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52" r:id="rId1"/>
  </p:sldMasterIdLst>
  <p:notesMasterIdLst>
    <p:notesMasterId r:id="rId40"/>
  </p:notesMasterIdLst>
  <p:handoutMasterIdLst>
    <p:handoutMasterId r:id="rId41"/>
  </p:handoutMasterIdLst>
  <p:sldIdLst>
    <p:sldId id="272" r:id="rId2"/>
    <p:sldId id="399" r:id="rId3"/>
    <p:sldId id="404" r:id="rId4"/>
    <p:sldId id="389" r:id="rId5"/>
    <p:sldId id="398" r:id="rId6"/>
    <p:sldId id="396" r:id="rId7"/>
    <p:sldId id="406" r:id="rId8"/>
    <p:sldId id="405" r:id="rId9"/>
    <p:sldId id="397" r:id="rId10"/>
    <p:sldId id="411" r:id="rId11"/>
    <p:sldId id="360" r:id="rId12"/>
    <p:sldId id="323" r:id="rId13"/>
    <p:sldId id="274" r:id="rId14"/>
    <p:sldId id="378" r:id="rId15"/>
    <p:sldId id="407" r:id="rId16"/>
    <p:sldId id="332" r:id="rId17"/>
    <p:sldId id="352" r:id="rId18"/>
    <p:sldId id="362" r:id="rId19"/>
    <p:sldId id="413" r:id="rId20"/>
    <p:sldId id="342" r:id="rId21"/>
    <p:sldId id="414" r:id="rId22"/>
    <p:sldId id="357" r:id="rId23"/>
    <p:sldId id="408" r:id="rId24"/>
    <p:sldId id="375" r:id="rId25"/>
    <p:sldId id="376" r:id="rId26"/>
    <p:sldId id="409" r:id="rId27"/>
    <p:sldId id="400" r:id="rId28"/>
    <p:sldId id="401" r:id="rId29"/>
    <p:sldId id="402" r:id="rId30"/>
    <p:sldId id="351" r:id="rId31"/>
    <p:sldId id="403" r:id="rId32"/>
    <p:sldId id="318" r:id="rId33"/>
    <p:sldId id="394" r:id="rId34"/>
    <p:sldId id="395" r:id="rId35"/>
    <p:sldId id="410" r:id="rId36"/>
    <p:sldId id="412" r:id="rId37"/>
    <p:sldId id="387" r:id="rId38"/>
    <p:sldId id="384" r:id="rId3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33"/>
    <a:srgbClr val="0070C0"/>
    <a:srgbClr val="0066FF"/>
    <a:srgbClr val="00CC00"/>
    <a:srgbClr val="FF3399"/>
    <a:srgbClr val="FF0000"/>
    <a:srgbClr val="0099FF"/>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73639" autoAdjust="0"/>
  </p:normalViewPr>
  <p:slideViewPr>
    <p:cSldViewPr snapToGrid="0">
      <p:cViewPr varScale="1">
        <p:scale>
          <a:sx n="56" d="100"/>
          <a:sy n="56" d="100"/>
        </p:scale>
        <p:origin x="-7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48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ea typeface="ＭＳ Ｐゴシック" charset="-128"/>
              </a:defRPr>
            </a:lvl1pPr>
          </a:lstStyle>
          <a:p>
            <a:pPr>
              <a:defRPr/>
            </a:pPr>
            <a:fld id="{8E80B9C2-D700-4970-B367-56EF81C141EC}" type="datetimeFigureOut">
              <a:rPr lang="ja-JP" altLang="en-US"/>
              <a:pPr>
                <a:defRPr/>
              </a:pPr>
              <a:t>2011/9/13</a:t>
            </a:fld>
            <a:endParaRPr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ea typeface="ＭＳ Ｐゴシック" charset="-128"/>
              </a:defRPr>
            </a:lvl1pPr>
          </a:lstStyle>
          <a:p>
            <a:pPr>
              <a:defRPr/>
            </a:pPr>
            <a:fld id="{B4E119F6-7849-4ED8-9407-8CBA8569E55E}" type="slidenum">
              <a:rPr lang="ja-JP" altLang="en-US"/>
              <a:pPr>
                <a:defRPr/>
              </a:pPr>
              <a:t>‹#›</a:t>
            </a:fld>
            <a:endParaRPr lang="ja-JP" altLang="en-US" dirty="0"/>
          </a:p>
        </p:txBody>
      </p:sp>
    </p:spTree>
    <p:extLst>
      <p:ext uri="{BB962C8B-B14F-4D97-AF65-F5344CB8AC3E}">
        <p14:creationId xmlns:p14="http://schemas.microsoft.com/office/powerpoint/2010/main" val="9368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8D5D776-C4A2-4719-9E4F-03D084CA64A0}" type="datetimeFigureOut">
              <a:rPr lang="ja-JP" altLang="en-US"/>
              <a:pPr>
                <a:defRPr/>
              </a:pPr>
              <a:t>2011/9/13</a:t>
            </a:fld>
            <a:endParaRPr lang="ja-JP" altLang="en-US" dirty="0"/>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3D696B4-75E2-47D9-BF9D-8AFBAB0FF162}" type="slidenum">
              <a:rPr lang="ja-JP" altLang="en-US"/>
              <a:pPr>
                <a:defRPr/>
              </a:pPr>
              <a:t>‹#›</a:t>
            </a:fld>
            <a:endParaRPr lang="ja-JP" altLang="en-US" dirty="0"/>
          </a:p>
        </p:txBody>
      </p:sp>
    </p:spTree>
    <p:extLst>
      <p:ext uri="{BB962C8B-B14F-4D97-AF65-F5344CB8AC3E}">
        <p14:creationId xmlns:p14="http://schemas.microsoft.com/office/powerpoint/2010/main" val="4014393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Firstly</a:t>
            </a:r>
            <a:r>
              <a:rPr lang="en-US" altLang="ja-JP" baseline="0" dirty="0" smtClean="0"/>
              <a:t>, I 'd like to show you about our study "Attained Temperature During Gas Fuelling and Defueling Cycles of COMPRESSED HYDROGEN TANKS FOR FCV"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t>In this study, we </a:t>
            </a:r>
            <a:r>
              <a:rPr lang="en-US" altLang="ja-JP" baseline="0" dirty="0" err="1" smtClean="0"/>
              <a:t>conducte</a:t>
            </a:r>
            <a:r>
              <a:rPr lang="en-US" altLang="ja-JP"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t>Our tests were very detailed but I’m sorry today I don’t have time to explain everything, so will just give you an overview. If you have any questions, please ask me at the end of the presentation.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baseline="0" dirty="0" smtClean="0"/>
              <a:t>ご紹介ありがとうございます。日本自動車研究所の松野です。</a:t>
            </a: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baseline="0" dirty="0" smtClean="0"/>
              <a:t>今日発表する内容は、自動車用圧縮水素容器におけるガスサイクル充填・放出試験における容器内ガス温度の到達温度についてです。</a:t>
            </a: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baseline="0" dirty="0" smtClean="0"/>
              <a:t>この発表では、容器への充填と放出を連続して繰り返し行うガスサイクル試験における試験結果の概要について報告します。</a:t>
            </a: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baseline="0" dirty="0" smtClean="0"/>
              <a:t>我々の試験はとても詳細な内容であり、すべてを説明する時間がありませんので、概要のみお伝えします。質問がありましたら、発表の終わりにお願いします。</a:t>
            </a:r>
            <a:endParaRPr lang="en-US" altLang="ja-JP" baseline="0" dirty="0" smtClean="0"/>
          </a:p>
        </p:txBody>
      </p:sp>
      <p:sp>
        <p:nvSpPr>
          <p:cNvPr id="4" name="スライド番号プレースホルダ 3"/>
          <p:cNvSpPr>
            <a:spLocks noGrp="1"/>
          </p:cNvSpPr>
          <p:nvPr>
            <p:ph type="sldNum" sz="quarter" idx="5"/>
          </p:nvPr>
        </p:nvSpPr>
        <p:spPr/>
        <p:txBody>
          <a:bodyPr/>
          <a:lstStyle/>
          <a:p>
            <a:pPr>
              <a:defRPr/>
            </a:pPr>
            <a:fld id="{A4329782-D3D9-46ED-B82F-3574FD18CDA7}" type="slidenum">
              <a:rPr lang="ja-JP" altLang="en-US" smtClean="0"/>
              <a:pPr>
                <a:defRPr/>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a:lstStyle/>
          <a:p>
            <a:pPr eaLnBrk="1" hangingPunct="1"/>
            <a:r>
              <a:rPr lang="en-US" altLang="ja-JP" dirty="0" smtClean="0"/>
              <a:t>And</a:t>
            </a:r>
            <a:r>
              <a:rPr lang="en-US" altLang="ja-JP" baseline="0" dirty="0" smtClean="0"/>
              <a:t> the third is the effect of discharging flow rate.</a:t>
            </a:r>
          </a:p>
          <a:p>
            <a:pPr eaLnBrk="1" hangingPunct="1"/>
            <a:endParaRPr lang="en-US" altLang="ja-JP" baseline="0" dirty="0" smtClean="0"/>
          </a:p>
          <a:p>
            <a:pPr eaLnBrk="1" hangingPunct="1"/>
            <a:r>
              <a:rPr lang="en-US" altLang="ja-JP" dirty="0" smtClean="0"/>
              <a:t>For detailed conditions​​, I’ll show later.</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0251A18-4A3F-4374-9A39-CD508990CD63}" type="slidenum">
              <a:rPr lang="ja-JP" altLang="en-US" smtClean="0"/>
              <a:pPr>
                <a:defRPr/>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a:lstStyle/>
          <a:p>
            <a:pPr eaLnBrk="1" hangingPunct="1"/>
            <a:r>
              <a:rPr lang="en-US" altLang="ja-JP" dirty="0" smtClean="0"/>
              <a:t>These</a:t>
            </a:r>
            <a:r>
              <a:rPr lang="en-US" altLang="ja-JP" baseline="0" dirty="0" smtClean="0"/>
              <a:t> are the specification of the two tanks we tested type3 and type4, and Some differences of both tanks are the volume, the liner material, the thermal conductivity and so on.</a:t>
            </a:r>
          </a:p>
        </p:txBody>
      </p:sp>
      <p:sp>
        <p:nvSpPr>
          <p:cNvPr id="4" name="スライド番号プレースホルダ 3"/>
          <p:cNvSpPr>
            <a:spLocks noGrp="1"/>
          </p:cNvSpPr>
          <p:nvPr>
            <p:ph type="sldNum" sz="quarter" idx="5"/>
          </p:nvPr>
        </p:nvSpPr>
        <p:spPr/>
        <p:txBody>
          <a:bodyPr/>
          <a:lstStyle/>
          <a:p>
            <a:pPr>
              <a:defRPr/>
            </a:pPr>
            <a:fld id="{6B8B7994-1AB6-475E-AEA5-13B77A4A5855}" type="slidenum">
              <a:rPr lang="ja-JP" altLang="en-US" smtClean="0"/>
              <a:pPr>
                <a:defRPr/>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86EABE-7663-45B4-AD11-13B7D146F38C}" type="slidenum">
              <a:rPr lang="ja-JP" altLang="en-US"/>
              <a:pPr>
                <a:defRPr/>
              </a:pPr>
              <a:t>12</a:t>
            </a:fld>
            <a:endParaRPr lang="en-US" altLang="ja-JP"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pPr eaLnBrk="1" hangingPunct="1"/>
            <a:r>
              <a:rPr lang="en-US" altLang="ja-JP" dirty="0" smtClean="0"/>
              <a:t>Here are diagrams to represent how</a:t>
            </a:r>
            <a:r>
              <a:rPr lang="en-US" altLang="ja-JP" baseline="0" dirty="0" smtClean="0"/>
              <a:t> we measured the tank temperature, and</a:t>
            </a:r>
          </a:p>
          <a:p>
            <a:pPr eaLnBrk="1" hangingPunct="1"/>
            <a:r>
              <a:rPr lang="en-US" altLang="ja-JP" baseline="0" dirty="0" smtClean="0"/>
              <a:t>the representative temperature in the tank is set to T6 empirically, because the temperature of T6 becomes lowest when discharging in previous our study.</a:t>
            </a:r>
            <a:endParaRPr lang="en-US" altLang="ja-JP" dirty="0" smtClean="0"/>
          </a:p>
          <a:p>
            <a:pPr eaLnBrk="1" hangingPunct="1"/>
            <a:endParaRPr lang="en-US" altLang="ja-JP" dirty="0" smtClean="0"/>
          </a:p>
          <a:p>
            <a:pPr eaLnBrk="1" hangingPunct="1"/>
            <a:r>
              <a:rPr lang="en-US" altLang="ja-JP" dirty="0" smtClean="0"/>
              <a:t>On</a:t>
            </a:r>
            <a:r>
              <a:rPr lang="en-US" altLang="ja-JP" baseline="0" dirty="0" smtClean="0"/>
              <a:t> the other hands, the temperature distribution of the gas becomes almost uniform when filling because of convection by design.</a:t>
            </a:r>
          </a:p>
          <a:p>
            <a:pPr eaLnBrk="1" hangingPunct="1"/>
            <a:endParaRPr lang="en-US" altLang="ja-JP" baseline="0" dirty="0" smtClean="0"/>
          </a:p>
          <a:p>
            <a:pPr eaLnBrk="1" hangingPunct="1"/>
            <a:r>
              <a:rPr lang="en-US" altLang="ja-JP" baseline="0" dirty="0" smtClean="0"/>
              <a:t>Let’s go to the next slide.</a:t>
            </a:r>
            <a:endParaRPr lang="en-US" altLang="ja-JP" dirty="0" smtClean="0"/>
          </a:p>
          <a:p>
            <a:pPr eaLnBrk="1" hangingPunct="1"/>
            <a:endParaRPr lang="en-US" altLang="ja-JP" dirty="0" smtClean="0"/>
          </a:p>
          <a:p>
            <a:pPr eaLnBrk="1" hangingPunct="1"/>
            <a:r>
              <a:rPr lang="ja-JP" altLang="en-US" dirty="0" smtClean="0"/>
              <a:t>水素充填時は、容器上部へ対流を起こすため，</a:t>
            </a:r>
          </a:p>
          <a:p>
            <a:pPr eaLnBrk="1" hangingPunct="1"/>
            <a:r>
              <a:rPr lang="ja-JP" altLang="en-US" dirty="0" smtClean="0"/>
              <a:t>容器内ガスの温度差がほとんど発生しない</a:t>
            </a:r>
          </a:p>
          <a:p>
            <a:pPr eaLnBrk="1" hangingPunct="1"/>
            <a:endParaRPr lang="en-US"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a:lstStyle/>
          <a:p>
            <a:pPr eaLnBrk="1" hangingPunct="1"/>
            <a:r>
              <a:rPr lang="en-US" altLang="ja-JP" dirty="0" smtClean="0"/>
              <a:t>This is the filling test equipment for</a:t>
            </a:r>
            <a:r>
              <a:rPr lang="en-US" altLang="ja-JP" baseline="0" dirty="0" smtClean="0"/>
              <a:t> this tests. </a:t>
            </a:r>
          </a:p>
          <a:p>
            <a:pPr eaLnBrk="1" hangingPunct="1"/>
            <a:r>
              <a:rPr lang="en-US" altLang="ja-JP" baseline="0" dirty="0" smtClean="0"/>
              <a:t>In gas cycle test, we controlled filling rate, filling pressure and gas temperature, ambient temperature, and discharging rate to get to the test conditions. </a:t>
            </a:r>
          </a:p>
          <a:p>
            <a:pPr eaLnBrk="1" hangingPunct="1"/>
            <a:endParaRPr lang="en-US" altLang="ja-JP" baseline="0" dirty="0" smtClean="0"/>
          </a:p>
          <a:p>
            <a:pPr eaLnBrk="1" hangingPunct="1"/>
            <a:r>
              <a:rPr lang="en-US" altLang="ja-JP" baseline="0" dirty="0" smtClean="0"/>
              <a:t>And then, I’ll show you the test conditions.</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092E8455-4455-4A2C-97B2-7E46ED5318B0}" type="slidenum">
              <a:rPr lang="ja-JP" altLang="en-US" smtClean="0"/>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a:lstStyle/>
          <a:p>
            <a:r>
              <a:rPr lang="en-US" altLang="ja-JP" dirty="0" smtClean="0"/>
              <a:t>Here is</a:t>
            </a:r>
            <a:r>
              <a:rPr lang="en-US" altLang="ja-JP" baseline="0" dirty="0" smtClean="0"/>
              <a:t> the table of our test conditions. The temperature conditions are set assuming normal or severe use.</a:t>
            </a:r>
          </a:p>
          <a:p>
            <a:endParaRPr lang="en-US" altLang="ja-JP" baseline="0" dirty="0" smtClean="0"/>
          </a:p>
          <a:p>
            <a:r>
              <a:rPr lang="en-US" altLang="ja-JP" baseline="0" dirty="0" smtClean="0"/>
              <a:t>The pressure in discharging start and pressure ramp rate are based on the filling protocol for 70MPa hydrogen tank defined by SAE(Standard of American Engineering) TIR J2601 which hydrogen station in japan. </a:t>
            </a:r>
          </a:p>
          <a:p>
            <a:endParaRPr lang="en-US" altLang="ja-JP" baseline="0" dirty="0" smtClean="0"/>
          </a:p>
          <a:p>
            <a:r>
              <a:rPr lang="en-US" altLang="ja-JP" baseline="0" dirty="0" smtClean="0"/>
              <a:t>Hydrogen was filled up in tanks at constant pressure ramp rate till the pressure of the tank reaches to the density, and discharged at constant flow rate  to 1 </a:t>
            </a:r>
            <a:r>
              <a:rPr lang="en-US" altLang="ja-JP" baseline="0" dirty="0" err="1" smtClean="0"/>
              <a:t>MPa</a:t>
            </a:r>
            <a:r>
              <a:rPr lang="en-US" altLang="ja-JP" baseline="0" dirty="0" smtClean="0"/>
              <a:t> on 1hour or 2hours.</a:t>
            </a:r>
          </a:p>
          <a:p>
            <a:endParaRPr lang="en-US" altLang="ja-JP" baseline="0" dirty="0" smtClean="0"/>
          </a:p>
          <a:p>
            <a:endParaRPr lang="en-US" altLang="ja-JP" dirty="0" smtClean="0"/>
          </a:p>
          <a:p>
            <a:endParaRPr lang="en-US" altLang="ja-JP" dirty="0" smtClean="0"/>
          </a:p>
          <a:p>
            <a:r>
              <a:rPr lang="ja-JP" altLang="en-US" dirty="0" smtClean="0"/>
              <a:t>上記条件は、実際の車両走行における消費（放出）速度に比べ、過酷な条件を想定している。</a:t>
            </a:r>
          </a:p>
          <a:p>
            <a:pPr eaLnBrk="1" hangingPunct="1"/>
            <a:r>
              <a:rPr lang="ja-JP" altLang="en-US" dirty="0" smtClean="0"/>
              <a:t>（</a:t>
            </a:r>
            <a:r>
              <a:rPr lang="en-US" altLang="ja-JP" dirty="0" smtClean="0"/>
              <a:t>FCV</a:t>
            </a:r>
            <a:r>
              <a:rPr lang="ja-JP" altLang="en-US" dirty="0" smtClean="0"/>
              <a:t>諸元として、</a:t>
            </a:r>
            <a:r>
              <a:rPr lang="en-US" altLang="ja-JP" dirty="0" smtClean="0"/>
              <a:t>100km</a:t>
            </a:r>
            <a:r>
              <a:rPr lang="ja-JP" altLang="en-US" dirty="0" smtClean="0"/>
              <a:t>走行に</a:t>
            </a:r>
            <a:r>
              <a:rPr lang="en-US" altLang="ja-JP" dirty="0" smtClean="0"/>
              <a:t>1kg</a:t>
            </a:r>
            <a:r>
              <a:rPr lang="ja-JP" altLang="en-US" dirty="0" smtClean="0"/>
              <a:t>の水素を使用すると考えると、最大条件では、</a:t>
            </a:r>
            <a:r>
              <a:rPr lang="en-US" altLang="ja-JP" dirty="0" smtClean="0"/>
              <a:t>VH3-125L</a:t>
            </a:r>
            <a:r>
              <a:rPr lang="ja-JP" altLang="en-US" dirty="0" smtClean="0"/>
              <a:t>容器（＝約</a:t>
            </a:r>
            <a:r>
              <a:rPr lang="en-US" altLang="ja-JP" dirty="0" smtClean="0"/>
              <a:t>5kg@70MPa</a:t>
            </a:r>
            <a:r>
              <a:rPr lang="ja-JP" altLang="en-US" dirty="0" smtClean="0"/>
              <a:t>満タン）では</a:t>
            </a:r>
            <a:r>
              <a:rPr lang="en-US" altLang="ja-JP" dirty="0" smtClean="0"/>
              <a:t>500km</a:t>
            </a:r>
            <a:r>
              <a:rPr lang="ja-JP" altLang="en-US" dirty="0" smtClean="0"/>
              <a:t>走行できる。</a:t>
            </a:r>
            <a:endParaRPr lang="en-US" altLang="ja-JP" dirty="0" smtClean="0"/>
          </a:p>
          <a:p>
            <a:pPr eaLnBrk="1" hangingPunct="1"/>
            <a:r>
              <a:rPr lang="ja-JP" altLang="en-US" dirty="0" smtClean="0"/>
              <a:t>その場合、</a:t>
            </a:r>
            <a:r>
              <a:rPr lang="en-US" altLang="ja-JP" dirty="0" smtClean="0"/>
              <a:t>1hour</a:t>
            </a:r>
            <a:r>
              <a:rPr lang="ja-JP" altLang="en-US" dirty="0" smtClean="0"/>
              <a:t>ですべて放出する試験条件では、</a:t>
            </a:r>
            <a:r>
              <a:rPr lang="en-US" altLang="ja-JP" dirty="0" smtClean="0"/>
              <a:t>500km/hour </a:t>
            </a:r>
            <a:r>
              <a:rPr lang="ja-JP" altLang="en-US" dirty="0" smtClean="0"/>
              <a:t>で走行するのと同等の放出条件である。</a:t>
            </a:r>
            <a:endParaRPr lang="en-US" altLang="ja-JP" dirty="0" smtClean="0"/>
          </a:p>
          <a:p>
            <a:pPr eaLnBrk="1" hangingPunct="1"/>
            <a:r>
              <a:rPr lang="ja-JP" altLang="en-US" dirty="0" smtClean="0"/>
              <a:t>ちなみに、</a:t>
            </a:r>
            <a:r>
              <a:rPr lang="en-US" altLang="ja-JP" dirty="0" smtClean="0"/>
              <a:t>VH4-40L</a:t>
            </a:r>
            <a:r>
              <a:rPr lang="ja-JP" altLang="en-US" dirty="0" smtClean="0"/>
              <a:t>容器（＝約</a:t>
            </a:r>
            <a:r>
              <a:rPr lang="en-US" altLang="ja-JP" dirty="0" smtClean="0"/>
              <a:t>1.6kg@70MPa</a:t>
            </a:r>
            <a:r>
              <a:rPr lang="ja-JP" altLang="en-US" dirty="0" smtClean="0"/>
              <a:t>満タン）では、</a:t>
            </a:r>
            <a:r>
              <a:rPr lang="en-US" altLang="ja-JP" dirty="0" smtClean="0"/>
              <a:t>160km/hour</a:t>
            </a:r>
            <a:r>
              <a:rPr lang="ja-JP" altLang="en-US" dirty="0" smtClean="0"/>
              <a:t>で走行するのと同等の放出条件である。）</a:t>
            </a:r>
            <a:endParaRPr lang="en-US" altLang="ja-JP" dirty="0" smtClean="0"/>
          </a:p>
          <a:p>
            <a:pPr eaLnBrk="1" hangingPunct="1"/>
            <a:endParaRPr lang="en-US" altLang="ja-JP" dirty="0" smtClean="0"/>
          </a:p>
          <a:p>
            <a:r>
              <a:rPr lang="en-US" altLang="ja-JP" dirty="0" smtClean="0">
                <a:solidFill>
                  <a:srgbClr val="0070C0"/>
                </a:solidFill>
                <a:latin typeface="ＭＳ Ｐゴシック" charset="-128"/>
              </a:rPr>
              <a:t>※1 </a:t>
            </a:r>
            <a:r>
              <a:rPr lang="ja-JP" altLang="en-US" dirty="0" smtClean="0">
                <a:solidFill>
                  <a:srgbClr val="0070C0"/>
                </a:solidFill>
                <a:latin typeface="ＭＳ Ｐゴシック" charset="-128"/>
              </a:rPr>
              <a:t>満タン時の容器内ガス密度は</a:t>
            </a:r>
            <a:r>
              <a:rPr lang="en-US" altLang="ja-JP" dirty="0" smtClean="0">
                <a:solidFill>
                  <a:srgbClr val="0070C0"/>
                </a:solidFill>
                <a:latin typeface="ＭＳ Ｐゴシック" charset="-128"/>
              </a:rPr>
              <a:t>40.2g/L</a:t>
            </a:r>
            <a:r>
              <a:rPr lang="ja-JP" altLang="en-US" dirty="0" smtClean="0">
                <a:solidFill>
                  <a:srgbClr val="0070C0"/>
                </a:solidFill>
                <a:latin typeface="ＭＳ Ｐゴシック" charset="-128"/>
              </a:rPr>
              <a:t>（＠</a:t>
            </a:r>
            <a:r>
              <a:rPr lang="en-US" altLang="ja-JP" dirty="0" smtClean="0">
                <a:solidFill>
                  <a:srgbClr val="0070C0"/>
                </a:solidFill>
                <a:latin typeface="ＭＳ Ｐゴシック" charset="-128"/>
              </a:rPr>
              <a:t>70MPa, 15</a:t>
            </a:r>
            <a:r>
              <a:rPr lang="ja-JP" altLang="en-US" dirty="0" smtClean="0">
                <a:solidFill>
                  <a:srgbClr val="0070C0"/>
                </a:solidFill>
                <a:latin typeface="ＭＳ Ｐゴシック" charset="-128"/>
              </a:rPr>
              <a:t>℃）を基準（←</a:t>
            </a:r>
            <a:r>
              <a:rPr lang="en-US" altLang="ja-JP" dirty="0" smtClean="0">
                <a:solidFill>
                  <a:srgbClr val="0070C0"/>
                </a:solidFill>
                <a:latin typeface="ＭＳ Ｐゴシック" charset="-128"/>
              </a:rPr>
              <a:t>SAE</a:t>
            </a:r>
            <a:r>
              <a:rPr lang="ja-JP" altLang="en-US" dirty="0" smtClean="0">
                <a:solidFill>
                  <a:srgbClr val="0070C0"/>
                </a:solidFill>
                <a:latin typeface="ＭＳ Ｐゴシック" charset="-128"/>
              </a:rPr>
              <a:t>参照）</a:t>
            </a:r>
            <a:endParaRPr lang="en-US" altLang="ja-JP" dirty="0" smtClean="0">
              <a:solidFill>
                <a:srgbClr val="0070C0"/>
              </a:solidFill>
              <a:latin typeface="ＭＳ Ｐゴシック" charset="-128"/>
            </a:endParaRPr>
          </a:p>
          <a:p>
            <a:r>
              <a:rPr lang="en-US" altLang="ja-JP" dirty="0" smtClean="0">
                <a:solidFill>
                  <a:srgbClr val="0070C0"/>
                </a:solidFill>
                <a:latin typeface="ＭＳ Ｐゴシック" charset="-128"/>
              </a:rPr>
              <a:t>※2</a:t>
            </a:r>
            <a:r>
              <a:rPr lang="ja-JP" altLang="en-US" dirty="0" smtClean="0">
                <a:solidFill>
                  <a:srgbClr val="0070C0"/>
                </a:solidFill>
                <a:latin typeface="ＭＳ Ｐゴシック" charset="-128"/>
              </a:rPr>
              <a:t> </a:t>
            </a:r>
            <a:r>
              <a:rPr lang="en-US" altLang="ja-JP" u="sng" dirty="0" smtClean="0">
                <a:solidFill>
                  <a:srgbClr val="FF0000"/>
                </a:solidFill>
                <a:latin typeface="ＭＳ Ｐゴシック" charset="-128"/>
              </a:rPr>
              <a:t>VH4</a:t>
            </a:r>
            <a:r>
              <a:rPr lang="ja-JP" altLang="en-US" u="sng" dirty="0" smtClean="0">
                <a:solidFill>
                  <a:srgbClr val="FF0000"/>
                </a:solidFill>
                <a:latin typeface="ＭＳ Ｐゴシック" charset="-128"/>
              </a:rPr>
              <a:t>容器が</a:t>
            </a:r>
            <a:r>
              <a:rPr lang="en-US" altLang="ja-JP" u="sng" dirty="0" smtClean="0">
                <a:solidFill>
                  <a:srgbClr val="FF0000"/>
                </a:solidFill>
                <a:latin typeface="ＭＳ Ｐゴシック" charset="-128"/>
              </a:rPr>
              <a:t>85</a:t>
            </a:r>
            <a:r>
              <a:rPr lang="ja-JP" altLang="en-US" u="sng" dirty="0" smtClean="0">
                <a:solidFill>
                  <a:srgbClr val="FF0000"/>
                </a:solidFill>
                <a:latin typeface="ＭＳ Ｐゴシック" charset="-128"/>
              </a:rPr>
              <a:t>℃を超えない速度</a:t>
            </a:r>
            <a:r>
              <a:rPr lang="ja-JP" altLang="en-US" dirty="0" smtClean="0">
                <a:solidFill>
                  <a:srgbClr val="0070C0"/>
                </a:solidFill>
                <a:latin typeface="ＭＳ Ｐゴシック" charset="-128"/>
              </a:rPr>
              <a:t>および</a:t>
            </a:r>
            <a:r>
              <a:rPr lang="ja-JP" altLang="en-US" u="sng" dirty="0" smtClean="0">
                <a:solidFill>
                  <a:srgbClr val="FF0000"/>
                </a:solidFill>
                <a:latin typeface="ＭＳ Ｐゴシック" charset="-128"/>
              </a:rPr>
              <a:t>設備最大流量（</a:t>
            </a:r>
            <a:r>
              <a:rPr lang="en-US" altLang="ja-JP" u="sng" dirty="0" smtClean="0">
                <a:solidFill>
                  <a:srgbClr val="FF0000"/>
                </a:solidFill>
                <a:latin typeface="ＭＳ Ｐゴシック" charset="-128"/>
              </a:rPr>
              <a:t>16MPa/min</a:t>
            </a:r>
            <a:r>
              <a:rPr lang="ja-JP" altLang="en-US" u="sng" dirty="0" smtClean="0">
                <a:solidFill>
                  <a:srgbClr val="FF0000"/>
                </a:solidFill>
                <a:latin typeface="ＭＳ Ｐゴシック" charset="-128"/>
              </a:rPr>
              <a:t>）</a:t>
            </a:r>
            <a:r>
              <a:rPr lang="ja-JP" altLang="en-US" dirty="0" smtClean="0">
                <a:solidFill>
                  <a:srgbClr val="0070C0"/>
                </a:solidFill>
                <a:latin typeface="ＭＳ Ｐゴシック" charset="-128"/>
              </a:rPr>
              <a:t>、</a:t>
            </a:r>
            <a:endParaRPr lang="en-US" altLang="ja-JP" dirty="0" smtClean="0">
              <a:solidFill>
                <a:srgbClr val="0070C0"/>
              </a:solidFill>
              <a:latin typeface="ＭＳ Ｐゴシック" charset="-128"/>
            </a:endParaRPr>
          </a:p>
          <a:p>
            <a:r>
              <a:rPr lang="ja-JP" altLang="en-US" dirty="0" smtClean="0">
                <a:solidFill>
                  <a:srgbClr val="FF0000"/>
                </a:solidFill>
                <a:latin typeface="ＭＳ Ｐゴシック" charset="-128"/>
              </a:rPr>
              <a:t>　 　</a:t>
            </a:r>
            <a:r>
              <a:rPr lang="en-US" altLang="ja-JP" dirty="0" smtClean="0">
                <a:solidFill>
                  <a:srgbClr val="FF0000"/>
                </a:solidFill>
                <a:latin typeface="ＭＳ Ｐゴシック" charset="-128"/>
              </a:rPr>
              <a:t> </a:t>
            </a:r>
            <a:r>
              <a:rPr lang="en-US" altLang="ja-JP" u="sng" dirty="0" smtClean="0">
                <a:solidFill>
                  <a:srgbClr val="FF0000"/>
                </a:solidFill>
                <a:latin typeface="ＭＳ Ｐゴシック" charset="-128"/>
              </a:rPr>
              <a:t>VH3</a:t>
            </a:r>
            <a:r>
              <a:rPr lang="ja-JP" altLang="en-US" u="sng" dirty="0" smtClean="0">
                <a:solidFill>
                  <a:srgbClr val="FF0000"/>
                </a:solidFill>
                <a:latin typeface="ＭＳ Ｐゴシック" charset="-128"/>
              </a:rPr>
              <a:t>と</a:t>
            </a:r>
            <a:r>
              <a:rPr lang="en-US" altLang="ja-JP" u="sng" dirty="0" smtClean="0">
                <a:solidFill>
                  <a:srgbClr val="FF0000"/>
                </a:solidFill>
                <a:latin typeface="ＭＳ Ｐゴシック" charset="-128"/>
              </a:rPr>
              <a:t>VH4</a:t>
            </a:r>
            <a:r>
              <a:rPr lang="ja-JP" altLang="en-US" u="sng" dirty="0" smtClean="0">
                <a:solidFill>
                  <a:srgbClr val="FF0000"/>
                </a:solidFill>
                <a:latin typeface="ＭＳ Ｐゴシック" charset="-128"/>
              </a:rPr>
              <a:t>容器は同じ充填速度</a:t>
            </a:r>
            <a:r>
              <a:rPr lang="ja-JP" altLang="en-US" dirty="0" smtClean="0">
                <a:solidFill>
                  <a:srgbClr val="0070C0"/>
                </a:solidFill>
                <a:latin typeface="ＭＳ Ｐゴシック" charset="-128"/>
              </a:rPr>
              <a:t>とした．</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2181BB2D-6EBE-444D-90FC-93A524E6E3CE}" type="slidenum">
              <a:rPr lang="en-US" altLang="ja-JP" smtClean="0"/>
              <a:pPr>
                <a:defRPr/>
              </a:pPr>
              <a:t>14</a:t>
            </a:fld>
            <a:endParaRPr lang="en-US"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a:t>
            </a:r>
            <a:r>
              <a:rPr kumimoji="1" lang="en-US" altLang="ja-JP" baseline="0" dirty="0" smtClean="0"/>
              <a:t> Let’s go to the next section.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3D696B4-75E2-47D9-BF9D-8AFBAB0FF162}" type="slidenum">
              <a:rPr lang="ja-JP" altLang="en-US" smtClean="0"/>
              <a:pPr>
                <a:defRPr/>
              </a:pPr>
              <a:t>15</a:t>
            </a:fld>
            <a:endParaRPr lang="ja-JP" altLang="en-US" dirty="0"/>
          </a:p>
        </p:txBody>
      </p:sp>
    </p:spTree>
    <p:extLst>
      <p:ext uri="{BB962C8B-B14F-4D97-AF65-F5344CB8AC3E}">
        <p14:creationId xmlns:p14="http://schemas.microsoft.com/office/powerpoint/2010/main" val="416010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a:lstStyle/>
          <a:p>
            <a:pPr eaLnBrk="1" hangingPunct="1"/>
            <a:r>
              <a:rPr lang="en-US" altLang="ja-JP" dirty="0" smtClean="0"/>
              <a:t>In this slide, I will explain</a:t>
            </a:r>
            <a:r>
              <a:rPr lang="en-US" altLang="ja-JP" baseline="0" dirty="0" smtClean="0"/>
              <a:t> the results of gas cycle test.</a:t>
            </a:r>
          </a:p>
          <a:p>
            <a:pPr eaLnBrk="1" hangingPunct="1"/>
            <a:r>
              <a:rPr lang="en-US" altLang="ja-JP" baseline="0" dirty="0" smtClean="0"/>
              <a:t>At first, let’s look at this graph. In this graph, the temperature  of gas in type-3 tank in case of the room temperature gas filling in discharging start condition is plotted along the time axis. For example, focusing on the conditions of both the temperature of the ambient and filling gas are 25 degrees Celsius indicated by red line, we found that the temperature goes up and down and the changes in the attained temperature on the high-temperature side and low temperature side are stable after the second cycle.</a:t>
            </a:r>
          </a:p>
          <a:p>
            <a:pPr eaLnBrk="1" hangingPunct="1"/>
            <a:r>
              <a:rPr lang="en-US" altLang="ja-JP" baseline="0" dirty="0" smtClean="0"/>
              <a:t>This occurs because the heat input in discharging is equal to the heat absorption in filling.</a:t>
            </a:r>
          </a:p>
          <a:p>
            <a:pPr eaLnBrk="1" hangingPunct="1"/>
            <a:endParaRPr lang="en-US" altLang="ja-JP" baseline="0" dirty="0" smtClean="0"/>
          </a:p>
          <a:p>
            <a:pPr eaLnBrk="1" hangingPunct="1"/>
            <a:r>
              <a:rPr lang="en-US" altLang="ja-JP" baseline="0" dirty="0" smtClean="0"/>
              <a:t>Then next slide is the result in case of pre-cooled gas filling</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F1B131B5-0F79-4FAD-B6AF-B376AD7CCD59}" type="slidenum">
              <a:rPr lang="ja-JP" altLang="en-US" smtClean="0"/>
              <a:pPr>
                <a:defRPr/>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a:lstStyle/>
          <a:p>
            <a:pPr eaLnBrk="1" hangingPunct="1"/>
            <a:r>
              <a:rPr lang="en-US" altLang="ja-JP" baseline="0" dirty="0" smtClean="0"/>
              <a:t>For example, focusing on the conditions of the ambient temperature is -40 degrees </a:t>
            </a:r>
            <a:r>
              <a:rPr lang="en-US" altLang="ja-JP" baseline="0" dirty="0" err="1" smtClean="0"/>
              <a:t>celsius</a:t>
            </a:r>
            <a:r>
              <a:rPr lang="en-US" altLang="ja-JP" baseline="0" dirty="0" smtClean="0"/>
              <a:t> and filling gas temperature is -20 degrees </a:t>
            </a:r>
            <a:r>
              <a:rPr lang="en-US" altLang="ja-JP" baseline="0" dirty="0" err="1" smtClean="0"/>
              <a:t>celsius</a:t>
            </a:r>
            <a:r>
              <a:rPr lang="en-US" altLang="ja-JP" baseline="0" dirty="0" smtClean="0"/>
              <a:t>, the attained temperature is the same behavior as RT gas filling.</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42E043A7-2260-4F3F-B4A8-6262A11A9023}" type="slidenum">
              <a:rPr lang="ja-JP" altLang="en-US" smtClean="0"/>
              <a:pPr>
                <a:defRPr/>
              </a:pPr>
              <a:t>17</a:t>
            </a:fld>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a:lstStyle/>
          <a:p>
            <a:r>
              <a:rPr kumimoji="1" lang="en-US" altLang="ja-JP" sz="1200" kern="1200" baseline="0" dirty="0" smtClean="0">
                <a:solidFill>
                  <a:schemeClr val="tx1"/>
                </a:solidFill>
                <a:latin typeface="+mn-lt"/>
                <a:ea typeface="ＭＳ Ｐ明朝" pitchFamily="18" charset="-128"/>
                <a:cs typeface="+mn-cs"/>
              </a:rPr>
              <a:t>The results in both tanks is brought together on this slide.</a:t>
            </a:r>
          </a:p>
          <a:p>
            <a:endParaRPr kumimoji="1" lang="en-US" altLang="ja-JP" sz="1200" kern="1200" baseline="0" dirty="0" smtClean="0">
              <a:solidFill>
                <a:schemeClr val="tx1"/>
              </a:solidFill>
              <a:latin typeface="+mn-lt"/>
              <a:ea typeface="ＭＳ Ｐ明朝" pitchFamily="18" charset="-128"/>
              <a:cs typeface="+mn-cs"/>
            </a:endParaRPr>
          </a:p>
          <a:p>
            <a:r>
              <a:rPr kumimoji="1" lang="en-US" altLang="ja-JP" sz="1200" kern="1200" baseline="0" dirty="0" smtClean="0">
                <a:solidFill>
                  <a:schemeClr val="tx1"/>
                </a:solidFill>
                <a:latin typeface="+mn-lt"/>
                <a:ea typeface="ＭＳ Ｐ明朝" pitchFamily="18" charset="-128"/>
                <a:cs typeface="+mn-cs"/>
              </a:rPr>
              <a:t>From the test results for the Type-4 tank, Fig.ure indicates the behaviour of temperatures under the same test conditions as for the Type-3 tank. The behaviour of gas temperatures in the Type-4 tank also tended to stabilize after the second cycle. However, it was a maximum of 20oC higher than the attained temperature in the Type-3 tank under the same temperature, and a maximum of 20oC lower on the low-temperature side. It can be assumed that this result occurred because the thermal conductivity of the liner material of the Type-4 tank (plastics: 0.4[W/(m</a:t>
            </a:r>
            <a:r>
              <a:rPr kumimoji="1" lang="ja-JP" altLang="en-US" sz="1200" kern="1200" baseline="0" dirty="0" smtClean="0">
                <a:solidFill>
                  <a:schemeClr val="tx1"/>
                </a:solidFill>
                <a:latin typeface="+mn-lt"/>
                <a:ea typeface="ＭＳ Ｐ明朝" pitchFamily="18" charset="-128"/>
                <a:cs typeface="+mn-cs"/>
              </a:rPr>
              <a:t>・</a:t>
            </a:r>
            <a:r>
              <a:rPr kumimoji="1" lang="en-US" altLang="ja-JP" sz="1200" kern="1200" baseline="0" dirty="0" smtClean="0">
                <a:solidFill>
                  <a:schemeClr val="tx1"/>
                </a:solidFill>
                <a:latin typeface="+mn-lt"/>
                <a:ea typeface="ＭＳ Ｐ明朝" pitchFamily="18" charset="-128"/>
                <a:cs typeface="+mn-cs"/>
              </a:rPr>
              <a:t>K)]) is less than that of the Type-3 tank (aluminum alloy: 180[W/(m</a:t>
            </a:r>
            <a:r>
              <a:rPr kumimoji="1" lang="ja-JP" altLang="en-US" sz="1200" kern="1200" baseline="0" dirty="0" smtClean="0">
                <a:solidFill>
                  <a:schemeClr val="tx1"/>
                </a:solidFill>
                <a:latin typeface="+mn-lt"/>
                <a:ea typeface="ＭＳ Ｐ明朝" pitchFamily="18" charset="-128"/>
                <a:cs typeface="+mn-cs"/>
              </a:rPr>
              <a:t>・</a:t>
            </a:r>
            <a:r>
              <a:rPr kumimoji="1" lang="en-US" altLang="ja-JP" sz="1200" kern="1200" baseline="0" dirty="0" smtClean="0">
                <a:solidFill>
                  <a:schemeClr val="tx1"/>
                </a:solidFill>
                <a:latin typeface="+mn-lt"/>
                <a:ea typeface="ＭＳ Ｐ明朝" pitchFamily="18" charset="-128"/>
                <a:cs typeface="+mn-cs"/>
              </a:rPr>
              <a:t>K)]), and the heat transfer between the gas inside the tank and the tank itself is less than. And then surface-to-volume ratio is less</a:t>
            </a:r>
            <a:endParaRPr lang="en-US" altLang="ja-JP" dirty="0" smtClean="0"/>
          </a:p>
          <a:p>
            <a:pPr eaLnBrk="1" hangingPunct="1"/>
            <a:endParaRPr lang="en-US" altLang="ja-JP" dirty="0" smtClean="0"/>
          </a:p>
          <a:p>
            <a:pPr eaLnBrk="1" hangingPunct="1"/>
            <a:endParaRPr lang="en-US" altLang="ja-JP" dirty="0" smtClean="0"/>
          </a:p>
          <a:p>
            <a:pPr eaLnBrk="1" hangingPunct="1"/>
            <a:r>
              <a:rPr lang="ja-JP" altLang="en-US" dirty="0" smtClean="0"/>
              <a:t>容器タイプの差（容器材質、熱伝導率（</a:t>
            </a:r>
            <a:r>
              <a:rPr lang="en-US" altLang="ja-JP" dirty="0" smtClean="0"/>
              <a:t>AL</a:t>
            </a:r>
            <a:r>
              <a:rPr lang="ja-JP" altLang="en-US" dirty="0" smtClean="0"/>
              <a:t>：</a:t>
            </a:r>
            <a:r>
              <a:rPr lang="en-US" altLang="ja-JP" dirty="0" smtClean="0"/>
              <a:t>200W/mK</a:t>
            </a:r>
            <a:r>
              <a:rPr lang="ja-JP" altLang="en-US" dirty="0" smtClean="0"/>
              <a:t>、</a:t>
            </a:r>
            <a:r>
              <a:rPr lang="en-US" altLang="ja-JP" dirty="0" smtClean="0"/>
              <a:t>Plastic</a:t>
            </a:r>
            <a:r>
              <a:rPr lang="ja-JP" altLang="en-US" dirty="0" smtClean="0"/>
              <a:t>：</a:t>
            </a:r>
            <a:r>
              <a:rPr lang="en-US" altLang="ja-JP" dirty="0" smtClean="0"/>
              <a:t>0.4W/mK</a:t>
            </a:r>
            <a:r>
              <a:rPr lang="ja-JP" altLang="en-US" dirty="0" smtClean="0"/>
              <a:t>）、容器肉厚、容積）</a:t>
            </a:r>
          </a:p>
        </p:txBody>
      </p:sp>
      <p:sp>
        <p:nvSpPr>
          <p:cNvPr id="4" name="スライド番号プレースホルダ 3"/>
          <p:cNvSpPr txBox="1">
            <a:spLocks noGrp="1"/>
          </p:cNvSpPr>
          <p:nvPr/>
        </p:nvSpPr>
        <p:spPr>
          <a:xfrm>
            <a:off x="3814763" y="9371013"/>
            <a:ext cx="2919412" cy="493712"/>
          </a:xfrm>
          <a:prstGeom prst="rect">
            <a:avLst/>
          </a:prstGeom>
          <a:noFill/>
        </p:spPr>
        <p:txBody>
          <a:bodyPr anchor="b"/>
          <a:lstStyle/>
          <a:p>
            <a:pPr algn="r" fontAlgn="auto">
              <a:spcBef>
                <a:spcPts val="0"/>
              </a:spcBef>
              <a:spcAft>
                <a:spcPts val="0"/>
              </a:spcAft>
              <a:defRPr/>
            </a:pPr>
            <a:fld id="{ED646E81-EC97-4619-85F2-8311EDBE6CB9}" type="slidenum">
              <a:rPr lang="ja-JP" altLang="en-US" sz="1200">
                <a:latin typeface="+mn-lt"/>
                <a:ea typeface="+mn-ea"/>
              </a:rPr>
              <a:pPr algn="r" fontAlgn="auto">
                <a:spcBef>
                  <a:spcPts val="0"/>
                </a:spcBef>
                <a:spcAft>
                  <a:spcPts val="0"/>
                </a:spcAft>
                <a:defRPr/>
              </a:pPr>
              <a:t>18</a:t>
            </a:fld>
            <a:endParaRPr lang="ja-JP" altLang="en-US" sz="1200" dirty="0">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0251A18-4A3F-4374-9A39-CD508990CD63}" type="slidenum">
              <a:rPr lang="ja-JP" altLang="en-US" smtClean="0"/>
              <a:pPr>
                <a:defRPr/>
              </a:pPr>
              <a:t>19</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a:t>
            </a:r>
            <a:r>
              <a:rPr kumimoji="1" lang="en-US" altLang="ja-JP" baseline="0" dirty="0" smtClean="0"/>
              <a:t> would like to explain about these contents.</a:t>
            </a:r>
            <a:endParaRPr kumimoji="1" lang="en-US" altLang="ja-JP" dirty="0" smtClean="0"/>
          </a:p>
          <a:p>
            <a:endParaRPr kumimoji="1" lang="en-US" altLang="ja-JP" dirty="0" smtClean="0"/>
          </a:p>
          <a:p>
            <a:endParaRPr kumimoji="1" lang="en-US" altLang="ja-JP" dirty="0" smtClean="0"/>
          </a:p>
          <a:p>
            <a:r>
              <a:rPr kumimoji="1" lang="ja-JP" altLang="en-US" dirty="0" smtClean="0"/>
              <a:t>この発表の内容をスライドに示します。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3D696B4-75E2-47D9-BF9D-8AFBAB0FF162}" type="slidenum">
              <a:rPr lang="ja-JP" altLang="en-US" smtClean="0"/>
              <a:pPr>
                <a:defRPr/>
              </a:pPr>
              <a:t>2</a:t>
            </a:fld>
            <a:endParaRPr lang="ja-JP" altLang="en-US" dirty="0"/>
          </a:p>
        </p:txBody>
      </p:sp>
    </p:spTree>
    <p:extLst>
      <p:ext uri="{BB962C8B-B14F-4D97-AF65-F5344CB8AC3E}">
        <p14:creationId xmlns:p14="http://schemas.microsoft.com/office/powerpoint/2010/main" val="9937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EA5ACA1-AF45-4425-84A7-470A32345EE1}" type="slidenum">
              <a:rPr lang="ja-JP" altLang="en-US" smtClean="0"/>
              <a:pPr>
                <a:defRPr/>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0251A18-4A3F-4374-9A39-CD508990CD63}" type="slidenum">
              <a:rPr lang="ja-JP" altLang="en-US" smtClean="0"/>
              <a:pPr>
                <a:defRPr/>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B604256D-7E10-4720-9158-4505ED7306C7}" type="slidenum">
              <a:rPr lang="ja-JP" altLang="en-US" smtClean="0"/>
              <a:pPr>
                <a:defRPr/>
              </a:pPr>
              <a:t>22</a:t>
            </a:fld>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move on</a:t>
            </a:r>
            <a:r>
              <a:rPr kumimoji="1" lang="en-US" altLang="ja-JP" baseline="0" dirty="0" smtClean="0"/>
              <a:t> final section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3D696B4-75E2-47D9-BF9D-8AFBAB0FF162}" type="slidenum">
              <a:rPr lang="ja-JP" altLang="en-US" smtClean="0"/>
              <a:pPr>
                <a:defRPr/>
              </a:pPr>
              <a:t>23</a:t>
            </a:fld>
            <a:endParaRPr lang="ja-JP" altLang="en-US" dirty="0"/>
          </a:p>
        </p:txBody>
      </p:sp>
    </p:spTree>
    <p:extLst>
      <p:ext uri="{BB962C8B-B14F-4D97-AF65-F5344CB8AC3E}">
        <p14:creationId xmlns:p14="http://schemas.microsoft.com/office/powerpoint/2010/main" val="2359503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a:lstStyle/>
          <a:p>
            <a:pPr eaLnBrk="1" hangingPunct="1"/>
            <a:r>
              <a:rPr lang="en-US" altLang="ja-JP" baseline="0" dirty="0" smtClean="0"/>
              <a:t>Coefficients include factor of thermal conductivity, surface to volume ratio, and other.</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66FCB0AF-AE5D-4041-8B59-9E2E53AD1357}" type="slidenum">
              <a:rPr lang="en-US" altLang="ja-JP" smtClean="0"/>
              <a:pPr>
                <a:defRPr/>
              </a:pPr>
              <a:t>24</a:t>
            </a:fld>
            <a:endParaRPr lang="en-US"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03EEF836-2C54-4358-B36B-DACC921A5FF4}" type="slidenum">
              <a:rPr lang="en-US" altLang="ja-JP" smtClean="0"/>
              <a:pPr>
                <a:defRPr/>
              </a:pPr>
              <a:t>25</a:t>
            </a:fld>
            <a:endParaRPr lang="en-US"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baseline="0" dirty="0" smtClean="0">
                <a:solidFill>
                  <a:schemeClr val="tx1"/>
                </a:solidFill>
                <a:latin typeface="+mn-lt"/>
                <a:ea typeface="ＭＳ Ｐ明朝" pitchFamily="18" charset="-128"/>
                <a:cs typeface="+mn-cs"/>
              </a:rPr>
              <a:t>Rather than focusing on only one cycle of filling and releasing hydrogen gas, we conducted gas cycle</a:t>
            </a:r>
          </a:p>
          <a:p>
            <a:r>
              <a:rPr kumimoji="1" lang="en-US" altLang="ja-JP" sz="1200" kern="1200" baseline="0" dirty="0" smtClean="0">
                <a:solidFill>
                  <a:schemeClr val="tx1"/>
                </a:solidFill>
                <a:latin typeface="+mn-lt"/>
                <a:ea typeface="ＭＳ Ｐ明朝" pitchFamily="18" charset="-128"/>
                <a:cs typeface="+mn-cs"/>
              </a:rPr>
              <a:t>tests to investigate the behaviour of the attained temperature of the gas in the tank when cycles of</a:t>
            </a:r>
          </a:p>
          <a:p>
            <a:r>
              <a:rPr kumimoji="1" lang="en-US" altLang="ja-JP" sz="1200" kern="1200" baseline="0" dirty="0" smtClean="0">
                <a:solidFill>
                  <a:schemeClr val="tx1"/>
                </a:solidFill>
                <a:latin typeface="+mn-lt"/>
                <a:ea typeface="ＭＳ Ｐ明朝" pitchFamily="18" charset="-128"/>
                <a:cs typeface="+mn-cs"/>
              </a:rPr>
              <a:t>filling and releasing hydrogen gas were repeated. We obtained the results as follows.</a:t>
            </a:r>
          </a:p>
          <a:p>
            <a:endParaRPr kumimoji="1" lang="en-US" altLang="ja-JP" sz="1200" kern="1200" baseline="0" dirty="0" smtClean="0">
              <a:solidFill>
                <a:schemeClr val="tx1"/>
              </a:solidFill>
              <a:latin typeface="+mn-lt"/>
              <a:ea typeface="ＭＳ Ｐ明朝" pitchFamily="18" charset="-128"/>
              <a:cs typeface="+mn-cs"/>
            </a:endParaRPr>
          </a:p>
          <a:p>
            <a:endParaRPr kumimoji="1" lang="en-US" altLang="ja-JP" sz="1200" kern="1200" baseline="0" dirty="0" smtClean="0">
              <a:solidFill>
                <a:schemeClr val="tx1"/>
              </a:solidFill>
              <a:latin typeface="+mn-lt"/>
              <a:ea typeface="ＭＳ Ｐ明朝" pitchFamily="18" charset="-128"/>
              <a:cs typeface="+mn-cs"/>
            </a:endParaRPr>
          </a:p>
          <a:p>
            <a:endParaRPr kumimoji="1" lang="en-US" altLang="ja-JP" sz="1200" kern="1200" baseline="0" dirty="0" smtClean="0">
              <a:solidFill>
                <a:schemeClr val="tx1"/>
              </a:solidFill>
              <a:latin typeface="+mn-lt"/>
              <a:ea typeface="ＭＳ Ｐ明朝" pitchFamily="18" charset="-128"/>
              <a:cs typeface="+mn-cs"/>
            </a:endParaRPr>
          </a:p>
          <a:p>
            <a:pPr marL="623888" indent="-266700" algn="just">
              <a:buFont typeface="Wingdings" pitchFamily="2" charset="2"/>
              <a:buChar char="Ø"/>
              <a:tabLst>
                <a:tab pos="623888" algn="l"/>
              </a:tabLst>
            </a:pPr>
            <a:r>
              <a:rPr lang="ja-JP" altLang="en-US" sz="1200" dirty="0" smtClean="0">
                <a:solidFill>
                  <a:srgbClr val="0070C0"/>
                </a:solidFill>
                <a:latin typeface="ＭＳ Ｐゴシック" charset="-128"/>
              </a:rPr>
              <a:t>今回実施した条件において，</a:t>
            </a:r>
            <a:r>
              <a:rPr lang="en-US" altLang="ja-JP" sz="1200" dirty="0" smtClean="0">
                <a:solidFill>
                  <a:srgbClr val="0070C0"/>
                </a:solidFill>
                <a:latin typeface="ＭＳ Ｐゴシック" charset="-128"/>
              </a:rPr>
              <a:t>VH3</a:t>
            </a:r>
            <a:r>
              <a:rPr lang="ja-JP" altLang="en-US" sz="1200" dirty="0" smtClean="0">
                <a:solidFill>
                  <a:srgbClr val="0070C0"/>
                </a:solidFill>
                <a:latin typeface="ＭＳ Ｐゴシック" charset="-128"/>
              </a:rPr>
              <a:t>および</a:t>
            </a:r>
            <a:r>
              <a:rPr lang="en-US" altLang="ja-JP" sz="1200" dirty="0" smtClean="0">
                <a:solidFill>
                  <a:srgbClr val="0070C0"/>
                </a:solidFill>
                <a:latin typeface="ＭＳ Ｐゴシック" charset="-128"/>
              </a:rPr>
              <a:t>VH4</a:t>
            </a:r>
            <a:r>
              <a:rPr lang="ja-JP" altLang="en-US" sz="1200" dirty="0" smtClean="0">
                <a:solidFill>
                  <a:srgbClr val="0070C0"/>
                </a:solidFill>
                <a:latin typeface="ＭＳ Ｐゴシック" charset="-128"/>
              </a:rPr>
              <a:t>容器における到達温度は，数ｻｲｸﾙ以降の到達温度の挙動は安定する傾向が見られた．</a:t>
            </a:r>
            <a:endParaRPr lang="en-US" altLang="ja-JP" sz="1200" dirty="0" smtClean="0">
              <a:solidFill>
                <a:srgbClr val="0070C0"/>
              </a:solidFill>
              <a:latin typeface="ＭＳ Ｐゴシック" charset="-128"/>
            </a:endParaRPr>
          </a:p>
          <a:p>
            <a:pPr marL="623888" indent="-266700" algn="just">
              <a:buFont typeface="Wingdings" pitchFamily="2" charset="2"/>
              <a:buChar char="Ø"/>
              <a:tabLst>
                <a:tab pos="623888" algn="l"/>
              </a:tabLst>
            </a:pPr>
            <a:r>
              <a:rPr lang="ja-JP" altLang="en-US" sz="1200" dirty="0" smtClean="0">
                <a:solidFill>
                  <a:srgbClr val="0070C0"/>
                </a:solidFill>
                <a:latin typeface="ＭＳ Ｐゴシック" charset="-128"/>
              </a:rPr>
              <a:t>放出時間が長くなると，到達温度が上昇する傾向が見られた．</a:t>
            </a:r>
            <a:endParaRPr lang="en-US" altLang="ja-JP" sz="1200" dirty="0" smtClean="0">
              <a:solidFill>
                <a:srgbClr val="0070C0"/>
              </a:solidFill>
              <a:latin typeface="ＭＳ Ｐゴシック" charset="-128"/>
            </a:endParaRPr>
          </a:p>
          <a:p>
            <a:pPr marL="623888" indent="-266700" algn="just">
              <a:buFont typeface="Wingdings" pitchFamily="2" charset="2"/>
              <a:buChar char="Ø"/>
              <a:tabLst>
                <a:tab pos="623888" algn="l"/>
              </a:tabLst>
            </a:pPr>
            <a:r>
              <a:rPr lang="ja-JP" altLang="en-US" sz="1200" dirty="0" smtClean="0">
                <a:solidFill>
                  <a:srgbClr val="0070C0"/>
                </a:solidFill>
                <a:latin typeface="ＭＳ Ｐゴシック" charset="-128"/>
              </a:rPr>
              <a:t>容器内ガスの安定化温度を算出する実験式を求めた．これにより，到達温度を</a:t>
            </a:r>
            <a:r>
              <a:rPr lang="en-US" altLang="ja-JP" sz="1200" dirty="0" smtClean="0">
                <a:solidFill>
                  <a:srgbClr val="0070C0"/>
                </a:solidFill>
                <a:latin typeface="ＭＳ Ｐゴシック" charset="-128"/>
              </a:rPr>
              <a:t>±7</a:t>
            </a:r>
            <a:r>
              <a:rPr lang="ja-JP" altLang="en-US" sz="1200" dirty="0" smtClean="0">
                <a:solidFill>
                  <a:srgbClr val="0070C0"/>
                </a:solidFill>
                <a:latin typeface="ＭＳ Ｐゴシック" charset="-128"/>
              </a:rPr>
              <a:t>℃の精度で概ね推測可能になったが，精度向上が課題</a:t>
            </a:r>
            <a:endParaRPr lang="en-US" altLang="ja-JP" sz="1200" dirty="0" smtClean="0">
              <a:solidFill>
                <a:srgbClr val="0070C0"/>
              </a:solidFill>
              <a:latin typeface="ＭＳ Ｐゴシック" charset="-128"/>
            </a:endParaRPr>
          </a:p>
          <a:p>
            <a:pPr marL="623888" indent="-266700" algn="just">
              <a:buFont typeface="Wingdings" pitchFamily="2" charset="2"/>
              <a:buNone/>
              <a:tabLst>
                <a:tab pos="623888" algn="l"/>
              </a:tabLst>
            </a:pPr>
            <a:endParaRPr lang="en-US" altLang="ja-JP" sz="1200" dirty="0" smtClean="0">
              <a:solidFill>
                <a:srgbClr val="0070C0"/>
              </a:solidFill>
              <a:latin typeface="ＭＳ Ｐゴシック" charset="-128"/>
            </a:endParaRPr>
          </a:p>
          <a:p>
            <a:pPr marL="623888" indent="-266700" algn="just">
              <a:buFont typeface="Wingdings" pitchFamily="2" charset="2"/>
              <a:buNone/>
              <a:tabLst>
                <a:tab pos="623888" algn="l"/>
              </a:tabLst>
            </a:pPr>
            <a:r>
              <a:rPr lang="ja-JP" altLang="en-US" sz="1200" dirty="0" smtClean="0">
                <a:solidFill>
                  <a:srgbClr val="FF0000"/>
                </a:solidFill>
                <a:latin typeface="ＭＳ Ｐゴシック" pitchFamily="50" charset="-128"/>
              </a:rPr>
              <a:t>繰返し充填・放出しても容器内ガス温度は上昇または下降傾向のまま推移せず，安定する．</a:t>
            </a:r>
            <a:endParaRPr lang="en-US" altLang="ja-JP" sz="1200" dirty="0" smtClean="0">
              <a:solidFill>
                <a:srgbClr val="FF0000"/>
              </a:solidFill>
              <a:latin typeface="ＭＳ Ｐゴシック" pitchFamily="50" charset="-128"/>
            </a:endParaRPr>
          </a:p>
          <a:p>
            <a:pPr marL="623888" indent="-266700" algn="just">
              <a:buFont typeface="Wingdings" pitchFamily="2" charset="2"/>
              <a:buNone/>
              <a:tabLst>
                <a:tab pos="623888" algn="l"/>
              </a:tabLst>
            </a:pPr>
            <a:endParaRPr lang="en-US" altLang="ja-JP" sz="1200" dirty="0" smtClean="0">
              <a:solidFill>
                <a:srgbClr val="FF0000"/>
              </a:solidFill>
              <a:latin typeface="ＭＳ Ｐゴシック" pitchFamily="50" charset="-128"/>
            </a:endParaRPr>
          </a:p>
          <a:p>
            <a:pPr marL="623888" marR="0" indent="-266700" algn="just" defTabSz="914400" rtl="0" eaLnBrk="0" fontAlgn="base" latinLnBrk="0" hangingPunct="0">
              <a:lnSpc>
                <a:spcPct val="100000"/>
              </a:lnSpc>
              <a:spcBef>
                <a:spcPct val="30000"/>
              </a:spcBef>
              <a:spcAft>
                <a:spcPct val="0"/>
              </a:spcAft>
              <a:buClrTx/>
              <a:buSzTx/>
              <a:buFont typeface="Wingdings" pitchFamily="2" charset="2"/>
              <a:buNone/>
              <a:tabLst>
                <a:tab pos="623888" algn="l"/>
              </a:tabLst>
              <a:defRPr/>
            </a:pPr>
            <a:r>
              <a:rPr lang="ja-JP" altLang="en-US" sz="1200" dirty="0" smtClean="0">
                <a:solidFill>
                  <a:srgbClr val="FF0000"/>
                </a:solidFill>
                <a:latin typeface="ＭＳ Ｐゴシック" pitchFamily="50" charset="-128"/>
              </a:rPr>
              <a:t>容器内ガスの温度挙動は容器の構成材料や容積の違いなどの影響を受ける．</a:t>
            </a:r>
            <a:endParaRPr lang="ja-JP" altLang="en-US" sz="1050" dirty="0" smtClean="0"/>
          </a:p>
          <a:p>
            <a:pPr marL="623888" indent="-266700" algn="just">
              <a:buFont typeface="Wingdings" pitchFamily="2" charset="2"/>
              <a:buNone/>
              <a:tabLst>
                <a:tab pos="623888" algn="l"/>
              </a:tabLst>
            </a:pPr>
            <a:endParaRPr lang="en-US" altLang="ja-JP" sz="1200" dirty="0" smtClean="0">
              <a:solidFill>
                <a:srgbClr val="0070C0"/>
              </a:solidFill>
              <a:latin typeface="ＭＳ Ｐゴシック" charset="-128"/>
            </a:endParaRPr>
          </a:p>
          <a:p>
            <a:pPr marL="623888" indent="-266700" algn="just">
              <a:buFont typeface="Wingdings" pitchFamily="2" charset="2"/>
              <a:buNone/>
              <a:tabLst>
                <a:tab pos="623888" algn="l"/>
              </a:tabLst>
            </a:pPr>
            <a:r>
              <a:rPr lang="ja-JP" altLang="en-US" sz="1200" dirty="0" smtClean="0">
                <a:solidFill>
                  <a:srgbClr val="FF0000"/>
                </a:solidFill>
              </a:rPr>
              <a:t>容器内ガスの安定化温度を推測する手段の一つとして，また試験を安全に実施する目安として利用できる．</a:t>
            </a:r>
            <a:endParaRPr lang="en-US" altLang="ja-JP" sz="1200" dirty="0" smtClean="0">
              <a:solidFill>
                <a:srgbClr val="0070C0"/>
              </a:solidFill>
              <a:latin typeface="ＭＳ Ｐゴシック" charset="-128"/>
            </a:endParaRPr>
          </a:p>
          <a:p>
            <a:pPr marL="623888" indent="-266700" algn="just">
              <a:buFont typeface="Wingdings" pitchFamily="2" charset="2"/>
              <a:buChar char="Ø"/>
              <a:tabLst>
                <a:tab pos="623888" algn="l"/>
              </a:tabLst>
            </a:pPr>
            <a:endParaRPr lang="en-US" altLang="ja-JP" sz="1200" dirty="0" smtClean="0">
              <a:solidFill>
                <a:srgbClr val="0070C0"/>
              </a:solidFill>
              <a:latin typeface="ＭＳ Ｐゴシック" charset="-128"/>
            </a:endParaRPr>
          </a:p>
          <a:p>
            <a:pPr marL="623888" indent="-266700" algn="just">
              <a:buFont typeface="Wingdings" pitchFamily="2" charset="2"/>
              <a:buChar char="Ø"/>
              <a:tabLst>
                <a:tab pos="623888" algn="l"/>
              </a:tabLst>
            </a:pPr>
            <a:endParaRPr lang="en-US" altLang="ja-JP" sz="1200" dirty="0" smtClean="0">
              <a:solidFill>
                <a:srgbClr val="0070C0"/>
              </a:solidFill>
              <a:latin typeface="ＭＳ Ｐゴシック" charset="-128"/>
            </a:endParaRPr>
          </a:p>
          <a:p>
            <a:pPr marL="623888" indent="-266700" algn="just">
              <a:buFont typeface="Wingdings" pitchFamily="2" charset="2"/>
              <a:buChar char="Ø"/>
              <a:tabLst>
                <a:tab pos="623888" algn="l"/>
              </a:tabLst>
            </a:pPr>
            <a:r>
              <a:rPr lang="ja-JP" altLang="en-US" sz="1200" dirty="0" smtClean="0">
                <a:solidFill>
                  <a:srgbClr val="0070C0"/>
                </a:solidFill>
                <a:latin typeface="ＭＳ Ｐゴシック" charset="-128"/>
              </a:rPr>
              <a:t>同じ試験条件では，</a:t>
            </a:r>
            <a:r>
              <a:rPr lang="en-US" altLang="ja-JP" sz="1200" dirty="0" smtClean="0">
                <a:solidFill>
                  <a:srgbClr val="0070C0"/>
                </a:solidFill>
                <a:latin typeface="ＭＳ Ｐゴシック" charset="-128"/>
              </a:rPr>
              <a:t>VH4</a:t>
            </a:r>
            <a:r>
              <a:rPr lang="ja-JP" altLang="en-US" sz="1200" dirty="0" smtClean="0">
                <a:solidFill>
                  <a:srgbClr val="0070C0"/>
                </a:solidFill>
                <a:latin typeface="ＭＳ Ｐゴシック" charset="-128"/>
              </a:rPr>
              <a:t>容器の到達温度は，</a:t>
            </a:r>
            <a:r>
              <a:rPr lang="en-US" altLang="ja-JP" sz="1200" dirty="0" smtClean="0">
                <a:solidFill>
                  <a:srgbClr val="0070C0"/>
                </a:solidFill>
                <a:latin typeface="ＭＳ Ｐゴシック" charset="-128"/>
              </a:rPr>
              <a:t>VH3</a:t>
            </a:r>
            <a:r>
              <a:rPr lang="ja-JP" altLang="en-US" sz="1200" dirty="0" smtClean="0">
                <a:solidFill>
                  <a:srgbClr val="0070C0"/>
                </a:solidFill>
                <a:latin typeface="ＭＳ Ｐゴシック" charset="-128"/>
              </a:rPr>
              <a:t>容器より高く推移した．</a:t>
            </a:r>
            <a:endParaRPr lang="en-US" altLang="ja-JP" sz="300" dirty="0" smtClean="0">
              <a:solidFill>
                <a:srgbClr val="0070C0"/>
              </a:solidFill>
              <a:latin typeface="ＭＳ Ｐゴシック" charset="-128"/>
            </a:endParaRPr>
          </a:p>
          <a:p>
            <a:pPr eaLnBrk="1" hangingPunct="1"/>
            <a:endParaRPr lang="ja-JP" altLang="en-US" dirty="0" smtClean="0"/>
          </a:p>
          <a:p>
            <a:endParaRPr kumimoji="1" lang="en-US" altLang="ja-JP" sz="1200" kern="1200" baseline="0" dirty="0" smtClean="0">
              <a:solidFill>
                <a:schemeClr val="tx1"/>
              </a:solidFill>
              <a:latin typeface="+mn-lt"/>
              <a:ea typeface="ＭＳ Ｐ明朝" pitchFamily="18" charset="-128"/>
              <a:cs typeface="+mn-cs"/>
            </a:endParaRPr>
          </a:p>
          <a:p>
            <a:endParaRPr kumimoji="1" lang="en-US" altLang="ja-JP" sz="1200" kern="1200" baseline="0" dirty="0" smtClean="0">
              <a:solidFill>
                <a:schemeClr val="tx1"/>
              </a:solidFill>
              <a:latin typeface="+mn-lt"/>
              <a:ea typeface="ＭＳ Ｐ明朝" pitchFamily="18" charset="-128"/>
              <a:cs typeface="+mn-cs"/>
            </a:endParaRPr>
          </a:p>
          <a:p>
            <a:r>
              <a:rPr kumimoji="1" lang="en-US" altLang="ja-JP" sz="1200" kern="1200" baseline="0" dirty="0" smtClean="0">
                <a:solidFill>
                  <a:schemeClr val="tx1"/>
                </a:solidFill>
                <a:latin typeface="+mn-lt"/>
                <a:ea typeface="ＭＳ Ｐ明朝" pitchFamily="18" charset="-128"/>
                <a:cs typeface="+mn-cs"/>
              </a:rPr>
              <a:t>We investigated the gas temperature in the tank during continuous cycles of gas filling and</a:t>
            </a:r>
          </a:p>
          <a:p>
            <a:r>
              <a:rPr kumimoji="1" lang="en-US" altLang="ja-JP" sz="1200" kern="1200" baseline="0" dirty="0" smtClean="0">
                <a:solidFill>
                  <a:schemeClr val="tx1"/>
                </a:solidFill>
                <a:latin typeface="+mn-lt"/>
                <a:ea typeface="ＭＳ Ｐ明朝" pitchFamily="18" charset="-128"/>
                <a:cs typeface="+mn-cs"/>
              </a:rPr>
              <a:t>discharging, assuming an environment of actual use, although the attained temperature differed with</a:t>
            </a:r>
          </a:p>
          <a:p>
            <a:r>
              <a:rPr kumimoji="1" lang="en-US" altLang="ja-JP" sz="1200" kern="1200" baseline="0" dirty="0" smtClean="0">
                <a:solidFill>
                  <a:schemeClr val="tx1"/>
                </a:solidFill>
                <a:latin typeface="+mn-lt"/>
                <a:ea typeface="ＭＳ Ｐ明朝" pitchFamily="18" charset="-128"/>
                <a:cs typeface="+mn-cs"/>
              </a:rPr>
              <a:t>test conditions. We found that the attained temperature became stable after the second cycle; this</a:t>
            </a:r>
          </a:p>
          <a:p>
            <a:r>
              <a:rPr kumimoji="1" lang="en-US" altLang="ja-JP" sz="1200" kern="1200" baseline="0" dirty="0" smtClean="0">
                <a:solidFill>
                  <a:schemeClr val="tx1"/>
                </a:solidFill>
                <a:latin typeface="+mn-lt"/>
                <a:ea typeface="ＭＳ Ｐ明朝" pitchFamily="18" charset="-128"/>
                <a:cs typeface="+mn-cs"/>
              </a:rPr>
              <a:t>finding is important for considering the safety of tanks.</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3D696B4-75E2-47D9-BF9D-8AFBAB0FF162}" type="slidenum">
              <a:rPr lang="ja-JP" altLang="en-US" smtClean="0"/>
              <a:pPr>
                <a:defRPr/>
              </a:pPr>
              <a:t>27</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baseline="0" dirty="0" smtClean="0">
                <a:solidFill>
                  <a:schemeClr val="tx1"/>
                </a:solidFill>
                <a:latin typeface="+mn-lt"/>
                <a:ea typeface="ＭＳ Ｐ明朝" pitchFamily="18" charset="-128"/>
                <a:cs typeface="+mn-cs"/>
              </a:rPr>
              <a:t>For further understanding of gas temperatures in a tank, it is important to acquire more data by</a:t>
            </a:r>
          </a:p>
          <a:p>
            <a:r>
              <a:rPr kumimoji="1" lang="en-US" altLang="ja-JP" sz="1200" kern="1200" baseline="0" dirty="0" smtClean="0">
                <a:solidFill>
                  <a:schemeClr val="tx1"/>
                </a:solidFill>
                <a:latin typeface="+mn-lt"/>
                <a:ea typeface="ＭＳ Ｐ明朝" pitchFamily="18" charset="-128"/>
                <a:cs typeface="+mn-cs"/>
              </a:rPr>
              <a:t>conducting tests on many tanks under other temperature conditions. In this study, we</a:t>
            </a:r>
          </a:p>
          <a:p>
            <a:r>
              <a:rPr kumimoji="1" lang="en-US" altLang="ja-JP" sz="1200" kern="1200" baseline="0" dirty="0" smtClean="0">
                <a:solidFill>
                  <a:schemeClr val="tx1"/>
                </a:solidFill>
                <a:latin typeface="+mn-lt"/>
                <a:ea typeface="ＭＳ Ｐ明朝" pitchFamily="18" charset="-128"/>
                <a:cs typeface="+mn-cs"/>
              </a:rPr>
              <a:t>analyzed the data obtained and considered that surface temperature, volume, and heat transfer differ</a:t>
            </a:r>
          </a:p>
          <a:p>
            <a:r>
              <a:rPr kumimoji="1" lang="en-US" altLang="ja-JP" sz="1200" kern="1200" baseline="0" dirty="0" smtClean="0">
                <a:solidFill>
                  <a:schemeClr val="tx1"/>
                </a:solidFill>
                <a:latin typeface="+mn-lt"/>
                <a:ea typeface="ＭＳ Ｐ明朝" pitchFamily="18" charset="-128"/>
                <a:cs typeface="+mn-cs"/>
              </a:rPr>
              <a:t>depending on the type of tank. In doing so, we confirmed the possibility of understanding the behavior</a:t>
            </a:r>
          </a:p>
          <a:p>
            <a:r>
              <a:rPr kumimoji="1" lang="en-US" altLang="ja-JP" sz="1200" kern="1200" baseline="0" dirty="0" smtClean="0">
                <a:solidFill>
                  <a:schemeClr val="tx1"/>
                </a:solidFill>
                <a:latin typeface="+mn-lt"/>
                <a:ea typeface="ＭＳ Ｐ明朝" pitchFamily="18" charset="-128"/>
                <a:cs typeface="+mn-cs"/>
              </a:rPr>
              <a:t>of gas temperature in a tank by assuming an environment of actual use in more detail and by</a:t>
            </a:r>
          </a:p>
          <a:p>
            <a:r>
              <a:rPr kumimoji="1" lang="en-US" altLang="ja-JP" sz="1200" kern="1200" baseline="0" dirty="0" smtClean="0">
                <a:solidFill>
                  <a:schemeClr val="tx1"/>
                </a:solidFill>
                <a:latin typeface="+mn-lt"/>
                <a:ea typeface="ＭＳ Ｐ明朝" pitchFamily="18" charset="-128"/>
                <a:cs typeface="+mn-cs"/>
              </a:rPr>
              <a:t>improving the accuracy of common formulae that enable estimating the attained temperature from test</a:t>
            </a:r>
          </a:p>
          <a:p>
            <a:r>
              <a:rPr kumimoji="1" lang="en-US" altLang="ja-JP" sz="1200" kern="1200" baseline="0" dirty="0" smtClean="0">
                <a:solidFill>
                  <a:schemeClr val="tx1"/>
                </a:solidFill>
                <a:latin typeface="+mn-lt"/>
                <a:ea typeface="ＭＳ Ｐ明朝" pitchFamily="18" charset="-128"/>
                <a:cs typeface="+mn-cs"/>
              </a:rPr>
              <a:t>parameters. We examined the replacement of the gas cycle test with the hydraulic pressure cycle test</a:t>
            </a:r>
          </a:p>
          <a:p>
            <a:r>
              <a:rPr kumimoji="1" lang="en-US" altLang="ja-JP" sz="1200" kern="1200" baseline="0" dirty="0" smtClean="0">
                <a:solidFill>
                  <a:schemeClr val="tx1"/>
                </a:solidFill>
                <a:latin typeface="+mn-lt"/>
                <a:ea typeface="ＭＳ Ｐ明朝" pitchFamily="18" charset="-128"/>
                <a:cs typeface="+mn-cs"/>
              </a:rPr>
              <a:t>to evaluate tank performance. The results indicate that this test method is useful for understanding tank</a:t>
            </a:r>
          </a:p>
          <a:p>
            <a:r>
              <a:rPr kumimoji="1" lang="en-US" altLang="ja-JP" sz="1200" kern="1200" baseline="0" dirty="0" smtClean="0">
                <a:solidFill>
                  <a:schemeClr val="tx1"/>
                </a:solidFill>
                <a:latin typeface="+mn-lt"/>
                <a:ea typeface="ＭＳ Ｐ明朝" pitchFamily="18" charset="-128"/>
                <a:cs typeface="+mn-cs"/>
              </a:rPr>
              <a:t>performance.</a:t>
            </a:r>
          </a:p>
          <a:p>
            <a:endParaRPr kumimoji="1" lang="en-US" altLang="ja-JP" sz="1200" kern="1200" baseline="0" dirty="0" smtClean="0">
              <a:solidFill>
                <a:schemeClr val="tx1"/>
              </a:solidFill>
              <a:latin typeface="+mn-lt"/>
              <a:ea typeface="ＭＳ Ｐ明朝" pitchFamily="18" charset="-128"/>
              <a:cs typeface="+mn-cs"/>
            </a:endParaRPr>
          </a:p>
          <a:p>
            <a:pPr>
              <a:defRPr/>
            </a:pPr>
            <a:r>
              <a:rPr lang="ja-JP" altLang="en-US" dirty="0" smtClean="0">
                <a:ea typeface="ＭＳ Ｐゴシック" pitchFamily="50" charset="-128"/>
              </a:rPr>
              <a:t>今後の課題　：　より多くの容器および試験パラメータでの温度特性の把握</a:t>
            </a:r>
            <a:endParaRPr lang="en-US" altLang="ja-JP" dirty="0" smtClean="0">
              <a:ea typeface="ＭＳ Ｐゴシック"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3D696B4-75E2-47D9-BF9D-8AFBAB0FF162}" type="slidenum">
              <a:rPr lang="ja-JP" altLang="en-US" smtClean="0"/>
              <a:pPr>
                <a:defRPr/>
              </a:pPr>
              <a:t>28</a:t>
            </a:fld>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3D696B4-75E2-47D9-BF9D-8AFBAB0FF162}" type="slidenum">
              <a:rPr lang="ja-JP" altLang="en-US" smtClean="0"/>
              <a:pPr>
                <a:defRPr/>
              </a:pPr>
              <a:t>29</a:t>
            </a:fld>
            <a:endParaRPr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5A6DE809-1976-4CA5-93A7-53B4AFE9E310}" type="slidenum">
              <a:rPr lang="ja-JP" altLang="en-US" smtClean="0"/>
              <a:pPr>
                <a:defRPr/>
              </a:pPr>
              <a:t>30</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3D696B4-75E2-47D9-BF9D-8AFBAB0FF162}" type="slidenum">
              <a:rPr lang="ja-JP" altLang="en-US" smtClean="0"/>
              <a:pPr>
                <a:defRPr/>
              </a:pPr>
              <a:t>3</a:t>
            </a:fld>
            <a:endParaRPr lang="ja-JP" altLang="en-US" dirty="0"/>
          </a:p>
        </p:txBody>
      </p:sp>
    </p:spTree>
    <p:extLst>
      <p:ext uri="{BB962C8B-B14F-4D97-AF65-F5344CB8AC3E}">
        <p14:creationId xmlns:p14="http://schemas.microsoft.com/office/powerpoint/2010/main" val="3173474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667D615D-51D6-4586-BD9C-9D8D9AF6E26E}" type="slidenum">
              <a:rPr lang="ja-JP" altLang="en-US" smtClean="0"/>
              <a:pPr>
                <a:defRPr/>
              </a:pPr>
              <a:t>32</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txBox="1">
            <a:spLocks noGrp="1"/>
          </p:cNvSpPr>
          <p:nvPr/>
        </p:nvSpPr>
        <p:spPr>
          <a:xfrm>
            <a:off x="3814763" y="9371013"/>
            <a:ext cx="2919412" cy="493712"/>
          </a:xfrm>
          <a:prstGeom prst="rect">
            <a:avLst/>
          </a:prstGeom>
          <a:noFill/>
        </p:spPr>
        <p:txBody>
          <a:bodyPr anchor="b"/>
          <a:lstStyle/>
          <a:p>
            <a:pPr algn="r" fontAlgn="auto">
              <a:spcBef>
                <a:spcPts val="0"/>
              </a:spcBef>
              <a:spcAft>
                <a:spcPts val="0"/>
              </a:spcAft>
              <a:defRPr/>
            </a:pPr>
            <a:fld id="{1902EC71-8736-4C93-B7FE-091F029C5EED}" type="slidenum">
              <a:rPr lang="ja-JP" altLang="en-US" sz="1200">
                <a:latin typeface="+mn-lt"/>
                <a:ea typeface="+mn-ea"/>
              </a:rPr>
              <a:pPr algn="r" fontAlgn="auto">
                <a:spcBef>
                  <a:spcPts val="0"/>
                </a:spcBef>
                <a:spcAft>
                  <a:spcPts val="0"/>
                </a:spcAft>
                <a:defRPr/>
              </a:pPr>
              <a:t>33</a:t>
            </a:fld>
            <a:endParaRPr lang="ja-JP" altLang="en-US" sz="1200" dirty="0">
              <a:latin typeface="+mn-lt"/>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txBox="1">
            <a:spLocks noGrp="1"/>
          </p:cNvSpPr>
          <p:nvPr/>
        </p:nvSpPr>
        <p:spPr>
          <a:xfrm>
            <a:off x="3814763" y="9371013"/>
            <a:ext cx="2919412" cy="493712"/>
          </a:xfrm>
          <a:prstGeom prst="rect">
            <a:avLst/>
          </a:prstGeom>
          <a:noFill/>
        </p:spPr>
        <p:txBody>
          <a:bodyPr anchor="b"/>
          <a:lstStyle/>
          <a:p>
            <a:pPr algn="r" fontAlgn="auto">
              <a:spcBef>
                <a:spcPts val="0"/>
              </a:spcBef>
              <a:spcAft>
                <a:spcPts val="0"/>
              </a:spcAft>
              <a:defRPr/>
            </a:pPr>
            <a:fld id="{D6924B0E-A184-4982-AC75-B321B1D45C22}" type="slidenum">
              <a:rPr lang="ja-JP" altLang="en-US" sz="1200">
                <a:latin typeface="+mn-lt"/>
                <a:ea typeface="+mn-ea"/>
              </a:rPr>
              <a:pPr algn="r" fontAlgn="auto">
                <a:spcBef>
                  <a:spcPts val="0"/>
                </a:spcBef>
                <a:spcAft>
                  <a:spcPts val="0"/>
                </a:spcAft>
                <a:defRPr/>
              </a:pPr>
              <a:t>34</a:t>
            </a:fld>
            <a:endParaRPr lang="ja-JP" altLang="en-US" sz="1200" dirty="0">
              <a:latin typeface="+mn-lt"/>
              <a:ea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B604256D-7E10-4720-9158-4505ED7306C7}" type="slidenum">
              <a:rPr lang="ja-JP" altLang="en-US" smtClean="0"/>
              <a:pPr>
                <a:defRPr/>
              </a:pPr>
              <a:t>35</a:t>
            </a:fld>
            <a:endParaRPr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EA5ACA1-AF45-4425-84A7-470A32345EE1}" type="slidenum">
              <a:rPr lang="ja-JP" altLang="en-US" smtClean="0"/>
              <a:pPr>
                <a:defRPr/>
              </a:pPr>
              <a:t>36</a:t>
            </a:fld>
            <a:endParaRPr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862D251C-3ABB-41D4-88E5-67B4BA6F3747}" type="slidenum">
              <a:rPr lang="en-US" altLang="ja-JP" smtClean="0"/>
              <a:pPr>
                <a:defRPr/>
              </a:pPr>
              <a:t>38</a:t>
            </a:fld>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a:lstStyle/>
          <a:p>
            <a:pPr eaLnBrk="1" hangingPunct="1"/>
            <a:r>
              <a:rPr lang="en-US" altLang="ja-JP" dirty="0" smtClean="0"/>
              <a:t>We have focused on temperature behavior of tank for FCV when filling and discharging hydrogen.</a:t>
            </a:r>
          </a:p>
          <a:p>
            <a:pPr eaLnBrk="1" hangingPunct="1"/>
            <a:endParaRPr lang="en-US" altLang="ja-JP" dirty="0" smtClean="0"/>
          </a:p>
          <a:p>
            <a:pPr eaLnBrk="1" hangingPunct="1"/>
            <a:r>
              <a:rPr lang="en-US" altLang="ja-JP" dirty="0" smtClean="0"/>
              <a:t>This is the</a:t>
            </a:r>
            <a:r>
              <a:rPr lang="en-US" altLang="ja-JP" baseline="0" dirty="0" smtClean="0"/>
              <a:t> tank setup on FCV. In general, the gas temperature of tanks increases in filling or decreases in discharging, because of the thermal effects of gas compression and expansion.</a:t>
            </a:r>
            <a:endParaRPr lang="en-US" altLang="ja-JP" dirty="0" smtClean="0"/>
          </a:p>
          <a:p>
            <a:pPr eaLnBrk="1" hangingPunct="1"/>
            <a:endParaRPr lang="en-US" altLang="ja-JP" dirty="0" smtClean="0"/>
          </a:p>
          <a:p>
            <a:pPr eaLnBrk="1" hangingPunct="1"/>
            <a:r>
              <a:rPr lang="en-US" altLang="ja-JP" dirty="0" smtClean="0"/>
              <a:t>In previous studies, the thermal behavior of gas temperature in tanks  by 1 shot filling or discharging was investigated.</a:t>
            </a:r>
          </a:p>
          <a:p>
            <a:pPr eaLnBrk="1" hangingPunct="1"/>
            <a:endParaRPr lang="en-US" altLang="ja-JP" dirty="0" smtClean="0"/>
          </a:p>
          <a:p>
            <a:pPr eaLnBrk="1" hangingPunct="1"/>
            <a:r>
              <a:rPr lang="ja-JP" altLang="en-US" dirty="0" smtClean="0"/>
              <a:t>我々は、水素充填および放出時の燃料電池自動車の容器におけるガス温度挙動について注目している。</a:t>
            </a:r>
            <a:endParaRPr lang="en-US" altLang="ja-JP" dirty="0" smtClean="0"/>
          </a:p>
          <a:p>
            <a:pPr eaLnBrk="1" hangingPunct="1"/>
            <a:r>
              <a:rPr lang="ja-JP" altLang="en-US" dirty="0" smtClean="0"/>
              <a:t>こちらは</a:t>
            </a:r>
            <a:r>
              <a:rPr lang="en-US" altLang="ja-JP" dirty="0" smtClean="0"/>
              <a:t>FCV</a:t>
            </a:r>
            <a:r>
              <a:rPr lang="ja-JP" altLang="en-US" dirty="0" smtClean="0"/>
              <a:t>のタンクのセットアップです。一般的には、容器内のガス温度は、充填中は上昇し、放出中は、下降します。</a:t>
            </a:r>
            <a:endParaRPr lang="en-US" altLang="ja-JP" dirty="0" smtClean="0"/>
          </a:p>
          <a:p>
            <a:pPr eaLnBrk="1" hangingPunct="1"/>
            <a:endParaRPr lang="en-US" altLang="ja-JP" dirty="0" smtClean="0"/>
          </a:p>
          <a:p>
            <a:pPr eaLnBrk="1" hangingPunct="1"/>
            <a:r>
              <a:rPr lang="ja-JP" altLang="en-US" dirty="0" smtClean="0"/>
              <a:t>これまでの研究では、</a:t>
            </a:r>
            <a:r>
              <a:rPr lang="en-US" altLang="ja-JP" dirty="0" smtClean="0"/>
              <a:t>1</a:t>
            </a:r>
            <a:r>
              <a:rPr lang="ja-JP" altLang="en-US" dirty="0" smtClean="0"/>
              <a:t>回の充填または放出におけるタンク内のガス温度の挙動について調査してきました。</a:t>
            </a:r>
          </a:p>
        </p:txBody>
      </p:sp>
      <p:sp>
        <p:nvSpPr>
          <p:cNvPr id="4" name="スライド番号プレースホルダ 3"/>
          <p:cNvSpPr>
            <a:spLocks noGrp="1"/>
          </p:cNvSpPr>
          <p:nvPr>
            <p:ph type="sldNum" sz="quarter" idx="5"/>
          </p:nvPr>
        </p:nvSpPr>
        <p:spPr/>
        <p:txBody>
          <a:bodyPr/>
          <a:lstStyle/>
          <a:p>
            <a:pPr>
              <a:defRPr/>
            </a:pPr>
            <a:fld id="{B7B9A6E0-7C9D-4111-ADEE-2A17590D06EA}" type="slidenum">
              <a:rPr lang="ja-JP" altLang="en-US" smtClean="0"/>
              <a:pPr>
                <a:defRPr/>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latin typeface="Tahoma" pitchFamily="34" charset="0"/>
                <a:cs typeface="Tahoma" pitchFamily="34" charset="0"/>
              </a:rPr>
              <a:t>This represents</a:t>
            </a:r>
            <a:r>
              <a:rPr lang="en-US" altLang="ja-JP" baseline="0" dirty="0" smtClean="0">
                <a:latin typeface="Tahoma" pitchFamily="34" charset="0"/>
                <a:cs typeface="Tahoma" pitchFamily="34" charset="0"/>
              </a:rPr>
              <a:t> the discharging and filling cycle. Over time does the temperature go up or down?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latin typeface="Tahoma" pitchFamily="34" charset="0"/>
                <a:cs typeface="Tahoma" pitchFamily="34" charset="0"/>
              </a:rPr>
              <a:t>So, it is important to understand the temperature behavior of tanks assuming that gas filling and discharging are continually repeated during long time driving. </a:t>
            </a:r>
            <a:r>
              <a:rPr lang="en-US" altLang="ja-JP" dirty="0" smtClean="0">
                <a:latin typeface="Tahoma" pitchFamily="34" charset="0"/>
                <a:cs typeface="Tahoma" pitchFamily="34" charset="0"/>
              </a:rPr>
              <a:t>But There is no date of repeated</a:t>
            </a:r>
            <a:r>
              <a:rPr lang="en-US" altLang="ja-JP" baseline="0" dirty="0" smtClean="0">
                <a:latin typeface="Tahoma" pitchFamily="34" charset="0"/>
                <a:cs typeface="Tahoma" pitchFamily="34" charset="0"/>
              </a:rPr>
              <a:t> gas filling and discharging continually with actual hydrogen gas.</a:t>
            </a:r>
            <a:endParaRPr lang="en-US" altLang="ja-JP" dirty="0" smtClean="0">
              <a:latin typeface="Tahoma" pitchFamily="34" charset="0"/>
              <a:cs typeface="Tahoma"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smtClean="0">
              <a:solidFill>
                <a:srgbClr val="0066CC"/>
              </a:solidFill>
              <a:latin typeface="Tahoma" pitchFamily="34" charset="0"/>
              <a:ea typeface="ＭＳ Ｐゴシック" pitchFamily="50" charset="-128"/>
              <a:cs typeface="Tahoma"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solidFill>
                  <a:srgbClr val="0066CC"/>
                </a:solidFill>
                <a:latin typeface="Tahoma" pitchFamily="34" charset="0"/>
                <a:ea typeface="ＭＳ Ｐゴシック" pitchFamily="50" charset="-128"/>
                <a:cs typeface="Tahoma" pitchFamily="34" charset="0"/>
              </a:rPr>
              <a:t>したがって、長時間走行するような実使用環境を想定すると，走行と燃料補給を</a:t>
            </a:r>
            <a:r>
              <a:rPr lang="ja-JP" altLang="en-US" sz="1200" dirty="0" smtClean="0">
                <a:solidFill>
                  <a:srgbClr val="FF0000"/>
                </a:solidFill>
                <a:latin typeface="Tahoma" pitchFamily="34" charset="0"/>
                <a:ea typeface="ＭＳ Ｐゴシック" pitchFamily="50" charset="-128"/>
                <a:cs typeface="Tahoma" pitchFamily="34" charset="0"/>
              </a:rPr>
              <a:t>連続して繰返す</a:t>
            </a:r>
            <a:r>
              <a:rPr lang="ja-JP" altLang="en-US" sz="1200" dirty="0" smtClean="0">
                <a:solidFill>
                  <a:srgbClr val="0066CC"/>
                </a:solidFill>
                <a:latin typeface="Tahoma" pitchFamily="34" charset="0"/>
                <a:ea typeface="ＭＳ Ｐゴシック" pitchFamily="50" charset="-128"/>
                <a:cs typeface="Tahoma" pitchFamily="34" charset="0"/>
              </a:rPr>
              <a:t>場合の容器内温度挙動を把握する必要がある</a:t>
            </a:r>
            <a:endParaRPr lang="en-US" altLang="ja-JP" sz="1200" dirty="0" smtClean="0">
              <a:solidFill>
                <a:srgbClr val="0066CC"/>
              </a:solidFill>
              <a:latin typeface="Tahoma" pitchFamily="34" charset="0"/>
              <a:ea typeface="Tahoma" pitchFamily="34" charset="0"/>
              <a:cs typeface="Tahoma" pitchFamily="34" charset="0"/>
            </a:endParaRPr>
          </a:p>
          <a:p>
            <a:pPr eaLnBrk="1" hangingPunct="1"/>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latin typeface="Tahoma" pitchFamily="34" charset="0"/>
                <a:cs typeface="Tahoma" pitchFamily="34" charset="0"/>
              </a:rPr>
              <a:t>In extreme use conditions, </a:t>
            </a:r>
            <a:r>
              <a:rPr lang="en-US" altLang="ja-JP" sz="1200" dirty="0" smtClean="0">
                <a:solidFill>
                  <a:srgbClr val="0066CC"/>
                </a:solidFill>
                <a:latin typeface="Tahoma" pitchFamily="34" charset="0"/>
                <a:ea typeface="ＭＳ Ｐゴシック" pitchFamily="50" charset="-128"/>
                <a:cs typeface="Tahoma" pitchFamily="34" charset="0"/>
              </a:rPr>
              <a:t>does </a:t>
            </a:r>
            <a:r>
              <a:rPr lang="en-US" altLang="ja-JP" dirty="0" smtClean="0">
                <a:latin typeface="Tahoma" pitchFamily="34" charset="0"/>
                <a:cs typeface="Tahoma" pitchFamily="34" charset="0"/>
              </a:rPr>
              <a:t>t</a:t>
            </a:r>
            <a:r>
              <a:rPr lang="en-US" altLang="ja-JP" sz="1200" dirty="0" smtClean="0">
                <a:solidFill>
                  <a:srgbClr val="0066CC"/>
                </a:solidFill>
                <a:latin typeface="Tahoma" pitchFamily="34" charset="0"/>
                <a:ea typeface="ＭＳ Ｐゴシック" pitchFamily="50" charset="-128"/>
                <a:cs typeface="Tahoma" pitchFamily="34" charset="0"/>
              </a:rPr>
              <a:t>he gas temperature not exceed the allowable temperature range of the vessel?</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solidFill>
                  <a:srgbClr val="0066CC"/>
                </a:solidFill>
                <a:latin typeface="Tahoma" pitchFamily="34" charset="0"/>
                <a:ea typeface="ＭＳ Ｐゴシック" pitchFamily="50" charset="-128"/>
                <a:cs typeface="Tahoma" pitchFamily="34" charset="0"/>
              </a:rPr>
              <a:t>ガス温度は容器の許容温度範囲を超えないか？</a:t>
            </a:r>
            <a:endParaRPr lang="en-US" altLang="ja-JP" sz="1200" dirty="0" smtClean="0">
              <a:solidFill>
                <a:srgbClr val="0066CC"/>
              </a:solidFill>
              <a:latin typeface="Tahoma" pitchFamily="34" charset="0"/>
              <a:ea typeface="ＭＳ Ｐゴシック" pitchFamily="50" charset="-128"/>
              <a:cs typeface="Tahoma" pitchFamily="34" charset="0"/>
            </a:endParaRPr>
          </a:p>
          <a:p>
            <a:pPr eaLnBrk="1" hangingPunct="1"/>
            <a:endParaRPr lang="en-US" altLang="ja-JP" dirty="0" smtClean="0"/>
          </a:p>
          <a:p>
            <a:pPr eaLnBrk="1" hangingPunct="1"/>
            <a:endParaRPr lang="en-US" altLang="ja-JP" dirty="0" smtClean="0"/>
          </a:p>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81FB205A-EA27-4497-A5D8-24D176FBCAF7}" type="slidenum">
              <a:rPr lang="ja-JP" altLang="en-US" smtClean="0"/>
              <a:pPr>
                <a:defRPr/>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a:lstStyle/>
          <a:p>
            <a:pPr eaLnBrk="1" hangingPunct="1"/>
            <a:r>
              <a:rPr lang="en-US" altLang="ja-JP" dirty="0" smtClean="0"/>
              <a:t>Therefore,</a:t>
            </a:r>
            <a:r>
              <a:rPr lang="en-US" altLang="ja-JP" baseline="0" dirty="0" smtClean="0"/>
              <a:t> t</a:t>
            </a:r>
            <a:r>
              <a:rPr lang="en-US" altLang="ja-JP" dirty="0" smtClean="0"/>
              <a:t>o understand the temperature behaviour of tanks by assuming the</a:t>
            </a:r>
            <a:r>
              <a:rPr lang="en-US" altLang="ja-JP" baseline="0" dirty="0" smtClean="0"/>
              <a:t> conditions of actual use, </a:t>
            </a:r>
            <a:endParaRPr lang="en-US" altLang="ja-JP" dirty="0" smtClean="0"/>
          </a:p>
          <a:p>
            <a:r>
              <a:rPr kumimoji="1" lang="en-US" altLang="ja-JP" sz="1200" b="0" i="0" u="none" strike="noStrike" kern="1200" baseline="0" dirty="0" smtClean="0">
                <a:solidFill>
                  <a:schemeClr val="tx1"/>
                </a:solidFill>
                <a:latin typeface="+mn-lt"/>
                <a:ea typeface="ＭＳ Ｐ明朝" pitchFamily="18" charset="-128"/>
                <a:cs typeface="+mn-cs"/>
              </a:rPr>
              <a:t>we investigated the behaviour of the attained temperatures of gas in a tank with continuous repetition of cycles of filling and discharging, by using gas cycle tests and assuming tanks in a gas cycle test.</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3ED33C70-624E-4396-BF01-BFF7E28FA946}" type="slidenum">
              <a:rPr lang="ja-JP" altLang="en-US" smtClean="0"/>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next</a:t>
            </a:r>
            <a:r>
              <a:rPr kumimoji="1" lang="en-US" altLang="ja-JP" baseline="0" dirty="0" smtClean="0"/>
              <a:t> slide, I’ll show you about gas cycle test.</a:t>
            </a:r>
            <a:endParaRPr kumimoji="1" lang="en-US" altLang="ja-JP" dirty="0" smtClean="0"/>
          </a:p>
          <a:p>
            <a:endParaRPr kumimoji="1" lang="en-US" altLang="ja-JP" dirty="0" smtClean="0"/>
          </a:p>
          <a:p>
            <a:endParaRPr kumimoji="1" lang="en-US" altLang="ja-JP" dirty="0" smtClean="0"/>
          </a:p>
          <a:p>
            <a:r>
              <a:rPr kumimoji="1" lang="ja-JP" altLang="en-US" dirty="0" smtClean="0"/>
              <a:t>さて、ガスサイクル試験について次のスライドで説明します。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3D696B4-75E2-47D9-BF9D-8AFBAB0FF162}" type="slidenum">
              <a:rPr lang="ja-JP" altLang="en-US" smtClean="0"/>
              <a:pPr>
                <a:defRPr/>
              </a:pPr>
              <a:t>7</a:t>
            </a:fld>
            <a:endParaRPr lang="ja-JP" altLang="en-US" dirty="0"/>
          </a:p>
        </p:txBody>
      </p:sp>
    </p:spTree>
    <p:extLst>
      <p:ext uri="{BB962C8B-B14F-4D97-AF65-F5344CB8AC3E}">
        <p14:creationId xmlns:p14="http://schemas.microsoft.com/office/powerpoint/2010/main" val="273689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a:lstStyle/>
          <a:p>
            <a:pPr eaLnBrk="1" hangingPunct="1"/>
            <a:r>
              <a:rPr lang="en-US" altLang="ja-JP" dirty="0" smtClean="0"/>
              <a:t>The gas cycle</a:t>
            </a:r>
            <a:r>
              <a:rPr lang="en-US" altLang="ja-JP" baseline="0" dirty="0" smtClean="0"/>
              <a:t> test repeats gas filling and discharging to tanks continuously.</a:t>
            </a:r>
          </a:p>
          <a:p>
            <a:pPr eaLnBrk="1" hangingPunct="1"/>
            <a:r>
              <a:rPr lang="en-US" altLang="ja-JP" baseline="0" dirty="0" smtClean="0"/>
              <a:t>This shows 3 cycles. In this test, at the initial conditions, the temperature of gas in a tank is controlled almost the same as the ambient temperature. </a:t>
            </a:r>
          </a:p>
          <a:p>
            <a:pPr eaLnBrk="1" hangingPunct="1"/>
            <a:endParaRPr lang="en-US" altLang="ja-JP" baseline="0" dirty="0" smtClean="0"/>
          </a:p>
          <a:p>
            <a:pPr eaLnBrk="1" hangingPunct="1"/>
            <a:r>
              <a:rPr lang="en-US" altLang="ja-JP" baseline="0" dirty="0" smtClean="0"/>
              <a:t>And there are 3 important points considering to evaluate the thermal behavior of tanks.</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A0251A18-4A3F-4374-9A39-CD508990CD63}" type="slidenum">
              <a:rPr lang="ja-JP" altLang="en-US" smtClean="0"/>
              <a:pPr>
                <a:defRPr/>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a:lstStyle/>
          <a:p>
            <a:pPr eaLnBrk="1" hangingPunct="1"/>
            <a:r>
              <a:rPr lang="en-US" altLang="ja-JP" dirty="0" smtClean="0"/>
              <a:t>A gas cycle test was conducted to consider the following:</a:t>
            </a:r>
          </a:p>
          <a:p>
            <a:pPr eaLnBrk="1" hangingPunct="1"/>
            <a:r>
              <a:rPr lang="en-US" altLang="ja-JP" dirty="0" smtClean="0"/>
              <a:t>The first</a:t>
            </a:r>
            <a:r>
              <a:rPr lang="en-US" altLang="ja-JP" baseline="0" dirty="0" smtClean="0"/>
              <a:t> is t</a:t>
            </a:r>
            <a:r>
              <a:rPr lang="en-US" altLang="ja-JP" dirty="0" smtClean="0"/>
              <a:t>he relationship between the ambient temperature and that of gas in a tank</a:t>
            </a:r>
          </a:p>
          <a:p>
            <a:pPr eaLnBrk="1" hangingPunct="1"/>
            <a:r>
              <a:rPr lang="en-US" altLang="ja-JP" dirty="0" smtClean="0"/>
              <a:t>The</a:t>
            </a:r>
            <a:r>
              <a:rPr lang="en-US" altLang="ja-JP" baseline="0" dirty="0" smtClean="0"/>
              <a:t> s</a:t>
            </a:r>
            <a:r>
              <a:rPr lang="en-US" altLang="ja-JP" dirty="0" smtClean="0"/>
              <a:t>econd</a:t>
            </a:r>
            <a:r>
              <a:rPr lang="en-US" altLang="ja-JP" baseline="0" dirty="0" smtClean="0"/>
              <a:t> is</a:t>
            </a:r>
            <a:r>
              <a:rPr lang="en-US" altLang="ja-JP" dirty="0" smtClean="0"/>
              <a:t> the effect of start conditions (filling start </a:t>
            </a:r>
            <a:r>
              <a:rPr lang="en-US" altLang="ja-JP" dirty="0" err="1" smtClean="0"/>
              <a:t>vs</a:t>
            </a:r>
            <a:r>
              <a:rPr lang="en-US" altLang="ja-JP" dirty="0" smtClean="0"/>
              <a:t> discharging start)</a:t>
            </a:r>
          </a:p>
          <a:p>
            <a:pPr eaLnBrk="1" hangingPunct="1"/>
            <a:endParaRPr lang="en-US" altLang="ja-JP" dirty="0" smtClean="0"/>
          </a:p>
          <a:p>
            <a:pPr eaLnBrk="1" hangingPunct="1"/>
            <a:r>
              <a:rPr lang="en-US" altLang="ja-JP" dirty="0" smtClean="0"/>
              <a:t>And next</a:t>
            </a:r>
            <a:r>
              <a:rPr lang="en-US" altLang="ja-JP" baseline="0" dirty="0" smtClean="0"/>
              <a:t> we checked the discharging flow rate.</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0251A18-4A3F-4374-9A39-CD508990CD63}"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D0065BE-0657-4A47-90AD-C21C55E16B19}" type="datetime4">
              <a:rPr lang="en-US" smtClean="0"/>
              <a:pPr/>
              <a:t>September 13, 2011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3" name="Picture 2" descr="C:\Documents and Settings\hyoshi\My Documents\個人資料\Hy-SEFロゴ\rogo-透明.png"/>
          <p:cNvPicPr>
            <a:picLocks noChangeAspect="1" noChangeArrowheads="1"/>
          </p:cNvPicPr>
          <p:nvPr userDrawn="1"/>
        </p:nvPicPr>
        <p:blipFill>
          <a:blip r:embed="rId2" cstate="print"/>
          <a:srcRect/>
          <a:stretch>
            <a:fillRect/>
          </a:stretch>
        </p:blipFill>
        <p:spPr bwMode="auto">
          <a:xfrm>
            <a:off x="6297779" y="5876544"/>
            <a:ext cx="2846222" cy="981456"/>
          </a:xfrm>
          <a:prstGeom prst="rect">
            <a:avLst/>
          </a:prstGeom>
          <a:noFill/>
          <a:ln w="9525">
            <a:noFill/>
            <a:miter lim="800000"/>
            <a:headEnd/>
            <a:tailEnd/>
          </a:ln>
        </p:spPr>
      </p:pic>
      <p:pic>
        <p:nvPicPr>
          <p:cNvPr id="10" name="Picture 7" descr="JARI_logo"/>
          <p:cNvPicPr>
            <a:picLocks noChangeAspect="1" noChangeArrowheads="1"/>
          </p:cNvPicPr>
          <p:nvPr userDrawn="1"/>
        </p:nvPicPr>
        <p:blipFill>
          <a:blip r:embed="rId3" cstate="print"/>
          <a:srcRect/>
          <a:stretch>
            <a:fillRect/>
          </a:stretch>
        </p:blipFill>
        <p:spPr bwMode="auto">
          <a:xfrm>
            <a:off x="7700963" y="138113"/>
            <a:ext cx="1295400" cy="533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B1B13E-D5AF-485E-81A1-82A140076526}" type="datetime4">
              <a:rPr lang="en-US" smtClean="0"/>
              <a:pPr/>
              <a:t>September 13, 2011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B1B13E-D5AF-485E-81A1-82A140076526}" type="datetime4">
              <a:rPr lang="en-US" smtClean="0"/>
              <a:pPr/>
              <a:t>September 13, 2011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dirty="0"/>
          </a:p>
        </p:txBody>
      </p:sp>
      <p:grpSp>
        <p:nvGrpSpPr>
          <p:cNvPr id="5" name="グループ化 9"/>
          <p:cNvGrpSpPr>
            <a:grpSpLocks/>
          </p:cNvGrpSpPr>
          <p:nvPr userDrawn="1"/>
        </p:nvGrpSpPr>
        <p:grpSpPr bwMode="auto">
          <a:xfrm>
            <a:off x="-3175" y="5183188"/>
            <a:ext cx="9147175" cy="1912937"/>
            <a:chOff x="-3765" y="4832896"/>
            <a:chExt cx="9147765" cy="2032192"/>
          </a:xfrm>
        </p:grpSpPr>
        <p:sp>
          <p:nvSpPr>
            <p:cNvPr id="6" name="フリーフォーム 5"/>
            <p:cNvSpPr>
              <a:spLocks/>
            </p:cNvSpPr>
            <p:nvPr/>
          </p:nvSpPr>
          <p:spPr bwMode="auto">
            <a:xfrm>
              <a:off x="1687032" y="4832896"/>
              <a:ext cx="7456968" cy="51943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dirty="0">
                <a:ea typeface="ＭＳ Ｐゴシック" pitchFamily="50" charset="-128"/>
              </a:endParaRPr>
            </a:p>
          </p:txBody>
        </p:sp>
        <p:sp>
          <p:nvSpPr>
            <p:cNvPr id="7" name="フリーフォーム 6"/>
            <p:cNvSpPr>
              <a:spLocks/>
            </p:cNvSpPr>
            <p:nvPr/>
          </p:nvSpPr>
          <p:spPr bwMode="auto">
            <a:xfrm>
              <a:off x="35926" y="5134773"/>
              <a:ext cx="9108074" cy="838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dirty="0">
                <a:ea typeface="ＭＳ Ｐゴシック" pitchFamily="50" charset="-128"/>
              </a:endParaRPr>
            </a:p>
          </p:txBody>
        </p:sp>
        <p:sp>
          <p:nvSpPr>
            <p:cNvPr id="8" name="フリーフォーム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dirty="0"/>
            </a:p>
          </p:txBody>
        </p:sp>
        <p:cxnSp>
          <p:nvCxnSpPr>
            <p:cNvPr id="9" name="直線コネクタ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7" descr="JARI_logo"/>
          <p:cNvPicPr>
            <a:picLocks noChangeAspect="1" noChangeArrowheads="1"/>
          </p:cNvPicPr>
          <p:nvPr userDrawn="1"/>
        </p:nvPicPr>
        <p:blipFill>
          <a:blip r:embed="rId3" cstate="print"/>
          <a:srcRect/>
          <a:stretch>
            <a:fillRect/>
          </a:stretch>
        </p:blipFill>
        <p:spPr bwMode="auto">
          <a:xfrm>
            <a:off x="7788275" y="6289675"/>
            <a:ext cx="1295400" cy="533400"/>
          </a:xfrm>
          <a:prstGeom prst="rect">
            <a:avLst/>
          </a:prstGeom>
          <a:noFill/>
          <a:ln w="9525">
            <a:noFill/>
            <a:miter lim="800000"/>
            <a:headEnd/>
            <a:tailEnd/>
          </a:ln>
        </p:spPr>
      </p:pic>
      <p:pic>
        <p:nvPicPr>
          <p:cNvPr id="11" name="Picture 2" descr="C:\Documents and Settings\hyoshi\My Documents\個人資料\Hy-SEFロゴ\rogo-透明.png"/>
          <p:cNvPicPr>
            <a:picLocks noChangeAspect="1" noChangeArrowheads="1"/>
          </p:cNvPicPr>
          <p:nvPr userDrawn="1"/>
        </p:nvPicPr>
        <p:blipFill>
          <a:blip r:embed="rId4" cstate="print"/>
          <a:srcRect/>
          <a:stretch>
            <a:fillRect/>
          </a:stretch>
        </p:blipFill>
        <p:spPr bwMode="auto">
          <a:xfrm>
            <a:off x="157163" y="6191250"/>
            <a:ext cx="1933575" cy="666750"/>
          </a:xfrm>
          <a:prstGeom prst="rect">
            <a:avLst/>
          </a:prstGeom>
          <a:noFill/>
          <a:ln w="9525">
            <a:noFill/>
            <a:miter lim="800000"/>
            <a:headEnd/>
            <a:tailEnd/>
          </a:ln>
        </p:spPr>
      </p:pic>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 サブタイトルの書式設定</a:t>
            </a:r>
            <a:endParaRPr lang="en-US"/>
          </a:p>
        </p:txBody>
      </p:sp>
      <p:sp>
        <p:nvSpPr>
          <p:cNvPr id="15" name="タイトル 14"/>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pic>
        <p:nvPicPr>
          <p:cNvPr id="2" name="Picture 7" descr="JARI_logo"/>
          <p:cNvPicPr>
            <a:picLocks noChangeAspect="1" noChangeArrowheads="1"/>
          </p:cNvPicPr>
          <p:nvPr userDrawn="1"/>
        </p:nvPicPr>
        <p:blipFill>
          <a:blip r:embed="rId2" cstate="print"/>
          <a:srcRect/>
          <a:stretch>
            <a:fillRect/>
          </a:stretch>
        </p:blipFill>
        <p:spPr bwMode="auto">
          <a:xfrm>
            <a:off x="7700963" y="138113"/>
            <a:ext cx="1295400" cy="533400"/>
          </a:xfrm>
          <a:prstGeom prst="rect">
            <a:avLst/>
          </a:prstGeom>
          <a:noFill/>
          <a:ln w="9525">
            <a:noFill/>
            <a:miter lim="800000"/>
            <a:headEnd/>
            <a:tailEnd/>
          </a:ln>
        </p:spPr>
      </p:pic>
      <p:cxnSp>
        <p:nvCxnSpPr>
          <p:cNvPr id="3" name="直線コネクタ 2"/>
          <p:cNvCxnSpPr/>
          <p:nvPr userDrawn="1"/>
        </p:nvCxnSpPr>
        <p:spPr>
          <a:xfrm>
            <a:off x="0" y="700088"/>
            <a:ext cx="9144000" cy="9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 3"/>
          <p:cNvSpPr>
            <a:spLocks noGrp="1"/>
          </p:cNvSpPr>
          <p:nvPr>
            <p:ph type="sldNum" sz="quarter" idx="10"/>
          </p:nvPr>
        </p:nvSpPr>
        <p:spPr>
          <a:xfrm>
            <a:off x="6919913" y="6416675"/>
            <a:ext cx="2133600" cy="365125"/>
          </a:xfrm>
          <a:prstGeom prst="rect">
            <a:avLst/>
          </a:prstGeom>
        </p:spPr>
        <p:txBody>
          <a:bodyPr/>
          <a:lstStyle>
            <a:lvl1pPr algn="r" fontAlgn="auto">
              <a:spcBef>
                <a:spcPts val="0"/>
              </a:spcBef>
              <a:spcAft>
                <a:spcPts val="0"/>
              </a:spcAft>
              <a:defRPr kumimoji="0" kern="0">
                <a:solidFill>
                  <a:sysClr val="windowText" lastClr="000000"/>
                </a:solidFill>
                <a:ea typeface="ＭＳ Ｐゴシック" pitchFamily="50" charset="-128"/>
              </a:defRPr>
            </a:lvl1pPr>
          </a:lstStyle>
          <a:p>
            <a:pPr>
              <a:defRPr/>
            </a:pPr>
            <a:fld id="{5F487640-D9C8-44A6-A3F6-C9E1BE8E5E3D}"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7BB8AF-C16A-4836-A92D-61834B5F0BA5}" type="datetime4">
              <a:rPr lang="en-US" smtClean="0">
                <a:ea typeface="Tahoma" pitchFamily="34" charset="0"/>
              </a:rPr>
              <a:pPr/>
              <a:t>September 13, 2011</a:t>
            </a:fld>
            <a:endParaRPr lang="en-US" dirty="0">
              <a:ea typeface="Tahoma" pitchFamily="34" charset="0"/>
            </a:endParaRPr>
          </a:p>
        </p:txBody>
      </p:sp>
      <p:sp>
        <p:nvSpPr>
          <p:cNvPr id="5" name="フッター プレースホルダ 4"/>
          <p:cNvSpPr>
            <a:spLocks noGrp="1"/>
          </p:cNvSpPr>
          <p:nvPr>
            <p:ph type="ftr" sz="quarter" idx="11"/>
          </p:nvPr>
        </p:nvSpPr>
        <p:spPr/>
        <p:txBody>
          <a:bodyPr/>
          <a:lstStyle/>
          <a:p>
            <a:endParaRPr lang="en-US" dirty="0">
              <a:ea typeface="Tahoma" pitchFamily="34" charset="0"/>
            </a:endParaRPr>
          </a:p>
        </p:txBody>
      </p:sp>
      <p:sp>
        <p:nvSpPr>
          <p:cNvPr id="6" name="スライド番号プレースホルダ 5"/>
          <p:cNvSpPr>
            <a:spLocks noGrp="1"/>
          </p:cNvSpPr>
          <p:nvPr>
            <p:ph type="sldNum" sz="quarter" idx="12"/>
          </p:nvPr>
        </p:nvSpPr>
        <p:spPr/>
        <p:txBody>
          <a:bodyPr/>
          <a:lstStyle/>
          <a:p>
            <a:fld id="{2754ED01-E2A0-4C1E-8E21-014B99041579}" type="slidenum">
              <a:rPr lang="en-US" smtClean="0">
                <a:ea typeface="Tahoma" pitchFamily="34" charset="0"/>
              </a:rPr>
              <a:pPr/>
              <a:t>‹#›</a:t>
            </a:fld>
            <a:endParaRPr lang="en-US" dirty="0">
              <a:ea typeface="Tahoma" pitchFamily="34" charset="0"/>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47D2193-4505-4A75-99BB-880C6989A757}" type="datetime4">
              <a:rPr lang="en-US" smtClean="0">
                <a:ea typeface="Tahoma" pitchFamily="34" charset="0"/>
              </a:rPr>
              <a:pPr/>
              <a:t>September 13, 2011</a:t>
            </a:fld>
            <a:endParaRPr lang="en-US" dirty="0">
              <a:ea typeface="Tahoma" pitchFamily="34" charset="0"/>
            </a:endParaRPr>
          </a:p>
        </p:txBody>
      </p:sp>
      <p:sp>
        <p:nvSpPr>
          <p:cNvPr id="5" name="フッター プレースホルダ 4"/>
          <p:cNvSpPr>
            <a:spLocks noGrp="1"/>
          </p:cNvSpPr>
          <p:nvPr>
            <p:ph type="ftr" sz="quarter" idx="11"/>
          </p:nvPr>
        </p:nvSpPr>
        <p:spPr/>
        <p:txBody>
          <a:bodyPr/>
          <a:lstStyle/>
          <a:p>
            <a:endParaRPr lang="en-US" dirty="0">
              <a:ea typeface="Tahoma" pitchFamily="34" charset="0"/>
            </a:endParaRPr>
          </a:p>
        </p:txBody>
      </p:sp>
      <p:sp>
        <p:nvSpPr>
          <p:cNvPr id="6" name="スライド番号プレースホルダ 5"/>
          <p:cNvSpPr>
            <a:spLocks noGrp="1"/>
          </p:cNvSpPr>
          <p:nvPr>
            <p:ph type="sldNum" sz="quarter" idx="12"/>
          </p:nvPr>
        </p:nvSpPr>
        <p:spPr/>
        <p:txBody>
          <a:bodyPr/>
          <a:lstStyle/>
          <a:p>
            <a:fld id="{2754ED01-E2A0-4C1E-8E21-014B99041579}" type="slidenum">
              <a:rPr lang="en-US" smtClean="0">
                <a:ea typeface="Tahoma" pitchFamily="34" charset="0"/>
              </a:rPr>
              <a:pPr/>
              <a:t>‹#›</a:t>
            </a:fld>
            <a:endParaRPr lang="en-US" dirty="0">
              <a:ea typeface="Tahoma" pitchFamily="34" charset="0"/>
            </a:endParaRPr>
          </a:p>
        </p:txBody>
      </p:sp>
      <p:pic>
        <p:nvPicPr>
          <p:cNvPr id="7" name="Picture 7" descr="JARI_logo"/>
          <p:cNvPicPr>
            <a:picLocks noChangeAspect="1" noChangeArrowheads="1"/>
          </p:cNvPicPr>
          <p:nvPr userDrawn="1"/>
        </p:nvPicPr>
        <p:blipFill>
          <a:blip r:embed="rId2" cstate="print"/>
          <a:srcRect/>
          <a:stretch>
            <a:fillRect/>
          </a:stretch>
        </p:blipFill>
        <p:spPr bwMode="auto">
          <a:xfrm>
            <a:off x="7700963" y="138113"/>
            <a:ext cx="1295400" cy="533400"/>
          </a:xfrm>
          <a:prstGeom prst="rect">
            <a:avLst/>
          </a:prstGeom>
          <a:noFill/>
          <a:ln w="9525">
            <a:noFill/>
            <a:miter lim="800000"/>
            <a:headEnd/>
            <a:tailEnd/>
          </a:ln>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13A18F4-33C3-445B-924C-31108C51719C}" type="datetime4">
              <a:rPr lang="en-US" smtClean="0"/>
              <a:pPr/>
              <a:t>September 13, 2011</a:t>
            </a:fld>
            <a:endParaRPr lang="en-US" dirty="0"/>
          </a:p>
        </p:txBody>
      </p:sp>
      <p:sp>
        <p:nvSpPr>
          <p:cNvPr id="6" name="フッター プレースホルダ 5"/>
          <p:cNvSpPr>
            <a:spLocks noGrp="1"/>
          </p:cNvSpPr>
          <p:nvPr>
            <p:ph type="ftr" sz="quarter" idx="11"/>
          </p:nvPr>
        </p:nvSpPr>
        <p:spPr/>
        <p:txBody>
          <a:bodyPr/>
          <a:lstStyle/>
          <a:p>
            <a:endParaRPr lang="en-US" dirty="0"/>
          </a:p>
        </p:txBody>
      </p:sp>
      <p:sp>
        <p:nvSpPr>
          <p:cNvPr id="7" name="スライド番号プレースホルダ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F7543A-E259-478F-9E0D-57BA40E442B7}" type="datetime4">
              <a:rPr lang="en-US" smtClean="0"/>
              <a:pPr/>
              <a:t>September 13, 2011</a:t>
            </a:fld>
            <a:endParaRPr lang="en-US" dirty="0"/>
          </a:p>
        </p:txBody>
      </p:sp>
      <p:sp>
        <p:nvSpPr>
          <p:cNvPr id="8" name="フッター プレースホルダ 7"/>
          <p:cNvSpPr>
            <a:spLocks noGrp="1"/>
          </p:cNvSpPr>
          <p:nvPr>
            <p:ph type="ftr" sz="quarter" idx="11"/>
          </p:nvPr>
        </p:nvSpPr>
        <p:spPr/>
        <p:txBody>
          <a:bodyPr/>
          <a:lstStyle/>
          <a:p>
            <a:endParaRPr lang="en-US" dirty="0"/>
          </a:p>
        </p:txBody>
      </p:sp>
      <p:sp>
        <p:nvSpPr>
          <p:cNvPr id="9" name="スライド番号プレースホルダ 8"/>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EFB012D-77A1-44B0-BB26-329BA1EE55C9}" type="datetime4">
              <a:rPr lang="en-US" smtClean="0"/>
              <a:pPr/>
              <a:t>September 13, 2011</a:t>
            </a:fld>
            <a:endParaRPr lang="en-US" dirty="0"/>
          </a:p>
        </p:txBody>
      </p:sp>
      <p:sp>
        <p:nvSpPr>
          <p:cNvPr id="4" name="フッター プレースホルダ 3"/>
          <p:cNvSpPr>
            <a:spLocks noGrp="1"/>
          </p:cNvSpPr>
          <p:nvPr>
            <p:ph type="ftr" sz="quarter" idx="11"/>
          </p:nvPr>
        </p:nvSpPr>
        <p:spPr/>
        <p:txBody>
          <a:bodyPr/>
          <a:lstStyle/>
          <a:p>
            <a:endParaRPr lang="en-US" dirty="0"/>
          </a:p>
        </p:txBody>
      </p:sp>
      <p:sp>
        <p:nvSpPr>
          <p:cNvPr id="5" name="スライド番号プレースホルダ 4"/>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4B7499E-3031-413E-B01E-B94970708CAA}" type="datetime4">
              <a:rPr lang="en-US" smtClean="0"/>
              <a:pPr/>
              <a:t>September 13, 2011</a:t>
            </a:fld>
            <a:endParaRPr lang="en-US" dirty="0"/>
          </a:p>
        </p:txBody>
      </p:sp>
      <p:sp>
        <p:nvSpPr>
          <p:cNvPr id="3" name="フッター プレースホルダ 2"/>
          <p:cNvSpPr>
            <a:spLocks noGrp="1"/>
          </p:cNvSpPr>
          <p:nvPr>
            <p:ph type="ftr" sz="quarter" idx="11"/>
          </p:nvPr>
        </p:nvSpPr>
        <p:spPr/>
        <p:txBody>
          <a:bodyPr/>
          <a:lstStyle/>
          <a:p>
            <a:endParaRPr lang="en-US" dirty="0"/>
          </a:p>
        </p:txBody>
      </p:sp>
      <p:sp>
        <p:nvSpPr>
          <p:cNvPr id="4" name="スライド番号プレースホルダ 3"/>
          <p:cNvSpPr>
            <a:spLocks noGrp="1"/>
          </p:cNvSpPr>
          <p:nvPr>
            <p:ph type="sldNum" sz="quarter" idx="12"/>
          </p:nvPr>
        </p:nvSpPr>
        <p:spPr/>
        <p:txBody>
          <a:bodyPr/>
          <a:lstStyle/>
          <a:p>
            <a:pPr>
              <a:defRPr/>
            </a:pPr>
            <a:fld id="{5F487640-D9C8-44A6-A3F6-C9E1BE8E5E3D}" type="slidenum">
              <a:rPr lang="ja-JP" altLang="en-US" smtClean="0"/>
              <a:pPr>
                <a:defRPr/>
              </a:pPr>
              <a:t>‹#›</a:t>
            </a:fld>
            <a:endParaRPr lang="ja-JP" altLang="en-US" dirty="0"/>
          </a:p>
        </p:txBody>
      </p:sp>
      <p:pic>
        <p:nvPicPr>
          <p:cNvPr id="5" name="Picture 7" descr="JARI_logo"/>
          <p:cNvPicPr>
            <a:picLocks noChangeAspect="1" noChangeArrowheads="1"/>
          </p:cNvPicPr>
          <p:nvPr userDrawn="1"/>
        </p:nvPicPr>
        <p:blipFill>
          <a:blip r:embed="rId2" cstate="print"/>
          <a:srcRect/>
          <a:stretch>
            <a:fillRect/>
          </a:stretch>
        </p:blipFill>
        <p:spPr bwMode="auto">
          <a:xfrm>
            <a:off x="7700963" y="138113"/>
            <a:ext cx="1295400" cy="533400"/>
          </a:xfrm>
          <a:prstGeom prst="rect">
            <a:avLst/>
          </a:prstGeom>
          <a:noFill/>
          <a:ln w="9525">
            <a:noFill/>
            <a:miter lim="800000"/>
            <a:headEnd/>
            <a:tailEnd/>
          </a:ln>
        </p:spPr>
      </p:pic>
      <p:cxnSp>
        <p:nvCxnSpPr>
          <p:cNvPr id="6" name="直線コネクタ 5"/>
          <p:cNvCxnSpPr/>
          <p:nvPr userDrawn="1"/>
        </p:nvCxnSpPr>
        <p:spPr>
          <a:xfrm>
            <a:off x="0" y="700088"/>
            <a:ext cx="9144000" cy="9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2B1B13E-D5AF-485E-81A1-82A140076526}" type="datetime4">
              <a:rPr lang="en-US" smtClean="0"/>
              <a:pPr/>
              <a:t>September 13, 2011</a:t>
            </a:fld>
            <a:endParaRPr lang="en-US" dirty="0"/>
          </a:p>
        </p:txBody>
      </p:sp>
      <p:sp>
        <p:nvSpPr>
          <p:cNvPr id="6" name="フッター プレースホルダ 5"/>
          <p:cNvSpPr>
            <a:spLocks noGrp="1"/>
          </p:cNvSpPr>
          <p:nvPr>
            <p:ph type="ftr" sz="quarter" idx="11"/>
          </p:nvPr>
        </p:nvSpPr>
        <p:spPr/>
        <p:txBody>
          <a:bodyPr/>
          <a:lstStyle/>
          <a:p>
            <a:endParaRPr lang="en-US" dirty="0"/>
          </a:p>
        </p:txBody>
      </p:sp>
      <p:sp>
        <p:nvSpPr>
          <p:cNvPr id="7" name="スライド番号プレースホルダ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3416D63-31BF-4B94-B6C5-E20B2C63F515}" type="datetime4">
              <a:rPr lang="en-US" smtClean="0"/>
              <a:pPr/>
              <a:t>September 13, 2011</a:t>
            </a:fld>
            <a:endParaRPr lang="en-US" dirty="0"/>
          </a:p>
        </p:txBody>
      </p:sp>
      <p:sp>
        <p:nvSpPr>
          <p:cNvPr id="6" name="フッター プレースホルダ 5"/>
          <p:cNvSpPr>
            <a:spLocks noGrp="1"/>
          </p:cNvSpPr>
          <p:nvPr>
            <p:ph type="ftr" sz="quarter" idx="11"/>
          </p:nvPr>
        </p:nvSpPr>
        <p:spPr/>
        <p:txBody>
          <a:bodyPr/>
          <a:lstStyle/>
          <a:p>
            <a:endParaRPr lang="en-US" dirty="0"/>
          </a:p>
        </p:txBody>
      </p:sp>
      <p:sp>
        <p:nvSpPr>
          <p:cNvPr id="7" name="スライド番号プレースホルダ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September 13, 2011</a:t>
            </a:fld>
            <a:endParaRPr 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ED01-E2A0-4C1E-8E21-014B99041579}" type="slidenum">
              <a:rPr lang="en-US" smtClean="0"/>
              <a:pPr/>
              <a:t>‹#›</a:t>
            </a:fld>
            <a:endParaRPr lang="en-US" dirty="0"/>
          </a:p>
        </p:txBody>
      </p:sp>
      <p:sp>
        <p:nvSpPr>
          <p:cNvPr id="7" name="直角三角形 6"/>
          <p:cNvSpPr>
            <a:spLocks/>
          </p:cNvSpPr>
          <p:nvPr userDrawn="1"/>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dirty="0"/>
          </a:p>
        </p:txBody>
      </p:sp>
    </p:spTree>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 id="2147485114" r:id="rId12"/>
    <p:sldLayoutId id="2147485115"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0" y="3065190"/>
            <a:ext cx="9144000" cy="3769237"/>
          </a:xfrm>
          <a:prstGeom prst="rect">
            <a:avLst/>
          </a:prstGeom>
          <a:noFill/>
          <a:ln w="9525">
            <a:noFill/>
            <a:miter lim="800000"/>
            <a:headEnd/>
            <a:tailEnd/>
          </a:ln>
        </p:spPr>
        <p:txBody>
          <a:bodyPr anchor="ctr">
            <a:spAutoFit/>
          </a:bodyPr>
          <a:lstStyle/>
          <a:p>
            <a:pPr algn="ctr">
              <a:lnSpc>
                <a:spcPts val="2000"/>
              </a:lnSpc>
              <a:spcBef>
                <a:spcPct val="50000"/>
              </a:spcBef>
              <a:defRPr/>
            </a:pP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Y.</a:t>
            </a:r>
            <a:r>
              <a:rPr lang="ja-JP" altLang="en-US" sz="2400" b="1" dirty="0">
                <a:ln w="3175">
                  <a:solidFill>
                    <a:schemeClr val="bg1"/>
                  </a:solidFill>
                </a:ln>
                <a:solidFill>
                  <a:srgbClr val="0066CC"/>
                </a:solidFill>
                <a:latin typeface="Tahoma" pitchFamily="34" charset="0"/>
                <a:ea typeface="Arial Unicode MS" pitchFamily="50" charset="-128"/>
                <a:cs typeface="Tahoma" pitchFamily="34" charset="0"/>
              </a:rPr>
              <a:t> </a:t>
            </a: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Matsuno, </a:t>
            </a:r>
            <a:r>
              <a:rPr lang="en-US" altLang="ja-JP" sz="2400" b="1" dirty="0">
                <a:ln w="3175">
                  <a:solidFill>
                    <a:schemeClr val="bg1"/>
                  </a:solidFill>
                </a:ln>
                <a:solidFill>
                  <a:srgbClr val="0066CC"/>
                </a:solidFill>
                <a:latin typeface="Tahoma" pitchFamily="34" charset="0"/>
                <a:ea typeface="Tahoma" pitchFamily="34" charset="0"/>
                <a:cs typeface="Tahoma" pitchFamily="34" charset="0"/>
              </a:rPr>
              <a:t>Y</a:t>
            </a: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 Maeda, </a:t>
            </a:r>
            <a:r>
              <a:rPr lang="en-US" altLang="ja-JP" sz="2400" b="1" dirty="0">
                <a:ln w="3175">
                  <a:solidFill>
                    <a:schemeClr val="bg1"/>
                  </a:solidFill>
                </a:ln>
                <a:solidFill>
                  <a:srgbClr val="0066CC"/>
                </a:solidFill>
                <a:latin typeface="Tahoma" pitchFamily="34" charset="0"/>
                <a:ea typeface="Tahoma" pitchFamily="34" charset="0"/>
                <a:cs typeface="Tahoma" pitchFamily="34" charset="0"/>
              </a:rPr>
              <a:t>N</a:t>
            </a: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 Otsuka, Y. Tamura, </a:t>
            </a:r>
            <a:r>
              <a:rPr lang="en-US" altLang="ja-JP" sz="2400" b="1" dirty="0">
                <a:ln w="3175">
                  <a:solidFill>
                    <a:schemeClr val="bg1"/>
                  </a:solidFill>
                </a:ln>
                <a:solidFill>
                  <a:srgbClr val="0066CC"/>
                </a:solidFill>
                <a:latin typeface="Tahoma" pitchFamily="34" charset="0"/>
                <a:ea typeface="Tahoma" pitchFamily="34" charset="0"/>
                <a:cs typeface="Tahoma" pitchFamily="34" charset="0"/>
              </a:rPr>
              <a:t>H. </a:t>
            </a: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Mitsuishi</a:t>
            </a:r>
          </a:p>
          <a:p>
            <a:pPr algn="ctr">
              <a:lnSpc>
                <a:spcPts val="2000"/>
              </a:lnSpc>
              <a:spcBef>
                <a:spcPct val="50000"/>
              </a:spcBef>
              <a:defRPr/>
            </a:pP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Japan Automobile Research Institute</a:t>
            </a:r>
            <a:endParaRPr lang="en-US" altLang="ja-JP" sz="2400" b="1" dirty="0">
              <a:ln w="3175">
                <a:solidFill>
                  <a:schemeClr val="bg1"/>
                </a:solidFill>
              </a:ln>
              <a:solidFill>
                <a:srgbClr val="0066CC"/>
              </a:solidFill>
              <a:latin typeface="Tahoma" pitchFamily="34" charset="0"/>
              <a:ea typeface="Tahoma" pitchFamily="34" charset="0"/>
              <a:cs typeface="Tahoma" pitchFamily="34" charset="0"/>
            </a:endParaRPr>
          </a:p>
          <a:p>
            <a:pPr algn="ctr">
              <a:lnSpc>
                <a:spcPts val="2000"/>
              </a:lnSpc>
              <a:spcBef>
                <a:spcPct val="50000"/>
              </a:spcBef>
              <a:defRPr/>
            </a:pP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FC</a:t>
            </a:r>
            <a:r>
              <a:rPr lang="ja-JP" altLang="en-US" sz="2400" b="1" dirty="0">
                <a:ln w="3175">
                  <a:solidFill>
                    <a:schemeClr val="bg1"/>
                  </a:solidFill>
                </a:ln>
                <a:solidFill>
                  <a:srgbClr val="0066CC"/>
                </a:solidFill>
                <a:latin typeface="Tahoma" pitchFamily="34" charset="0"/>
                <a:ea typeface="Arial Unicode MS" pitchFamily="50" charset="-128"/>
                <a:cs typeface="Tahoma" pitchFamily="34" charset="0"/>
              </a:rPr>
              <a:t>･</a:t>
            </a:r>
            <a:r>
              <a:rPr lang="en-US" altLang="ja-JP" sz="2400" b="1" dirty="0" smtClean="0">
                <a:ln w="3175">
                  <a:solidFill>
                    <a:schemeClr val="bg1"/>
                  </a:solidFill>
                </a:ln>
                <a:solidFill>
                  <a:srgbClr val="0066CC"/>
                </a:solidFill>
                <a:latin typeface="Tahoma" pitchFamily="34" charset="0"/>
                <a:ea typeface="Tahoma" pitchFamily="34" charset="0"/>
                <a:cs typeface="Tahoma" pitchFamily="34" charset="0"/>
              </a:rPr>
              <a:t>EV division</a:t>
            </a:r>
          </a:p>
          <a:p>
            <a:pPr algn="ctr">
              <a:lnSpc>
                <a:spcPts val="2000"/>
              </a:lnSpc>
              <a:spcBef>
                <a:spcPct val="50000"/>
              </a:spcBef>
              <a:defRPr/>
            </a:pPr>
            <a:endParaRPr lang="en-US" altLang="ja-JP" sz="2400" b="1" dirty="0" smtClean="0">
              <a:ln w="3175">
                <a:solidFill>
                  <a:schemeClr val="bg1"/>
                </a:solidFill>
              </a:ln>
              <a:solidFill>
                <a:srgbClr val="0066CC"/>
              </a:solidFill>
              <a:latin typeface="Tahoma" pitchFamily="34" charset="0"/>
              <a:ea typeface="Tahoma" pitchFamily="34" charset="0"/>
              <a:cs typeface="Tahoma" pitchFamily="34" charset="0"/>
            </a:endParaRPr>
          </a:p>
          <a:p>
            <a:pPr lvl="0" algn="ctr">
              <a:lnSpc>
                <a:spcPct val="90000"/>
              </a:lnSpc>
              <a:spcBef>
                <a:spcPct val="20000"/>
              </a:spcBef>
            </a:pPr>
            <a:r>
              <a:rPr kumimoji="0" lang="en-US" altLang="ja-JP" sz="2400" b="1" kern="0" dirty="0">
                <a:solidFill>
                  <a:srgbClr val="000000"/>
                </a:solidFill>
                <a:latin typeface="Arial"/>
                <a:ea typeface="MS PGothic" pitchFamily="34" charset="-128"/>
              </a:rPr>
              <a:t>Presented at the </a:t>
            </a:r>
          </a:p>
          <a:p>
            <a:pPr lvl="0" algn="ctr">
              <a:lnSpc>
                <a:spcPct val="90000"/>
              </a:lnSpc>
              <a:spcBef>
                <a:spcPct val="20000"/>
              </a:spcBef>
            </a:pPr>
            <a:r>
              <a:rPr kumimoji="0" lang="en-US" altLang="ja-JP" sz="2400" b="1" kern="0" dirty="0">
                <a:solidFill>
                  <a:srgbClr val="000000"/>
                </a:solidFill>
                <a:latin typeface="Arial"/>
                <a:ea typeface="MS PGothic" pitchFamily="34" charset="-128"/>
              </a:rPr>
              <a:t>4</a:t>
            </a:r>
            <a:r>
              <a:rPr kumimoji="0" lang="en-US" altLang="ja-JP" sz="2400" b="1" kern="0" baseline="30000" dirty="0">
                <a:solidFill>
                  <a:srgbClr val="000000"/>
                </a:solidFill>
                <a:latin typeface="Arial"/>
                <a:ea typeface="MS PGothic" pitchFamily="34" charset="-128"/>
              </a:rPr>
              <a:t>th</a:t>
            </a:r>
            <a:r>
              <a:rPr kumimoji="0" lang="en-US" altLang="ja-JP" sz="2400" b="1" kern="0" dirty="0">
                <a:solidFill>
                  <a:srgbClr val="000000"/>
                </a:solidFill>
                <a:latin typeface="Arial"/>
                <a:ea typeface="MS PGothic" pitchFamily="34" charset="-128"/>
              </a:rPr>
              <a:t> International Conference on Hydrogen Safety</a:t>
            </a:r>
          </a:p>
          <a:p>
            <a:pPr lvl="0" algn="ctr">
              <a:lnSpc>
                <a:spcPct val="90000"/>
              </a:lnSpc>
              <a:spcBef>
                <a:spcPct val="20000"/>
              </a:spcBef>
            </a:pPr>
            <a:r>
              <a:rPr kumimoji="0" lang="en-US" altLang="ja-JP" sz="2400" b="1" kern="0" dirty="0">
                <a:solidFill>
                  <a:srgbClr val="000000"/>
                </a:solidFill>
                <a:latin typeface="Arial"/>
                <a:ea typeface="MS PGothic" pitchFamily="34" charset="-128"/>
              </a:rPr>
              <a:t>San Francisco, CA</a:t>
            </a:r>
          </a:p>
          <a:p>
            <a:pPr lvl="0" algn="ctr">
              <a:lnSpc>
                <a:spcPct val="90000"/>
              </a:lnSpc>
              <a:spcBef>
                <a:spcPct val="20000"/>
              </a:spcBef>
            </a:pPr>
            <a:r>
              <a:rPr kumimoji="0" lang="en-US" altLang="ja-JP" sz="2400" b="1" kern="0" dirty="0">
                <a:solidFill>
                  <a:srgbClr val="000000"/>
                </a:solidFill>
                <a:latin typeface="Arial"/>
                <a:ea typeface="MS PGothic" pitchFamily="34" charset="-128"/>
              </a:rPr>
              <a:t>September 12-14, 2011</a:t>
            </a:r>
          </a:p>
          <a:p>
            <a:pPr algn="ctr">
              <a:lnSpc>
                <a:spcPts val="2000"/>
              </a:lnSpc>
              <a:spcBef>
                <a:spcPct val="50000"/>
              </a:spcBef>
              <a:defRPr/>
            </a:pPr>
            <a:endParaRPr lang="ja-JP" altLang="en-US" sz="2800" b="1" dirty="0">
              <a:ln w="3175">
                <a:solidFill>
                  <a:schemeClr val="bg1"/>
                </a:solidFill>
              </a:ln>
              <a:solidFill>
                <a:srgbClr val="0066CC"/>
              </a:solidFill>
              <a:latin typeface="Tahoma" pitchFamily="34" charset="0"/>
              <a:ea typeface="Arial Unicode MS" pitchFamily="50" charset="-128"/>
              <a:cs typeface="Tahoma" pitchFamily="34" charset="0"/>
            </a:endParaRPr>
          </a:p>
        </p:txBody>
      </p:sp>
      <p:sp>
        <p:nvSpPr>
          <p:cNvPr id="5" name="テキスト ボックス 4"/>
          <p:cNvSpPr txBox="1"/>
          <p:nvPr/>
        </p:nvSpPr>
        <p:spPr>
          <a:xfrm>
            <a:off x="74549" y="817491"/>
            <a:ext cx="8974455" cy="1569660"/>
          </a:xfrm>
          <a:prstGeom prst="rect">
            <a:avLst/>
          </a:prstGeom>
          <a:noFill/>
          <a:ln>
            <a:noFill/>
          </a:ln>
        </p:spPr>
        <p:txBody>
          <a:bodyPr wrap="square">
            <a:spAutoFit/>
          </a:bodyPr>
          <a:lstStyle/>
          <a:p>
            <a:pPr hangingPunct="0"/>
            <a:r>
              <a:rPr lang="en-GB" altLang="ja-JP" sz="3200" b="1" cap="all" dirty="0">
                <a:latin typeface="Tahoma" pitchFamily="34" charset="0"/>
                <a:ea typeface="Tahoma" pitchFamily="34" charset="0"/>
                <a:cs typeface="Tahoma" pitchFamily="34" charset="0"/>
              </a:rPr>
              <a:t>Attained Temperature </a:t>
            </a:r>
            <a:r>
              <a:rPr lang="en-GB" altLang="ja-JP" sz="3200" b="1" cap="all" dirty="0" smtClean="0">
                <a:latin typeface="Tahoma" pitchFamily="34" charset="0"/>
                <a:ea typeface="Tahoma" pitchFamily="34" charset="0"/>
                <a:cs typeface="Tahoma" pitchFamily="34" charset="0"/>
              </a:rPr>
              <a:t>During </a:t>
            </a:r>
            <a:r>
              <a:rPr lang="en-GB" altLang="ja-JP" sz="3200" b="1" cap="all" dirty="0">
                <a:latin typeface="Tahoma" pitchFamily="34" charset="0"/>
                <a:ea typeface="Tahoma" pitchFamily="34" charset="0"/>
                <a:cs typeface="Tahoma" pitchFamily="34" charset="0"/>
              </a:rPr>
              <a:t>Gas </a:t>
            </a:r>
            <a:r>
              <a:rPr lang="en-GB" altLang="ja-JP" sz="3200" b="1" cap="all" dirty="0" smtClean="0">
                <a:latin typeface="Tahoma" pitchFamily="34" charset="0"/>
                <a:ea typeface="Tahoma" pitchFamily="34" charset="0"/>
                <a:cs typeface="Tahoma" pitchFamily="34" charset="0"/>
              </a:rPr>
              <a:t>Fuelling </a:t>
            </a:r>
            <a:r>
              <a:rPr lang="en-GB" altLang="ja-JP" sz="3200" b="1" cap="all" dirty="0">
                <a:latin typeface="Tahoma" pitchFamily="34" charset="0"/>
                <a:ea typeface="Tahoma" pitchFamily="34" charset="0"/>
                <a:cs typeface="Tahoma" pitchFamily="34" charset="0"/>
              </a:rPr>
              <a:t>and Defueling Cycles of </a:t>
            </a:r>
            <a:r>
              <a:rPr lang="en-GB" altLang="ja-JP" sz="3200" b="1" dirty="0" smtClean="0">
                <a:latin typeface="Tahoma" pitchFamily="34" charset="0"/>
                <a:ea typeface="Tahoma" pitchFamily="34" charset="0"/>
                <a:cs typeface="Tahoma" pitchFamily="34" charset="0"/>
              </a:rPr>
              <a:t>COMPRESSED HYDROGEN TANKS FOR FCV</a:t>
            </a:r>
            <a:endParaRPr lang="ja-JP" altLang="en-US" sz="2400" b="1" dirty="0">
              <a:solidFill>
                <a:srgbClr val="0066CC"/>
              </a:solidFill>
              <a:effectLst>
                <a:innerShdw blurRad="63500" dist="50800" dir="18900000">
                  <a:prstClr val="black">
                    <a:alpha val="50000"/>
                  </a:prstClr>
                </a:innerShdw>
              </a:effectLst>
              <a:latin typeface="Tahoma" pitchFamily="34" charset="0"/>
              <a:ea typeface="+mj-ea"/>
              <a:cs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Tahoma" pitchFamily="34" charset="0"/>
                <a:ea typeface="Tahoma" pitchFamily="34" charset="0"/>
                <a:cs typeface="Tahoma" pitchFamily="34" charset="0"/>
              </a:rPr>
              <a:t>2. Gas cycle test</a:t>
            </a:r>
            <a:endParaRPr lang="ja-JP" altLang="en-US" sz="3600" b="1" dirty="0">
              <a:solidFill>
                <a:srgbClr val="0070C0"/>
              </a:solidFill>
              <a:latin typeface="Tahoma" pitchFamily="34" charset="0"/>
              <a:ea typeface="+mj-ea"/>
              <a:cs typeface="Tahoma" pitchFamily="34" charset="0"/>
            </a:endParaRPr>
          </a:p>
        </p:txBody>
      </p:sp>
      <p:sp>
        <p:nvSpPr>
          <p:cNvPr id="10243" name="テキスト ボックス 58"/>
          <p:cNvSpPr txBox="1">
            <a:spLocks noChangeArrowheads="1"/>
          </p:cNvSpPr>
          <p:nvPr/>
        </p:nvSpPr>
        <p:spPr bwMode="auto">
          <a:xfrm>
            <a:off x="286604" y="1380316"/>
            <a:ext cx="8595586" cy="553998"/>
          </a:xfrm>
          <a:prstGeom prst="rect">
            <a:avLst/>
          </a:prstGeom>
          <a:solidFill>
            <a:srgbClr val="FFFFCC"/>
          </a:solidFill>
          <a:ln w="28575">
            <a:noFill/>
            <a:miter lim="800000"/>
            <a:headEnd/>
            <a:tailEnd/>
          </a:ln>
        </p:spPr>
        <p:txBody>
          <a:bodyPr wrap="square" anchor="ctr">
            <a:spAutoFit/>
          </a:bodyPr>
          <a:lstStyle/>
          <a:p>
            <a:pPr>
              <a:lnSpc>
                <a:spcPct val="150000"/>
              </a:lnSpc>
            </a:pPr>
            <a:r>
              <a:rPr lang="en-US" altLang="ja-JP" sz="2000" b="1" dirty="0" smtClean="0">
                <a:solidFill>
                  <a:srgbClr val="0070C0"/>
                </a:solidFill>
                <a:latin typeface="Tahoma" pitchFamily="34" charset="0"/>
                <a:cs typeface="Tahoma" pitchFamily="34" charset="0"/>
              </a:rPr>
              <a:t>(3)   The effect of discharging flow rate</a:t>
            </a:r>
          </a:p>
        </p:txBody>
      </p:sp>
      <p:sp>
        <p:nvSpPr>
          <p:cNvPr id="154" name="スライド番号プレースホルダ 153"/>
          <p:cNvSpPr>
            <a:spLocks noGrp="1"/>
          </p:cNvSpPr>
          <p:nvPr>
            <p:ph type="sldNum" sz="quarter" idx="12"/>
          </p:nvPr>
        </p:nvSpPr>
        <p:spPr>
          <a:xfrm>
            <a:off x="6553200" y="6288110"/>
            <a:ext cx="2133600" cy="365125"/>
          </a:xfrm>
        </p:spPr>
        <p:txBody>
          <a:bodyPr/>
          <a:lstStyle/>
          <a:p>
            <a:pPr>
              <a:defRPr/>
            </a:pPr>
            <a:fld id="{277834E6-05A6-4854-9EB3-96424772944C}" type="slidenum">
              <a:rPr lang="ja-JP" altLang="en-US">
                <a:latin typeface="Tahoma" pitchFamily="34" charset="0"/>
                <a:cs typeface="Tahoma" pitchFamily="34" charset="0"/>
              </a:rPr>
              <a:pPr>
                <a:defRPr/>
              </a:pPr>
              <a:t>10</a:t>
            </a:fld>
            <a:endParaRPr lang="ja-JP" altLang="en-US" dirty="0">
              <a:latin typeface="Tahoma" pitchFamily="34" charset="0"/>
              <a:cs typeface="Tahoma" pitchFamily="34" charset="0"/>
            </a:endParaRPr>
          </a:p>
        </p:txBody>
      </p:sp>
      <p:grpSp>
        <p:nvGrpSpPr>
          <p:cNvPr id="4" name="グループ化 3"/>
          <p:cNvGrpSpPr/>
          <p:nvPr/>
        </p:nvGrpSpPr>
        <p:grpSpPr>
          <a:xfrm>
            <a:off x="187841" y="2224577"/>
            <a:ext cx="8699024" cy="3960000"/>
            <a:chOff x="187841" y="2224577"/>
            <a:chExt cx="8699024" cy="3960000"/>
          </a:xfrm>
        </p:grpSpPr>
        <p:grpSp>
          <p:nvGrpSpPr>
            <p:cNvPr id="28" name="グループ化 27"/>
            <p:cNvGrpSpPr/>
            <p:nvPr/>
          </p:nvGrpSpPr>
          <p:grpSpPr>
            <a:xfrm>
              <a:off x="187841" y="2224577"/>
              <a:ext cx="3960000" cy="3960000"/>
              <a:chOff x="356565" y="2934265"/>
              <a:chExt cx="6853860" cy="3561738"/>
            </a:xfrm>
          </p:grpSpPr>
          <p:sp>
            <p:nvSpPr>
              <p:cNvPr id="10250" name="Rectangle 12"/>
              <p:cNvSpPr>
                <a:spLocks noChangeArrowheads="1"/>
              </p:cNvSpPr>
              <p:nvPr/>
            </p:nvSpPr>
            <p:spPr bwMode="auto">
              <a:xfrm>
                <a:off x="1129050" y="5870123"/>
                <a:ext cx="5919787" cy="15875"/>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0251" name="Freeform 13"/>
              <p:cNvSpPr>
                <a:spLocks noEditPoints="1"/>
              </p:cNvSpPr>
              <p:nvPr/>
            </p:nvSpPr>
            <p:spPr bwMode="auto">
              <a:xfrm>
                <a:off x="1124287" y="5878061"/>
                <a:ext cx="5932488" cy="44450"/>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252" name="Freeform 14"/>
              <p:cNvSpPr>
                <a:spLocks/>
              </p:cNvSpPr>
              <p:nvPr/>
            </p:nvSpPr>
            <p:spPr bwMode="auto">
              <a:xfrm>
                <a:off x="1106825" y="5149398"/>
                <a:ext cx="1733550" cy="739775"/>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3" name="Freeform 15"/>
              <p:cNvSpPr>
                <a:spLocks/>
              </p:cNvSpPr>
              <p:nvPr/>
            </p:nvSpPr>
            <p:spPr bwMode="auto">
              <a:xfrm>
                <a:off x="2795925" y="5000173"/>
                <a:ext cx="188912"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4" name="Freeform 16"/>
              <p:cNvSpPr>
                <a:spLocks/>
              </p:cNvSpPr>
              <p:nvPr/>
            </p:nvSpPr>
            <p:spPr bwMode="auto">
              <a:xfrm>
                <a:off x="2940387" y="4998586"/>
                <a:ext cx="1733550"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5" name="Freeform 17"/>
              <p:cNvSpPr>
                <a:spLocks/>
              </p:cNvSpPr>
              <p:nvPr/>
            </p:nvSpPr>
            <p:spPr bwMode="auto">
              <a:xfrm>
                <a:off x="4629487" y="5000173"/>
                <a:ext cx="187325"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6" name="Freeform 18"/>
              <p:cNvSpPr>
                <a:spLocks/>
              </p:cNvSpPr>
              <p:nvPr/>
            </p:nvSpPr>
            <p:spPr bwMode="auto">
              <a:xfrm>
                <a:off x="4772362" y="4998586"/>
                <a:ext cx="1731963"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7" name="Freeform 19"/>
              <p:cNvSpPr>
                <a:spLocks/>
              </p:cNvSpPr>
              <p:nvPr/>
            </p:nvSpPr>
            <p:spPr bwMode="auto">
              <a:xfrm>
                <a:off x="6459875" y="5000173"/>
                <a:ext cx="190500"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8" name="Rectangle 20"/>
              <p:cNvSpPr>
                <a:spLocks noChangeArrowheads="1"/>
              </p:cNvSpPr>
              <p:nvPr/>
            </p:nvSpPr>
            <p:spPr bwMode="auto">
              <a:xfrm>
                <a:off x="897275" y="5773286"/>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59" name="Rectangle 25"/>
              <p:cNvSpPr>
                <a:spLocks noChangeArrowheads="1"/>
              </p:cNvSpPr>
              <p:nvPr/>
            </p:nvSpPr>
            <p:spPr bwMode="auto">
              <a:xfrm>
                <a:off x="1094125" y="6055861"/>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60" name="Rectangle 26"/>
              <p:cNvSpPr>
                <a:spLocks noChangeArrowheads="1"/>
              </p:cNvSpPr>
              <p:nvPr/>
            </p:nvSpPr>
            <p:spPr bwMode="auto">
              <a:xfrm>
                <a:off x="1886287" y="6055861"/>
                <a:ext cx="195566"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261" name="Rectangle 27"/>
              <p:cNvSpPr>
                <a:spLocks noChangeArrowheads="1"/>
              </p:cNvSpPr>
              <p:nvPr/>
            </p:nvSpPr>
            <p:spPr bwMode="auto">
              <a:xfrm>
                <a:off x="2691150"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0262" name="Rectangle 28"/>
              <p:cNvSpPr>
                <a:spLocks noChangeArrowheads="1"/>
              </p:cNvSpPr>
              <p:nvPr/>
            </p:nvSpPr>
            <p:spPr bwMode="auto">
              <a:xfrm>
                <a:off x="35372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0263" name="Rectangle 29"/>
              <p:cNvSpPr>
                <a:spLocks noChangeArrowheads="1"/>
              </p:cNvSpPr>
              <p:nvPr/>
            </p:nvSpPr>
            <p:spPr bwMode="auto">
              <a:xfrm>
                <a:off x="43818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0264" name="Rectangle 30"/>
              <p:cNvSpPr>
                <a:spLocks noChangeArrowheads="1"/>
              </p:cNvSpPr>
              <p:nvPr/>
            </p:nvSpPr>
            <p:spPr bwMode="auto">
              <a:xfrm>
                <a:off x="52263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0265" name="Rectangle 31"/>
              <p:cNvSpPr>
                <a:spLocks noChangeArrowheads="1"/>
              </p:cNvSpPr>
              <p:nvPr/>
            </p:nvSpPr>
            <p:spPr bwMode="auto">
              <a:xfrm>
                <a:off x="60709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0266" name="Rectangle 32"/>
              <p:cNvSpPr>
                <a:spLocks noChangeArrowheads="1"/>
              </p:cNvSpPr>
              <p:nvPr/>
            </p:nvSpPr>
            <p:spPr bwMode="auto">
              <a:xfrm>
                <a:off x="6917075"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0267" name="Rectangle 33"/>
              <p:cNvSpPr>
                <a:spLocks noChangeArrowheads="1"/>
              </p:cNvSpPr>
              <p:nvPr/>
            </p:nvSpPr>
            <p:spPr bwMode="auto">
              <a:xfrm rot="16200000">
                <a:off x="-879291" y="4170121"/>
                <a:ext cx="2839802" cy="368089"/>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0268" name="Rectangle 34"/>
              <p:cNvSpPr>
                <a:spLocks noChangeArrowheads="1"/>
              </p:cNvSpPr>
              <p:nvPr/>
            </p:nvSpPr>
            <p:spPr bwMode="auto">
              <a:xfrm>
                <a:off x="3627775" y="6280559"/>
                <a:ext cx="948978" cy="215444"/>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sp>
            <p:nvSpPr>
              <p:cNvPr id="83" name="円/楕円 82"/>
              <p:cNvSpPr/>
              <p:nvPr/>
            </p:nvSpPr>
            <p:spPr bwMode="auto">
              <a:xfrm>
                <a:off x="1073488" y="50922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nvGrpSpPr>
              <p:cNvPr id="10286" name="グループ化 404"/>
              <p:cNvGrpSpPr>
                <a:grpSpLocks/>
              </p:cNvGrpSpPr>
              <p:nvPr/>
            </p:nvGrpSpPr>
            <p:grpSpPr bwMode="auto">
              <a:xfrm flipV="1">
                <a:off x="1138041" y="3558450"/>
                <a:ext cx="1850974" cy="575777"/>
                <a:chOff x="9525" y="818919"/>
                <a:chExt cx="2343260" cy="718028"/>
              </a:xfrm>
            </p:grpSpPr>
            <p:sp>
              <p:nvSpPr>
                <p:cNvPr id="1031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1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10290" name="グループ化 409"/>
              <p:cNvGrpSpPr>
                <a:grpSpLocks/>
              </p:cNvGrpSpPr>
              <p:nvPr/>
            </p:nvGrpSpPr>
            <p:grpSpPr bwMode="auto">
              <a:xfrm flipV="1">
                <a:off x="2976057" y="3562972"/>
                <a:ext cx="1858378" cy="574270"/>
                <a:chOff x="2912266" y="835755"/>
                <a:chExt cx="2372739" cy="696930"/>
              </a:xfrm>
            </p:grpSpPr>
            <p:sp>
              <p:nvSpPr>
                <p:cNvPr id="10304"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5"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10291" name="グループ化 410"/>
              <p:cNvGrpSpPr>
                <a:grpSpLocks/>
              </p:cNvGrpSpPr>
              <p:nvPr/>
            </p:nvGrpSpPr>
            <p:grpSpPr bwMode="auto">
              <a:xfrm flipV="1">
                <a:off x="4821480" y="3573523"/>
                <a:ext cx="1828762" cy="565227"/>
                <a:chOff x="5791198" y="864373"/>
                <a:chExt cx="2343547" cy="704643"/>
              </a:xfrm>
            </p:grpSpPr>
            <p:sp>
              <p:nvSpPr>
                <p:cNvPr id="10302" name="Arc 93"/>
                <p:cNvSpPr>
                  <a:spLocks/>
                </p:cNvSpPr>
                <p:nvPr/>
              </p:nvSpPr>
              <p:spPr bwMode="auto">
                <a:xfrm rot="10779436" flipV="1">
                  <a:off x="5791198" y="864373"/>
                  <a:ext cx="2143617"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3" name="Arc 93"/>
                <p:cNvSpPr>
                  <a:spLocks/>
                </p:cNvSpPr>
                <p:nvPr/>
              </p:nvSpPr>
              <p:spPr bwMode="auto">
                <a:xfrm rot="-10779436">
                  <a:off x="7907576" y="865182"/>
                  <a:ext cx="227169" cy="7038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2" name="直線コネクタ 121"/>
              <p:cNvCxnSpPr/>
              <p:nvPr/>
            </p:nvCxnSpPr>
            <p:spPr bwMode="auto">
              <a:xfrm rot="16200000" flipV="1">
                <a:off x="-218664" y="4528760"/>
                <a:ext cx="2701778"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16200000" flipV="1">
                <a:off x="3308761" y="4525862"/>
                <a:ext cx="270177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rot="16200000" flipV="1">
                <a:off x="3461161" y="4527311"/>
                <a:ext cx="270177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bwMode="auto">
              <a:xfrm rot="16200000" flipV="1">
                <a:off x="5124136"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auto">
              <a:xfrm rot="16200000" flipV="1">
                <a:off x="5292411"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auto">
              <a:xfrm rot="16200000" flipV="1">
                <a:off x="1450661"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bwMode="auto">
              <a:xfrm rot="16200000" flipV="1">
                <a:off x="1620524"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83" name="Rectangle 12"/>
              <p:cNvSpPr>
                <a:spLocks noChangeArrowheads="1"/>
              </p:cNvSpPr>
              <p:nvPr/>
            </p:nvSpPr>
            <p:spPr bwMode="auto">
              <a:xfrm>
                <a:off x="1122700" y="4554086"/>
                <a:ext cx="5918200" cy="14287"/>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2" name="円/楕円 82"/>
              <p:cNvSpPr/>
              <p:nvPr/>
            </p:nvSpPr>
            <p:spPr bwMode="auto">
              <a:xfrm>
                <a:off x="1073488" y="35047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sp>
          <p:nvSpPr>
            <p:cNvPr id="145" name="テキスト ボックス 144"/>
            <p:cNvSpPr txBox="1"/>
            <p:nvPr/>
          </p:nvSpPr>
          <p:spPr>
            <a:xfrm>
              <a:off x="983141" y="3826990"/>
              <a:ext cx="2502736" cy="461665"/>
            </a:xfrm>
            <a:prstGeom prst="rect">
              <a:avLst/>
            </a:prstGeom>
            <a:solidFill>
              <a:srgbClr val="0070C0"/>
            </a:solidFill>
            <a:ln>
              <a:noFill/>
            </a:ln>
          </p:spPr>
          <p:txBody>
            <a:bodyPr wrap="none" rtlCol="0">
              <a:spAutoFit/>
            </a:bodyPr>
            <a:lstStyle/>
            <a:p>
              <a:r>
                <a:rPr lang="en-US" altLang="ja-JP" sz="2400" dirty="0" smtClean="0">
                  <a:solidFill>
                    <a:schemeClr val="bg1"/>
                  </a:solidFill>
                  <a:latin typeface="Tahoma" pitchFamily="34" charset="0"/>
                  <a:cs typeface="Tahoma" pitchFamily="34" charset="0"/>
                </a:rPr>
                <a:t>Slow Discharg</a:t>
              </a:r>
              <a:r>
                <a:rPr kumimoji="1" lang="en-US" altLang="ja-JP" sz="2400" dirty="0" smtClean="0">
                  <a:solidFill>
                    <a:schemeClr val="bg1"/>
                  </a:solidFill>
                  <a:latin typeface="Tahoma" pitchFamily="34" charset="0"/>
                  <a:cs typeface="Tahoma" pitchFamily="34" charset="0"/>
                </a:rPr>
                <a:t>ing</a:t>
              </a:r>
              <a:endParaRPr kumimoji="1" lang="ja-JP" altLang="en-US" sz="2400" dirty="0" smtClean="0">
                <a:solidFill>
                  <a:schemeClr val="bg1"/>
                </a:solidFill>
                <a:latin typeface="Tahoma" pitchFamily="34" charset="0"/>
                <a:cs typeface="Tahoma" pitchFamily="34" charset="0"/>
              </a:endParaRPr>
            </a:p>
          </p:txBody>
        </p:sp>
        <p:grpSp>
          <p:nvGrpSpPr>
            <p:cNvPr id="7" name="グループ化 6"/>
            <p:cNvGrpSpPr/>
            <p:nvPr/>
          </p:nvGrpSpPr>
          <p:grpSpPr>
            <a:xfrm>
              <a:off x="4926865" y="2224579"/>
              <a:ext cx="3960000" cy="3959792"/>
              <a:chOff x="4926865" y="2224579"/>
              <a:chExt cx="3960000" cy="3959792"/>
            </a:xfrm>
          </p:grpSpPr>
          <p:sp>
            <p:nvSpPr>
              <p:cNvPr id="98" name="Rectangle 12"/>
              <p:cNvSpPr>
                <a:spLocks noChangeArrowheads="1"/>
              </p:cNvSpPr>
              <p:nvPr/>
            </p:nvSpPr>
            <p:spPr bwMode="auto">
              <a:xfrm>
                <a:off x="5395316" y="5488544"/>
                <a:ext cx="3486873" cy="17649"/>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99" name="Freeform 13"/>
              <p:cNvSpPr>
                <a:spLocks noEditPoints="1"/>
              </p:cNvSpPr>
              <p:nvPr/>
            </p:nvSpPr>
            <p:spPr bwMode="auto">
              <a:xfrm>
                <a:off x="5392511" y="5497369"/>
                <a:ext cx="3494354" cy="49418"/>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0" name="Freeform 14"/>
              <p:cNvSpPr>
                <a:spLocks/>
              </p:cNvSpPr>
              <p:nvPr/>
            </p:nvSpPr>
            <p:spPr bwMode="auto">
              <a:xfrm>
                <a:off x="5366941" y="4521370"/>
                <a:ext cx="580376" cy="988353"/>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1" name="Freeform 15"/>
              <p:cNvSpPr>
                <a:spLocks/>
              </p:cNvSpPr>
              <p:nvPr/>
            </p:nvSpPr>
            <p:spPr bwMode="auto">
              <a:xfrm>
                <a:off x="5952413" y="4521370"/>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 name="Freeform 16"/>
              <p:cNvSpPr>
                <a:spLocks/>
              </p:cNvSpPr>
              <p:nvPr/>
            </p:nvSpPr>
            <p:spPr bwMode="auto">
              <a:xfrm>
                <a:off x="6037505" y="4519606"/>
                <a:ext cx="580376"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6" name="Rectangle 20"/>
              <p:cNvSpPr>
                <a:spLocks noChangeArrowheads="1"/>
              </p:cNvSpPr>
              <p:nvPr/>
            </p:nvSpPr>
            <p:spPr bwMode="auto">
              <a:xfrm>
                <a:off x="5245353" y="5380885"/>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7" name="Rectangle 25"/>
              <p:cNvSpPr>
                <a:spLocks noChangeArrowheads="1"/>
              </p:cNvSpPr>
              <p:nvPr/>
            </p:nvSpPr>
            <p:spPr bwMode="auto">
              <a:xfrm>
                <a:off x="5253755" y="5695040"/>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8" name="Rectangle 26"/>
              <p:cNvSpPr>
                <a:spLocks noChangeArrowheads="1"/>
              </p:cNvSpPr>
              <p:nvPr/>
            </p:nvSpPr>
            <p:spPr bwMode="auto">
              <a:xfrm>
                <a:off x="5720355" y="5695040"/>
                <a:ext cx="115192"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9" name="Rectangle 27"/>
              <p:cNvSpPr>
                <a:spLocks noChangeArrowheads="1"/>
              </p:cNvSpPr>
              <p:nvPr/>
            </p:nvSpPr>
            <p:spPr bwMode="auto">
              <a:xfrm>
                <a:off x="6194435"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10" name="Rectangle 28"/>
              <p:cNvSpPr>
                <a:spLocks noChangeArrowheads="1"/>
              </p:cNvSpPr>
              <p:nvPr/>
            </p:nvSpPr>
            <p:spPr bwMode="auto">
              <a:xfrm>
                <a:off x="6692826"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11" name="Rectangle 29"/>
              <p:cNvSpPr>
                <a:spLocks noChangeArrowheads="1"/>
              </p:cNvSpPr>
              <p:nvPr/>
            </p:nvSpPr>
            <p:spPr bwMode="auto">
              <a:xfrm>
                <a:off x="7190283"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12" name="Rectangle 30"/>
              <p:cNvSpPr>
                <a:spLocks noChangeArrowheads="1"/>
              </p:cNvSpPr>
              <p:nvPr/>
            </p:nvSpPr>
            <p:spPr bwMode="auto">
              <a:xfrm>
                <a:off x="7687741"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13" name="Rectangle 31"/>
              <p:cNvSpPr>
                <a:spLocks noChangeArrowheads="1"/>
              </p:cNvSpPr>
              <p:nvPr/>
            </p:nvSpPr>
            <p:spPr bwMode="auto">
              <a:xfrm>
                <a:off x="8185197"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14" name="Rectangle 32"/>
              <p:cNvSpPr>
                <a:spLocks noChangeArrowheads="1"/>
              </p:cNvSpPr>
              <p:nvPr/>
            </p:nvSpPr>
            <p:spPr bwMode="auto">
              <a:xfrm>
                <a:off x="8683590"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15" name="Rectangle 33"/>
              <p:cNvSpPr>
                <a:spLocks noChangeArrowheads="1"/>
              </p:cNvSpPr>
              <p:nvPr/>
            </p:nvSpPr>
            <p:spPr bwMode="auto">
              <a:xfrm rot="16200000">
                <a:off x="3456684" y="3694760"/>
                <a:ext cx="3157173" cy="216811"/>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21" name="Rectangle 34"/>
              <p:cNvSpPr>
                <a:spLocks noChangeArrowheads="1"/>
              </p:cNvSpPr>
              <p:nvPr/>
            </p:nvSpPr>
            <p:spPr bwMode="auto">
              <a:xfrm>
                <a:off x="6746126" y="5944849"/>
                <a:ext cx="558967" cy="239522"/>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grpSp>
            <p:nvGrpSpPr>
              <p:cNvPr id="6" name="グループ化 5"/>
              <p:cNvGrpSpPr/>
              <p:nvPr/>
            </p:nvGrpSpPr>
            <p:grpSpPr>
              <a:xfrm>
                <a:off x="5385327" y="2918347"/>
                <a:ext cx="678270" cy="640125"/>
                <a:chOff x="5385327" y="2918347"/>
                <a:chExt cx="678270" cy="640125"/>
              </a:xfrm>
            </p:grpSpPr>
            <p:sp>
              <p:nvSpPr>
                <p:cNvPr id="142"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43"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9" name="直線コネクタ 128"/>
              <p:cNvCxnSpPr/>
              <p:nvPr/>
            </p:nvCxnSpPr>
            <p:spPr bwMode="auto">
              <a:xfrm rot="16200000" flipV="1">
                <a:off x="3881882" y="3997273"/>
                <a:ext cx="3003724"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bwMode="auto">
              <a:xfrm rot="16200000" flipV="1">
                <a:off x="4453486" y="3985193"/>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bwMode="auto">
              <a:xfrm rot="16200000" flipV="1">
                <a:off x="4553538" y="3986803"/>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Rectangle 12"/>
              <p:cNvSpPr>
                <a:spLocks noChangeArrowheads="1"/>
              </p:cNvSpPr>
              <p:nvPr/>
            </p:nvSpPr>
            <p:spPr bwMode="auto">
              <a:xfrm>
                <a:off x="5378133" y="4025429"/>
                <a:ext cx="3485938" cy="15884"/>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37" name="円/楕円 82"/>
              <p:cNvSpPr>
                <a:spLocks noChangeAspect="1"/>
              </p:cNvSpPr>
              <p:nvPr/>
            </p:nvSpPr>
            <p:spPr bwMode="auto">
              <a:xfrm>
                <a:off x="5349145" y="281787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sp>
            <p:nvSpPr>
              <p:cNvPr id="144" name="円/楕円 82"/>
              <p:cNvSpPr>
                <a:spLocks noChangeAspect="1"/>
              </p:cNvSpPr>
              <p:nvPr/>
            </p:nvSpPr>
            <p:spPr bwMode="auto">
              <a:xfrm>
                <a:off x="5337769" y="447155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nvGrpSpPr>
              <p:cNvPr id="88" name="グループ化 87"/>
              <p:cNvGrpSpPr/>
              <p:nvPr/>
            </p:nvGrpSpPr>
            <p:grpSpPr>
              <a:xfrm>
                <a:off x="6056351" y="2920619"/>
                <a:ext cx="678270" cy="640125"/>
                <a:chOff x="5385327" y="2918347"/>
                <a:chExt cx="678270" cy="640125"/>
              </a:xfrm>
            </p:grpSpPr>
            <p:sp>
              <p:nvSpPr>
                <p:cNvPr id="89"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0"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91" name="Freeform 15"/>
              <p:cNvSpPr>
                <a:spLocks/>
              </p:cNvSpPr>
              <p:nvPr/>
            </p:nvSpPr>
            <p:spPr bwMode="auto">
              <a:xfrm>
                <a:off x="6609789" y="4509994"/>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cxnSp>
            <p:nvCxnSpPr>
              <p:cNvPr id="92" name="直線コネクタ 91"/>
              <p:cNvCxnSpPr/>
              <p:nvPr/>
            </p:nvCxnSpPr>
            <p:spPr bwMode="auto">
              <a:xfrm rot="16200000" flipV="1">
                <a:off x="5110862" y="397381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bwMode="auto">
              <a:xfrm rot="16200000" flipV="1">
                <a:off x="5210914" y="397542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Freeform 14"/>
              <p:cNvSpPr>
                <a:spLocks/>
              </p:cNvSpPr>
              <p:nvPr/>
            </p:nvSpPr>
            <p:spPr bwMode="auto">
              <a:xfrm>
                <a:off x="6694309" y="4519759"/>
                <a:ext cx="580376" cy="988353"/>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95" name="Freeform 15"/>
              <p:cNvSpPr>
                <a:spLocks/>
              </p:cNvSpPr>
              <p:nvPr/>
            </p:nvSpPr>
            <p:spPr bwMode="auto">
              <a:xfrm>
                <a:off x="7279781" y="4519759"/>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96" name="Freeform 16"/>
              <p:cNvSpPr>
                <a:spLocks/>
              </p:cNvSpPr>
              <p:nvPr/>
            </p:nvSpPr>
            <p:spPr bwMode="auto">
              <a:xfrm>
                <a:off x="7364873" y="4517995"/>
                <a:ext cx="580376"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grpSp>
            <p:nvGrpSpPr>
              <p:cNvPr id="97" name="グループ化 96"/>
              <p:cNvGrpSpPr/>
              <p:nvPr/>
            </p:nvGrpSpPr>
            <p:grpSpPr>
              <a:xfrm>
                <a:off x="6712695" y="2916736"/>
                <a:ext cx="678270" cy="640125"/>
                <a:chOff x="5385327" y="2918347"/>
                <a:chExt cx="678270" cy="640125"/>
              </a:xfrm>
            </p:grpSpPr>
            <p:sp>
              <p:nvSpPr>
                <p:cNvPr id="123"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24"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8" name="直線コネクタ 127"/>
              <p:cNvCxnSpPr/>
              <p:nvPr/>
            </p:nvCxnSpPr>
            <p:spPr bwMode="auto">
              <a:xfrm rot="16200000" flipV="1">
                <a:off x="5780854" y="3983582"/>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bwMode="auto">
              <a:xfrm rot="16200000" flipV="1">
                <a:off x="5880906" y="3985192"/>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9" name="グループ化 148"/>
              <p:cNvGrpSpPr/>
              <p:nvPr/>
            </p:nvGrpSpPr>
            <p:grpSpPr>
              <a:xfrm>
                <a:off x="7383719" y="2919008"/>
                <a:ext cx="678270" cy="640125"/>
                <a:chOff x="5385327" y="2918347"/>
                <a:chExt cx="678270" cy="640125"/>
              </a:xfrm>
            </p:grpSpPr>
            <p:sp>
              <p:nvSpPr>
                <p:cNvPr id="150"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51"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152" name="Freeform 15"/>
              <p:cNvSpPr>
                <a:spLocks/>
              </p:cNvSpPr>
              <p:nvPr/>
            </p:nvSpPr>
            <p:spPr bwMode="auto">
              <a:xfrm>
                <a:off x="7937157" y="4508383"/>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cxnSp>
            <p:nvCxnSpPr>
              <p:cNvPr id="153" name="直線コネクタ 152"/>
              <p:cNvCxnSpPr/>
              <p:nvPr/>
            </p:nvCxnSpPr>
            <p:spPr bwMode="auto">
              <a:xfrm rot="16200000" flipV="1">
                <a:off x="6438230" y="3972206"/>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bwMode="auto">
              <a:xfrm rot="16200000" flipV="1">
                <a:off x="6538282" y="3973816"/>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5" name="Arc 93"/>
              <p:cNvSpPr>
                <a:spLocks/>
              </p:cNvSpPr>
              <p:nvPr/>
            </p:nvSpPr>
            <p:spPr bwMode="auto">
              <a:xfrm rot="10820564">
                <a:off x="8040737" y="2947423"/>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cxnSp>
            <p:nvCxnSpPr>
              <p:cNvPr id="178" name="直線コネクタ 177"/>
              <p:cNvCxnSpPr/>
              <p:nvPr/>
            </p:nvCxnSpPr>
            <p:spPr bwMode="auto">
              <a:xfrm rot="16200000" flipV="1">
                <a:off x="7095248" y="3988212"/>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0" name="Freeform 16"/>
              <p:cNvSpPr>
                <a:spLocks/>
              </p:cNvSpPr>
              <p:nvPr/>
            </p:nvSpPr>
            <p:spPr bwMode="auto">
              <a:xfrm>
                <a:off x="8035897" y="4506619"/>
                <a:ext cx="580376"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315" name="テキスト ボックス 10314"/>
              <p:cNvSpPr txBox="1"/>
              <p:nvPr/>
            </p:nvSpPr>
            <p:spPr>
              <a:xfrm>
                <a:off x="5734443" y="3824221"/>
                <a:ext cx="2413289" cy="461665"/>
              </a:xfrm>
              <a:prstGeom prst="rect">
                <a:avLst/>
              </a:prstGeom>
              <a:solidFill>
                <a:srgbClr val="00B0F0"/>
              </a:solidFill>
              <a:ln>
                <a:noFill/>
              </a:ln>
            </p:spPr>
            <p:txBody>
              <a:bodyPr wrap="none" rtlCol="0">
                <a:spAutoFit/>
              </a:bodyPr>
              <a:lstStyle/>
              <a:p>
                <a:r>
                  <a:rPr kumimoji="1" lang="en-US" altLang="ja-JP" sz="2400" dirty="0" smtClean="0">
                    <a:solidFill>
                      <a:schemeClr val="bg1"/>
                    </a:solidFill>
                    <a:latin typeface="Tahoma" pitchFamily="34" charset="0"/>
                    <a:cs typeface="Tahoma" pitchFamily="34" charset="0"/>
                  </a:rPr>
                  <a:t>Fast Discharging</a:t>
                </a:r>
                <a:endParaRPr kumimoji="1" lang="ja-JP" altLang="en-US" sz="2400" dirty="0" smtClean="0">
                  <a:solidFill>
                    <a:schemeClr val="bg1"/>
                  </a:solidFill>
                  <a:latin typeface="Tahoma" pitchFamily="34" charset="0"/>
                  <a:cs typeface="Tahoma" pitchFamily="34" charset="0"/>
                </a:endParaRPr>
              </a:p>
            </p:txBody>
          </p:sp>
        </p:grpSp>
        <p:sp>
          <p:nvSpPr>
            <p:cNvPr id="30" name="左右矢印 29"/>
            <p:cNvSpPr/>
            <p:nvPr/>
          </p:nvSpPr>
          <p:spPr>
            <a:xfrm>
              <a:off x="3820588" y="3122926"/>
              <a:ext cx="1568963" cy="1838029"/>
            </a:xfrm>
            <a:prstGeom prst="leftRightArrow">
              <a:avLst>
                <a:gd name="adj1" fmla="val 61102"/>
                <a:gd name="adj2" fmla="val 189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rPr>
                <a:t>C</a:t>
              </a:r>
              <a:r>
                <a:rPr lang="en-US" altLang="ja-JP" dirty="0" smtClean="0">
                  <a:solidFill>
                    <a:schemeClr val="tx1"/>
                  </a:solidFill>
                </a:rPr>
                <a:t>omparison</a:t>
              </a:r>
              <a:endParaRPr kumimoji="1" lang="ja-JP" altLang="en-US" dirty="0">
                <a:solidFill>
                  <a:schemeClr val="tx1"/>
                </a:solidFill>
              </a:endParaRPr>
            </a:p>
          </p:txBody>
        </p:sp>
      </p:grpSp>
      <p:sp>
        <p:nvSpPr>
          <p:cNvPr id="103" name="テキスト ボックス 58"/>
          <p:cNvSpPr txBox="1">
            <a:spLocks noChangeArrowheads="1"/>
          </p:cNvSpPr>
          <p:nvPr/>
        </p:nvSpPr>
        <p:spPr bwMode="auto">
          <a:xfrm>
            <a:off x="286603" y="970708"/>
            <a:ext cx="8857397" cy="400110"/>
          </a:xfrm>
          <a:prstGeom prst="rect">
            <a:avLst/>
          </a:prstGeom>
          <a:noFill/>
          <a:ln w="28575">
            <a:noFill/>
            <a:miter lim="800000"/>
            <a:headEnd/>
            <a:tailEnd/>
          </a:ln>
        </p:spPr>
        <p:txBody>
          <a:bodyPr wrap="square">
            <a:spAutoFit/>
          </a:bodyPr>
          <a:lstStyle/>
          <a:p>
            <a:r>
              <a:rPr lang="en-US" altLang="ja-JP" sz="2000" dirty="0" smtClean="0">
                <a:latin typeface="Tahoma" pitchFamily="34" charset="0"/>
                <a:cs typeface="Tahoma" pitchFamily="34" charset="0"/>
              </a:rPr>
              <a:t>A gas </a:t>
            </a:r>
            <a:r>
              <a:rPr lang="en-US" altLang="ja-JP" sz="2000" dirty="0">
                <a:latin typeface="Tahoma" pitchFamily="34" charset="0"/>
                <a:cs typeface="Tahoma" pitchFamily="34" charset="0"/>
              </a:rPr>
              <a:t>cycle test was conducted to consider </a:t>
            </a:r>
            <a:r>
              <a:rPr lang="en-US" altLang="ja-JP" sz="2000" dirty="0" smtClean="0">
                <a:latin typeface="Tahoma" pitchFamily="34" charset="0"/>
                <a:cs typeface="Tahoma" pitchFamily="34" charset="0"/>
              </a:rPr>
              <a:t>the following:</a:t>
            </a:r>
            <a:endParaRPr lang="en-US" altLang="ja-JP" sz="2000" b="1" dirty="0" smtClean="0">
              <a:latin typeface="Tahoma" pitchFamily="34" charset="0"/>
              <a:cs typeface="Tahoma" pitchFamily="34" charset="0"/>
            </a:endParaRPr>
          </a:p>
        </p:txBody>
      </p:sp>
    </p:spTree>
    <p:extLst>
      <p:ext uri="{BB962C8B-B14F-4D97-AF65-F5344CB8AC3E}">
        <p14:creationId xmlns:p14="http://schemas.microsoft.com/office/powerpoint/2010/main" val="16756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geom-001"/>
          <p:cNvPicPr>
            <a:picLocks noChangeAspect="1" noChangeArrowheads="1"/>
          </p:cNvPicPr>
          <p:nvPr/>
        </p:nvPicPr>
        <p:blipFill>
          <a:blip r:embed="rId3" cstate="print"/>
          <a:srcRect/>
          <a:stretch>
            <a:fillRect/>
          </a:stretch>
        </p:blipFill>
        <p:spPr bwMode="auto">
          <a:xfrm>
            <a:off x="395288" y="1131888"/>
            <a:ext cx="4608512" cy="2700337"/>
          </a:xfrm>
          <a:prstGeom prst="rect">
            <a:avLst/>
          </a:prstGeom>
          <a:noFill/>
          <a:ln w="9525">
            <a:noFill/>
            <a:miter lim="800000"/>
            <a:headEnd/>
            <a:tailEnd/>
          </a:ln>
        </p:spPr>
      </p:pic>
      <p:pic>
        <p:nvPicPr>
          <p:cNvPr id="8195" name="Picture 7" descr="DSCN0026"/>
          <p:cNvPicPr>
            <a:picLocks noChangeAspect="1" noChangeArrowheads="1"/>
          </p:cNvPicPr>
          <p:nvPr/>
        </p:nvPicPr>
        <p:blipFill>
          <a:blip r:embed="rId4" cstate="print"/>
          <a:srcRect/>
          <a:stretch>
            <a:fillRect/>
          </a:stretch>
        </p:blipFill>
        <p:spPr bwMode="auto">
          <a:xfrm>
            <a:off x="5148263" y="1012825"/>
            <a:ext cx="3810000" cy="2857500"/>
          </a:xfrm>
          <a:prstGeom prst="rect">
            <a:avLst/>
          </a:prstGeom>
          <a:noFill/>
          <a:ln w="9525">
            <a:noFill/>
            <a:miter lim="800000"/>
            <a:headEnd/>
            <a:tailEnd/>
          </a:ln>
        </p:spPr>
      </p:pic>
      <p:sp>
        <p:nvSpPr>
          <p:cNvPr id="8196" name="Rectangle 8"/>
          <p:cNvSpPr>
            <a:spLocks noChangeArrowheads="1"/>
          </p:cNvSpPr>
          <p:nvPr/>
        </p:nvSpPr>
        <p:spPr bwMode="auto">
          <a:xfrm>
            <a:off x="3629025" y="6376988"/>
            <a:ext cx="4657725" cy="368300"/>
          </a:xfrm>
          <a:prstGeom prst="rect">
            <a:avLst/>
          </a:prstGeom>
          <a:solidFill>
            <a:schemeClr val="bg1"/>
          </a:solidFill>
          <a:ln w="9525">
            <a:noFill/>
            <a:miter lim="800000"/>
            <a:headEnd/>
            <a:tailEnd/>
          </a:ln>
        </p:spPr>
        <p:txBody>
          <a:bodyPr anchor="ctr">
            <a:spAutoFit/>
          </a:bodyPr>
          <a:lstStyle/>
          <a:p>
            <a:pPr algn="r"/>
            <a:r>
              <a:rPr lang="en-US" altLang="ja-JP" dirty="0">
                <a:solidFill>
                  <a:srgbClr val="0066CC"/>
                </a:solidFill>
                <a:latin typeface="Tahoma" pitchFamily="34" charset="0"/>
                <a:ea typeface="Tahoma" pitchFamily="34" charset="0"/>
                <a:cs typeface="Tahoma" pitchFamily="34" charset="0"/>
              </a:rPr>
              <a:t>*1)</a:t>
            </a:r>
            <a:r>
              <a:rPr lang="ja-JP" altLang="en-US" dirty="0">
                <a:solidFill>
                  <a:srgbClr val="0066CC"/>
                </a:solidFill>
                <a:latin typeface="Tahoma" pitchFamily="34" charset="0"/>
                <a:cs typeface="Tahoma" pitchFamily="34" charset="0"/>
              </a:rPr>
              <a:t> </a:t>
            </a:r>
            <a:r>
              <a:rPr lang="en-US" altLang="ja-JP" dirty="0">
                <a:solidFill>
                  <a:srgbClr val="0066CC"/>
                </a:solidFill>
                <a:latin typeface="Tahoma" pitchFamily="34" charset="0"/>
                <a:ea typeface="Tahoma" pitchFamily="34" charset="0"/>
                <a:cs typeface="Tahoma" pitchFamily="34" charset="0"/>
              </a:rPr>
              <a:t>CFRP: </a:t>
            </a:r>
            <a:r>
              <a:rPr lang="en-US" altLang="ja-JP" dirty="0" smtClean="0">
                <a:solidFill>
                  <a:srgbClr val="0066CC"/>
                </a:solidFill>
                <a:latin typeface="Tahoma" pitchFamily="34" charset="0"/>
                <a:ea typeface="Tahoma" pitchFamily="34" charset="0"/>
                <a:cs typeface="Tahoma" pitchFamily="34" charset="0"/>
              </a:rPr>
              <a:t>Carbon Fiber Reinforced Plastic</a:t>
            </a:r>
            <a:endParaRPr lang="ja-JP" altLang="en-US" dirty="0">
              <a:solidFill>
                <a:srgbClr val="0066CC"/>
              </a:solidFill>
              <a:latin typeface="Tahoma" pitchFamily="34" charset="0"/>
              <a:cs typeface="Tahoma" pitchFamily="34" charset="0"/>
            </a:endParaRPr>
          </a:p>
        </p:txBody>
      </p:sp>
      <p:sp>
        <p:nvSpPr>
          <p:cNvPr id="8197" name="Text Box 9"/>
          <p:cNvSpPr txBox="1">
            <a:spLocks noChangeArrowheads="1"/>
          </p:cNvSpPr>
          <p:nvPr/>
        </p:nvSpPr>
        <p:spPr bwMode="auto">
          <a:xfrm>
            <a:off x="2072626" y="3517900"/>
            <a:ext cx="3291840" cy="1015663"/>
          </a:xfrm>
          <a:prstGeom prst="rect">
            <a:avLst/>
          </a:prstGeom>
          <a:noFill/>
          <a:ln w="9525">
            <a:noFill/>
            <a:miter lim="800000"/>
            <a:headEnd/>
            <a:tailEnd/>
          </a:ln>
        </p:spPr>
        <p:txBody>
          <a:bodyPr wrap="square">
            <a:spAutoFit/>
          </a:bodyPr>
          <a:lstStyle/>
          <a:p>
            <a:pPr>
              <a:spcBef>
                <a:spcPct val="50000"/>
              </a:spcBef>
            </a:pPr>
            <a:r>
              <a:rPr lang="en-US" altLang="ja-JP" sz="2400" dirty="0" smtClean="0">
                <a:latin typeface="Tahoma" pitchFamily="34" charset="0"/>
                <a:ea typeface="Tahoma" pitchFamily="34" charset="0"/>
                <a:cs typeface="Tahoma" pitchFamily="34" charset="0"/>
              </a:rPr>
              <a:t>Fiber-reinforced layer</a:t>
            </a:r>
          </a:p>
          <a:p>
            <a:pPr>
              <a:spcBef>
                <a:spcPct val="50000"/>
              </a:spcBef>
            </a:pPr>
            <a:endParaRPr lang="ja-JP" altLang="en-US" sz="2400" dirty="0">
              <a:latin typeface="Tahoma" pitchFamily="34" charset="0"/>
              <a:cs typeface="Tahoma" pitchFamily="34" charset="0"/>
            </a:endParaRPr>
          </a:p>
        </p:txBody>
      </p:sp>
      <p:sp>
        <p:nvSpPr>
          <p:cNvPr id="8198" name="Line 10"/>
          <p:cNvSpPr>
            <a:spLocks noChangeShapeType="1"/>
          </p:cNvSpPr>
          <p:nvPr/>
        </p:nvSpPr>
        <p:spPr bwMode="auto">
          <a:xfrm flipV="1">
            <a:off x="1728179" y="3049588"/>
            <a:ext cx="515938" cy="652462"/>
          </a:xfrm>
          <a:prstGeom prst="line">
            <a:avLst/>
          </a:prstGeom>
          <a:noFill/>
          <a:ln w="9525">
            <a:solidFill>
              <a:schemeClr val="tx1"/>
            </a:solidFill>
            <a:round/>
            <a:headEnd/>
            <a:tailEnd type="triangle" w="med" len="med"/>
          </a:ln>
        </p:spPr>
        <p:txBody>
          <a:bodyPr/>
          <a:lstStyle/>
          <a:p>
            <a:endParaRPr lang="ja-JP" altLang="en-US" dirty="0">
              <a:latin typeface="Tahoma" pitchFamily="34" charset="0"/>
              <a:cs typeface="Tahoma" pitchFamily="34" charset="0"/>
            </a:endParaRPr>
          </a:p>
        </p:txBody>
      </p:sp>
      <p:sp>
        <p:nvSpPr>
          <p:cNvPr id="8199" name="Line 11"/>
          <p:cNvSpPr>
            <a:spLocks noChangeShapeType="1"/>
          </p:cNvSpPr>
          <p:nvPr/>
        </p:nvSpPr>
        <p:spPr bwMode="auto">
          <a:xfrm flipH="1" flipV="1">
            <a:off x="3995738" y="3122613"/>
            <a:ext cx="296862" cy="436562"/>
          </a:xfrm>
          <a:prstGeom prst="line">
            <a:avLst/>
          </a:prstGeom>
          <a:noFill/>
          <a:ln w="9525">
            <a:solidFill>
              <a:schemeClr val="tx1"/>
            </a:solidFill>
            <a:round/>
            <a:headEnd/>
            <a:tailEnd type="triangle" w="med" len="med"/>
          </a:ln>
        </p:spPr>
        <p:txBody>
          <a:bodyPr/>
          <a:lstStyle/>
          <a:p>
            <a:endParaRPr lang="ja-JP" altLang="en-US" dirty="0">
              <a:latin typeface="Tahoma" pitchFamily="34" charset="0"/>
              <a:cs typeface="Tahoma" pitchFamily="34" charset="0"/>
            </a:endParaRPr>
          </a:p>
        </p:txBody>
      </p:sp>
      <p:sp>
        <p:nvSpPr>
          <p:cNvPr id="8200" name="Text Box 12"/>
          <p:cNvSpPr txBox="1">
            <a:spLocks noChangeArrowheads="1"/>
          </p:cNvSpPr>
          <p:nvPr/>
        </p:nvSpPr>
        <p:spPr bwMode="auto">
          <a:xfrm>
            <a:off x="935038" y="3513138"/>
            <a:ext cx="1462087" cy="461962"/>
          </a:xfrm>
          <a:prstGeom prst="rect">
            <a:avLst/>
          </a:prstGeom>
          <a:noFill/>
          <a:ln w="9525">
            <a:noFill/>
            <a:miter lim="800000"/>
            <a:headEnd/>
            <a:tailEnd/>
          </a:ln>
        </p:spPr>
        <p:txBody>
          <a:bodyPr>
            <a:spAutoFit/>
          </a:bodyPr>
          <a:lstStyle/>
          <a:p>
            <a:r>
              <a:rPr lang="en-US" altLang="ja-JP" sz="2400" dirty="0" smtClean="0">
                <a:latin typeface="Tahoma" pitchFamily="34" charset="0"/>
                <a:ea typeface="Tahoma" pitchFamily="34" charset="0"/>
                <a:cs typeface="Tahoma" pitchFamily="34" charset="0"/>
              </a:rPr>
              <a:t>Liner</a:t>
            </a:r>
            <a:endParaRPr lang="ja-JP" altLang="en-US" sz="2400" dirty="0">
              <a:latin typeface="Tahoma" pitchFamily="34" charset="0"/>
              <a:cs typeface="Tahoma" pitchFamily="34" charset="0"/>
            </a:endParaRPr>
          </a:p>
        </p:txBody>
      </p:sp>
      <p:sp>
        <p:nvSpPr>
          <p:cNvPr id="8201" name="Text Box 13"/>
          <p:cNvSpPr txBox="1">
            <a:spLocks noChangeArrowheads="1"/>
          </p:cNvSpPr>
          <p:nvPr/>
        </p:nvSpPr>
        <p:spPr bwMode="auto">
          <a:xfrm>
            <a:off x="5235575" y="1200150"/>
            <a:ext cx="3738563" cy="2492990"/>
          </a:xfrm>
          <a:prstGeom prst="rect">
            <a:avLst/>
          </a:prstGeom>
          <a:noFill/>
          <a:ln w="9525">
            <a:noFill/>
            <a:miter lim="800000"/>
            <a:headEnd/>
            <a:tailEnd/>
          </a:ln>
        </p:spPr>
        <p:txBody>
          <a:bodyPr>
            <a:spAutoFit/>
          </a:bodyPr>
          <a:lstStyle/>
          <a:p>
            <a:pPr>
              <a:spcBef>
                <a:spcPct val="50000"/>
              </a:spcBef>
            </a:pPr>
            <a:endParaRPr lang="en-US" altLang="ja-JP" sz="2400" dirty="0">
              <a:solidFill>
                <a:schemeClr val="bg1"/>
              </a:solidFill>
              <a:latin typeface="Tahoma" pitchFamily="34" charset="0"/>
              <a:ea typeface="Tahoma" pitchFamily="34" charset="0"/>
              <a:cs typeface="Tahoma" pitchFamily="34" charset="0"/>
            </a:endParaRPr>
          </a:p>
          <a:p>
            <a:pPr>
              <a:spcBef>
                <a:spcPct val="50000"/>
              </a:spcBef>
            </a:pPr>
            <a:endParaRPr lang="en-US" altLang="ja-JP" sz="2400" dirty="0">
              <a:solidFill>
                <a:schemeClr val="bg1"/>
              </a:solidFill>
              <a:latin typeface="Tahoma" pitchFamily="34" charset="0"/>
              <a:ea typeface="Tahoma" pitchFamily="34" charset="0"/>
              <a:cs typeface="Tahoma" pitchFamily="34" charset="0"/>
            </a:endParaRPr>
          </a:p>
          <a:p>
            <a:pPr>
              <a:spcBef>
                <a:spcPct val="50000"/>
              </a:spcBef>
            </a:pPr>
            <a:endParaRPr lang="en-US" altLang="ja-JP" sz="2400" dirty="0">
              <a:solidFill>
                <a:schemeClr val="bg1"/>
              </a:solidFill>
              <a:latin typeface="Tahoma" pitchFamily="34" charset="0"/>
              <a:ea typeface="Tahoma" pitchFamily="34" charset="0"/>
              <a:cs typeface="Tahoma" pitchFamily="34" charset="0"/>
            </a:endParaRPr>
          </a:p>
          <a:p>
            <a:pPr>
              <a:spcBef>
                <a:spcPct val="50000"/>
              </a:spcBef>
            </a:pPr>
            <a:endParaRPr lang="en-US" altLang="ja-JP" sz="2000" dirty="0">
              <a:solidFill>
                <a:schemeClr val="bg1"/>
              </a:solidFill>
              <a:latin typeface="Tahoma" pitchFamily="34" charset="0"/>
              <a:ea typeface="Tahoma" pitchFamily="34" charset="0"/>
              <a:cs typeface="Tahoma" pitchFamily="34" charset="0"/>
            </a:endParaRPr>
          </a:p>
          <a:p>
            <a:pPr>
              <a:spcBef>
                <a:spcPct val="50000"/>
              </a:spcBef>
            </a:pPr>
            <a:r>
              <a:rPr lang="ja-JP" altLang="en-US" sz="2000" dirty="0" smtClean="0">
                <a:solidFill>
                  <a:schemeClr val="bg1"/>
                </a:solidFill>
                <a:latin typeface="Tahoma" pitchFamily="34" charset="0"/>
                <a:cs typeface="Tahoma" pitchFamily="34" charset="0"/>
              </a:rPr>
              <a:t>（</a:t>
            </a:r>
            <a:r>
              <a:rPr lang="en-US" altLang="ja-JP" sz="2000" dirty="0" smtClean="0">
                <a:solidFill>
                  <a:schemeClr val="bg1"/>
                </a:solidFill>
                <a:latin typeface="Tahoma" pitchFamily="34" charset="0"/>
                <a:ea typeface="Tahoma" pitchFamily="34" charset="0"/>
                <a:cs typeface="Tahoma" pitchFamily="34" charset="0"/>
              </a:rPr>
              <a:t>Thermal upper limit : 85</a:t>
            </a:r>
            <a:r>
              <a:rPr lang="en-US" altLang="ja-JP" sz="2000" baseline="30000" dirty="0" smtClean="0">
                <a:solidFill>
                  <a:schemeClr val="bg1"/>
                </a:solidFill>
                <a:latin typeface="Tahoma" pitchFamily="34" charset="0"/>
                <a:ea typeface="Tahoma" pitchFamily="34" charset="0"/>
                <a:cs typeface="Tahoma" pitchFamily="34" charset="0"/>
              </a:rPr>
              <a:t>o</a:t>
            </a:r>
            <a:r>
              <a:rPr lang="en-US" altLang="ja-JP" sz="2000" dirty="0" smtClean="0">
                <a:solidFill>
                  <a:schemeClr val="bg1"/>
                </a:solidFill>
                <a:latin typeface="Tahoma" pitchFamily="34" charset="0"/>
                <a:ea typeface="Tahoma" pitchFamily="34" charset="0"/>
                <a:cs typeface="Tahoma" pitchFamily="34" charset="0"/>
              </a:rPr>
              <a:t>C</a:t>
            </a:r>
            <a:r>
              <a:rPr lang="ja-JP" altLang="en-US" sz="2000" dirty="0" smtClean="0">
                <a:solidFill>
                  <a:schemeClr val="bg1"/>
                </a:solidFill>
                <a:latin typeface="Tahoma" pitchFamily="34" charset="0"/>
                <a:cs typeface="Tahoma" pitchFamily="34" charset="0"/>
              </a:rPr>
              <a:t>）</a:t>
            </a:r>
            <a:endParaRPr lang="ja-JP" altLang="en-US" sz="2000" dirty="0">
              <a:solidFill>
                <a:schemeClr val="bg1"/>
              </a:solidFill>
              <a:latin typeface="Tahoma" pitchFamily="34" charset="0"/>
              <a:cs typeface="Tahoma" pitchFamily="34" charset="0"/>
            </a:endParaRPr>
          </a:p>
        </p:txBody>
      </p:sp>
      <p:sp>
        <p:nvSpPr>
          <p:cNvPr id="9226" name="正方形/長方形 4"/>
          <p:cNvSpPr>
            <a:spLocks noChangeArrowheads="1"/>
          </p:cNvSpPr>
          <p:nvPr/>
        </p:nvSpPr>
        <p:spPr bwMode="auto">
          <a:xfrm>
            <a:off x="0" y="0"/>
            <a:ext cx="9144000" cy="646331"/>
          </a:xfrm>
          <a:prstGeom prst="rect">
            <a:avLst/>
          </a:prstGeom>
          <a:noFill/>
          <a:ln w="9525">
            <a:noFill/>
            <a:miter lim="800000"/>
            <a:headEnd/>
            <a:tailEnd/>
          </a:ln>
        </p:spPr>
        <p:txBody>
          <a:bodyPr>
            <a:spAutoFit/>
          </a:bodyPr>
          <a:lstStyle/>
          <a:p>
            <a:pPr>
              <a:defRPr/>
            </a:pPr>
            <a:r>
              <a:rPr lang="en-US" altLang="ja-JP" sz="3600" b="1" cap="all" dirty="0" smtClean="0">
                <a:solidFill>
                  <a:srgbClr val="0070C0"/>
                </a:solidFill>
                <a:latin typeface="Tahoma" pitchFamily="34" charset="0"/>
                <a:ea typeface="Tahoma" pitchFamily="34" charset="0"/>
                <a:cs typeface="Tahoma" pitchFamily="34" charset="0"/>
              </a:rPr>
              <a:t>2. </a:t>
            </a:r>
            <a:r>
              <a:rPr lang="en-US" altLang="ja-JP" sz="3600" b="1" dirty="0" smtClean="0">
                <a:solidFill>
                  <a:srgbClr val="0070C0"/>
                </a:solidFill>
                <a:latin typeface="Tahoma" pitchFamily="34" charset="0"/>
                <a:ea typeface="Tahoma" pitchFamily="34" charset="0"/>
                <a:cs typeface="Tahoma" pitchFamily="34" charset="0"/>
              </a:rPr>
              <a:t>Gas cycle test</a:t>
            </a:r>
            <a:endParaRPr lang="ja-JP" altLang="en-US" sz="3600" b="1" dirty="0" smtClean="0">
              <a:solidFill>
                <a:srgbClr val="0070C0"/>
              </a:solidFill>
              <a:latin typeface="Tahoma" pitchFamily="34" charset="0"/>
              <a:cs typeface="Tahoma" pitchFamily="34" charset="0"/>
            </a:endParaRPr>
          </a:p>
        </p:txBody>
      </p:sp>
      <p:sp>
        <p:nvSpPr>
          <p:cNvPr id="11" name="テキスト ボックス 10"/>
          <p:cNvSpPr txBox="1"/>
          <p:nvPr/>
        </p:nvSpPr>
        <p:spPr>
          <a:xfrm>
            <a:off x="698500" y="877888"/>
            <a:ext cx="2652521" cy="461665"/>
          </a:xfrm>
          <a:prstGeom prst="rect">
            <a:avLst/>
          </a:prstGeom>
          <a:noFill/>
        </p:spPr>
        <p:txBody>
          <a:bodyPr wrap="none">
            <a:spAutoFit/>
          </a:bodyPr>
          <a:lstStyle/>
          <a:p>
            <a:pPr>
              <a:defRPr/>
            </a:pPr>
            <a:r>
              <a:rPr lang="en-US" altLang="ja-JP" sz="2400" dirty="0" smtClean="0">
                <a:latin typeface="Tahoma" pitchFamily="34" charset="0"/>
                <a:ea typeface="ＭＳ Ｐゴシック" pitchFamily="50" charset="-128"/>
                <a:cs typeface="Tahoma" pitchFamily="34" charset="0"/>
              </a:rPr>
              <a:t>Test tanks for FCV</a:t>
            </a:r>
            <a:endParaRPr lang="ja-JP" altLang="en-US" sz="2400" dirty="0">
              <a:latin typeface="Tahoma" pitchFamily="34" charset="0"/>
              <a:ea typeface="ＭＳ Ｐゴシック" pitchFamily="50" charset="-128"/>
              <a:cs typeface="Tahoma" pitchFamily="34" charset="0"/>
            </a:endParaRPr>
          </a:p>
        </p:txBody>
      </p:sp>
      <p:graphicFrame>
        <p:nvGraphicFramePr>
          <p:cNvPr id="12" name="Group 220"/>
          <p:cNvGraphicFramePr>
            <a:graphicFrameLocks noGrp="1"/>
          </p:cNvGraphicFramePr>
          <p:nvPr>
            <p:extLst>
              <p:ext uri="{D42A27DB-BD31-4B8C-83A1-F6EECF244321}">
                <p14:modId xmlns:p14="http://schemas.microsoft.com/office/powerpoint/2010/main" val="2540050102"/>
              </p:ext>
            </p:extLst>
          </p:nvPr>
        </p:nvGraphicFramePr>
        <p:xfrm>
          <a:off x="368300" y="4229100"/>
          <a:ext cx="8259606" cy="2194560"/>
        </p:xfrm>
        <a:graphic>
          <a:graphicData uri="http://schemas.openxmlformats.org/drawingml/2006/table">
            <a:tbl>
              <a:tblPr>
                <a:tableStyleId>{2D5ABB26-0587-4C30-8999-92F81FD0307C}</a:tableStyleId>
              </a:tblPr>
              <a:tblGrid>
                <a:gridCol w="1418581"/>
                <a:gridCol w="1843696"/>
                <a:gridCol w="1285240"/>
                <a:gridCol w="2011274"/>
                <a:gridCol w="1700815"/>
              </a:tblGrid>
              <a:tr h="395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ahoma" pitchFamily="34" charset="0"/>
                          <a:ea typeface="+mn-ea"/>
                          <a:cs typeface="Tahoma" pitchFamily="34" charset="0"/>
                        </a:rPr>
                        <a:t>Type</a:t>
                      </a:r>
                      <a:endParaRPr kumimoji="1" lang="ja-JP" altLang="en-US" sz="1800" b="0" i="0" u="none" strike="noStrike" cap="none" normalizeH="0" baseline="0" dirty="0" smtClean="0">
                        <a:ln>
                          <a:noFill/>
                        </a:ln>
                        <a:solidFill>
                          <a:schemeClr val="bg1"/>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u="none" strike="noStrike" cap="none" normalizeH="0" baseline="0" dirty="0" smtClean="0">
                          <a:ln>
                            <a:noFill/>
                          </a:ln>
                          <a:effectLst/>
                          <a:latin typeface="Tahoma" pitchFamily="34" charset="0"/>
                          <a:cs typeface="Tahoma" pitchFamily="34" charset="0"/>
                        </a:rPr>
                        <a:t>Size[mm]</a:t>
                      </a:r>
                      <a:endParaRPr kumimoji="1" lang="en-US" altLang="ja-JP" sz="1800" b="0" i="0" u="none" strike="noStrike" cap="none" normalizeH="0" baseline="0" dirty="0" smtClean="0">
                        <a:ln>
                          <a:noFill/>
                        </a:ln>
                        <a:solidFill>
                          <a:srgbClr val="0066CC"/>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u="none" strike="noStrike" cap="none" normalizeH="0" baseline="0" dirty="0" smtClean="0">
                          <a:ln>
                            <a:noFill/>
                          </a:ln>
                          <a:solidFill>
                            <a:schemeClr val="tx1"/>
                          </a:solidFill>
                          <a:effectLst/>
                          <a:latin typeface="Tahoma" pitchFamily="34" charset="0"/>
                          <a:cs typeface="Tahoma" pitchFamily="34" charset="0"/>
                        </a:rPr>
                        <a:t>Volume[L]</a:t>
                      </a:r>
                      <a:endPar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Liner material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Thermal cond.</a:t>
                      </a:r>
                      <a:r>
                        <a:rPr kumimoji="1" lang="ja-JP" altLang="en-US"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Fiber-reinforced layer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16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u="none" strike="noStrike" cap="none" normalizeH="0" baseline="0" dirty="0" smtClean="0">
                          <a:ln>
                            <a:noFill/>
                          </a:ln>
                          <a:solidFill>
                            <a:srgbClr val="0070C0"/>
                          </a:solidFill>
                          <a:effectLst/>
                          <a:latin typeface="Tahoma" pitchFamily="34" charset="0"/>
                          <a:cs typeface="Tahoma" pitchFamily="34" charset="0"/>
                        </a:rPr>
                        <a:t>Type-3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(VH3)</a:t>
                      </a:r>
                      <a:endParaRPr kumimoji="1" lang="ja-JP" altLang="en-US"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u="none" strike="noStrike" cap="none" normalizeH="0" baseline="0" dirty="0" err="1" smtClean="0">
                          <a:ln>
                            <a:noFill/>
                          </a:ln>
                          <a:effectLst/>
                          <a:latin typeface="Tahoma" pitchFamily="34" charset="0"/>
                          <a:cs typeface="Tahoma" pitchFamily="34" charset="0"/>
                        </a:rPr>
                        <a:t>D600-L1000</a:t>
                      </a:r>
                      <a:endParaRPr kumimoji="1" lang="ja-JP" altLang="en-US" sz="1800" b="0" i="0" u="none" strike="noStrike" cap="none" normalizeH="0" baseline="0" dirty="0" smtClean="0">
                        <a:ln>
                          <a:noFill/>
                        </a:ln>
                        <a:solidFill>
                          <a:srgbClr val="0066CC"/>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u="none" strike="noStrike" cap="none" normalizeH="0" baseline="0" dirty="0" smtClean="0">
                          <a:ln>
                            <a:noFill/>
                          </a:ln>
                          <a:solidFill>
                            <a:srgbClr val="0070C0"/>
                          </a:solidFill>
                          <a:effectLst/>
                          <a:latin typeface="Tahoma" pitchFamily="34" charset="0"/>
                          <a:cs typeface="Tahoma" pitchFamily="34" charset="0"/>
                        </a:rPr>
                        <a:t>125</a:t>
                      </a:r>
                      <a:endParaRPr kumimoji="1" lang="ja-JP" altLang="en-US"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Aluminum alloy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a:t>
                      </a:r>
                      <a:r>
                        <a:rPr kumimoji="1" lang="en-US" altLang="ja-JP"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200 [W/mK]</a:t>
                      </a:r>
                      <a:r>
                        <a:rPr kumimoji="1" lang="ja-JP" altLang="en-US"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rgbClr val="0066CC"/>
                          </a:solidFill>
                          <a:effectLst/>
                          <a:latin typeface="Tahoma" pitchFamily="34" charset="0"/>
                          <a:ea typeface="ＭＳ Ｐゴシック" pitchFamily="50" charset="-128"/>
                          <a:cs typeface="Tahoma" pitchFamily="34" charset="0"/>
                        </a:rPr>
                        <a:t>CFRP</a:t>
                      </a:r>
                      <a:r>
                        <a:rPr kumimoji="1" lang="en-US" altLang="ja-JP" sz="2000" b="0" i="0" u="none" strike="noStrike" kern="1200" cap="none" spc="0" normalizeH="0" baseline="30000" noProof="0" dirty="0" smtClean="0">
                          <a:ln>
                            <a:noFill/>
                          </a:ln>
                          <a:solidFill>
                            <a:srgbClr val="0066CC"/>
                          </a:solidFill>
                          <a:effectLst/>
                          <a:uLnTx/>
                          <a:uFillTx/>
                          <a:latin typeface="Tahoma" pitchFamily="34" charset="0"/>
                          <a:ea typeface="ＭＳ Ｐゴシック" pitchFamily="50" charset="-128"/>
                          <a:cs typeface="Tahoma" pitchFamily="34" charset="0"/>
                        </a:rPr>
                        <a:t>*1</a:t>
                      </a:r>
                      <a:endParaRPr kumimoji="1" lang="ja-JP" altLang="en-US" sz="1800" b="0" i="0" u="none" strike="noStrike" cap="none" normalizeH="0" baseline="0" dirty="0" smtClean="0">
                        <a:ln>
                          <a:noFill/>
                        </a:ln>
                        <a:solidFill>
                          <a:srgbClr val="0066CC"/>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u="none" strike="noStrike" cap="none" normalizeH="0" baseline="0" dirty="0" smtClean="0">
                          <a:ln>
                            <a:noFill/>
                          </a:ln>
                          <a:solidFill>
                            <a:srgbClr val="0070C0"/>
                          </a:solidFill>
                          <a:effectLst/>
                          <a:latin typeface="Tahoma" pitchFamily="34" charset="0"/>
                          <a:cs typeface="Tahoma" pitchFamily="34" charset="0"/>
                        </a:rPr>
                        <a:t>Type-4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(VH4)</a:t>
                      </a:r>
                      <a:endParaRPr kumimoji="1" lang="ja-JP" altLang="en-US"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u="none" strike="noStrike" cap="none" normalizeH="0" baseline="0" dirty="0" err="1" smtClean="0">
                          <a:ln>
                            <a:noFill/>
                          </a:ln>
                          <a:effectLst/>
                          <a:latin typeface="Tahoma" pitchFamily="34" charset="0"/>
                          <a:cs typeface="Tahoma" pitchFamily="34" charset="0"/>
                        </a:rPr>
                        <a:t>D300-L900</a:t>
                      </a:r>
                      <a:endParaRPr kumimoji="1" lang="ja-JP" altLang="en-US" sz="1800" b="0" i="0" u="none" strike="noStrike" cap="none" normalizeH="0" baseline="0" dirty="0" smtClean="0">
                        <a:ln>
                          <a:noFill/>
                        </a:ln>
                        <a:solidFill>
                          <a:srgbClr val="0066CC"/>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u="none" strike="noStrike" cap="none" normalizeH="0" baseline="0" dirty="0" smtClean="0">
                          <a:ln>
                            <a:noFill/>
                          </a:ln>
                          <a:solidFill>
                            <a:srgbClr val="0070C0"/>
                          </a:solidFill>
                          <a:effectLst/>
                          <a:latin typeface="Tahoma" pitchFamily="34" charset="0"/>
                          <a:cs typeface="Tahoma" pitchFamily="34" charset="0"/>
                        </a:rPr>
                        <a:t>40</a:t>
                      </a:r>
                      <a:endParaRPr kumimoji="1" lang="ja-JP" altLang="en-US"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Plastic</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a:t>
                      </a:r>
                      <a:r>
                        <a:rPr kumimoji="1" lang="en-US" altLang="ja-JP"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0.4 [W/mK]</a:t>
                      </a:r>
                      <a:r>
                        <a:rPr kumimoji="1" lang="ja-JP" altLang="en-US" sz="1800" b="0" i="0" u="none" strike="noStrike" cap="none" normalizeH="0" baseline="0" dirty="0" smtClean="0">
                          <a:ln>
                            <a:noFill/>
                          </a:ln>
                          <a:solidFill>
                            <a:srgbClr val="0070C0"/>
                          </a:solidFill>
                          <a:effectLst/>
                          <a:latin typeface="Tahoma" pitchFamily="34" charset="0"/>
                          <a:ea typeface="ＭＳ Ｐゴシック" pitchFamily="50" charset="-128"/>
                          <a:cs typeface="Tahom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66CC"/>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スライド番号プレースホルダ 14"/>
          <p:cNvSpPr>
            <a:spLocks noGrp="1"/>
          </p:cNvSpPr>
          <p:nvPr>
            <p:ph type="sldNum" sz="quarter" idx="12"/>
          </p:nvPr>
        </p:nvSpPr>
        <p:spPr/>
        <p:txBody>
          <a:bodyPr/>
          <a:lstStyle/>
          <a:p>
            <a:pPr>
              <a:defRPr/>
            </a:pPr>
            <a:fld id="{3BF71ACC-A04E-4850-8437-BC0BEAD029E0}" type="slidenum">
              <a:rPr lang="ja-JP" altLang="en-US">
                <a:latin typeface="Tahoma" pitchFamily="34" charset="0"/>
                <a:cs typeface="Tahoma" pitchFamily="34" charset="0"/>
              </a:rPr>
              <a:pPr>
                <a:defRPr/>
              </a:pPr>
              <a:t>11</a:t>
            </a:fld>
            <a:endParaRPr lang="ja-JP" altLang="en-US"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703388" y="1054100"/>
            <a:ext cx="7048500" cy="2284929"/>
            <a:chOff x="1703388" y="1054100"/>
            <a:chExt cx="7048500" cy="2284929"/>
          </a:xfrm>
        </p:grpSpPr>
        <p:grpSp>
          <p:nvGrpSpPr>
            <p:cNvPr id="9219" name="グループ化 221"/>
            <p:cNvGrpSpPr>
              <a:grpSpLocks/>
            </p:cNvGrpSpPr>
            <p:nvPr/>
          </p:nvGrpSpPr>
          <p:grpSpPr bwMode="auto">
            <a:xfrm>
              <a:off x="1978025" y="1592263"/>
              <a:ext cx="3576638" cy="1552575"/>
              <a:chOff x="-495300" y="0"/>
              <a:chExt cx="4400542" cy="1910152"/>
            </a:xfrm>
          </p:grpSpPr>
          <p:sp>
            <p:nvSpPr>
              <p:cNvPr id="9417" name="Freeform 120"/>
              <p:cNvSpPr>
                <a:spLocks/>
              </p:cNvSpPr>
              <p:nvPr/>
            </p:nvSpPr>
            <p:spPr bwMode="auto">
              <a:xfrm>
                <a:off x="-495300" y="0"/>
                <a:ext cx="4400542" cy="1910152"/>
              </a:xfrm>
              <a:custGeom>
                <a:avLst/>
                <a:gdLst>
                  <a:gd name="T0" fmla="*/ 2147483647 w 2772"/>
                  <a:gd name="T1" fmla="*/ 2147483647 h 1203"/>
                  <a:gd name="T2" fmla="*/ 2147483647 w 2772"/>
                  <a:gd name="T3" fmla="*/ 2147483647 h 1203"/>
                  <a:gd name="T4" fmla="*/ 2147483647 w 2772"/>
                  <a:gd name="T5" fmla="*/ 2147483647 h 1203"/>
                  <a:gd name="T6" fmla="*/ 2147483647 w 2772"/>
                  <a:gd name="T7" fmla="*/ 2147483647 h 1203"/>
                  <a:gd name="T8" fmla="*/ 2147483647 w 2772"/>
                  <a:gd name="T9" fmla="*/ 2147483647 h 1203"/>
                  <a:gd name="T10" fmla="*/ 2147483647 w 2772"/>
                  <a:gd name="T11" fmla="*/ 2147483647 h 1203"/>
                  <a:gd name="T12" fmla="*/ 2147483647 w 2772"/>
                  <a:gd name="T13" fmla="*/ 2147483647 h 1203"/>
                  <a:gd name="T14" fmla="*/ 2147483647 w 2772"/>
                  <a:gd name="T15" fmla="*/ 2147483647 h 1203"/>
                  <a:gd name="T16" fmla="*/ 2147483647 w 2772"/>
                  <a:gd name="T17" fmla="*/ 2147483647 h 1203"/>
                  <a:gd name="T18" fmla="*/ 2147483647 w 2772"/>
                  <a:gd name="T19" fmla="*/ 2147483647 h 1203"/>
                  <a:gd name="T20" fmla="*/ 0 w 2772"/>
                  <a:gd name="T21" fmla="*/ 2147483647 h 1203"/>
                  <a:gd name="T22" fmla="*/ 2147483647 w 2772"/>
                  <a:gd name="T23" fmla="*/ 2147483647 h 1203"/>
                  <a:gd name="T24" fmla="*/ 2147483647 w 2772"/>
                  <a:gd name="T25" fmla="*/ 2147483647 h 1203"/>
                  <a:gd name="T26" fmla="*/ 2147483647 w 2772"/>
                  <a:gd name="T27" fmla="*/ 2147483647 h 1203"/>
                  <a:gd name="T28" fmla="*/ 2147483647 w 2772"/>
                  <a:gd name="T29" fmla="*/ 2147483647 h 1203"/>
                  <a:gd name="T30" fmla="*/ 2147483647 w 2772"/>
                  <a:gd name="T31" fmla="*/ 2147483647 h 1203"/>
                  <a:gd name="T32" fmla="*/ 2147483647 w 2772"/>
                  <a:gd name="T33" fmla="*/ 2147483647 h 1203"/>
                  <a:gd name="T34" fmla="*/ 2147483647 w 2772"/>
                  <a:gd name="T35" fmla="*/ 2147483647 h 1203"/>
                  <a:gd name="T36" fmla="*/ 2147483647 w 2772"/>
                  <a:gd name="T37" fmla="*/ 2147483647 h 1203"/>
                  <a:gd name="T38" fmla="*/ 2147483647 w 2772"/>
                  <a:gd name="T39" fmla="*/ 2147483647 h 1203"/>
                  <a:gd name="T40" fmla="*/ 2147483647 w 2772"/>
                  <a:gd name="T41" fmla="*/ 2147483647 h 1203"/>
                  <a:gd name="T42" fmla="*/ 2147483647 w 2772"/>
                  <a:gd name="T43" fmla="*/ 2147483647 h 1203"/>
                  <a:gd name="T44" fmla="*/ 2147483647 w 2772"/>
                  <a:gd name="T45" fmla="*/ 2147483647 h 1203"/>
                  <a:gd name="T46" fmla="*/ 2147483647 w 2772"/>
                  <a:gd name="T47" fmla="*/ 2147483647 h 1203"/>
                  <a:gd name="T48" fmla="*/ 2147483647 w 2772"/>
                  <a:gd name="T49" fmla="*/ 2147483647 h 1203"/>
                  <a:gd name="T50" fmla="*/ 2147483647 w 2772"/>
                  <a:gd name="T51" fmla="*/ 2147483647 h 1203"/>
                  <a:gd name="T52" fmla="*/ 2147483647 w 2772"/>
                  <a:gd name="T53" fmla="*/ 2147483647 h 1203"/>
                  <a:gd name="T54" fmla="*/ 2147483647 w 2772"/>
                  <a:gd name="T55" fmla="*/ 2147483647 h 1203"/>
                  <a:gd name="T56" fmla="*/ 2147483647 w 2772"/>
                  <a:gd name="T57" fmla="*/ 2147483647 h 1203"/>
                  <a:gd name="T58" fmla="*/ 2147483647 w 2772"/>
                  <a:gd name="T59" fmla="*/ 2147483647 h 1203"/>
                  <a:gd name="T60" fmla="*/ 2147483647 w 2772"/>
                  <a:gd name="T61" fmla="*/ 2147483647 h 1203"/>
                  <a:gd name="T62" fmla="*/ 2147483647 w 2772"/>
                  <a:gd name="T63" fmla="*/ 2147483647 h 1203"/>
                  <a:gd name="T64" fmla="*/ 2147483647 w 2772"/>
                  <a:gd name="T65" fmla="*/ 2147483647 h 1203"/>
                  <a:gd name="T66" fmla="*/ 2147483647 w 2772"/>
                  <a:gd name="T67" fmla="*/ 2147483647 h 1203"/>
                  <a:gd name="T68" fmla="*/ 2147483647 w 2772"/>
                  <a:gd name="T69" fmla="*/ 2147483647 h 1203"/>
                  <a:gd name="T70" fmla="*/ 2147483647 w 2772"/>
                  <a:gd name="T71" fmla="*/ 2147483647 h 1203"/>
                  <a:gd name="T72" fmla="*/ 2147483647 w 2772"/>
                  <a:gd name="T73" fmla="*/ 2147483647 h 1203"/>
                  <a:gd name="T74" fmla="*/ 2147483647 w 2772"/>
                  <a:gd name="T75" fmla="*/ 2147483647 h 1203"/>
                  <a:gd name="T76" fmla="*/ 2147483647 w 2772"/>
                  <a:gd name="T77" fmla="*/ 2147483647 h 1203"/>
                  <a:gd name="T78" fmla="*/ 2147483647 w 2772"/>
                  <a:gd name="T79" fmla="*/ 2147483647 h 1203"/>
                  <a:gd name="T80" fmla="*/ 2147483647 w 2772"/>
                  <a:gd name="T81" fmla="*/ 2147483647 h 1203"/>
                  <a:gd name="T82" fmla="*/ 2147483647 w 2772"/>
                  <a:gd name="T83" fmla="*/ 2147483647 h 1203"/>
                  <a:gd name="T84" fmla="*/ 2147483647 w 2772"/>
                  <a:gd name="T85" fmla="*/ 2147483647 h 1203"/>
                  <a:gd name="T86" fmla="*/ 2147483647 w 2772"/>
                  <a:gd name="T87" fmla="*/ 0 h 1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2"/>
                  <a:gd name="T133" fmla="*/ 0 h 1203"/>
                  <a:gd name="T134" fmla="*/ 2772 w 2772"/>
                  <a:gd name="T135" fmla="*/ 1203 h 1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2" h="1203">
                    <a:moveTo>
                      <a:pt x="499" y="0"/>
                    </a:moveTo>
                    <a:lnTo>
                      <a:pt x="473" y="0"/>
                    </a:lnTo>
                    <a:lnTo>
                      <a:pt x="448" y="3"/>
                    </a:lnTo>
                    <a:lnTo>
                      <a:pt x="423" y="6"/>
                    </a:lnTo>
                    <a:lnTo>
                      <a:pt x="400" y="9"/>
                    </a:lnTo>
                    <a:lnTo>
                      <a:pt x="373" y="17"/>
                    </a:lnTo>
                    <a:lnTo>
                      <a:pt x="350" y="23"/>
                    </a:lnTo>
                    <a:lnTo>
                      <a:pt x="328" y="31"/>
                    </a:lnTo>
                    <a:lnTo>
                      <a:pt x="305" y="39"/>
                    </a:lnTo>
                    <a:lnTo>
                      <a:pt x="283" y="50"/>
                    </a:lnTo>
                    <a:lnTo>
                      <a:pt x="262" y="61"/>
                    </a:lnTo>
                    <a:lnTo>
                      <a:pt x="240" y="72"/>
                    </a:lnTo>
                    <a:lnTo>
                      <a:pt x="221" y="86"/>
                    </a:lnTo>
                    <a:lnTo>
                      <a:pt x="201" y="100"/>
                    </a:lnTo>
                    <a:lnTo>
                      <a:pt x="183" y="115"/>
                    </a:lnTo>
                    <a:lnTo>
                      <a:pt x="164" y="131"/>
                    </a:lnTo>
                    <a:lnTo>
                      <a:pt x="147" y="146"/>
                    </a:lnTo>
                    <a:lnTo>
                      <a:pt x="130" y="163"/>
                    </a:lnTo>
                    <a:lnTo>
                      <a:pt x="114" y="182"/>
                    </a:lnTo>
                    <a:lnTo>
                      <a:pt x="99" y="201"/>
                    </a:lnTo>
                    <a:lnTo>
                      <a:pt x="86" y="221"/>
                    </a:lnTo>
                    <a:lnTo>
                      <a:pt x="72" y="241"/>
                    </a:lnTo>
                    <a:lnTo>
                      <a:pt x="62" y="263"/>
                    </a:lnTo>
                    <a:lnTo>
                      <a:pt x="51" y="283"/>
                    </a:lnTo>
                    <a:lnTo>
                      <a:pt x="40" y="307"/>
                    </a:lnTo>
                    <a:lnTo>
                      <a:pt x="31" y="328"/>
                    </a:lnTo>
                    <a:lnTo>
                      <a:pt x="23" y="353"/>
                    </a:lnTo>
                    <a:lnTo>
                      <a:pt x="17" y="377"/>
                    </a:lnTo>
                    <a:lnTo>
                      <a:pt x="10" y="400"/>
                    </a:lnTo>
                    <a:lnTo>
                      <a:pt x="7" y="425"/>
                    </a:lnTo>
                    <a:lnTo>
                      <a:pt x="3" y="450"/>
                    </a:lnTo>
                    <a:lnTo>
                      <a:pt x="1" y="475"/>
                    </a:lnTo>
                    <a:lnTo>
                      <a:pt x="0" y="501"/>
                    </a:lnTo>
                    <a:lnTo>
                      <a:pt x="0" y="702"/>
                    </a:lnTo>
                    <a:lnTo>
                      <a:pt x="1" y="728"/>
                    </a:lnTo>
                    <a:lnTo>
                      <a:pt x="3" y="753"/>
                    </a:lnTo>
                    <a:lnTo>
                      <a:pt x="7" y="778"/>
                    </a:lnTo>
                    <a:lnTo>
                      <a:pt x="10" y="803"/>
                    </a:lnTo>
                    <a:lnTo>
                      <a:pt x="17" y="828"/>
                    </a:lnTo>
                    <a:lnTo>
                      <a:pt x="23" y="851"/>
                    </a:lnTo>
                    <a:lnTo>
                      <a:pt x="31" y="873"/>
                    </a:lnTo>
                    <a:lnTo>
                      <a:pt x="40" y="898"/>
                    </a:lnTo>
                    <a:lnTo>
                      <a:pt x="51" y="920"/>
                    </a:lnTo>
                    <a:lnTo>
                      <a:pt x="62" y="942"/>
                    </a:lnTo>
                    <a:lnTo>
                      <a:pt x="72" y="962"/>
                    </a:lnTo>
                    <a:lnTo>
                      <a:pt x="86" y="984"/>
                    </a:lnTo>
                    <a:lnTo>
                      <a:pt x="99" y="1001"/>
                    </a:lnTo>
                    <a:lnTo>
                      <a:pt x="114" y="1021"/>
                    </a:lnTo>
                    <a:lnTo>
                      <a:pt x="130" y="1038"/>
                    </a:lnTo>
                    <a:lnTo>
                      <a:pt x="147" y="1055"/>
                    </a:lnTo>
                    <a:lnTo>
                      <a:pt x="164" y="1074"/>
                    </a:lnTo>
                    <a:lnTo>
                      <a:pt x="183" y="1089"/>
                    </a:lnTo>
                    <a:lnTo>
                      <a:pt x="201" y="1103"/>
                    </a:lnTo>
                    <a:lnTo>
                      <a:pt x="221" y="1119"/>
                    </a:lnTo>
                    <a:lnTo>
                      <a:pt x="240" y="1130"/>
                    </a:lnTo>
                    <a:lnTo>
                      <a:pt x="262" y="1142"/>
                    </a:lnTo>
                    <a:lnTo>
                      <a:pt x="283" y="1155"/>
                    </a:lnTo>
                    <a:lnTo>
                      <a:pt x="305" y="1164"/>
                    </a:lnTo>
                    <a:lnTo>
                      <a:pt x="328" y="1174"/>
                    </a:lnTo>
                    <a:lnTo>
                      <a:pt x="350" y="1181"/>
                    </a:lnTo>
                    <a:lnTo>
                      <a:pt x="373" y="1188"/>
                    </a:lnTo>
                    <a:lnTo>
                      <a:pt x="400" y="1192"/>
                    </a:lnTo>
                    <a:lnTo>
                      <a:pt x="423" y="1198"/>
                    </a:lnTo>
                    <a:lnTo>
                      <a:pt x="448" y="1202"/>
                    </a:lnTo>
                    <a:lnTo>
                      <a:pt x="473" y="1202"/>
                    </a:lnTo>
                    <a:lnTo>
                      <a:pt x="499" y="1203"/>
                    </a:lnTo>
                    <a:lnTo>
                      <a:pt x="2274" y="1203"/>
                    </a:lnTo>
                    <a:lnTo>
                      <a:pt x="2300" y="1202"/>
                    </a:lnTo>
                    <a:lnTo>
                      <a:pt x="2327" y="1202"/>
                    </a:lnTo>
                    <a:lnTo>
                      <a:pt x="2352" y="1198"/>
                    </a:lnTo>
                    <a:lnTo>
                      <a:pt x="2375" y="1192"/>
                    </a:lnTo>
                    <a:lnTo>
                      <a:pt x="2398" y="1188"/>
                    </a:lnTo>
                    <a:lnTo>
                      <a:pt x="2423" y="1181"/>
                    </a:lnTo>
                    <a:lnTo>
                      <a:pt x="2446" y="1174"/>
                    </a:lnTo>
                    <a:lnTo>
                      <a:pt x="2469" y="1164"/>
                    </a:lnTo>
                    <a:lnTo>
                      <a:pt x="2491" y="1155"/>
                    </a:lnTo>
                    <a:lnTo>
                      <a:pt x="2513" y="1142"/>
                    </a:lnTo>
                    <a:lnTo>
                      <a:pt x="2533" y="1130"/>
                    </a:lnTo>
                    <a:lnTo>
                      <a:pt x="2553" y="1119"/>
                    </a:lnTo>
                    <a:lnTo>
                      <a:pt x="2573" y="1103"/>
                    </a:lnTo>
                    <a:lnTo>
                      <a:pt x="2592" y="1089"/>
                    </a:lnTo>
                    <a:lnTo>
                      <a:pt x="2611" y="1074"/>
                    </a:lnTo>
                    <a:lnTo>
                      <a:pt x="2628" y="1055"/>
                    </a:lnTo>
                    <a:lnTo>
                      <a:pt x="2643" y="1038"/>
                    </a:lnTo>
                    <a:lnTo>
                      <a:pt x="2659" y="1021"/>
                    </a:lnTo>
                    <a:lnTo>
                      <a:pt x="2674" y="1001"/>
                    </a:lnTo>
                    <a:lnTo>
                      <a:pt x="2688" y="984"/>
                    </a:lnTo>
                    <a:lnTo>
                      <a:pt x="2701" y="962"/>
                    </a:lnTo>
                    <a:lnTo>
                      <a:pt x="2713" y="942"/>
                    </a:lnTo>
                    <a:lnTo>
                      <a:pt x="2724" y="920"/>
                    </a:lnTo>
                    <a:lnTo>
                      <a:pt x="2735" y="898"/>
                    </a:lnTo>
                    <a:lnTo>
                      <a:pt x="2743" y="873"/>
                    </a:lnTo>
                    <a:lnTo>
                      <a:pt x="2750" y="851"/>
                    </a:lnTo>
                    <a:lnTo>
                      <a:pt x="2756" y="828"/>
                    </a:lnTo>
                    <a:lnTo>
                      <a:pt x="2763" y="803"/>
                    </a:lnTo>
                    <a:lnTo>
                      <a:pt x="2767" y="778"/>
                    </a:lnTo>
                    <a:lnTo>
                      <a:pt x="2770" y="753"/>
                    </a:lnTo>
                    <a:lnTo>
                      <a:pt x="2772" y="728"/>
                    </a:lnTo>
                    <a:lnTo>
                      <a:pt x="2772" y="702"/>
                    </a:lnTo>
                    <a:lnTo>
                      <a:pt x="2772" y="501"/>
                    </a:lnTo>
                    <a:lnTo>
                      <a:pt x="2772" y="475"/>
                    </a:lnTo>
                    <a:lnTo>
                      <a:pt x="2770" y="450"/>
                    </a:lnTo>
                    <a:lnTo>
                      <a:pt x="2767" y="425"/>
                    </a:lnTo>
                    <a:lnTo>
                      <a:pt x="2763" y="400"/>
                    </a:lnTo>
                    <a:lnTo>
                      <a:pt x="2756" y="377"/>
                    </a:lnTo>
                    <a:lnTo>
                      <a:pt x="2750" y="353"/>
                    </a:lnTo>
                    <a:lnTo>
                      <a:pt x="2743" y="328"/>
                    </a:lnTo>
                    <a:lnTo>
                      <a:pt x="2735" y="307"/>
                    </a:lnTo>
                    <a:lnTo>
                      <a:pt x="2724" y="283"/>
                    </a:lnTo>
                    <a:lnTo>
                      <a:pt x="2713" y="263"/>
                    </a:lnTo>
                    <a:lnTo>
                      <a:pt x="2701" y="241"/>
                    </a:lnTo>
                    <a:lnTo>
                      <a:pt x="2688" y="221"/>
                    </a:lnTo>
                    <a:lnTo>
                      <a:pt x="2674" y="201"/>
                    </a:lnTo>
                    <a:lnTo>
                      <a:pt x="2659" y="182"/>
                    </a:lnTo>
                    <a:lnTo>
                      <a:pt x="2643" y="163"/>
                    </a:lnTo>
                    <a:lnTo>
                      <a:pt x="2628" y="146"/>
                    </a:lnTo>
                    <a:lnTo>
                      <a:pt x="2611" y="131"/>
                    </a:lnTo>
                    <a:lnTo>
                      <a:pt x="2592" y="115"/>
                    </a:lnTo>
                    <a:lnTo>
                      <a:pt x="2573" y="100"/>
                    </a:lnTo>
                    <a:lnTo>
                      <a:pt x="2553" y="86"/>
                    </a:lnTo>
                    <a:lnTo>
                      <a:pt x="2533" y="72"/>
                    </a:lnTo>
                    <a:lnTo>
                      <a:pt x="2513" y="61"/>
                    </a:lnTo>
                    <a:lnTo>
                      <a:pt x="2491" y="50"/>
                    </a:lnTo>
                    <a:lnTo>
                      <a:pt x="2469" y="39"/>
                    </a:lnTo>
                    <a:lnTo>
                      <a:pt x="2446" y="31"/>
                    </a:lnTo>
                    <a:lnTo>
                      <a:pt x="2423" y="23"/>
                    </a:lnTo>
                    <a:lnTo>
                      <a:pt x="2398" y="17"/>
                    </a:lnTo>
                    <a:lnTo>
                      <a:pt x="2375" y="9"/>
                    </a:lnTo>
                    <a:lnTo>
                      <a:pt x="2352" y="6"/>
                    </a:lnTo>
                    <a:lnTo>
                      <a:pt x="2327" y="3"/>
                    </a:lnTo>
                    <a:lnTo>
                      <a:pt x="2300" y="0"/>
                    </a:lnTo>
                    <a:lnTo>
                      <a:pt x="2274" y="0"/>
                    </a:lnTo>
                    <a:lnTo>
                      <a:pt x="499" y="0"/>
                    </a:lnTo>
                    <a:close/>
                  </a:path>
                </a:pathLst>
              </a:custGeom>
              <a:blipFill dpi="0" rotWithShape="0">
                <a:blip r:embed="rId3" cstate="print"/>
                <a:srcRect/>
                <a:tile tx="0" ty="0" sx="100000" sy="100000" flip="none" algn="tl"/>
              </a:blipFill>
              <a:ln w="1905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418" name="Freeform 122"/>
              <p:cNvSpPr>
                <a:spLocks/>
              </p:cNvSpPr>
              <p:nvPr/>
            </p:nvSpPr>
            <p:spPr bwMode="auto">
              <a:xfrm>
                <a:off x="-307975" y="118987"/>
                <a:ext cx="4025893" cy="1672176"/>
              </a:xfrm>
              <a:custGeom>
                <a:avLst/>
                <a:gdLst>
                  <a:gd name="T0" fmla="*/ 2147483647 w 2537"/>
                  <a:gd name="T1" fmla="*/ 2147483647 h 1053"/>
                  <a:gd name="T2" fmla="*/ 2147483647 w 2537"/>
                  <a:gd name="T3" fmla="*/ 2147483647 h 1053"/>
                  <a:gd name="T4" fmla="*/ 2147483647 w 2537"/>
                  <a:gd name="T5" fmla="*/ 2147483647 h 1053"/>
                  <a:gd name="T6" fmla="*/ 2147483647 w 2537"/>
                  <a:gd name="T7" fmla="*/ 2147483647 h 1053"/>
                  <a:gd name="T8" fmla="*/ 2147483647 w 2537"/>
                  <a:gd name="T9" fmla="*/ 2147483647 h 1053"/>
                  <a:gd name="T10" fmla="*/ 2147483647 w 2537"/>
                  <a:gd name="T11" fmla="*/ 2147483647 h 1053"/>
                  <a:gd name="T12" fmla="*/ 2147483647 w 2537"/>
                  <a:gd name="T13" fmla="*/ 2147483647 h 1053"/>
                  <a:gd name="T14" fmla="*/ 2147483647 w 2537"/>
                  <a:gd name="T15" fmla="*/ 2147483647 h 1053"/>
                  <a:gd name="T16" fmla="*/ 2147483647 w 2537"/>
                  <a:gd name="T17" fmla="*/ 2147483647 h 1053"/>
                  <a:gd name="T18" fmla="*/ 2147483647 w 2537"/>
                  <a:gd name="T19" fmla="*/ 2147483647 h 1053"/>
                  <a:gd name="T20" fmla="*/ 0 w 2537"/>
                  <a:gd name="T21" fmla="*/ 2147483647 h 1053"/>
                  <a:gd name="T22" fmla="*/ 2147483647 w 2537"/>
                  <a:gd name="T23" fmla="*/ 2147483647 h 1053"/>
                  <a:gd name="T24" fmla="*/ 2147483647 w 2537"/>
                  <a:gd name="T25" fmla="*/ 2147483647 h 1053"/>
                  <a:gd name="T26" fmla="*/ 2147483647 w 2537"/>
                  <a:gd name="T27" fmla="*/ 2147483647 h 1053"/>
                  <a:gd name="T28" fmla="*/ 2147483647 w 2537"/>
                  <a:gd name="T29" fmla="*/ 2147483647 h 1053"/>
                  <a:gd name="T30" fmla="*/ 2147483647 w 2537"/>
                  <a:gd name="T31" fmla="*/ 2147483647 h 1053"/>
                  <a:gd name="T32" fmla="*/ 2147483647 w 2537"/>
                  <a:gd name="T33" fmla="*/ 2147483647 h 1053"/>
                  <a:gd name="T34" fmla="*/ 2147483647 w 2537"/>
                  <a:gd name="T35" fmla="*/ 2147483647 h 1053"/>
                  <a:gd name="T36" fmla="*/ 2147483647 w 2537"/>
                  <a:gd name="T37" fmla="*/ 2147483647 h 1053"/>
                  <a:gd name="T38" fmla="*/ 2147483647 w 2537"/>
                  <a:gd name="T39" fmla="*/ 2147483647 h 1053"/>
                  <a:gd name="T40" fmla="*/ 2147483647 w 2537"/>
                  <a:gd name="T41" fmla="*/ 2147483647 h 1053"/>
                  <a:gd name="T42" fmla="*/ 2147483647 w 2537"/>
                  <a:gd name="T43" fmla="*/ 2147483647 h 1053"/>
                  <a:gd name="T44" fmla="*/ 2147483647 w 2537"/>
                  <a:gd name="T45" fmla="*/ 2147483647 h 1053"/>
                  <a:gd name="T46" fmla="*/ 2147483647 w 2537"/>
                  <a:gd name="T47" fmla="*/ 2147483647 h 1053"/>
                  <a:gd name="T48" fmla="*/ 2147483647 w 2537"/>
                  <a:gd name="T49" fmla="*/ 2147483647 h 1053"/>
                  <a:gd name="T50" fmla="*/ 2147483647 w 2537"/>
                  <a:gd name="T51" fmla="*/ 2147483647 h 1053"/>
                  <a:gd name="T52" fmla="*/ 2147483647 w 2537"/>
                  <a:gd name="T53" fmla="*/ 2147483647 h 1053"/>
                  <a:gd name="T54" fmla="*/ 2147483647 w 2537"/>
                  <a:gd name="T55" fmla="*/ 2147483647 h 1053"/>
                  <a:gd name="T56" fmla="*/ 2147483647 w 2537"/>
                  <a:gd name="T57" fmla="*/ 2147483647 h 1053"/>
                  <a:gd name="T58" fmla="*/ 2147483647 w 2537"/>
                  <a:gd name="T59" fmla="*/ 2147483647 h 1053"/>
                  <a:gd name="T60" fmla="*/ 2147483647 w 2537"/>
                  <a:gd name="T61" fmla="*/ 2147483647 h 1053"/>
                  <a:gd name="T62" fmla="*/ 2147483647 w 2537"/>
                  <a:gd name="T63" fmla="*/ 2147483647 h 1053"/>
                  <a:gd name="T64" fmla="*/ 2147483647 w 2537"/>
                  <a:gd name="T65" fmla="*/ 2147483647 h 1053"/>
                  <a:gd name="T66" fmla="*/ 2147483647 w 2537"/>
                  <a:gd name="T67" fmla="*/ 2147483647 h 1053"/>
                  <a:gd name="T68" fmla="*/ 2147483647 w 2537"/>
                  <a:gd name="T69" fmla="*/ 2147483647 h 1053"/>
                  <a:gd name="T70" fmla="*/ 2147483647 w 2537"/>
                  <a:gd name="T71" fmla="*/ 2147483647 h 1053"/>
                  <a:gd name="T72" fmla="*/ 2147483647 w 2537"/>
                  <a:gd name="T73" fmla="*/ 2147483647 h 1053"/>
                  <a:gd name="T74" fmla="*/ 2147483647 w 2537"/>
                  <a:gd name="T75" fmla="*/ 2147483647 h 1053"/>
                  <a:gd name="T76" fmla="*/ 2147483647 w 2537"/>
                  <a:gd name="T77" fmla="*/ 2147483647 h 1053"/>
                  <a:gd name="T78" fmla="*/ 2147483647 w 2537"/>
                  <a:gd name="T79" fmla="*/ 2147483647 h 1053"/>
                  <a:gd name="T80" fmla="*/ 2147483647 w 2537"/>
                  <a:gd name="T81" fmla="*/ 2147483647 h 1053"/>
                  <a:gd name="T82" fmla="*/ 2147483647 w 2537"/>
                  <a:gd name="T83" fmla="*/ 2147483647 h 1053"/>
                  <a:gd name="T84" fmla="*/ 2147483647 w 2537"/>
                  <a:gd name="T85" fmla="*/ 2147483647 h 1053"/>
                  <a:gd name="T86" fmla="*/ 2147483647 w 2537"/>
                  <a:gd name="T87" fmla="*/ 0 h 10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7"/>
                  <a:gd name="T133" fmla="*/ 0 h 1053"/>
                  <a:gd name="T134" fmla="*/ 2537 w 2537"/>
                  <a:gd name="T135" fmla="*/ 1053 h 10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7" h="1053">
                    <a:moveTo>
                      <a:pt x="396" y="0"/>
                    </a:moveTo>
                    <a:lnTo>
                      <a:pt x="375" y="0"/>
                    </a:lnTo>
                    <a:lnTo>
                      <a:pt x="355" y="3"/>
                    </a:lnTo>
                    <a:lnTo>
                      <a:pt x="335" y="4"/>
                    </a:lnTo>
                    <a:lnTo>
                      <a:pt x="317" y="8"/>
                    </a:lnTo>
                    <a:lnTo>
                      <a:pt x="296" y="12"/>
                    </a:lnTo>
                    <a:lnTo>
                      <a:pt x="278" y="17"/>
                    </a:lnTo>
                    <a:lnTo>
                      <a:pt x="259" y="25"/>
                    </a:lnTo>
                    <a:lnTo>
                      <a:pt x="242" y="32"/>
                    </a:lnTo>
                    <a:lnTo>
                      <a:pt x="223" y="40"/>
                    </a:lnTo>
                    <a:lnTo>
                      <a:pt x="208" y="48"/>
                    </a:lnTo>
                    <a:lnTo>
                      <a:pt x="191" y="57"/>
                    </a:lnTo>
                    <a:lnTo>
                      <a:pt x="174" y="68"/>
                    </a:lnTo>
                    <a:lnTo>
                      <a:pt x="158" y="79"/>
                    </a:lnTo>
                    <a:lnTo>
                      <a:pt x="144" y="90"/>
                    </a:lnTo>
                    <a:lnTo>
                      <a:pt x="129" y="104"/>
                    </a:lnTo>
                    <a:lnTo>
                      <a:pt x="116" y="116"/>
                    </a:lnTo>
                    <a:lnTo>
                      <a:pt x="102" y="130"/>
                    </a:lnTo>
                    <a:lnTo>
                      <a:pt x="90" y="144"/>
                    </a:lnTo>
                    <a:lnTo>
                      <a:pt x="78" y="160"/>
                    </a:lnTo>
                    <a:lnTo>
                      <a:pt x="67" y="176"/>
                    </a:lnTo>
                    <a:lnTo>
                      <a:pt x="57" y="191"/>
                    </a:lnTo>
                    <a:lnTo>
                      <a:pt x="48" y="208"/>
                    </a:lnTo>
                    <a:lnTo>
                      <a:pt x="39" y="225"/>
                    </a:lnTo>
                    <a:lnTo>
                      <a:pt x="31" y="243"/>
                    </a:lnTo>
                    <a:lnTo>
                      <a:pt x="23" y="261"/>
                    </a:lnTo>
                    <a:lnTo>
                      <a:pt x="17" y="280"/>
                    </a:lnTo>
                    <a:lnTo>
                      <a:pt x="12" y="297"/>
                    </a:lnTo>
                    <a:lnTo>
                      <a:pt x="8" y="317"/>
                    </a:lnTo>
                    <a:lnTo>
                      <a:pt x="5" y="337"/>
                    </a:lnTo>
                    <a:lnTo>
                      <a:pt x="2" y="358"/>
                    </a:lnTo>
                    <a:lnTo>
                      <a:pt x="0" y="378"/>
                    </a:lnTo>
                    <a:lnTo>
                      <a:pt x="0" y="398"/>
                    </a:lnTo>
                    <a:lnTo>
                      <a:pt x="0" y="655"/>
                    </a:lnTo>
                    <a:lnTo>
                      <a:pt x="0" y="677"/>
                    </a:lnTo>
                    <a:lnTo>
                      <a:pt x="2" y="697"/>
                    </a:lnTo>
                    <a:lnTo>
                      <a:pt x="5" y="717"/>
                    </a:lnTo>
                    <a:lnTo>
                      <a:pt x="8" y="736"/>
                    </a:lnTo>
                    <a:lnTo>
                      <a:pt x="12" y="755"/>
                    </a:lnTo>
                    <a:lnTo>
                      <a:pt x="17" y="773"/>
                    </a:lnTo>
                    <a:lnTo>
                      <a:pt x="23" y="792"/>
                    </a:lnTo>
                    <a:lnTo>
                      <a:pt x="31" y="811"/>
                    </a:lnTo>
                    <a:lnTo>
                      <a:pt x="39" y="828"/>
                    </a:lnTo>
                    <a:lnTo>
                      <a:pt x="48" y="845"/>
                    </a:lnTo>
                    <a:lnTo>
                      <a:pt x="57" y="862"/>
                    </a:lnTo>
                    <a:lnTo>
                      <a:pt x="67" y="879"/>
                    </a:lnTo>
                    <a:lnTo>
                      <a:pt x="78" y="893"/>
                    </a:lnTo>
                    <a:lnTo>
                      <a:pt x="90" y="909"/>
                    </a:lnTo>
                    <a:lnTo>
                      <a:pt x="102" y="924"/>
                    </a:lnTo>
                    <a:lnTo>
                      <a:pt x="116" y="937"/>
                    </a:lnTo>
                    <a:lnTo>
                      <a:pt x="129" y="951"/>
                    </a:lnTo>
                    <a:lnTo>
                      <a:pt x="144" y="963"/>
                    </a:lnTo>
                    <a:lnTo>
                      <a:pt x="158" y="974"/>
                    </a:lnTo>
                    <a:lnTo>
                      <a:pt x="174" y="986"/>
                    </a:lnTo>
                    <a:lnTo>
                      <a:pt x="191" y="996"/>
                    </a:lnTo>
                    <a:lnTo>
                      <a:pt x="208" y="1007"/>
                    </a:lnTo>
                    <a:lnTo>
                      <a:pt x="223" y="1014"/>
                    </a:lnTo>
                    <a:lnTo>
                      <a:pt x="242" y="1022"/>
                    </a:lnTo>
                    <a:lnTo>
                      <a:pt x="259" y="1028"/>
                    </a:lnTo>
                    <a:lnTo>
                      <a:pt x="278" y="1036"/>
                    </a:lnTo>
                    <a:lnTo>
                      <a:pt x="296" y="1041"/>
                    </a:lnTo>
                    <a:lnTo>
                      <a:pt x="317" y="1046"/>
                    </a:lnTo>
                    <a:lnTo>
                      <a:pt x="335" y="1049"/>
                    </a:lnTo>
                    <a:lnTo>
                      <a:pt x="355" y="1052"/>
                    </a:lnTo>
                    <a:lnTo>
                      <a:pt x="375" y="1053"/>
                    </a:lnTo>
                    <a:lnTo>
                      <a:pt x="396" y="1053"/>
                    </a:lnTo>
                    <a:lnTo>
                      <a:pt x="2143" y="1053"/>
                    </a:lnTo>
                    <a:lnTo>
                      <a:pt x="2163" y="1053"/>
                    </a:lnTo>
                    <a:lnTo>
                      <a:pt x="2181" y="1052"/>
                    </a:lnTo>
                    <a:lnTo>
                      <a:pt x="2202" y="1049"/>
                    </a:lnTo>
                    <a:lnTo>
                      <a:pt x="2222" y="1046"/>
                    </a:lnTo>
                    <a:lnTo>
                      <a:pt x="2240" y="1041"/>
                    </a:lnTo>
                    <a:lnTo>
                      <a:pt x="2260" y="1036"/>
                    </a:lnTo>
                    <a:lnTo>
                      <a:pt x="2278" y="1028"/>
                    </a:lnTo>
                    <a:lnTo>
                      <a:pt x="2296" y="1022"/>
                    </a:lnTo>
                    <a:lnTo>
                      <a:pt x="2313" y="1014"/>
                    </a:lnTo>
                    <a:lnTo>
                      <a:pt x="2330" y="1007"/>
                    </a:lnTo>
                    <a:lnTo>
                      <a:pt x="2347" y="996"/>
                    </a:lnTo>
                    <a:lnTo>
                      <a:pt x="2363" y="986"/>
                    </a:lnTo>
                    <a:lnTo>
                      <a:pt x="2378" y="974"/>
                    </a:lnTo>
                    <a:lnTo>
                      <a:pt x="2394" y="963"/>
                    </a:lnTo>
                    <a:lnTo>
                      <a:pt x="2408" y="951"/>
                    </a:lnTo>
                    <a:lnTo>
                      <a:pt x="2422" y="937"/>
                    </a:lnTo>
                    <a:lnTo>
                      <a:pt x="2434" y="924"/>
                    </a:lnTo>
                    <a:lnTo>
                      <a:pt x="2447" y="909"/>
                    </a:lnTo>
                    <a:lnTo>
                      <a:pt x="2458" y="893"/>
                    </a:lnTo>
                    <a:lnTo>
                      <a:pt x="2470" y="879"/>
                    </a:lnTo>
                    <a:lnTo>
                      <a:pt x="2479" y="862"/>
                    </a:lnTo>
                    <a:lnTo>
                      <a:pt x="2490" y="845"/>
                    </a:lnTo>
                    <a:lnTo>
                      <a:pt x="2498" y="828"/>
                    </a:lnTo>
                    <a:lnTo>
                      <a:pt x="2506" y="811"/>
                    </a:lnTo>
                    <a:lnTo>
                      <a:pt x="2513" y="792"/>
                    </a:lnTo>
                    <a:lnTo>
                      <a:pt x="2520" y="773"/>
                    </a:lnTo>
                    <a:lnTo>
                      <a:pt x="2524" y="755"/>
                    </a:lnTo>
                    <a:lnTo>
                      <a:pt x="2529" y="736"/>
                    </a:lnTo>
                    <a:lnTo>
                      <a:pt x="2532" y="717"/>
                    </a:lnTo>
                    <a:lnTo>
                      <a:pt x="2535" y="697"/>
                    </a:lnTo>
                    <a:lnTo>
                      <a:pt x="2537" y="677"/>
                    </a:lnTo>
                    <a:lnTo>
                      <a:pt x="2537" y="655"/>
                    </a:lnTo>
                    <a:lnTo>
                      <a:pt x="2537" y="398"/>
                    </a:lnTo>
                    <a:lnTo>
                      <a:pt x="2537" y="378"/>
                    </a:lnTo>
                    <a:lnTo>
                      <a:pt x="2535" y="358"/>
                    </a:lnTo>
                    <a:lnTo>
                      <a:pt x="2532" y="337"/>
                    </a:lnTo>
                    <a:lnTo>
                      <a:pt x="2529" y="317"/>
                    </a:lnTo>
                    <a:lnTo>
                      <a:pt x="2524" y="297"/>
                    </a:lnTo>
                    <a:lnTo>
                      <a:pt x="2520" y="280"/>
                    </a:lnTo>
                    <a:lnTo>
                      <a:pt x="2513" y="261"/>
                    </a:lnTo>
                    <a:lnTo>
                      <a:pt x="2506" y="243"/>
                    </a:lnTo>
                    <a:lnTo>
                      <a:pt x="2498" y="225"/>
                    </a:lnTo>
                    <a:lnTo>
                      <a:pt x="2490" y="208"/>
                    </a:lnTo>
                    <a:lnTo>
                      <a:pt x="2479" y="191"/>
                    </a:lnTo>
                    <a:lnTo>
                      <a:pt x="2470" y="176"/>
                    </a:lnTo>
                    <a:lnTo>
                      <a:pt x="2458" y="160"/>
                    </a:lnTo>
                    <a:lnTo>
                      <a:pt x="2447" y="144"/>
                    </a:lnTo>
                    <a:lnTo>
                      <a:pt x="2434" y="130"/>
                    </a:lnTo>
                    <a:lnTo>
                      <a:pt x="2422" y="116"/>
                    </a:lnTo>
                    <a:lnTo>
                      <a:pt x="2408" y="104"/>
                    </a:lnTo>
                    <a:lnTo>
                      <a:pt x="2394" y="90"/>
                    </a:lnTo>
                    <a:lnTo>
                      <a:pt x="2378" y="79"/>
                    </a:lnTo>
                    <a:lnTo>
                      <a:pt x="2363" y="68"/>
                    </a:lnTo>
                    <a:lnTo>
                      <a:pt x="2347" y="57"/>
                    </a:lnTo>
                    <a:lnTo>
                      <a:pt x="2330" y="48"/>
                    </a:lnTo>
                    <a:lnTo>
                      <a:pt x="2313" y="40"/>
                    </a:lnTo>
                    <a:lnTo>
                      <a:pt x="2296" y="32"/>
                    </a:lnTo>
                    <a:lnTo>
                      <a:pt x="2278" y="25"/>
                    </a:lnTo>
                    <a:lnTo>
                      <a:pt x="2260" y="17"/>
                    </a:lnTo>
                    <a:lnTo>
                      <a:pt x="2240" y="12"/>
                    </a:lnTo>
                    <a:lnTo>
                      <a:pt x="2222" y="8"/>
                    </a:lnTo>
                    <a:lnTo>
                      <a:pt x="2202" y="4"/>
                    </a:lnTo>
                    <a:lnTo>
                      <a:pt x="2181" y="3"/>
                    </a:lnTo>
                    <a:lnTo>
                      <a:pt x="2163" y="0"/>
                    </a:lnTo>
                    <a:lnTo>
                      <a:pt x="2143" y="0"/>
                    </a:lnTo>
                    <a:lnTo>
                      <a:pt x="396" y="0"/>
                    </a:lnTo>
                  </a:path>
                </a:pathLst>
              </a:custGeom>
              <a:solidFill>
                <a:srgbClr val="DDDDDD"/>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19" name="Freeform 160"/>
              <p:cNvSpPr>
                <a:spLocks/>
              </p:cNvSpPr>
              <p:nvPr/>
            </p:nvSpPr>
            <p:spPr bwMode="auto">
              <a:xfrm>
                <a:off x="-185738" y="219914"/>
                <a:ext cx="3781418" cy="1470325"/>
              </a:xfrm>
              <a:custGeom>
                <a:avLst/>
                <a:gdLst>
                  <a:gd name="T0" fmla="*/ 2147483647 w 2382"/>
                  <a:gd name="T1" fmla="*/ 2147483647 h 926"/>
                  <a:gd name="T2" fmla="*/ 2147483647 w 2382"/>
                  <a:gd name="T3" fmla="*/ 2147483647 h 926"/>
                  <a:gd name="T4" fmla="*/ 2147483647 w 2382"/>
                  <a:gd name="T5" fmla="*/ 2147483647 h 926"/>
                  <a:gd name="T6" fmla="*/ 2147483647 w 2382"/>
                  <a:gd name="T7" fmla="*/ 2147483647 h 926"/>
                  <a:gd name="T8" fmla="*/ 2147483647 w 2382"/>
                  <a:gd name="T9" fmla="*/ 2147483647 h 926"/>
                  <a:gd name="T10" fmla="*/ 2147483647 w 2382"/>
                  <a:gd name="T11" fmla="*/ 2147483647 h 926"/>
                  <a:gd name="T12" fmla="*/ 2147483647 w 2382"/>
                  <a:gd name="T13" fmla="*/ 2147483647 h 926"/>
                  <a:gd name="T14" fmla="*/ 2147483647 w 2382"/>
                  <a:gd name="T15" fmla="*/ 2147483647 h 926"/>
                  <a:gd name="T16" fmla="*/ 2147483647 w 2382"/>
                  <a:gd name="T17" fmla="*/ 2147483647 h 926"/>
                  <a:gd name="T18" fmla="*/ 2147483647 w 2382"/>
                  <a:gd name="T19" fmla="*/ 2147483647 h 926"/>
                  <a:gd name="T20" fmla="*/ 0 w 2382"/>
                  <a:gd name="T21" fmla="*/ 2147483647 h 926"/>
                  <a:gd name="T22" fmla="*/ 2147483647 w 2382"/>
                  <a:gd name="T23" fmla="*/ 2147483647 h 926"/>
                  <a:gd name="T24" fmla="*/ 2147483647 w 2382"/>
                  <a:gd name="T25" fmla="*/ 2147483647 h 926"/>
                  <a:gd name="T26" fmla="*/ 2147483647 w 2382"/>
                  <a:gd name="T27" fmla="*/ 2147483647 h 926"/>
                  <a:gd name="T28" fmla="*/ 2147483647 w 2382"/>
                  <a:gd name="T29" fmla="*/ 2147483647 h 926"/>
                  <a:gd name="T30" fmla="*/ 2147483647 w 2382"/>
                  <a:gd name="T31" fmla="*/ 2147483647 h 926"/>
                  <a:gd name="T32" fmla="*/ 2147483647 w 2382"/>
                  <a:gd name="T33" fmla="*/ 2147483647 h 926"/>
                  <a:gd name="T34" fmla="*/ 2147483647 w 2382"/>
                  <a:gd name="T35" fmla="*/ 2147483647 h 926"/>
                  <a:gd name="T36" fmla="*/ 2147483647 w 2382"/>
                  <a:gd name="T37" fmla="*/ 2147483647 h 926"/>
                  <a:gd name="T38" fmla="*/ 2147483647 w 2382"/>
                  <a:gd name="T39" fmla="*/ 2147483647 h 926"/>
                  <a:gd name="T40" fmla="*/ 2147483647 w 2382"/>
                  <a:gd name="T41" fmla="*/ 2147483647 h 926"/>
                  <a:gd name="T42" fmla="*/ 2147483647 w 2382"/>
                  <a:gd name="T43" fmla="*/ 2147483647 h 926"/>
                  <a:gd name="T44" fmla="*/ 2147483647 w 2382"/>
                  <a:gd name="T45" fmla="*/ 2147483647 h 926"/>
                  <a:gd name="T46" fmla="*/ 2147483647 w 2382"/>
                  <a:gd name="T47" fmla="*/ 2147483647 h 926"/>
                  <a:gd name="T48" fmla="*/ 2147483647 w 2382"/>
                  <a:gd name="T49" fmla="*/ 2147483647 h 926"/>
                  <a:gd name="T50" fmla="*/ 2147483647 w 2382"/>
                  <a:gd name="T51" fmla="*/ 2147483647 h 926"/>
                  <a:gd name="T52" fmla="*/ 2147483647 w 2382"/>
                  <a:gd name="T53" fmla="*/ 2147483647 h 926"/>
                  <a:gd name="T54" fmla="*/ 2147483647 w 2382"/>
                  <a:gd name="T55" fmla="*/ 2147483647 h 926"/>
                  <a:gd name="T56" fmla="*/ 2147483647 w 2382"/>
                  <a:gd name="T57" fmla="*/ 2147483647 h 926"/>
                  <a:gd name="T58" fmla="*/ 2147483647 w 2382"/>
                  <a:gd name="T59" fmla="*/ 2147483647 h 926"/>
                  <a:gd name="T60" fmla="*/ 2147483647 w 2382"/>
                  <a:gd name="T61" fmla="*/ 2147483647 h 926"/>
                  <a:gd name="T62" fmla="*/ 2147483647 w 2382"/>
                  <a:gd name="T63" fmla="*/ 2147483647 h 926"/>
                  <a:gd name="T64" fmla="*/ 2147483647 w 2382"/>
                  <a:gd name="T65" fmla="*/ 2147483647 h 926"/>
                  <a:gd name="T66" fmla="*/ 2147483647 w 2382"/>
                  <a:gd name="T67" fmla="*/ 2147483647 h 926"/>
                  <a:gd name="T68" fmla="*/ 2147483647 w 2382"/>
                  <a:gd name="T69" fmla="*/ 2147483647 h 926"/>
                  <a:gd name="T70" fmla="*/ 2147483647 w 2382"/>
                  <a:gd name="T71" fmla="*/ 2147483647 h 926"/>
                  <a:gd name="T72" fmla="*/ 2147483647 w 2382"/>
                  <a:gd name="T73" fmla="*/ 2147483647 h 926"/>
                  <a:gd name="T74" fmla="*/ 2147483647 w 2382"/>
                  <a:gd name="T75" fmla="*/ 2147483647 h 926"/>
                  <a:gd name="T76" fmla="*/ 2147483647 w 2382"/>
                  <a:gd name="T77" fmla="*/ 2147483647 h 926"/>
                  <a:gd name="T78" fmla="*/ 2147483647 w 2382"/>
                  <a:gd name="T79" fmla="*/ 2147483647 h 926"/>
                  <a:gd name="T80" fmla="*/ 2147483647 w 2382"/>
                  <a:gd name="T81" fmla="*/ 2147483647 h 926"/>
                  <a:gd name="T82" fmla="*/ 2147483647 w 2382"/>
                  <a:gd name="T83" fmla="*/ 2147483647 h 926"/>
                  <a:gd name="T84" fmla="*/ 2147483647 w 2382"/>
                  <a:gd name="T85" fmla="*/ 2147483647 h 926"/>
                  <a:gd name="T86" fmla="*/ 2147483647 w 2382"/>
                  <a:gd name="T87" fmla="*/ 0 h 9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2"/>
                  <a:gd name="T133" fmla="*/ 0 h 926"/>
                  <a:gd name="T134" fmla="*/ 2382 w 2382"/>
                  <a:gd name="T135" fmla="*/ 926 h 9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2" h="926">
                    <a:moveTo>
                      <a:pt x="363" y="0"/>
                    </a:moveTo>
                    <a:lnTo>
                      <a:pt x="344" y="0"/>
                    </a:lnTo>
                    <a:lnTo>
                      <a:pt x="326" y="1"/>
                    </a:lnTo>
                    <a:lnTo>
                      <a:pt x="309" y="4"/>
                    </a:lnTo>
                    <a:lnTo>
                      <a:pt x="290" y="6"/>
                    </a:lnTo>
                    <a:lnTo>
                      <a:pt x="273" y="12"/>
                    </a:lnTo>
                    <a:lnTo>
                      <a:pt x="256" y="15"/>
                    </a:lnTo>
                    <a:lnTo>
                      <a:pt x="239" y="23"/>
                    </a:lnTo>
                    <a:lnTo>
                      <a:pt x="222" y="28"/>
                    </a:lnTo>
                    <a:lnTo>
                      <a:pt x="206" y="35"/>
                    </a:lnTo>
                    <a:lnTo>
                      <a:pt x="191" y="43"/>
                    </a:lnTo>
                    <a:lnTo>
                      <a:pt x="175" y="52"/>
                    </a:lnTo>
                    <a:lnTo>
                      <a:pt x="160" y="62"/>
                    </a:lnTo>
                    <a:lnTo>
                      <a:pt x="146" y="71"/>
                    </a:lnTo>
                    <a:lnTo>
                      <a:pt x="133" y="82"/>
                    </a:lnTo>
                    <a:lnTo>
                      <a:pt x="120" y="94"/>
                    </a:lnTo>
                    <a:lnTo>
                      <a:pt x="107" y="105"/>
                    </a:lnTo>
                    <a:lnTo>
                      <a:pt x="95" y="119"/>
                    </a:lnTo>
                    <a:lnTo>
                      <a:pt x="84" y="133"/>
                    </a:lnTo>
                    <a:lnTo>
                      <a:pt x="73" y="146"/>
                    </a:lnTo>
                    <a:lnTo>
                      <a:pt x="62" y="161"/>
                    </a:lnTo>
                    <a:lnTo>
                      <a:pt x="53" y="175"/>
                    </a:lnTo>
                    <a:lnTo>
                      <a:pt x="45" y="189"/>
                    </a:lnTo>
                    <a:lnTo>
                      <a:pt x="36" y="207"/>
                    </a:lnTo>
                    <a:lnTo>
                      <a:pt x="30" y="222"/>
                    </a:lnTo>
                    <a:lnTo>
                      <a:pt x="23" y="239"/>
                    </a:lnTo>
                    <a:lnTo>
                      <a:pt x="17" y="256"/>
                    </a:lnTo>
                    <a:lnTo>
                      <a:pt x="12" y="273"/>
                    </a:lnTo>
                    <a:lnTo>
                      <a:pt x="9" y="291"/>
                    </a:lnTo>
                    <a:lnTo>
                      <a:pt x="5" y="308"/>
                    </a:lnTo>
                    <a:lnTo>
                      <a:pt x="3" y="326"/>
                    </a:lnTo>
                    <a:lnTo>
                      <a:pt x="2" y="345"/>
                    </a:lnTo>
                    <a:lnTo>
                      <a:pt x="0" y="364"/>
                    </a:lnTo>
                    <a:lnTo>
                      <a:pt x="0" y="561"/>
                    </a:lnTo>
                    <a:lnTo>
                      <a:pt x="2" y="580"/>
                    </a:lnTo>
                    <a:lnTo>
                      <a:pt x="3" y="599"/>
                    </a:lnTo>
                    <a:lnTo>
                      <a:pt x="5" y="616"/>
                    </a:lnTo>
                    <a:lnTo>
                      <a:pt x="9" y="635"/>
                    </a:lnTo>
                    <a:lnTo>
                      <a:pt x="12" y="653"/>
                    </a:lnTo>
                    <a:lnTo>
                      <a:pt x="17" y="670"/>
                    </a:lnTo>
                    <a:lnTo>
                      <a:pt x="23" y="687"/>
                    </a:lnTo>
                    <a:lnTo>
                      <a:pt x="30" y="703"/>
                    </a:lnTo>
                    <a:lnTo>
                      <a:pt x="36" y="719"/>
                    </a:lnTo>
                    <a:lnTo>
                      <a:pt x="45" y="734"/>
                    </a:lnTo>
                    <a:lnTo>
                      <a:pt x="53" y="751"/>
                    </a:lnTo>
                    <a:lnTo>
                      <a:pt x="62" y="765"/>
                    </a:lnTo>
                    <a:lnTo>
                      <a:pt x="73" y="781"/>
                    </a:lnTo>
                    <a:lnTo>
                      <a:pt x="84" y="793"/>
                    </a:lnTo>
                    <a:lnTo>
                      <a:pt x="95" y="807"/>
                    </a:lnTo>
                    <a:lnTo>
                      <a:pt x="107" y="818"/>
                    </a:lnTo>
                    <a:lnTo>
                      <a:pt x="120" y="832"/>
                    </a:lnTo>
                    <a:lnTo>
                      <a:pt x="133" y="843"/>
                    </a:lnTo>
                    <a:lnTo>
                      <a:pt x="146" y="852"/>
                    </a:lnTo>
                    <a:lnTo>
                      <a:pt x="160" y="863"/>
                    </a:lnTo>
                    <a:lnTo>
                      <a:pt x="175" y="873"/>
                    </a:lnTo>
                    <a:lnTo>
                      <a:pt x="191" y="882"/>
                    </a:lnTo>
                    <a:lnTo>
                      <a:pt x="206" y="890"/>
                    </a:lnTo>
                    <a:lnTo>
                      <a:pt x="222" y="898"/>
                    </a:lnTo>
                    <a:lnTo>
                      <a:pt x="239" y="904"/>
                    </a:lnTo>
                    <a:lnTo>
                      <a:pt x="256" y="908"/>
                    </a:lnTo>
                    <a:lnTo>
                      <a:pt x="273" y="915"/>
                    </a:lnTo>
                    <a:lnTo>
                      <a:pt x="290" y="918"/>
                    </a:lnTo>
                    <a:lnTo>
                      <a:pt x="309" y="922"/>
                    </a:lnTo>
                    <a:lnTo>
                      <a:pt x="326" y="924"/>
                    </a:lnTo>
                    <a:lnTo>
                      <a:pt x="344" y="926"/>
                    </a:lnTo>
                    <a:lnTo>
                      <a:pt x="363" y="926"/>
                    </a:lnTo>
                    <a:lnTo>
                      <a:pt x="2020" y="926"/>
                    </a:lnTo>
                    <a:lnTo>
                      <a:pt x="2039" y="926"/>
                    </a:lnTo>
                    <a:lnTo>
                      <a:pt x="2057" y="924"/>
                    </a:lnTo>
                    <a:lnTo>
                      <a:pt x="2076" y="922"/>
                    </a:lnTo>
                    <a:lnTo>
                      <a:pt x="2093" y="918"/>
                    </a:lnTo>
                    <a:lnTo>
                      <a:pt x="2112" y="915"/>
                    </a:lnTo>
                    <a:lnTo>
                      <a:pt x="2129" y="908"/>
                    </a:lnTo>
                    <a:lnTo>
                      <a:pt x="2144" y="904"/>
                    </a:lnTo>
                    <a:lnTo>
                      <a:pt x="2161" y="898"/>
                    </a:lnTo>
                    <a:lnTo>
                      <a:pt x="2177" y="890"/>
                    </a:lnTo>
                    <a:lnTo>
                      <a:pt x="2194" y="882"/>
                    </a:lnTo>
                    <a:lnTo>
                      <a:pt x="2208" y="873"/>
                    </a:lnTo>
                    <a:lnTo>
                      <a:pt x="2222" y="863"/>
                    </a:lnTo>
                    <a:lnTo>
                      <a:pt x="2237" y="852"/>
                    </a:lnTo>
                    <a:lnTo>
                      <a:pt x="2251" y="843"/>
                    </a:lnTo>
                    <a:lnTo>
                      <a:pt x="2265" y="832"/>
                    </a:lnTo>
                    <a:lnTo>
                      <a:pt x="2276" y="818"/>
                    </a:lnTo>
                    <a:lnTo>
                      <a:pt x="2288" y="807"/>
                    </a:lnTo>
                    <a:lnTo>
                      <a:pt x="2301" y="793"/>
                    </a:lnTo>
                    <a:lnTo>
                      <a:pt x="2310" y="781"/>
                    </a:lnTo>
                    <a:lnTo>
                      <a:pt x="2321" y="765"/>
                    </a:lnTo>
                    <a:lnTo>
                      <a:pt x="2330" y="751"/>
                    </a:lnTo>
                    <a:lnTo>
                      <a:pt x="2338" y="734"/>
                    </a:lnTo>
                    <a:lnTo>
                      <a:pt x="2346" y="719"/>
                    </a:lnTo>
                    <a:lnTo>
                      <a:pt x="2354" y="703"/>
                    </a:lnTo>
                    <a:lnTo>
                      <a:pt x="2361" y="687"/>
                    </a:lnTo>
                    <a:lnTo>
                      <a:pt x="2366" y="670"/>
                    </a:lnTo>
                    <a:lnTo>
                      <a:pt x="2372" y="653"/>
                    </a:lnTo>
                    <a:lnTo>
                      <a:pt x="2375" y="635"/>
                    </a:lnTo>
                    <a:lnTo>
                      <a:pt x="2378" y="616"/>
                    </a:lnTo>
                    <a:lnTo>
                      <a:pt x="2382" y="599"/>
                    </a:lnTo>
                    <a:lnTo>
                      <a:pt x="2382" y="580"/>
                    </a:lnTo>
                    <a:lnTo>
                      <a:pt x="2382" y="561"/>
                    </a:lnTo>
                    <a:lnTo>
                      <a:pt x="2382" y="364"/>
                    </a:lnTo>
                    <a:lnTo>
                      <a:pt x="2382" y="345"/>
                    </a:lnTo>
                    <a:lnTo>
                      <a:pt x="2382" y="326"/>
                    </a:lnTo>
                    <a:lnTo>
                      <a:pt x="2378" y="308"/>
                    </a:lnTo>
                    <a:lnTo>
                      <a:pt x="2375" y="291"/>
                    </a:lnTo>
                    <a:lnTo>
                      <a:pt x="2372" y="273"/>
                    </a:lnTo>
                    <a:lnTo>
                      <a:pt x="2366" y="256"/>
                    </a:lnTo>
                    <a:lnTo>
                      <a:pt x="2361" y="239"/>
                    </a:lnTo>
                    <a:lnTo>
                      <a:pt x="2354" y="222"/>
                    </a:lnTo>
                    <a:lnTo>
                      <a:pt x="2346" y="207"/>
                    </a:lnTo>
                    <a:lnTo>
                      <a:pt x="2338" y="189"/>
                    </a:lnTo>
                    <a:lnTo>
                      <a:pt x="2330" y="175"/>
                    </a:lnTo>
                    <a:lnTo>
                      <a:pt x="2321" y="161"/>
                    </a:lnTo>
                    <a:lnTo>
                      <a:pt x="2310" y="146"/>
                    </a:lnTo>
                    <a:lnTo>
                      <a:pt x="2301" y="133"/>
                    </a:lnTo>
                    <a:lnTo>
                      <a:pt x="2288" y="119"/>
                    </a:lnTo>
                    <a:lnTo>
                      <a:pt x="2276" y="105"/>
                    </a:lnTo>
                    <a:lnTo>
                      <a:pt x="2265" y="94"/>
                    </a:lnTo>
                    <a:lnTo>
                      <a:pt x="2251" y="82"/>
                    </a:lnTo>
                    <a:lnTo>
                      <a:pt x="2237" y="71"/>
                    </a:lnTo>
                    <a:lnTo>
                      <a:pt x="2222" y="62"/>
                    </a:lnTo>
                    <a:lnTo>
                      <a:pt x="2208" y="52"/>
                    </a:lnTo>
                    <a:lnTo>
                      <a:pt x="2194" y="43"/>
                    </a:lnTo>
                    <a:lnTo>
                      <a:pt x="2177" y="35"/>
                    </a:lnTo>
                    <a:lnTo>
                      <a:pt x="2161" y="28"/>
                    </a:lnTo>
                    <a:lnTo>
                      <a:pt x="2144" y="23"/>
                    </a:lnTo>
                    <a:lnTo>
                      <a:pt x="2129" y="15"/>
                    </a:lnTo>
                    <a:lnTo>
                      <a:pt x="2112" y="12"/>
                    </a:lnTo>
                    <a:lnTo>
                      <a:pt x="2093" y="6"/>
                    </a:lnTo>
                    <a:lnTo>
                      <a:pt x="2076" y="4"/>
                    </a:lnTo>
                    <a:lnTo>
                      <a:pt x="2057" y="1"/>
                    </a:lnTo>
                    <a:lnTo>
                      <a:pt x="2039" y="0"/>
                    </a:lnTo>
                    <a:lnTo>
                      <a:pt x="2020" y="0"/>
                    </a:lnTo>
                    <a:lnTo>
                      <a:pt x="363" y="0"/>
                    </a:lnTo>
                  </a:path>
                </a:pathLst>
              </a:custGeom>
              <a:solidFill>
                <a:schemeClr val="bg1"/>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9220" name="Freeform 131"/>
            <p:cNvSpPr>
              <a:spLocks/>
            </p:cNvSpPr>
            <p:nvPr/>
          </p:nvSpPr>
          <p:spPr bwMode="auto">
            <a:xfrm>
              <a:off x="3694113" y="3146425"/>
              <a:ext cx="87312" cy="87313"/>
            </a:xfrm>
            <a:custGeom>
              <a:avLst/>
              <a:gdLst>
                <a:gd name="T0" fmla="*/ 2147483647 w 68"/>
                <a:gd name="T1" fmla="*/ 0 h 67"/>
                <a:gd name="T2" fmla="*/ 2147483647 w 68"/>
                <a:gd name="T3" fmla="*/ 0 h 67"/>
                <a:gd name="T4" fmla="*/ 2147483647 w 68"/>
                <a:gd name="T5" fmla="*/ 0 h 67"/>
                <a:gd name="T6" fmla="*/ 2147483647 w 68"/>
                <a:gd name="T7" fmla="*/ 2147483647 h 67"/>
                <a:gd name="T8" fmla="*/ 2147483647 w 68"/>
                <a:gd name="T9" fmla="*/ 2147483647 h 67"/>
                <a:gd name="T10" fmla="*/ 2147483647 w 68"/>
                <a:gd name="T11" fmla="*/ 2147483647 h 67"/>
                <a:gd name="T12" fmla="*/ 2147483647 w 68"/>
                <a:gd name="T13" fmla="*/ 2147483647 h 67"/>
                <a:gd name="T14" fmla="*/ 2147483647 w 68"/>
                <a:gd name="T15" fmla="*/ 2147483647 h 67"/>
                <a:gd name="T16" fmla="*/ 2147483647 w 68"/>
                <a:gd name="T17" fmla="*/ 2147483647 h 67"/>
                <a:gd name="T18" fmla="*/ 2147483647 w 68"/>
                <a:gd name="T19" fmla="*/ 2147483647 h 67"/>
                <a:gd name="T20" fmla="*/ 0 w 68"/>
                <a:gd name="T21" fmla="*/ 2147483647 h 67"/>
                <a:gd name="T22" fmla="*/ 2147483647 w 68"/>
                <a:gd name="T23" fmla="*/ 2147483647 h 67"/>
                <a:gd name="T24" fmla="*/ 2147483647 w 68"/>
                <a:gd name="T25" fmla="*/ 2147483647 h 67"/>
                <a:gd name="T26" fmla="*/ 2147483647 w 68"/>
                <a:gd name="T27" fmla="*/ 2147483647 h 67"/>
                <a:gd name="T28" fmla="*/ 2147483647 w 68"/>
                <a:gd name="T29" fmla="*/ 2147483647 h 67"/>
                <a:gd name="T30" fmla="*/ 2147483647 w 68"/>
                <a:gd name="T31" fmla="*/ 2147483647 h 67"/>
                <a:gd name="T32" fmla="*/ 2147483647 w 68"/>
                <a:gd name="T33" fmla="*/ 2147483647 h 67"/>
                <a:gd name="T34" fmla="*/ 2147483647 w 68"/>
                <a:gd name="T35" fmla="*/ 2147483647 h 67"/>
                <a:gd name="T36" fmla="*/ 2147483647 w 68"/>
                <a:gd name="T37" fmla="*/ 2147483647 h 67"/>
                <a:gd name="T38" fmla="*/ 2147483647 w 68"/>
                <a:gd name="T39" fmla="*/ 2147483647 h 67"/>
                <a:gd name="T40" fmla="*/ 2147483647 w 68"/>
                <a:gd name="T41" fmla="*/ 2147483647 h 67"/>
                <a:gd name="T42" fmla="*/ 2147483647 w 68"/>
                <a:gd name="T43" fmla="*/ 2147483647 h 67"/>
                <a:gd name="T44" fmla="*/ 2147483647 w 68"/>
                <a:gd name="T45" fmla="*/ 2147483647 h 67"/>
                <a:gd name="T46" fmla="*/ 2147483647 w 68"/>
                <a:gd name="T47" fmla="*/ 2147483647 h 67"/>
                <a:gd name="T48" fmla="*/ 2147483647 w 68"/>
                <a:gd name="T49" fmla="*/ 2147483647 h 67"/>
                <a:gd name="T50" fmla="*/ 2147483647 w 68"/>
                <a:gd name="T51" fmla="*/ 2147483647 h 67"/>
                <a:gd name="T52" fmla="*/ 2147483647 w 68"/>
                <a:gd name="T53" fmla="*/ 2147483647 h 67"/>
                <a:gd name="T54" fmla="*/ 2147483647 w 68"/>
                <a:gd name="T55" fmla="*/ 2147483647 h 67"/>
                <a:gd name="T56" fmla="*/ 2147483647 w 68"/>
                <a:gd name="T57" fmla="*/ 2147483647 h 67"/>
                <a:gd name="T58" fmla="*/ 2147483647 w 68"/>
                <a:gd name="T59" fmla="*/ 2147483647 h 67"/>
                <a:gd name="T60" fmla="*/ 2147483647 w 68"/>
                <a:gd name="T61" fmla="*/ 2147483647 h 67"/>
                <a:gd name="T62" fmla="*/ 2147483647 w 68"/>
                <a:gd name="T63" fmla="*/ 2147483647 h 67"/>
                <a:gd name="T64" fmla="*/ 2147483647 w 68"/>
                <a:gd name="T65" fmla="*/ 2147483647 h 67"/>
                <a:gd name="T66" fmla="*/ 2147483647 w 68"/>
                <a:gd name="T67" fmla="*/ 2147483647 h 67"/>
                <a:gd name="T68" fmla="*/ 2147483647 w 68"/>
                <a:gd name="T69" fmla="*/ 2147483647 h 67"/>
                <a:gd name="T70" fmla="*/ 2147483647 w 68"/>
                <a:gd name="T71" fmla="*/ 2147483647 h 67"/>
                <a:gd name="T72" fmla="*/ 2147483647 w 68"/>
                <a:gd name="T73" fmla="*/ 2147483647 h 67"/>
                <a:gd name="T74" fmla="*/ 2147483647 w 68"/>
                <a:gd name="T75" fmla="*/ 2147483647 h 67"/>
                <a:gd name="T76" fmla="*/ 2147483647 w 68"/>
                <a:gd name="T77" fmla="*/ 0 h 67"/>
                <a:gd name="T78" fmla="*/ 2147483647 w 68"/>
                <a:gd name="T79" fmla="*/ 0 h 67"/>
                <a:gd name="T80" fmla="*/ 2147483647 w 68"/>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7"/>
                <a:gd name="T125" fmla="*/ 68 w 68"/>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7">
                  <a:moveTo>
                    <a:pt x="34" y="0"/>
                  </a:moveTo>
                  <a:lnTo>
                    <a:pt x="30" y="0"/>
                  </a:lnTo>
                  <a:lnTo>
                    <a:pt x="28" y="0"/>
                  </a:lnTo>
                  <a:lnTo>
                    <a:pt x="20" y="2"/>
                  </a:lnTo>
                  <a:lnTo>
                    <a:pt x="16" y="5"/>
                  </a:lnTo>
                  <a:lnTo>
                    <a:pt x="11" y="9"/>
                  </a:lnTo>
                  <a:lnTo>
                    <a:pt x="6" y="14"/>
                  </a:lnTo>
                  <a:lnTo>
                    <a:pt x="2" y="20"/>
                  </a:lnTo>
                  <a:lnTo>
                    <a:pt x="2" y="26"/>
                  </a:lnTo>
                  <a:lnTo>
                    <a:pt x="2" y="30"/>
                  </a:lnTo>
                  <a:lnTo>
                    <a:pt x="0" y="33"/>
                  </a:lnTo>
                  <a:lnTo>
                    <a:pt x="2" y="37"/>
                  </a:lnTo>
                  <a:lnTo>
                    <a:pt x="2" y="40"/>
                  </a:lnTo>
                  <a:lnTo>
                    <a:pt x="2" y="47"/>
                  </a:lnTo>
                  <a:lnTo>
                    <a:pt x="6" y="53"/>
                  </a:lnTo>
                  <a:lnTo>
                    <a:pt x="11" y="58"/>
                  </a:lnTo>
                  <a:lnTo>
                    <a:pt x="16" y="62"/>
                  </a:lnTo>
                  <a:lnTo>
                    <a:pt x="20" y="65"/>
                  </a:lnTo>
                  <a:lnTo>
                    <a:pt x="28" y="67"/>
                  </a:lnTo>
                  <a:lnTo>
                    <a:pt x="30" y="67"/>
                  </a:lnTo>
                  <a:lnTo>
                    <a:pt x="34" y="67"/>
                  </a:lnTo>
                  <a:lnTo>
                    <a:pt x="37" y="67"/>
                  </a:lnTo>
                  <a:lnTo>
                    <a:pt x="40" y="67"/>
                  </a:lnTo>
                  <a:lnTo>
                    <a:pt x="47" y="65"/>
                  </a:lnTo>
                  <a:lnTo>
                    <a:pt x="53" y="62"/>
                  </a:lnTo>
                  <a:lnTo>
                    <a:pt x="57" y="58"/>
                  </a:lnTo>
                  <a:lnTo>
                    <a:pt x="62" y="53"/>
                  </a:lnTo>
                  <a:lnTo>
                    <a:pt x="65" y="47"/>
                  </a:lnTo>
                  <a:lnTo>
                    <a:pt x="67" y="40"/>
                  </a:lnTo>
                  <a:lnTo>
                    <a:pt x="67" y="37"/>
                  </a:lnTo>
                  <a:lnTo>
                    <a:pt x="68" y="33"/>
                  </a:lnTo>
                  <a:lnTo>
                    <a:pt x="67" y="30"/>
                  </a:lnTo>
                  <a:lnTo>
                    <a:pt x="67" y="26"/>
                  </a:lnTo>
                  <a:lnTo>
                    <a:pt x="65" y="20"/>
                  </a:lnTo>
                  <a:lnTo>
                    <a:pt x="62" y="14"/>
                  </a:lnTo>
                  <a:lnTo>
                    <a:pt x="57" y="9"/>
                  </a:lnTo>
                  <a:lnTo>
                    <a:pt x="53" y="5"/>
                  </a:lnTo>
                  <a:lnTo>
                    <a:pt x="47" y="2"/>
                  </a:lnTo>
                  <a:lnTo>
                    <a:pt x="40" y="0"/>
                  </a:lnTo>
                  <a:lnTo>
                    <a:pt x="37" y="0"/>
                  </a:lnTo>
                  <a:lnTo>
                    <a:pt x="34" y="0"/>
                  </a:lnTo>
                  <a:close/>
                </a:path>
              </a:pathLst>
            </a:custGeom>
            <a:solidFill>
              <a:srgbClr val="00B05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10" name="Rectangle 136"/>
            <p:cNvSpPr>
              <a:spLocks noChangeArrowheads="1"/>
            </p:cNvSpPr>
            <p:nvPr/>
          </p:nvSpPr>
          <p:spPr bwMode="auto">
            <a:xfrm>
              <a:off x="4911725" y="1978025"/>
              <a:ext cx="392113" cy="169863"/>
            </a:xfrm>
            <a:prstGeom prst="rect">
              <a:avLst/>
            </a:prstGeom>
            <a:noFill/>
            <a:ln w="9525">
              <a:noFill/>
              <a:miter lim="800000"/>
              <a:headEnd/>
              <a:tailEnd/>
            </a:ln>
          </p:spPr>
          <p:txBody>
            <a:bodyPr wrap="none" lIns="0" tIns="0" rIns="0" bIns="0">
              <a:spAutoFit/>
            </a:bodyPr>
            <a:lstStyle/>
            <a:p>
              <a:pPr>
                <a:defRPr/>
              </a:pPr>
              <a:r>
                <a:rPr lang="en-US" altLang="ja-JP" sz="1100" dirty="0">
                  <a:solidFill>
                    <a:schemeClr val="accent4"/>
                  </a:solidFill>
                  <a:latin typeface="Tahoma" pitchFamily="34" charset="0"/>
                  <a:ea typeface="Tahoma" pitchFamily="34" charset="0"/>
                  <a:cs typeface="Tahoma" pitchFamily="34" charset="0"/>
                </a:rPr>
                <a:t>50mm</a:t>
              </a:r>
            </a:p>
          </p:txBody>
        </p:sp>
        <p:sp>
          <p:nvSpPr>
            <p:cNvPr id="9222" name="Rectangle 145"/>
            <p:cNvSpPr>
              <a:spLocks noChangeArrowheads="1"/>
            </p:cNvSpPr>
            <p:nvPr/>
          </p:nvSpPr>
          <p:spPr bwMode="auto">
            <a:xfrm>
              <a:off x="3817938" y="1868488"/>
              <a:ext cx="179387" cy="184150"/>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T4</a:t>
              </a:r>
              <a:endParaRPr lang="en-US" altLang="ja-JP" sz="1600" dirty="0">
                <a:latin typeface="Tahoma" pitchFamily="34" charset="0"/>
                <a:ea typeface="Tahoma" pitchFamily="34" charset="0"/>
                <a:cs typeface="Tahoma" pitchFamily="34" charset="0"/>
              </a:endParaRPr>
            </a:p>
          </p:txBody>
        </p:sp>
        <p:sp>
          <p:nvSpPr>
            <p:cNvPr id="9223" name="Rectangle 149"/>
            <p:cNvSpPr>
              <a:spLocks noChangeArrowheads="1"/>
            </p:cNvSpPr>
            <p:nvPr/>
          </p:nvSpPr>
          <p:spPr bwMode="auto">
            <a:xfrm>
              <a:off x="3638550" y="2143125"/>
              <a:ext cx="179388" cy="184150"/>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T2</a:t>
              </a:r>
              <a:endParaRPr lang="en-US" altLang="ja-JP" sz="1600" dirty="0">
                <a:latin typeface="Tahoma" pitchFamily="34" charset="0"/>
                <a:ea typeface="Tahoma" pitchFamily="34" charset="0"/>
                <a:cs typeface="Tahoma" pitchFamily="34" charset="0"/>
              </a:endParaRPr>
            </a:p>
          </p:txBody>
        </p:sp>
        <p:sp>
          <p:nvSpPr>
            <p:cNvPr id="9224" name="Rectangle 151"/>
            <p:cNvSpPr>
              <a:spLocks noChangeArrowheads="1"/>
            </p:cNvSpPr>
            <p:nvPr/>
          </p:nvSpPr>
          <p:spPr bwMode="auto">
            <a:xfrm>
              <a:off x="5651500" y="1916113"/>
              <a:ext cx="265113" cy="185737"/>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T18</a:t>
              </a:r>
              <a:endParaRPr lang="en-US" altLang="ja-JP" sz="1600" dirty="0">
                <a:solidFill>
                  <a:srgbClr val="00B050"/>
                </a:solidFill>
                <a:latin typeface="Tahoma" pitchFamily="34" charset="0"/>
                <a:ea typeface="Tahoma" pitchFamily="34" charset="0"/>
                <a:cs typeface="Tahoma" pitchFamily="34" charset="0"/>
              </a:endParaRPr>
            </a:p>
          </p:txBody>
        </p:sp>
        <p:sp>
          <p:nvSpPr>
            <p:cNvPr id="9225" name="Rectangle 153"/>
            <p:cNvSpPr>
              <a:spLocks noChangeArrowheads="1"/>
            </p:cNvSpPr>
            <p:nvPr/>
          </p:nvSpPr>
          <p:spPr bwMode="auto">
            <a:xfrm>
              <a:off x="1703388" y="2151063"/>
              <a:ext cx="263525"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T19</a:t>
              </a:r>
              <a:endParaRPr lang="en-US" altLang="ja-JP" sz="1600" dirty="0">
                <a:solidFill>
                  <a:srgbClr val="00B050"/>
                </a:solidFill>
                <a:latin typeface="Tahoma" pitchFamily="34" charset="0"/>
                <a:ea typeface="Tahoma" pitchFamily="34" charset="0"/>
                <a:cs typeface="Tahoma" pitchFamily="34" charset="0"/>
              </a:endParaRPr>
            </a:p>
          </p:txBody>
        </p:sp>
        <p:sp>
          <p:nvSpPr>
            <p:cNvPr id="15" name="Rectangle 158"/>
            <p:cNvSpPr>
              <a:spLocks noChangeArrowheads="1"/>
            </p:cNvSpPr>
            <p:nvPr/>
          </p:nvSpPr>
          <p:spPr bwMode="auto">
            <a:xfrm>
              <a:off x="5391150" y="2166938"/>
              <a:ext cx="234950" cy="407987"/>
            </a:xfrm>
            <a:prstGeom prst="rect">
              <a:avLst/>
            </a:prstGeom>
            <a:solidFill>
              <a:schemeClr val="bg1">
                <a:lumMod val="85000"/>
              </a:schemeClr>
            </a:solidFill>
            <a:ln w="12700">
              <a:noFill/>
              <a:miter lim="800000"/>
              <a:headEnd/>
              <a:tailEnd/>
            </a:ln>
          </p:spPr>
          <p:txBody>
            <a:bodyPr wrap="none" anchor="ctr"/>
            <a:lstStyle/>
            <a:p>
              <a:pPr>
                <a:defRPr/>
              </a:pPr>
              <a:endParaRPr lang="ja-JP" altLang="ja-JP" sz="1600" dirty="0">
                <a:latin typeface="Tahoma" pitchFamily="34" charset="0"/>
                <a:ea typeface="ＭＳ Ｐゴシック" pitchFamily="50" charset="-128"/>
                <a:cs typeface="Tahoma" pitchFamily="34" charset="0"/>
              </a:endParaRPr>
            </a:p>
          </p:txBody>
        </p:sp>
        <p:sp>
          <p:nvSpPr>
            <p:cNvPr id="9227" name="Freeform 175"/>
            <p:cNvSpPr>
              <a:spLocks/>
            </p:cNvSpPr>
            <p:nvPr/>
          </p:nvSpPr>
          <p:spPr bwMode="auto">
            <a:xfrm>
              <a:off x="3694113" y="1916113"/>
              <a:ext cx="87312" cy="87312"/>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FF000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29" name="Freeform 177"/>
            <p:cNvSpPr>
              <a:spLocks/>
            </p:cNvSpPr>
            <p:nvPr/>
          </p:nvSpPr>
          <p:spPr bwMode="auto">
            <a:xfrm>
              <a:off x="5311775" y="2165350"/>
              <a:ext cx="522288" cy="411163"/>
            </a:xfrm>
            <a:custGeom>
              <a:avLst/>
              <a:gdLst>
                <a:gd name="T0" fmla="*/ 2147483647 w 405"/>
                <a:gd name="T1" fmla="*/ 0 h 319"/>
                <a:gd name="T2" fmla="*/ 2147483647 w 405"/>
                <a:gd name="T3" fmla="*/ 0 h 319"/>
                <a:gd name="T4" fmla="*/ 2147483647 w 405"/>
                <a:gd name="T5" fmla="*/ 2147483647 h 319"/>
                <a:gd name="T6" fmla="*/ 2147483647 w 405"/>
                <a:gd name="T7" fmla="*/ 2147483647 h 319"/>
                <a:gd name="T8" fmla="*/ 2147483647 w 405"/>
                <a:gd name="T9" fmla="*/ 2147483647 h 319"/>
                <a:gd name="T10" fmla="*/ 2147483647 w 405"/>
                <a:gd name="T11" fmla="*/ 2147483647 h 319"/>
                <a:gd name="T12" fmla="*/ 2147483647 w 405"/>
                <a:gd name="T13" fmla="*/ 2147483647 h 319"/>
                <a:gd name="T14" fmla="*/ 2147483647 w 405"/>
                <a:gd name="T15" fmla="*/ 2147483647 h 319"/>
                <a:gd name="T16" fmla="*/ 2147483647 w 405"/>
                <a:gd name="T17" fmla="*/ 2147483647 h 319"/>
                <a:gd name="T18" fmla="*/ 2147483647 w 405"/>
                <a:gd name="T19" fmla="*/ 2147483647 h 319"/>
                <a:gd name="T20" fmla="*/ 2147483647 w 405"/>
                <a:gd name="T21" fmla="*/ 2147483647 h 319"/>
                <a:gd name="T22" fmla="*/ 2147483647 w 405"/>
                <a:gd name="T23" fmla="*/ 2147483647 h 319"/>
                <a:gd name="T24" fmla="*/ 2147483647 w 405"/>
                <a:gd name="T25" fmla="*/ 2147483647 h 319"/>
                <a:gd name="T26" fmla="*/ 2147483647 w 405"/>
                <a:gd name="T27" fmla="*/ 2147483647 h 319"/>
                <a:gd name="T28" fmla="*/ 2147483647 w 405"/>
                <a:gd name="T29" fmla="*/ 2147483647 h 319"/>
                <a:gd name="T30" fmla="*/ 2147483647 w 405"/>
                <a:gd name="T31" fmla="*/ 2147483647 h 319"/>
                <a:gd name="T32" fmla="*/ 2147483647 w 405"/>
                <a:gd name="T33" fmla="*/ 2147483647 h 319"/>
                <a:gd name="T34" fmla="*/ 2147483647 w 405"/>
                <a:gd name="T35" fmla="*/ 2147483647 h 319"/>
                <a:gd name="T36" fmla="*/ 2147483647 w 405"/>
                <a:gd name="T37" fmla="*/ 2147483647 h 319"/>
                <a:gd name="T38" fmla="*/ 2147483647 w 405"/>
                <a:gd name="T39" fmla="*/ 2147483647 h 319"/>
                <a:gd name="T40" fmla="*/ 2147483647 w 405"/>
                <a:gd name="T41" fmla="*/ 2147483647 h 319"/>
                <a:gd name="T42" fmla="*/ 2147483647 w 405"/>
                <a:gd name="T43" fmla="*/ 2147483647 h 319"/>
                <a:gd name="T44" fmla="*/ 2147483647 w 405"/>
                <a:gd name="T45" fmla="*/ 2147483647 h 319"/>
                <a:gd name="T46" fmla="*/ 2147483647 w 405"/>
                <a:gd name="T47" fmla="*/ 2147483647 h 319"/>
                <a:gd name="T48" fmla="*/ 0 w 405"/>
                <a:gd name="T49" fmla="*/ 2147483647 h 319"/>
                <a:gd name="T50" fmla="*/ 0 w 405"/>
                <a:gd name="T51" fmla="*/ 2147483647 h 319"/>
                <a:gd name="T52" fmla="*/ 2147483647 w 405"/>
                <a:gd name="T53" fmla="*/ 2147483647 h 319"/>
                <a:gd name="T54" fmla="*/ 2147483647 w 405"/>
                <a:gd name="T55" fmla="*/ 2147483647 h 319"/>
                <a:gd name="T56" fmla="*/ 2147483647 w 405"/>
                <a:gd name="T57" fmla="*/ 2147483647 h 319"/>
                <a:gd name="T58" fmla="*/ 2147483647 w 405"/>
                <a:gd name="T59" fmla="*/ 2147483647 h 319"/>
                <a:gd name="T60" fmla="*/ 2147483647 w 405"/>
                <a:gd name="T61" fmla="*/ 2147483647 h 319"/>
                <a:gd name="T62" fmla="*/ 2147483647 w 405"/>
                <a:gd name="T63" fmla="*/ 2147483647 h 319"/>
                <a:gd name="T64" fmla="*/ 2147483647 w 405"/>
                <a:gd name="T65" fmla="*/ 2147483647 h 319"/>
                <a:gd name="T66" fmla="*/ 2147483647 w 405"/>
                <a:gd name="T67" fmla="*/ 2147483647 h 319"/>
                <a:gd name="T68" fmla="*/ 2147483647 w 405"/>
                <a:gd name="T69" fmla="*/ 2147483647 h 319"/>
                <a:gd name="T70" fmla="*/ 2147483647 w 405"/>
                <a:gd name="T71" fmla="*/ 2147483647 h 319"/>
                <a:gd name="T72" fmla="*/ 2147483647 w 405"/>
                <a:gd name="T73" fmla="*/ 2147483647 h 319"/>
                <a:gd name="T74" fmla="*/ 2147483647 w 405"/>
                <a:gd name="T75" fmla="*/ 2147483647 h 319"/>
                <a:gd name="T76" fmla="*/ 2147483647 w 405"/>
                <a:gd name="T77" fmla="*/ 2147483647 h 319"/>
                <a:gd name="T78" fmla="*/ 2147483647 w 405"/>
                <a:gd name="T79" fmla="*/ 2147483647 h 319"/>
                <a:gd name="T80" fmla="*/ 2147483647 w 405"/>
                <a:gd name="T81" fmla="*/ 2147483647 h 319"/>
                <a:gd name="T82" fmla="*/ 2147483647 w 405"/>
                <a:gd name="T83" fmla="*/ 2147483647 h 319"/>
                <a:gd name="T84" fmla="*/ 2147483647 w 405"/>
                <a:gd name="T85" fmla="*/ 2147483647 h 319"/>
                <a:gd name="T86" fmla="*/ 2147483647 w 405"/>
                <a:gd name="T87" fmla="*/ 2147483647 h 319"/>
                <a:gd name="T88" fmla="*/ 2147483647 w 405"/>
                <a:gd name="T89" fmla="*/ 2147483647 h 319"/>
                <a:gd name="T90" fmla="*/ 2147483647 w 405"/>
                <a:gd name="T91" fmla="*/ 2147483647 h 319"/>
                <a:gd name="T92" fmla="*/ 2147483647 w 405"/>
                <a:gd name="T93" fmla="*/ 2147483647 h 319"/>
                <a:gd name="T94" fmla="*/ 2147483647 w 405"/>
                <a:gd name="T95" fmla="*/ 2147483647 h 319"/>
                <a:gd name="T96" fmla="*/ 2147483647 w 405"/>
                <a:gd name="T97" fmla="*/ 2147483647 h 319"/>
                <a:gd name="T98" fmla="*/ 2147483647 w 405"/>
                <a:gd name="T99" fmla="*/ 2147483647 h 319"/>
                <a:gd name="T100" fmla="*/ 2147483647 w 405"/>
                <a:gd name="T101" fmla="*/ 2147483647 h 319"/>
                <a:gd name="T102" fmla="*/ 2147483647 w 405"/>
                <a:gd name="T103" fmla="*/ 2147483647 h 319"/>
                <a:gd name="T104" fmla="*/ 2147483647 w 405"/>
                <a:gd name="T105" fmla="*/ 0 h 3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9"/>
                <a:gd name="T161" fmla="*/ 405 w 405"/>
                <a:gd name="T162" fmla="*/ 319 h 3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9">
                  <a:moveTo>
                    <a:pt x="405" y="0"/>
                  </a:moveTo>
                  <a:lnTo>
                    <a:pt x="238" y="0"/>
                  </a:lnTo>
                  <a:lnTo>
                    <a:pt x="238" y="67"/>
                  </a:lnTo>
                  <a:lnTo>
                    <a:pt x="207" y="67"/>
                  </a:lnTo>
                  <a:lnTo>
                    <a:pt x="194" y="46"/>
                  </a:lnTo>
                  <a:lnTo>
                    <a:pt x="182" y="65"/>
                  </a:lnTo>
                  <a:lnTo>
                    <a:pt x="173" y="49"/>
                  </a:lnTo>
                  <a:lnTo>
                    <a:pt x="163" y="65"/>
                  </a:lnTo>
                  <a:lnTo>
                    <a:pt x="152" y="49"/>
                  </a:lnTo>
                  <a:lnTo>
                    <a:pt x="143" y="65"/>
                  </a:lnTo>
                  <a:lnTo>
                    <a:pt x="134" y="46"/>
                  </a:lnTo>
                  <a:lnTo>
                    <a:pt x="124" y="65"/>
                  </a:lnTo>
                  <a:lnTo>
                    <a:pt x="114" y="46"/>
                  </a:lnTo>
                  <a:lnTo>
                    <a:pt x="106" y="65"/>
                  </a:lnTo>
                  <a:lnTo>
                    <a:pt x="97" y="46"/>
                  </a:lnTo>
                  <a:lnTo>
                    <a:pt x="86" y="65"/>
                  </a:lnTo>
                  <a:lnTo>
                    <a:pt x="76" y="46"/>
                  </a:lnTo>
                  <a:lnTo>
                    <a:pt x="67" y="65"/>
                  </a:lnTo>
                  <a:lnTo>
                    <a:pt x="61" y="46"/>
                  </a:lnTo>
                  <a:lnTo>
                    <a:pt x="52" y="65"/>
                  </a:lnTo>
                  <a:lnTo>
                    <a:pt x="42" y="46"/>
                  </a:lnTo>
                  <a:lnTo>
                    <a:pt x="33" y="65"/>
                  </a:lnTo>
                  <a:lnTo>
                    <a:pt x="24" y="46"/>
                  </a:lnTo>
                  <a:lnTo>
                    <a:pt x="13" y="65"/>
                  </a:lnTo>
                  <a:lnTo>
                    <a:pt x="0" y="65"/>
                  </a:lnTo>
                  <a:lnTo>
                    <a:pt x="0" y="249"/>
                  </a:lnTo>
                  <a:lnTo>
                    <a:pt x="13" y="249"/>
                  </a:lnTo>
                  <a:lnTo>
                    <a:pt x="22" y="266"/>
                  </a:lnTo>
                  <a:lnTo>
                    <a:pt x="30" y="249"/>
                  </a:lnTo>
                  <a:lnTo>
                    <a:pt x="38" y="267"/>
                  </a:lnTo>
                  <a:lnTo>
                    <a:pt x="47" y="252"/>
                  </a:lnTo>
                  <a:lnTo>
                    <a:pt x="53" y="266"/>
                  </a:lnTo>
                  <a:lnTo>
                    <a:pt x="62" y="252"/>
                  </a:lnTo>
                  <a:lnTo>
                    <a:pt x="70" y="267"/>
                  </a:lnTo>
                  <a:lnTo>
                    <a:pt x="78" y="249"/>
                  </a:lnTo>
                  <a:lnTo>
                    <a:pt x="87" y="267"/>
                  </a:lnTo>
                  <a:lnTo>
                    <a:pt x="97" y="249"/>
                  </a:lnTo>
                  <a:lnTo>
                    <a:pt x="104" y="267"/>
                  </a:lnTo>
                  <a:lnTo>
                    <a:pt x="111" y="252"/>
                  </a:lnTo>
                  <a:lnTo>
                    <a:pt x="118" y="267"/>
                  </a:lnTo>
                  <a:lnTo>
                    <a:pt x="128" y="249"/>
                  </a:lnTo>
                  <a:lnTo>
                    <a:pt x="134" y="267"/>
                  </a:lnTo>
                  <a:lnTo>
                    <a:pt x="145" y="252"/>
                  </a:lnTo>
                  <a:lnTo>
                    <a:pt x="152" y="267"/>
                  </a:lnTo>
                  <a:lnTo>
                    <a:pt x="163" y="252"/>
                  </a:lnTo>
                  <a:lnTo>
                    <a:pt x="171" y="270"/>
                  </a:lnTo>
                  <a:lnTo>
                    <a:pt x="182" y="252"/>
                  </a:lnTo>
                  <a:lnTo>
                    <a:pt x="191" y="267"/>
                  </a:lnTo>
                  <a:lnTo>
                    <a:pt x="201" y="252"/>
                  </a:lnTo>
                  <a:lnTo>
                    <a:pt x="238" y="252"/>
                  </a:lnTo>
                  <a:lnTo>
                    <a:pt x="238" y="319"/>
                  </a:lnTo>
                  <a:lnTo>
                    <a:pt x="405" y="319"/>
                  </a:lnTo>
                  <a:lnTo>
                    <a:pt x="405" y="0"/>
                  </a:lnTo>
                  <a:close/>
                </a:path>
              </a:pathLst>
            </a:custGeom>
            <a:solidFill>
              <a:srgbClr val="C0C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30" name="Line 179"/>
            <p:cNvSpPr>
              <a:spLocks noChangeShapeType="1"/>
            </p:cNvSpPr>
            <p:nvPr/>
          </p:nvSpPr>
          <p:spPr bwMode="auto">
            <a:xfrm>
              <a:off x="5407025" y="2165350"/>
              <a:ext cx="234950" cy="0"/>
            </a:xfrm>
            <a:prstGeom prst="line">
              <a:avLst/>
            </a:prstGeom>
            <a:no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31" name="Line 180"/>
            <p:cNvSpPr>
              <a:spLocks noChangeShapeType="1"/>
            </p:cNvSpPr>
            <p:nvPr/>
          </p:nvSpPr>
          <p:spPr bwMode="auto">
            <a:xfrm>
              <a:off x="5403850" y="2576513"/>
              <a:ext cx="234950" cy="0"/>
            </a:xfrm>
            <a:prstGeom prst="line">
              <a:avLst/>
            </a:prstGeom>
            <a:no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32" name="Freeform 187"/>
            <p:cNvSpPr>
              <a:spLocks/>
            </p:cNvSpPr>
            <p:nvPr/>
          </p:nvSpPr>
          <p:spPr bwMode="auto">
            <a:xfrm>
              <a:off x="1892300" y="2324100"/>
              <a:ext cx="85725" cy="88900"/>
            </a:xfrm>
            <a:custGeom>
              <a:avLst/>
              <a:gdLst>
                <a:gd name="T0" fmla="*/ 2147483647 w 66"/>
                <a:gd name="T1" fmla="*/ 0 h 70"/>
                <a:gd name="T2" fmla="*/ 2147483647 w 66"/>
                <a:gd name="T3" fmla="*/ 0 h 70"/>
                <a:gd name="T4" fmla="*/ 2147483647 w 66"/>
                <a:gd name="T5" fmla="*/ 0 h 70"/>
                <a:gd name="T6" fmla="*/ 2147483647 w 66"/>
                <a:gd name="T7" fmla="*/ 2147483647 h 70"/>
                <a:gd name="T8" fmla="*/ 2147483647 w 66"/>
                <a:gd name="T9" fmla="*/ 2147483647 h 70"/>
                <a:gd name="T10" fmla="*/ 2147483647 w 66"/>
                <a:gd name="T11" fmla="*/ 2147483647 h 70"/>
                <a:gd name="T12" fmla="*/ 2147483647 w 66"/>
                <a:gd name="T13" fmla="*/ 2147483647 h 70"/>
                <a:gd name="T14" fmla="*/ 2147483647 w 66"/>
                <a:gd name="T15" fmla="*/ 2147483647 h 70"/>
                <a:gd name="T16" fmla="*/ 0 w 66"/>
                <a:gd name="T17" fmla="*/ 2147483647 h 70"/>
                <a:gd name="T18" fmla="*/ 0 w 66"/>
                <a:gd name="T19" fmla="*/ 2147483647 h 70"/>
                <a:gd name="T20" fmla="*/ 0 w 66"/>
                <a:gd name="T21" fmla="*/ 2147483647 h 70"/>
                <a:gd name="T22" fmla="*/ 0 w 66"/>
                <a:gd name="T23" fmla="*/ 2147483647 h 70"/>
                <a:gd name="T24" fmla="*/ 0 w 66"/>
                <a:gd name="T25" fmla="*/ 2147483647 h 70"/>
                <a:gd name="T26" fmla="*/ 2147483647 w 66"/>
                <a:gd name="T27" fmla="*/ 2147483647 h 70"/>
                <a:gd name="T28" fmla="*/ 2147483647 w 66"/>
                <a:gd name="T29" fmla="*/ 2147483647 h 70"/>
                <a:gd name="T30" fmla="*/ 2147483647 w 66"/>
                <a:gd name="T31" fmla="*/ 2147483647 h 70"/>
                <a:gd name="T32" fmla="*/ 2147483647 w 66"/>
                <a:gd name="T33" fmla="*/ 2147483647 h 70"/>
                <a:gd name="T34" fmla="*/ 2147483647 w 66"/>
                <a:gd name="T35" fmla="*/ 2147483647 h 70"/>
                <a:gd name="T36" fmla="*/ 2147483647 w 66"/>
                <a:gd name="T37" fmla="*/ 2147483647 h 70"/>
                <a:gd name="T38" fmla="*/ 2147483647 w 66"/>
                <a:gd name="T39" fmla="*/ 2147483647 h 70"/>
                <a:gd name="T40" fmla="*/ 2147483647 w 66"/>
                <a:gd name="T41" fmla="*/ 2147483647 h 70"/>
                <a:gd name="T42" fmla="*/ 2147483647 w 66"/>
                <a:gd name="T43" fmla="*/ 2147483647 h 70"/>
                <a:gd name="T44" fmla="*/ 2147483647 w 66"/>
                <a:gd name="T45" fmla="*/ 2147483647 h 70"/>
                <a:gd name="T46" fmla="*/ 2147483647 w 66"/>
                <a:gd name="T47" fmla="*/ 2147483647 h 70"/>
                <a:gd name="T48" fmla="*/ 2147483647 w 66"/>
                <a:gd name="T49" fmla="*/ 2147483647 h 70"/>
                <a:gd name="T50" fmla="*/ 2147483647 w 66"/>
                <a:gd name="T51" fmla="*/ 2147483647 h 70"/>
                <a:gd name="T52" fmla="*/ 2147483647 w 66"/>
                <a:gd name="T53" fmla="*/ 2147483647 h 70"/>
                <a:gd name="T54" fmla="*/ 2147483647 w 66"/>
                <a:gd name="T55" fmla="*/ 2147483647 h 70"/>
                <a:gd name="T56" fmla="*/ 2147483647 w 66"/>
                <a:gd name="T57" fmla="*/ 2147483647 h 70"/>
                <a:gd name="T58" fmla="*/ 2147483647 w 66"/>
                <a:gd name="T59" fmla="*/ 2147483647 h 70"/>
                <a:gd name="T60" fmla="*/ 2147483647 w 66"/>
                <a:gd name="T61" fmla="*/ 2147483647 h 70"/>
                <a:gd name="T62" fmla="*/ 2147483647 w 66"/>
                <a:gd name="T63" fmla="*/ 2147483647 h 70"/>
                <a:gd name="T64" fmla="*/ 2147483647 w 66"/>
                <a:gd name="T65" fmla="*/ 2147483647 h 70"/>
                <a:gd name="T66" fmla="*/ 2147483647 w 66"/>
                <a:gd name="T67" fmla="*/ 2147483647 h 70"/>
                <a:gd name="T68" fmla="*/ 2147483647 w 66"/>
                <a:gd name="T69" fmla="*/ 2147483647 h 70"/>
                <a:gd name="T70" fmla="*/ 2147483647 w 66"/>
                <a:gd name="T71" fmla="*/ 2147483647 h 70"/>
                <a:gd name="T72" fmla="*/ 2147483647 w 66"/>
                <a:gd name="T73" fmla="*/ 2147483647 h 70"/>
                <a:gd name="T74" fmla="*/ 2147483647 w 66"/>
                <a:gd name="T75" fmla="*/ 2147483647 h 70"/>
                <a:gd name="T76" fmla="*/ 2147483647 w 66"/>
                <a:gd name="T77" fmla="*/ 0 h 70"/>
                <a:gd name="T78" fmla="*/ 2147483647 w 66"/>
                <a:gd name="T79" fmla="*/ 0 h 70"/>
                <a:gd name="T80" fmla="*/ 2147483647 w 66"/>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70"/>
                <a:gd name="T125" fmla="*/ 66 w 66"/>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70">
                  <a:moveTo>
                    <a:pt x="32" y="0"/>
                  </a:moveTo>
                  <a:lnTo>
                    <a:pt x="29" y="0"/>
                  </a:lnTo>
                  <a:lnTo>
                    <a:pt x="26" y="0"/>
                  </a:lnTo>
                  <a:lnTo>
                    <a:pt x="18" y="3"/>
                  </a:lnTo>
                  <a:lnTo>
                    <a:pt x="14" y="6"/>
                  </a:lnTo>
                  <a:lnTo>
                    <a:pt x="9" y="10"/>
                  </a:lnTo>
                  <a:lnTo>
                    <a:pt x="4" y="16"/>
                  </a:lnTo>
                  <a:lnTo>
                    <a:pt x="1" y="20"/>
                  </a:lnTo>
                  <a:lnTo>
                    <a:pt x="0" y="27"/>
                  </a:lnTo>
                  <a:lnTo>
                    <a:pt x="0" y="31"/>
                  </a:lnTo>
                  <a:lnTo>
                    <a:pt x="0" y="36"/>
                  </a:lnTo>
                  <a:lnTo>
                    <a:pt x="0" y="38"/>
                  </a:lnTo>
                  <a:lnTo>
                    <a:pt x="0" y="42"/>
                  </a:lnTo>
                  <a:lnTo>
                    <a:pt x="1" y="48"/>
                  </a:lnTo>
                  <a:lnTo>
                    <a:pt x="4" y="53"/>
                  </a:lnTo>
                  <a:lnTo>
                    <a:pt x="9" y="59"/>
                  </a:lnTo>
                  <a:lnTo>
                    <a:pt x="14" y="62"/>
                  </a:lnTo>
                  <a:lnTo>
                    <a:pt x="18" y="67"/>
                  </a:lnTo>
                  <a:lnTo>
                    <a:pt x="26" y="69"/>
                  </a:lnTo>
                  <a:lnTo>
                    <a:pt x="29" y="69"/>
                  </a:lnTo>
                  <a:lnTo>
                    <a:pt x="32" y="70"/>
                  </a:lnTo>
                  <a:lnTo>
                    <a:pt x="37" y="69"/>
                  </a:lnTo>
                  <a:lnTo>
                    <a:pt x="38" y="69"/>
                  </a:lnTo>
                  <a:lnTo>
                    <a:pt x="45" y="67"/>
                  </a:lnTo>
                  <a:lnTo>
                    <a:pt x="52" y="62"/>
                  </a:lnTo>
                  <a:lnTo>
                    <a:pt x="56" y="59"/>
                  </a:lnTo>
                  <a:lnTo>
                    <a:pt x="60" y="53"/>
                  </a:lnTo>
                  <a:lnTo>
                    <a:pt x="63" y="48"/>
                  </a:lnTo>
                  <a:lnTo>
                    <a:pt x="65" y="42"/>
                  </a:lnTo>
                  <a:lnTo>
                    <a:pt x="66" y="38"/>
                  </a:lnTo>
                  <a:lnTo>
                    <a:pt x="66" y="36"/>
                  </a:lnTo>
                  <a:lnTo>
                    <a:pt x="66" y="31"/>
                  </a:lnTo>
                  <a:lnTo>
                    <a:pt x="65" y="27"/>
                  </a:lnTo>
                  <a:lnTo>
                    <a:pt x="63" y="20"/>
                  </a:lnTo>
                  <a:lnTo>
                    <a:pt x="60" y="16"/>
                  </a:lnTo>
                  <a:lnTo>
                    <a:pt x="56" y="10"/>
                  </a:lnTo>
                  <a:lnTo>
                    <a:pt x="52" y="6"/>
                  </a:lnTo>
                  <a:lnTo>
                    <a:pt x="45" y="3"/>
                  </a:lnTo>
                  <a:lnTo>
                    <a:pt x="38" y="0"/>
                  </a:lnTo>
                  <a:lnTo>
                    <a:pt x="37" y="0"/>
                  </a:lnTo>
                  <a:lnTo>
                    <a:pt x="32" y="0"/>
                  </a:lnTo>
                  <a:close/>
                </a:path>
              </a:pathLst>
            </a:custGeom>
            <a:solidFill>
              <a:srgbClr val="00B05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33" name="Freeform 188"/>
            <p:cNvSpPr>
              <a:spLocks/>
            </p:cNvSpPr>
            <p:nvPr/>
          </p:nvSpPr>
          <p:spPr bwMode="auto">
            <a:xfrm>
              <a:off x="5684838" y="2074863"/>
              <a:ext cx="85725" cy="87312"/>
            </a:xfrm>
            <a:custGeom>
              <a:avLst/>
              <a:gdLst>
                <a:gd name="T0" fmla="*/ 2147483647 w 67"/>
                <a:gd name="T1" fmla="*/ 0 h 66"/>
                <a:gd name="T2" fmla="*/ 2147483647 w 67"/>
                <a:gd name="T3" fmla="*/ 2147483647 h 66"/>
                <a:gd name="T4" fmla="*/ 2147483647 w 67"/>
                <a:gd name="T5" fmla="*/ 2147483647 h 66"/>
                <a:gd name="T6" fmla="*/ 2147483647 w 67"/>
                <a:gd name="T7" fmla="*/ 2147483647 h 66"/>
                <a:gd name="T8" fmla="*/ 2147483647 w 67"/>
                <a:gd name="T9" fmla="*/ 2147483647 h 66"/>
                <a:gd name="T10" fmla="*/ 2147483647 w 67"/>
                <a:gd name="T11" fmla="*/ 2147483647 h 66"/>
                <a:gd name="T12" fmla="*/ 2147483647 w 67"/>
                <a:gd name="T13" fmla="*/ 2147483647 h 66"/>
                <a:gd name="T14" fmla="*/ 2147483647 w 67"/>
                <a:gd name="T15" fmla="*/ 2147483647 h 66"/>
                <a:gd name="T16" fmla="*/ 0 w 67"/>
                <a:gd name="T17" fmla="*/ 2147483647 h 66"/>
                <a:gd name="T18" fmla="*/ 0 w 67"/>
                <a:gd name="T19" fmla="*/ 2147483647 h 66"/>
                <a:gd name="T20" fmla="*/ 0 w 67"/>
                <a:gd name="T21" fmla="*/ 2147483647 h 66"/>
                <a:gd name="T22" fmla="*/ 0 w 67"/>
                <a:gd name="T23" fmla="*/ 2147483647 h 66"/>
                <a:gd name="T24" fmla="*/ 0 w 67"/>
                <a:gd name="T25" fmla="*/ 2147483647 h 66"/>
                <a:gd name="T26" fmla="*/ 2147483647 w 67"/>
                <a:gd name="T27" fmla="*/ 2147483647 h 66"/>
                <a:gd name="T28" fmla="*/ 2147483647 w 67"/>
                <a:gd name="T29" fmla="*/ 2147483647 h 66"/>
                <a:gd name="T30" fmla="*/ 2147483647 w 67"/>
                <a:gd name="T31" fmla="*/ 2147483647 h 66"/>
                <a:gd name="T32" fmla="*/ 2147483647 w 67"/>
                <a:gd name="T33" fmla="*/ 2147483647 h 66"/>
                <a:gd name="T34" fmla="*/ 2147483647 w 67"/>
                <a:gd name="T35" fmla="*/ 2147483647 h 66"/>
                <a:gd name="T36" fmla="*/ 2147483647 w 67"/>
                <a:gd name="T37" fmla="*/ 2147483647 h 66"/>
                <a:gd name="T38" fmla="*/ 2147483647 w 67"/>
                <a:gd name="T39" fmla="*/ 2147483647 h 66"/>
                <a:gd name="T40" fmla="*/ 2147483647 w 67"/>
                <a:gd name="T41" fmla="*/ 2147483647 h 66"/>
                <a:gd name="T42" fmla="*/ 2147483647 w 67"/>
                <a:gd name="T43" fmla="*/ 2147483647 h 66"/>
                <a:gd name="T44" fmla="*/ 2147483647 w 67"/>
                <a:gd name="T45" fmla="*/ 2147483647 h 66"/>
                <a:gd name="T46" fmla="*/ 2147483647 w 67"/>
                <a:gd name="T47" fmla="*/ 2147483647 h 66"/>
                <a:gd name="T48" fmla="*/ 2147483647 w 67"/>
                <a:gd name="T49" fmla="*/ 2147483647 h 66"/>
                <a:gd name="T50" fmla="*/ 2147483647 w 67"/>
                <a:gd name="T51" fmla="*/ 2147483647 h 66"/>
                <a:gd name="T52" fmla="*/ 2147483647 w 67"/>
                <a:gd name="T53" fmla="*/ 2147483647 h 66"/>
                <a:gd name="T54" fmla="*/ 2147483647 w 67"/>
                <a:gd name="T55" fmla="*/ 2147483647 h 66"/>
                <a:gd name="T56" fmla="*/ 2147483647 w 67"/>
                <a:gd name="T57" fmla="*/ 2147483647 h 66"/>
                <a:gd name="T58" fmla="*/ 2147483647 w 67"/>
                <a:gd name="T59" fmla="*/ 2147483647 h 66"/>
                <a:gd name="T60" fmla="*/ 2147483647 w 67"/>
                <a:gd name="T61" fmla="*/ 2147483647 h 66"/>
                <a:gd name="T62" fmla="*/ 2147483647 w 67"/>
                <a:gd name="T63" fmla="*/ 2147483647 h 66"/>
                <a:gd name="T64" fmla="*/ 2147483647 w 67"/>
                <a:gd name="T65" fmla="*/ 2147483647 h 66"/>
                <a:gd name="T66" fmla="*/ 2147483647 w 67"/>
                <a:gd name="T67" fmla="*/ 2147483647 h 66"/>
                <a:gd name="T68" fmla="*/ 2147483647 w 67"/>
                <a:gd name="T69" fmla="*/ 2147483647 h 66"/>
                <a:gd name="T70" fmla="*/ 2147483647 w 67"/>
                <a:gd name="T71" fmla="*/ 2147483647 h 66"/>
                <a:gd name="T72" fmla="*/ 2147483647 w 67"/>
                <a:gd name="T73" fmla="*/ 2147483647 h 66"/>
                <a:gd name="T74" fmla="*/ 2147483647 w 67"/>
                <a:gd name="T75" fmla="*/ 2147483647 h 66"/>
                <a:gd name="T76" fmla="*/ 2147483647 w 67"/>
                <a:gd name="T77" fmla="*/ 2147483647 h 66"/>
                <a:gd name="T78" fmla="*/ 2147483647 w 67"/>
                <a:gd name="T79" fmla="*/ 2147483647 h 66"/>
                <a:gd name="T80" fmla="*/ 2147483647 w 67"/>
                <a:gd name="T81" fmla="*/ 0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6"/>
                <a:gd name="T125" fmla="*/ 67 w 67"/>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6">
                  <a:moveTo>
                    <a:pt x="33" y="0"/>
                  </a:moveTo>
                  <a:lnTo>
                    <a:pt x="29" y="1"/>
                  </a:lnTo>
                  <a:lnTo>
                    <a:pt x="26" y="1"/>
                  </a:lnTo>
                  <a:lnTo>
                    <a:pt x="19" y="3"/>
                  </a:lnTo>
                  <a:lnTo>
                    <a:pt x="14" y="6"/>
                  </a:lnTo>
                  <a:lnTo>
                    <a:pt x="9" y="10"/>
                  </a:lnTo>
                  <a:lnTo>
                    <a:pt x="5" y="15"/>
                  </a:lnTo>
                  <a:lnTo>
                    <a:pt x="2" y="21"/>
                  </a:lnTo>
                  <a:lnTo>
                    <a:pt x="0" y="28"/>
                  </a:lnTo>
                  <a:lnTo>
                    <a:pt x="0" y="31"/>
                  </a:lnTo>
                  <a:lnTo>
                    <a:pt x="0" y="34"/>
                  </a:lnTo>
                  <a:lnTo>
                    <a:pt x="0" y="38"/>
                  </a:lnTo>
                  <a:lnTo>
                    <a:pt x="0" y="40"/>
                  </a:lnTo>
                  <a:lnTo>
                    <a:pt x="2" y="48"/>
                  </a:lnTo>
                  <a:lnTo>
                    <a:pt x="5" y="52"/>
                  </a:lnTo>
                  <a:lnTo>
                    <a:pt x="9" y="57"/>
                  </a:lnTo>
                  <a:lnTo>
                    <a:pt x="14" y="62"/>
                  </a:lnTo>
                  <a:lnTo>
                    <a:pt x="19" y="65"/>
                  </a:lnTo>
                  <a:lnTo>
                    <a:pt x="26" y="66"/>
                  </a:lnTo>
                  <a:lnTo>
                    <a:pt x="29" y="66"/>
                  </a:lnTo>
                  <a:lnTo>
                    <a:pt x="33" y="66"/>
                  </a:lnTo>
                  <a:lnTo>
                    <a:pt x="36" y="66"/>
                  </a:lnTo>
                  <a:lnTo>
                    <a:pt x="39" y="66"/>
                  </a:lnTo>
                  <a:lnTo>
                    <a:pt x="45" y="65"/>
                  </a:lnTo>
                  <a:lnTo>
                    <a:pt x="51" y="62"/>
                  </a:lnTo>
                  <a:lnTo>
                    <a:pt x="56" y="57"/>
                  </a:lnTo>
                  <a:lnTo>
                    <a:pt x="60" y="52"/>
                  </a:lnTo>
                  <a:lnTo>
                    <a:pt x="64" y="48"/>
                  </a:lnTo>
                  <a:lnTo>
                    <a:pt x="65" y="40"/>
                  </a:lnTo>
                  <a:lnTo>
                    <a:pt x="67" y="38"/>
                  </a:lnTo>
                  <a:lnTo>
                    <a:pt x="67" y="34"/>
                  </a:lnTo>
                  <a:lnTo>
                    <a:pt x="67" y="31"/>
                  </a:lnTo>
                  <a:lnTo>
                    <a:pt x="65" y="28"/>
                  </a:lnTo>
                  <a:lnTo>
                    <a:pt x="64" y="21"/>
                  </a:lnTo>
                  <a:lnTo>
                    <a:pt x="60" y="15"/>
                  </a:lnTo>
                  <a:lnTo>
                    <a:pt x="56" y="10"/>
                  </a:lnTo>
                  <a:lnTo>
                    <a:pt x="51" y="6"/>
                  </a:lnTo>
                  <a:lnTo>
                    <a:pt x="45" y="3"/>
                  </a:lnTo>
                  <a:lnTo>
                    <a:pt x="39" y="1"/>
                  </a:lnTo>
                  <a:lnTo>
                    <a:pt x="36" y="1"/>
                  </a:lnTo>
                  <a:lnTo>
                    <a:pt x="33" y="0"/>
                  </a:lnTo>
                  <a:close/>
                </a:path>
              </a:pathLst>
            </a:custGeom>
            <a:solidFill>
              <a:srgbClr val="00B05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34" name="Freeform 193"/>
            <p:cNvSpPr>
              <a:spLocks/>
            </p:cNvSpPr>
            <p:nvPr/>
          </p:nvSpPr>
          <p:spPr bwMode="auto">
            <a:xfrm>
              <a:off x="3576638" y="2320925"/>
              <a:ext cx="87312" cy="85725"/>
            </a:xfrm>
            <a:custGeom>
              <a:avLst/>
              <a:gdLst>
                <a:gd name="T0" fmla="*/ 2147483647 w 68"/>
                <a:gd name="T1" fmla="*/ 0 h 67"/>
                <a:gd name="T2" fmla="*/ 2147483647 w 68"/>
                <a:gd name="T3" fmla="*/ 0 h 67"/>
                <a:gd name="T4" fmla="*/ 2147483647 w 68"/>
                <a:gd name="T5" fmla="*/ 0 h 67"/>
                <a:gd name="T6" fmla="*/ 2147483647 w 68"/>
                <a:gd name="T7" fmla="*/ 2147483647 h 67"/>
                <a:gd name="T8" fmla="*/ 2147483647 w 68"/>
                <a:gd name="T9" fmla="*/ 2147483647 h 67"/>
                <a:gd name="T10" fmla="*/ 2147483647 w 68"/>
                <a:gd name="T11" fmla="*/ 2147483647 h 67"/>
                <a:gd name="T12" fmla="*/ 2147483647 w 68"/>
                <a:gd name="T13" fmla="*/ 2147483647 h 67"/>
                <a:gd name="T14" fmla="*/ 2147483647 w 68"/>
                <a:gd name="T15" fmla="*/ 2147483647 h 67"/>
                <a:gd name="T16" fmla="*/ 0 w 68"/>
                <a:gd name="T17" fmla="*/ 2147483647 h 67"/>
                <a:gd name="T18" fmla="*/ 0 w 68"/>
                <a:gd name="T19" fmla="*/ 2147483647 h 67"/>
                <a:gd name="T20" fmla="*/ 0 w 68"/>
                <a:gd name="T21" fmla="*/ 2147483647 h 67"/>
                <a:gd name="T22" fmla="*/ 0 w 68"/>
                <a:gd name="T23" fmla="*/ 2147483647 h 67"/>
                <a:gd name="T24" fmla="*/ 0 w 68"/>
                <a:gd name="T25" fmla="*/ 2147483647 h 67"/>
                <a:gd name="T26" fmla="*/ 2147483647 w 68"/>
                <a:gd name="T27" fmla="*/ 2147483647 h 67"/>
                <a:gd name="T28" fmla="*/ 2147483647 w 68"/>
                <a:gd name="T29" fmla="*/ 2147483647 h 67"/>
                <a:gd name="T30" fmla="*/ 2147483647 w 68"/>
                <a:gd name="T31" fmla="*/ 2147483647 h 67"/>
                <a:gd name="T32" fmla="*/ 2147483647 w 68"/>
                <a:gd name="T33" fmla="*/ 2147483647 h 67"/>
                <a:gd name="T34" fmla="*/ 2147483647 w 68"/>
                <a:gd name="T35" fmla="*/ 2147483647 h 67"/>
                <a:gd name="T36" fmla="*/ 2147483647 w 68"/>
                <a:gd name="T37" fmla="*/ 2147483647 h 67"/>
                <a:gd name="T38" fmla="*/ 2147483647 w 68"/>
                <a:gd name="T39" fmla="*/ 2147483647 h 67"/>
                <a:gd name="T40" fmla="*/ 2147483647 w 68"/>
                <a:gd name="T41" fmla="*/ 2147483647 h 67"/>
                <a:gd name="T42" fmla="*/ 2147483647 w 68"/>
                <a:gd name="T43" fmla="*/ 2147483647 h 67"/>
                <a:gd name="T44" fmla="*/ 2147483647 w 68"/>
                <a:gd name="T45" fmla="*/ 2147483647 h 67"/>
                <a:gd name="T46" fmla="*/ 2147483647 w 68"/>
                <a:gd name="T47" fmla="*/ 2147483647 h 67"/>
                <a:gd name="T48" fmla="*/ 2147483647 w 68"/>
                <a:gd name="T49" fmla="*/ 2147483647 h 67"/>
                <a:gd name="T50" fmla="*/ 2147483647 w 68"/>
                <a:gd name="T51" fmla="*/ 2147483647 h 67"/>
                <a:gd name="T52" fmla="*/ 2147483647 w 68"/>
                <a:gd name="T53" fmla="*/ 2147483647 h 67"/>
                <a:gd name="T54" fmla="*/ 2147483647 w 68"/>
                <a:gd name="T55" fmla="*/ 2147483647 h 67"/>
                <a:gd name="T56" fmla="*/ 2147483647 w 68"/>
                <a:gd name="T57" fmla="*/ 2147483647 h 67"/>
                <a:gd name="T58" fmla="*/ 2147483647 w 68"/>
                <a:gd name="T59" fmla="*/ 2147483647 h 67"/>
                <a:gd name="T60" fmla="*/ 2147483647 w 68"/>
                <a:gd name="T61" fmla="*/ 2147483647 h 67"/>
                <a:gd name="T62" fmla="*/ 2147483647 w 68"/>
                <a:gd name="T63" fmla="*/ 2147483647 h 67"/>
                <a:gd name="T64" fmla="*/ 2147483647 w 68"/>
                <a:gd name="T65" fmla="*/ 2147483647 h 67"/>
                <a:gd name="T66" fmla="*/ 2147483647 w 68"/>
                <a:gd name="T67" fmla="*/ 2147483647 h 67"/>
                <a:gd name="T68" fmla="*/ 2147483647 w 68"/>
                <a:gd name="T69" fmla="*/ 2147483647 h 67"/>
                <a:gd name="T70" fmla="*/ 2147483647 w 68"/>
                <a:gd name="T71" fmla="*/ 2147483647 h 67"/>
                <a:gd name="T72" fmla="*/ 2147483647 w 68"/>
                <a:gd name="T73" fmla="*/ 2147483647 h 67"/>
                <a:gd name="T74" fmla="*/ 2147483647 w 68"/>
                <a:gd name="T75" fmla="*/ 2147483647 h 67"/>
                <a:gd name="T76" fmla="*/ 2147483647 w 68"/>
                <a:gd name="T77" fmla="*/ 0 h 67"/>
                <a:gd name="T78" fmla="*/ 2147483647 w 68"/>
                <a:gd name="T79" fmla="*/ 0 h 67"/>
                <a:gd name="T80" fmla="*/ 2147483647 w 68"/>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7"/>
                <a:gd name="T125" fmla="*/ 68 w 68"/>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7">
                  <a:moveTo>
                    <a:pt x="34" y="0"/>
                  </a:moveTo>
                  <a:lnTo>
                    <a:pt x="31" y="0"/>
                  </a:lnTo>
                  <a:lnTo>
                    <a:pt x="26" y="0"/>
                  </a:lnTo>
                  <a:lnTo>
                    <a:pt x="21" y="2"/>
                  </a:lnTo>
                  <a:lnTo>
                    <a:pt x="13" y="6"/>
                  </a:lnTo>
                  <a:lnTo>
                    <a:pt x="9" y="9"/>
                  </a:lnTo>
                  <a:lnTo>
                    <a:pt x="4" y="16"/>
                  </a:lnTo>
                  <a:lnTo>
                    <a:pt x="3" y="20"/>
                  </a:lnTo>
                  <a:lnTo>
                    <a:pt x="0" y="28"/>
                  </a:lnTo>
                  <a:lnTo>
                    <a:pt x="0" y="30"/>
                  </a:lnTo>
                  <a:lnTo>
                    <a:pt x="0" y="34"/>
                  </a:lnTo>
                  <a:lnTo>
                    <a:pt x="0" y="37"/>
                  </a:lnTo>
                  <a:lnTo>
                    <a:pt x="0" y="41"/>
                  </a:lnTo>
                  <a:lnTo>
                    <a:pt x="3" y="47"/>
                  </a:lnTo>
                  <a:lnTo>
                    <a:pt x="4" y="53"/>
                  </a:lnTo>
                  <a:lnTo>
                    <a:pt x="9" y="58"/>
                  </a:lnTo>
                  <a:lnTo>
                    <a:pt x="13" y="62"/>
                  </a:lnTo>
                  <a:lnTo>
                    <a:pt x="21" y="64"/>
                  </a:lnTo>
                  <a:lnTo>
                    <a:pt x="26" y="67"/>
                  </a:lnTo>
                  <a:lnTo>
                    <a:pt x="31" y="67"/>
                  </a:lnTo>
                  <a:lnTo>
                    <a:pt x="34" y="67"/>
                  </a:lnTo>
                  <a:lnTo>
                    <a:pt x="37" y="67"/>
                  </a:lnTo>
                  <a:lnTo>
                    <a:pt x="40" y="67"/>
                  </a:lnTo>
                  <a:lnTo>
                    <a:pt x="48" y="64"/>
                  </a:lnTo>
                  <a:lnTo>
                    <a:pt x="52" y="62"/>
                  </a:lnTo>
                  <a:lnTo>
                    <a:pt x="57" y="58"/>
                  </a:lnTo>
                  <a:lnTo>
                    <a:pt x="62" y="53"/>
                  </a:lnTo>
                  <a:lnTo>
                    <a:pt x="66" y="47"/>
                  </a:lnTo>
                  <a:lnTo>
                    <a:pt x="66" y="41"/>
                  </a:lnTo>
                  <a:lnTo>
                    <a:pt x="68" y="37"/>
                  </a:lnTo>
                  <a:lnTo>
                    <a:pt x="68" y="34"/>
                  </a:lnTo>
                  <a:lnTo>
                    <a:pt x="68" y="30"/>
                  </a:lnTo>
                  <a:lnTo>
                    <a:pt x="66" y="28"/>
                  </a:lnTo>
                  <a:lnTo>
                    <a:pt x="66" y="20"/>
                  </a:lnTo>
                  <a:lnTo>
                    <a:pt x="62" y="16"/>
                  </a:lnTo>
                  <a:lnTo>
                    <a:pt x="57" y="9"/>
                  </a:lnTo>
                  <a:lnTo>
                    <a:pt x="52" y="6"/>
                  </a:lnTo>
                  <a:lnTo>
                    <a:pt x="48" y="2"/>
                  </a:lnTo>
                  <a:lnTo>
                    <a:pt x="40" y="0"/>
                  </a:lnTo>
                  <a:lnTo>
                    <a:pt x="37" y="0"/>
                  </a:lnTo>
                  <a:lnTo>
                    <a:pt x="34" y="0"/>
                  </a:lnTo>
                  <a:close/>
                </a:path>
              </a:pathLst>
            </a:custGeom>
            <a:solidFill>
              <a:srgbClr val="FF0000"/>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35" name="Freeform 131"/>
            <p:cNvSpPr>
              <a:spLocks/>
            </p:cNvSpPr>
            <p:nvPr/>
          </p:nvSpPr>
          <p:spPr bwMode="auto">
            <a:xfrm>
              <a:off x="3694113" y="1493838"/>
              <a:ext cx="87312" cy="85725"/>
            </a:xfrm>
            <a:custGeom>
              <a:avLst/>
              <a:gdLst>
                <a:gd name="T0" fmla="*/ 2147483647 w 68"/>
                <a:gd name="T1" fmla="*/ 0 h 67"/>
                <a:gd name="T2" fmla="*/ 2147483647 w 68"/>
                <a:gd name="T3" fmla="*/ 0 h 67"/>
                <a:gd name="T4" fmla="*/ 2147483647 w 68"/>
                <a:gd name="T5" fmla="*/ 0 h 67"/>
                <a:gd name="T6" fmla="*/ 2147483647 w 68"/>
                <a:gd name="T7" fmla="*/ 2147483647 h 67"/>
                <a:gd name="T8" fmla="*/ 2147483647 w 68"/>
                <a:gd name="T9" fmla="*/ 2147483647 h 67"/>
                <a:gd name="T10" fmla="*/ 2147483647 w 68"/>
                <a:gd name="T11" fmla="*/ 2147483647 h 67"/>
                <a:gd name="T12" fmla="*/ 2147483647 w 68"/>
                <a:gd name="T13" fmla="*/ 2147483647 h 67"/>
                <a:gd name="T14" fmla="*/ 2147483647 w 68"/>
                <a:gd name="T15" fmla="*/ 2147483647 h 67"/>
                <a:gd name="T16" fmla="*/ 2147483647 w 68"/>
                <a:gd name="T17" fmla="*/ 2147483647 h 67"/>
                <a:gd name="T18" fmla="*/ 2147483647 w 68"/>
                <a:gd name="T19" fmla="*/ 2147483647 h 67"/>
                <a:gd name="T20" fmla="*/ 0 w 68"/>
                <a:gd name="T21" fmla="*/ 2147483647 h 67"/>
                <a:gd name="T22" fmla="*/ 2147483647 w 68"/>
                <a:gd name="T23" fmla="*/ 2147483647 h 67"/>
                <a:gd name="T24" fmla="*/ 2147483647 w 68"/>
                <a:gd name="T25" fmla="*/ 2147483647 h 67"/>
                <a:gd name="T26" fmla="*/ 2147483647 w 68"/>
                <a:gd name="T27" fmla="*/ 2147483647 h 67"/>
                <a:gd name="T28" fmla="*/ 2147483647 w 68"/>
                <a:gd name="T29" fmla="*/ 2147483647 h 67"/>
                <a:gd name="T30" fmla="*/ 2147483647 w 68"/>
                <a:gd name="T31" fmla="*/ 2147483647 h 67"/>
                <a:gd name="T32" fmla="*/ 2147483647 w 68"/>
                <a:gd name="T33" fmla="*/ 2147483647 h 67"/>
                <a:gd name="T34" fmla="*/ 2147483647 w 68"/>
                <a:gd name="T35" fmla="*/ 2147483647 h 67"/>
                <a:gd name="T36" fmla="*/ 2147483647 w 68"/>
                <a:gd name="T37" fmla="*/ 2147483647 h 67"/>
                <a:gd name="T38" fmla="*/ 2147483647 w 68"/>
                <a:gd name="T39" fmla="*/ 2147483647 h 67"/>
                <a:gd name="T40" fmla="*/ 2147483647 w 68"/>
                <a:gd name="T41" fmla="*/ 2147483647 h 67"/>
                <a:gd name="T42" fmla="*/ 2147483647 w 68"/>
                <a:gd name="T43" fmla="*/ 2147483647 h 67"/>
                <a:gd name="T44" fmla="*/ 2147483647 w 68"/>
                <a:gd name="T45" fmla="*/ 2147483647 h 67"/>
                <a:gd name="T46" fmla="*/ 2147483647 w 68"/>
                <a:gd name="T47" fmla="*/ 2147483647 h 67"/>
                <a:gd name="T48" fmla="*/ 2147483647 w 68"/>
                <a:gd name="T49" fmla="*/ 2147483647 h 67"/>
                <a:gd name="T50" fmla="*/ 2147483647 w 68"/>
                <a:gd name="T51" fmla="*/ 2147483647 h 67"/>
                <a:gd name="T52" fmla="*/ 2147483647 w 68"/>
                <a:gd name="T53" fmla="*/ 2147483647 h 67"/>
                <a:gd name="T54" fmla="*/ 2147483647 w 68"/>
                <a:gd name="T55" fmla="*/ 2147483647 h 67"/>
                <a:gd name="T56" fmla="*/ 2147483647 w 68"/>
                <a:gd name="T57" fmla="*/ 2147483647 h 67"/>
                <a:gd name="T58" fmla="*/ 2147483647 w 68"/>
                <a:gd name="T59" fmla="*/ 2147483647 h 67"/>
                <a:gd name="T60" fmla="*/ 2147483647 w 68"/>
                <a:gd name="T61" fmla="*/ 2147483647 h 67"/>
                <a:gd name="T62" fmla="*/ 2147483647 w 68"/>
                <a:gd name="T63" fmla="*/ 2147483647 h 67"/>
                <a:gd name="T64" fmla="*/ 2147483647 w 68"/>
                <a:gd name="T65" fmla="*/ 2147483647 h 67"/>
                <a:gd name="T66" fmla="*/ 2147483647 w 68"/>
                <a:gd name="T67" fmla="*/ 2147483647 h 67"/>
                <a:gd name="T68" fmla="*/ 2147483647 w 68"/>
                <a:gd name="T69" fmla="*/ 2147483647 h 67"/>
                <a:gd name="T70" fmla="*/ 2147483647 w 68"/>
                <a:gd name="T71" fmla="*/ 2147483647 h 67"/>
                <a:gd name="T72" fmla="*/ 2147483647 w 68"/>
                <a:gd name="T73" fmla="*/ 2147483647 h 67"/>
                <a:gd name="T74" fmla="*/ 2147483647 w 68"/>
                <a:gd name="T75" fmla="*/ 2147483647 h 67"/>
                <a:gd name="T76" fmla="*/ 2147483647 w 68"/>
                <a:gd name="T77" fmla="*/ 0 h 67"/>
                <a:gd name="T78" fmla="*/ 2147483647 w 68"/>
                <a:gd name="T79" fmla="*/ 0 h 67"/>
                <a:gd name="T80" fmla="*/ 2147483647 w 68"/>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7"/>
                <a:gd name="T125" fmla="*/ 68 w 68"/>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7">
                  <a:moveTo>
                    <a:pt x="34" y="0"/>
                  </a:moveTo>
                  <a:lnTo>
                    <a:pt x="30" y="0"/>
                  </a:lnTo>
                  <a:lnTo>
                    <a:pt x="28" y="0"/>
                  </a:lnTo>
                  <a:lnTo>
                    <a:pt x="20" y="2"/>
                  </a:lnTo>
                  <a:lnTo>
                    <a:pt x="16" y="5"/>
                  </a:lnTo>
                  <a:lnTo>
                    <a:pt x="11" y="9"/>
                  </a:lnTo>
                  <a:lnTo>
                    <a:pt x="6" y="14"/>
                  </a:lnTo>
                  <a:lnTo>
                    <a:pt x="2" y="20"/>
                  </a:lnTo>
                  <a:lnTo>
                    <a:pt x="2" y="26"/>
                  </a:lnTo>
                  <a:lnTo>
                    <a:pt x="2" y="30"/>
                  </a:lnTo>
                  <a:lnTo>
                    <a:pt x="0" y="33"/>
                  </a:lnTo>
                  <a:lnTo>
                    <a:pt x="2" y="37"/>
                  </a:lnTo>
                  <a:lnTo>
                    <a:pt x="2" y="40"/>
                  </a:lnTo>
                  <a:lnTo>
                    <a:pt x="2" y="47"/>
                  </a:lnTo>
                  <a:lnTo>
                    <a:pt x="6" y="53"/>
                  </a:lnTo>
                  <a:lnTo>
                    <a:pt x="11" y="58"/>
                  </a:lnTo>
                  <a:lnTo>
                    <a:pt x="16" y="62"/>
                  </a:lnTo>
                  <a:lnTo>
                    <a:pt x="20" y="65"/>
                  </a:lnTo>
                  <a:lnTo>
                    <a:pt x="28" y="67"/>
                  </a:lnTo>
                  <a:lnTo>
                    <a:pt x="30" y="67"/>
                  </a:lnTo>
                  <a:lnTo>
                    <a:pt x="34" y="67"/>
                  </a:lnTo>
                  <a:lnTo>
                    <a:pt x="37" y="67"/>
                  </a:lnTo>
                  <a:lnTo>
                    <a:pt x="40" y="67"/>
                  </a:lnTo>
                  <a:lnTo>
                    <a:pt x="47" y="65"/>
                  </a:lnTo>
                  <a:lnTo>
                    <a:pt x="53" y="62"/>
                  </a:lnTo>
                  <a:lnTo>
                    <a:pt x="57" y="58"/>
                  </a:lnTo>
                  <a:lnTo>
                    <a:pt x="62" y="53"/>
                  </a:lnTo>
                  <a:lnTo>
                    <a:pt x="65" y="47"/>
                  </a:lnTo>
                  <a:lnTo>
                    <a:pt x="67" y="40"/>
                  </a:lnTo>
                  <a:lnTo>
                    <a:pt x="67" y="37"/>
                  </a:lnTo>
                  <a:lnTo>
                    <a:pt x="68" y="33"/>
                  </a:lnTo>
                  <a:lnTo>
                    <a:pt x="67" y="30"/>
                  </a:lnTo>
                  <a:lnTo>
                    <a:pt x="67" y="26"/>
                  </a:lnTo>
                  <a:lnTo>
                    <a:pt x="65" y="20"/>
                  </a:lnTo>
                  <a:lnTo>
                    <a:pt x="62" y="14"/>
                  </a:lnTo>
                  <a:lnTo>
                    <a:pt x="57" y="9"/>
                  </a:lnTo>
                  <a:lnTo>
                    <a:pt x="53" y="5"/>
                  </a:lnTo>
                  <a:lnTo>
                    <a:pt x="47" y="2"/>
                  </a:lnTo>
                  <a:lnTo>
                    <a:pt x="40" y="0"/>
                  </a:lnTo>
                  <a:lnTo>
                    <a:pt x="37" y="0"/>
                  </a:lnTo>
                  <a:lnTo>
                    <a:pt x="34" y="0"/>
                  </a:lnTo>
                  <a:close/>
                </a:path>
              </a:pathLst>
            </a:custGeom>
            <a:solidFill>
              <a:srgbClr val="00B05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36" name="Oval 132"/>
            <p:cNvSpPr>
              <a:spLocks noChangeArrowheads="1"/>
            </p:cNvSpPr>
            <p:nvPr/>
          </p:nvSpPr>
          <p:spPr bwMode="auto">
            <a:xfrm>
              <a:off x="3452813" y="1757363"/>
              <a:ext cx="581025" cy="1220787"/>
            </a:xfrm>
            <a:prstGeom prst="ellipse">
              <a:avLst/>
            </a:prstGeom>
            <a:noFill/>
            <a:ln w="9525" algn="ctr">
              <a:solidFill>
                <a:srgbClr val="000000"/>
              </a:solidFill>
              <a:prstDash val="dash"/>
              <a:round/>
              <a:headEnd/>
              <a:tailEnd/>
            </a:ln>
          </p:spPr>
          <p:txBody>
            <a:bodyPr/>
            <a:lstStyle/>
            <a:p>
              <a:endParaRPr lang="ja-JP" altLang="en-US" sz="1600" dirty="0">
                <a:latin typeface="Tahoma" pitchFamily="34" charset="0"/>
                <a:cs typeface="Tahoma" pitchFamily="34" charset="0"/>
              </a:endParaRPr>
            </a:p>
          </p:txBody>
        </p:sp>
        <p:cxnSp>
          <p:nvCxnSpPr>
            <p:cNvPr id="9237" name="直線矢印コネクタ 174"/>
            <p:cNvCxnSpPr>
              <a:cxnSpLocks noChangeShapeType="1"/>
            </p:cNvCxnSpPr>
            <p:nvPr/>
          </p:nvCxnSpPr>
          <p:spPr bwMode="auto">
            <a:xfrm rot="10800000">
              <a:off x="4822825" y="2346325"/>
              <a:ext cx="1111250" cy="1588"/>
            </a:xfrm>
            <a:prstGeom prst="straightConnector1">
              <a:avLst/>
            </a:prstGeom>
            <a:noFill/>
            <a:ln w="114300" algn="ctr">
              <a:solidFill>
                <a:schemeClr val="tx1"/>
              </a:solidFill>
              <a:round/>
              <a:headEnd/>
              <a:tailEnd/>
            </a:ln>
          </p:spPr>
        </p:cxnSp>
        <p:cxnSp>
          <p:nvCxnSpPr>
            <p:cNvPr id="9238" name="直線矢印コネクタ 177"/>
            <p:cNvCxnSpPr>
              <a:cxnSpLocks noChangeShapeType="1"/>
            </p:cNvCxnSpPr>
            <p:nvPr/>
          </p:nvCxnSpPr>
          <p:spPr bwMode="auto">
            <a:xfrm rot="2700000" flipH="1" flipV="1">
              <a:off x="4654550" y="2243138"/>
              <a:ext cx="322263" cy="1587"/>
            </a:xfrm>
            <a:prstGeom prst="straightConnector1">
              <a:avLst/>
            </a:prstGeom>
            <a:noFill/>
            <a:ln w="28575" algn="ctr">
              <a:solidFill>
                <a:srgbClr val="FF0000"/>
              </a:solidFill>
              <a:round/>
              <a:headEnd/>
              <a:tailEnd/>
            </a:ln>
          </p:spPr>
        </p:cxnSp>
        <p:grpSp>
          <p:nvGrpSpPr>
            <p:cNvPr id="9239" name="グループ化 172"/>
            <p:cNvGrpSpPr>
              <a:grpSpLocks/>
            </p:cNvGrpSpPr>
            <p:nvPr/>
          </p:nvGrpSpPr>
          <p:grpSpPr bwMode="auto">
            <a:xfrm>
              <a:off x="5102225" y="2425700"/>
              <a:ext cx="85725" cy="88900"/>
              <a:chOff x="4298951" y="2770190"/>
              <a:chExt cx="106363" cy="109538"/>
            </a:xfrm>
          </p:grpSpPr>
          <p:sp>
            <p:nvSpPr>
              <p:cNvPr id="9414" name="Freeform 127"/>
              <p:cNvSpPr>
                <a:spLocks/>
              </p:cNvSpPr>
              <p:nvPr/>
            </p:nvSpPr>
            <p:spPr bwMode="auto">
              <a:xfrm>
                <a:off x="4298951" y="2770190"/>
                <a:ext cx="106363" cy="109538"/>
              </a:xfrm>
              <a:custGeom>
                <a:avLst/>
                <a:gdLst>
                  <a:gd name="T0" fmla="*/ 2147483647 w 67"/>
                  <a:gd name="T1" fmla="*/ 0 h 69"/>
                  <a:gd name="T2" fmla="*/ 2147483647 w 67"/>
                  <a:gd name="T3" fmla="*/ 0 h 69"/>
                  <a:gd name="T4" fmla="*/ 2147483647 w 67"/>
                  <a:gd name="T5" fmla="*/ 0 h 69"/>
                  <a:gd name="T6" fmla="*/ 2147483647 w 67"/>
                  <a:gd name="T7" fmla="*/ 2147483647 h 69"/>
                  <a:gd name="T8" fmla="*/ 2147483647 w 67"/>
                  <a:gd name="T9" fmla="*/ 2147483647 h 69"/>
                  <a:gd name="T10" fmla="*/ 2147483647 w 67"/>
                  <a:gd name="T11" fmla="*/ 2147483647 h 69"/>
                  <a:gd name="T12" fmla="*/ 2147483647 w 67"/>
                  <a:gd name="T13" fmla="*/ 2147483647 h 69"/>
                  <a:gd name="T14" fmla="*/ 2147483647 w 67"/>
                  <a:gd name="T15" fmla="*/ 2147483647 h 69"/>
                  <a:gd name="T16" fmla="*/ 0 w 67"/>
                  <a:gd name="T17" fmla="*/ 2147483647 h 69"/>
                  <a:gd name="T18" fmla="*/ 0 w 67"/>
                  <a:gd name="T19" fmla="*/ 2147483647 h 69"/>
                  <a:gd name="T20" fmla="*/ 0 w 67"/>
                  <a:gd name="T21" fmla="*/ 2147483647 h 69"/>
                  <a:gd name="T22" fmla="*/ 0 w 67"/>
                  <a:gd name="T23" fmla="*/ 2147483647 h 69"/>
                  <a:gd name="T24" fmla="*/ 0 w 67"/>
                  <a:gd name="T25" fmla="*/ 2147483647 h 69"/>
                  <a:gd name="T26" fmla="*/ 2147483647 w 67"/>
                  <a:gd name="T27" fmla="*/ 2147483647 h 69"/>
                  <a:gd name="T28" fmla="*/ 2147483647 w 67"/>
                  <a:gd name="T29" fmla="*/ 2147483647 h 69"/>
                  <a:gd name="T30" fmla="*/ 2147483647 w 67"/>
                  <a:gd name="T31" fmla="*/ 2147483647 h 69"/>
                  <a:gd name="T32" fmla="*/ 2147483647 w 67"/>
                  <a:gd name="T33" fmla="*/ 2147483647 h 69"/>
                  <a:gd name="T34" fmla="*/ 2147483647 w 67"/>
                  <a:gd name="T35" fmla="*/ 2147483647 h 69"/>
                  <a:gd name="T36" fmla="*/ 2147483647 w 67"/>
                  <a:gd name="T37" fmla="*/ 2147483647 h 69"/>
                  <a:gd name="T38" fmla="*/ 2147483647 w 67"/>
                  <a:gd name="T39" fmla="*/ 2147483647 h 69"/>
                  <a:gd name="T40" fmla="*/ 2147483647 w 67"/>
                  <a:gd name="T41" fmla="*/ 2147483647 h 69"/>
                  <a:gd name="T42" fmla="*/ 2147483647 w 67"/>
                  <a:gd name="T43" fmla="*/ 2147483647 h 69"/>
                  <a:gd name="T44" fmla="*/ 2147483647 w 67"/>
                  <a:gd name="T45" fmla="*/ 2147483647 h 69"/>
                  <a:gd name="T46" fmla="*/ 2147483647 w 67"/>
                  <a:gd name="T47" fmla="*/ 2147483647 h 69"/>
                  <a:gd name="T48" fmla="*/ 2147483647 w 67"/>
                  <a:gd name="T49" fmla="*/ 2147483647 h 69"/>
                  <a:gd name="T50" fmla="*/ 2147483647 w 67"/>
                  <a:gd name="T51" fmla="*/ 2147483647 h 69"/>
                  <a:gd name="T52" fmla="*/ 2147483647 w 67"/>
                  <a:gd name="T53" fmla="*/ 2147483647 h 69"/>
                  <a:gd name="T54" fmla="*/ 2147483647 w 67"/>
                  <a:gd name="T55" fmla="*/ 2147483647 h 69"/>
                  <a:gd name="T56" fmla="*/ 2147483647 w 67"/>
                  <a:gd name="T57" fmla="*/ 2147483647 h 69"/>
                  <a:gd name="T58" fmla="*/ 2147483647 w 67"/>
                  <a:gd name="T59" fmla="*/ 2147483647 h 69"/>
                  <a:gd name="T60" fmla="*/ 2147483647 w 67"/>
                  <a:gd name="T61" fmla="*/ 2147483647 h 69"/>
                  <a:gd name="T62" fmla="*/ 2147483647 w 67"/>
                  <a:gd name="T63" fmla="*/ 2147483647 h 69"/>
                  <a:gd name="T64" fmla="*/ 2147483647 w 67"/>
                  <a:gd name="T65" fmla="*/ 2147483647 h 69"/>
                  <a:gd name="T66" fmla="*/ 2147483647 w 67"/>
                  <a:gd name="T67" fmla="*/ 2147483647 h 69"/>
                  <a:gd name="T68" fmla="*/ 2147483647 w 67"/>
                  <a:gd name="T69" fmla="*/ 2147483647 h 69"/>
                  <a:gd name="T70" fmla="*/ 2147483647 w 67"/>
                  <a:gd name="T71" fmla="*/ 2147483647 h 69"/>
                  <a:gd name="T72" fmla="*/ 2147483647 w 67"/>
                  <a:gd name="T73" fmla="*/ 2147483647 h 69"/>
                  <a:gd name="T74" fmla="*/ 2147483647 w 67"/>
                  <a:gd name="T75" fmla="*/ 2147483647 h 69"/>
                  <a:gd name="T76" fmla="*/ 2147483647 w 67"/>
                  <a:gd name="T77" fmla="*/ 0 h 69"/>
                  <a:gd name="T78" fmla="*/ 2147483647 w 67"/>
                  <a:gd name="T79" fmla="*/ 0 h 69"/>
                  <a:gd name="T80" fmla="*/ 2147483647 w 67"/>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9"/>
                  <a:gd name="T125" fmla="*/ 67 w 67"/>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9">
                    <a:moveTo>
                      <a:pt x="33" y="0"/>
                    </a:moveTo>
                    <a:lnTo>
                      <a:pt x="31" y="0"/>
                    </a:lnTo>
                    <a:lnTo>
                      <a:pt x="26" y="0"/>
                    </a:lnTo>
                    <a:lnTo>
                      <a:pt x="22" y="4"/>
                    </a:lnTo>
                    <a:lnTo>
                      <a:pt x="14" y="7"/>
                    </a:lnTo>
                    <a:lnTo>
                      <a:pt x="9" y="10"/>
                    </a:lnTo>
                    <a:lnTo>
                      <a:pt x="5" y="16"/>
                    </a:lnTo>
                    <a:lnTo>
                      <a:pt x="3" y="21"/>
                    </a:lnTo>
                    <a:lnTo>
                      <a:pt x="0" y="28"/>
                    </a:lnTo>
                    <a:lnTo>
                      <a:pt x="0" y="32"/>
                    </a:lnTo>
                    <a:lnTo>
                      <a:pt x="0" y="35"/>
                    </a:lnTo>
                    <a:lnTo>
                      <a:pt x="0" y="38"/>
                    </a:lnTo>
                    <a:lnTo>
                      <a:pt x="0" y="41"/>
                    </a:lnTo>
                    <a:lnTo>
                      <a:pt x="3" y="47"/>
                    </a:lnTo>
                    <a:lnTo>
                      <a:pt x="5" y="53"/>
                    </a:lnTo>
                    <a:lnTo>
                      <a:pt x="9" y="58"/>
                    </a:lnTo>
                    <a:lnTo>
                      <a:pt x="14" y="63"/>
                    </a:lnTo>
                    <a:lnTo>
                      <a:pt x="22" y="66"/>
                    </a:lnTo>
                    <a:lnTo>
                      <a:pt x="26" y="67"/>
                    </a:lnTo>
                    <a:lnTo>
                      <a:pt x="31" y="69"/>
                    </a:lnTo>
                    <a:lnTo>
                      <a:pt x="33" y="69"/>
                    </a:lnTo>
                    <a:lnTo>
                      <a:pt x="37" y="69"/>
                    </a:lnTo>
                    <a:lnTo>
                      <a:pt x="40" y="67"/>
                    </a:lnTo>
                    <a:lnTo>
                      <a:pt x="47" y="66"/>
                    </a:lnTo>
                    <a:lnTo>
                      <a:pt x="53" y="63"/>
                    </a:lnTo>
                    <a:lnTo>
                      <a:pt x="57" y="58"/>
                    </a:lnTo>
                    <a:lnTo>
                      <a:pt x="62" y="53"/>
                    </a:lnTo>
                    <a:lnTo>
                      <a:pt x="65" y="47"/>
                    </a:lnTo>
                    <a:lnTo>
                      <a:pt x="67" y="41"/>
                    </a:lnTo>
                    <a:lnTo>
                      <a:pt x="67" y="38"/>
                    </a:lnTo>
                    <a:lnTo>
                      <a:pt x="67" y="35"/>
                    </a:lnTo>
                    <a:lnTo>
                      <a:pt x="67" y="32"/>
                    </a:lnTo>
                    <a:lnTo>
                      <a:pt x="67" y="28"/>
                    </a:lnTo>
                    <a:lnTo>
                      <a:pt x="65" y="21"/>
                    </a:lnTo>
                    <a:lnTo>
                      <a:pt x="62" y="16"/>
                    </a:lnTo>
                    <a:lnTo>
                      <a:pt x="57" y="10"/>
                    </a:lnTo>
                    <a:lnTo>
                      <a:pt x="53" y="7"/>
                    </a:lnTo>
                    <a:lnTo>
                      <a:pt x="47" y="4"/>
                    </a:lnTo>
                    <a:lnTo>
                      <a:pt x="40" y="0"/>
                    </a:lnTo>
                    <a:lnTo>
                      <a:pt x="37" y="0"/>
                    </a:lnTo>
                    <a:lnTo>
                      <a:pt x="33" y="0"/>
                    </a:lnTo>
                    <a:close/>
                  </a:path>
                </a:pathLst>
              </a:custGeom>
              <a:solidFill>
                <a:srgbClr val="FF0000"/>
              </a:solidFill>
              <a:ln w="9525">
                <a:noFill/>
                <a:round/>
                <a:headEnd/>
                <a:tailEnd/>
              </a:ln>
            </p:spPr>
            <p:txBody>
              <a:bodyPr/>
              <a:lstStyle/>
              <a:p>
                <a:endParaRPr lang="ja-JP" altLang="en-US" dirty="0">
                  <a:latin typeface="Tahoma" pitchFamily="34" charset="0"/>
                  <a:cs typeface="Tahoma" pitchFamily="34" charset="0"/>
                </a:endParaRPr>
              </a:p>
            </p:txBody>
          </p:sp>
          <p:sp>
            <p:nvSpPr>
              <p:cNvPr id="9415" name="Freeform 128"/>
              <p:cNvSpPr>
                <a:spLocks/>
              </p:cNvSpPr>
              <p:nvPr/>
            </p:nvSpPr>
            <p:spPr bwMode="auto">
              <a:xfrm>
                <a:off x="4298951" y="2770190"/>
                <a:ext cx="106363" cy="109538"/>
              </a:xfrm>
              <a:custGeom>
                <a:avLst/>
                <a:gdLst>
                  <a:gd name="T0" fmla="*/ 2147483647 w 67"/>
                  <a:gd name="T1" fmla="*/ 0 h 69"/>
                  <a:gd name="T2" fmla="*/ 2147483647 w 67"/>
                  <a:gd name="T3" fmla="*/ 0 h 69"/>
                  <a:gd name="T4" fmla="*/ 2147483647 w 67"/>
                  <a:gd name="T5" fmla="*/ 0 h 69"/>
                  <a:gd name="T6" fmla="*/ 2147483647 w 67"/>
                  <a:gd name="T7" fmla="*/ 2147483647 h 69"/>
                  <a:gd name="T8" fmla="*/ 2147483647 w 67"/>
                  <a:gd name="T9" fmla="*/ 2147483647 h 69"/>
                  <a:gd name="T10" fmla="*/ 2147483647 w 67"/>
                  <a:gd name="T11" fmla="*/ 2147483647 h 69"/>
                  <a:gd name="T12" fmla="*/ 2147483647 w 67"/>
                  <a:gd name="T13" fmla="*/ 2147483647 h 69"/>
                  <a:gd name="T14" fmla="*/ 2147483647 w 67"/>
                  <a:gd name="T15" fmla="*/ 2147483647 h 69"/>
                  <a:gd name="T16" fmla="*/ 0 w 67"/>
                  <a:gd name="T17" fmla="*/ 2147483647 h 69"/>
                  <a:gd name="T18" fmla="*/ 0 w 67"/>
                  <a:gd name="T19" fmla="*/ 2147483647 h 69"/>
                  <a:gd name="T20" fmla="*/ 0 w 67"/>
                  <a:gd name="T21" fmla="*/ 2147483647 h 69"/>
                  <a:gd name="T22" fmla="*/ 0 w 67"/>
                  <a:gd name="T23" fmla="*/ 2147483647 h 69"/>
                  <a:gd name="T24" fmla="*/ 0 w 67"/>
                  <a:gd name="T25" fmla="*/ 2147483647 h 69"/>
                  <a:gd name="T26" fmla="*/ 2147483647 w 67"/>
                  <a:gd name="T27" fmla="*/ 2147483647 h 69"/>
                  <a:gd name="T28" fmla="*/ 2147483647 w 67"/>
                  <a:gd name="T29" fmla="*/ 2147483647 h 69"/>
                  <a:gd name="T30" fmla="*/ 2147483647 w 67"/>
                  <a:gd name="T31" fmla="*/ 2147483647 h 69"/>
                  <a:gd name="T32" fmla="*/ 2147483647 w 67"/>
                  <a:gd name="T33" fmla="*/ 2147483647 h 69"/>
                  <a:gd name="T34" fmla="*/ 2147483647 w 67"/>
                  <a:gd name="T35" fmla="*/ 2147483647 h 69"/>
                  <a:gd name="T36" fmla="*/ 2147483647 w 67"/>
                  <a:gd name="T37" fmla="*/ 2147483647 h 69"/>
                  <a:gd name="T38" fmla="*/ 2147483647 w 67"/>
                  <a:gd name="T39" fmla="*/ 2147483647 h 69"/>
                  <a:gd name="T40" fmla="*/ 2147483647 w 67"/>
                  <a:gd name="T41" fmla="*/ 2147483647 h 69"/>
                  <a:gd name="T42" fmla="*/ 2147483647 w 67"/>
                  <a:gd name="T43" fmla="*/ 2147483647 h 69"/>
                  <a:gd name="T44" fmla="*/ 2147483647 w 67"/>
                  <a:gd name="T45" fmla="*/ 2147483647 h 69"/>
                  <a:gd name="T46" fmla="*/ 2147483647 w 67"/>
                  <a:gd name="T47" fmla="*/ 2147483647 h 69"/>
                  <a:gd name="T48" fmla="*/ 2147483647 w 67"/>
                  <a:gd name="T49" fmla="*/ 2147483647 h 69"/>
                  <a:gd name="T50" fmla="*/ 2147483647 w 67"/>
                  <a:gd name="T51" fmla="*/ 2147483647 h 69"/>
                  <a:gd name="T52" fmla="*/ 2147483647 w 67"/>
                  <a:gd name="T53" fmla="*/ 2147483647 h 69"/>
                  <a:gd name="T54" fmla="*/ 2147483647 w 67"/>
                  <a:gd name="T55" fmla="*/ 2147483647 h 69"/>
                  <a:gd name="T56" fmla="*/ 2147483647 w 67"/>
                  <a:gd name="T57" fmla="*/ 2147483647 h 69"/>
                  <a:gd name="T58" fmla="*/ 2147483647 w 67"/>
                  <a:gd name="T59" fmla="*/ 2147483647 h 69"/>
                  <a:gd name="T60" fmla="*/ 2147483647 w 67"/>
                  <a:gd name="T61" fmla="*/ 2147483647 h 69"/>
                  <a:gd name="T62" fmla="*/ 2147483647 w 67"/>
                  <a:gd name="T63" fmla="*/ 2147483647 h 69"/>
                  <a:gd name="T64" fmla="*/ 2147483647 w 67"/>
                  <a:gd name="T65" fmla="*/ 2147483647 h 69"/>
                  <a:gd name="T66" fmla="*/ 2147483647 w 67"/>
                  <a:gd name="T67" fmla="*/ 2147483647 h 69"/>
                  <a:gd name="T68" fmla="*/ 2147483647 w 67"/>
                  <a:gd name="T69" fmla="*/ 2147483647 h 69"/>
                  <a:gd name="T70" fmla="*/ 2147483647 w 67"/>
                  <a:gd name="T71" fmla="*/ 2147483647 h 69"/>
                  <a:gd name="T72" fmla="*/ 2147483647 w 67"/>
                  <a:gd name="T73" fmla="*/ 2147483647 h 69"/>
                  <a:gd name="T74" fmla="*/ 2147483647 w 67"/>
                  <a:gd name="T75" fmla="*/ 2147483647 h 69"/>
                  <a:gd name="T76" fmla="*/ 2147483647 w 67"/>
                  <a:gd name="T77" fmla="*/ 0 h 69"/>
                  <a:gd name="T78" fmla="*/ 2147483647 w 67"/>
                  <a:gd name="T79" fmla="*/ 0 h 69"/>
                  <a:gd name="T80" fmla="*/ 2147483647 w 67"/>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9"/>
                  <a:gd name="T125" fmla="*/ 67 w 67"/>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9">
                    <a:moveTo>
                      <a:pt x="33" y="0"/>
                    </a:moveTo>
                    <a:lnTo>
                      <a:pt x="31" y="0"/>
                    </a:lnTo>
                    <a:lnTo>
                      <a:pt x="26" y="0"/>
                    </a:lnTo>
                    <a:lnTo>
                      <a:pt x="22" y="4"/>
                    </a:lnTo>
                    <a:lnTo>
                      <a:pt x="14" y="7"/>
                    </a:lnTo>
                    <a:lnTo>
                      <a:pt x="9" y="10"/>
                    </a:lnTo>
                    <a:lnTo>
                      <a:pt x="5" y="16"/>
                    </a:lnTo>
                    <a:lnTo>
                      <a:pt x="3" y="21"/>
                    </a:lnTo>
                    <a:lnTo>
                      <a:pt x="0" y="28"/>
                    </a:lnTo>
                    <a:lnTo>
                      <a:pt x="0" y="32"/>
                    </a:lnTo>
                    <a:lnTo>
                      <a:pt x="0" y="35"/>
                    </a:lnTo>
                    <a:lnTo>
                      <a:pt x="0" y="38"/>
                    </a:lnTo>
                    <a:lnTo>
                      <a:pt x="0" y="41"/>
                    </a:lnTo>
                    <a:lnTo>
                      <a:pt x="3" y="47"/>
                    </a:lnTo>
                    <a:lnTo>
                      <a:pt x="5" y="53"/>
                    </a:lnTo>
                    <a:lnTo>
                      <a:pt x="9" y="58"/>
                    </a:lnTo>
                    <a:lnTo>
                      <a:pt x="14" y="63"/>
                    </a:lnTo>
                    <a:lnTo>
                      <a:pt x="22" y="66"/>
                    </a:lnTo>
                    <a:lnTo>
                      <a:pt x="26" y="67"/>
                    </a:lnTo>
                    <a:lnTo>
                      <a:pt x="31" y="69"/>
                    </a:lnTo>
                    <a:lnTo>
                      <a:pt x="33" y="69"/>
                    </a:lnTo>
                    <a:lnTo>
                      <a:pt x="37" y="69"/>
                    </a:lnTo>
                    <a:lnTo>
                      <a:pt x="40" y="67"/>
                    </a:lnTo>
                    <a:lnTo>
                      <a:pt x="47" y="66"/>
                    </a:lnTo>
                    <a:lnTo>
                      <a:pt x="53" y="63"/>
                    </a:lnTo>
                    <a:lnTo>
                      <a:pt x="57" y="58"/>
                    </a:lnTo>
                    <a:lnTo>
                      <a:pt x="62" y="53"/>
                    </a:lnTo>
                    <a:lnTo>
                      <a:pt x="65" y="47"/>
                    </a:lnTo>
                    <a:lnTo>
                      <a:pt x="67" y="41"/>
                    </a:lnTo>
                    <a:lnTo>
                      <a:pt x="67" y="38"/>
                    </a:lnTo>
                    <a:lnTo>
                      <a:pt x="67" y="35"/>
                    </a:lnTo>
                    <a:lnTo>
                      <a:pt x="67" y="32"/>
                    </a:lnTo>
                    <a:lnTo>
                      <a:pt x="67" y="28"/>
                    </a:lnTo>
                    <a:lnTo>
                      <a:pt x="65" y="21"/>
                    </a:lnTo>
                    <a:lnTo>
                      <a:pt x="62" y="16"/>
                    </a:lnTo>
                    <a:lnTo>
                      <a:pt x="57" y="10"/>
                    </a:lnTo>
                    <a:lnTo>
                      <a:pt x="53" y="7"/>
                    </a:lnTo>
                    <a:lnTo>
                      <a:pt x="47" y="4"/>
                    </a:lnTo>
                    <a:lnTo>
                      <a:pt x="40" y="0"/>
                    </a:lnTo>
                    <a:lnTo>
                      <a:pt x="37" y="0"/>
                    </a:lnTo>
                    <a:lnTo>
                      <a:pt x="33"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16" name="Freeform 163"/>
              <p:cNvSpPr>
                <a:spLocks/>
              </p:cNvSpPr>
              <p:nvPr/>
            </p:nvSpPr>
            <p:spPr bwMode="auto">
              <a:xfrm>
                <a:off x="4298951" y="2770190"/>
                <a:ext cx="106363" cy="109538"/>
              </a:xfrm>
              <a:custGeom>
                <a:avLst/>
                <a:gdLst>
                  <a:gd name="T0" fmla="*/ 2147483647 w 67"/>
                  <a:gd name="T1" fmla="*/ 0 h 69"/>
                  <a:gd name="T2" fmla="*/ 2147483647 w 67"/>
                  <a:gd name="T3" fmla="*/ 0 h 69"/>
                  <a:gd name="T4" fmla="*/ 2147483647 w 67"/>
                  <a:gd name="T5" fmla="*/ 0 h 69"/>
                  <a:gd name="T6" fmla="*/ 2147483647 w 67"/>
                  <a:gd name="T7" fmla="*/ 2147483647 h 69"/>
                  <a:gd name="T8" fmla="*/ 2147483647 w 67"/>
                  <a:gd name="T9" fmla="*/ 2147483647 h 69"/>
                  <a:gd name="T10" fmla="*/ 2147483647 w 67"/>
                  <a:gd name="T11" fmla="*/ 2147483647 h 69"/>
                  <a:gd name="T12" fmla="*/ 2147483647 w 67"/>
                  <a:gd name="T13" fmla="*/ 2147483647 h 69"/>
                  <a:gd name="T14" fmla="*/ 2147483647 w 67"/>
                  <a:gd name="T15" fmla="*/ 2147483647 h 69"/>
                  <a:gd name="T16" fmla="*/ 0 w 67"/>
                  <a:gd name="T17" fmla="*/ 2147483647 h 69"/>
                  <a:gd name="T18" fmla="*/ 0 w 67"/>
                  <a:gd name="T19" fmla="*/ 2147483647 h 69"/>
                  <a:gd name="T20" fmla="*/ 0 w 67"/>
                  <a:gd name="T21" fmla="*/ 2147483647 h 69"/>
                  <a:gd name="T22" fmla="*/ 0 w 67"/>
                  <a:gd name="T23" fmla="*/ 2147483647 h 69"/>
                  <a:gd name="T24" fmla="*/ 0 w 67"/>
                  <a:gd name="T25" fmla="*/ 2147483647 h 69"/>
                  <a:gd name="T26" fmla="*/ 2147483647 w 67"/>
                  <a:gd name="T27" fmla="*/ 2147483647 h 69"/>
                  <a:gd name="T28" fmla="*/ 2147483647 w 67"/>
                  <a:gd name="T29" fmla="*/ 2147483647 h 69"/>
                  <a:gd name="T30" fmla="*/ 2147483647 w 67"/>
                  <a:gd name="T31" fmla="*/ 2147483647 h 69"/>
                  <a:gd name="T32" fmla="*/ 2147483647 w 67"/>
                  <a:gd name="T33" fmla="*/ 2147483647 h 69"/>
                  <a:gd name="T34" fmla="*/ 2147483647 w 67"/>
                  <a:gd name="T35" fmla="*/ 2147483647 h 69"/>
                  <a:gd name="T36" fmla="*/ 2147483647 w 67"/>
                  <a:gd name="T37" fmla="*/ 2147483647 h 69"/>
                  <a:gd name="T38" fmla="*/ 2147483647 w 67"/>
                  <a:gd name="T39" fmla="*/ 2147483647 h 69"/>
                  <a:gd name="T40" fmla="*/ 2147483647 w 67"/>
                  <a:gd name="T41" fmla="*/ 2147483647 h 69"/>
                  <a:gd name="T42" fmla="*/ 2147483647 w 67"/>
                  <a:gd name="T43" fmla="*/ 2147483647 h 69"/>
                  <a:gd name="T44" fmla="*/ 2147483647 w 67"/>
                  <a:gd name="T45" fmla="*/ 2147483647 h 69"/>
                  <a:gd name="T46" fmla="*/ 2147483647 w 67"/>
                  <a:gd name="T47" fmla="*/ 2147483647 h 69"/>
                  <a:gd name="T48" fmla="*/ 2147483647 w 67"/>
                  <a:gd name="T49" fmla="*/ 2147483647 h 69"/>
                  <a:gd name="T50" fmla="*/ 2147483647 w 67"/>
                  <a:gd name="T51" fmla="*/ 2147483647 h 69"/>
                  <a:gd name="T52" fmla="*/ 2147483647 w 67"/>
                  <a:gd name="T53" fmla="*/ 2147483647 h 69"/>
                  <a:gd name="T54" fmla="*/ 2147483647 w 67"/>
                  <a:gd name="T55" fmla="*/ 2147483647 h 69"/>
                  <a:gd name="T56" fmla="*/ 2147483647 w 67"/>
                  <a:gd name="T57" fmla="*/ 2147483647 h 69"/>
                  <a:gd name="T58" fmla="*/ 2147483647 w 67"/>
                  <a:gd name="T59" fmla="*/ 2147483647 h 69"/>
                  <a:gd name="T60" fmla="*/ 2147483647 w 67"/>
                  <a:gd name="T61" fmla="*/ 2147483647 h 69"/>
                  <a:gd name="T62" fmla="*/ 2147483647 w 67"/>
                  <a:gd name="T63" fmla="*/ 2147483647 h 69"/>
                  <a:gd name="T64" fmla="*/ 2147483647 w 67"/>
                  <a:gd name="T65" fmla="*/ 2147483647 h 69"/>
                  <a:gd name="T66" fmla="*/ 2147483647 w 67"/>
                  <a:gd name="T67" fmla="*/ 2147483647 h 69"/>
                  <a:gd name="T68" fmla="*/ 2147483647 w 67"/>
                  <a:gd name="T69" fmla="*/ 2147483647 h 69"/>
                  <a:gd name="T70" fmla="*/ 2147483647 w 67"/>
                  <a:gd name="T71" fmla="*/ 2147483647 h 69"/>
                  <a:gd name="T72" fmla="*/ 2147483647 w 67"/>
                  <a:gd name="T73" fmla="*/ 2147483647 h 69"/>
                  <a:gd name="T74" fmla="*/ 2147483647 w 67"/>
                  <a:gd name="T75" fmla="*/ 2147483647 h 69"/>
                  <a:gd name="T76" fmla="*/ 2147483647 w 67"/>
                  <a:gd name="T77" fmla="*/ 0 h 69"/>
                  <a:gd name="T78" fmla="*/ 2147483647 w 67"/>
                  <a:gd name="T79" fmla="*/ 0 h 69"/>
                  <a:gd name="T80" fmla="*/ 2147483647 w 67"/>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9"/>
                  <a:gd name="T125" fmla="*/ 67 w 67"/>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9">
                    <a:moveTo>
                      <a:pt x="33" y="0"/>
                    </a:moveTo>
                    <a:lnTo>
                      <a:pt x="31" y="0"/>
                    </a:lnTo>
                    <a:lnTo>
                      <a:pt x="26" y="0"/>
                    </a:lnTo>
                    <a:lnTo>
                      <a:pt x="22" y="4"/>
                    </a:lnTo>
                    <a:lnTo>
                      <a:pt x="14" y="7"/>
                    </a:lnTo>
                    <a:lnTo>
                      <a:pt x="9" y="10"/>
                    </a:lnTo>
                    <a:lnTo>
                      <a:pt x="5" y="16"/>
                    </a:lnTo>
                    <a:lnTo>
                      <a:pt x="3" y="21"/>
                    </a:lnTo>
                    <a:lnTo>
                      <a:pt x="0" y="28"/>
                    </a:lnTo>
                    <a:lnTo>
                      <a:pt x="0" y="32"/>
                    </a:lnTo>
                    <a:lnTo>
                      <a:pt x="0" y="35"/>
                    </a:lnTo>
                    <a:lnTo>
                      <a:pt x="0" y="38"/>
                    </a:lnTo>
                    <a:lnTo>
                      <a:pt x="0" y="41"/>
                    </a:lnTo>
                    <a:lnTo>
                      <a:pt x="3" y="47"/>
                    </a:lnTo>
                    <a:lnTo>
                      <a:pt x="5" y="53"/>
                    </a:lnTo>
                    <a:lnTo>
                      <a:pt x="9" y="58"/>
                    </a:lnTo>
                    <a:lnTo>
                      <a:pt x="14" y="63"/>
                    </a:lnTo>
                    <a:lnTo>
                      <a:pt x="22" y="66"/>
                    </a:lnTo>
                    <a:lnTo>
                      <a:pt x="26" y="67"/>
                    </a:lnTo>
                    <a:lnTo>
                      <a:pt x="31" y="69"/>
                    </a:lnTo>
                    <a:lnTo>
                      <a:pt x="33" y="69"/>
                    </a:lnTo>
                    <a:lnTo>
                      <a:pt x="37" y="69"/>
                    </a:lnTo>
                    <a:lnTo>
                      <a:pt x="40" y="67"/>
                    </a:lnTo>
                    <a:lnTo>
                      <a:pt x="47" y="66"/>
                    </a:lnTo>
                    <a:lnTo>
                      <a:pt x="53" y="63"/>
                    </a:lnTo>
                    <a:lnTo>
                      <a:pt x="57" y="58"/>
                    </a:lnTo>
                    <a:lnTo>
                      <a:pt x="62" y="53"/>
                    </a:lnTo>
                    <a:lnTo>
                      <a:pt x="65" y="47"/>
                    </a:lnTo>
                    <a:lnTo>
                      <a:pt x="67" y="41"/>
                    </a:lnTo>
                    <a:lnTo>
                      <a:pt x="67" y="38"/>
                    </a:lnTo>
                    <a:lnTo>
                      <a:pt x="67" y="35"/>
                    </a:lnTo>
                    <a:lnTo>
                      <a:pt x="67" y="32"/>
                    </a:lnTo>
                    <a:lnTo>
                      <a:pt x="67" y="28"/>
                    </a:lnTo>
                    <a:lnTo>
                      <a:pt x="65" y="21"/>
                    </a:lnTo>
                    <a:lnTo>
                      <a:pt x="62" y="16"/>
                    </a:lnTo>
                    <a:lnTo>
                      <a:pt x="57" y="10"/>
                    </a:lnTo>
                    <a:lnTo>
                      <a:pt x="53" y="7"/>
                    </a:lnTo>
                    <a:lnTo>
                      <a:pt x="47" y="4"/>
                    </a:lnTo>
                    <a:lnTo>
                      <a:pt x="40" y="0"/>
                    </a:lnTo>
                    <a:lnTo>
                      <a:pt x="37" y="0"/>
                    </a:lnTo>
                    <a:lnTo>
                      <a:pt x="33"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9240" name="Rectangle 140"/>
            <p:cNvSpPr>
              <a:spLocks noChangeArrowheads="1"/>
            </p:cNvSpPr>
            <p:nvPr/>
          </p:nvSpPr>
          <p:spPr bwMode="auto">
            <a:xfrm>
              <a:off x="5049838" y="2505075"/>
              <a:ext cx="173124"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T1</a:t>
              </a:r>
              <a:endParaRPr lang="en-US" altLang="ja-JP" sz="1600" dirty="0">
                <a:latin typeface="Tahoma" pitchFamily="34" charset="0"/>
                <a:ea typeface="Tahoma" pitchFamily="34" charset="0"/>
                <a:cs typeface="Tahoma" pitchFamily="34" charset="0"/>
              </a:endParaRPr>
            </a:p>
          </p:txBody>
        </p:sp>
        <p:sp>
          <p:nvSpPr>
            <p:cNvPr id="9241" name="Rectangle 145"/>
            <p:cNvSpPr>
              <a:spLocks noChangeArrowheads="1"/>
            </p:cNvSpPr>
            <p:nvPr/>
          </p:nvSpPr>
          <p:spPr bwMode="auto">
            <a:xfrm>
              <a:off x="3817938" y="1728788"/>
              <a:ext cx="179387" cy="184150"/>
            </a:xfrm>
            <a:prstGeom prst="rect">
              <a:avLst/>
            </a:prstGeom>
            <a:noFill/>
            <a:ln w="9525">
              <a:noFill/>
              <a:miter lim="800000"/>
              <a:headEnd/>
              <a:tailEnd/>
            </a:ln>
          </p:spPr>
          <p:txBody>
            <a:bodyPr wrap="none" lIns="0" tIns="0" rIns="0" bIns="0">
              <a:spAutoFit/>
            </a:bodyPr>
            <a:lstStyle/>
            <a:p>
              <a:r>
                <a:rPr lang="en-US" altLang="ja-JP" sz="1200" dirty="0">
                  <a:solidFill>
                    <a:srgbClr val="FF33CC"/>
                  </a:solidFill>
                  <a:latin typeface="Tahoma" pitchFamily="34" charset="0"/>
                  <a:ea typeface="Tahoma" pitchFamily="34" charset="0"/>
                  <a:cs typeface="Tahoma" pitchFamily="34" charset="0"/>
                </a:rPr>
                <a:t>T5</a:t>
              </a:r>
              <a:endParaRPr lang="en-US" altLang="ja-JP" sz="1600" dirty="0">
                <a:solidFill>
                  <a:srgbClr val="FF33CC"/>
                </a:solidFill>
                <a:latin typeface="Tahoma" pitchFamily="34" charset="0"/>
                <a:ea typeface="Tahoma" pitchFamily="34" charset="0"/>
                <a:cs typeface="Tahoma" pitchFamily="34" charset="0"/>
              </a:endParaRPr>
            </a:p>
          </p:txBody>
        </p:sp>
        <p:sp>
          <p:nvSpPr>
            <p:cNvPr id="9242" name="Freeform 175"/>
            <p:cNvSpPr>
              <a:spLocks/>
            </p:cNvSpPr>
            <p:nvPr/>
          </p:nvSpPr>
          <p:spPr bwMode="auto">
            <a:xfrm>
              <a:off x="3694113" y="1776413"/>
              <a:ext cx="87312" cy="87312"/>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FF33CC"/>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43" name="Rectangle 147"/>
            <p:cNvSpPr>
              <a:spLocks noChangeArrowheads="1"/>
            </p:cNvSpPr>
            <p:nvPr/>
          </p:nvSpPr>
          <p:spPr bwMode="auto">
            <a:xfrm>
              <a:off x="3803650" y="2817813"/>
              <a:ext cx="179388" cy="184150"/>
            </a:xfrm>
            <a:prstGeom prst="rect">
              <a:avLst/>
            </a:prstGeom>
            <a:noFill/>
            <a:ln w="9525">
              <a:noFill/>
              <a:miter lim="800000"/>
              <a:headEnd/>
              <a:tailEnd/>
            </a:ln>
          </p:spPr>
          <p:txBody>
            <a:bodyPr wrap="none" lIns="0" tIns="0" rIns="0" bIns="0">
              <a:spAutoFit/>
            </a:bodyPr>
            <a:lstStyle/>
            <a:p>
              <a:r>
                <a:rPr lang="en-US" altLang="ja-JP" sz="1200" dirty="0">
                  <a:solidFill>
                    <a:srgbClr val="FF33CC"/>
                  </a:solidFill>
                  <a:latin typeface="Tahoma" pitchFamily="34" charset="0"/>
                  <a:ea typeface="Tahoma" pitchFamily="34" charset="0"/>
                  <a:cs typeface="Tahoma" pitchFamily="34" charset="0"/>
                </a:rPr>
                <a:t>T7</a:t>
              </a:r>
              <a:endParaRPr lang="en-US" altLang="ja-JP" sz="1600" dirty="0">
                <a:solidFill>
                  <a:srgbClr val="FF33CC"/>
                </a:solidFill>
                <a:latin typeface="Tahoma" pitchFamily="34" charset="0"/>
                <a:ea typeface="Tahoma" pitchFamily="34" charset="0"/>
                <a:cs typeface="Tahoma" pitchFamily="34" charset="0"/>
              </a:endParaRPr>
            </a:p>
          </p:txBody>
        </p:sp>
        <p:sp>
          <p:nvSpPr>
            <p:cNvPr id="9244" name="Freeform 176"/>
            <p:cNvSpPr>
              <a:spLocks/>
            </p:cNvSpPr>
            <p:nvPr/>
          </p:nvSpPr>
          <p:spPr bwMode="auto">
            <a:xfrm>
              <a:off x="3694113" y="2879725"/>
              <a:ext cx="87312" cy="88900"/>
            </a:xfrm>
            <a:custGeom>
              <a:avLst/>
              <a:gdLst>
                <a:gd name="T0" fmla="*/ 2147483647 w 68"/>
                <a:gd name="T1" fmla="*/ 0 h 69"/>
                <a:gd name="T2" fmla="*/ 2147483647 w 68"/>
                <a:gd name="T3" fmla="*/ 0 h 69"/>
                <a:gd name="T4" fmla="*/ 2147483647 w 68"/>
                <a:gd name="T5" fmla="*/ 2147483647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2147483647 w 68"/>
                <a:gd name="T19" fmla="*/ 2147483647 h 69"/>
                <a:gd name="T20" fmla="*/ 0 w 68"/>
                <a:gd name="T21" fmla="*/ 2147483647 h 69"/>
                <a:gd name="T22" fmla="*/ 2147483647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2147483647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0" y="0"/>
                  </a:lnTo>
                  <a:lnTo>
                    <a:pt x="28" y="2"/>
                  </a:lnTo>
                  <a:lnTo>
                    <a:pt x="20" y="4"/>
                  </a:lnTo>
                  <a:lnTo>
                    <a:pt x="16" y="7"/>
                  </a:lnTo>
                  <a:lnTo>
                    <a:pt x="11" y="11"/>
                  </a:lnTo>
                  <a:lnTo>
                    <a:pt x="6" y="14"/>
                  </a:lnTo>
                  <a:lnTo>
                    <a:pt x="2" y="22"/>
                  </a:lnTo>
                  <a:lnTo>
                    <a:pt x="2" y="28"/>
                  </a:lnTo>
                  <a:lnTo>
                    <a:pt x="2" y="32"/>
                  </a:lnTo>
                  <a:lnTo>
                    <a:pt x="0" y="35"/>
                  </a:lnTo>
                  <a:lnTo>
                    <a:pt x="2" y="38"/>
                  </a:lnTo>
                  <a:lnTo>
                    <a:pt x="2" y="42"/>
                  </a:lnTo>
                  <a:lnTo>
                    <a:pt x="2" y="49"/>
                  </a:lnTo>
                  <a:lnTo>
                    <a:pt x="6" y="53"/>
                  </a:lnTo>
                  <a:lnTo>
                    <a:pt x="11" y="60"/>
                  </a:lnTo>
                  <a:lnTo>
                    <a:pt x="16" y="63"/>
                  </a:lnTo>
                  <a:lnTo>
                    <a:pt x="20" y="66"/>
                  </a:lnTo>
                  <a:lnTo>
                    <a:pt x="28" y="69"/>
                  </a:lnTo>
                  <a:lnTo>
                    <a:pt x="30" y="69"/>
                  </a:lnTo>
                  <a:lnTo>
                    <a:pt x="34" y="69"/>
                  </a:lnTo>
                  <a:lnTo>
                    <a:pt x="37" y="69"/>
                  </a:lnTo>
                  <a:lnTo>
                    <a:pt x="40" y="69"/>
                  </a:lnTo>
                  <a:lnTo>
                    <a:pt x="47" y="66"/>
                  </a:lnTo>
                  <a:lnTo>
                    <a:pt x="53" y="63"/>
                  </a:lnTo>
                  <a:lnTo>
                    <a:pt x="57" y="60"/>
                  </a:lnTo>
                  <a:lnTo>
                    <a:pt x="62" y="53"/>
                  </a:lnTo>
                  <a:lnTo>
                    <a:pt x="65" y="49"/>
                  </a:lnTo>
                  <a:lnTo>
                    <a:pt x="67" y="42"/>
                  </a:lnTo>
                  <a:lnTo>
                    <a:pt x="67" y="38"/>
                  </a:lnTo>
                  <a:lnTo>
                    <a:pt x="68" y="35"/>
                  </a:lnTo>
                  <a:lnTo>
                    <a:pt x="67" y="32"/>
                  </a:lnTo>
                  <a:lnTo>
                    <a:pt x="67" y="28"/>
                  </a:lnTo>
                  <a:lnTo>
                    <a:pt x="65" y="22"/>
                  </a:lnTo>
                  <a:lnTo>
                    <a:pt x="62" y="14"/>
                  </a:lnTo>
                  <a:lnTo>
                    <a:pt x="57" y="11"/>
                  </a:lnTo>
                  <a:lnTo>
                    <a:pt x="53" y="7"/>
                  </a:lnTo>
                  <a:lnTo>
                    <a:pt x="47" y="4"/>
                  </a:lnTo>
                  <a:lnTo>
                    <a:pt x="40" y="2"/>
                  </a:lnTo>
                  <a:lnTo>
                    <a:pt x="37" y="0"/>
                  </a:lnTo>
                  <a:lnTo>
                    <a:pt x="34" y="0"/>
                  </a:lnTo>
                </a:path>
              </a:pathLst>
            </a:custGeom>
            <a:solidFill>
              <a:srgbClr val="FF33CC"/>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45" name="Rectangle 149"/>
            <p:cNvSpPr>
              <a:spLocks noChangeArrowheads="1"/>
            </p:cNvSpPr>
            <p:nvPr/>
          </p:nvSpPr>
          <p:spPr bwMode="auto">
            <a:xfrm>
              <a:off x="3408363" y="2143125"/>
              <a:ext cx="179387" cy="184150"/>
            </a:xfrm>
            <a:prstGeom prst="rect">
              <a:avLst/>
            </a:prstGeom>
            <a:noFill/>
            <a:ln w="9525">
              <a:noFill/>
              <a:miter lim="800000"/>
              <a:headEnd/>
              <a:tailEnd/>
            </a:ln>
          </p:spPr>
          <p:txBody>
            <a:bodyPr wrap="none" lIns="0" tIns="0" rIns="0" bIns="0">
              <a:spAutoFit/>
            </a:bodyPr>
            <a:lstStyle/>
            <a:p>
              <a:r>
                <a:rPr lang="en-US" altLang="ja-JP" sz="1200" dirty="0">
                  <a:solidFill>
                    <a:srgbClr val="FF33CC"/>
                  </a:solidFill>
                  <a:latin typeface="Tahoma" pitchFamily="34" charset="0"/>
                  <a:ea typeface="Tahoma" pitchFamily="34" charset="0"/>
                  <a:cs typeface="Tahoma" pitchFamily="34" charset="0"/>
                </a:rPr>
                <a:t>T3</a:t>
              </a:r>
              <a:endParaRPr lang="en-US" altLang="ja-JP" sz="1600" dirty="0">
                <a:solidFill>
                  <a:srgbClr val="FF33CC"/>
                </a:solidFill>
                <a:latin typeface="Tahoma" pitchFamily="34" charset="0"/>
                <a:ea typeface="Tahoma" pitchFamily="34" charset="0"/>
                <a:cs typeface="Tahoma" pitchFamily="34" charset="0"/>
              </a:endParaRPr>
            </a:p>
          </p:txBody>
        </p:sp>
        <p:sp>
          <p:nvSpPr>
            <p:cNvPr id="9246" name="Freeform 193"/>
            <p:cNvSpPr>
              <a:spLocks/>
            </p:cNvSpPr>
            <p:nvPr/>
          </p:nvSpPr>
          <p:spPr bwMode="auto">
            <a:xfrm>
              <a:off x="3449638" y="2320925"/>
              <a:ext cx="87312" cy="85725"/>
            </a:xfrm>
            <a:custGeom>
              <a:avLst/>
              <a:gdLst>
                <a:gd name="T0" fmla="*/ 2147483647 w 68"/>
                <a:gd name="T1" fmla="*/ 0 h 67"/>
                <a:gd name="T2" fmla="*/ 2147483647 w 68"/>
                <a:gd name="T3" fmla="*/ 0 h 67"/>
                <a:gd name="T4" fmla="*/ 2147483647 w 68"/>
                <a:gd name="T5" fmla="*/ 0 h 67"/>
                <a:gd name="T6" fmla="*/ 2147483647 w 68"/>
                <a:gd name="T7" fmla="*/ 2147483647 h 67"/>
                <a:gd name="T8" fmla="*/ 2147483647 w 68"/>
                <a:gd name="T9" fmla="*/ 2147483647 h 67"/>
                <a:gd name="T10" fmla="*/ 2147483647 w 68"/>
                <a:gd name="T11" fmla="*/ 2147483647 h 67"/>
                <a:gd name="T12" fmla="*/ 2147483647 w 68"/>
                <a:gd name="T13" fmla="*/ 2147483647 h 67"/>
                <a:gd name="T14" fmla="*/ 2147483647 w 68"/>
                <a:gd name="T15" fmla="*/ 2147483647 h 67"/>
                <a:gd name="T16" fmla="*/ 0 w 68"/>
                <a:gd name="T17" fmla="*/ 2147483647 h 67"/>
                <a:gd name="T18" fmla="*/ 0 w 68"/>
                <a:gd name="T19" fmla="*/ 2147483647 h 67"/>
                <a:gd name="T20" fmla="*/ 0 w 68"/>
                <a:gd name="T21" fmla="*/ 2147483647 h 67"/>
                <a:gd name="T22" fmla="*/ 0 w 68"/>
                <a:gd name="T23" fmla="*/ 2147483647 h 67"/>
                <a:gd name="T24" fmla="*/ 0 w 68"/>
                <a:gd name="T25" fmla="*/ 2147483647 h 67"/>
                <a:gd name="T26" fmla="*/ 2147483647 w 68"/>
                <a:gd name="T27" fmla="*/ 2147483647 h 67"/>
                <a:gd name="T28" fmla="*/ 2147483647 w 68"/>
                <a:gd name="T29" fmla="*/ 2147483647 h 67"/>
                <a:gd name="T30" fmla="*/ 2147483647 w 68"/>
                <a:gd name="T31" fmla="*/ 2147483647 h 67"/>
                <a:gd name="T32" fmla="*/ 2147483647 w 68"/>
                <a:gd name="T33" fmla="*/ 2147483647 h 67"/>
                <a:gd name="T34" fmla="*/ 2147483647 w 68"/>
                <a:gd name="T35" fmla="*/ 2147483647 h 67"/>
                <a:gd name="T36" fmla="*/ 2147483647 w 68"/>
                <a:gd name="T37" fmla="*/ 2147483647 h 67"/>
                <a:gd name="T38" fmla="*/ 2147483647 w 68"/>
                <a:gd name="T39" fmla="*/ 2147483647 h 67"/>
                <a:gd name="T40" fmla="*/ 2147483647 w 68"/>
                <a:gd name="T41" fmla="*/ 2147483647 h 67"/>
                <a:gd name="T42" fmla="*/ 2147483647 w 68"/>
                <a:gd name="T43" fmla="*/ 2147483647 h 67"/>
                <a:gd name="T44" fmla="*/ 2147483647 w 68"/>
                <a:gd name="T45" fmla="*/ 2147483647 h 67"/>
                <a:gd name="T46" fmla="*/ 2147483647 w 68"/>
                <a:gd name="T47" fmla="*/ 2147483647 h 67"/>
                <a:gd name="T48" fmla="*/ 2147483647 w 68"/>
                <a:gd name="T49" fmla="*/ 2147483647 h 67"/>
                <a:gd name="T50" fmla="*/ 2147483647 w 68"/>
                <a:gd name="T51" fmla="*/ 2147483647 h 67"/>
                <a:gd name="T52" fmla="*/ 2147483647 w 68"/>
                <a:gd name="T53" fmla="*/ 2147483647 h 67"/>
                <a:gd name="T54" fmla="*/ 2147483647 w 68"/>
                <a:gd name="T55" fmla="*/ 2147483647 h 67"/>
                <a:gd name="T56" fmla="*/ 2147483647 w 68"/>
                <a:gd name="T57" fmla="*/ 2147483647 h 67"/>
                <a:gd name="T58" fmla="*/ 2147483647 w 68"/>
                <a:gd name="T59" fmla="*/ 2147483647 h 67"/>
                <a:gd name="T60" fmla="*/ 2147483647 w 68"/>
                <a:gd name="T61" fmla="*/ 2147483647 h 67"/>
                <a:gd name="T62" fmla="*/ 2147483647 w 68"/>
                <a:gd name="T63" fmla="*/ 2147483647 h 67"/>
                <a:gd name="T64" fmla="*/ 2147483647 w 68"/>
                <a:gd name="T65" fmla="*/ 2147483647 h 67"/>
                <a:gd name="T66" fmla="*/ 2147483647 w 68"/>
                <a:gd name="T67" fmla="*/ 2147483647 h 67"/>
                <a:gd name="T68" fmla="*/ 2147483647 w 68"/>
                <a:gd name="T69" fmla="*/ 2147483647 h 67"/>
                <a:gd name="T70" fmla="*/ 2147483647 w 68"/>
                <a:gd name="T71" fmla="*/ 2147483647 h 67"/>
                <a:gd name="T72" fmla="*/ 2147483647 w 68"/>
                <a:gd name="T73" fmla="*/ 2147483647 h 67"/>
                <a:gd name="T74" fmla="*/ 2147483647 w 68"/>
                <a:gd name="T75" fmla="*/ 2147483647 h 67"/>
                <a:gd name="T76" fmla="*/ 2147483647 w 68"/>
                <a:gd name="T77" fmla="*/ 0 h 67"/>
                <a:gd name="T78" fmla="*/ 2147483647 w 68"/>
                <a:gd name="T79" fmla="*/ 0 h 67"/>
                <a:gd name="T80" fmla="*/ 2147483647 w 68"/>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7"/>
                <a:gd name="T125" fmla="*/ 68 w 68"/>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7">
                  <a:moveTo>
                    <a:pt x="34" y="0"/>
                  </a:moveTo>
                  <a:lnTo>
                    <a:pt x="31" y="0"/>
                  </a:lnTo>
                  <a:lnTo>
                    <a:pt x="26" y="0"/>
                  </a:lnTo>
                  <a:lnTo>
                    <a:pt x="21" y="2"/>
                  </a:lnTo>
                  <a:lnTo>
                    <a:pt x="13" y="6"/>
                  </a:lnTo>
                  <a:lnTo>
                    <a:pt x="9" y="9"/>
                  </a:lnTo>
                  <a:lnTo>
                    <a:pt x="4" y="16"/>
                  </a:lnTo>
                  <a:lnTo>
                    <a:pt x="3" y="20"/>
                  </a:lnTo>
                  <a:lnTo>
                    <a:pt x="0" y="28"/>
                  </a:lnTo>
                  <a:lnTo>
                    <a:pt x="0" y="30"/>
                  </a:lnTo>
                  <a:lnTo>
                    <a:pt x="0" y="34"/>
                  </a:lnTo>
                  <a:lnTo>
                    <a:pt x="0" y="37"/>
                  </a:lnTo>
                  <a:lnTo>
                    <a:pt x="0" y="41"/>
                  </a:lnTo>
                  <a:lnTo>
                    <a:pt x="3" y="47"/>
                  </a:lnTo>
                  <a:lnTo>
                    <a:pt x="4" y="53"/>
                  </a:lnTo>
                  <a:lnTo>
                    <a:pt x="9" y="58"/>
                  </a:lnTo>
                  <a:lnTo>
                    <a:pt x="13" y="62"/>
                  </a:lnTo>
                  <a:lnTo>
                    <a:pt x="21" y="64"/>
                  </a:lnTo>
                  <a:lnTo>
                    <a:pt x="26" y="67"/>
                  </a:lnTo>
                  <a:lnTo>
                    <a:pt x="31" y="67"/>
                  </a:lnTo>
                  <a:lnTo>
                    <a:pt x="34" y="67"/>
                  </a:lnTo>
                  <a:lnTo>
                    <a:pt x="37" y="67"/>
                  </a:lnTo>
                  <a:lnTo>
                    <a:pt x="40" y="67"/>
                  </a:lnTo>
                  <a:lnTo>
                    <a:pt x="48" y="64"/>
                  </a:lnTo>
                  <a:lnTo>
                    <a:pt x="52" y="62"/>
                  </a:lnTo>
                  <a:lnTo>
                    <a:pt x="57" y="58"/>
                  </a:lnTo>
                  <a:lnTo>
                    <a:pt x="62" y="53"/>
                  </a:lnTo>
                  <a:lnTo>
                    <a:pt x="66" y="47"/>
                  </a:lnTo>
                  <a:lnTo>
                    <a:pt x="66" y="41"/>
                  </a:lnTo>
                  <a:lnTo>
                    <a:pt x="68" y="37"/>
                  </a:lnTo>
                  <a:lnTo>
                    <a:pt x="68" y="34"/>
                  </a:lnTo>
                  <a:lnTo>
                    <a:pt x="68" y="30"/>
                  </a:lnTo>
                  <a:lnTo>
                    <a:pt x="66" y="28"/>
                  </a:lnTo>
                  <a:lnTo>
                    <a:pt x="66" y="20"/>
                  </a:lnTo>
                  <a:lnTo>
                    <a:pt x="62" y="16"/>
                  </a:lnTo>
                  <a:lnTo>
                    <a:pt x="57" y="9"/>
                  </a:lnTo>
                  <a:lnTo>
                    <a:pt x="52" y="6"/>
                  </a:lnTo>
                  <a:lnTo>
                    <a:pt x="48" y="2"/>
                  </a:lnTo>
                  <a:lnTo>
                    <a:pt x="40" y="0"/>
                  </a:lnTo>
                  <a:lnTo>
                    <a:pt x="37" y="0"/>
                  </a:lnTo>
                  <a:lnTo>
                    <a:pt x="34" y="0"/>
                  </a:lnTo>
                  <a:close/>
                </a:path>
              </a:pathLst>
            </a:custGeom>
            <a:solidFill>
              <a:srgbClr val="FF33CC"/>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47" name="Rectangle 149"/>
            <p:cNvSpPr>
              <a:spLocks noChangeArrowheads="1"/>
            </p:cNvSpPr>
            <p:nvPr/>
          </p:nvSpPr>
          <p:spPr bwMode="auto">
            <a:xfrm>
              <a:off x="2193925" y="2143125"/>
              <a:ext cx="179388" cy="184150"/>
            </a:xfrm>
            <a:prstGeom prst="rect">
              <a:avLst/>
            </a:prstGeom>
            <a:noFill/>
            <a:ln w="9525">
              <a:noFill/>
              <a:miter lim="800000"/>
              <a:headEnd/>
              <a:tailEnd/>
            </a:ln>
          </p:spPr>
          <p:txBody>
            <a:bodyPr wrap="none" lIns="0" tIns="0" rIns="0" bIns="0">
              <a:spAutoFit/>
            </a:bodyPr>
            <a:lstStyle/>
            <a:p>
              <a:r>
                <a:rPr lang="en-US" altLang="ja-JP" sz="1200" dirty="0">
                  <a:solidFill>
                    <a:srgbClr val="FF33CC"/>
                  </a:solidFill>
                  <a:latin typeface="Tahoma" pitchFamily="34" charset="0"/>
                  <a:ea typeface="Tahoma" pitchFamily="34" charset="0"/>
                  <a:cs typeface="Tahoma" pitchFamily="34" charset="0"/>
                </a:rPr>
                <a:t>T8</a:t>
              </a:r>
              <a:endParaRPr lang="en-US" altLang="ja-JP" sz="1600" dirty="0">
                <a:solidFill>
                  <a:srgbClr val="FF33CC"/>
                </a:solidFill>
                <a:latin typeface="Tahoma" pitchFamily="34" charset="0"/>
                <a:ea typeface="Tahoma" pitchFamily="34" charset="0"/>
                <a:cs typeface="Tahoma" pitchFamily="34" charset="0"/>
              </a:endParaRPr>
            </a:p>
          </p:txBody>
        </p:sp>
        <p:sp>
          <p:nvSpPr>
            <p:cNvPr id="9248" name="Freeform 193"/>
            <p:cNvSpPr>
              <a:spLocks/>
            </p:cNvSpPr>
            <p:nvPr/>
          </p:nvSpPr>
          <p:spPr bwMode="auto">
            <a:xfrm>
              <a:off x="2241550" y="2320925"/>
              <a:ext cx="87313" cy="85725"/>
            </a:xfrm>
            <a:custGeom>
              <a:avLst/>
              <a:gdLst>
                <a:gd name="T0" fmla="*/ 2147483647 w 68"/>
                <a:gd name="T1" fmla="*/ 0 h 67"/>
                <a:gd name="T2" fmla="*/ 2147483647 w 68"/>
                <a:gd name="T3" fmla="*/ 0 h 67"/>
                <a:gd name="T4" fmla="*/ 2147483647 w 68"/>
                <a:gd name="T5" fmla="*/ 0 h 67"/>
                <a:gd name="T6" fmla="*/ 2147483647 w 68"/>
                <a:gd name="T7" fmla="*/ 2147483647 h 67"/>
                <a:gd name="T8" fmla="*/ 2147483647 w 68"/>
                <a:gd name="T9" fmla="*/ 2147483647 h 67"/>
                <a:gd name="T10" fmla="*/ 2147483647 w 68"/>
                <a:gd name="T11" fmla="*/ 2147483647 h 67"/>
                <a:gd name="T12" fmla="*/ 2147483647 w 68"/>
                <a:gd name="T13" fmla="*/ 2147483647 h 67"/>
                <a:gd name="T14" fmla="*/ 2147483647 w 68"/>
                <a:gd name="T15" fmla="*/ 2147483647 h 67"/>
                <a:gd name="T16" fmla="*/ 0 w 68"/>
                <a:gd name="T17" fmla="*/ 2147483647 h 67"/>
                <a:gd name="T18" fmla="*/ 0 w 68"/>
                <a:gd name="T19" fmla="*/ 2147483647 h 67"/>
                <a:gd name="T20" fmla="*/ 0 w 68"/>
                <a:gd name="T21" fmla="*/ 2147483647 h 67"/>
                <a:gd name="T22" fmla="*/ 0 w 68"/>
                <a:gd name="T23" fmla="*/ 2147483647 h 67"/>
                <a:gd name="T24" fmla="*/ 0 w 68"/>
                <a:gd name="T25" fmla="*/ 2147483647 h 67"/>
                <a:gd name="T26" fmla="*/ 2147483647 w 68"/>
                <a:gd name="T27" fmla="*/ 2147483647 h 67"/>
                <a:gd name="T28" fmla="*/ 2147483647 w 68"/>
                <a:gd name="T29" fmla="*/ 2147483647 h 67"/>
                <a:gd name="T30" fmla="*/ 2147483647 w 68"/>
                <a:gd name="T31" fmla="*/ 2147483647 h 67"/>
                <a:gd name="T32" fmla="*/ 2147483647 w 68"/>
                <a:gd name="T33" fmla="*/ 2147483647 h 67"/>
                <a:gd name="T34" fmla="*/ 2147483647 w 68"/>
                <a:gd name="T35" fmla="*/ 2147483647 h 67"/>
                <a:gd name="T36" fmla="*/ 2147483647 w 68"/>
                <a:gd name="T37" fmla="*/ 2147483647 h 67"/>
                <a:gd name="T38" fmla="*/ 2147483647 w 68"/>
                <a:gd name="T39" fmla="*/ 2147483647 h 67"/>
                <a:gd name="T40" fmla="*/ 2147483647 w 68"/>
                <a:gd name="T41" fmla="*/ 2147483647 h 67"/>
                <a:gd name="T42" fmla="*/ 2147483647 w 68"/>
                <a:gd name="T43" fmla="*/ 2147483647 h 67"/>
                <a:gd name="T44" fmla="*/ 2147483647 w 68"/>
                <a:gd name="T45" fmla="*/ 2147483647 h 67"/>
                <a:gd name="T46" fmla="*/ 2147483647 w 68"/>
                <a:gd name="T47" fmla="*/ 2147483647 h 67"/>
                <a:gd name="T48" fmla="*/ 2147483647 w 68"/>
                <a:gd name="T49" fmla="*/ 2147483647 h 67"/>
                <a:gd name="T50" fmla="*/ 2147483647 w 68"/>
                <a:gd name="T51" fmla="*/ 2147483647 h 67"/>
                <a:gd name="T52" fmla="*/ 2147483647 w 68"/>
                <a:gd name="T53" fmla="*/ 2147483647 h 67"/>
                <a:gd name="T54" fmla="*/ 2147483647 w 68"/>
                <a:gd name="T55" fmla="*/ 2147483647 h 67"/>
                <a:gd name="T56" fmla="*/ 2147483647 w 68"/>
                <a:gd name="T57" fmla="*/ 2147483647 h 67"/>
                <a:gd name="T58" fmla="*/ 2147483647 w 68"/>
                <a:gd name="T59" fmla="*/ 2147483647 h 67"/>
                <a:gd name="T60" fmla="*/ 2147483647 w 68"/>
                <a:gd name="T61" fmla="*/ 2147483647 h 67"/>
                <a:gd name="T62" fmla="*/ 2147483647 w 68"/>
                <a:gd name="T63" fmla="*/ 2147483647 h 67"/>
                <a:gd name="T64" fmla="*/ 2147483647 w 68"/>
                <a:gd name="T65" fmla="*/ 2147483647 h 67"/>
                <a:gd name="T66" fmla="*/ 2147483647 w 68"/>
                <a:gd name="T67" fmla="*/ 2147483647 h 67"/>
                <a:gd name="T68" fmla="*/ 2147483647 w 68"/>
                <a:gd name="T69" fmla="*/ 2147483647 h 67"/>
                <a:gd name="T70" fmla="*/ 2147483647 w 68"/>
                <a:gd name="T71" fmla="*/ 2147483647 h 67"/>
                <a:gd name="T72" fmla="*/ 2147483647 w 68"/>
                <a:gd name="T73" fmla="*/ 2147483647 h 67"/>
                <a:gd name="T74" fmla="*/ 2147483647 w 68"/>
                <a:gd name="T75" fmla="*/ 2147483647 h 67"/>
                <a:gd name="T76" fmla="*/ 2147483647 w 68"/>
                <a:gd name="T77" fmla="*/ 0 h 67"/>
                <a:gd name="T78" fmla="*/ 2147483647 w 68"/>
                <a:gd name="T79" fmla="*/ 0 h 67"/>
                <a:gd name="T80" fmla="*/ 2147483647 w 68"/>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7"/>
                <a:gd name="T125" fmla="*/ 68 w 68"/>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7">
                  <a:moveTo>
                    <a:pt x="34" y="0"/>
                  </a:moveTo>
                  <a:lnTo>
                    <a:pt x="31" y="0"/>
                  </a:lnTo>
                  <a:lnTo>
                    <a:pt x="26" y="0"/>
                  </a:lnTo>
                  <a:lnTo>
                    <a:pt x="21" y="2"/>
                  </a:lnTo>
                  <a:lnTo>
                    <a:pt x="13" y="6"/>
                  </a:lnTo>
                  <a:lnTo>
                    <a:pt x="9" y="9"/>
                  </a:lnTo>
                  <a:lnTo>
                    <a:pt x="4" y="16"/>
                  </a:lnTo>
                  <a:lnTo>
                    <a:pt x="3" y="20"/>
                  </a:lnTo>
                  <a:lnTo>
                    <a:pt x="0" y="28"/>
                  </a:lnTo>
                  <a:lnTo>
                    <a:pt x="0" y="30"/>
                  </a:lnTo>
                  <a:lnTo>
                    <a:pt x="0" y="34"/>
                  </a:lnTo>
                  <a:lnTo>
                    <a:pt x="0" y="37"/>
                  </a:lnTo>
                  <a:lnTo>
                    <a:pt x="0" y="41"/>
                  </a:lnTo>
                  <a:lnTo>
                    <a:pt x="3" y="47"/>
                  </a:lnTo>
                  <a:lnTo>
                    <a:pt x="4" y="53"/>
                  </a:lnTo>
                  <a:lnTo>
                    <a:pt x="9" y="58"/>
                  </a:lnTo>
                  <a:lnTo>
                    <a:pt x="13" y="62"/>
                  </a:lnTo>
                  <a:lnTo>
                    <a:pt x="21" y="64"/>
                  </a:lnTo>
                  <a:lnTo>
                    <a:pt x="26" y="67"/>
                  </a:lnTo>
                  <a:lnTo>
                    <a:pt x="31" y="67"/>
                  </a:lnTo>
                  <a:lnTo>
                    <a:pt x="34" y="67"/>
                  </a:lnTo>
                  <a:lnTo>
                    <a:pt x="37" y="67"/>
                  </a:lnTo>
                  <a:lnTo>
                    <a:pt x="40" y="67"/>
                  </a:lnTo>
                  <a:lnTo>
                    <a:pt x="48" y="64"/>
                  </a:lnTo>
                  <a:lnTo>
                    <a:pt x="52" y="62"/>
                  </a:lnTo>
                  <a:lnTo>
                    <a:pt x="57" y="58"/>
                  </a:lnTo>
                  <a:lnTo>
                    <a:pt x="62" y="53"/>
                  </a:lnTo>
                  <a:lnTo>
                    <a:pt x="66" y="47"/>
                  </a:lnTo>
                  <a:lnTo>
                    <a:pt x="66" y="41"/>
                  </a:lnTo>
                  <a:lnTo>
                    <a:pt x="68" y="37"/>
                  </a:lnTo>
                  <a:lnTo>
                    <a:pt x="68" y="34"/>
                  </a:lnTo>
                  <a:lnTo>
                    <a:pt x="68" y="30"/>
                  </a:lnTo>
                  <a:lnTo>
                    <a:pt x="66" y="28"/>
                  </a:lnTo>
                  <a:lnTo>
                    <a:pt x="66" y="20"/>
                  </a:lnTo>
                  <a:lnTo>
                    <a:pt x="62" y="16"/>
                  </a:lnTo>
                  <a:lnTo>
                    <a:pt x="57" y="9"/>
                  </a:lnTo>
                  <a:lnTo>
                    <a:pt x="52" y="6"/>
                  </a:lnTo>
                  <a:lnTo>
                    <a:pt x="48" y="2"/>
                  </a:lnTo>
                  <a:lnTo>
                    <a:pt x="40" y="0"/>
                  </a:lnTo>
                  <a:lnTo>
                    <a:pt x="37" y="0"/>
                  </a:lnTo>
                  <a:lnTo>
                    <a:pt x="34" y="0"/>
                  </a:lnTo>
                  <a:close/>
                </a:path>
              </a:pathLst>
            </a:custGeom>
            <a:solidFill>
              <a:srgbClr val="FF33CC"/>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49" name="Rectangle 145"/>
            <p:cNvSpPr>
              <a:spLocks noChangeArrowheads="1"/>
            </p:cNvSpPr>
            <p:nvPr/>
          </p:nvSpPr>
          <p:spPr bwMode="auto">
            <a:xfrm>
              <a:off x="3817938" y="1598613"/>
              <a:ext cx="179387" cy="184150"/>
            </a:xfrm>
            <a:prstGeom prst="rect">
              <a:avLst/>
            </a:prstGeom>
            <a:noFill/>
            <a:ln w="9525">
              <a:noFill/>
              <a:miter lim="800000"/>
              <a:headEnd/>
              <a:tailEnd/>
            </a:ln>
          </p:spPr>
          <p:txBody>
            <a:bodyPr wrap="none" lIns="0" tIns="0" rIns="0" bIns="0">
              <a:spAutoFit/>
            </a:bodyPr>
            <a:lstStyle/>
            <a:p>
              <a:r>
                <a:rPr lang="en-US" altLang="ja-JP" sz="1200" dirty="0">
                  <a:solidFill>
                    <a:srgbClr val="0070C0"/>
                  </a:solidFill>
                  <a:latin typeface="Tahoma" pitchFamily="34" charset="0"/>
                  <a:ea typeface="Tahoma" pitchFamily="34" charset="0"/>
                  <a:cs typeface="Tahoma" pitchFamily="34" charset="0"/>
                </a:rPr>
                <a:t>T9</a:t>
              </a:r>
              <a:endParaRPr lang="en-US" altLang="ja-JP" sz="1600" dirty="0">
                <a:solidFill>
                  <a:srgbClr val="0070C0"/>
                </a:solidFill>
                <a:latin typeface="Tahoma" pitchFamily="34" charset="0"/>
                <a:ea typeface="Tahoma" pitchFamily="34" charset="0"/>
                <a:cs typeface="Tahoma" pitchFamily="34" charset="0"/>
              </a:endParaRPr>
            </a:p>
          </p:txBody>
        </p:sp>
        <p:sp>
          <p:nvSpPr>
            <p:cNvPr id="9250" name="Freeform 175"/>
            <p:cNvSpPr>
              <a:spLocks/>
            </p:cNvSpPr>
            <p:nvPr/>
          </p:nvSpPr>
          <p:spPr bwMode="auto">
            <a:xfrm>
              <a:off x="3694113" y="1646238"/>
              <a:ext cx="87312" cy="87312"/>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007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51" name="Rectangle 147"/>
            <p:cNvSpPr>
              <a:spLocks noChangeArrowheads="1"/>
            </p:cNvSpPr>
            <p:nvPr/>
          </p:nvSpPr>
          <p:spPr bwMode="auto">
            <a:xfrm>
              <a:off x="3803650" y="2949575"/>
              <a:ext cx="265113" cy="184150"/>
            </a:xfrm>
            <a:prstGeom prst="rect">
              <a:avLst/>
            </a:prstGeom>
            <a:noFill/>
            <a:ln w="9525">
              <a:noFill/>
              <a:miter lim="800000"/>
              <a:headEnd/>
              <a:tailEnd/>
            </a:ln>
          </p:spPr>
          <p:txBody>
            <a:bodyPr wrap="none" lIns="0" tIns="0" rIns="0" bIns="0">
              <a:spAutoFit/>
            </a:bodyPr>
            <a:lstStyle/>
            <a:p>
              <a:r>
                <a:rPr lang="en-US" altLang="ja-JP" sz="1200" dirty="0">
                  <a:solidFill>
                    <a:srgbClr val="0070C0"/>
                  </a:solidFill>
                  <a:latin typeface="Tahoma" pitchFamily="34" charset="0"/>
                  <a:ea typeface="Tahoma" pitchFamily="34" charset="0"/>
                  <a:cs typeface="Tahoma" pitchFamily="34" charset="0"/>
                </a:rPr>
                <a:t>T12</a:t>
              </a:r>
              <a:endParaRPr lang="en-US" altLang="ja-JP" sz="1600" dirty="0">
                <a:solidFill>
                  <a:srgbClr val="0070C0"/>
                </a:solidFill>
                <a:latin typeface="Tahoma" pitchFamily="34" charset="0"/>
                <a:ea typeface="Tahoma" pitchFamily="34" charset="0"/>
                <a:cs typeface="Tahoma" pitchFamily="34" charset="0"/>
              </a:endParaRPr>
            </a:p>
          </p:txBody>
        </p:sp>
        <p:sp>
          <p:nvSpPr>
            <p:cNvPr id="9252" name="Freeform 176"/>
            <p:cNvSpPr>
              <a:spLocks/>
            </p:cNvSpPr>
            <p:nvPr/>
          </p:nvSpPr>
          <p:spPr bwMode="auto">
            <a:xfrm>
              <a:off x="3694113" y="3011488"/>
              <a:ext cx="87312" cy="88900"/>
            </a:xfrm>
            <a:custGeom>
              <a:avLst/>
              <a:gdLst>
                <a:gd name="T0" fmla="*/ 2147483647 w 68"/>
                <a:gd name="T1" fmla="*/ 0 h 69"/>
                <a:gd name="T2" fmla="*/ 2147483647 w 68"/>
                <a:gd name="T3" fmla="*/ 0 h 69"/>
                <a:gd name="T4" fmla="*/ 2147483647 w 68"/>
                <a:gd name="T5" fmla="*/ 2147483647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2147483647 w 68"/>
                <a:gd name="T19" fmla="*/ 2147483647 h 69"/>
                <a:gd name="T20" fmla="*/ 0 w 68"/>
                <a:gd name="T21" fmla="*/ 2147483647 h 69"/>
                <a:gd name="T22" fmla="*/ 2147483647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2147483647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0" y="0"/>
                  </a:lnTo>
                  <a:lnTo>
                    <a:pt x="28" y="2"/>
                  </a:lnTo>
                  <a:lnTo>
                    <a:pt x="20" y="4"/>
                  </a:lnTo>
                  <a:lnTo>
                    <a:pt x="16" y="7"/>
                  </a:lnTo>
                  <a:lnTo>
                    <a:pt x="11" y="11"/>
                  </a:lnTo>
                  <a:lnTo>
                    <a:pt x="6" y="14"/>
                  </a:lnTo>
                  <a:lnTo>
                    <a:pt x="2" y="22"/>
                  </a:lnTo>
                  <a:lnTo>
                    <a:pt x="2" y="28"/>
                  </a:lnTo>
                  <a:lnTo>
                    <a:pt x="2" y="32"/>
                  </a:lnTo>
                  <a:lnTo>
                    <a:pt x="0" y="35"/>
                  </a:lnTo>
                  <a:lnTo>
                    <a:pt x="2" y="38"/>
                  </a:lnTo>
                  <a:lnTo>
                    <a:pt x="2" y="42"/>
                  </a:lnTo>
                  <a:lnTo>
                    <a:pt x="2" y="49"/>
                  </a:lnTo>
                  <a:lnTo>
                    <a:pt x="6" y="53"/>
                  </a:lnTo>
                  <a:lnTo>
                    <a:pt x="11" y="60"/>
                  </a:lnTo>
                  <a:lnTo>
                    <a:pt x="16" y="63"/>
                  </a:lnTo>
                  <a:lnTo>
                    <a:pt x="20" y="66"/>
                  </a:lnTo>
                  <a:lnTo>
                    <a:pt x="28" y="69"/>
                  </a:lnTo>
                  <a:lnTo>
                    <a:pt x="30" y="69"/>
                  </a:lnTo>
                  <a:lnTo>
                    <a:pt x="34" y="69"/>
                  </a:lnTo>
                  <a:lnTo>
                    <a:pt x="37" y="69"/>
                  </a:lnTo>
                  <a:lnTo>
                    <a:pt x="40" y="69"/>
                  </a:lnTo>
                  <a:lnTo>
                    <a:pt x="47" y="66"/>
                  </a:lnTo>
                  <a:lnTo>
                    <a:pt x="53" y="63"/>
                  </a:lnTo>
                  <a:lnTo>
                    <a:pt x="57" y="60"/>
                  </a:lnTo>
                  <a:lnTo>
                    <a:pt x="62" y="53"/>
                  </a:lnTo>
                  <a:lnTo>
                    <a:pt x="65" y="49"/>
                  </a:lnTo>
                  <a:lnTo>
                    <a:pt x="67" y="42"/>
                  </a:lnTo>
                  <a:lnTo>
                    <a:pt x="67" y="38"/>
                  </a:lnTo>
                  <a:lnTo>
                    <a:pt x="68" y="35"/>
                  </a:lnTo>
                  <a:lnTo>
                    <a:pt x="67" y="32"/>
                  </a:lnTo>
                  <a:lnTo>
                    <a:pt x="67" y="28"/>
                  </a:lnTo>
                  <a:lnTo>
                    <a:pt x="65" y="22"/>
                  </a:lnTo>
                  <a:lnTo>
                    <a:pt x="62" y="14"/>
                  </a:lnTo>
                  <a:lnTo>
                    <a:pt x="57" y="11"/>
                  </a:lnTo>
                  <a:lnTo>
                    <a:pt x="53" y="7"/>
                  </a:lnTo>
                  <a:lnTo>
                    <a:pt x="47" y="4"/>
                  </a:lnTo>
                  <a:lnTo>
                    <a:pt x="40" y="2"/>
                  </a:lnTo>
                  <a:lnTo>
                    <a:pt x="37" y="0"/>
                  </a:lnTo>
                  <a:lnTo>
                    <a:pt x="34" y="0"/>
                  </a:lnTo>
                </a:path>
              </a:pathLst>
            </a:custGeom>
            <a:solidFill>
              <a:srgbClr val="0070C0"/>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53" name="Rectangle 145"/>
            <p:cNvSpPr>
              <a:spLocks noChangeArrowheads="1"/>
            </p:cNvSpPr>
            <p:nvPr/>
          </p:nvSpPr>
          <p:spPr bwMode="auto">
            <a:xfrm>
              <a:off x="5260975" y="1685925"/>
              <a:ext cx="265113" cy="184150"/>
            </a:xfrm>
            <a:prstGeom prst="rect">
              <a:avLst/>
            </a:prstGeom>
            <a:noFill/>
            <a:ln w="9525">
              <a:noFill/>
              <a:miter lim="800000"/>
              <a:headEnd/>
              <a:tailEnd/>
            </a:ln>
          </p:spPr>
          <p:txBody>
            <a:bodyPr wrap="none" lIns="0" tIns="0" rIns="0" bIns="0">
              <a:spAutoFit/>
            </a:bodyPr>
            <a:lstStyle/>
            <a:p>
              <a:r>
                <a:rPr lang="en-US" altLang="ja-JP" sz="1200" dirty="0">
                  <a:solidFill>
                    <a:srgbClr val="0070C0"/>
                  </a:solidFill>
                  <a:latin typeface="Tahoma" pitchFamily="34" charset="0"/>
                  <a:ea typeface="Tahoma" pitchFamily="34" charset="0"/>
                  <a:cs typeface="Tahoma" pitchFamily="34" charset="0"/>
                </a:rPr>
                <a:t>T10</a:t>
              </a:r>
              <a:endParaRPr lang="en-US" altLang="ja-JP" sz="1600" dirty="0">
                <a:solidFill>
                  <a:srgbClr val="0070C0"/>
                </a:solidFill>
                <a:latin typeface="Tahoma" pitchFamily="34" charset="0"/>
                <a:ea typeface="Tahoma" pitchFamily="34" charset="0"/>
                <a:cs typeface="Tahoma" pitchFamily="34" charset="0"/>
              </a:endParaRPr>
            </a:p>
          </p:txBody>
        </p:sp>
        <p:sp>
          <p:nvSpPr>
            <p:cNvPr id="9254" name="Freeform 175"/>
            <p:cNvSpPr>
              <a:spLocks/>
            </p:cNvSpPr>
            <p:nvPr/>
          </p:nvSpPr>
          <p:spPr bwMode="auto">
            <a:xfrm>
              <a:off x="5137150" y="1733550"/>
              <a:ext cx="87313" cy="87313"/>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007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55" name="Rectangle 145"/>
            <p:cNvSpPr>
              <a:spLocks noChangeArrowheads="1"/>
            </p:cNvSpPr>
            <p:nvPr/>
          </p:nvSpPr>
          <p:spPr bwMode="auto">
            <a:xfrm>
              <a:off x="5441950" y="1852613"/>
              <a:ext cx="256480" cy="184666"/>
            </a:xfrm>
            <a:prstGeom prst="rect">
              <a:avLst/>
            </a:prstGeom>
            <a:noFill/>
            <a:ln w="9525">
              <a:noFill/>
              <a:miter lim="800000"/>
              <a:headEnd/>
              <a:tailEnd/>
            </a:ln>
          </p:spPr>
          <p:txBody>
            <a:bodyPr wrap="none" lIns="0" tIns="0" rIns="0" bIns="0">
              <a:spAutoFit/>
            </a:bodyPr>
            <a:lstStyle/>
            <a:p>
              <a:r>
                <a:rPr lang="en-US" altLang="ja-JP" sz="1200" dirty="0">
                  <a:solidFill>
                    <a:srgbClr val="0070C0"/>
                  </a:solidFill>
                  <a:latin typeface="Tahoma" pitchFamily="34" charset="0"/>
                  <a:ea typeface="Tahoma" pitchFamily="34" charset="0"/>
                  <a:cs typeface="Tahoma" pitchFamily="34" charset="0"/>
                </a:rPr>
                <a:t>T11</a:t>
              </a:r>
              <a:endParaRPr lang="en-US" altLang="ja-JP" sz="1600" dirty="0">
                <a:solidFill>
                  <a:srgbClr val="0070C0"/>
                </a:solidFill>
                <a:latin typeface="Tahoma" pitchFamily="34" charset="0"/>
                <a:ea typeface="Tahoma" pitchFamily="34" charset="0"/>
                <a:cs typeface="Tahoma" pitchFamily="34" charset="0"/>
              </a:endParaRPr>
            </a:p>
          </p:txBody>
        </p:sp>
        <p:sp>
          <p:nvSpPr>
            <p:cNvPr id="9256" name="Freeform 175"/>
            <p:cNvSpPr>
              <a:spLocks/>
            </p:cNvSpPr>
            <p:nvPr/>
          </p:nvSpPr>
          <p:spPr bwMode="auto">
            <a:xfrm>
              <a:off x="5326063" y="1971675"/>
              <a:ext cx="88900" cy="88900"/>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007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57" name="Rectangle 145"/>
            <p:cNvSpPr>
              <a:spLocks noChangeArrowheads="1"/>
            </p:cNvSpPr>
            <p:nvPr/>
          </p:nvSpPr>
          <p:spPr bwMode="auto">
            <a:xfrm>
              <a:off x="5260975" y="2874963"/>
              <a:ext cx="265113" cy="185737"/>
            </a:xfrm>
            <a:prstGeom prst="rect">
              <a:avLst/>
            </a:prstGeom>
            <a:noFill/>
            <a:ln w="9525">
              <a:noFill/>
              <a:miter lim="800000"/>
              <a:headEnd/>
              <a:tailEnd/>
            </a:ln>
          </p:spPr>
          <p:txBody>
            <a:bodyPr wrap="none" lIns="0" tIns="0" rIns="0" bIns="0">
              <a:spAutoFit/>
            </a:bodyPr>
            <a:lstStyle/>
            <a:p>
              <a:r>
                <a:rPr lang="en-US" altLang="ja-JP" sz="1200" dirty="0">
                  <a:solidFill>
                    <a:srgbClr val="0070C0"/>
                  </a:solidFill>
                  <a:latin typeface="Tahoma" pitchFamily="34" charset="0"/>
                  <a:ea typeface="Tahoma" pitchFamily="34" charset="0"/>
                  <a:cs typeface="Tahoma" pitchFamily="34" charset="0"/>
                </a:rPr>
                <a:t>T13</a:t>
              </a:r>
              <a:endParaRPr lang="en-US" altLang="ja-JP" sz="1600" dirty="0">
                <a:solidFill>
                  <a:srgbClr val="0070C0"/>
                </a:solidFill>
                <a:latin typeface="Tahoma" pitchFamily="34" charset="0"/>
                <a:ea typeface="Tahoma" pitchFamily="34" charset="0"/>
                <a:cs typeface="Tahoma" pitchFamily="34" charset="0"/>
              </a:endParaRPr>
            </a:p>
          </p:txBody>
        </p:sp>
        <p:sp>
          <p:nvSpPr>
            <p:cNvPr id="9258" name="Freeform 175"/>
            <p:cNvSpPr>
              <a:spLocks/>
            </p:cNvSpPr>
            <p:nvPr/>
          </p:nvSpPr>
          <p:spPr bwMode="auto">
            <a:xfrm>
              <a:off x="5137150" y="2924175"/>
              <a:ext cx="87313" cy="87313"/>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007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59" name="Rectangle 145"/>
            <p:cNvSpPr>
              <a:spLocks noChangeArrowheads="1"/>
            </p:cNvSpPr>
            <p:nvPr/>
          </p:nvSpPr>
          <p:spPr bwMode="auto">
            <a:xfrm>
              <a:off x="5449888" y="2643188"/>
              <a:ext cx="265112" cy="184150"/>
            </a:xfrm>
            <a:prstGeom prst="rect">
              <a:avLst/>
            </a:prstGeom>
            <a:noFill/>
            <a:ln w="9525">
              <a:noFill/>
              <a:miter lim="800000"/>
              <a:headEnd/>
              <a:tailEnd/>
            </a:ln>
          </p:spPr>
          <p:txBody>
            <a:bodyPr wrap="none" lIns="0" tIns="0" rIns="0" bIns="0">
              <a:spAutoFit/>
            </a:bodyPr>
            <a:lstStyle/>
            <a:p>
              <a:r>
                <a:rPr lang="en-US" altLang="ja-JP" sz="1200" dirty="0">
                  <a:solidFill>
                    <a:srgbClr val="0070C0"/>
                  </a:solidFill>
                  <a:latin typeface="Tahoma" pitchFamily="34" charset="0"/>
                  <a:ea typeface="Tahoma" pitchFamily="34" charset="0"/>
                  <a:cs typeface="Tahoma" pitchFamily="34" charset="0"/>
                </a:rPr>
                <a:t>T14</a:t>
              </a:r>
              <a:endParaRPr lang="en-US" altLang="ja-JP" sz="1600" dirty="0">
                <a:solidFill>
                  <a:srgbClr val="0070C0"/>
                </a:solidFill>
                <a:latin typeface="Tahoma" pitchFamily="34" charset="0"/>
                <a:ea typeface="Tahoma" pitchFamily="34" charset="0"/>
                <a:cs typeface="Tahoma" pitchFamily="34" charset="0"/>
              </a:endParaRPr>
            </a:p>
          </p:txBody>
        </p:sp>
        <p:sp>
          <p:nvSpPr>
            <p:cNvPr id="9260" name="Freeform 175"/>
            <p:cNvSpPr>
              <a:spLocks/>
            </p:cNvSpPr>
            <p:nvPr/>
          </p:nvSpPr>
          <p:spPr bwMode="auto">
            <a:xfrm>
              <a:off x="5326063" y="2690813"/>
              <a:ext cx="88900" cy="88900"/>
            </a:xfrm>
            <a:custGeom>
              <a:avLst/>
              <a:gdLst>
                <a:gd name="T0" fmla="*/ 2147483647 w 68"/>
                <a:gd name="T1" fmla="*/ 0 h 68"/>
                <a:gd name="T2" fmla="*/ 2147483647 w 68"/>
                <a:gd name="T3" fmla="*/ 0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0" y="0"/>
                  </a:lnTo>
                  <a:lnTo>
                    <a:pt x="28" y="1"/>
                  </a:lnTo>
                  <a:lnTo>
                    <a:pt x="20" y="3"/>
                  </a:lnTo>
                  <a:lnTo>
                    <a:pt x="16" y="7"/>
                  </a:lnTo>
                  <a:lnTo>
                    <a:pt x="11" y="10"/>
                  </a:lnTo>
                  <a:lnTo>
                    <a:pt x="6" y="15"/>
                  </a:lnTo>
                  <a:lnTo>
                    <a:pt x="2" y="21"/>
                  </a:lnTo>
                  <a:lnTo>
                    <a:pt x="2" y="28"/>
                  </a:lnTo>
                  <a:lnTo>
                    <a:pt x="2" y="31"/>
                  </a:lnTo>
                  <a:lnTo>
                    <a:pt x="0" y="35"/>
                  </a:lnTo>
                  <a:lnTo>
                    <a:pt x="2" y="37"/>
                  </a:lnTo>
                  <a:lnTo>
                    <a:pt x="2" y="42"/>
                  </a:lnTo>
                  <a:lnTo>
                    <a:pt x="2" y="48"/>
                  </a:lnTo>
                  <a:lnTo>
                    <a:pt x="6" y="54"/>
                  </a:lnTo>
                  <a:lnTo>
                    <a:pt x="11" y="59"/>
                  </a:lnTo>
                  <a:lnTo>
                    <a:pt x="16" y="63"/>
                  </a:lnTo>
                  <a:lnTo>
                    <a:pt x="20" y="65"/>
                  </a:lnTo>
                  <a:lnTo>
                    <a:pt x="28" y="68"/>
                  </a:lnTo>
                  <a:lnTo>
                    <a:pt x="30" y="68"/>
                  </a:lnTo>
                  <a:lnTo>
                    <a:pt x="34" y="68"/>
                  </a:lnTo>
                  <a:lnTo>
                    <a:pt x="37" y="68"/>
                  </a:lnTo>
                  <a:lnTo>
                    <a:pt x="40" y="68"/>
                  </a:lnTo>
                  <a:lnTo>
                    <a:pt x="47" y="65"/>
                  </a:lnTo>
                  <a:lnTo>
                    <a:pt x="53" y="63"/>
                  </a:lnTo>
                  <a:lnTo>
                    <a:pt x="57" y="59"/>
                  </a:lnTo>
                  <a:lnTo>
                    <a:pt x="62" y="54"/>
                  </a:lnTo>
                  <a:lnTo>
                    <a:pt x="65" y="48"/>
                  </a:lnTo>
                  <a:lnTo>
                    <a:pt x="67" y="42"/>
                  </a:lnTo>
                  <a:lnTo>
                    <a:pt x="67" y="37"/>
                  </a:lnTo>
                  <a:lnTo>
                    <a:pt x="68" y="35"/>
                  </a:lnTo>
                  <a:lnTo>
                    <a:pt x="67" y="31"/>
                  </a:lnTo>
                  <a:lnTo>
                    <a:pt x="67" y="28"/>
                  </a:lnTo>
                  <a:lnTo>
                    <a:pt x="65" y="21"/>
                  </a:lnTo>
                  <a:lnTo>
                    <a:pt x="62" y="15"/>
                  </a:lnTo>
                  <a:lnTo>
                    <a:pt x="57" y="10"/>
                  </a:lnTo>
                  <a:lnTo>
                    <a:pt x="53" y="7"/>
                  </a:lnTo>
                  <a:lnTo>
                    <a:pt x="47" y="3"/>
                  </a:lnTo>
                  <a:lnTo>
                    <a:pt x="40" y="1"/>
                  </a:lnTo>
                  <a:lnTo>
                    <a:pt x="37" y="0"/>
                  </a:lnTo>
                  <a:lnTo>
                    <a:pt x="34" y="0"/>
                  </a:lnTo>
                  <a:close/>
                </a:path>
              </a:pathLst>
            </a:custGeom>
            <a:solidFill>
              <a:srgbClr val="007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61" name="Rectangle 145"/>
            <p:cNvSpPr>
              <a:spLocks noChangeArrowheads="1"/>
            </p:cNvSpPr>
            <p:nvPr/>
          </p:nvSpPr>
          <p:spPr bwMode="auto">
            <a:xfrm>
              <a:off x="3817938" y="1401763"/>
              <a:ext cx="265112"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T15</a:t>
              </a:r>
              <a:endParaRPr lang="en-US" altLang="ja-JP" sz="1600" dirty="0">
                <a:solidFill>
                  <a:srgbClr val="00B050"/>
                </a:solidFill>
                <a:latin typeface="Tahoma" pitchFamily="34" charset="0"/>
                <a:ea typeface="Tahoma" pitchFamily="34" charset="0"/>
                <a:cs typeface="Tahoma" pitchFamily="34" charset="0"/>
              </a:endParaRPr>
            </a:p>
          </p:txBody>
        </p:sp>
        <p:sp>
          <p:nvSpPr>
            <p:cNvPr id="9262" name="Rectangle 147"/>
            <p:cNvSpPr>
              <a:spLocks noChangeArrowheads="1"/>
            </p:cNvSpPr>
            <p:nvPr/>
          </p:nvSpPr>
          <p:spPr bwMode="auto">
            <a:xfrm>
              <a:off x="3803650" y="3144838"/>
              <a:ext cx="265113"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T17</a:t>
              </a:r>
              <a:endParaRPr lang="en-US" altLang="ja-JP" sz="1600" dirty="0">
                <a:solidFill>
                  <a:srgbClr val="00B050"/>
                </a:solidFill>
                <a:latin typeface="Tahoma" pitchFamily="34" charset="0"/>
                <a:ea typeface="Tahoma" pitchFamily="34" charset="0"/>
                <a:cs typeface="Tahoma" pitchFamily="34" charset="0"/>
              </a:endParaRPr>
            </a:p>
          </p:txBody>
        </p:sp>
        <p:cxnSp>
          <p:nvCxnSpPr>
            <p:cNvPr id="9263" name="直線矢印コネクタ 243"/>
            <p:cNvCxnSpPr>
              <a:cxnSpLocks noChangeShapeType="1"/>
            </p:cNvCxnSpPr>
            <p:nvPr/>
          </p:nvCxnSpPr>
          <p:spPr bwMode="auto">
            <a:xfrm>
              <a:off x="4911725" y="2346325"/>
              <a:ext cx="1336675" cy="1588"/>
            </a:xfrm>
            <a:prstGeom prst="straightConnector1">
              <a:avLst/>
            </a:prstGeom>
            <a:noFill/>
            <a:ln w="28575" algn="ctr">
              <a:solidFill>
                <a:srgbClr val="FF0000"/>
              </a:solidFill>
              <a:round/>
              <a:headEnd/>
              <a:tailEnd type="none" w="lg" len="lg"/>
            </a:ln>
          </p:spPr>
        </p:cxnSp>
        <p:cxnSp>
          <p:nvCxnSpPr>
            <p:cNvPr id="9264" name="直線コネクタ 246"/>
            <p:cNvCxnSpPr>
              <a:cxnSpLocks noChangeShapeType="1"/>
            </p:cNvCxnSpPr>
            <p:nvPr/>
          </p:nvCxnSpPr>
          <p:spPr bwMode="auto">
            <a:xfrm rot="5400000" flipH="1" flipV="1">
              <a:off x="4852987" y="2201863"/>
              <a:ext cx="117475" cy="0"/>
            </a:xfrm>
            <a:prstGeom prst="line">
              <a:avLst/>
            </a:prstGeom>
            <a:noFill/>
            <a:ln w="12700" algn="ctr">
              <a:solidFill>
                <a:schemeClr val="tx1"/>
              </a:solidFill>
              <a:round/>
              <a:headEnd/>
              <a:tailEnd/>
            </a:ln>
          </p:spPr>
        </p:cxnSp>
        <p:cxnSp>
          <p:nvCxnSpPr>
            <p:cNvPr id="9265" name="直線矢印コネクタ 249"/>
            <p:cNvCxnSpPr>
              <a:cxnSpLocks noChangeShapeType="1"/>
            </p:cNvCxnSpPr>
            <p:nvPr/>
          </p:nvCxnSpPr>
          <p:spPr bwMode="auto">
            <a:xfrm>
              <a:off x="4911725" y="2185988"/>
              <a:ext cx="407988" cy="0"/>
            </a:xfrm>
            <a:prstGeom prst="straightConnector1">
              <a:avLst/>
            </a:prstGeom>
            <a:noFill/>
            <a:ln w="28575" algn="ctr">
              <a:solidFill>
                <a:schemeClr val="tx1"/>
              </a:solidFill>
              <a:round/>
              <a:headEnd type="triangle" w="med" len="med"/>
              <a:tailEnd type="triangle" w="med" len="med"/>
            </a:ln>
          </p:spPr>
        </p:cxnSp>
        <p:sp>
          <p:nvSpPr>
            <p:cNvPr id="9266" name="Oval 132"/>
            <p:cNvSpPr>
              <a:spLocks noChangeArrowheads="1"/>
            </p:cNvSpPr>
            <p:nvPr/>
          </p:nvSpPr>
          <p:spPr bwMode="auto">
            <a:xfrm>
              <a:off x="3308350" y="1592263"/>
              <a:ext cx="863600" cy="1538287"/>
            </a:xfrm>
            <a:prstGeom prst="ellipse">
              <a:avLst/>
            </a:prstGeom>
            <a:noFill/>
            <a:ln w="9525" algn="ctr">
              <a:solidFill>
                <a:srgbClr val="000000"/>
              </a:solidFill>
              <a:prstDash val="dash"/>
              <a:round/>
              <a:headEnd/>
              <a:tailEnd/>
            </a:ln>
          </p:spPr>
          <p:txBody>
            <a:bodyPr/>
            <a:lstStyle/>
            <a:p>
              <a:endParaRPr lang="ja-JP" altLang="en-US" sz="1600" dirty="0">
                <a:latin typeface="Tahoma" pitchFamily="34" charset="0"/>
                <a:cs typeface="Tahoma" pitchFamily="34" charset="0"/>
              </a:endParaRPr>
            </a:p>
          </p:txBody>
        </p:sp>
        <p:sp>
          <p:nvSpPr>
            <p:cNvPr id="9267" name="Rectangle 149"/>
            <p:cNvSpPr>
              <a:spLocks noChangeArrowheads="1"/>
            </p:cNvSpPr>
            <p:nvPr/>
          </p:nvSpPr>
          <p:spPr bwMode="auto">
            <a:xfrm>
              <a:off x="2959100" y="2152650"/>
              <a:ext cx="265113"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T16</a:t>
              </a:r>
              <a:endParaRPr lang="en-US" altLang="ja-JP" sz="1600" dirty="0">
                <a:solidFill>
                  <a:srgbClr val="00B050"/>
                </a:solidFill>
                <a:latin typeface="Tahoma" pitchFamily="34" charset="0"/>
                <a:ea typeface="Tahoma" pitchFamily="34" charset="0"/>
                <a:cs typeface="Tahoma" pitchFamily="34" charset="0"/>
              </a:endParaRPr>
            </a:p>
          </p:txBody>
        </p:sp>
        <p:sp>
          <p:nvSpPr>
            <p:cNvPr id="9268" name="Freeform 193"/>
            <p:cNvSpPr>
              <a:spLocks/>
            </p:cNvSpPr>
            <p:nvPr/>
          </p:nvSpPr>
          <p:spPr bwMode="auto">
            <a:xfrm>
              <a:off x="3216275" y="2320925"/>
              <a:ext cx="88900" cy="85725"/>
            </a:xfrm>
            <a:custGeom>
              <a:avLst/>
              <a:gdLst>
                <a:gd name="T0" fmla="*/ 2147483647 w 68"/>
                <a:gd name="T1" fmla="*/ 0 h 67"/>
                <a:gd name="T2" fmla="*/ 2147483647 w 68"/>
                <a:gd name="T3" fmla="*/ 0 h 67"/>
                <a:gd name="T4" fmla="*/ 2147483647 w 68"/>
                <a:gd name="T5" fmla="*/ 0 h 67"/>
                <a:gd name="T6" fmla="*/ 2147483647 w 68"/>
                <a:gd name="T7" fmla="*/ 2147483647 h 67"/>
                <a:gd name="T8" fmla="*/ 2147483647 w 68"/>
                <a:gd name="T9" fmla="*/ 2147483647 h 67"/>
                <a:gd name="T10" fmla="*/ 2147483647 w 68"/>
                <a:gd name="T11" fmla="*/ 2147483647 h 67"/>
                <a:gd name="T12" fmla="*/ 2147483647 w 68"/>
                <a:gd name="T13" fmla="*/ 2147483647 h 67"/>
                <a:gd name="T14" fmla="*/ 2147483647 w 68"/>
                <a:gd name="T15" fmla="*/ 2147483647 h 67"/>
                <a:gd name="T16" fmla="*/ 0 w 68"/>
                <a:gd name="T17" fmla="*/ 2147483647 h 67"/>
                <a:gd name="T18" fmla="*/ 0 w 68"/>
                <a:gd name="T19" fmla="*/ 2147483647 h 67"/>
                <a:gd name="T20" fmla="*/ 0 w 68"/>
                <a:gd name="T21" fmla="*/ 2147483647 h 67"/>
                <a:gd name="T22" fmla="*/ 0 w 68"/>
                <a:gd name="T23" fmla="*/ 2147483647 h 67"/>
                <a:gd name="T24" fmla="*/ 0 w 68"/>
                <a:gd name="T25" fmla="*/ 2147483647 h 67"/>
                <a:gd name="T26" fmla="*/ 2147483647 w 68"/>
                <a:gd name="T27" fmla="*/ 2147483647 h 67"/>
                <a:gd name="T28" fmla="*/ 2147483647 w 68"/>
                <a:gd name="T29" fmla="*/ 2147483647 h 67"/>
                <a:gd name="T30" fmla="*/ 2147483647 w 68"/>
                <a:gd name="T31" fmla="*/ 2147483647 h 67"/>
                <a:gd name="T32" fmla="*/ 2147483647 w 68"/>
                <a:gd name="T33" fmla="*/ 2147483647 h 67"/>
                <a:gd name="T34" fmla="*/ 2147483647 w 68"/>
                <a:gd name="T35" fmla="*/ 2147483647 h 67"/>
                <a:gd name="T36" fmla="*/ 2147483647 w 68"/>
                <a:gd name="T37" fmla="*/ 2147483647 h 67"/>
                <a:gd name="T38" fmla="*/ 2147483647 w 68"/>
                <a:gd name="T39" fmla="*/ 2147483647 h 67"/>
                <a:gd name="T40" fmla="*/ 2147483647 w 68"/>
                <a:gd name="T41" fmla="*/ 2147483647 h 67"/>
                <a:gd name="T42" fmla="*/ 2147483647 w 68"/>
                <a:gd name="T43" fmla="*/ 2147483647 h 67"/>
                <a:gd name="T44" fmla="*/ 2147483647 w 68"/>
                <a:gd name="T45" fmla="*/ 2147483647 h 67"/>
                <a:gd name="T46" fmla="*/ 2147483647 w 68"/>
                <a:gd name="T47" fmla="*/ 2147483647 h 67"/>
                <a:gd name="T48" fmla="*/ 2147483647 w 68"/>
                <a:gd name="T49" fmla="*/ 2147483647 h 67"/>
                <a:gd name="T50" fmla="*/ 2147483647 w 68"/>
                <a:gd name="T51" fmla="*/ 2147483647 h 67"/>
                <a:gd name="T52" fmla="*/ 2147483647 w 68"/>
                <a:gd name="T53" fmla="*/ 2147483647 h 67"/>
                <a:gd name="T54" fmla="*/ 2147483647 w 68"/>
                <a:gd name="T55" fmla="*/ 2147483647 h 67"/>
                <a:gd name="T56" fmla="*/ 2147483647 w 68"/>
                <a:gd name="T57" fmla="*/ 2147483647 h 67"/>
                <a:gd name="T58" fmla="*/ 2147483647 w 68"/>
                <a:gd name="T59" fmla="*/ 2147483647 h 67"/>
                <a:gd name="T60" fmla="*/ 2147483647 w 68"/>
                <a:gd name="T61" fmla="*/ 2147483647 h 67"/>
                <a:gd name="T62" fmla="*/ 2147483647 w 68"/>
                <a:gd name="T63" fmla="*/ 2147483647 h 67"/>
                <a:gd name="T64" fmla="*/ 2147483647 w 68"/>
                <a:gd name="T65" fmla="*/ 2147483647 h 67"/>
                <a:gd name="T66" fmla="*/ 2147483647 w 68"/>
                <a:gd name="T67" fmla="*/ 2147483647 h 67"/>
                <a:gd name="T68" fmla="*/ 2147483647 w 68"/>
                <a:gd name="T69" fmla="*/ 2147483647 h 67"/>
                <a:gd name="T70" fmla="*/ 2147483647 w 68"/>
                <a:gd name="T71" fmla="*/ 2147483647 h 67"/>
                <a:gd name="T72" fmla="*/ 2147483647 w 68"/>
                <a:gd name="T73" fmla="*/ 2147483647 h 67"/>
                <a:gd name="T74" fmla="*/ 2147483647 w 68"/>
                <a:gd name="T75" fmla="*/ 2147483647 h 67"/>
                <a:gd name="T76" fmla="*/ 2147483647 w 68"/>
                <a:gd name="T77" fmla="*/ 0 h 67"/>
                <a:gd name="T78" fmla="*/ 2147483647 w 68"/>
                <a:gd name="T79" fmla="*/ 0 h 67"/>
                <a:gd name="T80" fmla="*/ 2147483647 w 68"/>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7"/>
                <a:gd name="T125" fmla="*/ 68 w 68"/>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7">
                  <a:moveTo>
                    <a:pt x="34" y="0"/>
                  </a:moveTo>
                  <a:lnTo>
                    <a:pt x="31" y="0"/>
                  </a:lnTo>
                  <a:lnTo>
                    <a:pt x="26" y="0"/>
                  </a:lnTo>
                  <a:lnTo>
                    <a:pt x="21" y="2"/>
                  </a:lnTo>
                  <a:lnTo>
                    <a:pt x="13" y="6"/>
                  </a:lnTo>
                  <a:lnTo>
                    <a:pt x="9" y="9"/>
                  </a:lnTo>
                  <a:lnTo>
                    <a:pt x="4" y="16"/>
                  </a:lnTo>
                  <a:lnTo>
                    <a:pt x="3" y="20"/>
                  </a:lnTo>
                  <a:lnTo>
                    <a:pt x="0" y="28"/>
                  </a:lnTo>
                  <a:lnTo>
                    <a:pt x="0" y="30"/>
                  </a:lnTo>
                  <a:lnTo>
                    <a:pt x="0" y="34"/>
                  </a:lnTo>
                  <a:lnTo>
                    <a:pt x="0" y="37"/>
                  </a:lnTo>
                  <a:lnTo>
                    <a:pt x="0" y="41"/>
                  </a:lnTo>
                  <a:lnTo>
                    <a:pt x="3" y="47"/>
                  </a:lnTo>
                  <a:lnTo>
                    <a:pt x="4" y="53"/>
                  </a:lnTo>
                  <a:lnTo>
                    <a:pt x="9" y="58"/>
                  </a:lnTo>
                  <a:lnTo>
                    <a:pt x="13" y="62"/>
                  </a:lnTo>
                  <a:lnTo>
                    <a:pt x="21" y="64"/>
                  </a:lnTo>
                  <a:lnTo>
                    <a:pt x="26" y="67"/>
                  </a:lnTo>
                  <a:lnTo>
                    <a:pt x="31" y="67"/>
                  </a:lnTo>
                  <a:lnTo>
                    <a:pt x="34" y="67"/>
                  </a:lnTo>
                  <a:lnTo>
                    <a:pt x="37" y="67"/>
                  </a:lnTo>
                  <a:lnTo>
                    <a:pt x="40" y="67"/>
                  </a:lnTo>
                  <a:lnTo>
                    <a:pt x="48" y="64"/>
                  </a:lnTo>
                  <a:lnTo>
                    <a:pt x="52" y="62"/>
                  </a:lnTo>
                  <a:lnTo>
                    <a:pt x="57" y="58"/>
                  </a:lnTo>
                  <a:lnTo>
                    <a:pt x="62" y="53"/>
                  </a:lnTo>
                  <a:lnTo>
                    <a:pt x="66" y="47"/>
                  </a:lnTo>
                  <a:lnTo>
                    <a:pt x="66" y="41"/>
                  </a:lnTo>
                  <a:lnTo>
                    <a:pt x="68" y="37"/>
                  </a:lnTo>
                  <a:lnTo>
                    <a:pt x="68" y="34"/>
                  </a:lnTo>
                  <a:lnTo>
                    <a:pt x="68" y="30"/>
                  </a:lnTo>
                  <a:lnTo>
                    <a:pt x="66" y="28"/>
                  </a:lnTo>
                  <a:lnTo>
                    <a:pt x="66" y="20"/>
                  </a:lnTo>
                  <a:lnTo>
                    <a:pt x="62" y="16"/>
                  </a:lnTo>
                  <a:lnTo>
                    <a:pt x="57" y="9"/>
                  </a:lnTo>
                  <a:lnTo>
                    <a:pt x="52" y="6"/>
                  </a:lnTo>
                  <a:lnTo>
                    <a:pt x="48" y="2"/>
                  </a:lnTo>
                  <a:lnTo>
                    <a:pt x="40" y="0"/>
                  </a:lnTo>
                  <a:lnTo>
                    <a:pt x="37" y="0"/>
                  </a:lnTo>
                  <a:lnTo>
                    <a:pt x="34" y="0"/>
                  </a:lnTo>
                  <a:close/>
                </a:path>
              </a:pathLst>
            </a:custGeom>
            <a:solidFill>
              <a:srgbClr val="00B050"/>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69" name="Rectangle 136"/>
            <p:cNvSpPr>
              <a:spLocks noChangeArrowheads="1"/>
            </p:cNvSpPr>
            <p:nvPr/>
          </p:nvSpPr>
          <p:spPr bwMode="auto">
            <a:xfrm>
              <a:off x="4389438" y="1968500"/>
              <a:ext cx="495328" cy="169277"/>
            </a:xfrm>
            <a:prstGeom prst="rect">
              <a:avLst/>
            </a:prstGeom>
            <a:noFill/>
            <a:ln w="9525">
              <a:noFill/>
              <a:miter lim="800000"/>
              <a:headEnd/>
              <a:tailEnd/>
            </a:ln>
          </p:spPr>
          <p:txBody>
            <a:bodyPr wrap="none" lIns="0" tIns="0" rIns="0" bIns="0">
              <a:spAutoFit/>
            </a:bodyPr>
            <a:lstStyle/>
            <a:p>
              <a:r>
                <a:rPr lang="en-US" altLang="ja-JP" sz="1100" dirty="0">
                  <a:solidFill>
                    <a:srgbClr val="FF0000"/>
                  </a:solidFill>
                  <a:latin typeface="Tahoma" pitchFamily="34" charset="0"/>
                  <a:ea typeface="Tahoma" pitchFamily="34" charset="0"/>
                  <a:cs typeface="Tahoma" pitchFamily="34" charset="0"/>
                </a:rPr>
                <a:t>d=3mm</a:t>
              </a:r>
            </a:p>
          </p:txBody>
        </p:sp>
        <p:cxnSp>
          <p:nvCxnSpPr>
            <p:cNvPr id="9270" name="直線コネクタ 223"/>
            <p:cNvCxnSpPr>
              <a:cxnSpLocks noChangeShapeType="1"/>
            </p:cNvCxnSpPr>
            <p:nvPr/>
          </p:nvCxnSpPr>
          <p:spPr bwMode="auto">
            <a:xfrm>
              <a:off x="4622800" y="2344738"/>
              <a:ext cx="173038" cy="1587"/>
            </a:xfrm>
            <a:prstGeom prst="line">
              <a:avLst/>
            </a:prstGeom>
            <a:noFill/>
            <a:ln w="12700" algn="ctr">
              <a:solidFill>
                <a:schemeClr val="tx1"/>
              </a:solidFill>
              <a:round/>
              <a:headEnd/>
              <a:tailEnd/>
            </a:ln>
          </p:spPr>
        </p:cxnSp>
        <p:sp>
          <p:nvSpPr>
            <p:cNvPr id="63" name="円弧 62"/>
            <p:cNvSpPr/>
            <p:nvPr/>
          </p:nvSpPr>
          <p:spPr bwMode="auto">
            <a:xfrm rot="16200000">
              <a:off x="4665663" y="2114550"/>
              <a:ext cx="465138" cy="465137"/>
            </a:xfrm>
            <a:prstGeom prst="arc">
              <a:avLst>
                <a:gd name="adj1" fmla="val 16200000"/>
                <a:gd name="adj2" fmla="val 19245353"/>
              </a:avLst>
            </a:prstGeom>
            <a:noFill/>
            <a:ln w="19050" cap="flat" cmpd="sng" algn="ctr">
              <a:solidFill>
                <a:schemeClr val="tx1"/>
              </a:solidFill>
              <a:prstDash val="solid"/>
              <a:round/>
              <a:headEnd type="none" w="med" len="med"/>
              <a:tailEnd type="none" w="med" len="med"/>
            </a:ln>
            <a:effectLst/>
          </p:spPr>
          <p:txBody>
            <a:bodyPr/>
            <a:lstStyle/>
            <a:p>
              <a:pPr>
                <a:defRPr/>
              </a:pPr>
              <a:endParaRPr lang="ja-JP" altLang="en-US" sz="1600" dirty="0">
                <a:latin typeface="Tahoma" pitchFamily="34" charset="0"/>
                <a:cs typeface="Tahoma" pitchFamily="34" charset="0"/>
              </a:endParaRPr>
            </a:p>
          </p:txBody>
        </p:sp>
        <p:sp>
          <p:nvSpPr>
            <p:cNvPr id="64" name="Rectangle 136"/>
            <p:cNvSpPr>
              <a:spLocks noChangeArrowheads="1"/>
            </p:cNvSpPr>
            <p:nvPr/>
          </p:nvSpPr>
          <p:spPr bwMode="auto">
            <a:xfrm>
              <a:off x="4475163" y="2168525"/>
              <a:ext cx="219612" cy="169277"/>
            </a:xfrm>
            <a:prstGeom prst="rect">
              <a:avLst/>
            </a:prstGeom>
            <a:noFill/>
            <a:ln w="9525">
              <a:noFill/>
              <a:miter lim="800000"/>
              <a:headEnd/>
              <a:tailEnd/>
            </a:ln>
          </p:spPr>
          <p:txBody>
            <a:bodyPr wrap="none" lIns="0" tIns="0" rIns="0" bIns="0">
              <a:spAutoFit/>
            </a:bodyPr>
            <a:lstStyle/>
            <a:p>
              <a:pPr>
                <a:defRPr/>
              </a:pPr>
              <a:r>
                <a:rPr lang="en-US" altLang="ja-JP" sz="1100" dirty="0">
                  <a:solidFill>
                    <a:schemeClr val="accent4"/>
                  </a:solidFill>
                  <a:latin typeface="Tahoma" pitchFamily="34" charset="0"/>
                  <a:ea typeface="Tahoma" pitchFamily="34" charset="0"/>
                  <a:cs typeface="Tahoma" pitchFamily="34" charset="0"/>
                </a:rPr>
                <a:t>45°</a:t>
              </a:r>
            </a:p>
          </p:txBody>
        </p:sp>
        <p:sp>
          <p:nvSpPr>
            <p:cNvPr id="9273" name="Freeform 8"/>
            <p:cNvSpPr>
              <a:spLocks/>
            </p:cNvSpPr>
            <p:nvPr/>
          </p:nvSpPr>
          <p:spPr bwMode="auto">
            <a:xfrm>
              <a:off x="6937375" y="1171575"/>
              <a:ext cx="73025" cy="76200"/>
            </a:xfrm>
            <a:custGeom>
              <a:avLst/>
              <a:gdLst>
                <a:gd name="T0" fmla="*/ 2147483647 w 57"/>
                <a:gd name="T1" fmla="*/ 0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2147483647 w 57"/>
                <a:gd name="T19" fmla="*/ 2147483647 h 59"/>
                <a:gd name="T20" fmla="*/ 2147483647 w 57"/>
                <a:gd name="T21" fmla="*/ 2147483647 h 59"/>
                <a:gd name="T22" fmla="*/ 2147483647 w 57"/>
                <a:gd name="T23" fmla="*/ 2147483647 h 59"/>
                <a:gd name="T24" fmla="*/ 2147483647 w 57"/>
                <a:gd name="T25" fmla="*/ 2147483647 h 59"/>
                <a:gd name="T26" fmla="*/ 2147483647 w 57"/>
                <a:gd name="T27" fmla="*/ 2147483647 h 59"/>
                <a:gd name="T28" fmla="*/ 2147483647 w 57"/>
                <a:gd name="T29" fmla="*/ 2147483647 h 59"/>
                <a:gd name="T30" fmla="*/ 2147483647 w 57"/>
                <a:gd name="T31" fmla="*/ 2147483647 h 59"/>
                <a:gd name="T32" fmla="*/ 2147483647 w 57"/>
                <a:gd name="T33" fmla="*/ 2147483647 h 59"/>
                <a:gd name="T34" fmla="*/ 2147483647 w 57"/>
                <a:gd name="T35" fmla="*/ 2147483647 h 59"/>
                <a:gd name="T36" fmla="*/ 2147483647 w 57"/>
                <a:gd name="T37" fmla="*/ 2147483647 h 59"/>
                <a:gd name="T38" fmla="*/ 2147483647 w 57"/>
                <a:gd name="T39" fmla="*/ 2147483647 h 59"/>
                <a:gd name="T40" fmla="*/ 2147483647 w 57"/>
                <a:gd name="T41" fmla="*/ 2147483647 h 59"/>
                <a:gd name="T42" fmla="*/ 2147483647 w 57"/>
                <a:gd name="T43" fmla="*/ 2147483647 h 59"/>
                <a:gd name="T44" fmla="*/ 2147483647 w 57"/>
                <a:gd name="T45" fmla="*/ 2147483647 h 59"/>
                <a:gd name="T46" fmla="*/ 0 w 57"/>
                <a:gd name="T47" fmla="*/ 2147483647 h 59"/>
                <a:gd name="T48" fmla="*/ 0 w 57"/>
                <a:gd name="T49" fmla="*/ 2147483647 h 59"/>
                <a:gd name="T50" fmla="*/ 0 w 57"/>
                <a:gd name="T51" fmla="*/ 2147483647 h 59"/>
                <a:gd name="T52" fmla="*/ 2147483647 w 57"/>
                <a:gd name="T53" fmla="*/ 2147483647 h 59"/>
                <a:gd name="T54" fmla="*/ 2147483647 w 57"/>
                <a:gd name="T55" fmla="*/ 2147483647 h 59"/>
                <a:gd name="T56" fmla="*/ 2147483647 w 57"/>
                <a:gd name="T57" fmla="*/ 2147483647 h 59"/>
                <a:gd name="T58" fmla="*/ 2147483647 w 57"/>
                <a:gd name="T59" fmla="*/ 2147483647 h 59"/>
                <a:gd name="T60" fmla="*/ 2147483647 w 57"/>
                <a:gd name="T61" fmla="*/ 2147483647 h 59"/>
                <a:gd name="T62" fmla="*/ 2147483647 w 57"/>
                <a:gd name="T63" fmla="*/ 2147483647 h 59"/>
                <a:gd name="T64" fmla="*/ 2147483647 w 5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29" y="0"/>
                  </a:moveTo>
                  <a:lnTo>
                    <a:pt x="34" y="1"/>
                  </a:lnTo>
                  <a:lnTo>
                    <a:pt x="38" y="3"/>
                  </a:lnTo>
                  <a:lnTo>
                    <a:pt x="45" y="6"/>
                  </a:lnTo>
                  <a:lnTo>
                    <a:pt x="48" y="9"/>
                  </a:lnTo>
                  <a:lnTo>
                    <a:pt x="52" y="14"/>
                  </a:lnTo>
                  <a:lnTo>
                    <a:pt x="56" y="18"/>
                  </a:lnTo>
                  <a:lnTo>
                    <a:pt x="56" y="24"/>
                  </a:lnTo>
                  <a:lnTo>
                    <a:pt x="57" y="29"/>
                  </a:lnTo>
                  <a:lnTo>
                    <a:pt x="56" y="35"/>
                  </a:lnTo>
                  <a:lnTo>
                    <a:pt x="56" y="42"/>
                  </a:lnTo>
                  <a:lnTo>
                    <a:pt x="52" y="45"/>
                  </a:lnTo>
                  <a:lnTo>
                    <a:pt x="48" y="51"/>
                  </a:lnTo>
                  <a:lnTo>
                    <a:pt x="45" y="53"/>
                  </a:lnTo>
                  <a:lnTo>
                    <a:pt x="38" y="56"/>
                  </a:lnTo>
                  <a:lnTo>
                    <a:pt x="34" y="59"/>
                  </a:lnTo>
                  <a:lnTo>
                    <a:pt x="29" y="59"/>
                  </a:lnTo>
                  <a:lnTo>
                    <a:pt x="21" y="59"/>
                  </a:lnTo>
                  <a:lnTo>
                    <a:pt x="17" y="56"/>
                  </a:lnTo>
                  <a:lnTo>
                    <a:pt x="12" y="53"/>
                  </a:lnTo>
                  <a:lnTo>
                    <a:pt x="7" y="51"/>
                  </a:lnTo>
                  <a:lnTo>
                    <a:pt x="4" y="45"/>
                  </a:lnTo>
                  <a:lnTo>
                    <a:pt x="1" y="42"/>
                  </a:lnTo>
                  <a:lnTo>
                    <a:pt x="0" y="35"/>
                  </a:lnTo>
                  <a:lnTo>
                    <a:pt x="0" y="29"/>
                  </a:lnTo>
                  <a:lnTo>
                    <a:pt x="0" y="24"/>
                  </a:lnTo>
                  <a:lnTo>
                    <a:pt x="1" y="18"/>
                  </a:lnTo>
                  <a:lnTo>
                    <a:pt x="4" y="14"/>
                  </a:lnTo>
                  <a:lnTo>
                    <a:pt x="7" y="9"/>
                  </a:lnTo>
                  <a:lnTo>
                    <a:pt x="12" y="6"/>
                  </a:lnTo>
                  <a:lnTo>
                    <a:pt x="17" y="3"/>
                  </a:lnTo>
                  <a:lnTo>
                    <a:pt x="21" y="1"/>
                  </a:lnTo>
                  <a:lnTo>
                    <a:pt x="29" y="0"/>
                  </a:lnTo>
                  <a:close/>
                </a:path>
              </a:pathLst>
            </a:custGeom>
            <a:solidFill>
              <a:srgbClr val="FF0000"/>
            </a:solidFill>
            <a:ln w="9525">
              <a:noFill/>
              <a:round/>
              <a:headEnd/>
              <a:tailEnd/>
            </a:ln>
          </p:spPr>
          <p:txBody>
            <a:bodyPr/>
            <a:lstStyle/>
            <a:p>
              <a:endParaRPr lang="ja-JP" altLang="en-US" dirty="0">
                <a:latin typeface="Tahoma" pitchFamily="34" charset="0"/>
                <a:cs typeface="Tahoma" pitchFamily="34" charset="0"/>
              </a:endParaRPr>
            </a:p>
          </p:txBody>
        </p:sp>
        <p:sp>
          <p:nvSpPr>
            <p:cNvPr id="9274" name="Freeform 9"/>
            <p:cNvSpPr>
              <a:spLocks/>
            </p:cNvSpPr>
            <p:nvPr/>
          </p:nvSpPr>
          <p:spPr bwMode="auto">
            <a:xfrm>
              <a:off x="6937375" y="1171575"/>
              <a:ext cx="73025" cy="76200"/>
            </a:xfrm>
            <a:custGeom>
              <a:avLst/>
              <a:gdLst>
                <a:gd name="T0" fmla="*/ 2147483647 w 57"/>
                <a:gd name="T1" fmla="*/ 0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2147483647 w 57"/>
                <a:gd name="T19" fmla="*/ 2147483647 h 59"/>
                <a:gd name="T20" fmla="*/ 2147483647 w 57"/>
                <a:gd name="T21" fmla="*/ 2147483647 h 59"/>
                <a:gd name="T22" fmla="*/ 2147483647 w 57"/>
                <a:gd name="T23" fmla="*/ 2147483647 h 59"/>
                <a:gd name="T24" fmla="*/ 2147483647 w 57"/>
                <a:gd name="T25" fmla="*/ 2147483647 h 59"/>
                <a:gd name="T26" fmla="*/ 2147483647 w 57"/>
                <a:gd name="T27" fmla="*/ 2147483647 h 59"/>
                <a:gd name="T28" fmla="*/ 2147483647 w 57"/>
                <a:gd name="T29" fmla="*/ 2147483647 h 59"/>
                <a:gd name="T30" fmla="*/ 2147483647 w 57"/>
                <a:gd name="T31" fmla="*/ 2147483647 h 59"/>
                <a:gd name="T32" fmla="*/ 2147483647 w 57"/>
                <a:gd name="T33" fmla="*/ 2147483647 h 59"/>
                <a:gd name="T34" fmla="*/ 2147483647 w 57"/>
                <a:gd name="T35" fmla="*/ 2147483647 h 59"/>
                <a:gd name="T36" fmla="*/ 2147483647 w 57"/>
                <a:gd name="T37" fmla="*/ 2147483647 h 59"/>
                <a:gd name="T38" fmla="*/ 2147483647 w 57"/>
                <a:gd name="T39" fmla="*/ 2147483647 h 59"/>
                <a:gd name="T40" fmla="*/ 2147483647 w 57"/>
                <a:gd name="T41" fmla="*/ 2147483647 h 59"/>
                <a:gd name="T42" fmla="*/ 2147483647 w 57"/>
                <a:gd name="T43" fmla="*/ 2147483647 h 59"/>
                <a:gd name="T44" fmla="*/ 2147483647 w 57"/>
                <a:gd name="T45" fmla="*/ 2147483647 h 59"/>
                <a:gd name="T46" fmla="*/ 0 w 57"/>
                <a:gd name="T47" fmla="*/ 2147483647 h 59"/>
                <a:gd name="T48" fmla="*/ 0 w 57"/>
                <a:gd name="T49" fmla="*/ 2147483647 h 59"/>
                <a:gd name="T50" fmla="*/ 0 w 57"/>
                <a:gd name="T51" fmla="*/ 2147483647 h 59"/>
                <a:gd name="T52" fmla="*/ 2147483647 w 57"/>
                <a:gd name="T53" fmla="*/ 2147483647 h 59"/>
                <a:gd name="T54" fmla="*/ 2147483647 w 57"/>
                <a:gd name="T55" fmla="*/ 2147483647 h 59"/>
                <a:gd name="T56" fmla="*/ 2147483647 w 57"/>
                <a:gd name="T57" fmla="*/ 2147483647 h 59"/>
                <a:gd name="T58" fmla="*/ 2147483647 w 57"/>
                <a:gd name="T59" fmla="*/ 2147483647 h 59"/>
                <a:gd name="T60" fmla="*/ 2147483647 w 57"/>
                <a:gd name="T61" fmla="*/ 2147483647 h 59"/>
                <a:gd name="T62" fmla="*/ 2147483647 w 57"/>
                <a:gd name="T63" fmla="*/ 2147483647 h 59"/>
                <a:gd name="T64" fmla="*/ 2147483647 w 5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29" y="0"/>
                  </a:moveTo>
                  <a:lnTo>
                    <a:pt x="34" y="1"/>
                  </a:lnTo>
                  <a:lnTo>
                    <a:pt x="38" y="3"/>
                  </a:lnTo>
                  <a:lnTo>
                    <a:pt x="45" y="6"/>
                  </a:lnTo>
                  <a:lnTo>
                    <a:pt x="48" y="9"/>
                  </a:lnTo>
                  <a:lnTo>
                    <a:pt x="52" y="14"/>
                  </a:lnTo>
                  <a:lnTo>
                    <a:pt x="56" y="18"/>
                  </a:lnTo>
                  <a:lnTo>
                    <a:pt x="56" y="24"/>
                  </a:lnTo>
                  <a:lnTo>
                    <a:pt x="57" y="29"/>
                  </a:lnTo>
                  <a:lnTo>
                    <a:pt x="56" y="35"/>
                  </a:lnTo>
                  <a:lnTo>
                    <a:pt x="56" y="42"/>
                  </a:lnTo>
                  <a:lnTo>
                    <a:pt x="52" y="45"/>
                  </a:lnTo>
                  <a:lnTo>
                    <a:pt x="48" y="51"/>
                  </a:lnTo>
                  <a:lnTo>
                    <a:pt x="45" y="53"/>
                  </a:lnTo>
                  <a:lnTo>
                    <a:pt x="38" y="56"/>
                  </a:lnTo>
                  <a:lnTo>
                    <a:pt x="34" y="59"/>
                  </a:lnTo>
                  <a:lnTo>
                    <a:pt x="29" y="59"/>
                  </a:lnTo>
                  <a:lnTo>
                    <a:pt x="21" y="59"/>
                  </a:lnTo>
                  <a:lnTo>
                    <a:pt x="17" y="56"/>
                  </a:lnTo>
                  <a:lnTo>
                    <a:pt x="12" y="53"/>
                  </a:lnTo>
                  <a:lnTo>
                    <a:pt x="7" y="51"/>
                  </a:lnTo>
                  <a:lnTo>
                    <a:pt x="4" y="45"/>
                  </a:lnTo>
                  <a:lnTo>
                    <a:pt x="1" y="42"/>
                  </a:lnTo>
                  <a:lnTo>
                    <a:pt x="0" y="35"/>
                  </a:lnTo>
                  <a:lnTo>
                    <a:pt x="0" y="29"/>
                  </a:lnTo>
                  <a:lnTo>
                    <a:pt x="0" y="24"/>
                  </a:lnTo>
                  <a:lnTo>
                    <a:pt x="1" y="18"/>
                  </a:lnTo>
                  <a:lnTo>
                    <a:pt x="4" y="14"/>
                  </a:lnTo>
                  <a:lnTo>
                    <a:pt x="7" y="9"/>
                  </a:lnTo>
                  <a:lnTo>
                    <a:pt x="12" y="6"/>
                  </a:lnTo>
                  <a:lnTo>
                    <a:pt x="17" y="3"/>
                  </a:lnTo>
                  <a:lnTo>
                    <a:pt x="21" y="1"/>
                  </a:lnTo>
                  <a:lnTo>
                    <a:pt x="29"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75" name="Freeform 10"/>
            <p:cNvSpPr>
              <a:spLocks noEditPoints="1"/>
            </p:cNvSpPr>
            <p:nvPr/>
          </p:nvSpPr>
          <p:spPr bwMode="auto">
            <a:xfrm>
              <a:off x="6561138" y="1054100"/>
              <a:ext cx="2190750" cy="311150"/>
            </a:xfrm>
            <a:custGeom>
              <a:avLst/>
              <a:gdLst>
                <a:gd name="T0" fmla="*/ 2147483647 w 1448"/>
                <a:gd name="T1" fmla="*/ 2147483647 h 657"/>
                <a:gd name="T2" fmla="*/ 2147483647 w 1448"/>
                <a:gd name="T3" fmla="*/ 2147483647 h 657"/>
                <a:gd name="T4" fmla="*/ 2147483647 w 1448"/>
                <a:gd name="T5" fmla="*/ 2147483647 h 657"/>
                <a:gd name="T6" fmla="*/ 2147483647 w 1448"/>
                <a:gd name="T7" fmla="*/ 2147483647 h 657"/>
                <a:gd name="T8" fmla="*/ 2147483647 w 1448"/>
                <a:gd name="T9" fmla="*/ 2147483647 h 657"/>
                <a:gd name="T10" fmla="*/ 2147483647 w 1448"/>
                <a:gd name="T11" fmla="*/ 2147483647 h 657"/>
                <a:gd name="T12" fmla="*/ 2147483647 w 1448"/>
                <a:gd name="T13" fmla="*/ 2147483647 h 657"/>
                <a:gd name="T14" fmla="*/ 2147483647 w 1448"/>
                <a:gd name="T15" fmla="*/ 2147483647 h 657"/>
                <a:gd name="T16" fmla="*/ 2147483647 w 1448"/>
                <a:gd name="T17" fmla="*/ 2147483647 h 657"/>
                <a:gd name="T18" fmla="*/ 2147483647 w 1448"/>
                <a:gd name="T19" fmla="*/ 2147483647 h 657"/>
                <a:gd name="T20" fmla="*/ 2147483647 w 1448"/>
                <a:gd name="T21" fmla="*/ 2147483647 h 657"/>
                <a:gd name="T22" fmla="*/ 2147483647 w 1448"/>
                <a:gd name="T23" fmla="*/ 2147483647 h 657"/>
                <a:gd name="T24" fmla="*/ 2147483647 w 1448"/>
                <a:gd name="T25" fmla="*/ 2147483647 h 657"/>
                <a:gd name="T26" fmla="*/ 2147483647 w 1448"/>
                <a:gd name="T27" fmla="*/ 2147483647 h 657"/>
                <a:gd name="T28" fmla="*/ 2147483647 w 1448"/>
                <a:gd name="T29" fmla="*/ 2147483647 h 657"/>
                <a:gd name="T30" fmla="*/ 2147483647 w 1448"/>
                <a:gd name="T31" fmla="*/ 2147483647 h 657"/>
                <a:gd name="T32" fmla="*/ 2147483647 w 1448"/>
                <a:gd name="T33" fmla="*/ 2147483647 h 657"/>
                <a:gd name="T34" fmla="*/ 2147483647 w 1448"/>
                <a:gd name="T35" fmla="*/ 2147483647 h 657"/>
                <a:gd name="T36" fmla="*/ 2147483647 w 1448"/>
                <a:gd name="T37" fmla="*/ 2147483647 h 657"/>
                <a:gd name="T38" fmla="*/ 2147483647 w 1448"/>
                <a:gd name="T39" fmla="*/ 2147483647 h 657"/>
                <a:gd name="T40" fmla="*/ 2147483647 w 1448"/>
                <a:gd name="T41" fmla="*/ 2147483647 h 657"/>
                <a:gd name="T42" fmla="*/ 2147483647 w 1448"/>
                <a:gd name="T43" fmla="*/ 2147483647 h 657"/>
                <a:gd name="T44" fmla="*/ 2147483647 w 1448"/>
                <a:gd name="T45" fmla="*/ 2147483647 h 657"/>
                <a:gd name="T46" fmla="*/ 2147483647 w 1448"/>
                <a:gd name="T47" fmla="*/ 2147483647 h 657"/>
                <a:gd name="T48" fmla="*/ 2147483647 w 1448"/>
                <a:gd name="T49" fmla="*/ 2147483647 h 657"/>
                <a:gd name="T50" fmla="*/ 2147483647 w 1448"/>
                <a:gd name="T51" fmla="*/ 2147483647 h 657"/>
                <a:gd name="T52" fmla="*/ 2147483647 w 1448"/>
                <a:gd name="T53" fmla="*/ 2147483647 h 657"/>
                <a:gd name="T54" fmla="*/ 2147483647 w 1448"/>
                <a:gd name="T55" fmla="*/ 2147483647 h 657"/>
                <a:gd name="T56" fmla="*/ 2147483647 w 1448"/>
                <a:gd name="T57" fmla="*/ 2147483647 h 657"/>
                <a:gd name="T58" fmla="*/ 2147483647 w 1448"/>
                <a:gd name="T59" fmla="*/ 2147483647 h 657"/>
                <a:gd name="T60" fmla="*/ 2147483647 w 1448"/>
                <a:gd name="T61" fmla="*/ 2147483647 h 657"/>
                <a:gd name="T62" fmla="*/ 2147483647 w 1448"/>
                <a:gd name="T63" fmla="*/ 2147483647 h 657"/>
                <a:gd name="T64" fmla="*/ 2147483647 w 1448"/>
                <a:gd name="T65" fmla="*/ 2147483647 h 657"/>
                <a:gd name="T66" fmla="*/ 2147483647 w 1448"/>
                <a:gd name="T67" fmla="*/ 2147483647 h 657"/>
                <a:gd name="T68" fmla="*/ 2147483647 w 1448"/>
                <a:gd name="T69" fmla="*/ 2147483647 h 657"/>
                <a:gd name="T70" fmla="*/ 2147483647 w 1448"/>
                <a:gd name="T71" fmla="*/ 2147483647 h 657"/>
                <a:gd name="T72" fmla="*/ 2147483647 w 1448"/>
                <a:gd name="T73" fmla="*/ 2147483647 h 657"/>
                <a:gd name="T74" fmla="*/ 2147483647 w 1448"/>
                <a:gd name="T75" fmla="*/ 2147483647 h 657"/>
                <a:gd name="T76" fmla="*/ 2147483647 w 1448"/>
                <a:gd name="T77" fmla="*/ 2147483647 h 657"/>
                <a:gd name="T78" fmla="*/ 2147483647 w 1448"/>
                <a:gd name="T79" fmla="*/ 2147483647 h 657"/>
                <a:gd name="T80" fmla="*/ 2147483647 w 1448"/>
                <a:gd name="T81" fmla="*/ 2147483647 h 657"/>
                <a:gd name="T82" fmla="*/ 2147483647 w 1448"/>
                <a:gd name="T83" fmla="*/ 2147483647 h 657"/>
                <a:gd name="T84" fmla="*/ 2147483647 w 1448"/>
                <a:gd name="T85" fmla="*/ 2147483647 h 657"/>
                <a:gd name="T86" fmla="*/ 2147483647 w 1448"/>
                <a:gd name="T87" fmla="*/ 2147483647 h 657"/>
                <a:gd name="T88" fmla="*/ 2147483647 w 1448"/>
                <a:gd name="T89" fmla="*/ 2147483647 h 657"/>
                <a:gd name="T90" fmla="*/ 2147483647 w 1448"/>
                <a:gd name="T91" fmla="*/ 2147483647 h 657"/>
                <a:gd name="T92" fmla="*/ 2147483647 w 1448"/>
                <a:gd name="T93" fmla="*/ 2147483647 h 657"/>
                <a:gd name="T94" fmla="*/ 2147483647 w 1448"/>
                <a:gd name="T95" fmla="*/ 2147483647 h 657"/>
                <a:gd name="T96" fmla="*/ 2147483647 w 1448"/>
                <a:gd name="T97" fmla="*/ 2147483647 h 657"/>
                <a:gd name="T98" fmla="*/ 2147483647 w 1448"/>
                <a:gd name="T99" fmla="*/ 2147483647 h 657"/>
                <a:gd name="T100" fmla="*/ 2147483647 w 1448"/>
                <a:gd name="T101" fmla="*/ 2147483647 h 657"/>
                <a:gd name="T102" fmla="*/ 2147483647 w 1448"/>
                <a:gd name="T103" fmla="*/ 2147483647 h 657"/>
                <a:gd name="T104" fmla="*/ 2147483647 w 1448"/>
                <a:gd name="T105" fmla="*/ 2147483647 h 657"/>
                <a:gd name="T106" fmla="*/ 2147483647 w 1448"/>
                <a:gd name="T107" fmla="*/ 2147483647 h 6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8"/>
                <a:gd name="T163" fmla="*/ 0 h 657"/>
                <a:gd name="T164" fmla="*/ 1448 w 1448"/>
                <a:gd name="T165" fmla="*/ 657 h 6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8" h="657">
                  <a:moveTo>
                    <a:pt x="1441" y="10"/>
                  </a:moveTo>
                  <a:lnTo>
                    <a:pt x="1398" y="10"/>
                  </a:lnTo>
                  <a:lnTo>
                    <a:pt x="1398" y="0"/>
                  </a:lnTo>
                  <a:lnTo>
                    <a:pt x="1441" y="0"/>
                  </a:lnTo>
                  <a:lnTo>
                    <a:pt x="1441" y="10"/>
                  </a:lnTo>
                  <a:close/>
                  <a:moveTo>
                    <a:pt x="1365" y="10"/>
                  </a:moveTo>
                  <a:lnTo>
                    <a:pt x="1320" y="10"/>
                  </a:lnTo>
                  <a:lnTo>
                    <a:pt x="1320" y="0"/>
                  </a:lnTo>
                  <a:lnTo>
                    <a:pt x="1365" y="0"/>
                  </a:lnTo>
                  <a:lnTo>
                    <a:pt x="1365" y="10"/>
                  </a:lnTo>
                  <a:close/>
                  <a:moveTo>
                    <a:pt x="1288" y="10"/>
                  </a:moveTo>
                  <a:lnTo>
                    <a:pt x="1244" y="10"/>
                  </a:lnTo>
                  <a:lnTo>
                    <a:pt x="1244" y="0"/>
                  </a:lnTo>
                  <a:lnTo>
                    <a:pt x="1288" y="0"/>
                  </a:lnTo>
                  <a:lnTo>
                    <a:pt x="1288" y="10"/>
                  </a:lnTo>
                  <a:close/>
                  <a:moveTo>
                    <a:pt x="1210" y="10"/>
                  </a:moveTo>
                  <a:lnTo>
                    <a:pt x="1167" y="10"/>
                  </a:lnTo>
                  <a:lnTo>
                    <a:pt x="1167" y="0"/>
                  </a:lnTo>
                  <a:lnTo>
                    <a:pt x="1210" y="0"/>
                  </a:lnTo>
                  <a:lnTo>
                    <a:pt x="1210" y="10"/>
                  </a:lnTo>
                  <a:close/>
                  <a:moveTo>
                    <a:pt x="1134" y="10"/>
                  </a:moveTo>
                  <a:lnTo>
                    <a:pt x="1089" y="10"/>
                  </a:lnTo>
                  <a:lnTo>
                    <a:pt x="1089" y="0"/>
                  </a:lnTo>
                  <a:lnTo>
                    <a:pt x="1134" y="0"/>
                  </a:lnTo>
                  <a:lnTo>
                    <a:pt x="1134" y="10"/>
                  </a:lnTo>
                  <a:close/>
                  <a:moveTo>
                    <a:pt x="1057" y="10"/>
                  </a:moveTo>
                  <a:lnTo>
                    <a:pt x="1013" y="10"/>
                  </a:lnTo>
                  <a:lnTo>
                    <a:pt x="1013" y="0"/>
                  </a:lnTo>
                  <a:lnTo>
                    <a:pt x="1057" y="0"/>
                  </a:lnTo>
                  <a:lnTo>
                    <a:pt x="1057" y="10"/>
                  </a:lnTo>
                  <a:close/>
                  <a:moveTo>
                    <a:pt x="979" y="10"/>
                  </a:moveTo>
                  <a:lnTo>
                    <a:pt x="936" y="10"/>
                  </a:lnTo>
                  <a:lnTo>
                    <a:pt x="936" y="0"/>
                  </a:lnTo>
                  <a:lnTo>
                    <a:pt x="979" y="0"/>
                  </a:lnTo>
                  <a:lnTo>
                    <a:pt x="979" y="10"/>
                  </a:lnTo>
                  <a:close/>
                  <a:moveTo>
                    <a:pt x="903" y="10"/>
                  </a:moveTo>
                  <a:lnTo>
                    <a:pt x="858" y="10"/>
                  </a:lnTo>
                  <a:lnTo>
                    <a:pt x="858" y="0"/>
                  </a:lnTo>
                  <a:lnTo>
                    <a:pt x="903" y="0"/>
                  </a:lnTo>
                  <a:lnTo>
                    <a:pt x="903" y="10"/>
                  </a:lnTo>
                  <a:close/>
                  <a:moveTo>
                    <a:pt x="826" y="10"/>
                  </a:moveTo>
                  <a:lnTo>
                    <a:pt x="782" y="10"/>
                  </a:lnTo>
                  <a:lnTo>
                    <a:pt x="782" y="0"/>
                  </a:lnTo>
                  <a:lnTo>
                    <a:pt x="826" y="0"/>
                  </a:lnTo>
                  <a:lnTo>
                    <a:pt x="826" y="10"/>
                  </a:lnTo>
                  <a:close/>
                  <a:moveTo>
                    <a:pt x="748" y="10"/>
                  </a:moveTo>
                  <a:lnTo>
                    <a:pt x="705" y="10"/>
                  </a:lnTo>
                  <a:lnTo>
                    <a:pt x="705" y="0"/>
                  </a:lnTo>
                  <a:lnTo>
                    <a:pt x="748" y="0"/>
                  </a:lnTo>
                  <a:lnTo>
                    <a:pt x="748" y="10"/>
                  </a:lnTo>
                  <a:close/>
                  <a:moveTo>
                    <a:pt x="672" y="10"/>
                  </a:moveTo>
                  <a:lnTo>
                    <a:pt x="627" y="10"/>
                  </a:lnTo>
                  <a:lnTo>
                    <a:pt x="627" y="0"/>
                  </a:lnTo>
                  <a:lnTo>
                    <a:pt x="672" y="0"/>
                  </a:lnTo>
                  <a:lnTo>
                    <a:pt x="672" y="10"/>
                  </a:lnTo>
                  <a:close/>
                  <a:moveTo>
                    <a:pt x="594" y="10"/>
                  </a:moveTo>
                  <a:lnTo>
                    <a:pt x="549" y="10"/>
                  </a:lnTo>
                  <a:lnTo>
                    <a:pt x="549" y="0"/>
                  </a:lnTo>
                  <a:lnTo>
                    <a:pt x="594" y="0"/>
                  </a:lnTo>
                  <a:lnTo>
                    <a:pt x="594" y="10"/>
                  </a:lnTo>
                  <a:close/>
                  <a:moveTo>
                    <a:pt x="517" y="10"/>
                  </a:moveTo>
                  <a:lnTo>
                    <a:pt x="473" y="10"/>
                  </a:lnTo>
                  <a:lnTo>
                    <a:pt x="473" y="0"/>
                  </a:lnTo>
                  <a:lnTo>
                    <a:pt x="517" y="0"/>
                  </a:lnTo>
                  <a:lnTo>
                    <a:pt x="517" y="10"/>
                  </a:lnTo>
                  <a:close/>
                  <a:moveTo>
                    <a:pt x="441" y="10"/>
                  </a:moveTo>
                  <a:lnTo>
                    <a:pt x="396" y="10"/>
                  </a:lnTo>
                  <a:lnTo>
                    <a:pt x="396" y="0"/>
                  </a:lnTo>
                  <a:lnTo>
                    <a:pt x="441" y="0"/>
                  </a:lnTo>
                  <a:lnTo>
                    <a:pt x="441" y="10"/>
                  </a:lnTo>
                  <a:close/>
                  <a:moveTo>
                    <a:pt x="363" y="10"/>
                  </a:moveTo>
                  <a:lnTo>
                    <a:pt x="318" y="10"/>
                  </a:lnTo>
                  <a:lnTo>
                    <a:pt x="318" y="0"/>
                  </a:lnTo>
                  <a:lnTo>
                    <a:pt x="363" y="0"/>
                  </a:lnTo>
                  <a:lnTo>
                    <a:pt x="363" y="10"/>
                  </a:lnTo>
                  <a:close/>
                  <a:moveTo>
                    <a:pt x="286" y="10"/>
                  </a:moveTo>
                  <a:lnTo>
                    <a:pt x="242" y="10"/>
                  </a:lnTo>
                  <a:lnTo>
                    <a:pt x="242" y="0"/>
                  </a:lnTo>
                  <a:lnTo>
                    <a:pt x="286" y="0"/>
                  </a:lnTo>
                  <a:lnTo>
                    <a:pt x="286" y="10"/>
                  </a:lnTo>
                  <a:close/>
                  <a:moveTo>
                    <a:pt x="210" y="10"/>
                  </a:moveTo>
                  <a:lnTo>
                    <a:pt x="165" y="10"/>
                  </a:lnTo>
                  <a:lnTo>
                    <a:pt x="165" y="0"/>
                  </a:lnTo>
                  <a:lnTo>
                    <a:pt x="210" y="0"/>
                  </a:lnTo>
                  <a:lnTo>
                    <a:pt x="210" y="10"/>
                  </a:lnTo>
                  <a:close/>
                  <a:moveTo>
                    <a:pt x="131" y="10"/>
                  </a:moveTo>
                  <a:lnTo>
                    <a:pt x="87" y="10"/>
                  </a:lnTo>
                  <a:lnTo>
                    <a:pt x="87" y="0"/>
                  </a:lnTo>
                  <a:lnTo>
                    <a:pt x="131" y="0"/>
                  </a:lnTo>
                  <a:lnTo>
                    <a:pt x="131" y="10"/>
                  </a:lnTo>
                  <a:close/>
                  <a:moveTo>
                    <a:pt x="54" y="10"/>
                  </a:moveTo>
                  <a:lnTo>
                    <a:pt x="11" y="10"/>
                  </a:lnTo>
                  <a:lnTo>
                    <a:pt x="11" y="0"/>
                  </a:lnTo>
                  <a:lnTo>
                    <a:pt x="54" y="0"/>
                  </a:lnTo>
                  <a:lnTo>
                    <a:pt x="54" y="10"/>
                  </a:lnTo>
                  <a:close/>
                  <a:moveTo>
                    <a:pt x="13" y="35"/>
                  </a:moveTo>
                  <a:lnTo>
                    <a:pt x="13" y="78"/>
                  </a:lnTo>
                  <a:lnTo>
                    <a:pt x="0" y="78"/>
                  </a:lnTo>
                  <a:lnTo>
                    <a:pt x="0" y="35"/>
                  </a:lnTo>
                  <a:lnTo>
                    <a:pt x="13" y="35"/>
                  </a:lnTo>
                  <a:close/>
                  <a:moveTo>
                    <a:pt x="13" y="111"/>
                  </a:moveTo>
                  <a:lnTo>
                    <a:pt x="13" y="156"/>
                  </a:lnTo>
                  <a:lnTo>
                    <a:pt x="0" y="156"/>
                  </a:lnTo>
                  <a:lnTo>
                    <a:pt x="0" y="111"/>
                  </a:lnTo>
                  <a:lnTo>
                    <a:pt x="13" y="111"/>
                  </a:lnTo>
                  <a:close/>
                  <a:moveTo>
                    <a:pt x="13" y="190"/>
                  </a:moveTo>
                  <a:lnTo>
                    <a:pt x="13" y="234"/>
                  </a:lnTo>
                  <a:lnTo>
                    <a:pt x="0" y="234"/>
                  </a:lnTo>
                  <a:lnTo>
                    <a:pt x="0" y="190"/>
                  </a:lnTo>
                  <a:lnTo>
                    <a:pt x="13" y="190"/>
                  </a:lnTo>
                  <a:close/>
                  <a:moveTo>
                    <a:pt x="13" y="266"/>
                  </a:moveTo>
                  <a:lnTo>
                    <a:pt x="13" y="310"/>
                  </a:lnTo>
                  <a:lnTo>
                    <a:pt x="0" y="310"/>
                  </a:lnTo>
                  <a:lnTo>
                    <a:pt x="0" y="266"/>
                  </a:lnTo>
                  <a:lnTo>
                    <a:pt x="13" y="266"/>
                  </a:lnTo>
                  <a:close/>
                  <a:moveTo>
                    <a:pt x="13" y="344"/>
                  </a:moveTo>
                  <a:lnTo>
                    <a:pt x="13" y="389"/>
                  </a:lnTo>
                  <a:lnTo>
                    <a:pt x="0" y="389"/>
                  </a:lnTo>
                  <a:lnTo>
                    <a:pt x="0" y="344"/>
                  </a:lnTo>
                  <a:lnTo>
                    <a:pt x="13" y="344"/>
                  </a:lnTo>
                  <a:close/>
                  <a:moveTo>
                    <a:pt x="13" y="422"/>
                  </a:moveTo>
                  <a:lnTo>
                    <a:pt x="13" y="466"/>
                  </a:lnTo>
                  <a:lnTo>
                    <a:pt x="0" y="466"/>
                  </a:lnTo>
                  <a:lnTo>
                    <a:pt x="0" y="422"/>
                  </a:lnTo>
                  <a:lnTo>
                    <a:pt x="13" y="422"/>
                  </a:lnTo>
                  <a:close/>
                  <a:moveTo>
                    <a:pt x="13" y="500"/>
                  </a:moveTo>
                  <a:lnTo>
                    <a:pt x="13" y="543"/>
                  </a:lnTo>
                  <a:lnTo>
                    <a:pt x="0" y="543"/>
                  </a:lnTo>
                  <a:lnTo>
                    <a:pt x="0" y="500"/>
                  </a:lnTo>
                  <a:lnTo>
                    <a:pt x="13" y="500"/>
                  </a:lnTo>
                  <a:close/>
                  <a:moveTo>
                    <a:pt x="13" y="576"/>
                  </a:moveTo>
                  <a:lnTo>
                    <a:pt x="13" y="621"/>
                  </a:lnTo>
                  <a:lnTo>
                    <a:pt x="0" y="621"/>
                  </a:lnTo>
                  <a:lnTo>
                    <a:pt x="0" y="576"/>
                  </a:lnTo>
                  <a:lnTo>
                    <a:pt x="13" y="576"/>
                  </a:lnTo>
                  <a:close/>
                  <a:moveTo>
                    <a:pt x="9" y="646"/>
                  </a:moveTo>
                  <a:lnTo>
                    <a:pt x="53" y="646"/>
                  </a:lnTo>
                  <a:lnTo>
                    <a:pt x="53" y="657"/>
                  </a:lnTo>
                  <a:lnTo>
                    <a:pt x="9" y="657"/>
                  </a:lnTo>
                  <a:lnTo>
                    <a:pt x="9" y="646"/>
                  </a:lnTo>
                  <a:close/>
                  <a:moveTo>
                    <a:pt x="86" y="646"/>
                  </a:moveTo>
                  <a:lnTo>
                    <a:pt x="131" y="646"/>
                  </a:lnTo>
                  <a:lnTo>
                    <a:pt x="131" y="657"/>
                  </a:lnTo>
                  <a:lnTo>
                    <a:pt x="86" y="657"/>
                  </a:lnTo>
                  <a:lnTo>
                    <a:pt x="86" y="646"/>
                  </a:lnTo>
                  <a:close/>
                  <a:moveTo>
                    <a:pt x="163" y="646"/>
                  </a:moveTo>
                  <a:lnTo>
                    <a:pt x="208" y="646"/>
                  </a:lnTo>
                  <a:lnTo>
                    <a:pt x="208" y="657"/>
                  </a:lnTo>
                  <a:lnTo>
                    <a:pt x="163" y="657"/>
                  </a:lnTo>
                  <a:lnTo>
                    <a:pt x="163" y="646"/>
                  </a:lnTo>
                  <a:close/>
                  <a:moveTo>
                    <a:pt x="241" y="646"/>
                  </a:moveTo>
                  <a:lnTo>
                    <a:pt x="284" y="646"/>
                  </a:lnTo>
                  <a:lnTo>
                    <a:pt x="284" y="657"/>
                  </a:lnTo>
                  <a:lnTo>
                    <a:pt x="241" y="657"/>
                  </a:lnTo>
                  <a:lnTo>
                    <a:pt x="241" y="646"/>
                  </a:lnTo>
                  <a:close/>
                  <a:moveTo>
                    <a:pt x="318" y="646"/>
                  </a:moveTo>
                  <a:lnTo>
                    <a:pt x="362" y="646"/>
                  </a:lnTo>
                  <a:lnTo>
                    <a:pt x="362" y="657"/>
                  </a:lnTo>
                  <a:lnTo>
                    <a:pt x="318" y="657"/>
                  </a:lnTo>
                  <a:lnTo>
                    <a:pt x="318" y="646"/>
                  </a:lnTo>
                  <a:close/>
                  <a:moveTo>
                    <a:pt x="394" y="646"/>
                  </a:moveTo>
                  <a:lnTo>
                    <a:pt x="439" y="646"/>
                  </a:lnTo>
                  <a:lnTo>
                    <a:pt x="439" y="657"/>
                  </a:lnTo>
                  <a:lnTo>
                    <a:pt x="394" y="657"/>
                  </a:lnTo>
                  <a:lnTo>
                    <a:pt x="394" y="646"/>
                  </a:lnTo>
                  <a:close/>
                  <a:moveTo>
                    <a:pt x="472" y="646"/>
                  </a:moveTo>
                  <a:lnTo>
                    <a:pt x="515" y="646"/>
                  </a:lnTo>
                  <a:lnTo>
                    <a:pt x="515" y="657"/>
                  </a:lnTo>
                  <a:lnTo>
                    <a:pt x="472" y="657"/>
                  </a:lnTo>
                  <a:lnTo>
                    <a:pt x="472" y="646"/>
                  </a:lnTo>
                  <a:close/>
                  <a:moveTo>
                    <a:pt x="549" y="646"/>
                  </a:moveTo>
                  <a:lnTo>
                    <a:pt x="593" y="646"/>
                  </a:lnTo>
                  <a:lnTo>
                    <a:pt x="593" y="657"/>
                  </a:lnTo>
                  <a:lnTo>
                    <a:pt x="549" y="657"/>
                  </a:lnTo>
                  <a:lnTo>
                    <a:pt x="549" y="646"/>
                  </a:lnTo>
                  <a:close/>
                  <a:moveTo>
                    <a:pt x="625" y="646"/>
                  </a:moveTo>
                  <a:lnTo>
                    <a:pt x="670" y="646"/>
                  </a:lnTo>
                  <a:lnTo>
                    <a:pt x="670" y="657"/>
                  </a:lnTo>
                  <a:lnTo>
                    <a:pt x="625" y="657"/>
                  </a:lnTo>
                  <a:lnTo>
                    <a:pt x="625" y="646"/>
                  </a:lnTo>
                  <a:close/>
                  <a:moveTo>
                    <a:pt x="703" y="646"/>
                  </a:moveTo>
                  <a:lnTo>
                    <a:pt x="746" y="646"/>
                  </a:lnTo>
                  <a:lnTo>
                    <a:pt x="746" y="657"/>
                  </a:lnTo>
                  <a:lnTo>
                    <a:pt x="703" y="657"/>
                  </a:lnTo>
                  <a:lnTo>
                    <a:pt x="703" y="646"/>
                  </a:lnTo>
                  <a:close/>
                  <a:moveTo>
                    <a:pt x="781" y="646"/>
                  </a:moveTo>
                  <a:lnTo>
                    <a:pt x="824" y="646"/>
                  </a:lnTo>
                  <a:lnTo>
                    <a:pt x="824" y="657"/>
                  </a:lnTo>
                  <a:lnTo>
                    <a:pt x="781" y="657"/>
                  </a:lnTo>
                  <a:lnTo>
                    <a:pt x="781" y="646"/>
                  </a:lnTo>
                  <a:close/>
                  <a:moveTo>
                    <a:pt x="857" y="646"/>
                  </a:moveTo>
                  <a:lnTo>
                    <a:pt x="902" y="646"/>
                  </a:lnTo>
                  <a:lnTo>
                    <a:pt x="902" y="657"/>
                  </a:lnTo>
                  <a:lnTo>
                    <a:pt x="857" y="657"/>
                  </a:lnTo>
                  <a:lnTo>
                    <a:pt x="857" y="646"/>
                  </a:lnTo>
                  <a:close/>
                  <a:moveTo>
                    <a:pt x="934" y="646"/>
                  </a:moveTo>
                  <a:lnTo>
                    <a:pt x="978" y="646"/>
                  </a:lnTo>
                  <a:lnTo>
                    <a:pt x="978" y="657"/>
                  </a:lnTo>
                  <a:lnTo>
                    <a:pt x="934" y="657"/>
                  </a:lnTo>
                  <a:lnTo>
                    <a:pt x="934" y="646"/>
                  </a:lnTo>
                  <a:close/>
                  <a:moveTo>
                    <a:pt x="1012" y="646"/>
                  </a:moveTo>
                  <a:lnTo>
                    <a:pt x="1055" y="646"/>
                  </a:lnTo>
                  <a:lnTo>
                    <a:pt x="1055" y="657"/>
                  </a:lnTo>
                  <a:lnTo>
                    <a:pt x="1012" y="657"/>
                  </a:lnTo>
                  <a:lnTo>
                    <a:pt x="1012" y="646"/>
                  </a:lnTo>
                  <a:close/>
                  <a:moveTo>
                    <a:pt x="1088" y="646"/>
                  </a:moveTo>
                  <a:lnTo>
                    <a:pt x="1133" y="646"/>
                  </a:lnTo>
                  <a:lnTo>
                    <a:pt x="1133" y="657"/>
                  </a:lnTo>
                  <a:lnTo>
                    <a:pt x="1088" y="657"/>
                  </a:lnTo>
                  <a:lnTo>
                    <a:pt x="1088" y="646"/>
                  </a:lnTo>
                  <a:close/>
                  <a:moveTo>
                    <a:pt x="1165" y="646"/>
                  </a:moveTo>
                  <a:lnTo>
                    <a:pt x="1210" y="646"/>
                  </a:lnTo>
                  <a:lnTo>
                    <a:pt x="1210" y="657"/>
                  </a:lnTo>
                  <a:lnTo>
                    <a:pt x="1165" y="657"/>
                  </a:lnTo>
                  <a:lnTo>
                    <a:pt x="1165" y="646"/>
                  </a:lnTo>
                  <a:close/>
                  <a:moveTo>
                    <a:pt x="1243" y="646"/>
                  </a:moveTo>
                  <a:lnTo>
                    <a:pt x="1286" y="646"/>
                  </a:lnTo>
                  <a:lnTo>
                    <a:pt x="1286" y="657"/>
                  </a:lnTo>
                  <a:lnTo>
                    <a:pt x="1243" y="657"/>
                  </a:lnTo>
                  <a:lnTo>
                    <a:pt x="1243" y="646"/>
                  </a:lnTo>
                  <a:close/>
                  <a:moveTo>
                    <a:pt x="1319" y="646"/>
                  </a:moveTo>
                  <a:lnTo>
                    <a:pt x="1364" y="646"/>
                  </a:lnTo>
                  <a:lnTo>
                    <a:pt x="1364" y="657"/>
                  </a:lnTo>
                  <a:lnTo>
                    <a:pt x="1319" y="657"/>
                  </a:lnTo>
                  <a:lnTo>
                    <a:pt x="1319" y="646"/>
                  </a:lnTo>
                  <a:close/>
                  <a:moveTo>
                    <a:pt x="1396" y="646"/>
                  </a:moveTo>
                  <a:lnTo>
                    <a:pt x="1441" y="646"/>
                  </a:lnTo>
                  <a:lnTo>
                    <a:pt x="1441" y="657"/>
                  </a:lnTo>
                  <a:lnTo>
                    <a:pt x="1396" y="657"/>
                  </a:lnTo>
                  <a:lnTo>
                    <a:pt x="1396" y="646"/>
                  </a:lnTo>
                  <a:close/>
                  <a:moveTo>
                    <a:pt x="1437" y="620"/>
                  </a:moveTo>
                  <a:lnTo>
                    <a:pt x="1437" y="575"/>
                  </a:lnTo>
                  <a:lnTo>
                    <a:pt x="1448" y="575"/>
                  </a:lnTo>
                  <a:lnTo>
                    <a:pt x="1448" y="620"/>
                  </a:lnTo>
                  <a:lnTo>
                    <a:pt x="1437" y="620"/>
                  </a:lnTo>
                  <a:close/>
                  <a:moveTo>
                    <a:pt x="1437" y="542"/>
                  </a:moveTo>
                  <a:lnTo>
                    <a:pt x="1437" y="498"/>
                  </a:lnTo>
                  <a:lnTo>
                    <a:pt x="1448" y="498"/>
                  </a:lnTo>
                  <a:lnTo>
                    <a:pt x="1448" y="542"/>
                  </a:lnTo>
                  <a:lnTo>
                    <a:pt x="1437" y="542"/>
                  </a:lnTo>
                  <a:close/>
                  <a:moveTo>
                    <a:pt x="1437" y="464"/>
                  </a:moveTo>
                  <a:lnTo>
                    <a:pt x="1437" y="421"/>
                  </a:lnTo>
                  <a:lnTo>
                    <a:pt x="1448" y="421"/>
                  </a:lnTo>
                  <a:lnTo>
                    <a:pt x="1448" y="464"/>
                  </a:lnTo>
                  <a:lnTo>
                    <a:pt x="1437" y="464"/>
                  </a:lnTo>
                  <a:close/>
                  <a:moveTo>
                    <a:pt x="1437" y="388"/>
                  </a:moveTo>
                  <a:lnTo>
                    <a:pt x="1437" y="343"/>
                  </a:lnTo>
                  <a:lnTo>
                    <a:pt x="1448" y="343"/>
                  </a:lnTo>
                  <a:lnTo>
                    <a:pt x="1448" y="388"/>
                  </a:lnTo>
                  <a:lnTo>
                    <a:pt x="1437" y="388"/>
                  </a:lnTo>
                  <a:close/>
                  <a:moveTo>
                    <a:pt x="1437" y="310"/>
                  </a:moveTo>
                  <a:lnTo>
                    <a:pt x="1437" y="265"/>
                  </a:lnTo>
                  <a:lnTo>
                    <a:pt x="1448" y="265"/>
                  </a:lnTo>
                  <a:lnTo>
                    <a:pt x="1448" y="310"/>
                  </a:lnTo>
                  <a:lnTo>
                    <a:pt x="1437" y="310"/>
                  </a:lnTo>
                  <a:close/>
                  <a:moveTo>
                    <a:pt x="1437" y="232"/>
                  </a:moveTo>
                  <a:lnTo>
                    <a:pt x="1437" y="189"/>
                  </a:lnTo>
                  <a:lnTo>
                    <a:pt x="1448" y="189"/>
                  </a:lnTo>
                  <a:lnTo>
                    <a:pt x="1448" y="232"/>
                  </a:lnTo>
                  <a:lnTo>
                    <a:pt x="1437" y="232"/>
                  </a:lnTo>
                  <a:close/>
                  <a:moveTo>
                    <a:pt x="1437" y="154"/>
                  </a:moveTo>
                  <a:lnTo>
                    <a:pt x="1437" y="109"/>
                  </a:lnTo>
                  <a:lnTo>
                    <a:pt x="1448" y="109"/>
                  </a:lnTo>
                  <a:lnTo>
                    <a:pt x="1448" y="154"/>
                  </a:lnTo>
                  <a:lnTo>
                    <a:pt x="1437" y="154"/>
                  </a:lnTo>
                  <a:close/>
                  <a:moveTo>
                    <a:pt x="1437" y="77"/>
                  </a:moveTo>
                  <a:lnTo>
                    <a:pt x="1437" y="33"/>
                  </a:lnTo>
                  <a:lnTo>
                    <a:pt x="1448" y="33"/>
                  </a:lnTo>
                  <a:lnTo>
                    <a:pt x="1448" y="77"/>
                  </a:lnTo>
                  <a:lnTo>
                    <a:pt x="1437" y="77"/>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76" name="Freeform 55"/>
            <p:cNvSpPr>
              <a:spLocks/>
            </p:cNvSpPr>
            <p:nvPr/>
          </p:nvSpPr>
          <p:spPr bwMode="auto">
            <a:xfrm>
              <a:off x="6937375" y="1171575"/>
              <a:ext cx="73025" cy="76200"/>
            </a:xfrm>
            <a:custGeom>
              <a:avLst/>
              <a:gdLst>
                <a:gd name="T0" fmla="*/ 2147483647 w 57"/>
                <a:gd name="T1" fmla="*/ 0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2147483647 w 57"/>
                <a:gd name="T19" fmla="*/ 2147483647 h 59"/>
                <a:gd name="T20" fmla="*/ 2147483647 w 57"/>
                <a:gd name="T21" fmla="*/ 2147483647 h 59"/>
                <a:gd name="T22" fmla="*/ 2147483647 w 57"/>
                <a:gd name="T23" fmla="*/ 2147483647 h 59"/>
                <a:gd name="T24" fmla="*/ 2147483647 w 57"/>
                <a:gd name="T25" fmla="*/ 2147483647 h 59"/>
                <a:gd name="T26" fmla="*/ 2147483647 w 57"/>
                <a:gd name="T27" fmla="*/ 2147483647 h 59"/>
                <a:gd name="T28" fmla="*/ 2147483647 w 57"/>
                <a:gd name="T29" fmla="*/ 2147483647 h 59"/>
                <a:gd name="T30" fmla="*/ 2147483647 w 57"/>
                <a:gd name="T31" fmla="*/ 2147483647 h 59"/>
                <a:gd name="T32" fmla="*/ 2147483647 w 57"/>
                <a:gd name="T33" fmla="*/ 2147483647 h 59"/>
                <a:gd name="T34" fmla="*/ 2147483647 w 57"/>
                <a:gd name="T35" fmla="*/ 2147483647 h 59"/>
                <a:gd name="T36" fmla="*/ 2147483647 w 57"/>
                <a:gd name="T37" fmla="*/ 2147483647 h 59"/>
                <a:gd name="T38" fmla="*/ 2147483647 w 57"/>
                <a:gd name="T39" fmla="*/ 2147483647 h 59"/>
                <a:gd name="T40" fmla="*/ 2147483647 w 57"/>
                <a:gd name="T41" fmla="*/ 2147483647 h 59"/>
                <a:gd name="T42" fmla="*/ 2147483647 w 57"/>
                <a:gd name="T43" fmla="*/ 2147483647 h 59"/>
                <a:gd name="T44" fmla="*/ 2147483647 w 57"/>
                <a:gd name="T45" fmla="*/ 2147483647 h 59"/>
                <a:gd name="T46" fmla="*/ 0 w 57"/>
                <a:gd name="T47" fmla="*/ 2147483647 h 59"/>
                <a:gd name="T48" fmla="*/ 0 w 57"/>
                <a:gd name="T49" fmla="*/ 2147483647 h 59"/>
                <a:gd name="T50" fmla="*/ 0 w 57"/>
                <a:gd name="T51" fmla="*/ 2147483647 h 59"/>
                <a:gd name="T52" fmla="*/ 2147483647 w 57"/>
                <a:gd name="T53" fmla="*/ 2147483647 h 59"/>
                <a:gd name="T54" fmla="*/ 2147483647 w 57"/>
                <a:gd name="T55" fmla="*/ 2147483647 h 59"/>
                <a:gd name="T56" fmla="*/ 2147483647 w 57"/>
                <a:gd name="T57" fmla="*/ 2147483647 h 59"/>
                <a:gd name="T58" fmla="*/ 2147483647 w 57"/>
                <a:gd name="T59" fmla="*/ 2147483647 h 59"/>
                <a:gd name="T60" fmla="*/ 2147483647 w 57"/>
                <a:gd name="T61" fmla="*/ 2147483647 h 59"/>
                <a:gd name="T62" fmla="*/ 2147483647 w 57"/>
                <a:gd name="T63" fmla="*/ 2147483647 h 59"/>
                <a:gd name="T64" fmla="*/ 2147483647 w 5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29" y="0"/>
                  </a:moveTo>
                  <a:lnTo>
                    <a:pt x="34" y="1"/>
                  </a:lnTo>
                  <a:lnTo>
                    <a:pt x="38" y="3"/>
                  </a:lnTo>
                  <a:lnTo>
                    <a:pt x="45" y="6"/>
                  </a:lnTo>
                  <a:lnTo>
                    <a:pt x="48" y="9"/>
                  </a:lnTo>
                  <a:lnTo>
                    <a:pt x="52" y="14"/>
                  </a:lnTo>
                  <a:lnTo>
                    <a:pt x="56" y="18"/>
                  </a:lnTo>
                  <a:lnTo>
                    <a:pt x="56" y="24"/>
                  </a:lnTo>
                  <a:lnTo>
                    <a:pt x="57" y="29"/>
                  </a:lnTo>
                  <a:lnTo>
                    <a:pt x="56" y="35"/>
                  </a:lnTo>
                  <a:lnTo>
                    <a:pt x="56" y="42"/>
                  </a:lnTo>
                  <a:lnTo>
                    <a:pt x="52" y="45"/>
                  </a:lnTo>
                  <a:lnTo>
                    <a:pt x="48" y="51"/>
                  </a:lnTo>
                  <a:lnTo>
                    <a:pt x="45" y="53"/>
                  </a:lnTo>
                  <a:lnTo>
                    <a:pt x="38" y="56"/>
                  </a:lnTo>
                  <a:lnTo>
                    <a:pt x="34" y="59"/>
                  </a:lnTo>
                  <a:lnTo>
                    <a:pt x="29" y="59"/>
                  </a:lnTo>
                  <a:lnTo>
                    <a:pt x="21" y="59"/>
                  </a:lnTo>
                  <a:lnTo>
                    <a:pt x="17" y="56"/>
                  </a:lnTo>
                  <a:lnTo>
                    <a:pt x="12" y="53"/>
                  </a:lnTo>
                  <a:lnTo>
                    <a:pt x="7" y="51"/>
                  </a:lnTo>
                  <a:lnTo>
                    <a:pt x="4" y="45"/>
                  </a:lnTo>
                  <a:lnTo>
                    <a:pt x="1" y="42"/>
                  </a:lnTo>
                  <a:lnTo>
                    <a:pt x="0" y="35"/>
                  </a:lnTo>
                  <a:lnTo>
                    <a:pt x="0" y="29"/>
                  </a:lnTo>
                  <a:lnTo>
                    <a:pt x="0" y="24"/>
                  </a:lnTo>
                  <a:lnTo>
                    <a:pt x="1" y="18"/>
                  </a:lnTo>
                  <a:lnTo>
                    <a:pt x="4" y="14"/>
                  </a:lnTo>
                  <a:lnTo>
                    <a:pt x="7" y="9"/>
                  </a:lnTo>
                  <a:lnTo>
                    <a:pt x="12" y="6"/>
                  </a:lnTo>
                  <a:lnTo>
                    <a:pt x="17" y="3"/>
                  </a:lnTo>
                  <a:lnTo>
                    <a:pt x="21" y="1"/>
                  </a:lnTo>
                  <a:lnTo>
                    <a:pt x="29" y="0"/>
                  </a:lnTo>
                  <a:close/>
                </a:path>
              </a:pathLst>
            </a:custGeom>
            <a:solidFill>
              <a:srgbClr val="FF0000"/>
            </a:solidFill>
            <a:ln w="9525">
              <a:noFill/>
              <a:round/>
              <a:headEnd/>
              <a:tailEnd/>
            </a:ln>
          </p:spPr>
          <p:txBody>
            <a:bodyPr/>
            <a:lstStyle/>
            <a:p>
              <a:endParaRPr lang="ja-JP" altLang="en-US" dirty="0">
                <a:latin typeface="Tahoma" pitchFamily="34" charset="0"/>
                <a:cs typeface="Tahoma" pitchFamily="34" charset="0"/>
              </a:endParaRPr>
            </a:p>
          </p:txBody>
        </p:sp>
        <p:sp>
          <p:nvSpPr>
            <p:cNvPr id="9277" name="Freeform 56"/>
            <p:cNvSpPr>
              <a:spLocks/>
            </p:cNvSpPr>
            <p:nvPr/>
          </p:nvSpPr>
          <p:spPr bwMode="auto">
            <a:xfrm>
              <a:off x="6937375" y="1171575"/>
              <a:ext cx="73025" cy="76200"/>
            </a:xfrm>
            <a:custGeom>
              <a:avLst/>
              <a:gdLst>
                <a:gd name="T0" fmla="*/ 2147483647 w 57"/>
                <a:gd name="T1" fmla="*/ 0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2147483647 w 57"/>
                <a:gd name="T19" fmla="*/ 2147483647 h 59"/>
                <a:gd name="T20" fmla="*/ 2147483647 w 57"/>
                <a:gd name="T21" fmla="*/ 2147483647 h 59"/>
                <a:gd name="T22" fmla="*/ 2147483647 w 57"/>
                <a:gd name="T23" fmla="*/ 2147483647 h 59"/>
                <a:gd name="T24" fmla="*/ 2147483647 w 57"/>
                <a:gd name="T25" fmla="*/ 2147483647 h 59"/>
                <a:gd name="T26" fmla="*/ 2147483647 w 57"/>
                <a:gd name="T27" fmla="*/ 2147483647 h 59"/>
                <a:gd name="T28" fmla="*/ 2147483647 w 57"/>
                <a:gd name="T29" fmla="*/ 2147483647 h 59"/>
                <a:gd name="T30" fmla="*/ 2147483647 w 57"/>
                <a:gd name="T31" fmla="*/ 2147483647 h 59"/>
                <a:gd name="T32" fmla="*/ 2147483647 w 57"/>
                <a:gd name="T33" fmla="*/ 2147483647 h 59"/>
                <a:gd name="T34" fmla="*/ 2147483647 w 57"/>
                <a:gd name="T35" fmla="*/ 2147483647 h 59"/>
                <a:gd name="T36" fmla="*/ 2147483647 w 57"/>
                <a:gd name="T37" fmla="*/ 2147483647 h 59"/>
                <a:gd name="T38" fmla="*/ 2147483647 w 57"/>
                <a:gd name="T39" fmla="*/ 2147483647 h 59"/>
                <a:gd name="T40" fmla="*/ 2147483647 w 57"/>
                <a:gd name="T41" fmla="*/ 2147483647 h 59"/>
                <a:gd name="T42" fmla="*/ 2147483647 w 57"/>
                <a:gd name="T43" fmla="*/ 2147483647 h 59"/>
                <a:gd name="T44" fmla="*/ 2147483647 w 57"/>
                <a:gd name="T45" fmla="*/ 2147483647 h 59"/>
                <a:gd name="T46" fmla="*/ 0 w 57"/>
                <a:gd name="T47" fmla="*/ 2147483647 h 59"/>
                <a:gd name="T48" fmla="*/ 0 w 57"/>
                <a:gd name="T49" fmla="*/ 2147483647 h 59"/>
                <a:gd name="T50" fmla="*/ 0 w 57"/>
                <a:gd name="T51" fmla="*/ 2147483647 h 59"/>
                <a:gd name="T52" fmla="*/ 2147483647 w 57"/>
                <a:gd name="T53" fmla="*/ 2147483647 h 59"/>
                <a:gd name="T54" fmla="*/ 2147483647 w 57"/>
                <a:gd name="T55" fmla="*/ 2147483647 h 59"/>
                <a:gd name="T56" fmla="*/ 2147483647 w 57"/>
                <a:gd name="T57" fmla="*/ 2147483647 h 59"/>
                <a:gd name="T58" fmla="*/ 2147483647 w 57"/>
                <a:gd name="T59" fmla="*/ 2147483647 h 59"/>
                <a:gd name="T60" fmla="*/ 2147483647 w 57"/>
                <a:gd name="T61" fmla="*/ 2147483647 h 59"/>
                <a:gd name="T62" fmla="*/ 2147483647 w 57"/>
                <a:gd name="T63" fmla="*/ 2147483647 h 59"/>
                <a:gd name="T64" fmla="*/ 2147483647 w 5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29" y="0"/>
                  </a:moveTo>
                  <a:lnTo>
                    <a:pt x="34" y="1"/>
                  </a:lnTo>
                  <a:lnTo>
                    <a:pt x="38" y="3"/>
                  </a:lnTo>
                  <a:lnTo>
                    <a:pt x="45" y="6"/>
                  </a:lnTo>
                  <a:lnTo>
                    <a:pt x="48" y="9"/>
                  </a:lnTo>
                  <a:lnTo>
                    <a:pt x="52" y="14"/>
                  </a:lnTo>
                  <a:lnTo>
                    <a:pt x="56" y="18"/>
                  </a:lnTo>
                  <a:lnTo>
                    <a:pt x="56" y="24"/>
                  </a:lnTo>
                  <a:lnTo>
                    <a:pt x="57" y="29"/>
                  </a:lnTo>
                  <a:lnTo>
                    <a:pt x="56" y="35"/>
                  </a:lnTo>
                  <a:lnTo>
                    <a:pt x="56" y="42"/>
                  </a:lnTo>
                  <a:lnTo>
                    <a:pt x="52" y="45"/>
                  </a:lnTo>
                  <a:lnTo>
                    <a:pt x="48" y="51"/>
                  </a:lnTo>
                  <a:lnTo>
                    <a:pt x="45" y="53"/>
                  </a:lnTo>
                  <a:lnTo>
                    <a:pt x="38" y="56"/>
                  </a:lnTo>
                  <a:lnTo>
                    <a:pt x="34" y="59"/>
                  </a:lnTo>
                  <a:lnTo>
                    <a:pt x="29" y="59"/>
                  </a:lnTo>
                  <a:lnTo>
                    <a:pt x="21" y="59"/>
                  </a:lnTo>
                  <a:lnTo>
                    <a:pt x="17" y="56"/>
                  </a:lnTo>
                  <a:lnTo>
                    <a:pt x="12" y="53"/>
                  </a:lnTo>
                  <a:lnTo>
                    <a:pt x="7" y="51"/>
                  </a:lnTo>
                  <a:lnTo>
                    <a:pt x="4" y="45"/>
                  </a:lnTo>
                  <a:lnTo>
                    <a:pt x="1" y="42"/>
                  </a:lnTo>
                  <a:lnTo>
                    <a:pt x="0" y="35"/>
                  </a:lnTo>
                  <a:lnTo>
                    <a:pt x="0" y="29"/>
                  </a:lnTo>
                  <a:lnTo>
                    <a:pt x="0" y="24"/>
                  </a:lnTo>
                  <a:lnTo>
                    <a:pt x="1" y="18"/>
                  </a:lnTo>
                  <a:lnTo>
                    <a:pt x="4" y="14"/>
                  </a:lnTo>
                  <a:lnTo>
                    <a:pt x="7" y="9"/>
                  </a:lnTo>
                  <a:lnTo>
                    <a:pt x="12" y="6"/>
                  </a:lnTo>
                  <a:lnTo>
                    <a:pt x="17" y="3"/>
                  </a:lnTo>
                  <a:lnTo>
                    <a:pt x="21" y="1"/>
                  </a:lnTo>
                  <a:lnTo>
                    <a:pt x="29"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78" name="Rectangle 58"/>
            <p:cNvSpPr>
              <a:spLocks noChangeArrowheads="1"/>
            </p:cNvSpPr>
            <p:nvPr/>
          </p:nvSpPr>
          <p:spPr bwMode="auto">
            <a:xfrm>
              <a:off x="7340600" y="1123950"/>
              <a:ext cx="1309688" cy="246063"/>
            </a:xfrm>
            <a:prstGeom prst="rect">
              <a:avLst/>
            </a:prstGeom>
            <a:noFill/>
            <a:ln w="9525">
              <a:noFill/>
              <a:miter lim="800000"/>
              <a:headEnd/>
              <a:tailEnd/>
            </a:ln>
          </p:spPr>
          <p:txBody>
            <a:bodyPr wrap="none" lIns="0" tIns="0" rIns="0" bIns="0">
              <a:spAutoFit/>
            </a:bodyPr>
            <a:lstStyle/>
            <a:p>
              <a:r>
                <a:rPr lang="en-US" altLang="ja-JP" sz="1600" dirty="0">
                  <a:solidFill>
                    <a:srgbClr val="000000"/>
                  </a:solidFill>
                  <a:latin typeface="Tahoma" pitchFamily="34" charset="0"/>
                  <a:ea typeface="Tahoma" pitchFamily="34" charset="0"/>
                  <a:cs typeface="Tahoma" pitchFamily="34" charset="0"/>
                </a:rPr>
                <a:t>Thermocouple</a:t>
              </a:r>
              <a:endParaRPr lang="en-US" altLang="ja-JP" sz="1600" dirty="0">
                <a:latin typeface="Tahoma" pitchFamily="34" charset="0"/>
                <a:ea typeface="Tahoma" pitchFamily="34" charset="0"/>
                <a:cs typeface="Tahoma" pitchFamily="34" charset="0"/>
              </a:endParaRPr>
            </a:p>
          </p:txBody>
        </p:sp>
        <p:sp>
          <p:nvSpPr>
            <p:cNvPr id="9279" name="Freeform 70"/>
            <p:cNvSpPr>
              <a:spLocks/>
            </p:cNvSpPr>
            <p:nvPr/>
          </p:nvSpPr>
          <p:spPr bwMode="auto">
            <a:xfrm>
              <a:off x="6937375" y="1171575"/>
              <a:ext cx="73025" cy="76200"/>
            </a:xfrm>
            <a:custGeom>
              <a:avLst/>
              <a:gdLst>
                <a:gd name="T0" fmla="*/ 2147483647 w 57"/>
                <a:gd name="T1" fmla="*/ 0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2147483647 w 57"/>
                <a:gd name="T19" fmla="*/ 2147483647 h 59"/>
                <a:gd name="T20" fmla="*/ 2147483647 w 57"/>
                <a:gd name="T21" fmla="*/ 2147483647 h 59"/>
                <a:gd name="T22" fmla="*/ 2147483647 w 57"/>
                <a:gd name="T23" fmla="*/ 2147483647 h 59"/>
                <a:gd name="T24" fmla="*/ 2147483647 w 57"/>
                <a:gd name="T25" fmla="*/ 2147483647 h 59"/>
                <a:gd name="T26" fmla="*/ 2147483647 w 57"/>
                <a:gd name="T27" fmla="*/ 2147483647 h 59"/>
                <a:gd name="T28" fmla="*/ 2147483647 w 57"/>
                <a:gd name="T29" fmla="*/ 2147483647 h 59"/>
                <a:gd name="T30" fmla="*/ 2147483647 w 57"/>
                <a:gd name="T31" fmla="*/ 2147483647 h 59"/>
                <a:gd name="T32" fmla="*/ 2147483647 w 57"/>
                <a:gd name="T33" fmla="*/ 2147483647 h 59"/>
                <a:gd name="T34" fmla="*/ 2147483647 w 57"/>
                <a:gd name="T35" fmla="*/ 2147483647 h 59"/>
                <a:gd name="T36" fmla="*/ 2147483647 w 57"/>
                <a:gd name="T37" fmla="*/ 2147483647 h 59"/>
                <a:gd name="T38" fmla="*/ 2147483647 w 57"/>
                <a:gd name="T39" fmla="*/ 2147483647 h 59"/>
                <a:gd name="T40" fmla="*/ 2147483647 w 57"/>
                <a:gd name="T41" fmla="*/ 2147483647 h 59"/>
                <a:gd name="T42" fmla="*/ 2147483647 w 57"/>
                <a:gd name="T43" fmla="*/ 2147483647 h 59"/>
                <a:gd name="T44" fmla="*/ 2147483647 w 57"/>
                <a:gd name="T45" fmla="*/ 2147483647 h 59"/>
                <a:gd name="T46" fmla="*/ 0 w 57"/>
                <a:gd name="T47" fmla="*/ 2147483647 h 59"/>
                <a:gd name="T48" fmla="*/ 0 w 57"/>
                <a:gd name="T49" fmla="*/ 2147483647 h 59"/>
                <a:gd name="T50" fmla="*/ 0 w 57"/>
                <a:gd name="T51" fmla="*/ 2147483647 h 59"/>
                <a:gd name="T52" fmla="*/ 2147483647 w 57"/>
                <a:gd name="T53" fmla="*/ 2147483647 h 59"/>
                <a:gd name="T54" fmla="*/ 2147483647 w 57"/>
                <a:gd name="T55" fmla="*/ 2147483647 h 59"/>
                <a:gd name="T56" fmla="*/ 2147483647 w 57"/>
                <a:gd name="T57" fmla="*/ 2147483647 h 59"/>
                <a:gd name="T58" fmla="*/ 2147483647 w 57"/>
                <a:gd name="T59" fmla="*/ 2147483647 h 59"/>
                <a:gd name="T60" fmla="*/ 2147483647 w 57"/>
                <a:gd name="T61" fmla="*/ 2147483647 h 59"/>
                <a:gd name="T62" fmla="*/ 2147483647 w 57"/>
                <a:gd name="T63" fmla="*/ 2147483647 h 59"/>
                <a:gd name="T64" fmla="*/ 2147483647 w 5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29" y="0"/>
                  </a:moveTo>
                  <a:lnTo>
                    <a:pt x="34" y="1"/>
                  </a:lnTo>
                  <a:lnTo>
                    <a:pt x="38" y="3"/>
                  </a:lnTo>
                  <a:lnTo>
                    <a:pt x="45" y="6"/>
                  </a:lnTo>
                  <a:lnTo>
                    <a:pt x="48" y="9"/>
                  </a:lnTo>
                  <a:lnTo>
                    <a:pt x="52" y="14"/>
                  </a:lnTo>
                  <a:lnTo>
                    <a:pt x="56" y="18"/>
                  </a:lnTo>
                  <a:lnTo>
                    <a:pt x="56" y="24"/>
                  </a:lnTo>
                  <a:lnTo>
                    <a:pt x="57" y="29"/>
                  </a:lnTo>
                  <a:lnTo>
                    <a:pt x="56" y="35"/>
                  </a:lnTo>
                  <a:lnTo>
                    <a:pt x="56" y="42"/>
                  </a:lnTo>
                  <a:lnTo>
                    <a:pt x="52" y="45"/>
                  </a:lnTo>
                  <a:lnTo>
                    <a:pt x="48" y="51"/>
                  </a:lnTo>
                  <a:lnTo>
                    <a:pt x="45" y="53"/>
                  </a:lnTo>
                  <a:lnTo>
                    <a:pt x="38" y="56"/>
                  </a:lnTo>
                  <a:lnTo>
                    <a:pt x="34" y="59"/>
                  </a:lnTo>
                  <a:lnTo>
                    <a:pt x="29" y="59"/>
                  </a:lnTo>
                  <a:lnTo>
                    <a:pt x="21" y="59"/>
                  </a:lnTo>
                  <a:lnTo>
                    <a:pt x="17" y="56"/>
                  </a:lnTo>
                  <a:lnTo>
                    <a:pt x="12" y="53"/>
                  </a:lnTo>
                  <a:lnTo>
                    <a:pt x="7" y="51"/>
                  </a:lnTo>
                  <a:lnTo>
                    <a:pt x="4" y="45"/>
                  </a:lnTo>
                  <a:lnTo>
                    <a:pt x="1" y="42"/>
                  </a:lnTo>
                  <a:lnTo>
                    <a:pt x="0" y="35"/>
                  </a:lnTo>
                  <a:lnTo>
                    <a:pt x="0" y="29"/>
                  </a:lnTo>
                  <a:lnTo>
                    <a:pt x="0" y="24"/>
                  </a:lnTo>
                  <a:lnTo>
                    <a:pt x="1" y="18"/>
                  </a:lnTo>
                  <a:lnTo>
                    <a:pt x="4" y="14"/>
                  </a:lnTo>
                  <a:lnTo>
                    <a:pt x="7" y="9"/>
                  </a:lnTo>
                  <a:lnTo>
                    <a:pt x="12" y="6"/>
                  </a:lnTo>
                  <a:lnTo>
                    <a:pt x="17" y="3"/>
                  </a:lnTo>
                  <a:lnTo>
                    <a:pt x="21" y="1"/>
                  </a:lnTo>
                  <a:lnTo>
                    <a:pt x="29" y="0"/>
                  </a:lnTo>
                  <a:close/>
                </a:path>
              </a:pathLst>
            </a:custGeom>
            <a:solidFill>
              <a:srgbClr val="FF0000"/>
            </a:solidFill>
            <a:ln w="9525">
              <a:noFill/>
              <a:round/>
              <a:headEnd/>
              <a:tailEnd/>
            </a:ln>
          </p:spPr>
          <p:txBody>
            <a:bodyPr/>
            <a:lstStyle/>
            <a:p>
              <a:endParaRPr lang="ja-JP" altLang="en-US" dirty="0">
                <a:latin typeface="Tahoma" pitchFamily="34" charset="0"/>
                <a:cs typeface="Tahoma" pitchFamily="34" charset="0"/>
              </a:endParaRPr>
            </a:p>
          </p:txBody>
        </p:sp>
        <p:sp>
          <p:nvSpPr>
            <p:cNvPr id="9280" name="Freeform 71"/>
            <p:cNvSpPr>
              <a:spLocks/>
            </p:cNvSpPr>
            <p:nvPr/>
          </p:nvSpPr>
          <p:spPr bwMode="auto">
            <a:xfrm>
              <a:off x="6937375" y="1171575"/>
              <a:ext cx="73025" cy="76200"/>
            </a:xfrm>
            <a:custGeom>
              <a:avLst/>
              <a:gdLst>
                <a:gd name="T0" fmla="*/ 2147483647 w 57"/>
                <a:gd name="T1" fmla="*/ 0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2147483647 w 57"/>
                <a:gd name="T19" fmla="*/ 2147483647 h 59"/>
                <a:gd name="T20" fmla="*/ 2147483647 w 57"/>
                <a:gd name="T21" fmla="*/ 2147483647 h 59"/>
                <a:gd name="T22" fmla="*/ 2147483647 w 57"/>
                <a:gd name="T23" fmla="*/ 2147483647 h 59"/>
                <a:gd name="T24" fmla="*/ 2147483647 w 57"/>
                <a:gd name="T25" fmla="*/ 2147483647 h 59"/>
                <a:gd name="T26" fmla="*/ 2147483647 w 57"/>
                <a:gd name="T27" fmla="*/ 2147483647 h 59"/>
                <a:gd name="T28" fmla="*/ 2147483647 w 57"/>
                <a:gd name="T29" fmla="*/ 2147483647 h 59"/>
                <a:gd name="T30" fmla="*/ 2147483647 w 57"/>
                <a:gd name="T31" fmla="*/ 2147483647 h 59"/>
                <a:gd name="T32" fmla="*/ 2147483647 w 57"/>
                <a:gd name="T33" fmla="*/ 2147483647 h 59"/>
                <a:gd name="T34" fmla="*/ 2147483647 w 57"/>
                <a:gd name="T35" fmla="*/ 2147483647 h 59"/>
                <a:gd name="T36" fmla="*/ 2147483647 w 57"/>
                <a:gd name="T37" fmla="*/ 2147483647 h 59"/>
                <a:gd name="T38" fmla="*/ 2147483647 w 57"/>
                <a:gd name="T39" fmla="*/ 2147483647 h 59"/>
                <a:gd name="T40" fmla="*/ 2147483647 w 57"/>
                <a:gd name="T41" fmla="*/ 2147483647 h 59"/>
                <a:gd name="T42" fmla="*/ 2147483647 w 57"/>
                <a:gd name="T43" fmla="*/ 2147483647 h 59"/>
                <a:gd name="T44" fmla="*/ 2147483647 w 57"/>
                <a:gd name="T45" fmla="*/ 2147483647 h 59"/>
                <a:gd name="T46" fmla="*/ 0 w 57"/>
                <a:gd name="T47" fmla="*/ 2147483647 h 59"/>
                <a:gd name="T48" fmla="*/ 0 w 57"/>
                <a:gd name="T49" fmla="*/ 2147483647 h 59"/>
                <a:gd name="T50" fmla="*/ 0 w 57"/>
                <a:gd name="T51" fmla="*/ 2147483647 h 59"/>
                <a:gd name="T52" fmla="*/ 2147483647 w 57"/>
                <a:gd name="T53" fmla="*/ 2147483647 h 59"/>
                <a:gd name="T54" fmla="*/ 2147483647 w 57"/>
                <a:gd name="T55" fmla="*/ 2147483647 h 59"/>
                <a:gd name="T56" fmla="*/ 2147483647 w 57"/>
                <a:gd name="T57" fmla="*/ 2147483647 h 59"/>
                <a:gd name="T58" fmla="*/ 2147483647 w 57"/>
                <a:gd name="T59" fmla="*/ 2147483647 h 59"/>
                <a:gd name="T60" fmla="*/ 2147483647 w 57"/>
                <a:gd name="T61" fmla="*/ 2147483647 h 59"/>
                <a:gd name="T62" fmla="*/ 2147483647 w 57"/>
                <a:gd name="T63" fmla="*/ 2147483647 h 59"/>
                <a:gd name="T64" fmla="*/ 2147483647 w 5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29" y="0"/>
                  </a:moveTo>
                  <a:lnTo>
                    <a:pt x="34" y="1"/>
                  </a:lnTo>
                  <a:lnTo>
                    <a:pt x="38" y="3"/>
                  </a:lnTo>
                  <a:lnTo>
                    <a:pt x="45" y="6"/>
                  </a:lnTo>
                  <a:lnTo>
                    <a:pt x="48" y="9"/>
                  </a:lnTo>
                  <a:lnTo>
                    <a:pt x="52" y="14"/>
                  </a:lnTo>
                  <a:lnTo>
                    <a:pt x="56" y="18"/>
                  </a:lnTo>
                  <a:lnTo>
                    <a:pt x="56" y="24"/>
                  </a:lnTo>
                  <a:lnTo>
                    <a:pt x="57" y="29"/>
                  </a:lnTo>
                  <a:lnTo>
                    <a:pt x="56" y="35"/>
                  </a:lnTo>
                  <a:lnTo>
                    <a:pt x="56" y="42"/>
                  </a:lnTo>
                  <a:lnTo>
                    <a:pt x="52" y="45"/>
                  </a:lnTo>
                  <a:lnTo>
                    <a:pt x="48" y="51"/>
                  </a:lnTo>
                  <a:lnTo>
                    <a:pt x="45" y="53"/>
                  </a:lnTo>
                  <a:lnTo>
                    <a:pt x="38" y="56"/>
                  </a:lnTo>
                  <a:lnTo>
                    <a:pt x="34" y="59"/>
                  </a:lnTo>
                  <a:lnTo>
                    <a:pt x="29" y="59"/>
                  </a:lnTo>
                  <a:lnTo>
                    <a:pt x="21" y="59"/>
                  </a:lnTo>
                  <a:lnTo>
                    <a:pt x="17" y="56"/>
                  </a:lnTo>
                  <a:lnTo>
                    <a:pt x="12" y="53"/>
                  </a:lnTo>
                  <a:lnTo>
                    <a:pt x="7" y="51"/>
                  </a:lnTo>
                  <a:lnTo>
                    <a:pt x="4" y="45"/>
                  </a:lnTo>
                  <a:lnTo>
                    <a:pt x="1" y="42"/>
                  </a:lnTo>
                  <a:lnTo>
                    <a:pt x="0" y="35"/>
                  </a:lnTo>
                  <a:lnTo>
                    <a:pt x="0" y="29"/>
                  </a:lnTo>
                  <a:lnTo>
                    <a:pt x="0" y="24"/>
                  </a:lnTo>
                  <a:lnTo>
                    <a:pt x="1" y="18"/>
                  </a:lnTo>
                  <a:lnTo>
                    <a:pt x="4" y="14"/>
                  </a:lnTo>
                  <a:lnTo>
                    <a:pt x="7" y="9"/>
                  </a:lnTo>
                  <a:lnTo>
                    <a:pt x="12" y="6"/>
                  </a:lnTo>
                  <a:lnTo>
                    <a:pt x="17" y="3"/>
                  </a:lnTo>
                  <a:lnTo>
                    <a:pt x="21" y="1"/>
                  </a:lnTo>
                  <a:lnTo>
                    <a:pt x="29"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81" name="Freeform 11"/>
            <p:cNvSpPr>
              <a:spLocks/>
            </p:cNvSpPr>
            <p:nvPr/>
          </p:nvSpPr>
          <p:spPr bwMode="auto">
            <a:xfrm>
              <a:off x="6561138" y="1587500"/>
              <a:ext cx="1544637" cy="1552575"/>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close/>
                </a:path>
              </a:pathLst>
            </a:custGeom>
            <a:blipFill dpi="0" rotWithShape="0">
              <a:blip r:embed="rId3" cstate="print"/>
              <a:srcRect/>
              <a:tile tx="0" ty="0" sx="100000" sy="100000" flip="none" algn="tl"/>
            </a:blipFill>
            <a:ln w="9525">
              <a:noFill/>
              <a:round/>
              <a:headEnd/>
              <a:tailEnd/>
            </a:ln>
          </p:spPr>
          <p:txBody>
            <a:bodyPr/>
            <a:lstStyle/>
            <a:p>
              <a:endParaRPr lang="ja-JP" altLang="en-US" dirty="0">
                <a:latin typeface="Tahoma" pitchFamily="34" charset="0"/>
                <a:cs typeface="Tahoma" pitchFamily="34" charset="0"/>
              </a:endParaRPr>
            </a:p>
          </p:txBody>
        </p:sp>
        <p:sp>
          <p:nvSpPr>
            <p:cNvPr id="9282" name="Freeform 12"/>
            <p:cNvSpPr>
              <a:spLocks/>
            </p:cNvSpPr>
            <p:nvPr/>
          </p:nvSpPr>
          <p:spPr bwMode="auto">
            <a:xfrm>
              <a:off x="6561138" y="1587500"/>
              <a:ext cx="1544637" cy="1552575"/>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path>
              </a:pathLst>
            </a:custGeom>
            <a:noFill/>
            <a:ln w="17463">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83" name="Freeform 13"/>
            <p:cNvSpPr>
              <a:spLocks/>
            </p:cNvSpPr>
            <p:nvPr/>
          </p:nvSpPr>
          <p:spPr bwMode="auto">
            <a:xfrm>
              <a:off x="6654800" y="1682750"/>
              <a:ext cx="1355725" cy="1363663"/>
            </a:xfrm>
            <a:custGeom>
              <a:avLst/>
              <a:gdLst>
                <a:gd name="T0" fmla="*/ 2147483647 w 1051"/>
                <a:gd name="T1" fmla="*/ 2147483647 h 1057"/>
                <a:gd name="T2" fmla="*/ 2147483647 w 1051"/>
                <a:gd name="T3" fmla="*/ 2147483647 h 1057"/>
                <a:gd name="T4" fmla="*/ 2147483647 w 1051"/>
                <a:gd name="T5" fmla="*/ 2147483647 h 1057"/>
                <a:gd name="T6" fmla="*/ 2147483647 w 1051"/>
                <a:gd name="T7" fmla="*/ 2147483647 h 1057"/>
                <a:gd name="T8" fmla="*/ 2147483647 w 1051"/>
                <a:gd name="T9" fmla="*/ 2147483647 h 1057"/>
                <a:gd name="T10" fmla="*/ 2147483647 w 1051"/>
                <a:gd name="T11" fmla="*/ 2147483647 h 1057"/>
                <a:gd name="T12" fmla="*/ 2147483647 w 1051"/>
                <a:gd name="T13" fmla="*/ 2147483647 h 1057"/>
                <a:gd name="T14" fmla="*/ 2147483647 w 1051"/>
                <a:gd name="T15" fmla="*/ 2147483647 h 1057"/>
                <a:gd name="T16" fmla="*/ 2147483647 w 1051"/>
                <a:gd name="T17" fmla="*/ 2147483647 h 1057"/>
                <a:gd name="T18" fmla="*/ 2147483647 w 1051"/>
                <a:gd name="T19" fmla="*/ 2147483647 h 1057"/>
                <a:gd name="T20" fmla="*/ 2147483647 w 1051"/>
                <a:gd name="T21" fmla="*/ 2147483647 h 1057"/>
                <a:gd name="T22" fmla="*/ 0 w 1051"/>
                <a:gd name="T23" fmla="*/ 2147483647 h 1057"/>
                <a:gd name="T24" fmla="*/ 2147483647 w 1051"/>
                <a:gd name="T25" fmla="*/ 2147483647 h 1057"/>
                <a:gd name="T26" fmla="*/ 2147483647 w 1051"/>
                <a:gd name="T27" fmla="*/ 2147483647 h 1057"/>
                <a:gd name="T28" fmla="*/ 2147483647 w 1051"/>
                <a:gd name="T29" fmla="*/ 2147483647 h 1057"/>
                <a:gd name="T30" fmla="*/ 2147483647 w 1051"/>
                <a:gd name="T31" fmla="*/ 2147483647 h 1057"/>
                <a:gd name="T32" fmla="*/ 2147483647 w 1051"/>
                <a:gd name="T33" fmla="*/ 2147483647 h 1057"/>
                <a:gd name="T34" fmla="*/ 2147483647 w 1051"/>
                <a:gd name="T35" fmla="*/ 2147483647 h 1057"/>
                <a:gd name="T36" fmla="*/ 2147483647 w 1051"/>
                <a:gd name="T37" fmla="*/ 2147483647 h 1057"/>
                <a:gd name="T38" fmla="*/ 2147483647 w 1051"/>
                <a:gd name="T39" fmla="*/ 2147483647 h 1057"/>
                <a:gd name="T40" fmla="*/ 2147483647 w 1051"/>
                <a:gd name="T41" fmla="*/ 2147483647 h 1057"/>
                <a:gd name="T42" fmla="*/ 2147483647 w 1051"/>
                <a:gd name="T43" fmla="*/ 2147483647 h 1057"/>
                <a:gd name="T44" fmla="*/ 2147483647 w 1051"/>
                <a:gd name="T45" fmla="*/ 2147483647 h 1057"/>
                <a:gd name="T46" fmla="*/ 2147483647 w 1051"/>
                <a:gd name="T47" fmla="*/ 2147483647 h 1057"/>
                <a:gd name="T48" fmla="*/ 2147483647 w 1051"/>
                <a:gd name="T49" fmla="*/ 2147483647 h 1057"/>
                <a:gd name="T50" fmla="*/ 2147483647 w 1051"/>
                <a:gd name="T51" fmla="*/ 2147483647 h 1057"/>
                <a:gd name="T52" fmla="*/ 2147483647 w 1051"/>
                <a:gd name="T53" fmla="*/ 2147483647 h 1057"/>
                <a:gd name="T54" fmla="*/ 2147483647 w 1051"/>
                <a:gd name="T55" fmla="*/ 2147483647 h 1057"/>
                <a:gd name="T56" fmla="*/ 2147483647 w 1051"/>
                <a:gd name="T57" fmla="*/ 2147483647 h 1057"/>
                <a:gd name="T58" fmla="*/ 2147483647 w 1051"/>
                <a:gd name="T59" fmla="*/ 2147483647 h 1057"/>
                <a:gd name="T60" fmla="*/ 2147483647 w 1051"/>
                <a:gd name="T61" fmla="*/ 2147483647 h 1057"/>
                <a:gd name="T62" fmla="*/ 2147483647 w 1051"/>
                <a:gd name="T63" fmla="*/ 2147483647 h 1057"/>
                <a:gd name="T64" fmla="*/ 2147483647 w 1051"/>
                <a:gd name="T65" fmla="*/ 2147483647 h 1057"/>
                <a:gd name="T66" fmla="*/ 2147483647 w 1051"/>
                <a:gd name="T67" fmla="*/ 2147483647 h 1057"/>
                <a:gd name="T68" fmla="*/ 2147483647 w 1051"/>
                <a:gd name="T69" fmla="*/ 2147483647 h 1057"/>
                <a:gd name="T70" fmla="*/ 2147483647 w 1051"/>
                <a:gd name="T71" fmla="*/ 2147483647 h 1057"/>
                <a:gd name="T72" fmla="*/ 2147483647 w 1051"/>
                <a:gd name="T73" fmla="*/ 2147483647 h 1057"/>
                <a:gd name="T74" fmla="*/ 2147483647 w 1051"/>
                <a:gd name="T75" fmla="*/ 2147483647 h 1057"/>
                <a:gd name="T76" fmla="*/ 2147483647 w 1051"/>
                <a:gd name="T77" fmla="*/ 2147483647 h 1057"/>
                <a:gd name="T78" fmla="*/ 2147483647 w 1051"/>
                <a:gd name="T79" fmla="*/ 2147483647 h 1057"/>
                <a:gd name="T80" fmla="*/ 2147483647 w 1051"/>
                <a:gd name="T81" fmla="*/ 2147483647 h 1057"/>
                <a:gd name="T82" fmla="*/ 2147483647 w 1051"/>
                <a:gd name="T83" fmla="*/ 2147483647 h 1057"/>
                <a:gd name="T84" fmla="*/ 2147483647 w 1051"/>
                <a:gd name="T85" fmla="*/ 2147483647 h 1057"/>
                <a:gd name="T86" fmla="*/ 2147483647 w 1051"/>
                <a:gd name="T87" fmla="*/ 2147483647 h 1057"/>
                <a:gd name="T88" fmla="*/ 2147483647 w 1051"/>
                <a:gd name="T89" fmla="*/ 2147483647 h 1057"/>
                <a:gd name="T90" fmla="*/ 2147483647 w 1051"/>
                <a:gd name="T91" fmla="*/ 2147483647 h 1057"/>
                <a:gd name="T92" fmla="*/ 2147483647 w 1051"/>
                <a:gd name="T93" fmla="*/ 2147483647 h 1057"/>
                <a:gd name="T94" fmla="*/ 2147483647 w 1051"/>
                <a:gd name="T95" fmla="*/ 0 h 10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057"/>
                <a:gd name="T146" fmla="*/ 1051 w 1051"/>
                <a:gd name="T147" fmla="*/ 1057 h 10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057">
                  <a:moveTo>
                    <a:pt x="525" y="0"/>
                  </a:moveTo>
                  <a:lnTo>
                    <a:pt x="513" y="0"/>
                  </a:lnTo>
                  <a:lnTo>
                    <a:pt x="499" y="2"/>
                  </a:lnTo>
                  <a:lnTo>
                    <a:pt x="485" y="2"/>
                  </a:lnTo>
                  <a:lnTo>
                    <a:pt x="471" y="3"/>
                  </a:lnTo>
                  <a:lnTo>
                    <a:pt x="445" y="8"/>
                  </a:lnTo>
                  <a:lnTo>
                    <a:pt x="420" y="11"/>
                  </a:lnTo>
                  <a:lnTo>
                    <a:pt x="395" y="17"/>
                  </a:lnTo>
                  <a:lnTo>
                    <a:pt x="370" y="25"/>
                  </a:lnTo>
                  <a:lnTo>
                    <a:pt x="346" y="33"/>
                  </a:lnTo>
                  <a:lnTo>
                    <a:pt x="321" y="42"/>
                  </a:lnTo>
                  <a:lnTo>
                    <a:pt x="299" y="53"/>
                  </a:lnTo>
                  <a:lnTo>
                    <a:pt x="276" y="64"/>
                  </a:lnTo>
                  <a:lnTo>
                    <a:pt x="254" y="78"/>
                  </a:lnTo>
                  <a:lnTo>
                    <a:pt x="232" y="90"/>
                  </a:lnTo>
                  <a:lnTo>
                    <a:pt x="212" y="106"/>
                  </a:lnTo>
                  <a:lnTo>
                    <a:pt x="192" y="122"/>
                  </a:lnTo>
                  <a:lnTo>
                    <a:pt x="173" y="137"/>
                  </a:lnTo>
                  <a:lnTo>
                    <a:pt x="155" y="154"/>
                  </a:lnTo>
                  <a:lnTo>
                    <a:pt x="138" y="173"/>
                  </a:lnTo>
                  <a:lnTo>
                    <a:pt x="121" y="193"/>
                  </a:lnTo>
                  <a:lnTo>
                    <a:pt x="105" y="213"/>
                  </a:lnTo>
                  <a:lnTo>
                    <a:pt x="90" y="234"/>
                  </a:lnTo>
                  <a:lnTo>
                    <a:pt x="77" y="254"/>
                  </a:lnTo>
                  <a:lnTo>
                    <a:pt x="63" y="277"/>
                  </a:lnTo>
                  <a:lnTo>
                    <a:pt x="52" y="299"/>
                  </a:lnTo>
                  <a:lnTo>
                    <a:pt x="43" y="324"/>
                  </a:lnTo>
                  <a:lnTo>
                    <a:pt x="32" y="347"/>
                  </a:lnTo>
                  <a:lnTo>
                    <a:pt x="24" y="372"/>
                  </a:lnTo>
                  <a:lnTo>
                    <a:pt x="17" y="397"/>
                  </a:lnTo>
                  <a:lnTo>
                    <a:pt x="10" y="422"/>
                  </a:lnTo>
                  <a:lnTo>
                    <a:pt x="7" y="448"/>
                  </a:lnTo>
                  <a:lnTo>
                    <a:pt x="3" y="475"/>
                  </a:lnTo>
                  <a:lnTo>
                    <a:pt x="1" y="489"/>
                  </a:lnTo>
                  <a:lnTo>
                    <a:pt x="1" y="501"/>
                  </a:lnTo>
                  <a:lnTo>
                    <a:pt x="0" y="515"/>
                  </a:lnTo>
                  <a:lnTo>
                    <a:pt x="0" y="528"/>
                  </a:lnTo>
                  <a:lnTo>
                    <a:pt x="0" y="543"/>
                  </a:lnTo>
                  <a:lnTo>
                    <a:pt x="1" y="556"/>
                  </a:lnTo>
                  <a:lnTo>
                    <a:pt x="1" y="570"/>
                  </a:lnTo>
                  <a:lnTo>
                    <a:pt x="3" y="582"/>
                  </a:lnTo>
                  <a:lnTo>
                    <a:pt x="7" y="609"/>
                  </a:lnTo>
                  <a:lnTo>
                    <a:pt x="10" y="637"/>
                  </a:lnTo>
                  <a:lnTo>
                    <a:pt x="17" y="662"/>
                  </a:lnTo>
                  <a:lnTo>
                    <a:pt x="24" y="687"/>
                  </a:lnTo>
                  <a:lnTo>
                    <a:pt x="32" y="710"/>
                  </a:lnTo>
                  <a:lnTo>
                    <a:pt x="43" y="735"/>
                  </a:lnTo>
                  <a:lnTo>
                    <a:pt x="52" y="758"/>
                  </a:lnTo>
                  <a:lnTo>
                    <a:pt x="63" y="781"/>
                  </a:lnTo>
                  <a:lnTo>
                    <a:pt x="77" y="803"/>
                  </a:lnTo>
                  <a:lnTo>
                    <a:pt x="90" y="825"/>
                  </a:lnTo>
                  <a:lnTo>
                    <a:pt x="105" y="845"/>
                  </a:lnTo>
                  <a:lnTo>
                    <a:pt x="121" y="864"/>
                  </a:lnTo>
                  <a:lnTo>
                    <a:pt x="138" y="884"/>
                  </a:lnTo>
                  <a:lnTo>
                    <a:pt x="155" y="901"/>
                  </a:lnTo>
                  <a:lnTo>
                    <a:pt x="173" y="920"/>
                  </a:lnTo>
                  <a:lnTo>
                    <a:pt x="192" y="937"/>
                  </a:lnTo>
                  <a:lnTo>
                    <a:pt x="212" y="953"/>
                  </a:lnTo>
                  <a:lnTo>
                    <a:pt x="232" y="967"/>
                  </a:lnTo>
                  <a:lnTo>
                    <a:pt x="254" y="981"/>
                  </a:lnTo>
                  <a:lnTo>
                    <a:pt x="276" y="993"/>
                  </a:lnTo>
                  <a:lnTo>
                    <a:pt x="297" y="1006"/>
                  </a:lnTo>
                  <a:lnTo>
                    <a:pt x="321" y="1016"/>
                  </a:lnTo>
                  <a:lnTo>
                    <a:pt x="346" y="1026"/>
                  </a:lnTo>
                  <a:lnTo>
                    <a:pt x="370" y="1034"/>
                  </a:lnTo>
                  <a:lnTo>
                    <a:pt x="394" y="1040"/>
                  </a:lnTo>
                  <a:lnTo>
                    <a:pt x="420" y="1046"/>
                  </a:lnTo>
                  <a:lnTo>
                    <a:pt x="445" y="1051"/>
                  </a:lnTo>
                  <a:lnTo>
                    <a:pt x="471" y="1055"/>
                  </a:lnTo>
                  <a:lnTo>
                    <a:pt x="485" y="1055"/>
                  </a:lnTo>
                  <a:lnTo>
                    <a:pt x="499" y="1055"/>
                  </a:lnTo>
                  <a:lnTo>
                    <a:pt x="513" y="1057"/>
                  </a:lnTo>
                  <a:lnTo>
                    <a:pt x="525" y="1057"/>
                  </a:lnTo>
                  <a:lnTo>
                    <a:pt x="539" y="1057"/>
                  </a:lnTo>
                  <a:lnTo>
                    <a:pt x="552" y="1055"/>
                  </a:lnTo>
                  <a:lnTo>
                    <a:pt x="567" y="1055"/>
                  </a:lnTo>
                  <a:lnTo>
                    <a:pt x="580" y="1055"/>
                  </a:lnTo>
                  <a:lnTo>
                    <a:pt x="606" y="1051"/>
                  </a:lnTo>
                  <a:lnTo>
                    <a:pt x="633" y="1046"/>
                  </a:lnTo>
                  <a:lnTo>
                    <a:pt x="657" y="1040"/>
                  </a:lnTo>
                  <a:lnTo>
                    <a:pt x="682" y="1034"/>
                  </a:lnTo>
                  <a:lnTo>
                    <a:pt x="707" y="1026"/>
                  </a:lnTo>
                  <a:lnTo>
                    <a:pt x="730" y="1016"/>
                  </a:lnTo>
                  <a:lnTo>
                    <a:pt x="755" y="1006"/>
                  </a:lnTo>
                  <a:lnTo>
                    <a:pt x="777" y="993"/>
                  </a:lnTo>
                  <a:lnTo>
                    <a:pt x="799" y="981"/>
                  </a:lnTo>
                  <a:lnTo>
                    <a:pt x="820" y="967"/>
                  </a:lnTo>
                  <a:lnTo>
                    <a:pt x="840" y="953"/>
                  </a:lnTo>
                  <a:lnTo>
                    <a:pt x="861" y="937"/>
                  </a:lnTo>
                  <a:lnTo>
                    <a:pt x="881" y="920"/>
                  </a:lnTo>
                  <a:lnTo>
                    <a:pt x="898" y="901"/>
                  </a:lnTo>
                  <a:lnTo>
                    <a:pt x="916" y="884"/>
                  </a:lnTo>
                  <a:lnTo>
                    <a:pt x="932" y="864"/>
                  </a:lnTo>
                  <a:lnTo>
                    <a:pt x="947" y="845"/>
                  </a:lnTo>
                  <a:lnTo>
                    <a:pt x="961" y="825"/>
                  </a:lnTo>
                  <a:lnTo>
                    <a:pt x="975" y="803"/>
                  </a:lnTo>
                  <a:lnTo>
                    <a:pt x="989" y="781"/>
                  </a:lnTo>
                  <a:lnTo>
                    <a:pt x="1000" y="758"/>
                  </a:lnTo>
                  <a:lnTo>
                    <a:pt x="1011" y="735"/>
                  </a:lnTo>
                  <a:lnTo>
                    <a:pt x="1020" y="710"/>
                  </a:lnTo>
                  <a:lnTo>
                    <a:pt x="1028" y="687"/>
                  </a:lnTo>
                  <a:lnTo>
                    <a:pt x="1034" y="662"/>
                  </a:lnTo>
                  <a:lnTo>
                    <a:pt x="1042" y="637"/>
                  </a:lnTo>
                  <a:lnTo>
                    <a:pt x="1045" y="609"/>
                  </a:lnTo>
                  <a:lnTo>
                    <a:pt x="1050" y="582"/>
                  </a:lnTo>
                  <a:lnTo>
                    <a:pt x="1051" y="570"/>
                  </a:lnTo>
                  <a:lnTo>
                    <a:pt x="1051" y="556"/>
                  </a:lnTo>
                  <a:lnTo>
                    <a:pt x="1051" y="543"/>
                  </a:lnTo>
                  <a:lnTo>
                    <a:pt x="1051" y="529"/>
                  </a:lnTo>
                  <a:lnTo>
                    <a:pt x="1051" y="515"/>
                  </a:lnTo>
                  <a:lnTo>
                    <a:pt x="1051" y="501"/>
                  </a:lnTo>
                  <a:lnTo>
                    <a:pt x="1051" y="489"/>
                  </a:lnTo>
                  <a:lnTo>
                    <a:pt x="1050" y="475"/>
                  </a:lnTo>
                  <a:lnTo>
                    <a:pt x="1045" y="448"/>
                  </a:lnTo>
                  <a:lnTo>
                    <a:pt x="1042" y="422"/>
                  </a:lnTo>
                  <a:lnTo>
                    <a:pt x="1034" y="397"/>
                  </a:lnTo>
                  <a:lnTo>
                    <a:pt x="1028" y="372"/>
                  </a:lnTo>
                  <a:lnTo>
                    <a:pt x="1020" y="347"/>
                  </a:lnTo>
                  <a:lnTo>
                    <a:pt x="1011" y="324"/>
                  </a:lnTo>
                  <a:lnTo>
                    <a:pt x="1000" y="299"/>
                  </a:lnTo>
                  <a:lnTo>
                    <a:pt x="989" y="277"/>
                  </a:lnTo>
                  <a:lnTo>
                    <a:pt x="975" y="254"/>
                  </a:lnTo>
                  <a:lnTo>
                    <a:pt x="961" y="234"/>
                  </a:lnTo>
                  <a:lnTo>
                    <a:pt x="947" y="213"/>
                  </a:lnTo>
                  <a:lnTo>
                    <a:pt x="932" y="193"/>
                  </a:lnTo>
                  <a:lnTo>
                    <a:pt x="916" y="173"/>
                  </a:lnTo>
                  <a:lnTo>
                    <a:pt x="898" y="154"/>
                  </a:lnTo>
                  <a:lnTo>
                    <a:pt x="881" y="137"/>
                  </a:lnTo>
                  <a:lnTo>
                    <a:pt x="861" y="122"/>
                  </a:lnTo>
                  <a:lnTo>
                    <a:pt x="840" y="106"/>
                  </a:lnTo>
                  <a:lnTo>
                    <a:pt x="819" y="90"/>
                  </a:lnTo>
                  <a:lnTo>
                    <a:pt x="799" y="78"/>
                  </a:lnTo>
                  <a:lnTo>
                    <a:pt x="777" y="64"/>
                  </a:lnTo>
                  <a:lnTo>
                    <a:pt x="755" y="53"/>
                  </a:lnTo>
                  <a:lnTo>
                    <a:pt x="730" y="42"/>
                  </a:lnTo>
                  <a:lnTo>
                    <a:pt x="707" y="33"/>
                  </a:lnTo>
                  <a:lnTo>
                    <a:pt x="682" y="25"/>
                  </a:lnTo>
                  <a:lnTo>
                    <a:pt x="657" y="17"/>
                  </a:lnTo>
                  <a:lnTo>
                    <a:pt x="633" y="11"/>
                  </a:lnTo>
                  <a:lnTo>
                    <a:pt x="606" y="8"/>
                  </a:lnTo>
                  <a:lnTo>
                    <a:pt x="580" y="3"/>
                  </a:lnTo>
                  <a:lnTo>
                    <a:pt x="567" y="2"/>
                  </a:lnTo>
                  <a:lnTo>
                    <a:pt x="552" y="0"/>
                  </a:lnTo>
                  <a:lnTo>
                    <a:pt x="539" y="0"/>
                  </a:lnTo>
                  <a:lnTo>
                    <a:pt x="525"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284" name="Freeform 14"/>
            <p:cNvSpPr>
              <a:spLocks noEditPoints="1"/>
            </p:cNvSpPr>
            <p:nvPr/>
          </p:nvSpPr>
          <p:spPr bwMode="auto">
            <a:xfrm>
              <a:off x="6650038" y="1677988"/>
              <a:ext cx="1366837" cy="1374775"/>
            </a:xfrm>
            <a:custGeom>
              <a:avLst/>
              <a:gdLst>
                <a:gd name="T0" fmla="*/ 2147483647 w 1060"/>
                <a:gd name="T1" fmla="*/ 2147483647 h 1065"/>
                <a:gd name="T2" fmla="*/ 2147483647 w 1060"/>
                <a:gd name="T3" fmla="*/ 2147483647 h 1065"/>
                <a:gd name="T4" fmla="*/ 2147483647 w 1060"/>
                <a:gd name="T5" fmla="*/ 2147483647 h 1065"/>
                <a:gd name="T6" fmla="*/ 2147483647 w 1060"/>
                <a:gd name="T7" fmla="*/ 2147483647 h 1065"/>
                <a:gd name="T8" fmla="*/ 2147483647 w 1060"/>
                <a:gd name="T9" fmla="*/ 2147483647 h 1065"/>
                <a:gd name="T10" fmla="*/ 2147483647 w 1060"/>
                <a:gd name="T11" fmla="*/ 2147483647 h 1065"/>
                <a:gd name="T12" fmla="*/ 2147483647 w 1060"/>
                <a:gd name="T13" fmla="*/ 2147483647 h 1065"/>
                <a:gd name="T14" fmla="*/ 2147483647 w 1060"/>
                <a:gd name="T15" fmla="*/ 2147483647 h 1065"/>
                <a:gd name="T16" fmla="*/ 2147483647 w 1060"/>
                <a:gd name="T17" fmla="*/ 2147483647 h 1065"/>
                <a:gd name="T18" fmla="*/ 2147483647 w 1060"/>
                <a:gd name="T19" fmla="*/ 2147483647 h 1065"/>
                <a:gd name="T20" fmla="*/ 2147483647 w 1060"/>
                <a:gd name="T21" fmla="*/ 2147483647 h 1065"/>
                <a:gd name="T22" fmla="*/ 2147483647 w 1060"/>
                <a:gd name="T23" fmla="*/ 2147483647 h 1065"/>
                <a:gd name="T24" fmla="*/ 2147483647 w 1060"/>
                <a:gd name="T25" fmla="*/ 2147483647 h 1065"/>
                <a:gd name="T26" fmla="*/ 2147483647 w 1060"/>
                <a:gd name="T27" fmla="*/ 2147483647 h 1065"/>
                <a:gd name="T28" fmla="*/ 2147483647 w 1060"/>
                <a:gd name="T29" fmla="*/ 2147483647 h 1065"/>
                <a:gd name="T30" fmla="*/ 2147483647 w 1060"/>
                <a:gd name="T31" fmla="*/ 2147483647 h 1065"/>
                <a:gd name="T32" fmla="*/ 2147483647 w 1060"/>
                <a:gd name="T33" fmla="*/ 2147483647 h 1065"/>
                <a:gd name="T34" fmla="*/ 2147483647 w 1060"/>
                <a:gd name="T35" fmla="*/ 2147483647 h 1065"/>
                <a:gd name="T36" fmla="*/ 2147483647 w 1060"/>
                <a:gd name="T37" fmla="*/ 2147483647 h 1065"/>
                <a:gd name="T38" fmla="*/ 2147483647 w 1060"/>
                <a:gd name="T39" fmla="*/ 2147483647 h 1065"/>
                <a:gd name="T40" fmla="*/ 2147483647 w 1060"/>
                <a:gd name="T41" fmla="*/ 2147483647 h 1065"/>
                <a:gd name="T42" fmla="*/ 2147483647 w 1060"/>
                <a:gd name="T43" fmla="*/ 2147483647 h 1065"/>
                <a:gd name="T44" fmla="*/ 2147483647 w 1060"/>
                <a:gd name="T45" fmla="*/ 2147483647 h 1065"/>
                <a:gd name="T46" fmla="*/ 2147483647 w 1060"/>
                <a:gd name="T47" fmla="*/ 2147483647 h 1065"/>
                <a:gd name="T48" fmla="*/ 2147483647 w 1060"/>
                <a:gd name="T49" fmla="*/ 2147483647 h 1065"/>
                <a:gd name="T50" fmla="*/ 2147483647 w 1060"/>
                <a:gd name="T51" fmla="*/ 2147483647 h 1065"/>
                <a:gd name="T52" fmla="*/ 2147483647 w 1060"/>
                <a:gd name="T53" fmla="*/ 2147483647 h 1065"/>
                <a:gd name="T54" fmla="*/ 2147483647 w 1060"/>
                <a:gd name="T55" fmla="*/ 2147483647 h 1065"/>
                <a:gd name="T56" fmla="*/ 2147483647 w 1060"/>
                <a:gd name="T57" fmla="*/ 2147483647 h 1065"/>
                <a:gd name="T58" fmla="*/ 2147483647 w 1060"/>
                <a:gd name="T59" fmla="*/ 2147483647 h 1065"/>
                <a:gd name="T60" fmla="*/ 2147483647 w 1060"/>
                <a:gd name="T61" fmla="*/ 2147483647 h 1065"/>
                <a:gd name="T62" fmla="*/ 2147483647 w 1060"/>
                <a:gd name="T63" fmla="*/ 2147483647 h 1065"/>
                <a:gd name="T64" fmla="*/ 2147483647 w 1060"/>
                <a:gd name="T65" fmla="*/ 2147483647 h 1065"/>
                <a:gd name="T66" fmla="*/ 2147483647 w 1060"/>
                <a:gd name="T67" fmla="*/ 2147483647 h 1065"/>
                <a:gd name="T68" fmla="*/ 2147483647 w 1060"/>
                <a:gd name="T69" fmla="*/ 2147483647 h 1065"/>
                <a:gd name="T70" fmla="*/ 2147483647 w 1060"/>
                <a:gd name="T71" fmla="*/ 2147483647 h 1065"/>
                <a:gd name="T72" fmla="*/ 2147483647 w 1060"/>
                <a:gd name="T73" fmla="*/ 2147483647 h 1065"/>
                <a:gd name="T74" fmla="*/ 2147483647 w 1060"/>
                <a:gd name="T75" fmla="*/ 2147483647 h 1065"/>
                <a:gd name="T76" fmla="*/ 2147483647 w 1060"/>
                <a:gd name="T77" fmla="*/ 2147483647 h 1065"/>
                <a:gd name="T78" fmla="*/ 2147483647 w 1060"/>
                <a:gd name="T79" fmla="*/ 2147483647 h 1065"/>
                <a:gd name="T80" fmla="*/ 2147483647 w 1060"/>
                <a:gd name="T81" fmla="*/ 2147483647 h 1065"/>
                <a:gd name="T82" fmla="*/ 2147483647 w 1060"/>
                <a:gd name="T83" fmla="*/ 2147483647 h 1065"/>
                <a:gd name="T84" fmla="*/ 2147483647 w 1060"/>
                <a:gd name="T85" fmla="*/ 2147483647 h 1065"/>
                <a:gd name="T86" fmla="*/ 2147483647 w 1060"/>
                <a:gd name="T87" fmla="*/ 2147483647 h 1065"/>
                <a:gd name="T88" fmla="*/ 2147483647 w 1060"/>
                <a:gd name="T89" fmla="*/ 2147483647 h 1065"/>
                <a:gd name="T90" fmla="*/ 2147483647 w 1060"/>
                <a:gd name="T91" fmla="*/ 2147483647 h 1065"/>
                <a:gd name="T92" fmla="*/ 2147483647 w 1060"/>
                <a:gd name="T93" fmla="*/ 2147483647 h 1065"/>
                <a:gd name="T94" fmla="*/ 2147483647 w 1060"/>
                <a:gd name="T95" fmla="*/ 2147483647 h 1065"/>
                <a:gd name="T96" fmla="*/ 2147483647 w 1060"/>
                <a:gd name="T97" fmla="*/ 2147483647 h 1065"/>
                <a:gd name="T98" fmla="*/ 2147483647 w 1060"/>
                <a:gd name="T99" fmla="*/ 2147483647 h 1065"/>
                <a:gd name="T100" fmla="*/ 2147483647 w 1060"/>
                <a:gd name="T101" fmla="*/ 2147483647 h 1065"/>
                <a:gd name="T102" fmla="*/ 2147483647 w 1060"/>
                <a:gd name="T103" fmla="*/ 2147483647 h 1065"/>
                <a:gd name="T104" fmla="*/ 2147483647 w 1060"/>
                <a:gd name="T105" fmla="*/ 2147483647 h 1065"/>
                <a:gd name="T106" fmla="*/ 2147483647 w 1060"/>
                <a:gd name="T107" fmla="*/ 2147483647 h 1065"/>
                <a:gd name="T108" fmla="*/ 2147483647 w 1060"/>
                <a:gd name="T109" fmla="*/ 2147483647 h 1065"/>
                <a:gd name="T110" fmla="*/ 2147483647 w 1060"/>
                <a:gd name="T111" fmla="*/ 2147483647 h 1065"/>
                <a:gd name="T112" fmla="*/ 2147483647 w 1060"/>
                <a:gd name="T113" fmla="*/ 2147483647 h 1065"/>
                <a:gd name="T114" fmla="*/ 2147483647 w 1060"/>
                <a:gd name="T115" fmla="*/ 2147483647 h 1065"/>
                <a:gd name="T116" fmla="*/ 2147483647 w 1060"/>
                <a:gd name="T117" fmla="*/ 2147483647 h 1065"/>
                <a:gd name="T118" fmla="*/ 2147483647 w 1060"/>
                <a:gd name="T119" fmla="*/ 2147483647 h 1065"/>
                <a:gd name="T120" fmla="*/ 2147483647 w 1060"/>
                <a:gd name="T121" fmla="*/ 2147483647 h 1065"/>
                <a:gd name="T122" fmla="*/ 2147483647 w 1060"/>
                <a:gd name="T123" fmla="*/ 2147483647 h 10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0"/>
                <a:gd name="T187" fmla="*/ 0 h 1065"/>
                <a:gd name="T188" fmla="*/ 1060 w 1060"/>
                <a:gd name="T189" fmla="*/ 1065 h 10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0" h="1065">
                  <a:moveTo>
                    <a:pt x="548" y="9"/>
                  </a:moveTo>
                  <a:lnTo>
                    <a:pt x="529" y="8"/>
                  </a:lnTo>
                  <a:lnTo>
                    <a:pt x="525" y="8"/>
                  </a:lnTo>
                  <a:lnTo>
                    <a:pt x="523" y="8"/>
                  </a:lnTo>
                  <a:lnTo>
                    <a:pt x="520" y="6"/>
                  </a:lnTo>
                  <a:lnTo>
                    <a:pt x="520" y="5"/>
                  </a:lnTo>
                  <a:lnTo>
                    <a:pt x="520" y="3"/>
                  </a:lnTo>
                  <a:lnTo>
                    <a:pt x="520" y="2"/>
                  </a:lnTo>
                  <a:lnTo>
                    <a:pt x="522" y="0"/>
                  </a:lnTo>
                  <a:lnTo>
                    <a:pt x="525" y="0"/>
                  </a:lnTo>
                  <a:lnTo>
                    <a:pt x="529" y="0"/>
                  </a:lnTo>
                  <a:lnTo>
                    <a:pt x="550" y="0"/>
                  </a:lnTo>
                  <a:lnTo>
                    <a:pt x="551" y="2"/>
                  </a:lnTo>
                  <a:lnTo>
                    <a:pt x="553" y="2"/>
                  </a:lnTo>
                  <a:lnTo>
                    <a:pt x="554" y="5"/>
                  </a:lnTo>
                  <a:lnTo>
                    <a:pt x="553" y="6"/>
                  </a:lnTo>
                  <a:lnTo>
                    <a:pt x="553" y="8"/>
                  </a:lnTo>
                  <a:lnTo>
                    <a:pt x="551" y="8"/>
                  </a:lnTo>
                  <a:lnTo>
                    <a:pt x="548" y="9"/>
                  </a:lnTo>
                  <a:close/>
                  <a:moveTo>
                    <a:pt x="492" y="9"/>
                  </a:moveTo>
                  <a:lnTo>
                    <a:pt x="477" y="11"/>
                  </a:lnTo>
                  <a:lnTo>
                    <a:pt x="467" y="11"/>
                  </a:lnTo>
                  <a:lnTo>
                    <a:pt x="466" y="11"/>
                  </a:lnTo>
                  <a:lnTo>
                    <a:pt x="464" y="11"/>
                  </a:lnTo>
                  <a:lnTo>
                    <a:pt x="463" y="11"/>
                  </a:lnTo>
                  <a:lnTo>
                    <a:pt x="463" y="9"/>
                  </a:lnTo>
                  <a:lnTo>
                    <a:pt x="463" y="6"/>
                  </a:lnTo>
                  <a:lnTo>
                    <a:pt x="464" y="5"/>
                  </a:lnTo>
                  <a:lnTo>
                    <a:pt x="464" y="3"/>
                  </a:lnTo>
                  <a:lnTo>
                    <a:pt x="467" y="3"/>
                  </a:lnTo>
                  <a:lnTo>
                    <a:pt x="475" y="2"/>
                  </a:lnTo>
                  <a:lnTo>
                    <a:pt x="492" y="2"/>
                  </a:lnTo>
                  <a:lnTo>
                    <a:pt x="494" y="2"/>
                  </a:lnTo>
                  <a:lnTo>
                    <a:pt x="495" y="3"/>
                  </a:lnTo>
                  <a:lnTo>
                    <a:pt x="495" y="5"/>
                  </a:lnTo>
                  <a:lnTo>
                    <a:pt x="495" y="6"/>
                  </a:lnTo>
                  <a:lnTo>
                    <a:pt x="494" y="8"/>
                  </a:lnTo>
                  <a:lnTo>
                    <a:pt x="494" y="9"/>
                  </a:lnTo>
                  <a:lnTo>
                    <a:pt x="492" y="9"/>
                  </a:lnTo>
                  <a:close/>
                  <a:moveTo>
                    <a:pt x="435" y="17"/>
                  </a:moveTo>
                  <a:lnTo>
                    <a:pt x="426" y="19"/>
                  </a:lnTo>
                  <a:lnTo>
                    <a:pt x="412" y="22"/>
                  </a:lnTo>
                  <a:lnTo>
                    <a:pt x="408" y="22"/>
                  </a:lnTo>
                  <a:lnTo>
                    <a:pt x="407" y="20"/>
                  </a:lnTo>
                  <a:lnTo>
                    <a:pt x="405" y="20"/>
                  </a:lnTo>
                  <a:lnTo>
                    <a:pt x="405" y="19"/>
                  </a:lnTo>
                  <a:lnTo>
                    <a:pt x="405" y="17"/>
                  </a:lnTo>
                  <a:lnTo>
                    <a:pt x="405" y="16"/>
                  </a:lnTo>
                  <a:lnTo>
                    <a:pt x="407" y="14"/>
                  </a:lnTo>
                  <a:lnTo>
                    <a:pt x="408" y="14"/>
                  </a:lnTo>
                  <a:lnTo>
                    <a:pt x="424" y="11"/>
                  </a:lnTo>
                  <a:lnTo>
                    <a:pt x="433" y="9"/>
                  </a:lnTo>
                  <a:lnTo>
                    <a:pt x="435" y="9"/>
                  </a:lnTo>
                  <a:lnTo>
                    <a:pt x="436" y="9"/>
                  </a:lnTo>
                  <a:lnTo>
                    <a:pt x="438" y="11"/>
                  </a:lnTo>
                  <a:lnTo>
                    <a:pt x="438" y="14"/>
                  </a:lnTo>
                  <a:lnTo>
                    <a:pt x="438" y="16"/>
                  </a:lnTo>
                  <a:lnTo>
                    <a:pt x="436" y="16"/>
                  </a:lnTo>
                  <a:lnTo>
                    <a:pt x="435" y="17"/>
                  </a:lnTo>
                  <a:close/>
                  <a:moveTo>
                    <a:pt x="379" y="30"/>
                  </a:moveTo>
                  <a:lnTo>
                    <a:pt x="376" y="31"/>
                  </a:lnTo>
                  <a:lnTo>
                    <a:pt x="356" y="39"/>
                  </a:lnTo>
                  <a:lnTo>
                    <a:pt x="354" y="39"/>
                  </a:lnTo>
                  <a:lnTo>
                    <a:pt x="353" y="39"/>
                  </a:lnTo>
                  <a:lnTo>
                    <a:pt x="351" y="37"/>
                  </a:lnTo>
                  <a:lnTo>
                    <a:pt x="351" y="36"/>
                  </a:lnTo>
                  <a:lnTo>
                    <a:pt x="351" y="34"/>
                  </a:lnTo>
                  <a:lnTo>
                    <a:pt x="351" y="33"/>
                  </a:lnTo>
                  <a:lnTo>
                    <a:pt x="351" y="31"/>
                  </a:lnTo>
                  <a:lnTo>
                    <a:pt x="353" y="30"/>
                  </a:lnTo>
                  <a:lnTo>
                    <a:pt x="373" y="23"/>
                  </a:lnTo>
                  <a:lnTo>
                    <a:pt x="377" y="22"/>
                  </a:lnTo>
                  <a:lnTo>
                    <a:pt x="379" y="22"/>
                  </a:lnTo>
                  <a:lnTo>
                    <a:pt x="381" y="23"/>
                  </a:lnTo>
                  <a:lnTo>
                    <a:pt x="382" y="25"/>
                  </a:lnTo>
                  <a:lnTo>
                    <a:pt x="382" y="27"/>
                  </a:lnTo>
                  <a:lnTo>
                    <a:pt x="382" y="30"/>
                  </a:lnTo>
                  <a:lnTo>
                    <a:pt x="381" y="30"/>
                  </a:lnTo>
                  <a:lnTo>
                    <a:pt x="379" y="30"/>
                  </a:lnTo>
                  <a:close/>
                  <a:moveTo>
                    <a:pt x="325" y="50"/>
                  </a:moveTo>
                  <a:lnTo>
                    <a:pt x="305" y="59"/>
                  </a:lnTo>
                  <a:lnTo>
                    <a:pt x="303" y="61"/>
                  </a:lnTo>
                  <a:lnTo>
                    <a:pt x="301" y="61"/>
                  </a:lnTo>
                  <a:lnTo>
                    <a:pt x="300" y="61"/>
                  </a:lnTo>
                  <a:lnTo>
                    <a:pt x="298" y="59"/>
                  </a:lnTo>
                  <a:lnTo>
                    <a:pt x="297" y="58"/>
                  </a:lnTo>
                  <a:lnTo>
                    <a:pt x="297" y="56"/>
                  </a:lnTo>
                  <a:lnTo>
                    <a:pt x="297" y="55"/>
                  </a:lnTo>
                  <a:lnTo>
                    <a:pt x="298" y="53"/>
                  </a:lnTo>
                  <a:lnTo>
                    <a:pt x="300" y="51"/>
                  </a:lnTo>
                  <a:lnTo>
                    <a:pt x="323" y="42"/>
                  </a:lnTo>
                  <a:lnTo>
                    <a:pt x="325" y="42"/>
                  </a:lnTo>
                  <a:lnTo>
                    <a:pt x="326" y="44"/>
                  </a:lnTo>
                  <a:lnTo>
                    <a:pt x="328" y="45"/>
                  </a:lnTo>
                  <a:lnTo>
                    <a:pt x="328" y="47"/>
                  </a:lnTo>
                  <a:lnTo>
                    <a:pt x="328" y="48"/>
                  </a:lnTo>
                  <a:lnTo>
                    <a:pt x="326" y="48"/>
                  </a:lnTo>
                  <a:lnTo>
                    <a:pt x="325" y="50"/>
                  </a:lnTo>
                  <a:close/>
                  <a:moveTo>
                    <a:pt x="273" y="75"/>
                  </a:moveTo>
                  <a:lnTo>
                    <a:pt x="260" y="84"/>
                  </a:lnTo>
                  <a:lnTo>
                    <a:pt x="253" y="89"/>
                  </a:lnTo>
                  <a:lnTo>
                    <a:pt x="252" y="89"/>
                  </a:lnTo>
                  <a:lnTo>
                    <a:pt x="250" y="89"/>
                  </a:lnTo>
                  <a:lnTo>
                    <a:pt x="249" y="89"/>
                  </a:lnTo>
                  <a:lnTo>
                    <a:pt x="247" y="87"/>
                  </a:lnTo>
                  <a:lnTo>
                    <a:pt x="246" y="86"/>
                  </a:lnTo>
                  <a:lnTo>
                    <a:pt x="246" y="84"/>
                  </a:lnTo>
                  <a:lnTo>
                    <a:pt x="247" y="83"/>
                  </a:lnTo>
                  <a:lnTo>
                    <a:pt x="249" y="81"/>
                  </a:lnTo>
                  <a:lnTo>
                    <a:pt x="255" y="76"/>
                  </a:lnTo>
                  <a:lnTo>
                    <a:pt x="270" y="69"/>
                  </a:lnTo>
                  <a:lnTo>
                    <a:pt x="270" y="67"/>
                  </a:lnTo>
                  <a:lnTo>
                    <a:pt x="272" y="67"/>
                  </a:lnTo>
                  <a:lnTo>
                    <a:pt x="273" y="69"/>
                  </a:lnTo>
                  <a:lnTo>
                    <a:pt x="275" y="70"/>
                  </a:lnTo>
                  <a:lnTo>
                    <a:pt x="277" y="72"/>
                  </a:lnTo>
                  <a:lnTo>
                    <a:pt x="275" y="73"/>
                  </a:lnTo>
                  <a:lnTo>
                    <a:pt x="275" y="75"/>
                  </a:lnTo>
                  <a:lnTo>
                    <a:pt x="273" y="75"/>
                  </a:lnTo>
                  <a:close/>
                  <a:moveTo>
                    <a:pt x="225" y="107"/>
                  </a:moveTo>
                  <a:lnTo>
                    <a:pt x="218" y="112"/>
                  </a:lnTo>
                  <a:lnTo>
                    <a:pt x="207" y="121"/>
                  </a:lnTo>
                  <a:lnTo>
                    <a:pt x="205" y="121"/>
                  </a:lnTo>
                  <a:lnTo>
                    <a:pt x="202" y="121"/>
                  </a:lnTo>
                  <a:lnTo>
                    <a:pt x="201" y="121"/>
                  </a:lnTo>
                  <a:lnTo>
                    <a:pt x="199" y="120"/>
                  </a:lnTo>
                  <a:lnTo>
                    <a:pt x="199" y="118"/>
                  </a:lnTo>
                  <a:lnTo>
                    <a:pt x="199" y="117"/>
                  </a:lnTo>
                  <a:lnTo>
                    <a:pt x="201" y="115"/>
                  </a:lnTo>
                  <a:lnTo>
                    <a:pt x="213" y="106"/>
                  </a:lnTo>
                  <a:lnTo>
                    <a:pt x="221" y="100"/>
                  </a:lnTo>
                  <a:lnTo>
                    <a:pt x="222" y="100"/>
                  </a:lnTo>
                  <a:lnTo>
                    <a:pt x="224" y="100"/>
                  </a:lnTo>
                  <a:lnTo>
                    <a:pt x="225" y="100"/>
                  </a:lnTo>
                  <a:lnTo>
                    <a:pt x="225" y="101"/>
                  </a:lnTo>
                  <a:lnTo>
                    <a:pt x="227" y="103"/>
                  </a:lnTo>
                  <a:lnTo>
                    <a:pt x="225" y="106"/>
                  </a:lnTo>
                  <a:lnTo>
                    <a:pt x="225" y="107"/>
                  </a:lnTo>
                  <a:close/>
                  <a:moveTo>
                    <a:pt x="182" y="143"/>
                  </a:moveTo>
                  <a:lnTo>
                    <a:pt x="180" y="145"/>
                  </a:lnTo>
                  <a:lnTo>
                    <a:pt x="163" y="160"/>
                  </a:lnTo>
                  <a:lnTo>
                    <a:pt x="162" y="160"/>
                  </a:lnTo>
                  <a:lnTo>
                    <a:pt x="160" y="160"/>
                  </a:lnTo>
                  <a:lnTo>
                    <a:pt x="159" y="160"/>
                  </a:lnTo>
                  <a:lnTo>
                    <a:pt x="157" y="159"/>
                  </a:lnTo>
                  <a:lnTo>
                    <a:pt x="156" y="157"/>
                  </a:lnTo>
                  <a:lnTo>
                    <a:pt x="156" y="156"/>
                  </a:lnTo>
                  <a:lnTo>
                    <a:pt x="157" y="154"/>
                  </a:lnTo>
                  <a:lnTo>
                    <a:pt x="174" y="139"/>
                  </a:lnTo>
                  <a:lnTo>
                    <a:pt x="176" y="137"/>
                  </a:lnTo>
                  <a:lnTo>
                    <a:pt x="177" y="135"/>
                  </a:lnTo>
                  <a:lnTo>
                    <a:pt x="179" y="135"/>
                  </a:lnTo>
                  <a:lnTo>
                    <a:pt x="180" y="137"/>
                  </a:lnTo>
                  <a:lnTo>
                    <a:pt x="182" y="137"/>
                  </a:lnTo>
                  <a:lnTo>
                    <a:pt x="182" y="139"/>
                  </a:lnTo>
                  <a:lnTo>
                    <a:pt x="182" y="140"/>
                  </a:lnTo>
                  <a:lnTo>
                    <a:pt x="182" y="142"/>
                  </a:lnTo>
                  <a:lnTo>
                    <a:pt x="182" y="143"/>
                  </a:lnTo>
                  <a:close/>
                  <a:moveTo>
                    <a:pt x="140" y="184"/>
                  </a:moveTo>
                  <a:lnTo>
                    <a:pt x="128" y="199"/>
                  </a:lnTo>
                  <a:lnTo>
                    <a:pt x="125" y="202"/>
                  </a:lnTo>
                  <a:lnTo>
                    <a:pt x="123" y="202"/>
                  </a:lnTo>
                  <a:lnTo>
                    <a:pt x="121" y="204"/>
                  </a:lnTo>
                  <a:lnTo>
                    <a:pt x="120" y="204"/>
                  </a:lnTo>
                  <a:lnTo>
                    <a:pt x="118" y="202"/>
                  </a:lnTo>
                  <a:lnTo>
                    <a:pt x="118" y="201"/>
                  </a:lnTo>
                  <a:lnTo>
                    <a:pt x="118" y="199"/>
                  </a:lnTo>
                  <a:lnTo>
                    <a:pt x="118" y="198"/>
                  </a:lnTo>
                  <a:lnTo>
                    <a:pt x="121" y="193"/>
                  </a:lnTo>
                  <a:lnTo>
                    <a:pt x="135" y="177"/>
                  </a:lnTo>
                  <a:lnTo>
                    <a:pt x="137" y="176"/>
                  </a:lnTo>
                  <a:lnTo>
                    <a:pt x="139" y="176"/>
                  </a:lnTo>
                  <a:lnTo>
                    <a:pt x="140" y="177"/>
                  </a:lnTo>
                  <a:lnTo>
                    <a:pt x="142" y="179"/>
                  </a:lnTo>
                  <a:lnTo>
                    <a:pt x="142" y="181"/>
                  </a:lnTo>
                  <a:lnTo>
                    <a:pt x="142" y="182"/>
                  </a:lnTo>
                  <a:lnTo>
                    <a:pt x="140" y="184"/>
                  </a:lnTo>
                  <a:close/>
                  <a:moveTo>
                    <a:pt x="104" y="229"/>
                  </a:moveTo>
                  <a:lnTo>
                    <a:pt x="98" y="238"/>
                  </a:lnTo>
                  <a:lnTo>
                    <a:pt x="92" y="249"/>
                  </a:lnTo>
                  <a:lnTo>
                    <a:pt x="90" y="251"/>
                  </a:lnTo>
                  <a:lnTo>
                    <a:pt x="89" y="251"/>
                  </a:lnTo>
                  <a:lnTo>
                    <a:pt x="87" y="251"/>
                  </a:lnTo>
                  <a:lnTo>
                    <a:pt x="86" y="251"/>
                  </a:lnTo>
                  <a:lnTo>
                    <a:pt x="84" y="249"/>
                  </a:lnTo>
                  <a:lnTo>
                    <a:pt x="83" y="248"/>
                  </a:lnTo>
                  <a:lnTo>
                    <a:pt x="84" y="246"/>
                  </a:lnTo>
                  <a:lnTo>
                    <a:pt x="92" y="235"/>
                  </a:lnTo>
                  <a:lnTo>
                    <a:pt x="98" y="224"/>
                  </a:lnTo>
                  <a:lnTo>
                    <a:pt x="100" y="223"/>
                  </a:lnTo>
                  <a:lnTo>
                    <a:pt x="101" y="221"/>
                  </a:lnTo>
                  <a:lnTo>
                    <a:pt x="101" y="223"/>
                  </a:lnTo>
                  <a:lnTo>
                    <a:pt x="104" y="223"/>
                  </a:lnTo>
                  <a:lnTo>
                    <a:pt x="104" y="224"/>
                  </a:lnTo>
                  <a:lnTo>
                    <a:pt x="106" y="226"/>
                  </a:lnTo>
                  <a:lnTo>
                    <a:pt x="106" y="227"/>
                  </a:lnTo>
                  <a:lnTo>
                    <a:pt x="104" y="229"/>
                  </a:lnTo>
                  <a:close/>
                  <a:moveTo>
                    <a:pt x="75" y="277"/>
                  </a:moveTo>
                  <a:lnTo>
                    <a:pt x="72" y="283"/>
                  </a:lnTo>
                  <a:lnTo>
                    <a:pt x="62" y="300"/>
                  </a:lnTo>
                  <a:lnTo>
                    <a:pt x="59" y="302"/>
                  </a:lnTo>
                  <a:lnTo>
                    <a:pt x="58" y="302"/>
                  </a:lnTo>
                  <a:lnTo>
                    <a:pt x="56" y="302"/>
                  </a:lnTo>
                  <a:lnTo>
                    <a:pt x="56" y="300"/>
                  </a:lnTo>
                  <a:lnTo>
                    <a:pt x="56" y="299"/>
                  </a:lnTo>
                  <a:lnTo>
                    <a:pt x="55" y="297"/>
                  </a:lnTo>
                  <a:lnTo>
                    <a:pt x="56" y="296"/>
                  </a:lnTo>
                  <a:lnTo>
                    <a:pt x="66" y="279"/>
                  </a:lnTo>
                  <a:lnTo>
                    <a:pt x="67" y="274"/>
                  </a:lnTo>
                  <a:lnTo>
                    <a:pt x="67" y="272"/>
                  </a:lnTo>
                  <a:lnTo>
                    <a:pt x="69" y="272"/>
                  </a:lnTo>
                  <a:lnTo>
                    <a:pt x="72" y="271"/>
                  </a:lnTo>
                  <a:lnTo>
                    <a:pt x="73" y="272"/>
                  </a:lnTo>
                  <a:lnTo>
                    <a:pt x="75" y="274"/>
                  </a:lnTo>
                  <a:lnTo>
                    <a:pt x="75" y="276"/>
                  </a:lnTo>
                  <a:lnTo>
                    <a:pt x="75" y="277"/>
                  </a:lnTo>
                  <a:close/>
                  <a:moveTo>
                    <a:pt x="49" y="330"/>
                  </a:moveTo>
                  <a:lnTo>
                    <a:pt x="39" y="352"/>
                  </a:lnTo>
                  <a:lnTo>
                    <a:pt x="39" y="353"/>
                  </a:lnTo>
                  <a:lnTo>
                    <a:pt x="39" y="355"/>
                  </a:lnTo>
                  <a:lnTo>
                    <a:pt x="36" y="355"/>
                  </a:lnTo>
                  <a:lnTo>
                    <a:pt x="35" y="355"/>
                  </a:lnTo>
                  <a:lnTo>
                    <a:pt x="33" y="355"/>
                  </a:lnTo>
                  <a:lnTo>
                    <a:pt x="31" y="353"/>
                  </a:lnTo>
                  <a:lnTo>
                    <a:pt x="31" y="352"/>
                  </a:lnTo>
                  <a:lnTo>
                    <a:pt x="31" y="349"/>
                  </a:lnTo>
                  <a:lnTo>
                    <a:pt x="33" y="349"/>
                  </a:lnTo>
                  <a:lnTo>
                    <a:pt x="41" y="327"/>
                  </a:lnTo>
                  <a:lnTo>
                    <a:pt x="42" y="325"/>
                  </a:lnTo>
                  <a:lnTo>
                    <a:pt x="44" y="324"/>
                  </a:lnTo>
                  <a:lnTo>
                    <a:pt x="45" y="324"/>
                  </a:lnTo>
                  <a:lnTo>
                    <a:pt x="47" y="324"/>
                  </a:lnTo>
                  <a:lnTo>
                    <a:pt x="47" y="325"/>
                  </a:lnTo>
                  <a:lnTo>
                    <a:pt x="49" y="327"/>
                  </a:lnTo>
                  <a:lnTo>
                    <a:pt x="49" y="328"/>
                  </a:lnTo>
                  <a:lnTo>
                    <a:pt x="49" y="330"/>
                  </a:lnTo>
                  <a:close/>
                  <a:moveTo>
                    <a:pt x="30" y="384"/>
                  </a:moveTo>
                  <a:lnTo>
                    <a:pt x="25" y="402"/>
                  </a:lnTo>
                  <a:lnTo>
                    <a:pt x="24" y="408"/>
                  </a:lnTo>
                  <a:lnTo>
                    <a:pt x="22" y="409"/>
                  </a:lnTo>
                  <a:lnTo>
                    <a:pt x="21" y="411"/>
                  </a:lnTo>
                  <a:lnTo>
                    <a:pt x="19" y="411"/>
                  </a:lnTo>
                  <a:lnTo>
                    <a:pt x="17" y="411"/>
                  </a:lnTo>
                  <a:lnTo>
                    <a:pt x="16" y="409"/>
                  </a:lnTo>
                  <a:lnTo>
                    <a:pt x="14" y="408"/>
                  </a:lnTo>
                  <a:lnTo>
                    <a:pt x="16" y="406"/>
                  </a:lnTo>
                  <a:lnTo>
                    <a:pt x="17" y="398"/>
                  </a:lnTo>
                  <a:lnTo>
                    <a:pt x="22" y="381"/>
                  </a:lnTo>
                  <a:lnTo>
                    <a:pt x="22" y="380"/>
                  </a:lnTo>
                  <a:lnTo>
                    <a:pt x="24" y="378"/>
                  </a:lnTo>
                  <a:lnTo>
                    <a:pt x="25" y="378"/>
                  </a:lnTo>
                  <a:lnTo>
                    <a:pt x="27" y="378"/>
                  </a:lnTo>
                  <a:lnTo>
                    <a:pt x="28" y="380"/>
                  </a:lnTo>
                  <a:lnTo>
                    <a:pt x="30" y="381"/>
                  </a:lnTo>
                  <a:lnTo>
                    <a:pt x="30" y="383"/>
                  </a:lnTo>
                  <a:lnTo>
                    <a:pt x="30" y="384"/>
                  </a:lnTo>
                  <a:close/>
                  <a:moveTo>
                    <a:pt x="17" y="439"/>
                  </a:moveTo>
                  <a:lnTo>
                    <a:pt x="14" y="453"/>
                  </a:lnTo>
                  <a:lnTo>
                    <a:pt x="13" y="465"/>
                  </a:lnTo>
                  <a:lnTo>
                    <a:pt x="11" y="467"/>
                  </a:lnTo>
                  <a:lnTo>
                    <a:pt x="8" y="467"/>
                  </a:lnTo>
                  <a:lnTo>
                    <a:pt x="7" y="467"/>
                  </a:lnTo>
                  <a:lnTo>
                    <a:pt x="5" y="467"/>
                  </a:lnTo>
                  <a:lnTo>
                    <a:pt x="5" y="465"/>
                  </a:lnTo>
                  <a:lnTo>
                    <a:pt x="5" y="464"/>
                  </a:lnTo>
                  <a:lnTo>
                    <a:pt x="7" y="451"/>
                  </a:lnTo>
                  <a:lnTo>
                    <a:pt x="8" y="439"/>
                  </a:lnTo>
                  <a:lnTo>
                    <a:pt x="10" y="437"/>
                  </a:lnTo>
                  <a:lnTo>
                    <a:pt x="11" y="436"/>
                  </a:lnTo>
                  <a:lnTo>
                    <a:pt x="13" y="436"/>
                  </a:lnTo>
                  <a:lnTo>
                    <a:pt x="14" y="436"/>
                  </a:lnTo>
                  <a:lnTo>
                    <a:pt x="16" y="437"/>
                  </a:lnTo>
                  <a:lnTo>
                    <a:pt x="16" y="439"/>
                  </a:lnTo>
                  <a:lnTo>
                    <a:pt x="17" y="439"/>
                  </a:lnTo>
                  <a:close/>
                  <a:moveTo>
                    <a:pt x="10" y="497"/>
                  </a:moveTo>
                  <a:lnTo>
                    <a:pt x="10" y="504"/>
                  </a:lnTo>
                  <a:lnTo>
                    <a:pt x="10" y="521"/>
                  </a:lnTo>
                  <a:lnTo>
                    <a:pt x="8" y="523"/>
                  </a:lnTo>
                  <a:lnTo>
                    <a:pt x="8" y="525"/>
                  </a:lnTo>
                  <a:lnTo>
                    <a:pt x="7" y="526"/>
                  </a:lnTo>
                  <a:lnTo>
                    <a:pt x="4" y="526"/>
                  </a:lnTo>
                  <a:lnTo>
                    <a:pt x="2" y="525"/>
                  </a:lnTo>
                  <a:lnTo>
                    <a:pt x="0" y="523"/>
                  </a:lnTo>
                  <a:lnTo>
                    <a:pt x="0" y="521"/>
                  </a:lnTo>
                  <a:lnTo>
                    <a:pt x="2" y="504"/>
                  </a:lnTo>
                  <a:lnTo>
                    <a:pt x="2" y="497"/>
                  </a:lnTo>
                  <a:lnTo>
                    <a:pt x="2" y="495"/>
                  </a:lnTo>
                  <a:lnTo>
                    <a:pt x="4" y="493"/>
                  </a:lnTo>
                  <a:lnTo>
                    <a:pt x="7" y="493"/>
                  </a:lnTo>
                  <a:lnTo>
                    <a:pt x="8" y="493"/>
                  </a:lnTo>
                  <a:lnTo>
                    <a:pt x="10" y="493"/>
                  </a:lnTo>
                  <a:lnTo>
                    <a:pt x="10" y="495"/>
                  </a:lnTo>
                  <a:lnTo>
                    <a:pt x="10" y="497"/>
                  </a:lnTo>
                  <a:close/>
                  <a:moveTo>
                    <a:pt x="10" y="556"/>
                  </a:moveTo>
                  <a:lnTo>
                    <a:pt x="10" y="559"/>
                  </a:lnTo>
                  <a:lnTo>
                    <a:pt x="11" y="579"/>
                  </a:lnTo>
                  <a:lnTo>
                    <a:pt x="11" y="582"/>
                  </a:lnTo>
                  <a:lnTo>
                    <a:pt x="10" y="584"/>
                  </a:lnTo>
                  <a:lnTo>
                    <a:pt x="8" y="584"/>
                  </a:lnTo>
                  <a:lnTo>
                    <a:pt x="7" y="585"/>
                  </a:lnTo>
                  <a:lnTo>
                    <a:pt x="5" y="584"/>
                  </a:lnTo>
                  <a:lnTo>
                    <a:pt x="4" y="584"/>
                  </a:lnTo>
                  <a:lnTo>
                    <a:pt x="4" y="582"/>
                  </a:lnTo>
                  <a:lnTo>
                    <a:pt x="4" y="581"/>
                  </a:lnTo>
                  <a:lnTo>
                    <a:pt x="2" y="559"/>
                  </a:lnTo>
                  <a:lnTo>
                    <a:pt x="2" y="556"/>
                  </a:lnTo>
                  <a:lnTo>
                    <a:pt x="2" y="554"/>
                  </a:lnTo>
                  <a:lnTo>
                    <a:pt x="2" y="551"/>
                  </a:lnTo>
                  <a:lnTo>
                    <a:pt x="4" y="551"/>
                  </a:lnTo>
                  <a:lnTo>
                    <a:pt x="5" y="551"/>
                  </a:lnTo>
                  <a:lnTo>
                    <a:pt x="7" y="551"/>
                  </a:lnTo>
                  <a:lnTo>
                    <a:pt x="8" y="551"/>
                  </a:lnTo>
                  <a:lnTo>
                    <a:pt x="10" y="553"/>
                  </a:lnTo>
                  <a:lnTo>
                    <a:pt x="10" y="556"/>
                  </a:lnTo>
                  <a:close/>
                  <a:moveTo>
                    <a:pt x="14" y="612"/>
                  </a:moveTo>
                  <a:lnTo>
                    <a:pt x="19" y="637"/>
                  </a:lnTo>
                  <a:lnTo>
                    <a:pt x="19" y="638"/>
                  </a:lnTo>
                  <a:lnTo>
                    <a:pt x="19" y="640"/>
                  </a:lnTo>
                  <a:lnTo>
                    <a:pt x="17" y="640"/>
                  </a:lnTo>
                  <a:lnTo>
                    <a:pt x="16" y="641"/>
                  </a:lnTo>
                  <a:lnTo>
                    <a:pt x="13" y="641"/>
                  </a:lnTo>
                  <a:lnTo>
                    <a:pt x="11" y="640"/>
                  </a:lnTo>
                  <a:lnTo>
                    <a:pt x="11" y="638"/>
                  </a:lnTo>
                  <a:lnTo>
                    <a:pt x="7" y="613"/>
                  </a:lnTo>
                  <a:lnTo>
                    <a:pt x="7" y="612"/>
                  </a:lnTo>
                  <a:lnTo>
                    <a:pt x="7" y="610"/>
                  </a:lnTo>
                  <a:lnTo>
                    <a:pt x="8" y="610"/>
                  </a:lnTo>
                  <a:lnTo>
                    <a:pt x="10" y="609"/>
                  </a:lnTo>
                  <a:lnTo>
                    <a:pt x="11" y="609"/>
                  </a:lnTo>
                  <a:lnTo>
                    <a:pt x="13" y="610"/>
                  </a:lnTo>
                  <a:lnTo>
                    <a:pt x="13" y="612"/>
                  </a:lnTo>
                  <a:lnTo>
                    <a:pt x="14" y="612"/>
                  </a:lnTo>
                  <a:close/>
                  <a:moveTo>
                    <a:pt x="27" y="668"/>
                  </a:moveTo>
                  <a:lnTo>
                    <a:pt x="31" y="688"/>
                  </a:lnTo>
                  <a:lnTo>
                    <a:pt x="33" y="693"/>
                  </a:lnTo>
                  <a:lnTo>
                    <a:pt x="33" y="694"/>
                  </a:lnTo>
                  <a:lnTo>
                    <a:pt x="31" y="696"/>
                  </a:lnTo>
                  <a:lnTo>
                    <a:pt x="30" y="697"/>
                  </a:lnTo>
                  <a:lnTo>
                    <a:pt x="28" y="697"/>
                  </a:lnTo>
                  <a:lnTo>
                    <a:pt x="27" y="696"/>
                  </a:lnTo>
                  <a:lnTo>
                    <a:pt x="25" y="694"/>
                  </a:lnTo>
                  <a:lnTo>
                    <a:pt x="24" y="691"/>
                  </a:lnTo>
                  <a:lnTo>
                    <a:pt x="19" y="671"/>
                  </a:lnTo>
                  <a:lnTo>
                    <a:pt x="19" y="669"/>
                  </a:lnTo>
                  <a:lnTo>
                    <a:pt x="19" y="668"/>
                  </a:lnTo>
                  <a:lnTo>
                    <a:pt x="21" y="668"/>
                  </a:lnTo>
                  <a:lnTo>
                    <a:pt x="21" y="666"/>
                  </a:lnTo>
                  <a:lnTo>
                    <a:pt x="22" y="666"/>
                  </a:lnTo>
                  <a:lnTo>
                    <a:pt x="24" y="666"/>
                  </a:lnTo>
                  <a:lnTo>
                    <a:pt x="25" y="668"/>
                  </a:lnTo>
                  <a:lnTo>
                    <a:pt x="27" y="668"/>
                  </a:lnTo>
                  <a:close/>
                  <a:moveTo>
                    <a:pt x="45" y="722"/>
                  </a:moveTo>
                  <a:lnTo>
                    <a:pt x="49" y="736"/>
                  </a:lnTo>
                  <a:lnTo>
                    <a:pt x="55" y="747"/>
                  </a:lnTo>
                  <a:lnTo>
                    <a:pt x="55" y="749"/>
                  </a:lnTo>
                  <a:lnTo>
                    <a:pt x="53" y="750"/>
                  </a:lnTo>
                  <a:lnTo>
                    <a:pt x="52" y="752"/>
                  </a:lnTo>
                  <a:lnTo>
                    <a:pt x="50" y="752"/>
                  </a:lnTo>
                  <a:lnTo>
                    <a:pt x="49" y="752"/>
                  </a:lnTo>
                  <a:lnTo>
                    <a:pt x="47" y="750"/>
                  </a:lnTo>
                  <a:lnTo>
                    <a:pt x="47" y="749"/>
                  </a:lnTo>
                  <a:lnTo>
                    <a:pt x="42" y="739"/>
                  </a:lnTo>
                  <a:lnTo>
                    <a:pt x="38" y="727"/>
                  </a:lnTo>
                  <a:lnTo>
                    <a:pt x="38" y="724"/>
                  </a:lnTo>
                  <a:lnTo>
                    <a:pt x="38" y="722"/>
                  </a:lnTo>
                  <a:lnTo>
                    <a:pt x="39" y="722"/>
                  </a:lnTo>
                  <a:lnTo>
                    <a:pt x="41" y="721"/>
                  </a:lnTo>
                  <a:lnTo>
                    <a:pt x="42" y="722"/>
                  </a:lnTo>
                  <a:lnTo>
                    <a:pt x="44" y="722"/>
                  </a:lnTo>
                  <a:lnTo>
                    <a:pt x="45" y="722"/>
                  </a:lnTo>
                  <a:close/>
                  <a:moveTo>
                    <a:pt x="69" y="777"/>
                  </a:moveTo>
                  <a:lnTo>
                    <a:pt x="72" y="783"/>
                  </a:lnTo>
                  <a:lnTo>
                    <a:pt x="81" y="797"/>
                  </a:lnTo>
                  <a:lnTo>
                    <a:pt x="81" y="798"/>
                  </a:lnTo>
                  <a:lnTo>
                    <a:pt x="81" y="800"/>
                  </a:lnTo>
                  <a:lnTo>
                    <a:pt x="80" y="803"/>
                  </a:lnTo>
                  <a:lnTo>
                    <a:pt x="76" y="803"/>
                  </a:lnTo>
                  <a:lnTo>
                    <a:pt x="75" y="803"/>
                  </a:lnTo>
                  <a:lnTo>
                    <a:pt x="73" y="802"/>
                  </a:lnTo>
                  <a:lnTo>
                    <a:pt x="66" y="786"/>
                  </a:lnTo>
                  <a:lnTo>
                    <a:pt x="61" y="780"/>
                  </a:lnTo>
                  <a:lnTo>
                    <a:pt x="61" y="778"/>
                  </a:lnTo>
                  <a:lnTo>
                    <a:pt x="61" y="777"/>
                  </a:lnTo>
                  <a:lnTo>
                    <a:pt x="61" y="775"/>
                  </a:lnTo>
                  <a:lnTo>
                    <a:pt x="64" y="775"/>
                  </a:lnTo>
                  <a:lnTo>
                    <a:pt x="66" y="774"/>
                  </a:lnTo>
                  <a:lnTo>
                    <a:pt x="67" y="775"/>
                  </a:lnTo>
                  <a:lnTo>
                    <a:pt x="69" y="777"/>
                  </a:lnTo>
                  <a:close/>
                  <a:moveTo>
                    <a:pt x="98" y="825"/>
                  </a:moveTo>
                  <a:lnTo>
                    <a:pt x="112" y="845"/>
                  </a:lnTo>
                  <a:lnTo>
                    <a:pt x="112" y="847"/>
                  </a:lnTo>
                  <a:lnTo>
                    <a:pt x="112" y="850"/>
                  </a:lnTo>
                  <a:lnTo>
                    <a:pt x="111" y="851"/>
                  </a:lnTo>
                  <a:lnTo>
                    <a:pt x="109" y="851"/>
                  </a:lnTo>
                  <a:lnTo>
                    <a:pt x="106" y="851"/>
                  </a:lnTo>
                  <a:lnTo>
                    <a:pt x="106" y="850"/>
                  </a:lnTo>
                  <a:lnTo>
                    <a:pt x="92" y="831"/>
                  </a:lnTo>
                  <a:lnTo>
                    <a:pt x="90" y="828"/>
                  </a:lnTo>
                  <a:lnTo>
                    <a:pt x="90" y="826"/>
                  </a:lnTo>
                  <a:lnTo>
                    <a:pt x="92" y="825"/>
                  </a:lnTo>
                  <a:lnTo>
                    <a:pt x="92" y="823"/>
                  </a:lnTo>
                  <a:lnTo>
                    <a:pt x="94" y="823"/>
                  </a:lnTo>
                  <a:lnTo>
                    <a:pt x="95" y="823"/>
                  </a:lnTo>
                  <a:lnTo>
                    <a:pt x="97" y="823"/>
                  </a:lnTo>
                  <a:lnTo>
                    <a:pt x="98" y="825"/>
                  </a:lnTo>
                  <a:close/>
                  <a:moveTo>
                    <a:pt x="132" y="872"/>
                  </a:moveTo>
                  <a:lnTo>
                    <a:pt x="145" y="886"/>
                  </a:lnTo>
                  <a:lnTo>
                    <a:pt x="149" y="889"/>
                  </a:lnTo>
                  <a:lnTo>
                    <a:pt x="149" y="890"/>
                  </a:lnTo>
                  <a:lnTo>
                    <a:pt x="149" y="893"/>
                  </a:lnTo>
                  <a:lnTo>
                    <a:pt x="149" y="895"/>
                  </a:lnTo>
                  <a:lnTo>
                    <a:pt x="146" y="895"/>
                  </a:lnTo>
                  <a:lnTo>
                    <a:pt x="146" y="897"/>
                  </a:lnTo>
                  <a:lnTo>
                    <a:pt x="145" y="895"/>
                  </a:lnTo>
                  <a:lnTo>
                    <a:pt x="143" y="895"/>
                  </a:lnTo>
                  <a:lnTo>
                    <a:pt x="137" y="890"/>
                  </a:lnTo>
                  <a:lnTo>
                    <a:pt x="128" y="876"/>
                  </a:lnTo>
                  <a:lnTo>
                    <a:pt x="126" y="875"/>
                  </a:lnTo>
                  <a:lnTo>
                    <a:pt x="126" y="873"/>
                  </a:lnTo>
                  <a:lnTo>
                    <a:pt x="126" y="872"/>
                  </a:lnTo>
                  <a:lnTo>
                    <a:pt x="128" y="870"/>
                  </a:lnTo>
                  <a:lnTo>
                    <a:pt x="129" y="869"/>
                  </a:lnTo>
                  <a:lnTo>
                    <a:pt x="131" y="870"/>
                  </a:lnTo>
                  <a:lnTo>
                    <a:pt x="132" y="872"/>
                  </a:lnTo>
                  <a:close/>
                  <a:moveTo>
                    <a:pt x="173" y="914"/>
                  </a:moveTo>
                  <a:lnTo>
                    <a:pt x="180" y="920"/>
                  </a:lnTo>
                  <a:lnTo>
                    <a:pt x="190" y="931"/>
                  </a:lnTo>
                  <a:lnTo>
                    <a:pt x="191" y="931"/>
                  </a:lnTo>
                  <a:lnTo>
                    <a:pt x="191" y="932"/>
                  </a:lnTo>
                  <a:lnTo>
                    <a:pt x="191" y="934"/>
                  </a:lnTo>
                  <a:lnTo>
                    <a:pt x="190" y="935"/>
                  </a:lnTo>
                  <a:lnTo>
                    <a:pt x="190" y="937"/>
                  </a:lnTo>
                  <a:lnTo>
                    <a:pt x="188" y="937"/>
                  </a:lnTo>
                  <a:lnTo>
                    <a:pt x="187" y="937"/>
                  </a:lnTo>
                  <a:lnTo>
                    <a:pt x="185" y="935"/>
                  </a:lnTo>
                  <a:lnTo>
                    <a:pt x="174" y="926"/>
                  </a:lnTo>
                  <a:lnTo>
                    <a:pt x="166" y="920"/>
                  </a:lnTo>
                  <a:lnTo>
                    <a:pt x="165" y="917"/>
                  </a:lnTo>
                  <a:lnTo>
                    <a:pt x="165" y="915"/>
                  </a:lnTo>
                  <a:lnTo>
                    <a:pt x="165" y="914"/>
                  </a:lnTo>
                  <a:lnTo>
                    <a:pt x="166" y="914"/>
                  </a:lnTo>
                  <a:lnTo>
                    <a:pt x="168" y="912"/>
                  </a:lnTo>
                  <a:lnTo>
                    <a:pt x="170" y="912"/>
                  </a:lnTo>
                  <a:lnTo>
                    <a:pt x="171" y="912"/>
                  </a:lnTo>
                  <a:lnTo>
                    <a:pt x="173" y="914"/>
                  </a:lnTo>
                  <a:close/>
                  <a:moveTo>
                    <a:pt x="216" y="949"/>
                  </a:moveTo>
                  <a:lnTo>
                    <a:pt x="218" y="953"/>
                  </a:lnTo>
                  <a:lnTo>
                    <a:pt x="235" y="965"/>
                  </a:lnTo>
                  <a:lnTo>
                    <a:pt x="236" y="967"/>
                  </a:lnTo>
                  <a:lnTo>
                    <a:pt x="238" y="968"/>
                  </a:lnTo>
                  <a:lnTo>
                    <a:pt x="236" y="970"/>
                  </a:lnTo>
                  <a:lnTo>
                    <a:pt x="235" y="971"/>
                  </a:lnTo>
                  <a:lnTo>
                    <a:pt x="235" y="973"/>
                  </a:lnTo>
                  <a:lnTo>
                    <a:pt x="233" y="973"/>
                  </a:lnTo>
                  <a:lnTo>
                    <a:pt x="232" y="971"/>
                  </a:lnTo>
                  <a:lnTo>
                    <a:pt x="213" y="959"/>
                  </a:lnTo>
                  <a:lnTo>
                    <a:pt x="210" y="957"/>
                  </a:lnTo>
                  <a:lnTo>
                    <a:pt x="210" y="956"/>
                  </a:lnTo>
                  <a:lnTo>
                    <a:pt x="208" y="954"/>
                  </a:lnTo>
                  <a:lnTo>
                    <a:pt x="208" y="953"/>
                  </a:lnTo>
                  <a:lnTo>
                    <a:pt x="210" y="951"/>
                  </a:lnTo>
                  <a:lnTo>
                    <a:pt x="211" y="949"/>
                  </a:lnTo>
                  <a:lnTo>
                    <a:pt x="213" y="949"/>
                  </a:lnTo>
                  <a:lnTo>
                    <a:pt x="215" y="949"/>
                  </a:lnTo>
                  <a:lnTo>
                    <a:pt x="216" y="949"/>
                  </a:lnTo>
                  <a:close/>
                  <a:moveTo>
                    <a:pt x="263" y="982"/>
                  </a:moveTo>
                  <a:lnTo>
                    <a:pt x="281" y="993"/>
                  </a:lnTo>
                  <a:lnTo>
                    <a:pt x="284" y="995"/>
                  </a:lnTo>
                  <a:lnTo>
                    <a:pt x="286" y="995"/>
                  </a:lnTo>
                  <a:lnTo>
                    <a:pt x="287" y="996"/>
                  </a:lnTo>
                  <a:lnTo>
                    <a:pt x="287" y="998"/>
                  </a:lnTo>
                  <a:lnTo>
                    <a:pt x="287" y="1001"/>
                  </a:lnTo>
                  <a:lnTo>
                    <a:pt x="286" y="1001"/>
                  </a:lnTo>
                  <a:lnTo>
                    <a:pt x="284" y="1002"/>
                  </a:lnTo>
                  <a:lnTo>
                    <a:pt x="283" y="1002"/>
                  </a:lnTo>
                  <a:lnTo>
                    <a:pt x="281" y="1002"/>
                  </a:lnTo>
                  <a:lnTo>
                    <a:pt x="278" y="1001"/>
                  </a:lnTo>
                  <a:lnTo>
                    <a:pt x="260" y="990"/>
                  </a:lnTo>
                  <a:lnTo>
                    <a:pt x="258" y="988"/>
                  </a:lnTo>
                  <a:lnTo>
                    <a:pt x="258" y="987"/>
                  </a:lnTo>
                  <a:lnTo>
                    <a:pt x="256" y="985"/>
                  </a:lnTo>
                  <a:lnTo>
                    <a:pt x="258" y="984"/>
                  </a:lnTo>
                  <a:lnTo>
                    <a:pt x="260" y="982"/>
                  </a:lnTo>
                  <a:lnTo>
                    <a:pt x="261" y="982"/>
                  </a:lnTo>
                  <a:lnTo>
                    <a:pt x="263" y="982"/>
                  </a:lnTo>
                  <a:close/>
                  <a:moveTo>
                    <a:pt x="315" y="1009"/>
                  </a:moveTo>
                  <a:lnTo>
                    <a:pt x="328" y="1015"/>
                  </a:lnTo>
                  <a:lnTo>
                    <a:pt x="337" y="1019"/>
                  </a:lnTo>
                  <a:lnTo>
                    <a:pt x="339" y="1019"/>
                  </a:lnTo>
                  <a:lnTo>
                    <a:pt x="339" y="1021"/>
                  </a:lnTo>
                  <a:lnTo>
                    <a:pt x="340" y="1023"/>
                  </a:lnTo>
                  <a:lnTo>
                    <a:pt x="340" y="1024"/>
                  </a:lnTo>
                  <a:lnTo>
                    <a:pt x="339" y="1026"/>
                  </a:lnTo>
                  <a:lnTo>
                    <a:pt x="337" y="1026"/>
                  </a:lnTo>
                  <a:lnTo>
                    <a:pt x="336" y="1027"/>
                  </a:lnTo>
                  <a:lnTo>
                    <a:pt x="334" y="1027"/>
                  </a:lnTo>
                  <a:lnTo>
                    <a:pt x="325" y="1023"/>
                  </a:lnTo>
                  <a:lnTo>
                    <a:pt x="311" y="1016"/>
                  </a:lnTo>
                  <a:lnTo>
                    <a:pt x="309" y="1015"/>
                  </a:lnTo>
                  <a:lnTo>
                    <a:pt x="308" y="1013"/>
                  </a:lnTo>
                  <a:lnTo>
                    <a:pt x="309" y="1012"/>
                  </a:lnTo>
                  <a:lnTo>
                    <a:pt x="309" y="1010"/>
                  </a:lnTo>
                  <a:lnTo>
                    <a:pt x="311" y="1009"/>
                  </a:lnTo>
                  <a:lnTo>
                    <a:pt x="312" y="1009"/>
                  </a:lnTo>
                  <a:lnTo>
                    <a:pt x="315" y="1009"/>
                  </a:lnTo>
                  <a:close/>
                  <a:moveTo>
                    <a:pt x="368" y="1030"/>
                  </a:moveTo>
                  <a:lnTo>
                    <a:pt x="376" y="1032"/>
                  </a:lnTo>
                  <a:lnTo>
                    <a:pt x="391" y="1038"/>
                  </a:lnTo>
                  <a:lnTo>
                    <a:pt x="393" y="1038"/>
                  </a:lnTo>
                  <a:lnTo>
                    <a:pt x="394" y="1040"/>
                  </a:lnTo>
                  <a:lnTo>
                    <a:pt x="394" y="1041"/>
                  </a:lnTo>
                  <a:lnTo>
                    <a:pt x="393" y="1043"/>
                  </a:lnTo>
                  <a:lnTo>
                    <a:pt x="393" y="1044"/>
                  </a:lnTo>
                  <a:lnTo>
                    <a:pt x="390" y="1046"/>
                  </a:lnTo>
                  <a:lnTo>
                    <a:pt x="388" y="1046"/>
                  </a:lnTo>
                  <a:lnTo>
                    <a:pt x="373" y="1041"/>
                  </a:lnTo>
                  <a:lnTo>
                    <a:pt x="365" y="1038"/>
                  </a:lnTo>
                  <a:lnTo>
                    <a:pt x="363" y="1037"/>
                  </a:lnTo>
                  <a:lnTo>
                    <a:pt x="362" y="1035"/>
                  </a:lnTo>
                  <a:lnTo>
                    <a:pt x="362" y="1033"/>
                  </a:lnTo>
                  <a:lnTo>
                    <a:pt x="362" y="1032"/>
                  </a:lnTo>
                  <a:lnTo>
                    <a:pt x="363" y="1032"/>
                  </a:lnTo>
                  <a:lnTo>
                    <a:pt x="365" y="1030"/>
                  </a:lnTo>
                  <a:lnTo>
                    <a:pt x="367" y="1030"/>
                  </a:lnTo>
                  <a:lnTo>
                    <a:pt x="368" y="1030"/>
                  </a:lnTo>
                  <a:close/>
                  <a:moveTo>
                    <a:pt x="422" y="1044"/>
                  </a:moveTo>
                  <a:lnTo>
                    <a:pt x="426" y="1046"/>
                  </a:lnTo>
                  <a:lnTo>
                    <a:pt x="447" y="1049"/>
                  </a:lnTo>
                  <a:lnTo>
                    <a:pt x="449" y="1049"/>
                  </a:lnTo>
                  <a:lnTo>
                    <a:pt x="449" y="1051"/>
                  </a:lnTo>
                  <a:lnTo>
                    <a:pt x="450" y="1052"/>
                  </a:lnTo>
                  <a:lnTo>
                    <a:pt x="450" y="1054"/>
                  </a:lnTo>
                  <a:lnTo>
                    <a:pt x="449" y="1055"/>
                  </a:lnTo>
                  <a:lnTo>
                    <a:pt x="449" y="1057"/>
                  </a:lnTo>
                  <a:lnTo>
                    <a:pt x="447" y="1058"/>
                  </a:lnTo>
                  <a:lnTo>
                    <a:pt x="446" y="1058"/>
                  </a:lnTo>
                  <a:lnTo>
                    <a:pt x="422" y="1054"/>
                  </a:lnTo>
                  <a:lnTo>
                    <a:pt x="419" y="1052"/>
                  </a:lnTo>
                  <a:lnTo>
                    <a:pt x="419" y="1051"/>
                  </a:lnTo>
                  <a:lnTo>
                    <a:pt x="418" y="1049"/>
                  </a:lnTo>
                  <a:lnTo>
                    <a:pt x="419" y="1048"/>
                  </a:lnTo>
                  <a:lnTo>
                    <a:pt x="421" y="1046"/>
                  </a:lnTo>
                  <a:lnTo>
                    <a:pt x="422" y="1044"/>
                  </a:lnTo>
                  <a:close/>
                  <a:moveTo>
                    <a:pt x="480" y="1054"/>
                  </a:moveTo>
                  <a:lnTo>
                    <a:pt x="503" y="1055"/>
                  </a:lnTo>
                  <a:lnTo>
                    <a:pt x="506" y="1057"/>
                  </a:lnTo>
                  <a:lnTo>
                    <a:pt x="508" y="1057"/>
                  </a:lnTo>
                  <a:lnTo>
                    <a:pt x="508" y="1058"/>
                  </a:lnTo>
                  <a:lnTo>
                    <a:pt x="508" y="1060"/>
                  </a:lnTo>
                  <a:lnTo>
                    <a:pt x="508" y="1062"/>
                  </a:lnTo>
                  <a:lnTo>
                    <a:pt x="506" y="1063"/>
                  </a:lnTo>
                  <a:lnTo>
                    <a:pt x="505" y="1063"/>
                  </a:lnTo>
                  <a:lnTo>
                    <a:pt x="503" y="1065"/>
                  </a:lnTo>
                  <a:lnTo>
                    <a:pt x="478" y="1062"/>
                  </a:lnTo>
                  <a:lnTo>
                    <a:pt x="477" y="1062"/>
                  </a:lnTo>
                  <a:lnTo>
                    <a:pt x="475" y="1060"/>
                  </a:lnTo>
                  <a:lnTo>
                    <a:pt x="475" y="1058"/>
                  </a:lnTo>
                  <a:lnTo>
                    <a:pt x="475" y="1057"/>
                  </a:lnTo>
                  <a:lnTo>
                    <a:pt x="475" y="1055"/>
                  </a:lnTo>
                  <a:lnTo>
                    <a:pt x="478" y="1054"/>
                  </a:lnTo>
                  <a:lnTo>
                    <a:pt x="480" y="1054"/>
                  </a:lnTo>
                  <a:close/>
                  <a:moveTo>
                    <a:pt x="537" y="1057"/>
                  </a:moveTo>
                  <a:lnTo>
                    <a:pt x="557" y="1055"/>
                  </a:lnTo>
                  <a:lnTo>
                    <a:pt x="562" y="1055"/>
                  </a:lnTo>
                  <a:lnTo>
                    <a:pt x="564" y="1055"/>
                  </a:lnTo>
                  <a:lnTo>
                    <a:pt x="565" y="1057"/>
                  </a:lnTo>
                  <a:lnTo>
                    <a:pt x="565" y="1058"/>
                  </a:lnTo>
                  <a:lnTo>
                    <a:pt x="565" y="1060"/>
                  </a:lnTo>
                  <a:lnTo>
                    <a:pt x="565" y="1062"/>
                  </a:lnTo>
                  <a:lnTo>
                    <a:pt x="564" y="1063"/>
                  </a:lnTo>
                  <a:lnTo>
                    <a:pt x="562" y="1063"/>
                  </a:lnTo>
                  <a:lnTo>
                    <a:pt x="557" y="1065"/>
                  </a:lnTo>
                  <a:lnTo>
                    <a:pt x="537" y="1065"/>
                  </a:lnTo>
                  <a:lnTo>
                    <a:pt x="536" y="1065"/>
                  </a:lnTo>
                  <a:lnTo>
                    <a:pt x="534" y="1063"/>
                  </a:lnTo>
                  <a:lnTo>
                    <a:pt x="533" y="1062"/>
                  </a:lnTo>
                  <a:lnTo>
                    <a:pt x="533" y="1060"/>
                  </a:lnTo>
                  <a:lnTo>
                    <a:pt x="533" y="1058"/>
                  </a:lnTo>
                  <a:lnTo>
                    <a:pt x="534" y="1057"/>
                  </a:lnTo>
                  <a:lnTo>
                    <a:pt x="536" y="1057"/>
                  </a:lnTo>
                  <a:lnTo>
                    <a:pt x="537" y="1057"/>
                  </a:lnTo>
                  <a:close/>
                  <a:moveTo>
                    <a:pt x="595" y="1052"/>
                  </a:moveTo>
                  <a:lnTo>
                    <a:pt x="609" y="1049"/>
                  </a:lnTo>
                  <a:lnTo>
                    <a:pt x="618" y="1049"/>
                  </a:lnTo>
                  <a:lnTo>
                    <a:pt x="619" y="1049"/>
                  </a:lnTo>
                  <a:lnTo>
                    <a:pt x="621" y="1049"/>
                  </a:lnTo>
                  <a:lnTo>
                    <a:pt x="623" y="1049"/>
                  </a:lnTo>
                  <a:lnTo>
                    <a:pt x="624" y="1052"/>
                  </a:lnTo>
                  <a:lnTo>
                    <a:pt x="623" y="1054"/>
                  </a:lnTo>
                  <a:lnTo>
                    <a:pt x="623" y="1055"/>
                  </a:lnTo>
                  <a:lnTo>
                    <a:pt x="621" y="1057"/>
                  </a:lnTo>
                  <a:lnTo>
                    <a:pt x="619" y="1057"/>
                  </a:lnTo>
                  <a:lnTo>
                    <a:pt x="610" y="1058"/>
                  </a:lnTo>
                  <a:lnTo>
                    <a:pt x="595" y="1060"/>
                  </a:lnTo>
                  <a:lnTo>
                    <a:pt x="593" y="1060"/>
                  </a:lnTo>
                  <a:lnTo>
                    <a:pt x="592" y="1058"/>
                  </a:lnTo>
                  <a:lnTo>
                    <a:pt x="592" y="1057"/>
                  </a:lnTo>
                  <a:lnTo>
                    <a:pt x="592" y="1055"/>
                  </a:lnTo>
                  <a:lnTo>
                    <a:pt x="592" y="1054"/>
                  </a:lnTo>
                  <a:lnTo>
                    <a:pt x="592" y="1052"/>
                  </a:lnTo>
                  <a:lnTo>
                    <a:pt x="595" y="1052"/>
                  </a:lnTo>
                  <a:close/>
                  <a:moveTo>
                    <a:pt x="650" y="1041"/>
                  </a:moveTo>
                  <a:lnTo>
                    <a:pt x="661" y="1040"/>
                  </a:lnTo>
                  <a:lnTo>
                    <a:pt x="674" y="1035"/>
                  </a:lnTo>
                  <a:lnTo>
                    <a:pt x="675" y="1035"/>
                  </a:lnTo>
                  <a:lnTo>
                    <a:pt x="678" y="1037"/>
                  </a:lnTo>
                  <a:lnTo>
                    <a:pt x="680" y="1040"/>
                  </a:lnTo>
                  <a:lnTo>
                    <a:pt x="680" y="1041"/>
                  </a:lnTo>
                  <a:lnTo>
                    <a:pt x="678" y="1043"/>
                  </a:lnTo>
                  <a:lnTo>
                    <a:pt x="677" y="1043"/>
                  </a:lnTo>
                  <a:lnTo>
                    <a:pt x="663" y="1048"/>
                  </a:lnTo>
                  <a:lnTo>
                    <a:pt x="654" y="1049"/>
                  </a:lnTo>
                  <a:lnTo>
                    <a:pt x="650" y="1049"/>
                  </a:lnTo>
                  <a:lnTo>
                    <a:pt x="649" y="1049"/>
                  </a:lnTo>
                  <a:lnTo>
                    <a:pt x="647" y="1049"/>
                  </a:lnTo>
                  <a:lnTo>
                    <a:pt x="647" y="1048"/>
                  </a:lnTo>
                  <a:lnTo>
                    <a:pt x="647" y="1046"/>
                  </a:lnTo>
                  <a:lnTo>
                    <a:pt x="647" y="1043"/>
                  </a:lnTo>
                  <a:lnTo>
                    <a:pt x="649" y="1043"/>
                  </a:lnTo>
                  <a:lnTo>
                    <a:pt x="650" y="1041"/>
                  </a:lnTo>
                  <a:close/>
                  <a:moveTo>
                    <a:pt x="706" y="1026"/>
                  </a:moveTo>
                  <a:lnTo>
                    <a:pt x="709" y="1024"/>
                  </a:lnTo>
                  <a:lnTo>
                    <a:pt x="728" y="1016"/>
                  </a:lnTo>
                  <a:lnTo>
                    <a:pt x="730" y="1016"/>
                  </a:lnTo>
                  <a:lnTo>
                    <a:pt x="733" y="1016"/>
                  </a:lnTo>
                  <a:lnTo>
                    <a:pt x="734" y="1018"/>
                  </a:lnTo>
                  <a:lnTo>
                    <a:pt x="734" y="1019"/>
                  </a:lnTo>
                  <a:lnTo>
                    <a:pt x="734" y="1021"/>
                  </a:lnTo>
                  <a:lnTo>
                    <a:pt x="734" y="1023"/>
                  </a:lnTo>
                  <a:lnTo>
                    <a:pt x="733" y="1023"/>
                  </a:lnTo>
                  <a:lnTo>
                    <a:pt x="733" y="1024"/>
                  </a:lnTo>
                  <a:lnTo>
                    <a:pt x="713" y="1032"/>
                  </a:lnTo>
                  <a:lnTo>
                    <a:pt x="708" y="1033"/>
                  </a:lnTo>
                  <a:lnTo>
                    <a:pt x="705" y="1033"/>
                  </a:lnTo>
                  <a:lnTo>
                    <a:pt x="705" y="1032"/>
                  </a:lnTo>
                  <a:lnTo>
                    <a:pt x="703" y="1032"/>
                  </a:lnTo>
                  <a:lnTo>
                    <a:pt x="703" y="1029"/>
                  </a:lnTo>
                  <a:lnTo>
                    <a:pt x="703" y="1027"/>
                  </a:lnTo>
                  <a:lnTo>
                    <a:pt x="705" y="1026"/>
                  </a:lnTo>
                  <a:lnTo>
                    <a:pt x="706" y="1026"/>
                  </a:lnTo>
                  <a:close/>
                  <a:moveTo>
                    <a:pt x="759" y="1004"/>
                  </a:moveTo>
                  <a:lnTo>
                    <a:pt x="779" y="993"/>
                  </a:lnTo>
                  <a:lnTo>
                    <a:pt x="781" y="991"/>
                  </a:lnTo>
                  <a:lnTo>
                    <a:pt x="784" y="991"/>
                  </a:lnTo>
                  <a:lnTo>
                    <a:pt x="785" y="993"/>
                  </a:lnTo>
                  <a:lnTo>
                    <a:pt x="787" y="995"/>
                  </a:lnTo>
                  <a:lnTo>
                    <a:pt x="787" y="996"/>
                  </a:lnTo>
                  <a:lnTo>
                    <a:pt x="785" y="998"/>
                  </a:lnTo>
                  <a:lnTo>
                    <a:pt x="784" y="999"/>
                  </a:lnTo>
                  <a:lnTo>
                    <a:pt x="782" y="1001"/>
                  </a:lnTo>
                  <a:lnTo>
                    <a:pt x="762" y="1012"/>
                  </a:lnTo>
                  <a:lnTo>
                    <a:pt x="761" y="1012"/>
                  </a:lnTo>
                  <a:lnTo>
                    <a:pt x="759" y="1012"/>
                  </a:lnTo>
                  <a:lnTo>
                    <a:pt x="758" y="1010"/>
                  </a:lnTo>
                  <a:lnTo>
                    <a:pt x="756" y="1009"/>
                  </a:lnTo>
                  <a:lnTo>
                    <a:pt x="756" y="1007"/>
                  </a:lnTo>
                  <a:lnTo>
                    <a:pt x="756" y="1005"/>
                  </a:lnTo>
                  <a:lnTo>
                    <a:pt x="758" y="1004"/>
                  </a:lnTo>
                  <a:lnTo>
                    <a:pt x="759" y="1004"/>
                  </a:lnTo>
                  <a:close/>
                  <a:moveTo>
                    <a:pt x="809" y="976"/>
                  </a:moveTo>
                  <a:lnTo>
                    <a:pt x="823" y="967"/>
                  </a:lnTo>
                  <a:lnTo>
                    <a:pt x="829" y="962"/>
                  </a:lnTo>
                  <a:lnTo>
                    <a:pt x="830" y="960"/>
                  </a:lnTo>
                  <a:lnTo>
                    <a:pt x="832" y="960"/>
                  </a:lnTo>
                  <a:lnTo>
                    <a:pt x="834" y="960"/>
                  </a:lnTo>
                  <a:lnTo>
                    <a:pt x="835" y="962"/>
                  </a:lnTo>
                  <a:lnTo>
                    <a:pt x="835" y="963"/>
                  </a:lnTo>
                  <a:lnTo>
                    <a:pt x="835" y="967"/>
                  </a:lnTo>
                  <a:lnTo>
                    <a:pt x="835" y="968"/>
                  </a:lnTo>
                  <a:lnTo>
                    <a:pt x="834" y="968"/>
                  </a:lnTo>
                  <a:lnTo>
                    <a:pt x="826" y="974"/>
                  </a:lnTo>
                  <a:lnTo>
                    <a:pt x="813" y="982"/>
                  </a:lnTo>
                  <a:lnTo>
                    <a:pt x="812" y="984"/>
                  </a:lnTo>
                  <a:lnTo>
                    <a:pt x="810" y="984"/>
                  </a:lnTo>
                  <a:lnTo>
                    <a:pt x="809" y="982"/>
                  </a:lnTo>
                  <a:lnTo>
                    <a:pt x="807" y="981"/>
                  </a:lnTo>
                  <a:lnTo>
                    <a:pt x="806" y="979"/>
                  </a:lnTo>
                  <a:lnTo>
                    <a:pt x="806" y="977"/>
                  </a:lnTo>
                  <a:lnTo>
                    <a:pt x="807" y="977"/>
                  </a:lnTo>
                  <a:lnTo>
                    <a:pt x="809" y="976"/>
                  </a:lnTo>
                  <a:close/>
                  <a:moveTo>
                    <a:pt x="855" y="942"/>
                  </a:moveTo>
                  <a:lnTo>
                    <a:pt x="861" y="937"/>
                  </a:lnTo>
                  <a:lnTo>
                    <a:pt x="874" y="926"/>
                  </a:lnTo>
                  <a:lnTo>
                    <a:pt x="875" y="925"/>
                  </a:lnTo>
                  <a:lnTo>
                    <a:pt x="877" y="925"/>
                  </a:lnTo>
                  <a:lnTo>
                    <a:pt x="879" y="925"/>
                  </a:lnTo>
                  <a:lnTo>
                    <a:pt x="880" y="926"/>
                  </a:lnTo>
                  <a:lnTo>
                    <a:pt x="880" y="928"/>
                  </a:lnTo>
                  <a:lnTo>
                    <a:pt x="880" y="929"/>
                  </a:lnTo>
                  <a:lnTo>
                    <a:pt x="880" y="931"/>
                  </a:lnTo>
                  <a:lnTo>
                    <a:pt x="880" y="932"/>
                  </a:lnTo>
                  <a:lnTo>
                    <a:pt x="868" y="943"/>
                  </a:lnTo>
                  <a:lnTo>
                    <a:pt x="860" y="949"/>
                  </a:lnTo>
                  <a:lnTo>
                    <a:pt x="858" y="949"/>
                  </a:lnTo>
                  <a:lnTo>
                    <a:pt x="855" y="949"/>
                  </a:lnTo>
                  <a:lnTo>
                    <a:pt x="855" y="948"/>
                  </a:lnTo>
                  <a:lnTo>
                    <a:pt x="854" y="946"/>
                  </a:lnTo>
                  <a:lnTo>
                    <a:pt x="854" y="945"/>
                  </a:lnTo>
                  <a:lnTo>
                    <a:pt x="854" y="943"/>
                  </a:lnTo>
                  <a:lnTo>
                    <a:pt x="855" y="942"/>
                  </a:lnTo>
                  <a:close/>
                  <a:moveTo>
                    <a:pt x="899" y="904"/>
                  </a:moveTo>
                  <a:lnTo>
                    <a:pt x="899" y="903"/>
                  </a:lnTo>
                  <a:lnTo>
                    <a:pt x="916" y="886"/>
                  </a:lnTo>
                  <a:lnTo>
                    <a:pt x="919" y="886"/>
                  </a:lnTo>
                  <a:lnTo>
                    <a:pt x="920" y="886"/>
                  </a:lnTo>
                  <a:lnTo>
                    <a:pt x="922" y="886"/>
                  </a:lnTo>
                  <a:lnTo>
                    <a:pt x="922" y="889"/>
                  </a:lnTo>
                  <a:lnTo>
                    <a:pt x="922" y="890"/>
                  </a:lnTo>
                  <a:lnTo>
                    <a:pt x="922" y="892"/>
                  </a:lnTo>
                  <a:lnTo>
                    <a:pt x="905" y="909"/>
                  </a:lnTo>
                  <a:lnTo>
                    <a:pt x="903" y="911"/>
                  </a:lnTo>
                  <a:lnTo>
                    <a:pt x="902" y="911"/>
                  </a:lnTo>
                  <a:lnTo>
                    <a:pt x="899" y="911"/>
                  </a:lnTo>
                  <a:lnTo>
                    <a:pt x="899" y="909"/>
                  </a:lnTo>
                  <a:lnTo>
                    <a:pt x="897" y="907"/>
                  </a:lnTo>
                  <a:lnTo>
                    <a:pt x="897" y="906"/>
                  </a:lnTo>
                  <a:lnTo>
                    <a:pt x="897" y="904"/>
                  </a:lnTo>
                  <a:lnTo>
                    <a:pt x="899" y="904"/>
                  </a:lnTo>
                  <a:close/>
                  <a:moveTo>
                    <a:pt x="938" y="861"/>
                  </a:moveTo>
                  <a:lnTo>
                    <a:pt x="948" y="845"/>
                  </a:lnTo>
                  <a:lnTo>
                    <a:pt x="951" y="841"/>
                  </a:lnTo>
                  <a:lnTo>
                    <a:pt x="953" y="841"/>
                  </a:lnTo>
                  <a:lnTo>
                    <a:pt x="955" y="841"/>
                  </a:lnTo>
                  <a:lnTo>
                    <a:pt x="956" y="841"/>
                  </a:lnTo>
                  <a:lnTo>
                    <a:pt x="958" y="841"/>
                  </a:lnTo>
                  <a:lnTo>
                    <a:pt x="958" y="842"/>
                  </a:lnTo>
                  <a:lnTo>
                    <a:pt x="959" y="845"/>
                  </a:lnTo>
                  <a:lnTo>
                    <a:pt x="958" y="847"/>
                  </a:lnTo>
                  <a:lnTo>
                    <a:pt x="956" y="850"/>
                  </a:lnTo>
                  <a:lnTo>
                    <a:pt x="942" y="867"/>
                  </a:lnTo>
                  <a:lnTo>
                    <a:pt x="941" y="867"/>
                  </a:lnTo>
                  <a:lnTo>
                    <a:pt x="939" y="867"/>
                  </a:lnTo>
                  <a:lnTo>
                    <a:pt x="938" y="867"/>
                  </a:lnTo>
                  <a:lnTo>
                    <a:pt x="936" y="865"/>
                  </a:lnTo>
                  <a:lnTo>
                    <a:pt x="936" y="864"/>
                  </a:lnTo>
                  <a:lnTo>
                    <a:pt x="936" y="862"/>
                  </a:lnTo>
                  <a:lnTo>
                    <a:pt x="938" y="861"/>
                  </a:lnTo>
                  <a:close/>
                  <a:moveTo>
                    <a:pt x="970" y="814"/>
                  </a:moveTo>
                  <a:lnTo>
                    <a:pt x="976" y="803"/>
                  </a:lnTo>
                  <a:lnTo>
                    <a:pt x="984" y="794"/>
                  </a:lnTo>
                  <a:lnTo>
                    <a:pt x="984" y="792"/>
                  </a:lnTo>
                  <a:lnTo>
                    <a:pt x="984" y="791"/>
                  </a:lnTo>
                  <a:lnTo>
                    <a:pt x="987" y="791"/>
                  </a:lnTo>
                  <a:lnTo>
                    <a:pt x="989" y="792"/>
                  </a:lnTo>
                  <a:lnTo>
                    <a:pt x="990" y="792"/>
                  </a:lnTo>
                  <a:lnTo>
                    <a:pt x="990" y="794"/>
                  </a:lnTo>
                  <a:lnTo>
                    <a:pt x="990" y="795"/>
                  </a:lnTo>
                  <a:lnTo>
                    <a:pt x="990" y="797"/>
                  </a:lnTo>
                  <a:lnTo>
                    <a:pt x="984" y="808"/>
                  </a:lnTo>
                  <a:lnTo>
                    <a:pt x="976" y="819"/>
                  </a:lnTo>
                  <a:lnTo>
                    <a:pt x="975" y="820"/>
                  </a:lnTo>
                  <a:lnTo>
                    <a:pt x="973" y="820"/>
                  </a:lnTo>
                  <a:lnTo>
                    <a:pt x="972" y="820"/>
                  </a:lnTo>
                  <a:lnTo>
                    <a:pt x="970" y="819"/>
                  </a:lnTo>
                  <a:lnTo>
                    <a:pt x="969" y="817"/>
                  </a:lnTo>
                  <a:lnTo>
                    <a:pt x="969" y="816"/>
                  </a:lnTo>
                  <a:lnTo>
                    <a:pt x="970" y="814"/>
                  </a:lnTo>
                  <a:close/>
                  <a:moveTo>
                    <a:pt x="998" y="764"/>
                  </a:moveTo>
                  <a:lnTo>
                    <a:pt x="1001" y="758"/>
                  </a:lnTo>
                  <a:lnTo>
                    <a:pt x="1009" y="741"/>
                  </a:lnTo>
                  <a:lnTo>
                    <a:pt x="1010" y="739"/>
                  </a:lnTo>
                  <a:lnTo>
                    <a:pt x="1012" y="739"/>
                  </a:lnTo>
                  <a:lnTo>
                    <a:pt x="1014" y="739"/>
                  </a:lnTo>
                  <a:lnTo>
                    <a:pt x="1015" y="739"/>
                  </a:lnTo>
                  <a:lnTo>
                    <a:pt x="1017" y="741"/>
                  </a:lnTo>
                  <a:lnTo>
                    <a:pt x="1017" y="742"/>
                  </a:lnTo>
                  <a:lnTo>
                    <a:pt x="1017" y="746"/>
                  </a:lnTo>
                  <a:lnTo>
                    <a:pt x="1009" y="763"/>
                  </a:lnTo>
                  <a:lnTo>
                    <a:pt x="1006" y="767"/>
                  </a:lnTo>
                  <a:lnTo>
                    <a:pt x="1004" y="767"/>
                  </a:lnTo>
                  <a:lnTo>
                    <a:pt x="1003" y="769"/>
                  </a:lnTo>
                  <a:lnTo>
                    <a:pt x="1001" y="769"/>
                  </a:lnTo>
                  <a:lnTo>
                    <a:pt x="1000" y="767"/>
                  </a:lnTo>
                  <a:lnTo>
                    <a:pt x="998" y="767"/>
                  </a:lnTo>
                  <a:lnTo>
                    <a:pt x="998" y="766"/>
                  </a:lnTo>
                  <a:lnTo>
                    <a:pt x="998" y="764"/>
                  </a:lnTo>
                  <a:close/>
                  <a:moveTo>
                    <a:pt x="1020" y="711"/>
                  </a:moveTo>
                  <a:lnTo>
                    <a:pt x="1029" y="688"/>
                  </a:lnTo>
                  <a:lnTo>
                    <a:pt x="1029" y="686"/>
                  </a:lnTo>
                  <a:lnTo>
                    <a:pt x="1029" y="685"/>
                  </a:lnTo>
                  <a:lnTo>
                    <a:pt x="1031" y="685"/>
                  </a:lnTo>
                  <a:lnTo>
                    <a:pt x="1032" y="685"/>
                  </a:lnTo>
                  <a:lnTo>
                    <a:pt x="1034" y="685"/>
                  </a:lnTo>
                  <a:lnTo>
                    <a:pt x="1035" y="685"/>
                  </a:lnTo>
                  <a:lnTo>
                    <a:pt x="1037" y="686"/>
                  </a:lnTo>
                  <a:lnTo>
                    <a:pt x="1037" y="688"/>
                  </a:lnTo>
                  <a:lnTo>
                    <a:pt x="1037" y="690"/>
                  </a:lnTo>
                  <a:lnTo>
                    <a:pt x="1037" y="691"/>
                  </a:lnTo>
                  <a:lnTo>
                    <a:pt x="1029" y="713"/>
                  </a:lnTo>
                  <a:lnTo>
                    <a:pt x="1029" y="714"/>
                  </a:lnTo>
                  <a:lnTo>
                    <a:pt x="1027" y="716"/>
                  </a:lnTo>
                  <a:lnTo>
                    <a:pt x="1024" y="716"/>
                  </a:lnTo>
                  <a:lnTo>
                    <a:pt x="1023" y="716"/>
                  </a:lnTo>
                  <a:lnTo>
                    <a:pt x="1021" y="714"/>
                  </a:lnTo>
                  <a:lnTo>
                    <a:pt x="1020" y="713"/>
                  </a:lnTo>
                  <a:lnTo>
                    <a:pt x="1020" y="711"/>
                  </a:lnTo>
                  <a:close/>
                  <a:moveTo>
                    <a:pt x="1037" y="655"/>
                  </a:moveTo>
                  <a:lnTo>
                    <a:pt x="1041" y="638"/>
                  </a:lnTo>
                  <a:lnTo>
                    <a:pt x="1043" y="630"/>
                  </a:lnTo>
                  <a:lnTo>
                    <a:pt x="1045" y="629"/>
                  </a:lnTo>
                  <a:lnTo>
                    <a:pt x="1046" y="629"/>
                  </a:lnTo>
                  <a:lnTo>
                    <a:pt x="1048" y="629"/>
                  </a:lnTo>
                  <a:lnTo>
                    <a:pt x="1049" y="630"/>
                  </a:lnTo>
                  <a:lnTo>
                    <a:pt x="1051" y="630"/>
                  </a:lnTo>
                  <a:lnTo>
                    <a:pt x="1051" y="632"/>
                  </a:lnTo>
                  <a:lnTo>
                    <a:pt x="1049" y="640"/>
                  </a:lnTo>
                  <a:lnTo>
                    <a:pt x="1046" y="658"/>
                  </a:lnTo>
                  <a:lnTo>
                    <a:pt x="1045" y="658"/>
                  </a:lnTo>
                  <a:lnTo>
                    <a:pt x="1043" y="660"/>
                  </a:lnTo>
                  <a:lnTo>
                    <a:pt x="1041" y="660"/>
                  </a:lnTo>
                  <a:lnTo>
                    <a:pt x="1040" y="660"/>
                  </a:lnTo>
                  <a:lnTo>
                    <a:pt x="1038" y="660"/>
                  </a:lnTo>
                  <a:lnTo>
                    <a:pt x="1037" y="658"/>
                  </a:lnTo>
                  <a:lnTo>
                    <a:pt x="1037" y="655"/>
                  </a:lnTo>
                  <a:close/>
                  <a:moveTo>
                    <a:pt x="1048" y="599"/>
                  </a:moveTo>
                  <a:lnTo>
                    <a:pt x="1049" y="585"/>
                  </a:lnTo>
                  <a:lnTo>
                    <a:pt x="1051" y="574"/>
                  </a:lnTo>
                  <a:lnTo>
                    <a:pt x="1051" y="573"/>
                  </a:lnTo>
                  <a:lnTo>
                    <a:pt x="1051" y="571"/>
                  </a:lnTo>
                  <a:lnTo>
                    <a:pt x="1054" y="570"/>
                  </a:lnTo>
                  <a:lnTo>
                    <a:pt x="1055" y="570"/>
                  </a:lnTo>
                  <a:lnTo>
                    <a:pt x="1055" y="571"/>
                  </a:lnTo>
                  <a:lnTo>
                    <a:pt x="1057" y="571"/>
                  </a:lnTo>
                  <a:lnTo>
                    <a:pt x="1059" y="574"/>
                  </a:lnTo>
                  <a:lnTo>
                    <a:pt x="1059" y="576"/>
                  </a:lnTo>
                  <a:lnTo>
                    <a:pt x="1057" y="587"/>
                  </a:lnTo>
                  <a:lnTo>
                    <a:pt x="1055" y="601"/>
                  </a:lnTo>
                  <a:lnTo>
                    <a:pt x="1055" y="602"/>
                  </a:lnTo>
                  <a:lnTo>
                    <a:pt x="1055" y="604"/>
                  </a:lnTo>
                  <a:lnTo>
                    <a:pt x="1054" y="604"/>
                  </a:lnTo>
                  <a:lnTo>
                    <a:pt x="1051" y="604"/>
                  </a:lnTo>
                  <a:lnTo>
                    <a:pt x="1049" y="604"/>
                  </a:lnTo>
                  <a:lnTo>
                    <a:pt x="1048" y="602"/>
                  </a:lnTo>
                  <a:lnTo>
                    <a:pt x="1048" y="601"/>
                  </a:lnTo>
                  <a:lnTo>
                    <a:pt x="1048" y="599"/>
                  </a:lnTo>
                  <a:close/>
                  <a:moveTo>
                    <a:pt x="1052" y="542"/>
                  </a:moveTo>
                  <a:lnTo>
                    <a:pt x="1052" y="531"/>
                  </a:lnTo>
                  <a:lnTo>
                    <a:pt x="1052" y="517"/>
                  </a:lnTo>
                  <a:lnTo>
                    <a:pt x="1052" y="515"/>
                  </a:lnTo>
                  <a:lnTo>
                    <a:pt x="1052" y="514"/>
                  </a:lnTo>
                  <a:lnTo>
                    <a:pt x="1055" y="512"/>
                  </a:lnTo>
                  <a:lnTo>
                    <a:pt x="1057" y="512"/>
                  </a:lnTo>
                  <a:lnTo>
                    <a:pt x="1059" y="512"/>
                  </a:lnTo>
                  <a:lnTo>
                    <a:pt x="1060" y="515"/>
                  </a:lnTo>
                  <a:lnTo>
                    <a:pt x="1060" y="517"/>
                  </a:lnTo>
                  <a:lnTo>
                    <a:pt x="1060" y="532"/>
                  </a:lnTo>
                  <a:lnTo>
                    <a:pt x="1060" y="542"/>
                  </a:lnTo>
                  <a:lnTo>
                    <a:pt x="1060" y="543"/>
                  </a:lnTo>
                  <a:lnTo>
                    <a:pt x="1059" y="545"/>
                  </a:lnTo>
                  <a:lnTo>
                    <a:pt x="1057" y="545"/>
                  </a:lnTo>
                  <a:lnTo>
                    <a:pt x="1055" y="546"/>
                  </a:lnTo>
                  <a:lnTo>
                    <a:pt x="1055" y="545"/>
                  </a:lnTo>
                  <a:lnTo>
                    <a:pt x="1054" y="545"/>
                  </a:lnTo>
                  <a:lnTo>
                    <a:pt x="1052" y="543"/>
                  </a:lnTo>
                  <a:lnTo>
                    <a:pt x="1052" y="542"/>
                  </a:lnTo>
                  <a:close/>
                  <a:moveTo>
                    <a:pt x="1049" y="484"/>
                  </a:moveTo>
                  <a:lnTo>
                    <a:pt x="1049" y="478"/>
                  </a:lnTo>
                  <a:lnTo>
                    <a:pt x="1046" y="459"/>
                  </a:lnTo>
                  <a:lnTo>
                    <a:pt x="1046" y="458"/>
                  </a:lnTo>
                  <a:lnTo>
                    <a:pt x="1048" y="456"/>
                  </a:lnTo>
                  <a:lnTo>
                    <a:pt x="1049" y="455"/>
                  </a:lnTo>
                  <a:lnTo>
                    <a:pt x="1051" y="455"/>
                  </a:lnTo>
                  <a:lnTo>
                    <a:pt x="1052" y="455"/>
                  </a:lnTo>
                  <a:lnTo>
                    <a:pt x="1054" y="456"/>
                  </a:lnTo>
                  <a:lnTo>
                    <a:pt x="1055" y="458"/>
                  </a:lnTo>
                  <a:lnTo>
                    <a:pt x="1057" y="478"/>
                  </a:lnTo>
                  <a:lnTo>
                    <a:pt x="1057" y="484"/>
                  </a:lnTo>
                  <a:lnTo>
                    <a:pt x="1057" y="486"/>
                  </a:lnTo>
                  <a:lnTo>
                    <a:pt x="1055" y="487"/>
                  </a:lnTo>
                  <a:lnTo>
                    <a:pt x="1052" y="487"/>
                  </a:lnTo>
                  <a:lnTo>
                    <a:pt x="1051" y="486"/>
                  </a:lnTo>
                  <a:lnTo>
                    <a:pt x="1049" y="484"/>
                  </a:lnTo>
                  <a:close/>
                  <a:moveTo>
                    <a:pt x="1041" y="427"/>
                  </a:moveTo>
                  <a:lnTo>
                    <a:pt x="1041" y="427"/>
                  </a:lnTo>
                  <a:lnTo>
                    <a:pt x="1037" y="403"/>
                  </a:lnTo>
                  <a:lnTo>
                    <a:pt x="1037" y="402"/>
                  </a:lnTo>
                  <a:lnTo>
                    <a:pt x="1037" y="400"/>
                  </a:lnTo>
                  <a:lnTo>
                    <a:pt x="1037" y="398"/>
                  </a:lnTo>
                  <a:lnTo>
                    <a:pt x="1038" y="397"/>
                  </a:lnTo>
                  <a:lnTo>
                    <a:pt x="1040" y="397"/>
                  </a:lnTo>
                  <a:lnTo>
                    <a:pt x="1041" y="398"/>
                  </a:lnTo>
                  <a:lnTo>
                    <a:pt x="1043" y="398"/>
                  </a:lnTo>
                  <a:lnTo>
                    <a:pt x="1045" y="402"/>
                  </a:lnTo>
                  <a:lnTo>
                    <a:pt x="1049" y="425"/>
                  </a:lnTo>
                  <a:lnTo>
                    <a:pt x="1049" y="427"/>
                  </a:lnTo>
                  <a:lnTo>
                    <a:pt x="1049" y="428"/>
                  </a:lnTo>
                  <a:lnTo>
                    <a:pt x="1048" y="430"/>
                  </a:lnTo>
                  <a:lnTo>
                    <a:pt x="1046" y="430"/>
                  </a:lnTo>
                  <a:lnTo>
                    <a:pt x="1045" y="430"/>
                  </a:lnTo>
                  <a:lnTo>
                    <a:pt x="1043" y="430"/>
                  </a:lnTo>
                  <a:lnTo>
                    <a:pt x="1041" y="428"/>
                  </a:lnTo>
                  <a:lnTo>
                    <a:pt x="1041" y="427"/>
                  </a:lnTo>
                  <a:close/>
                  <a:moveTo>
                    <a:pt x="1027" y="370"/>
                  </a:moveTo>
                  <a:lnTo>
                    <a:pt x="1020" y="352"/>
                  </a:lnTo>
                  <a:lnTo>
                    <a:pt x="1020" y="349"/>
                  </a:lnTo>
                  <a:lnTo>
                    <a:pt x="1018" y="346"/>
                  </a:lnTo>
                  <a:lnTo>
                    <a:pt x="1020" y="344"/>
                  </a:lnTo>
                  <a:lnTo>
                    <a:pt x="1020" y="342"/>
                  </a:lnTo>
                  <a:lnTo>
                    <a:pt x="1021" y="342"/>
                  </a:lnTo>
                  <a:lnTo>
                    <a:pt x="1023" y="341"/>
                  </a:lnTo>
                  <a:lnTo>
                    <a:pt x="1024" y="342"/>
                  </a:lnTo>
                  <a:lnTo>
                    <a:pt x="1026" y="342"/>
                  </a:lnTo>
                  <a:lnTo>
                    <a:pt x="1027" y="346"/>
                  </a:lnTo>
                  <a:lnTo>
                    <a:pt x="1029" y="349"/>
                  </a:lnTo>
                  <a:lnTo>
                    <a:pt x="1035" y="367"/>
                  </a:lnTo>
                  <a:lnTo>
                    <a:pt x="1035" y="369"/>
                  </a:lnTo>
                  <a:lnTo>
                    <a:pt x="1035" y="372"/>
                  </a:lnTo>
                  <a:lnTo>
                    <a:pt x="1034" y="374"/>
                  </a:lnTo>
                  <a:lnTo>
                    <a:pt x="1032" y="374"/>
                  </a:lnTo>
                  <a:lnTo>
                    <a:pt x="1031" y="374"/>
                  </a:lnTo>
                  <a:lnTo>
                    <a:pt x="1029" y="374"/>
                  </a:lnTo>
                  <a:lnTo>
                    <a:pt x="1027" y="372"/>
                  </a:lnTo>
                  <a:lnTo>
                    <a:pt x="1027" y="370"/>
                  </a:lnTo>
                  <a:close/>
                  <a:moveTo>
                    <a:pt x="1006" y="318"/>
                  </a:moveTo>
                  <a:lnTo>
                    <a:pt x="1001" y="305"/>
                  </a:lnTo>
                  <a:lnTo>
                    <a:pt x="995" y="294"/>
                  </a:lnTo>
                  <a:lnTo>
                    <a:pt x="995" y="293"/>
                  </a:lnTo>
                  <a:lnTo>
                    <a:pt x="996" y="291"/>
                  </a:lnTo>
                  <a:lnTo>
                    <a:pt x="998" y="290"/>
                  </a:lnTo>
                  <a:lnTo>
                    <a:pt x="1000" y="288"/>
                  </a:lnTo>
                  <a:lnTo>
                    <a:pt x="1001" y="290"/>
                  </a:lnTo>
                  <a:lnTo>
                    <a:pt x="1003" y="291"/>
                  </a:lnTo>
                  <a:lnTo>
                    <a:pt x="1009" y="302"/>
                  </a:lnTo>
                  <a:lnTo>
                    <a:pt x="1014" y="313"/>
                  </a:lnTo>
                  <a:lnTo>
                    <a:pt x="1014" y="314"/>
                  </a:lnTo>
                  <a:lnTo>
                    <a:pt x="1014" y="318"/>
                  </a:lnTo>
                  <a:lnTo>
                    <a:pt x="1012" y="319"/>
                  </a:lnTo>
                  <a:lnTo>
                    <a:pt x="1010" y="319"/>
                  </a:lnTo>
                  <a:lnTo>
                    <a:pt x="1010" y="321"/>
                  </a:lnTo>
                  <a:lnTo>
                    <a:pt x="1009" y="319"/>
                  </a:lnTo>
                  <a:lnTo>
                    <a:pt x="1007" y="319"/>
                  </a:lnTo>
                  <a:lnTo>
                    <a:pt x="1006" y="318"/>
                  </a:lnTo>
                  <a:close/>
                  <a:moveTo>
                    <a:pt x="979" y="266"/>
                  </a:moveTo>
                  <a:lnTo>
                    <a:pt x="976" y="260"/>
                  </a:lnTo>
                  <a:lnTo>
                    <a:pt x="965" y="246"/>
                  </a:lnTo>
                  <a:lnTo>
                    <a:pt x="965" y="243"/>
                  </a:lnTo>
                  <a:lnTo>
                    <a:pt x="965" y="241"/>
                  </a:lnTo>
                  <a:lnTo>
                    <a:pt x="965" y="240"/>
                  </a:lnTo>
                  <a:lnTo>
                    <a:pt x="967" y="238"/>
                  </a:lnTo>
                  <a:lnTo>
                    <a:pt x="969" y="238"/>
                  </a:lnTo>
                  <a:lnTo>
                    <a:pt x="972" y="238"/>
                  </a:lnTo>
                  <a:lnTo>
                    <a:pt x="973" y="238"/>
                  </a:lnTo>
                  <a:lnTo>
                    <a:pt x="975" y="240"/>
                  </a:lnTo>
                  <a:lnTo>
                    <a:pt x="984" y="257"/>
                  </a:lnTo>
                  <a:lnTo>
                    <a:pt x="987" y="262"/>
                  </a:lnTo>
                  <a:lnTo>
                    <a:pt x="987" y="263"/>
                  </a:lnTo>
                  <a:lnTo>
                    <a:pt x="987" y="265"/>
                  </a:lnTo>
                  <a:lnTo>
                    <a:pt x="986" y="266"/>
                  </a:lnTo>
                  <a:lnTo>
                    <a:pt x="984" y="268"/>
                  </a:lnTo>
                  <a:lnTo>
                    <a:pt x="982" y="268"/>
                  </a:lnTo>
                  <a:lnTo>
                    <a:pt x="981" y="266"/>
                  </a:lnTo>
                  <a:lnTo>
                    <a:pt x="979" y="266"/>
                  </a:lnTo>
                  <a:close/>
                  <a:moveTo>
                    <a:pt x="948" y="218"/>
                  </a:moveTo>
                  <a:lnTo>
                    <a:pt x="933" y="199"/>
                  </a:lnTo>
                  <a:lnTo>
                    <a:pt x="931" y="196"/>
                  </a:lnTo>
                  <a:lnTo>
                    <a:pt x="931" y="195"/>
                  </a:lnTo>
                  <a:lnTo>
                    <a:pt x="931" y="193"/>
                  </a:lnTo>
                  <a:lnTo>
                    <a:pt x="933" y="193"/>
                  </a:lnTo>
                  <a:lnTo>
                    <a:pt x="934" y="193"/>
                  </a:lnTo>
                  <a:lnTo>
                    <a:pt x="936" y="191"/>
                  </a:lnTo>
                  <a:lnTo>
                    <a:pt x="938" y="193"/>
                  </a:lnTo>
                  <a:lnTo>
                    <a:pt x="939" y="193"/>
                  </a:lnTo>
                  <a:lnTo>
                    <a:pt x="955" y="212"/>
                  </a:lnTo>
                  <a:lnTo>
                    <a:pt x="956" y="213"/>
                  </a:lnTo>
                  <a:lnTo>
                    <a:pt x="956" y="216"/>
                  </a:lnTo>
                  <a:lnTo>
                    <a:pt x="955" y="218"/>
                  </a:lnTo>
                  <a:lnTo>
                    <a:pt x="955" y="220"/>
                  </a:lnTo>
                  <a:lnTo>
                    <a:pt x="951" y="220"/>
                  </a:lnTo>
                  <a:lnTo>
                    <a:pt x="950" y="220"/>
                  </a:lnTo>
                  <a:lnTo>
                    <a:pt x="948" y="220"/>
                  </a:lnTo>
                  <a:lnTo>
                    <a:pt x="948" y="218"/>
                  </a:lnTo>
                  <a:close/>
                  <a:moveTo>
                    <a:pt x="911" y="174"/>
                  </a:moveTo>
                  <a:lnTo>
                    <a:pt x="899" y="162"/>
                  </a:lnTo>
                  <a:lnTo>
                    <a:pt x="894" y="157"/>
                  </a:lnTo>
                  <a:lnTo>
                    <a:pt x="894" y="156"/>
                  </a:lnTo>
                  <a:lnTo>
                    <a:pt x="893" y="154"/>
                  </a:lnTo>
                  <a:lnTo>
                    <a:pt x="893" y="151"/>
                  </a:lnTo>
                  <a:lnTo>
                    <a:pt x="894" y="149"/>
                  </a:lnTo>
                  <a:lnTo>
                    <a:pt x="896" y="148"/>
                  </a:lnTo>
                  <a:lnTo>
                    <a:pt x="897" y="149"/>
                  </a:lnTo>
                  <a:lnTo>
                    <a:pt x="900" y="149"/>
                  </a:lnTo>
                  <a:lnTo>
                    <a:pt x="905" y="156"/>
                  </a:lnTo>
                  <a:lnTo>
                    <a:pt x="917" y="168"/>
                  </a:lnTo>
                  <a:lnTo>
                    <a:pt x="917" y="170"/>
                  </a:lnTo>
                  <a:lnTo>
                    <a:pt x="919" y="171"/>
                  </a:lnTo>
                  <a:lnTo>
                    <a:pt x="917" y="173"/>
                  </a:lnTo>
                  <a:lnTo>
                    <a:pt x="917" y="174"/>
                  </a:lnTo>
                  <a:lnTo>
                    <a:pt x="916" y="174"/>
                  </a:lnTo>
                  <a:lnTo>
                    <a:pt x="913" y="174"/>
                  </a:lnTo>
                  <a:lnTo>
                    <a:pt x="911" y="174"/>
                  </a:lnTo>
                  <a:close/>
                  <a:moveTo>
                    <a:pt x="869" y="134"/>
                  </a:moveTo>
                  <a:lnTo>
                    <a:pt x="861" y="128"/>
                  </a:lnTo>
                  <a:lnTo>
                    <a:pt x="851" y="118"/>
                  </a:lnTo>
                  <a:lnTo>
                    <a:pt x="851" y="117"/>
                  </a:lnTo>
                  <a:lnTo>
                    <a:pt x="849" y="115"/>
                  </a:lnTo>
                  <a:lnTo>
                    <a:pt x="849" y="114"/>
                  </a:lnTo>
                  <a:lnTo>
                    <a:pt x="851" y="112"/>
                  </a:lnTo>
                  <a:lnTo>
                    <a:pt x="851" y="111"/>
                  </a:lnTo>
                  <a:lnTo>
                    <a:pt x="852" y="111"/>
                  </a:lnTo>
                  <a:lnTo>
                    <a:pt x="854" y="111"/>
                  </a:lnTo>
                  <a:lnTo>
                    <a:pt x="855" y="111"/>
                  </a:lnTo>
                  <a:lnTo>
                    <a:pt x="868" y="121"/>
                  </a:lnTo>
                  <a:lnTo>
                    <a:pt x="875" y="128"/>
                  </a:lnTo>
                  <a:lnTo>
                    <a:pt x="877" y="129"/>
                  </a:lnTo>
                  <a:lnTo>
                    <a:pt x="877" y="132"/>
                  </a:lnTo>
                  <a:lnTo>
                    <a:pt x="875" y="134"/>
                  </a:lnTo>
                  <a:lnTo>
                    <a:pt x="874" y="134"/>
                  </a:lnTo>
                  <a:lnTo>
                    <a:pt x="872" y="135"/>
                  </a:lnTo>
                  <a:lnTo>
                    <a:pt x="871" y="135"/>
                  </a:lnTo>
                  <a:lnTo>
                    <a:pt x="869" y="134"/>
                  </a:lnTo>
                  <a:close/>
                  <a:moveTo>
                    <a:pt x="823" y="100"/>
                  </a:moveTo>
                  <a:lnTo>
                    <a:pt x="823" y="98"/>
                  </a:lnTo>
                  <a:lnTo>
                    <a:pt x="804" y="86"/>
                  </a:lnTo>
                  <a:lnTo>
                    <a:pt x="803" y="84"/>
                  </a:lnTo>
                  <a:lnTo>
                    <a:pt x="801" y="83"/>
                  </a:lnTo>
                  <a:lnTo>
                    <a:pt x="801" y="81"/>
                  </a:lnTo>
                  <a:lnTo>
                    <a:pt x="803" y="79"/>
                  </a:lnTo>
                  <a:lnTo>
                    <a:pt x="804" y="78"/>
                  </a:lnTo>
                  <a:lnTo>
                    <a:pt x="806" y="78"/>
                  </a:lnTo>
                  <a:lnTo>
                    <a:pt x="807" y="78"/>
                  </a:lnTo>
                  <a:lnTo>
                    <a:pt x="826" y="90"/>
                  </a:lnTo>
                  <a:lnTo>
                    <a:pt x="829" y="93"/>
                  </a:lnTo>
                  <a:lnTo>
                    <a:pt x="830" y="93"/>
                  </a:lnTo>
                  <a:lnTo>
                    <a:pt x="830" y="95"/>
                  </a:lnTo>
                  <a:lnTo>
                    <a:pt x="830" y="97"/>
                  </a:lnTo>
                  <a:lnTo>
                    <a:pt x="830" y="98"/>
                  </a:lnTo>
                  <a:lnTo>
                    <a:pt x="829" y="100"/>
                  </a:lnTo>
                  <a:lnTo>
                    <a:pt x="827" y="100"/>
                  </a:lnTo>
                  <a:lnTo>
                    <a:pt x="824" y="100"/>
                  </a:lnTo>
                  <a:lnTo>
                    <a:pt x="823" y="100"/>
                  </a:lnTo>
                  <a:close/>
                  <a:moveTo>
                    <a:pt x="775" y="69"/>
                  </a:moveTo>
                  <a:lnTo>
                    <a:pt x="756" y="59"/>
                  </a:lnTo>
                  <a:lnTo>
                    <a:pt x="753" y="58"/>
                  </a:lnTo>
                  <a:lnTo>
                    <a:pt x="751" y="56"/>
                  </a:lnTo>
                  <a:lnTo>
                    <a:pt x="751" y="55"/>
                  </a:lnTo>
                  <a:lnTo>
                    <a:pt x="751" y="53"/>
                  </a:lnTo>
                  <a:lnTo>
                    <a:pt x="751" y="51"/>
                  </a:lnTo>
                  <a:lnTo>
                    <a:pt x="753" y="50"/>
                  </a:lnTo>
                  <a:lnTo>
                    <a:pt x="754" y="50"/>
                  </a:lnTo>
                  <a:lnTo>
                    <a:pt x="756" y="50"/>
                  </a:lnTo>
                  <a:lnTo>
                    <a:pt x="761" y="53"/>
                  </a:lnTo>
                  <a:lnTo>
                    <a:pt x="779" y="62"/>
                  </a:lnTo>
                  <a:lnTo>
                    <a:pt x="781" y="64"/>
                  </a:lnTo>
                  <a:lnTo>
                    <a:pt x="781" y="65"/>
                  </a:lnTo>
                  <a:lnTo>
                    <a:pt x="781" y="67"/>
                  </a:lnTo>
                  <a:lnTo>
                    <a:pt x="779" y="69"/>
                  </a:lnTo>
                  <a:lnTo>
                    <a:pt x="776" y="70"/>
                  </a:lnTo>
                  <a:lnTo>
                    <a:pt x="775" y="69"/>
                  </a:lnTo>
                  <a:close/>
                  <a:moveTo>
                    <a:pt x="723" y="45"/>
                  </a:moveTo>
                  <a:lnTo>
                    <a:pt x="709" y="39"/>
                  </a:lnTo>
                  <a:lnTo>
                    <a:pt x="700" y="37"/>
                  </a:lnTo>
                  <a:lnTo>
                    <a:pt x="699" y="36"/>
                  </a:lnTo>
                  <a:lnTo>
                    <a:pt x="699" y="34"/>
                  </a:lnTo>
                  <a:lnTo>
                    <a:pt x="697" y="33"/>
                  </a:lnTo>
                  <a:lnTo>
                    <a:pt x="699" y="31"/>
                  </a:lnTo>
                  <a:lnTo>
                    <a:pt x="699" y="30"/>
                  </a:lnTo>
                  <a:lnTo>
                    <a:pt x="700" y="28"/>
                  </a:lnTo>
                  <a:lnTo>
                    <a:pt x="703" y="30"/>
                  </a:lnTo>
                  <a:lnTo>
                    <a:pt x="713" y="31"/>
                  </a:lnTo>
                  <a:lnTo>
                    <a:pt x="725" y="37"/>
                  </a:lnTo>
                  <a:lnTo>
                    <a:pt x="727" y="39"/>
                  </a:lnTo>
                  <a:lnTo>
                    <a:pt x="728" y="39"/>
                  </a:lnTo>
                  <a:lnTo>
                    <a:pt x="728" y="41"/>
                  </a:lnTo>
                  <a:lnTo>
                    <a:pt x="728" y="42"/>
                  </a:lnTo>
                  <a:lnTo>
                    <a:pt x="727" y="44"/>
                  </a:lnTo>
                  <a:lnTo>
                    <a:pt x="725" y="45"/>
                  </a:lnTo>
                  <a:lnTo>
                    <a:pt x="723" y="45"/>
                  </a:lnTo>
                  <a:close/>
                  <a:moveTo>
                    <a:pt x="669" y="27"/>
                  </a:moveTo>
                  <a:lnTo>
                    <a:pt x="661" y="25"/>
                  </a:lnTo>
                  <a:lnTo>
                    <a:pt x="644" y="20"/>
                  </a:lnTo>
                  <a:lnTo>
                    <a:pt x="643" y="19"/>
                  </a:lnTo>
                  <a:lnTo>
                    <a:pt x="641" y="17"/>
                  </a:lnTo>
                  <a:lnTo>
                    <a:pt x="641" y="16"/>
                  </a:lnTo>
                  <a:lnTo>
                    <a:pt x="643" y="14"/>
                  </a:lnTo>
                  <a:lnTo>
                    <a:pt x="644" y="13"/>
                  </a:lnTo>
                  <a:lnTo>
                    <a:pt x="646" y="13"/>
                  </a:lnTo>
                  <a:lnTo>
                    <a:pt x="663" y="17"/>
                  </a:lnTo>
                  <a:lnTo>
                    <a:pt x="672" y="19"/>
                  </a:lnTo>
                  <a:lnTo>
                    <a:pt x="672" y="20"/>
                  </a:lnTo>
                  <a:lnTo>
                    <a:pt x="674" y="22"/>
                  </a:lnTo>
                  <a:lnTo>
                    <a:pt x="674" y="23"/>
                  </a:lnTo>
                  <a:lnTo>
                    <a:pt x="672" y="25"/>
                  </a:lnTo>
                  <a:lnTo>
                    <a:pt x="672" y="27"/>
                  </a:lnTo>
                  <a:lnTo>
                    <a:pt x="671" y="27"/>
                  </a:lnTo>
                  <a:lnTo>
                    <a:pt x="669" y="27"/>
                  </a:lnTo>
                  <a:close/>
                  <a:moveTo>
                    <a:pt x="612" y="14"/>
                  </a:moveTo>
                  <a:lnTo>
                    <a:pt x="609" y="14"/>
                  </a:lnTo>
                  <a:lnTo>
                    <a:pt x="588" y="11"/>
                  </a:lnTo>
                  <a:lnTo>
                    <a:pt x="587" y="11"/>
                  </a:lnTo>
                  <a:lnTo>
                    <a:pt x="585" y="9"/>
                  </a:lnTo>
                  <a:lnTo>
                    <a:pt x="584" y="8"/>
                  </a:lnTo>
                  <a:lnTo>
                    <a:pt x="584" y="6"/>
                  </a:lnTo>
                  <a:lnTo>
                    <a:pt x="585" y="5"/>
                  </a:lnTo>
                  <a:lnTo>
                    <a:pt x="585" y="3"/>
                  </a:lnTo>
                  <a:lnTo>
                    <a:pt x="587" y="3"/>
                  </a:lnTo>
                  <a:lnTo>
                    <a:pt x="590" y="3"/>
                  </a:lnTo>
                  <a:lnTo>
                    <a:pt x="610" y="6"/>
                  </a:lnTo>
                  <a:lnTo>
                    <a:pt x="613" y="6"/>
                  </a:lnTo>
                  <a:lnTo>
                    <a:pt x="615" y="6"/>
                  </a:lnTo>
                  <a:lnTo>
                    <a:pt x="616" y="8"/>
                  </a:lnTo>
                  <a:lnTo>
                    <a:pt x="618" y="9"/>
                  </a:lnTo>
                  <a:lnTo>
                    <a:pt x="618" y="11"/>
                  </a:lnTo>
                  <a:lnTo>
                    <a:pt x="616" y="13"/>
                  </a:lnTo>
                  <a:lnTo>
                    <a:pt x="616" y="14"/>
                  </a:lnTo>
                  <a:lnTo>
                    <a:pt x="615" y="14"/>
                  </a:lnTo>
                  <a:lnTo>
                    <a:pt x="612" y="14"/>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85" name="Freeform 15"/>
            <p:cNvSpPr>
              <a:spLocks/>
            </p:cNvSpPr>
            <p:nvPr/>
          </p:nvSpPr>
          <p:spPr bwMode="auto">
            <a:xfrm>
              <a:off x="6735763" y="1765300"/>
              <a:ext cx="1195387" cy="1198563"/>
            </a:xfrm>
            <a:custGeom>
              <a:avLst/>
              <a:gdLst>
                <a:gd name="T0" fmla="*/ 2147483647 w 926"/>
                <a:gd name="T1" fmla="*/ 2147483647 h 929"/>
                <a:gd name="T2" fmla="*/ 2147483647 w 926"/>
                <a:gd name="T3" fmla="*/ 2147483647 h 929"/>
                <a:gd name="T4" fmla="*/ 2147483647 w 926"/>
                <a:gd name="T5" fmla="*/ 2147483647 h 929"/>
                <a:gd name="T6" fmla="*/ 2147483647 w 926"/>
                <a:gd name="T7" fmla="*/ 2147483647 h 929"/>
                <a:gd name="T8" fmla="*/ 2147483647 w 926"/>
                <a:gd name="T9" fmla="*/ 2147483647 h 929"/>
                <a:gd name="T10" fmla="*/ 2147483647 w 926"/>
                <a:gd name="T11" fmla="*/ 2147483647 h 929"/>
                <a:gd name="T12" fmla="*/ 2147483647 w 926"/>
                <a:gd name="T13" fmla="*/ 2147483647 h 929"/>
                <a:gd name="T14" fmla="*/ 2147483647 w 926"/>
                <a:gd name="T15" fmla="*/ 2147483647 h 929"/>
                <a:gd name="T16" fmla="*/ 2147483647 w 926"/>
                <a:gd name="T17" fmla="*/ 2147483647 h 929"/>
                <a:gd name="T18" fmla="*/ 2147483647 w 926"/>
                <a:gd name="T19" fmla="*/ 2147483647 h 929"/>
                <a:gd name="T20" fmla="*/ 0 w 926"/>
                <a:gd name="T21" fmla="*/ 2147483647 h 929"/>
                <a:gd name="T22" fmla="*/ 2147483647 w 926"/>
                <a:gd name="T23" fmla="*/ 2147483647 h 929"/>
                <a:gd name="T24" fmla="*/ 2147483647 w 926"/>
                <a:gd name="T25" fmla="*/ 2147483647 h 929"/>
                <a:gd name="T26" fmla="*/ 2147483647 w 926"/>
                <a:gd name="T27" fmla="*/ 2147483647 h 929"/>
                <a:gd name="T28" fmla="*/ 2147483647 w 926"/>
                <a:gd name="T29" fmla="*/ 2147483647 h 929"/>
                <a:gd name="T30" fmla="*/ 2147483647 w 926"/>
                <a:gd name="T31" fmla="*/ 2147483647 h 929"/>
                <a:gd name="T32" fmla="*/ 2147483647 w 926"/>
                <a:gd name="T33" fmla="*/ 2147483647 h 929"/>
                <a:gd name="T34" fmla="*/ 2147483647 w 926"/>
                <a:gd name="T35" fmla="*/ 2147483647 h 929"/>
                <a:gd name="T36" fmla="*/ 2147483647 w 926"/>
                <a:gd name="T37" fmla="*/ 2147483647 h 929"/>
                <a:gd name="T38" fmla="*/ 2147483647 w 926"/>
                <a:gd name="T39" fmla="*/ 2147483647 h 929"/>
                <a:gd name="T40" fmla="*/ 2147483647 w 926"/>
                <a:gd name="T41" fmla="*/ 2147483647 h 929"/>
                <a:gd name="T42" fmla="*/ 2147483647 w 926"/>
                <a:gd name="T43" fmla="*/ 2147483647 h 929"/>
                <a:gd name="T44" fmla="*/ 2147483647 w 926"/>
                <a:gd name="T45" fmla="*/ 2147483647 h 929"/>
                <a:gd name="T46" fmla="*/ 2147483647 w 926"/>
                <a:gd name="T47" fmla="*/ 2147483647 h 929"/>
                <a:gd name="T48" fmla="*/ 2147483647 w 926"/>
                <a:gd name="T49" fmla="*/ 2147483647 h 929"/>
                <a:gd name="T50" fmla="*/ 2147483647 w 926"/>
                <a:gd name="T51" fmla="*/ 2147483647 h 929"/>
                <a:gd name="T52" fmla="*/ 2147483647 w 926"/>
                <a:gd name="T53" fmla="*/ 2147483647 h 929"/>
                <a:gd name="T54" fmla="*/ 2147483647 w 926"/>
                <a:gd name="T55" fmla="*/ 2147483647 h 929"/>
                <a:gd name="T56" fmla="*/ 2147483647 w 926"/>
                <a:gd name="T57" fmla="*/ 2147483647 h 929"/>
                <a:gd name="T58" fmla="*/ 2147483647 w 926"/>
                <a:gd name="T59" fmla="*/ 2147483647 h 929"/>
                <a:gd name="T60" fmla="*/ 2147483647 w 926"/>
                <a:gd name="T61" fmla="*/ 2147483647 h 929"/>
                <a:gd name="T62" fmla="*/ 2147483647 w 926"/>
                <a:gd name="T63" fmla="*/ 2147483647 h 929"/>
                <a:gd name="T64" fmla="*/ 2147483647 w 926"/>
                <a:gd name="T65" fmla="*/ 2147483647 h 929"/>
                <a:gd name="T66" fmla="*/ 2147483647 w 926"/>
                <a:gd name="T67" fmla="*/ 2147483647 h 929"/>
                <a:gd name="T68" fmla="*/ 2147483647 w 926"/>
                <a:gd name="T69" fmla="*/ 2147483647 h 929"/>
                <a:gd name="T70" fmla="*/ 2147483647 w 926"/>
                <a:gd name="T71" fmla="*/ 2147483647 h 929"/>
                <a:gd name="T72" fmla="*/ 2147483647 w 926"/>
                <a:gd name="T73" fmla="*/ 2147483647 h 929"/>
                <a:gd name="T74" fmla="*/ 2147483647 w 926"/>
                <a:gd name="T75" fmla="*/ 2147483647 h 929"/>
                <a:gd name="T76" fmla="*/ 2147483647 w 926"/>
                <a:gd name="T77" fmla="*/ 2147483647 h 929"/>
                <a:gd name="T78" fmla="*/ 2147483647 w 926"/>
                <a:gd name="T79" fmla="*/ 2147483647 h 929"/>
                <a:gd name="T80" fmla="*/ 2147483647 w 926"/>
                <a:gd name="T81" fmla="*/ 2147483647 h 929"/>
                <a:gd name="T82" fmla="*/ 2147483647 w 926"/>
                <a:gd name="T83" fmla="*/ 2147483647 h 929"/>
                <a:gd name="T84" fmla="*/ 2147483647 w 926"/>
                <a:gd name="T85" fmla="*/ 0 h 9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6"/>
                <a:gd name="T130" fmla="*/ 0 h 929"/>
                <a:gd name="T131" fmla="*/ 926 w 926"/>
                <a:gd name="T132" fmla="*/ 929 h 9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6" h="929">
                  <a:moveTo>
                    <a:pt x="462" y="0"/>
                  </a:moveTo>
                  <a:lnTo>
                    <a:pt x="439" y="0"/>
                  </a:lnTo>
                  <a:lnTo>
                    <a:pt x="416" y="3"/>
                  </a:lnTo>
                  <a:lnTo>
                    <a:pt x="393" y="6"/>
                  </a:lnTo>
                  <a:lnTo>
                    <a:pt x="369" y="9"/>
                  </a:lnTo>
                  <a:lnTo>
                    <a:pt x="348" y="16"/>
                  </a:lnTo>
                  <a:lnTo>
                    <a:pt x="326" y="22"/>
                  </a:lnTo>
                  <a:lnTo>
                    <a:pt x="304" y="28"/>
                  </a:lnTo>
                  <a:lnTo>
                    <a:pt x="284" y="36"/>
                  </a:lnTo>
                  <a:lnTo>
                    <a:pt x="262" y="45"/>
                  </a:lnTo>
                  <a:lnTo>
                    <a:pt x="242" y="56"/>
                  </a:lnTo>
                  <a:lnTo>
                    <a:pt x="224" y="67"/>
                  </a:lnTo>
                  <a:lnTo>
                    <a:pt x="203" y="81"/>
                  </a:lnTo>
                  <a:lnTo>
                    <a:pt x="186" y="92"/>
                  </a:lnTo>
                  <a:lnTo>
                    <a:pt x="168" y="107"/>
                  </a:lnTo>
                  <a:lnTo>
                    <a:pt x="152" y="121"/>
                  </a:lnTo>
                  <a:lnTo>
                    <a:pt x="137" y="135"/>
                  </a:lnTo>
                  <a:lnTo>
                    <a:pt x="121" y="153"/>
                  </a:lnTo>
                  <a:lnTo>
                    <a:pt x="106" y="170"/>
                  </a:lnTo>
                  <a:lnTo>
                    <a:pt x="93" y="187"/>
                  </a:lnTo>
                  <a:lnTo>
                    <a:pt x="79" y="205"/>
                  </a:lnTo>
                  <a:lnTo>
                    <a:pt x="68" y="224"/>
                  </a:lnTo>
                  <a:lnTo>
                    <a:pt x="56" y="244"/>
                  </a:lnTo>
                  <a:lnTo>
                    <a:pt x="47" y="263"/>
                  </a:lnTo>
                  <a:lnTo>
                    <a:pt x="37" y="283"/>
                  </a:lnTo>
                  <a:lnTo>
                    <a:pt x="28" y="305"/>
                  </a:lnTo>
                  <a:lnTo>
                    <a:pt x="22" y="327"/>
                  </a:lnTo>
                  <a:lnTo>
                    <a:pt x="16" y="349"/>
                  </a:lnTo>
                  <a:lnTo>
                    <a:pt x="9" y="372"/>
                  </a:lnTo>
                  <a:lnTo>
                    <a:pt x="6" y="394"/>
                  </a:lnTo>
                  <a:lnTo>
                    <a:pt x="3" y="417"/>
                  </a:lnTo>
                  <a:lnTo>
                    <a:pt x="0" y="440"/>
                  </a:lnTo>
                  <a:lnTo>
                    <a:pt x="0" y="464"/>
                  </a:lnTo>
                  <a:lnTo>
                    <a:pt x="0" y="489"/>
                  </a:lnTo>
                  <a:lnTo>
                    <a:pt x="3" y="512"/>
                  </a:lnTo>
                  <a:lnTo>
                    <a:pt x="6" y="537"/>
                  </a:lnTo>
                  <a:lnTo>
                    <a:pt x="9" y="559"/>
                  </a:lnTo>
                  <a:lnTo>
                    <a:pt x="16" y="582"/>
                  </a:lnTo>
                  <a:lnTo>
                    <a:pt x="22" y="602"/>
                  </a:lnTo>
                  <a:lnTo>
                    <a:pt x="28" y="626"/>
                  </a:lnTo>
                  <a:lnTo>
                    <a:pt x="37" y="646"/>
                  </a:lnTo>
                  <a:lnTo>
                    <a:pt x="47" y="666"/>
                  </a:lnTo>
                  <a:lnTo>
                    <a:pt x="56" y="686"/>
                  </a:lnTo>
                  <a:lnTo>
                    <a:pt x="68" y="707"/>
                  </a:lnTo>
                  <a:lnTo>
                    <a:pt x="79" y="725"/>
                  </a:lnTo>
                  <a:lnTo>
                    <a:pt x="93" y="742"/>
                  </a:lnTo>
                  <a:lnTo>
                    <a:pt x="106" y="761"/>
                  </a:lnTo>
                  <a:lnTo>
                    <a:pt x="121" y="777"/>
                  </a:lnTo>
                  <a:lnTo>
                    <a:pt x="137" y="792"/>
                  </a:lnTo>
                  <a:lnTo>
                    <a:pt x="152" y="809"/>
                  </a:lnTo>
                  <a:lnTo>
                    <a:pt x="168" y="823"/>
                  </a:lnTo>
                  <a:lnTo>
                    <a:pt x="186" y="837"/>
                  </a:lnTo>
                  <a:lnTo>
                    <a:pt x="203" y="850"/>
                  </a:lnTo>
                  <a:lnTo>
                    <a:pt x="224" y="862"/>
                  </a:lnTo>
                  <a:lnTo>
                    <a:pt x="242" y="873"/>
                  </a:lnTo>
                  <a:lnTo>
                    <a:pt x="262" y="882"/>
                  </a:lnTo>
                  <a:lnTo>
                    <a:pt x="284" y="892"/>
                  </a:lnTo>
                  <a:lnTo>
                    <a:pt x="304" y="901"/>
                  </a:lnTo>
                  <a:lnTo>
                    <a:pt x="326" y="909"/>
                  </a:lnTo>
                  <a:lnTo>
                    <a:pt x="348" y="915"/>
                  </a:lnTo>
                  <a:lnTo>
                    <a:pt x="369" y="920"/>
                  </a:lnTo>
                  <a:lnTo>
                    <a:pt x="393" y="924"/>
                  </a:lnTo>
                  <a:lnTo>
                    <a:pt x="416" y="928"/>
                  </a:lnTo>
                  <a:lnTo>
                    <a:pt x="439" y="928"/>
                  </a:lnTo>
                  <a:lnTo>
                    <a:pt x="462" y="929"/>
                  </a:lnTo>
                  <a:lnTo>
                    <a:pt x="487" y="928"/>
                  </a:lnTo>
                  <a:lnTo>
                    <a:pt x="511" y="928"/>
                  </a:lnTo>
                  <a:lnTo>
                    <a:pt x="534" y="924"/>
                  </a:lnTo>
                  <a:lnTo>
                    <a:pt x="557" y="920"/>
                  </a:lnTo>
                  <a:lnTo>
                    <a:pt x="579" y="915"/>
                  </a:lnTo>
                  <a:lnTo>
                    <a:pt x="601" y="909"/>
                  </a:lnTo>
                  <a:lnTo>
                    <a:pt x="622" y="901"/>
                  </a:lnTo>
                  <a:lnTo>
                    <a:pt x="642" y="892"/>
                  </a:lnTo>
                  <a:lnTo>
                    <a:pt x="664" y="882"/>
                  </a:lnTo>
                  <a:lnTo>
                    <a:pt x="684" y="873"/>
                  </a:lnTo>
                  <a:lnTo>
                    <a:pt x="703" y="862"/>
                  </a:lnTo>
                  <a:lnTo>
                    <a:pt x="722" y="850"/>
                  </a:lnTo>
                  <a:lnTo>
                    <a:pt x="739" y="837"/>
                  </a:lnTo>
                  <a:lnTo>
                    <a:pt x="757" y="823"/>
                  </a:lnTo>
                  <a:lnTo>
                    <a:pt x="774" y="809"/>
                  </a:lnTo>
                  <a:lnTo>
                    <a:pt x="791" y="792"/>
                  </a:lnTo>
                  <a:lnTo>
                    <a:pt x="805" y="777"/>
                  </a:lnTo>
                  <a:lnTo>
                    <a:pt x="819" y="761"/>
                  </a:lnTo>
                  <a:lnTo>
                    <a:pt x="835" y="742"/>
                  </a:lnTo>
                  <a:lnTo>
                    <a:pt x="846" y="725"/>
                  </a:lnTo>
                  <a:lnTo>
                    <a:pt x="858" y="707"/>
                  </a:lnTo>
                  <a:lnTo>
                    <a:pt x="871" y="686"/>
                  </a:lnTo>
                  <a:lnTo>
                    <a:pt x="881" y="666"/>
                  </a:lnTo>
                  <a:lnTo>
                    <a:pt x="891" y="646"/>
                  </a:lnTo>
                  <a:lnTo>
                    <a:pt x="898" y="626"/>
                  </a:lnTo>
                  <a:lnTo>
                    <a:pt x="905" y="602"/>
                  </a:lnTo>
                  <a:lnTo>
                    <a:pt x="911" y="582"/>
                  </a:lnTo>
                  <a:lnTo>
                    <a:pt x="917" y="559"/>
                  </a:lnTo>
                  <a:lnTo>
                    <a:pt x="920" y="537"/>
                  </a:lnTo>
                  <a:lnTo>
                    <a:pt x="923" y="512"/>
                  </a:lnTo>
                  <a:lnTo>
                    <a:pt x="926" y="489"/>
                  </a:lnTo>
                  <a:lnTo>
                    <a:pt x="926" y="464"/>
                  </a:lnTo>
                  <a:lnTo>
                    <a:pt x="926" y="440"/>
                  </a:lnTo>
                  <a:lnTo>
                    <a:pt x="923" y="417"/>
                  </a:lnTo>
                  <a:lnTo>
                    <a:pt x="920" y="394"/>
                  </a:lnTo>
                  <a:lnTo>
                    <a:pt x="917" y="372"/>
                  </a:lnTo>
                  <a:lnTo>
                    <a:pt x="911" y="349"/>
                  </a:lnTo>
                  <a:lnTo>
                    <a:pt x="905" y="327"/>
                  </a:lnTo>
                  <a:lnTo>
                    <a:pt x="898" y="305"/>
                  </a:lnTo>
                  <a:lnTo>
                    <a:pt x="891" y="283"/>
                  </a:lnTo>
                  <a:lnTo>
                    <a:pt x="881" y="263"/>
                  </a:lnTo>
                  <a:lnTo>
                    <a:pt x="871" y="244"/>
                  </a:lnTo>
                  <a:lnTo>
                    <a:pt x="858" y="224"/>
                  </a:lnTo>
                  <a:lnTo>
                    <a:pt x="846" y="205"/>
                  </a:lnTo>
                  <a:lnTo>
                    <a:pt x="835" y="187"/>
                  </a:lnTo>
                  <a:lnTo>
                    <a:pt x="819" y="170"/>
                  </a:lnTo>
                  <a:lnTo>
                    <a:pt x="805" y="153"/>
                  </a:lnTo>
                  <a:lnTo>
                    <a:pt x="791" y="135"/>
                  </a:lnTo>
                  <a:lnTo>
                    <a:pt x="774" y="121"/>
                  </a:lnTo>
                  <a:lnTo>
                    <a:pt x="757" y="107"/>
                  </a:lnTo>
                  <a:lnTo>
                    <a:pt x="739" y="92"/>
                  </a:lnTo>
                  <a:lnTo>
                    <a:pt x="722" y="81"/>
                  </a:lnTo>
                  <a:lnTo>
                    <a:pt x="703" y="67"/>
                  </a:lnTo>
                  <a:lnTo>
                    <a:pt x="684" y="56"/>
                  </a:lnTo>
                  <a:lnTo>
                    <a:pt x="664" y="45"/>
                  </a:lnTo>
                  <a:lnTo>
                    <a:pt x="642" y="36"/>
                  </a:lnTo>
                  <a:lnTo>
                    <a:pt x="622" y="28"/>
                  </a:lnTo>
                  <a:lnTo>
                    <a:pt x="601" y="22"/>
                  </a:lnTo>
                  <a:lnTo>
                    <a:pt x="579" y="16"/>
                  </a:lnTo>
                  <a:lnTo>
                    <a:pt x="557" y="9"/>
                  </a:lnTo>
                  <a:lnTo>
                    <a:pt x="534" y="6"/>
                  </a:lnTo>
                  <a:lnTo>
                    <a:pt x="511" y="3"/>
                  </a:lnTo>
                  <a:lnTo>
                    <a:pt x="487" y="0"/>
                  </a:lnTo>
                  <a:lnTo>
                    <a:pt x="462"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286" name="Freeform 16"/>
            <p:cNvSpPr>
              <a:spLocks noEditPoints="1"/>
            </p:cNvSpPr>
            <p:nvPr/>
          </p:nvSpPr>
          <p:spPr bwMode="auto">
            <a:xfrm>
              <a:off x="6732588" y="1760538"/>
              <a:ext cx="1201737" cy="1209675"/>
            </a:xfrm>
            <a:custGeom>
              <a:avLst/>
              <a:gdLst>
                <a:gd name="T0" fmla="*/ 2147483647 w 932"/>
                <a:gd name="T1" fmla="*/ 2147483647 h 937"/>
                <a:gd name="T2" fmla="*/ 2147483647 w 932"/>
                <a:gd name="T3" fmla="*/ 2147483647 h 937"/>
                <a:gd name="T4" fmla="*/ 2147483647 w 932"/>
                <a:gd name="T5" fmla="*/ 2147483647 h 937"/>
                <a:gd name="T6" fmla="*/ 2147483647 w 932"/>
                <a:gd name="T7" fmla="*/ 2147483647 h 937"/>
                <a:gd name="T8" fmla="*/ 2147483647 w 932"/>
                <a:gd name="T9" fmla="*/ 2147483647 h 937"/>
                <a:gd name="T10" fmla="*/ 2147483647 w 932"/>
                <a:gd name="T11" fmla="*/ 2147483647 h 937"/>
                <a:gd name="T12" fmla="*/ 2147483647 w 932"/>
                <a:gd name="T13" fmla="*/ 2147483647 h 937"/>
                <a:gd name="T14" fmla="*/ 2147483647 w 932"/>
                <a:gd name="T15" fmla="*/ 2147483647 h 937"/>
                <a:gd name="T16" fmla="*/ 2147483647 w 932"/>
                <a:gd name="T17" fmla="*/ 2147483647 h 937"/>
                <a:gd name="T18" fmla="*/ 2147483647 w 932"/>
                <a:gd name="T19" fmla="*/ 2147483647 h 937"/>
                <a:gd name="T20" fmla="*/ 2147483647 w 932"/>
                <a:gd name="T21" fmla="*/ 2147483647 h 937"/>
                <a:gd name="T22" fmla="*/ 2147483647 w 932"/>
                <a:gd name="T23" fmla="*/ 2147483647 h 937"/>
                <a:gd name="T24" fmla="*/ 2147483647 w 932"/>
                <a:gd name="T25" fmla="*/ 2147483647 h 937"/>
                <a:gd name="T26" fmla="*/ 2147483647 w 932"/>
                <a:gd name="T27" fmla="*/ 2147483647 h 937"/>
                <a:gd name="T28" fmla="*/ 2147483647 w 932"/>
                <a:gd name="T29" fmla="*/ 2147483647 h 937"/>
                <a:gd name="T30" fmla="*/ 2147483647 w 932"/>
                <a:gd name="T31" fmla="*/ 2147483647 h 937"/>
                <a:gd name="T32" fmla="*/ 0 w 932"/>
                <a:gd name="T33" fmla="*/ 2147483647 h 937"/>
                <a:gd name="T34" fmla="*/ 2147483647 w 932"/>
                <a:gd name="T35" fmla="*/ 2147483647 h 937"/>
                <a:gd name="T36" fmla="*/ 2147483647 w 932"/>
                <a:gd name="T37" fmla="*/ 2147483647 h 937"/>
                <a:gd name="T38" fmla="*/ 2147483647 w 932"/>
                <a:gd name="T39" fmla="*/ 2147483647 h 937"/>
                <a:gd name="T40" fmla="*/ 2147483647 w 932"/>
                <a:gd name="T41" fmla="*/ 2147483647 h 937"/>
                <a:gd name="T42" fmla="*/ 2147483647 w 932"/>
                <a:gd name="T43" fmla="*/ 2147483647 h 937"/>
                <a:gd name="T44" fmla="*/ 2147483647 w 932"/>
                <a:gd name="T45" fmla="*/ 2147483647 h 937"/>
                <a:gd name="T46" fmla="*/ 2147483647 w 932"/>
                <a:gd name="T47" fmla="*/ 2147483647 h 937"/>
                <a:gd name="T48" fmla="*/ 2147483647 w 932"/>
                <a:gd name="T49" fmla="*/ 2147483647 h 937"/>
                <a:gd name="T50" fmla="*/ 2147483647 w 932"/>
                <a:gd name="T51" fmla="*/ 2147483647 h 937"/>
                <a:gd name="T52" fmla="*/ 2147483647 w 932"/>
                <a:gd name="T53" fmla="*/ 2147483647 h 937"/>
                <a:gd name="T54" fmla="*/ 2147483647 w 932"/>
                <a:gd name="T55" fmla="*/ 2147483647 h 937"/>
                <a:gd name="T56" fmla="*/ 2147483647 w 932"/>
                <a:gd name="T57" fmla="*/ 2147483647 h 937"/>
                <a:gd name="T58" fmla="*/ 2147483647 w 932"/>
                <a:gd name="T59" fmla="*/ 2147483647 h 937"/>
                <a:gd name="T60" fmla="*/ 2147483647 w 932"/>
                <a:gd name="T61" fmla="*/ 2147483647 h 937"/>
                <a:gd name="T62" fmla="*/ 2147483647 w 932"/>
                <a:gd name="T63" fmla="*/ 2147483647 h 937"/>
                <a:gd name="T64" fmla="*/ 2147483647 w 932"/>
                <a:gd name="T65" fmla="*/ 2147483647 h 937"/>
                <a:gd name="T66" fmla="*/ 2147483647 w 932"/>
                <a:gd name="T67" fmla="*/ 2147483647 h 937"/>
                <a:gd name="T68" fmla="*/ 2147483647 w 932"/>
                <a:gd name="T69" fmla="*/ 2147483647 h 937"/>
                <a:gd name="T70" fmla="*/ 2147483647 w 932"/>
                <a:gd name="T71" fmla="*/ 2147483647 h 937"/>
                <a:gd name="T72" fmla="*/ 2147483647 w 932"/>
                <a:gd name="T73" fmla="*/ 2147483647 h 937"/>
                <a:gd name="T74" fmla="*/ 2147483647 w 932"/>
                <a:gd name="T75" fmla="*/ 2147483647 h 937"/>
                <a:gd name="T76" fmla="*/ 2147483647 w 932"/>
                <a:gd name="T77" fmla="*/ 2147483647 h 937"/>
                <a:gd name="T78" fmla="*/ 2147483647 w 932"/>
                <a:gd name="T79" fmla="*/ 2147483647 h 937"/>
                <a:gd name="T80" fmla="*/ 2147483647 w 932"/>
                <a:gd name="T81" fmla="*/ 2147483647 h 937"/>
                <a:gd name="T82" fmla="*/ 2147483647 w 932"/>
                <a:gd name="T83" fmla="*/ 2147483647 h 937"/>
                <a:gd name="T84" fmla="*/ 2147483647 w 932"/>
                <a:gd name="T85" fmla="*/ 2147483647 h 937"/>
                <a:gd name="T86" fmla="*/ 2147483647 w 932"/>
                <a:gd name="T87" fmla="*/ 2147483647 h 937"/>
                <a:gd name="T88" fmla="*/ 2147483647 w 932"/>
                <a:gd name="T89" fmla="*/ 2147483647 h 937"/>
                <a:gd name="T90" fmla="*/ 2147483647 w 932"/>
                <a:gd name="T91" fmla="*/ 2147483647 h 937"/>
                <a:gd name="T92" fmla="*/ 2147483647 w 932"/>
                <a:gd name="T93" fmla="*/ 2147483647 h 937"/>
                <a:gd name="T94" fmla="*/ 2147483647 w 932"/>
                <a:gd name="T95" fmla="*/ 2147483647 h 937"/>
                <a:gd name="T96" fmla="*/ 2147483647 w 932"/>
                <a:gd name="T97" fmla="*/ 2147483647 h 937"/>
                <a:gd name="T98" fmla="*/ 2147483647 w 932"/>
                <a:gd name="T99" fmla="*/ 2147483647 h 937"/>
                <a:gd name="T100" fmla="*/ 2147483647 w 932"/>
                <a:gd name="T101" fmla="*/ 2147483647 h 937"/>
                <a:gd name="T102" fmla="*/ 2147483647 w 932"/>
                <a:gd name="T103" fmla="*/ 2147483647 h 937"/>
                <a:gd name="T104" fmla="*/ 2147483647 w 932"/>
                <a:gd name="T105" fmla="*/ 2147483647 h 937"/>
                <a:gd name="T106" fmla="*/ 2147483647 w 932"/>
                <a:gd name="T107" fmla="*/ 2147483647 h 937"/>
                <a:gd name="T108" fmla="*/ 2147483647 w 932"/>
                <a:gd name="T109" fmla="*/ 2147483647 h 937"/>
                <a:gd name="T110" fmla="*/ 2147483647 w 932"/>
                <a:gd name="T111" fmla="*/ 2147483647 h 937"/>
                <a:gd name="T112" fmla="*/ 2147483647 w 932"/>
                <a:gd name="T113" fmla="*/ 2147483647 h 937"/>
                <a:gd name="T114" fmla="*/ 2147483647 w 932"/>
                <a:gd name="T115" fmla="*/ 2147483647 h 937"/>
                <a:gd name="T116" fmla="*/ 2147483647 w 932"/>
                <a:gd name="T117" fmla="*/ 2147483647 h 937"/>
                <a:gd name="T118" fmla="*/ 2147483647 w 932"/>
                <a:gd name="T119" fmla="*/ 2147483647 h 937"/>
                <a:gd name="T120" fmla="*/ 2147483647 w 932"/>
                <a:gd name="T121" fmla="*/ 2147483647 h 937"/>
                <a:gd name="T122" fmla="*/ 2147483647 w 932"/>
                <a:gd name="T123" fmla="*/ 2147483647 h 9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2"/>
                <a:gd name="T187" fmla="*/ 0 h 937"/>
                <a:gd name="T188" fmla="*/ 932 w 932"/>
                <a:gd name="T189" fmla="*/ 937 h 9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2" h="937">
                  <a:moveTo>
                    <a:pt x="483" y="8"/>
                  </a:moveTo>
                  <a:lnTo>
                    <a:pt x="465" y="8"/>
                  </a:lnTo>
                  <a:lnTo>
                    <a:pt x="456" y="8"/>
                  </a:lnTo>
                  <a:lnTo>
                    <a:pt x="455" y="6"/>
                  </a:lnTo>
                  <a:lnTo>
                    <a:pt x="453" y="5"/>
                  </a:lnTo>
                  <a:lnTo>
                    <a:pt x="453" y="3"/>
                  </a:lnTo>
                  <a:lnTo>
                    <a:pt x="453" y="1"/>
                  </a:lnTo>
                  <a:lnTo>
                    <a:pt x="455" y="1"/>
                  </a:lnTo>
                  <a:lnTo>
                    <a:pt x="456" y="0"/>
                  </a:lnTo>
                  <a:lnTo>
                    <a:pt x="465" y="0"/>
                  </a:lnTo>
                  <a:lnTo>
                    <a:pt x="483" y="0"/>
                  </a:lnTo>
                  <a:lnTo>
                    <a:pt x="484" y="1"/>
                  </a:lnTo>
                  <a:lnTo>
                    <a:pt x="486" y="1"/>
                  </a:lnTo>
                  <a:lnTo>
                    <a:pt x="486" y="3"/>
                  </a:lnTo>
                  <a:lnTo>
                    <a:pt x="486" y="5"/>
                  </a:lnTo>
                  <a:lnTo>
                    <a:pt x="484" y="6"/>
                  </a:lnTo>
                  <a:lnTo>
                    <a:pt x="483" y="8"/>
                  </a:lnTo>
                  <a:close/>
                  <a:moveTo>
                    <a:pt x="424" y="11"/>
                  </a:moveTo>
                  <a:lnTo>
                    <a:pt x="420" y="11"/>
                  </a:lnTo>
                  <a:lnTo>
                    <a:pt x="400" y="12"/>
                  </a:lnTo>
                  <a:lnTo>
                    <a:pt x="399" y="12"/>
                  </a:lnTo>
                  <a:lnTo>
                    <a:pt x="397" y="11"/>
                  </a:lnTo>
                  <a:lnTo>
                    <a:pt x="396" y="11"/>
                  </a:lnTo>
                  <a:lnTo>
                    <a:pt x="394" y="9"/>
                  </a:lnTo>
                  <a:lnTo>
                    <a:pt x="394" y="8"/>
                  </a:lnTo>
                  <a:lnTo>
                    <a:pt x="396" y="6"/>
                  </a:lnTo>
                  <a:lnTo>
                    <a:pt x="397" y="5"/>
                  </a:lnTo>
                  <a:lnTo>
                    <a:pt x="399" y="3"/>
                  </a:lnTo>
                  <a:lnTo>
                    <a:pt x="419" y="1"/>
                  </a:lnTo>
                  <a:lnTo>
                    <a:pt x="424" y="1"/>
                  </a:lnTo>
                  <a:lnTo>
                    <a:pt x="425" y="1"/>
                  </a:lnTo>
                  <a:lnTo>
                    <a:pt x="427" y="1"/>
                  </a:lnTo>
                  <a:lnTo>
                    <a:pt x="428" y="3"/>
                  </a:lnTo>
                  <a:lnTo>
                    <a:pt x="428" y="5"/>
                  </a:lnTo>
                  <a:lnTo>
                    <a:pt x="428" y="6"/>
                  </a:lnTo>
                  <a:lnTo>
                    <a:pt x="428" y="8"/>
                  </a:lnTo>
                  <a:lnTo>
                    <a:pt x="427" y="9"/>
                  </a:lnTo>
                  <a:lnTo>
                    <a:pt x="424" y="11"/>
                  </a:lnTo>
                  <a:close/>
                  <a:moveTo>
                    <a:pt x="368" y="19"/>
                  </a:moveTo>
                  <a:lnTo>
                    <a:pt x="351" y="22"/>
                  </a:lnTo>
                  <a:lnTo>
                    <a:pt x="344" y="25"/>
                  </a:lnTo>
                  <a:lnTo>
                    <a:pt x="341" y="25"/>
                  </a:lnTo>
                  <a:lnTo>
                    <a:pt x="340" y="23"/>
                  </a:lnTo>
                  <a:lnTo>
                    <a:pt x="340" y="22"/>
                  </a:lnTo>
                  <a:lnTo>
                    <a:pt x="340" y="20"/>
                  </a:lnTo>
                  <a:lnTo>
                    <a:pt x="340" y="19"/>
                  </a:lnTo>
                  <a:lnTo>
                    <a:pt x="340" y="17"/>
                  </a:lnTo>
                  <a:lnTo>
                    <a:pt x="341" y="17"/>
                  </a:lnTo>
                  <a:lnTo>
                    <a:pt x="349" y="14"/>
                  </a:lnTo>
                  <a:lnTo>
                    <a:pt x="366" y="11"/>
                  </a:lnTo>
                  <a:lnTo>
                    <a:pt x="368" y="11"/>
                  </a:lnTo>
                  <a:lnTo>
                    <a:pt x="369" y="11"/>
                  </a:lnTo>
                  <a:lnTo>
                    <a:pt x="371" y="11"/>
                  </a:lnTo>
                  <a:lnTo>
                    <a:pt x="371" y="12"/>
                  </a:lnTo>
                  <a:lnTo>
                    <a:pt x="371" y="15"/>
                  </a:lnTo>
                  <a:lnTo>
                    <a:pt x="371" y="17"/>
                  </a:lnTo>
                  <a:lnTo>
                    <a:pt x="369" y="19"/>
                  </a:lnTo>
                  <a:lnTo>
                    <a:pt x="368" y="19"/>
                  </a:lnTo>
                  <a:close/>
                  <a:moveTo>
                    <a:pt x="313" y="34"/>
                  </a:moveTo>
                  <a:lnTo>
                    <a:pt x="309" y="36"/>
                  </a:lnTo>
                  <a:lnTo>
                    <a:pt x="290" y="43"/>
                  </a:lnTo>
                  <a:lnTo>
                    <a:pt x="287" y="43"/>
                  </a:lnTo>
                  <a:lnTo>
                    <a:pt x="286" y="42"/>
                  </a:lnTo>
                  <a:lnTo>
                    <a:pt x="286" y="40"/>
                  </a:lnTo>
                  <a:lnTo>
                    <a:pt x="284" y="39"/>
                  </a:lnTo>
                  <a:lnTo>
                    <a:pt x="286" y="37"/>
                  </a:lnTo>
                  <a:lnTo>
                    <a:pt x="286" y="36"/>
                  </a:lnTo>
                  <a:lnTo>
                    <a:pt x="287" y="36"/>
                  </a:lnTo>
                  <a:lnTo>
                    <a:pt x="306" y="28"/>
                  </a:lnTo>
                  <a:lnTo>
                    <a:pt x="310" y="26"/>
                  </a:lnTo>
                  <a:lnTo>
                    <a:pt x="312" y="26"/>
                  </a:lnTo>
                  <a:lnTo>
                    <a:pt x="313" y="26"/>
                  </a:lnTo>
                  <a:lnTo>
                    <a:pt x="313" y="28"/>
                  </a:lnTo>
                  <a:lnTo>
                    <a:pt x="315" y="29"/>
                  </a:lnTo>
                  <a:lnTo>
                    <a:pt x="315" y="31"/>
                  </a:lnTo>
                  <a:lnTo>
                    <a:pt x="313" y="33"/>
                  </a:lnTo>
                  <a:lnTo>
                    <a:pt x="313" y="34"/>
                  </a:lnTo>
                  <a:close/>
                  <a:moveTo>
                    <a:pt x="261" y="56"/>
                  </a:moveTo>
                  <a:lnTo>
                    <a:pt x="248" y="64"/>
                  </a:lnTo>
                  <a:lnTo>
                    <a:pt x="239" y="68"/>
                  </a:lnTo>
                  <a:lnTo>
                    <a:pt x="237" y="68"/>
                  </a:lnTo>
                  <a:lnTo>
                    <a:pt x="234" y="68"/>
                  </a:lnTo>
                  <a:lnTo>
                    <a:pt x="233" y="68"/>
                  </a:lnTo>
                  <a:lnTo>
                    <a:pt x="233" y="67"/>
                  </a:lnTo>
                  <a:lnTo>
                    <a:pt x="233" y="65"/>
                  </a:lnTo>
                  <a:lnTo>
                    <a:pt x="233" y="64"/>
                  </a:lnTo>
                  <a:lnTo>
                    <a:pt x="233" y="62"/>
                  </a:lnTo>
                  <a:lnTo>
                    <a:pt x="234" y="61"/>
                  </a:lnTo>
                  <a:lnTo>
                    <a:pt x="244" y="56"/>
                  </a:lnTo>
                  <a:lnTo>
                    <a:pt x="256" y="48"/>
                  </a:lnTo>
                  <a:lnTo>
                    <a:pt x="258" y="48"/>
                  </a:lnTo>
                  <a:lnTo>
                    <a:pt x="261" y="48"/>
                  </a:lnTo>
                  <a:lnTo>
                    <a:pt x="261" y="50"/>
                  </a:lnTo>
                  <a:lnTo>
                    <a:pt x="262" y="51"/>
                  </a:lnTo>
                  <a:lnTo>
                    <a:pt x="262" y="53"/>
                  </a:lnTo>
                  <a:lnTo>
                    <a:pt x="262" y="54"/>
                  </a:lnTo>
                  <a:lnTo>
                    <a:pt x="261" y="56"/>
                  </a:lnTo>
                  <a:close/>
                  <a:moveTo>
                    <a:pt x="211" y="85"/>
                  </a:moveTo>
                  <a:lnTo>
                    <a:pt x="209" y="85"/>
                  </a:lnTo>
                  <a:lnTo>
                    <a:pt x="191" y="99"/>
                  </a:lnTo>
                  <a:lnTo>
                    <a:pt x="191" y="101"/>
                  </a:lnTo>
                  <a:lnTo>
                    <a:pt x="189" y="101"/>
                  </a:lnTo>
                  <a:lnTo>
                    <a:pt x="188" y="101"/>
                  </a:lnTo>
                  <a:lnTo>
                    <a:pt x="186" y="101"/>
                  </a:lnTo>
                  <a:lnTo>
                    <a:pt x="185" y="99"/>
                  </a:lnTo>
                  <a:lnTo>
                    <a:pt x="185" y="98"/>
                  </a:lnTo>
                  <a:lnTo>
                    <a:pt x="185" y="96"/>
                  </a:lnTo>
                  <a:lnTo>
                    <a:pt x="185" y="95"/>
                  </a:lnTo>
                  <a:lnTo>
                    <a:pt x="186" y="93"/>
                  </a:lnTo>
                  <a:lnTo>
                    <a:pt x="188" y="93"/>
                  </a:lnTo>
                  <a:lnTo>
                    <a:pt x="206" y="79"/>
                  </a:lnTo>
                  <a:lnTo>
                    <a:pt x="206" y="78"/>
                  </a:lnTo>
                  <a:lnTo>
                    <a:pt x="209" y="78"/>
                  </a:lnTo>
                  <a:lnTo>
                    <a:pt x="211" y="79"/>
                  </a:lnTo>
                  <a:lnTo>
                    <a:pt x="213" y="81"/>
                  </a:lnTo>
                  <a:lnTo>
                    <a:pt x="213" y="82"/>
                  </a:lnTo>
                  <a:lnTo>
                    <a:pt x="213" y="84"/>
                  </a:lnTo>
                  <a:lnTo>
                    <a:pt x="211" y="85"/>
                  </a:lnTo>
                  <a:close/>
                  <a:moveTo>
                    <a:pt x="164" y="120"/>
                  </a:moveTo>
                  <a:lnTo>
                    <a:pt x="158" y="127"/>
                  </a:lnTo>
                  <a:lnTo>
                    <a:pt x="147" y="138"/>
                  </a:lnTo>
                  <a:lnTo>
                    <a:pt x="146" y="138"/>
                  </a:lnTo>
                  <a:lnTo>
                    <a:pt x="144" y="138"/>
                  </a:lnTo>
                  <a:lnTo>
                    <a:pt x="143" y="138"/>
                  </a:lnTo>
                  <a:lnTo>
                    <a:pt x="141" y="138"/>
                  </a:lnTo>
                  <a:lnTo>
                    <a:pt x="141" y="137"/>
                  </a:lnTo>
                  <a:lnTo>
                    <a:pt x="140" y="135"/>
                  </a:lnTo>
                  <a:lnTo>
                    <a:pt x="141" y="132"/>
                  </a:lnTo>
                  <a:lnTo>
                    <a:pt x="141" y="131"/>
                  </a:lnTo>
                  <a:lnTo>
                    <a:pt x="154" y="120"/>
                  </a:lnTo>
                  <a:lnTo>
                    <a:pt x="160" y="115"/>
                  </a:lnTo>
                  <a:lnTo>
                    <a:pt x="161" y="113"/>
                  </a:lnTo>
                  <a:lnTo>
                    <a:pt x="163" y="113"/>
                  </a:lnTo>
                  <a:lnTo>
                    <a:pt x="164" y="113"/>
                  </a:lnTo>
                  <a:lnTo>
                    <a:pt x="166" y="115"/>
                  </a:lnTo>
                  <a:lnTo>
                    <a:pt x="166" y="117"/>
                  </a:lnTo>
                  <a:lnTo>
                    <a:pt x="166" y="118"/>
                  </a:lnTo>
                  <a:lnTo>
                    <a:pt x="166" y="120"/>
                  </a:lnTo>
                  <a:lnTo>
                    <a:pt x="164" y="120"/>
                  </a:lnTo>
                  <a:close/>
                  <a:moveTo>
                    <a:pt x="126" y="162"/>
                  </a:moveTo>
                  <a:lnTo>
                    <a:pt x="112" y="174"/>
                  </a:lnTo>
                  <a:lnTo>
                    <a:pt x="109" y="180"/>
                  </a:lnTo>
                  <a:lnTo>
                    <a:pt x="109" y="182"/>
                  </a:lnTo>
                  <a:lnTo>
                    <a:pt x="106" y="182"/>
                  </a:lnTo>
                  <a:lnTo>
                    <a:pt x="104" y="182"/>
                  </a:lnTo>
                  <a:lnTo>
                    <a:pt x="102" y="180"/>
                  </a:lnTo>
                  <a:lnTo>
                    <a:pt x="101" y="179"/>
                  </a:lnTo>
                  <a:lnTo>
                    <a:pt x="101" y="177"/>
                  </a:lnTo>
                  <a:lnTo>
                    <a:pt x="101" y="176"/>
                  </a:lnTo>
                  <a:lnTo>
                    <a:pt x="102" y="174"/>
                  </a:lnTo>
                  <a:lnTo>
                    <a:pt x="107" y="170"/>
                  </a:lnTo>
                  <a:lnTo>
                    <a:pt x="118" y="157"/>
                  </a:lnTo>
                  <a:lnTo>
                    <a:pt x="120" y="156"/>
                  </a:lnTo>
                  <a:lnTo>
                    <a:pt x="121" y="154"/>
                  </a:lnTo>
                  <a:lnTo>
                    <a:pt x="123" y="156"/>
                  </a:lnTo>
                  <a:lnTo>
                    <a:pt x="124" y="156"/>
                  </a:lnTo>
                  <a:lnTo>
                    <a:pt x="126" y="157"/>
                  </a:lnTo>
                  <a:lnTo>
                    <a:pt x="126" y="160"/>
                  </a:lnTo>
                  <a:lnTo>
                    <a:pt x="126" y="162"/>
                  </a:lnTo>
                  <a:close/>
                  <a:moveTo>
                    <a:pt x="90" y="207"/>
                  </a:moveTo>
                  <a:lnTo>
                    <a:pt x="85" y="212"/>
                  </a:lnTo>
                  <a:lnTo>
                    <a:pt x="75" y="227"/>
                  </a:lnTo>
                  <a:lnTo>
                    <a:pt x="75" y="229"/>
                  </a:lnTo>
                  <a:lnTo>
                    <a:pt x="73" y="230"/>
                  </a:lnTo>
                  <a:lnTo>
                    <a:pt x="71" y="230"/>
                  </a:lnTo>
                  <a:lnTo>
                    <a:pt x="70" y="229"/>
                  </a:lnTo>
                  <a:lnTo>
                    <a:pt x="68" y="227"/>
                  </a:lnTo>
                  <a:lnTo>
                    <a:pt x="68" y="226"/>
                  </a:lnTo>
                  <a:lnTo>
                    <a:pt x="68" y="224"/>
                  </a:lnTo>
                  <a:lnTo>
                    <a:pt x="68" y="222"/>
                  </a:lnTo>
                  <a:lnTo>
                    <a:pt x="79" y="205"/>
                  </a:lnTo>
                  <a:lnTo>
                    <a:pt x="82" y="202"/>
                  </a:lnTo>
                  <a:lnTo>
                    <a:pt x="82" y="201"/>
                  </a:lnTo>
                  <a:lnTo>
                    <a:pt x="85" y="201"/>
                  </a:lnTo>
                  <a:lnTo>
                    <a:pt x="87" y="201"/>
                  </a:lnTo>
                  <a:lnTo>
                    <a:pt x="88" y="201"/>
                  </a:lnTo>
                  <a:lnTo>
                    <a:pt x="90" y="202"/>
                  </a:lnTo>
                  <a:lnTo>
                    <a:pt x="90" y="205"/>
                  </a:lnTo>
                  <a:lnTo>
                    <a:pt x="90" y="207"/>
                  </a:lnTo>
                  <a:close/>
                  <a:moveTo>
                    <a:pt x="59" y="257"/>
                  </a:moveTo>
                  <a:lnTo>
                    <a:pt x="53" y="268"/>
                  </a:lnTo>
                  <a:lnTo>
                    <a:pt x="48" y="278"/>
                  </a:lnTo>
                  <a:lnTo>
                    <a:pt x="47" y="278"/>
                  </a:lnTo>
                  <a:lnTo>
                    <a:pt x="47" y="280"/>
                  </a:lnTo>
                  <a:lnTo>
                    <a:pt x="45" y="280"/>
                  </a:lnTo>
                  <a:lnTo>
                    <a:pt x="43" y="280"/>
                  </a:lnTo>
                  <a:lnTo>
                    <a:pt x="42" y="278"/>
                  </a:lnTo>
                  <a:lnTo>
                    <a:pt x="40" y="277"/>
                  </a:lnTo>
                  <a:lnTo>
                    <a:pt x="40" y="275"/>
                  </a:lnTo>
                  <a:lnTo>
                    <a:pt x="47" y="264"/>
                  </a:lnTo>
                  <a:lnTo>
                    <a:pt x="53" y="252"/>
                  </a:lnTo>
                  <a:lnTo>
                    <a:pt x="53" y="250"/>
                  </a:lnTo>
                  <a:lnTo>
                    <a:pt x="54" y="249"/>
                  </a:lnTo>
                  <a:lnTo>
                    <a:pt x="56" y="249"/>
                  </a:lnTo>
                  <a:lnTo>
                    <a:pt x="57" y="250"/>
                  </a:lnTo>
                  <a:lnTo>
                    <a:pt x="59" y="250"/>
                  </a:lnTo>
                  <a:lnTo>
                    <a:pt x="59" y="252"/>
                  </a:lnTo>
                  <a:lnTo>
                    <a:pt x="61" y="255"/>
                  </a:lnTo>
                  <a:lnTo>
                    <a:pt x="59" y="257"/>
                  </a:lnTo>
                  <a:close/>
                  <a:moveTo>
                    <a:pt x="37" y="308"/>
                  </a:moveTo>
                  <a:lnTo>
                    <a:pt x="36" y="310"/>
                  </a:lnTo>
                  <a:lnTo>
                    <a:pt x="28" y="330"/>
                  </a:lnTo>
                  <a:lnTo>
                    <a:pt x="28" y="331"/>
                  </a:lnTo>
                  <a:lnTo>
                    <a:pt x="28" y="333"/>
                  </a:lnTo>
                  <a:lnTo>
                    <a:pt x="26" y="334"/>
                  </a:lnTo>
                  <a:lnTo>
                    <a:pt x="25" y="334"/>
                  </a:lnTo>
                  <a:lnTo>
                    <a:pt x="23" y="334"/>
                  </a:lnTo>
                  <a:lnTo>
                    <a:pt x="22" y="333"/>
                  </a:lnTo>
                  <a:lnTo>
                    <a:pt x="20" y="333"/>
                  </a:lnTo>
                  <a:lnTo>
                    <a:pt x="20" y="330"/>
                  </a:lnTo>
                  <a:lnTo>
                    <a:pt x="20" y="328"/>
                  </a:lnTo>
                  <a:lnTo>
                    <a:pt x="28" y="306"/>
                  </a:lnTo>
                  <a:lnTo>
                    <a:pt x="28" y="305"/>
                  </a:lnTo>
                  <a:lnTo>
                    <a:pt x="28" y="303"/>
                  </a:lnTo>
                  <a:lnTo>
                    <a:pt x="30" y="302"/>
                  </a:lnTo>
                  <a:lnTo>
                    <a:pt x="33" y="302"/>
                  </a:lnTo>
                  <a:lnTo>
                    <a:pt x="34" y="302"/>
                  </a:lnTo>
                  <a:lnTo>
                    <a:pt x="36" y="303"/>
                  </a:lnTo>
                  <a:lnTo>
                    <a:pt x="37" y="305"/>
                  </a:lnTo>
                  <a:lnTo>
                    <a:pt x="37" y="306"/>
                  </a:lnTo>
                  <a:lnTo>
                    <a:pt x="37" y="308"/>
                  </a:lnTo>
                  <a:close/>
                  <a:moveTo>
                    <a:pt x="19" y="364"/>
                  </a:moveTo>
                  <a:lnTo>
                    <a:pt x="17" y="375"/>
                  </a:lnTo>
                  <a:lnTo>
                    <a:pt x="16" y="387"/>
                  </a:lnTo>
                  <a:lnTo>
                    <a:pt x="14" y="389"/>
                  </a:lnTo>
                  <a:lnTo>
                    <a:pt x="12" y="391"/>
                  </a:lnTo>
                  <a:lnTo>
                    <a:pt x="11" y="392"/>
                  </a:lnTo>
                  <a:lnTo>
                    <a:pt x="9" y="391"/>
                  </a:lnTo>
                  <a:lnTo>
                    <a:pt x="8" y="389"/>
                  </a:lnTo>
                  <a:lnTo>
                    <a:pt x="6" y="387"/>
                  </a:lnTo>
                  <a:lnTo>
                    <a:pt x="6" y="386"/>
                  </a:lnTo>
                  <a:lnTo>
                    <a:pt x="9" y="373"/>
                  </a:lnTo>
                  <a:lnTo>
                    <a:pt x="11" y="363"/>
                  </a:lnTo>
                  <a:lnTo>
                    <a:pt x="12" y="359"/>
                  </a:lnTo>
                  <a:lnTo>
                    <a:pt x="14" y="359"/>
                  </a:lnTo>
                  <a:lnTo>
                    <a:pt x="16" y="358"/>
                  </a:lnTo>
                  <a:lnTo>
                    <a:pt x="17" y="358"/>
                  </a:lnTo>
                  <a:lnTo>
                    <a:pt x="19" y="359"/>
                  </a:lnTo>
                  <a:lnTo>
                    <a:pt x="19" y="361"/>
                  </a:lnTo>
                  <a:lnTo>
                    <a:pt x="19" y="363"/>
                  </a:lnTo>
                  <a:lnTo>
                    <a:pt x="19" y="364"/>
                  </a:lnTo>
                  <a:close/>
                  <a:moveTo>
                    <a:pt x="11" y="420"/>
                  </a:moveTo>
                  <a:lnTo>
                    <a:pt x="11" y="420"/>
                  </a:lnTo>
                  <a:lnTo>
                    <a:pt x="9" y="445"/>
                  </a:lnTo>
                  <a:lnTo>
                    <a:pt x="8" y="447"/>
                  </a:lnTo>
                  <a:lnTo>
                    <a:pt x="8" y="448"/>
                  </a:lnTo>
                  <a:lnTo>
                    <a:pt x="6" y="448"/>
                  </a:lnTo>
                  <a:lnTo>
                    <a:pt x="3" y="448"/>
                  </a:lnTo>
                  <a:lnTo>
                    <a:pt x="2" y="448"/>
                  </a:lnTo>
                  <a:lnTo>
                    <a:pt x="2" y="447"/>
                  </a:lnTo>
                  <a:lnTo>
                    <a:pt x="0" y="445"/>
                  </a:lnTo>
                  <a:lnTo>
                    <a:pt x="0" y="443"/>
                  </a:lnTo>
                  <a:lnTo>
                    <a:pt x="2" y="420"/>
                  </a:lnTo>
                  <a:lnTo>
                    <a:pt x="2" y="419"/>
                  </a:lnTo>
                  <a:lnTo>
                    <a:pt x="3" y="417"/>
                  </a:lnTo>
                  <a:lnTo>
                    <a:pt x="5" y="415"/>
                  </a:lnTo>
                  <a:lnTo>
                    <a:pt x="6" y="415"/>
                  </a:lnTo>
                  <a:lnTo>
                    <a:pt x="8" y="417"/>
                  </a:lnTo>
                  <a:lnTo>
                    <a:pt x="9" y="417"/>
                  </a:lnTo>
                  <a:lnTo>
                    <a:pt x="11" y="419"/>
                  </a:lnTo>
                  <a:lnTo>
                    <a:pt x="11" y="420"/>
                  </a:lnTo>
                  <a:close/>
                  <a:moveTo>
                    <a:pt x="8" y="478"/>
                  </a:moveTo>
                  <a:lnTo>
                    <a:pt x="9" y="492"/>
                  </a:lnTo>
                  <a:lnTo>
                    <a:pt x="9" y="503"/>
                  </a:lnTo>
                  <a:lnTo>
                    <a:pt x="9" y="504"/>
                  </a:lnTo>
                  <a:lnTo>
                    <a:pt x="9" y="506"/>
                  </a:lnTo>
                  <a:lnTo>
                    <a:pt x="8" y="506"/>
                  </a:lnTo>
                  <a:lnTo>
                    <a:pt x="5" y="507"/>
                  </a:lnTo>
                  <a:lnTo>
                    <a:pt x="3" y="507"/>
                  </a:lnTo>
                  <a:lnTo>
                    <a:pt x="2" y="506"/>
                  </a:lnTo>
                  <a:lnTo>
                    <a:pt x="2" y="504"/>
                  </a:lnTo>
                  <a:lnTo>
                    <a:pt x="2" y="503"/>
                  </a:lnTo>
                  <a:lnTo>
                    <a:pt x="0" y="493"/>
                  </a:lnTo>
                  <a:lnTo>
                    <a:pt x="0" y="478"/>
                  </a:lnTo>
                  <a:lnTo>
                    <a:pt x="0" y="476"/>
                  </a:lnTo>
                  <a:lnTo>
                    <a:pt x="2" y="476"/>
                  </a:lnTo>
                  <a:lnTo>
                    <a:pt x="2" y="475"/>
                  </a:lnTo>
                  <a:lnTo>
                    <a:pt x="3" y="475"/>
                  </a:lnTo>
                  <a:lnTo>
                    <a:pt x="5" y="475"/>
                  </a:lnTo>
                  <a:lnTo>
                    <a:pt x="6" y="476"/>
                  </a:lnTo>
                  <a:lnTo>
                    <a:pt x="8" y="476"/>
                  </a:lnTo>
                  <a:lnTo>
                    <a:pt x="8" y="478"/>
                  </a:lnTo>
                  <a:close/>
                  <a:moveTo>
                    <a:pt x="12" y="535"/>
                  </a:moveTo>
                  <a:lnTo>
                    <a:pt x="12" y="538"/>
                  </a:lnTo>
                  <a:lnTo>
                    <a:pt x="17" y="559"/>
                  </a:lnTo>
                  <a:lnTo>
                    <a:pt x="17" y="562"/>
                  </a:lnTo>
                  <a:lnTo>
                    <a:pt x="17" y="563"/>
                  </a:lnTo>
                  <a:lnTo>
                    <a:pt x="16" y="565"/>
                  </a:lnTo>
                  <a:lnTo>
                    <a:pt x="14" y="565"/>
                  </a:lnTo>
                  <a:lnTo>
                    <a:pt x="11" y="565"/>
                  </a:lnTo>
                  <a:lnTo>
                    <a:pt x="9" y="563"/>
                  </a:lnTo>
                  <a:lnTo>
                    <a:pt x="9" y="562"/>
                  </a:lnTo>
                  <a:lnTo>
                    <a:pt x="5" y="540"/>
                  </a:lnTo>
                  <a:lnTo>
                    <a:pt x="5" y="537"/>
                  </a:lnTo>
                  <a:lnTo>
                    <a:pt x="5" y="535"/>
                  </a:lnTo>
                  <a:lnTo>
                    <a:pt x="5" y="534"/>
                  </a:lnTo>
                  <a:lnTo>
                    <a:pt x="6" y="532"/>
                  </a:lnTo>
                  <a:lnTo>
                    <a:pt x="9" y="531"/>
                  </a:lnTo>
                  <a:lnTo>
                    <a:pt x="11" y="531"/>
                  </a:lnTo>
                  <a:lnTo>
                    <a:pt x="11" y="532"/>
                  </a:lnTo>
                  <a:lnTo>
                    <a:pt x="12" y="534"/>
                  </a:lnTo>
                  <a:lnTo>
                    <a:pt x="12" y="535"/>
                  </a:lnTo>
                  <a:close/>
                  <a:moveTo>
                    <a:pt x="25" y="591"/>
                  </a:moveTo>
                  <a:lnTo>
                    <a:pt x="28" y="605"/>
                  </a:lnTo>
                  <a:lnTo>
                    <a:pt x="33" y="615"/>
                  </a:lnTo>
                  <a:lnTo>
                    <a:pt x="33" y="616"/>
                  </a:lnTo>
                  <a:lnTo>
                    <a:pt x="31" y="619"/>
                  </a:lnTo>
                  <a:lnTo>
                    <a:pt x="31" y="621"/>
                  </a:lnTo>
                  <a:lnTo>
                    <a:pt x="30" y="621"/>
                  </a:lnTo>
                  <a:lnTo>
                    <a:pt x="28" y="621"/>
                  </a:lnTo>
                  <a:lnTo>
                    <a:pt x="26" y="621"/>
                  </a:lnTo>
                  <a:lnTo>
                    <a:pt x="25" y="619"/>
                  </a:lnTo>
                  <a:lnTo>
                    <a:pt x="25" y="618"/>
                  </a:lnTo>
                  <a:lnTo>
                    <a:pt x="20" y="607"/>
                  </a:lnTo>
                  <a:lnTo>
                    <a:pt x="17" y="594"/>
                  </a:lnTo>
                  <a:lnTo>
                    <a:pt x="17" y="593"/>
                  </a:lnTo>
                  <a:lnTo>
                    <a:pt x="17" y="591"/>
                  </a:lnTo>
                  <a:lnTo>
                    <a:pt x="19" y="590"/>
                  </a:lnTo>
                  <a:lnTo>
                    <a:pt x="19" y="588"/>
                  </a:lnTo>
                  <a:lnTo>
                    <a:pt x="20" y="588"/>
                  </a:lnTo>
                  <a:lnTo>
                    <a:pt x="23" y="590"/>
                  </a:lnTo>
                  <a:lnTo>
                    <a:pt x="25" y="591"/>
                  </a:lnTo>
                  <a:close/>
                  <a:moveTo>
                    <a:pt x="43" y="646"/>
                  </a:moveTo>
                  <a:lnTo>
                    <a:pt x="45" y="647"/>
                  </a:lnTo>
                  <a:lnTo>
                    <a:pt x="53" y="668"/>
                  </a:lnTo>
                  <a:lnTo>
                    <a:pt x="54" y="668"/>
                  </a:lnTo>
                  <a:lnTo>
                    <a:pt x="54" y="669"/>
                  </a:lnTo>
                  <a:lnTo>
                    <a:pt x="54" y="672"/>
                  </a:lnTo>
                  <a:lnTo>
                    <a:pt x="53" y="674"/>
                  </a:lnTo>
                  <a:lnTo>
                    <a:pt x="51" y="675"/>
                  </a:lnTo>
                  <a:lnTo>
                    <a:pt x="50" y="675"/>
                  </a:lnTo>
                  <a:lnTo>
                    <a:pt x="48" y="675"/>
                  </a:lnTo>
                  <a:lnTo>
                    <a:pt x="47" y="674"/>
                  </a:lnTo>
                  <a:lnTo>
                    <a:pt x="47" y="672"/>
                  </a:lnTo>
                  <a:lnTo>
                    <a:pt x="47" y="671"/>
                  </a:lnTo>
                  <a:lnTo>
                    <a:pt x="37" y="650"/>
                  </a:lnTo>
                  <a:lnTo>
                    <a:pt x="36" y="649"/>
                  </a:lnTo>
                  <a:lnTo>
                    <a:pt x="36" y="646"/>
                  </a:lnTo>
                  <a:lnTo>
                    <a:pt x="37" y="644"/>
                  </a:lnTo>
                  <a:lnTo>
                    <a:pt x="39" y="643"/>
                  </a:lnTo>
                  <a:lnTo>
                    <a:pt x="42" y="644"/>
                  </a:lnTo>
                  <a:lnTo>
                    <a:pt x="43" y="646"/>
                  </a:lnTo>
                  <a:close/>
                  <a:moveTo>
                    <a:pt x="70" y="697"/>
                  </a:moveTo>
                  <a:lnTo>
                    <a:pt x="75" y="706"/>
                  </a:lnTo>
                  <a:lnTo>
                    <a:pt x="82" y="719"/>
                  </a:lnTo>
                  <a:lnTo>
                    <a:pt x="82" y="720"/>
                  </a:lnTo>
                  <a:lnTo>
                    <a:pt x="82" y="722"/>
                  </a:lnTo>
                  <a:lnTo>
                    <a:pt x="81" y="724"/>
                  </a:lnTo>
                  <a:lnTo>
                    <a:pt x="79" y="725"/>
                  </a:lnTo>
                  <a:lnTo>
                    <a:pt x="78" y="725"/>
                  </a:lnTo>
                  <a:lnTo>
                    <a:pt x="76" y="724"/>
                  </a:lnTo>
                  <a:lnTo>
                    <a:pt x="75" y="722"/>
                  </a:lnTo>
                  <a:lnTo>
                    <a:pt x="67" y="711"/>
                  </a:lnTo>
                  <a:lnTo>
                    <a:pt x="62" y="702"/>
                  </a:lnTo>
                  <a:lnTo>
                    <a:pt x="62" y="700"/>
                  </a:lnTo>
                  <a:lnTo>
                    <a:pt x="62" y="699"/>
                  </a:lnTo>
                  <a:lnTo>
                    <a:pt x="62" y="697"/>
                  </a:lnTo>
                  <a:lnTo>
                    <a:pt x="64" y="696"/>
                  </a:lnTo>
                  <a:lnTo>
                    <a:pt x="67" y="696"/>
                  </a:lnTo>
                  <a:lnTo>
                    <a:pt x="68" y="696"/>
                  </a:lnTo>
                  <a:lnTo>
                    <a:pt x="70" y="697"/>
                  </a:lnTo>
                  <a:close/>
                  <a:moveTo>
                    <a:pt x="99" y="745"/>
                  </a:moveTo>
                  <a:lnTo>
                    <a:pt x="113" y="761"/>
                  </a:lnTo>
                  <a:lnTo>
                    <a:pt x="116" y="766"/>
                  </a:lnTo>
                  <a:lnTo>
                    <a:pt x="118" y="767"/>
                  </a:lnTo>
                  <a:lnTo>
                    <a:pt x="116" y="769"/>
                  </a:lnTo>
                  <a:lnTo>
                    <a:pt x="116" y="770"/>
                  </a:lnTo>
                  <a:lnTo>
                    <a:pt x="115" y="772"/>
                  </a:lnTo>
                  <a:lnTo>
                    <a:pt x="112" y="772"/>
                  </a:lnTo>
                  <a:lnTo>
                    <a:pt x="110" y="772"/>
                  </a:lnTo>
                  <a:lnTo>
                    <a:pt x="109" y="770"/>
                  </a:lnTo>
                  <a:lnTo>
                    <a:pt x="107" y="767"/>
                  </a:lnTo>
                  <a:lnTo>
                    <a:pt x="95" y="750"/>
                  </a:lnTo>
                  <a:lnTo>
                    <a:pt x="93" y="748"/>
                  </a:lnTo>
                  <a:lnTo>
                    <a:pt x="93" y="747"/>
                  </a:lnTo>
                  <a:lnTo>
                    <a:pt x="95" y="745"/>
                  </a:lnTo>
                  <a:lnTo>
                    <a:pt x="96" y="744"/>
                  </a:lnTo>
                  <a:lnTo>
                    <a:pt x="98" y="744"/>
                  </a:lnTo>
                  <a:lnTo>
                    <a:pt x="99" y="744"/>
                  </a:lnTo>
                  <a:lnTo>
                    <a:pt x="99" y="745"/>
                  </a:lnTo>
                  <a:close/>
                  <a:moveTo>
                    <a:pt x="138" y="789"/>
                  </a:moveTo>
                  <a:lnTo>
                    <a:pt x="143" y="794"/>
                  </a:lnTo>
                  <a:lnTo>
                    <a:pt x="155" y="806"/>
                  </a:lnTo>
                  <a:lnTo>
                    <a:pt x="157" y="808"/>
                  </a:lnTo>
                  <a:lnTo>
                    <a:pt x="157" y="809"/>
                  </a:lnTo>
                  <a:lnTo>
                    <a:pt x="157" y="811"/>
                  </a:lnTo>
                  <a:lnTo>
                    <a:pt x="155" y="812"/>
                  </a:lnTo>
                  <a:lnTo>
                    <a:pt x="154" y="812"/>
                  </a:lnTo>
                  <a:lnTo>
                    <a:pt x="152" y="812"/>
                  </a:lnTo>
                  <a:lnTo>
                    <a:pt x="151" y="812"/>
                  </a:lnTo>
                  <a:lnTo>
                    <a:pt x="135" y="800"/>
                  </a:lnTo>
                  <a:lnTo>
                    <a:pt x="132" y="794"/>
                  </a:lnTo>
                  <a:lnTo>
                    <a:pt x="130" y="792"/>
                  </a:lnTo>
                  <a:lnTo>
                    <a:pt x="132" y="791"/>
                  </a:lnTo>
                  <a:lnTo>
                    <a:pt x="132" y="789"/>
                  </a:lnTo>
                  <a:lnTo>
                    <a:pt x="133" y="787"/>
                  </a:lnTo>
                  <a:lnTo>
                    <a:pt x="135" y="787"/>
                  </a:lnTo>
                  <a:lnTo>
                    <a:pt x="137" y="787"/>
                  </a:lnTo>
                  <a:lnTo>
                    <a:pt x="138" y="789"/>
                  </a:lnTo>
                  <a:close/>
                  <a:moveTo>
                    <a:pt x="180" y="828"/>
                  </a:moveTo>
                  <a:lnTo>
                    <a:pt x="192" y="837"/>
                  </a:lnTo>
                  <a:lnTo>
                    <a:pt x="200" y="842"/>
                  </a:lnTo>
                  <a:lnTo>
                    <a:pt x="202" y="843"/>
                  </a:lnTo>
                  <a:lnTo>
                    <a:pt x="202" y="845"/>
                  </a:lnTo>
                  <a:lnTo>
                    <a:pt x="202" y="848"/>
                  </a:lnTo>
                  <a:lnTo>
                    <a:pt x="202" y="850"/>
                  </a:lnTo>
                  <a:lnTo>
                    <a:pt x="200" y="850"/>
                  </a:lnTo>
                  <a:lnTo>
                    <a:pt x="197" y="850"/>
                  </a:lnTo>
                  <a:lnTo>
                    <a:pt x="196" y="850"/>
                  </a:lnTo>
                  <a:lnTo>
                    <a:pt x="188" y="843"/>
                  </a:lnTo>
                  <a:lnTo>
                    <a:pt x="175" y="834"/>
                  </a:lnTo>
                  <a:lnTo>
                    <a:pt x="174" y="833"/>
                  </a:lnTo>
                  <a:lnTo>
                    <a:pt x="174" y="831"/>
                  </a:lnTo>
                  <a:lnTo>
                    <a:pt x="175" y="829"/>
                  </a:lnTo>
                  <a:lnTo>
                    <a:pt x="175" y="828"/>
                  </a:lnTo>
                  <a:lnTo>
                    <a:pt x="178" y="826"/>
                  </a:lnTo>
                  <a:lnTo>
                    <a:pt x="180" y="828"/>
                  </a:lnTo>
                  <a:close/>
                  <a:moveTo>
                    <a:pt x="227" y="861"/>
                  </a:moveTo>
                  <a:lnTo>
                    <a:pt x="228" y="862"/>
                  </a:lnTo>
                  <a:lnTo>
                    <a:pt x="248" y="873"/>
                  </a:lnTo>
                  <a:lnTo>
                    <a:pt x="250" y="875"/>
                  </a:lnTo>
                  <a:lnTo>
                    <a:pt x="251" y="876"/>
                  </a:lnTo>
                  <a:lnTo>
                    <a:pt x="251" y="878"/>
                  </a:lnTo>
                  <a:lnTo>
                    <a:pt x="250" y="879"/>
                  </a:lnTo>
                  <a:lnTo>
                    <a:pt x="248" y="881"/>
                  </a:lnTo>
                  <a:lnTo>
                    <a:pt x="247" y="881"/>
                  </a:lnTo>
                  <a:lnTo>
                    <a:pt x="245" y="881"/>
                  </a:lnTo>
                  <a:lnTo>
                    <a:pt x="244" y="879"/>
                  </a:lnTo>
                  <a:lnTo>
                    <a:pt x="225" y="868"/>
                  </a:lnTo>
                  <a:lnTo>
                    <a:pt x="223" y="867"/>
                  </a:lnTo>
                  <a:lnTo>
                    <a:pt x="222" y="867"/>
                  </a:lnTo>
                  <a:lnTo>
                    <a:pt x="222" y="865"/>
                  </a:lnTo>
                  <a:lnTo>
                    <a:pt x="222" y="864"/>
                  </a:lnTo>
                  <a:lnTo>
                    <a:pt x="222" y="862"/>
                  </a:lnTo>
                  <a:lnTo>
                    <a:pt x="223" y="861"/>
                  </a:lnTo>
                  <a:lnTo>
                    <a:pt x="225" y="861"/>
                  </a:lnTo>
                  <a:lnTo>
                    <a:pt x="227" y="861"/>
                  </a:lnTo>
                  <a:close/>
                  <a:moveTo>
                    <a:pt x="278" y="887"/>
                  </a:moveTo>
                  <a:lnTo>
                    <a:pt x="287" y="893"/>
                  </a:lnTo>
                  <a:lnTo>
                    <a:pt x="301" y="896"/>
                  </a:lnTo>
                  <a:lnTo>
                    <a:pt x="303" y="898"/>
                  </a:lnTo>
                  <a:lnTo>
                    <a:pt x="304" y="899"/>
                  </a:lnTo>
                  <a:lnTo>
                    <a:pt x="304" y="901"/>
                  </a:lnTo>
                  <a:lnTo>
                    <a:pt x="304" y="903"/>
                  </a:lnTo>
                  <a:lnTo>
                    <a:pt x="303" y="904"/>
                  </a:lnTo>
                  <a:lnTo>
                    <a:pt x="301" y="904"/>
                  </a:lnTo>
                  <a:lnTo>
                    <a:pt x="299" y="904"/>
                  </a:lnTo>
                  <a:lnTo>
                    <a:pt x="298" y="904"/>
                  </a:lnTo>
                  <a:lnTo>
                    <a:pt x="286" y="899"/>
                  </a:lnTo>
                  <a:lnTo>
                    <a:pt x="275" y="895"/>
                  </a:lnTo>
                  <a:lnTo>
                    <a:pt x="273" y="895"/>
                  </a:lnTo>
                  <a:lnTo>
                    <a:pt x="272" y="893"/>
                  </a:lnTo>
                  <a:lnTo>
                    <a:pt x="272" y="892"/>
                  </a:lnTo>
                  <a:lnTo>
                    <a:pt x="273" y="890"/>
                  </a:lnTo>
                  <a:lnTo>
                    <a:pt x="273" y="889"/>
                  </a:lnTo>
                  <a:lnTo>
                    <a:pt x="275" y="887"/>
                  </a:lnTo>
                  <a:lnTo>
                    <a:pt x="276" y="887"/>
                  </a:lnTo>
                  <a:lnTo>
                    <a:pt x="278" y="887"/>
                  </a:lnTo>
                  <a:close/>
                  <a:moveTo>
                    <a:pt x="332" y="909"/>
                  </a:moveTo>
                  <a:lnTo>
                    <a:pt x="351" y="913"/>
                  </a:lnTo>
                  <a:lnTo>
                    <a:pt x="355" y="913"/>
                  </a:lnTo>
                  <a:lnTo>
                    <a:pt x="357" y="915"/>
                  </a:lnTo>
                  <a:lnTo>
                    <a:pt x="358" y="917"/>
                  </a:lnTo>
                  <a:lnTo>
                    <a:pt x="358" y="918"/>
                  </a:lnTo>
                  <a:lnTo>
                    <a:pt x="358" y="920"/>
                  </a:lnTo>
                  <a:lnTo>
                    <a:pt x="358" y="921"/>
                  </a:lnTo>
                  <a:lnTo>
                    <a:pt x="357" y="921"/>
                  </a:lnTo>
                  <a:lnTo>
                    <a:pt x="355" y="923"/>
                  </a:lnTo>
                  <a:lnTo>
                    <a:pt x="354" y="923"/>
                  </a:lnTo>
                  <a:lnTo>
                    <a:pt x="349" y="921"/>
                  </a:lnTo>
                  <a:lnTo>
                    <a:pt x="329" y="917"/>
                  </a:lnTo>
                  <a:lnTo>
                    <a:pt x="327" y="915"/>
                  </a:lnTo>
                  <a:lnTo>
                    <a:pt x="327" y="913"/>
                  </a:lnTo>
                  <a:lnTo>
                    <a:pt x="326" y="913"/>
                  </a:lnTo>
                  <a:lnTo>
                    <a:pt x="326" y="912"/>
                  </a:lnTo>
                  <a:lnTo>
                    <a:pt x="327" y="910"/>
                  </a:lnTo>
                  <a:lnTo>
                    <a:pt x="329" y="909"/>
                  </a:lnTo>
                  <a:lnTo>
                    <a:pt x="330" y="907"/>
                  </a:lnTo>
                  <a:lnTo>
                    <a:pt x="332" y="909"/>
                  </a:lnTo>
                  <a:close/>
                  <a:moveTo>
                    <a:pt x="386" y="921"/>
                  </a:moveTo>
                  <a:lnTo>
                    <a:pt x="396" y="923"/>
                  </a:lnTo>
                  <a:lnTo>
                    <a:pt x="411" y="924"/>
                  </a:lnTo>
                  <a:lnTo>
                    <a:pt x="413" y="926"/>
                  </a:lnTo>
                  <a:lnTo>
                    <a:pt x="414" y="926"/>
                  </a:lnTo>
                  <a:lnTo>
                    <a:pt x="414" y="927"/>
                  </a:lnTo>
                  <a:lnTo>
                    <a:pt x="416" y="931"/>
                  </a:lnTo>
                  <a:lnTo>
                    <a:pt x="414" y="931"/>
                  </a:lnTo>
                  <a:lnTo>
                    <a:pt x="413" y="932"/>
                  </a:lnTo>
                  <a:lnTo>
                    <a:pt x="411" y="932"/>
                  </a:lnTo>
                  <a:lnTo>
                    <a:pt x="394" y="931"/>
                  </a:lnTo>
                  <a:lnTo>
                    <a:pt x="385" y="931"/>
                  </a:lnTo>
                  <a:lnTo>
                    <a:pt x="385" y="929"/>
                  </a:lnTo>
                  <a:lnTo>
                    <a:pt x="383" y="927"/>
                  </a:lnTo>
                  <a:lnTo>
                    <a:pt x="383" y="926"/>
                  </a:lnTo>
                  <a:lnTo>
                    <a:pt x="383" y="924"/>
                  </a:lnTo>
                  <a:lnTo>
                    <a:pt x="383" y="923"/>
                  </a:lnTo>
                  <a:lnTo>
                    <a:pt x="385" y="921"/>
                  </a:lnTo>
                  <a:lnTo>
                    <a:pt x="386" y="921"/>
                  </a:lnTo>
                  <a:close/>
                  <a:moveTo>
                    <a:pt x="444" y="927"/>
                  </a:moveTo>
                  <a:lnTo>
                    <a:pt x="465" y="929"/>
                  </a:lnTo>
                  <a:lnTo>
                    <a:pt x="469" y="929"/>
                  </a:lnTo>
                  <a:lnTo>
                    <a:pt x="470" y="929"/>
                  </a:lnTo>
                  <a:lnTo>
                    <a:pt x="472" y="931"/>
                  </a:lnTo>
                  <a:lnTo>
                    <a:pt x="473" y="931"/>
                  </a:lnTo>
                  <a:lnTo>
                    <a:pt x="473" y="932"/>
                  </a:lnTo>
                  <a:lnTo>
                    <a:pt x="473" y="934"/>
                  </a:lnTo>
                  <a:lnTo>
                    <a:pt x="472" y="935"/>
                  </a:lnTo>
                  <a:lnTo>
                    <a:pt x="470" y="937"/>
                  </a:lnTo>
                  <a:lnTo>
                    <a:pt x="469" y="937"/>
                  </a:lnTo>
                  <a:lnTo>
                    <a:pt x="465" y="937"/>
                  </a:lnTo>
                  <a:lnTo>
                    <a:pt x="444" y="937"/>
                  </a:lnTo>
                  <a:lnTo>
                    <a:pt x="442" y="935"/>
                  </a:lnTo>
                  <a:lnTo>
                    <a:pt x="441" y="935"/>
                  </a:lnTo>
                  <a:lnTo>
                    <a:pt x="439" y="934"/>
                  </a:lnTo>
                  <a:lnTo>
                    <a:pt x="439" y="931"/>
                  </a:lnTo>
                  <a:lnTo>
                    <a:pt x="441" y="929"/>
                  </a:lnTo>
                  <a:lnTo>
                    <a:pt x="442" y="929"/>
                  </a:lnTo>
                  <a:lnTo>
                    <a:pt x="444" y="927"/>
                  </a:lnTo>
                  <a:close/>
                  <a:moveTo>
                    <a:pt x="501" y="927"/>
                  </a:moveTo>
                  <a:lnTo>
                    <a:pt x="514" y="926"/>
                  </a:lnTo>
                  <a:lnTo>
                    <a:pt x="526" y="924"/>
                  </a:lnTo>
                  <a:lnTo>
                    <a:pt x="528" y="924"/>
                  </a:lnTo>
                  <a:lnTo>
                    <a:pt x="529" y="924"/>
                  </a:lnTo>
                  <a:lnTo>
                    <a:pt x="529" y="926"/>
                  </a:lnTo>
                  <a:lnTo>
                    <a:pt x="531" y="927"/>
                  </a:lnTo>
                  <a:lnTo>
                    <a:pt x="531" y="931"/>
                  </a:lnTo>
                  <a:lnTo>
                    <a:pt x="529" y="931"/>
                  </a:lnTo>
                  <a:lnTo>
                    <a:pt x="528" y="931"/>
                  </a:lnTo>
                  <a:lnTo>
                    <a:pt x="528" y="932"/>
                  </a:lnTo>
                  <a:lnTo>
                    <a:pt x="514" y="934"/>
                  </a:lnTo>
                  <a:lnTo>
                    <a:pt x="501" y="935"/>
                  </a:lnTo>
                  <a:lnTo>
                    <a:pt x="500" y="934"/>
                  </a:lnTo>
                  <a:lnTo>
                    <a:pt x="498" y="932"/>
                  </a:lnTo>
                  <a:lnTo>
                    <a:pt x="498" y="931"/>
                  </a:lnTo>
                  <a:lnTo>
                    <a:pt x="500" y="929"/>
                  </a:lnTo>
                  <a:lnTo>
                    <a:pt x="501" y="927"/>
                  </a:lnTo>
                  <a:close/>
                  <a:moveTo>
                    <a:pt x="559" y="920"/>
                  </a:moveTo>
                  <a:lnTo>
                    <a:pt x="559" y="920"/>
                  </a:lnTo>
                  <a:lnTo>
                    <a:pt x="580" y="913"/>
                  </a:lnTo>
                  <a:lnTo>
                    <a:pt x="582" y="913"/>
                  </a:lnTo>
                  <a:lnTo>
                    <a:pt x="583" y="913"/>
                  </a:lnTo>
                  <a:lnTo>
                    <a:pt x="585" y="913"/>
                  </a:lnTo>
                  <a:lnTo>
                    <a:pt x="586" y="915"/>
                  </a:lnTo>
                  <a:lnTo>
                    <a:pt x="588" y="917"/>
                  </a:lnTo>
                  <a:lnTo>
                    <a:pt x="588" y="918"/>
                  </a:lnTo>
                  <a:lnTo>
                    <a:pt x="586" y="920"/>
                  </a:lnTo>
                  <a:lnTo>
                    <a:pt x="586" y="921"/>
                  </a:lnTo>
                  <a:lnTo>
                    <a:pt x="583" y="921"/>
                  </a:lnTo>
                  <a:lnTo>
                    <a:pt x="582" y="921"/>
                  </a:lnTo>
                  <a:lnTo>
                    <a:pt x="560" y="927"/>
                  </a:lnTo>
                  <a:lnTo>
                    <a:pt x="559" y="927"/>
                  </a:lnTo>
                  <a:lnTo>
                    <a:pt x="557" y="926"/>
                  </a:lnTo>
                  <a:lnTo>
                    <a:pt x="555" y="924"/>
                  </a:lnTo>
                  <a:lnTo>
                    <a:pt x="554" y="923"/>
                  </a:lnTo>
                  <a:lnTo>
                    <a:pt x="554" y="921"/>
                  </a:lnTo>
                  <a:lnTo>
                    <a:pt x="555" y="921"/>
                  </a:lnTo>
                  <a:lnTo>
                    <a:pt x="557" y="920"/>
                  </a:lnTo>
                  <a:lnTo>
                    <a:pt x="559" y="920"/>
                  </a:lnTo>
                  <a:close/>
                  <a:moveTo>
                    <a:pt x="614" y="904"/>
                  </a:moveTo>
                  <a:lnTo>
                    <a:pt x="624" y="901"/>
                  </a:lnTo>
                  <a:lnTo>
                    <a:pt x="636" y="895"/>
                  </a:lnTo>
                  <a:lnTo>
                    <a:pt x="638" y="895"/>
                  </a:lnTo>
                  <a:lnTo>
                    <a:pt x="639" y="895"/>
                  </a:lnTo>
                  <a:lnTo>
                    <a:pt x="641" y="896"/>
                  </a:lnTo>
                  <a:lnTo>
                    <a:pt x="642" y="898"/>
                  </a:lnTo>
                  <a:lnTo>
                    <a:pt x="642" y="899"/>
                  </a:lnTo>
                  <a:lnTo>
                    <a:pt x="642" y="901"/>
                  </a:lnTo>
                  <a:lnTo>
                    <a:pt x="641" y="903"/>
                  </a:lnTo>
                  <a:lnTo>
                    <a:pt x="639" y="904"/>
                  </a:lnTo>
                  <a:lnTo>
                    <a:pt x="625" y="909"/>
                  </a:lnTo>
                  <a:lnTo>
                    <a:pt x="616" y="912"/>
                  </a:lnTo>
                  <a:lnTo>
                    <a:pt x="614" y="912"/>
                  </a:lnTo>
                  <a:lnTo>
                    <a:pt x="613" y="912"/>
                  </a:lnTo>
                  <a:lnTo>
                    <a:pt x="611" y="910"/>
                  </a:lnTo>
                  <a:lnTo>
                    <a:pt x="611" y="909"/>
                  </a:lnTo>
                  <a:lnTo>
                    <a:pt x="610" y="907"/>
                  </a:lnTo>
                  <a:lnTo>
                    <a:pt x="611" y="906"/>
                  </a:lnTo>
                  <a:lnTo>
                    <a:pt x="611" y="904"/>
                  </a:lnTo>
                  <a:lnTo>
                    <a:pt x="614" y="904"/>
                  </a:lnTo>
                  <a:close/>
                  <a:moveTo>
                    <a:pt x="667" y="882"/>
                  </a:moveTo>
                  <a:lnTo>
                    <a:pt x="686" y="873"/>
                  </a:lnTo>
                  <a:lnTo>
                    <a:pt x="687" y="870"/>
                  </a:lnTo>
                  <a:lnTo>
                    <a:pt x="689" y="870"/>
                  </a:lnTo>
                  <a:lnTo>
                    <a:pt x="690" y="870"/>
                  </a:lnTo>
                  <a:lnTo>
                    <a:pt x="692" y="871"/>
                  </a:lnTo>
                  <a:lnTo>
                    <a:pt x="694" y="873"/>
                  </a:lnTo>
                  <a:lnTo>
                    <a:pt x="695" y="875"/>
                  </a:lnTo>
                  <a:lnTo>
                    <a:pt x="695" y="876"/>
                  </a:lnTo>
                  <a:lnTo>
                    <a:pt x="694" y="876"/>
                  </a:lnTo>
                  <a:lnTo>
                    <a:pt x="692" y="878"/>
                  </a:lnTo>
                  <a:lnTo>
                    <a:pt x="687" y="879"/>
                  </a:lnTo>
                  <a:lnTo>
                    <a:pt x="670" y="890"/>
                  </a:lnTo>
                  <a:lnTo>
                    <a:pt x="669" y="890"/>
                  </a:lnTo>
                  <a:lnTo>
                    <a:pt x="667" y="890"/>
                  </a:lnTo>
                  <a:lnTo>
                    <a:pt x="666" y="889"/>
                  </a:lnTo>
                  <a:lnTo>
                    <a:pt x="664" y="887"/>
                  </a:lnTo>
                  <a:lnTo>
                    <a:pt x="664" y="885"/>
                  </a:lnTo>
                  <a:lnTo>
                    <a:pt x="666" y="884"/>
                  </a:lnTo>
                  <a:lnTo>
                    <a:pt x="667" y="882"/>
                  </a:lnTo>
                  <a:close/>
                  <a:moveTo>
                    <a:pt x="715" y="854"/>
                  </a:moveTo>
                  <a:lnTo>
                    <a:pt x="723" y="850"/>
                  </a:lnTo>
                  <a:lnTo>
                    <a:pt x="737" y="840"/>
                  </a:lnTo>
                  <a:lnTo>
                    <a:pt x="739" y="840"/>
                  </a:lnTo>
                  <a:lnTo>
                    <a:pt x="740" y="840"/>
                  </a:lnTo>
                  <a:lnTo>
                    <a:pt x="742" y="840"/>
                  </a:lnTo>
                  <a:lnTo>
                    <a:pt x="743" y="842"/>
                  </a:lnTo>
                  <a:lnTo>
                    <a:pt x="743" y="843"/>
                  </a:lnTo>
                  <a:lnTo>
                    <a:pt x="742" y="845"/>
                  </a:lnTo>
                  <a:lnTo>
                    <a:pt x="742" y="847"/>
                  </a:lnTo>
                  <a:lnTo>
                    <a:pt x="726" y="857"/>
                  </a:lnTo>
                  <a:lnTo>
                    <a:pt x="721" y="861"/>
                  </a:lnTo>
                  <a:lnTo>
                    <a:pt x="720" y="861"/>
                  </a:lnTo>
                  <a:lnTo>
                    <a:pt x="717" y="861"/>
                  </a:lnTo>
                  <a:lnTo>
                    <a:pt x="715" y="861"/>
                  </a:lnTo>
                  <a:lnTo>
                    <a:pt x="715" y="859"/>
                  </a:lnTo>
                  <a:lnTo>
                    <a:pt x="715" y="857"/>
                  </a:lnTo>
                  <a:lnTo>
                    <a:pt x="715" y="854"/>
                  </a:lnTo>
                  <a:close/>
                  <a:moveTo>
                    <a:pt x="762" y="820"/>
                  </a:moveTo>
                  <a:lnTo>
                    <a:pt x="774" y="809"/>
                  </a:lnTo>
                  <a:lnTo>
                    <a:pt x="780" y="803"/>
                  </a:lnTo>
                  <a:lnTo>
                    <a:pt x="782" y="803"/>
                  </a:lnTo>
                  <a:lnTo>
                    <a:pt x="784" y="803"/>
                  </a:lnTo>
                  <a:lnTo>
                    <a:pt x="785" y="803"/>
                  </a:lnTo>
                  <a:lnTo>
                    <a:pt x="787" y="803"/>
                  </a:lnTo>
                  <a:lnTo>
                    <a:pt x="787" y="805"/>
                  </a:lnTo>
                  <a:lnTo>
                    <a:pt x="787" y="806"/>
                  </a:lnTo>
                  <a:lnTo>
                    <a:pt x="787" y="808"/>
                  </a:lnTo>
                  <a:lnTo>
                    <a:pt x="787" y="809"/>
                  </a:lnTo>
                  <a:lnTo>
                    <a:pt x="779" y="814"/>
                  </a:lnTo>
                  <a:lnTo>
                    <a:pt x="768" y="826"/>
                  </a:lnTo>
                  <a:lnTo>
                    <a:pt x="766" y="826"/>
                  </a:lnTo>
                  <a:lnTo>
                    <a:pt x="765" y="826"/>
                  </a:lnTo>
                  <a:lnTo>
                    <a:pt x="763" y="826"/>
                  </a:lnTo>
                  <a:lnTo>
                    <a:pt x="762" y="825"/>
                  </a:lnTo>
                  <a:lnTo>
                    <a:pt x="760" y="823"/>
                  </a:lnTo>
                  <a:lnTo>
                    <a:pt x="760" y="822"/>
                  </a:lnTo>
                  <a:lnTo>
                    <a:pt x="762" y="820"/>
                  </a:lnTo>
                  <a:close/>
                  <a:moveTo>
                    <a:pt x="804" y="780"/>
                  </a:moveTo>
                  <a:lnTo>
                    <a:pt x="805" y="777"/>
                  </a:lnTo>
                  <a:lnTo>
                    <a:pt x="821" y="761"/>
                  </a:lnTo>
                  <a:lnTo>
                    <a:pt x="822" y="759"/>
                  </a:lnTo>
                  <a:lnTo>
                    <a:pt x="824" y="759"/>
                  </a:lnTo>
                  <a:lnTo>
                    <a:pt x="825" y="759"/>
                  </a:lnTo>
                  <a:lnTo>
                    <a:pt x="827" y="761"/>
                  </a:lnTo>
                  <a:lnTo>
                    <a:pt x="827" y="764"/>
                  </a:lnTo>
                  <a:lnTo>
                    <a:pt x="827" y="766"/>
                  </a:lnTo>
                  <a:lnTo>
                    <a:pt x="825" y="767"/>
                  </a:lnTo>
                  <a:lnTo>
                    <a:pt x="811" y="784"/>
                  </a:lnTo>
                  <a:lnTo>
                    <a:pt x="810" y="786"/>
                  </a:lnTo>
                  <a:lnTo>
                    <a:pt x="808" y="786"/>
                  </a:lnTo>
                  <a:lnTo>
                    <a:pt x="807" y="786"/>
                  </a:lnTo>
                  <a:lnTo>
                    <a:pt x="805" y="786"/>
                  </a:lnTo>
                  <a:lnTo>
                    <a:pt x="804" y="786"/>
                  </a:lnTo>
                  <a:lnTo>
                    <a:pt x="804" y="784"/>
                  </a:lnTo>
                  <a:lnTo>
                    <a:pt x="804" y="783"/>
                  </a:lnTo>
                  <a:lnTo>
                    <a:pt x="804" y="781"/>
                  </a:lnTo>
                  <a:lnTo>
                    <a:pt x="804" y="780"/>
                  </a:lnTo>
                  <a:close/>
                  <a:moveTo>
                    <a:pt x="839" y="734"/>
                  </a:moveTo>
                  <a:lnTo>
                    <a:pt x="847" y="725"/>
                  </a:lnTo>
                  <a:lnTo>
                    <a:pt x="853" y="714"/>
                  </a:lnTo>
                  <a:lnTo>
                    <a:pt x="855" y="713"/>
                  </a:lnTo>
                  <a:lnTo>
                    <a:pt x="856" y="713"/>
                  </a:lnTo>
                  <a:lnTo>
                    <a:pt x="858" y="713"/>
                  </a:lnTo>
                  <a:lnTo>
                    <a:pt x="860" y="714"/>
                  </a:lnTo>
                  <a:lnTo>
                    <a:pt x="861" y="716"/>
                  </a:lnTo>
                  <a:lnTo>
                    <a:pt x="861" y="717"/>
                  </a:lnTo>
                  <a:lnTo>
                    <a:pt x="860" y="719"/>
                  </a:lnTo>
                  <a:lnTo>
                    <a:pt x="853" y="730"/>
                  </a:lnTo>
                  <a:lnTo>
                    <a:pt x="847" y="739"/>
                  </a:lnTo>
                  <a:lnTo>
                    <a:pt x="846" y="741"/>
                  </a:lnTo>
                  <a:lnTo>
                    <a:pt x="844" y="741"/>
                  </a:lnTo>
                  <a:lnTo>
                    <a:pt x="842" y="741"/>
                  </a:lnTo>
                  <a:lnTo>
                    <a:pt x="839" y="741"/>
                  </a:lnTo>
                  <a:lnTo>
                    <a:pt x="839" y="739"/>
                  </a:lnTo>
                  <a:lnTo>
                    <a:pt x="839" y="738"/>
                  </a:lnTo>
                  <a:lnTo>
                    <a:pt x="839" y="736"/>
                  </a:lnTo>
                  <a:lnTo>
                    <a:pt x="839" y="734"/>
                  </a:lnTo>
                  <a:close/>
                  <a:moveTo>
                    <a:pt x="870" y="685"/>
                  </a:moveTo>
                  <a:lnTo>
                    <a:pt x="880" y="668"/>
                  </a:lnTo>
                  <a:lnTo>
                    <a:pt x="881" y="664"/>
                  </a:lnTo>
                  <a:lnTo>
                    <a:pt x="883" y="663"/>
                  </a:lnTo>
                  <a:lnTo>
                    <a:pt x="884" y="661"/>
                  </a:lnTo>
                  <a:lnTo>
                    <a:pt x="886" y="661"/>
                  </a:lnTo>
                  <a:lnTo>
                    <a:pt x="887" y="663"/>
                  </a:lnTo>
                  <a:lnTo>
                    <a:pt x="889" y="664"/>
                  </a:lnTo>
                  <a:lnTo>
                    <a:pt x="889" y="666"/>
                  </a:lnTo>
                  <a:lnTo>
                    <a:pt x="886" y="671"/>
                  </a:lnTo>
                  <a:lnTo>
                    <a:pt x="877" y="689"/>
                  </a:lnTo>
                  <a:lnTo>
                    <a:pt x="875" y="691"/>
                  </a:lnTo>
                  <a:lnTo>
                    <a:pt x="875" y="692"/>
                  </a:lnTo>
                  <a:lnTo>
                    <a:pt x="874" y="692"/>
                  </a:lnTo>
                  <a:lnTo>
                    <a:pt x="872" y="692"/>
                  </a:lnTo>
                  <a:lnTo>
                    <a:pt x="870" y="691"/>
                  </a:lnTo>
                  <a:lnTo>
                    <a:pt x="869" y="689"/>
                  </a:lnTo>
                  <a:lnTo>
                    <a:pt x="869" y="688"/>
                  </a:lnTo>
                  <a:lnTo>
                    <a:pt x="870" y="685"/>
                  </a:lnTo>
                  <a:close/>
                  <a:moveTo>
                    <a:pt x="894" y="633"/>
                  </a:moveTo>
                  <a:lnTo>
                    <a:pt x="897" y="626"/>
                  </a:lnTo>
                  <a:lnTo>
                    <a:pt x="901" y="612"/>
                  </a:lnTo>
                  <a:lnTo>
                    <a:pt x="903" y="608"/>
                  </a:lnTo>
                  <a:lnTo>
                    <a:pt x="905" y="608"/>
                  </a:lnTo>
                  <a:lnTo>
                    <a:pt x="906" y="607"/>
                  </a:lnTo>
                  <a:lnTo>
                    <a:pt x="908" y="608"/>
                  </a:lnTo>
                  <a:lnTo>
                    <a:pt x="909" y="608"/>
                  </a:lnTo>
                  <a:lnTo>
                    <a:pt x="911" y="610"/>
                  </a:lnTo>
                  <a:lnTo>
                    <a:pt x="911" y="612"/>
                  </a:lnTo>
                  <a:lnTo>
                    <a:pt x="911" y="613"/>
                  </a:lnTo>
                  <a:lnTo>
                    <a:pt x="905" y="630"/>
                  </a:lnTo>
                  <a:lnTo>
                    <a:pt x="901" y="636"/>
                  </a:lnTo>
                  <a:lnTo>
                    <a:pt x="901" y="638"/>
                  </a:lnTo>
                  <a:lnTo>
                    <a:pt x="900" y="640"/>
                  </a:lnTo>
                  <a:lnTo>
                    <a:pt x="898" y="640"/>
                  </a:lnTo>
                  <a:lnTo>
                    <a:pt x="897" y="640"/>
                  </a:lnTo>
                  <a:lnTo>
                    <a:pt x="894" y="638"/>
                  </a:lnTo>
                  <a:lnTo>
                    <a:pt x="894" y="636"/>
                  </a:lnTo>
                  <a:lnTo>
                    <a:pt x="894" y="635"/>
                  </a:lnTo>
                  <a:lnTo>
                    <a:pt x="894" y="633"/>
                  </a:lnTo>
                  <a:close/>
                  <a:moveTo>
                    <a:pt x="911" y="579"/>
                  </a:moveTo>
                  <a:lnTo>
                    <a:pt x="915" y="560"/>
                  </a:lnTo>
                  <a:lnTo>
                    <a:pt x="917" y="555"/>
                  </a:lnTo>
                  <a:lnTo>
                    <a:pt x="917" y="552"/>
                  </a:lnTo>
                  <a:lnTo>
                    <a:pt x="918" y="552"/>
                  </a:lnTo>
                  <a:lnTo>
                    <a:pt x="920" y="551"/>
                  </a:lnTo>
                  <a:lnTo>
                    <a:pt x="922" y="552"/>
                  </a:lnTo>
                  <a:lnTo>
                    <a:pt x="923" y="552"/>
                  </a:lnTo>
                  <a:lnTo>
                    <a:pt x="925" y="554"/>
                  </a:lnTo>
                  <a:lnTo>
                    <a:pt x="925" y="557"/>
                  </a:lnTo>
                  <a:lnTo>
                    <a:pt x="923" y="563"/>
                  </a:lnTo>
                  <a:lnTo>
                    <a:pt x="920" y="580"/>
                  </a:lnTo>
                  <a:lnTo>
                    <a:pt x="918" y="582"/>
                  </a:lnTo>
                  <a:lnTo>
                    <a:pt x="917" y="584"/>
                  </a:lnTo>
                  <a:lnTo>
                    <a:pt x="915" y="585"/>
                  </a:lnTo>
                  <a:lnTo>
                    <a:pt x="914" y="585"/>
                  </a:lnTo>
                  <a:lnTo>
                    <a:pt x="912" y="584"/>
                  </a:lnTo>
                  <a:lnTo>
                    <a:pt x="911" y="582"/>
                  </a:lnTo>
                  <a:lnTo>
                    <a:pt x="911" y="580"/>
                  </a:lnTo>
                  <a:lnTo>
                    <a:pt x="911" y="579"/>
                  </a:lnTo>
                  <a:close/>
                  <a:moveTo>
                    <a:pt x="922" y="521"/>
                  </a:moveTo>
                  <a:lnTo>
                    <a:pt x="922" y="515"/>
                  </a:lnTo>
                  <a:lnTo>
                    <a:pt x="923" y="498"/>
                  </a:lnTo>
                  <a:lnTo>
                    <a:pt x="923" y="495"/>
                  </a:lnTo>
                  <a:lnTo>
                    <a:pt x="925" y="493"/>
                  </a:lnTo>
                  <a:lnTo>
                    <a:pt x="926" y="493"/>
                  </a:lnTo>
                  <a:lnTo>
                    <a:pt x="929" y="493"/>
                  </a:lnTo>
                  <a:lnTo>
                    <a:pt x="931" y="495"/>
                  </a:lnTo>
                  <a:lnTo>
                    <a:pt x="931" y="496"/>
                  </a:lnTo>
                  <a:lnTo>
                    <a:pt x="931" y="498"/>
                  </a:lnTo>
                  <a:lnTo>
                    <a:pt x="929" y="517"/>
                  </a:lnTo>
                  <a:lnTo>
                    <a:pt x="929" y="523"/>
                  </a:lnTo>
                  <a:lnTo>
                    <a:pt x="929" y="524"/>
                  </a:lnTo>
                  <a:lnTo>
                    <a:pt x="929" y="526"/>
                  </a:lnTo>
                  <a:lnTo>
                    <a:pt x="926" y="526"/>
                  </a:lnTo>
                  <a:lnTo>
                    <a:pt x="925" y="527"/>
                  </a:lnTo>
                  <a:lnTo>
                    <a:pt x="923" y="526"/>
                  </a:lnTo>
                  <a:lnTo>
                    <a:pt x="922" y="524"/>
                  </a:lnTo>
                  <a:lnTo>
                    <a:pt x="922" y="523"/>
                  </a:lnTo>
                  <a:lnTo>
                    <a:pt x="922" y="521"/>
                  </a:lnTo>
                  <a:close/>
                  <a:moveTo>
                    <a:pt x="925" y="465"/>
                  </a:moveTo>
                  <a:lnTo>
                    <a:pt x="925" y="445"/>
                  </a:lnTo>
                  <a:lnTo>
                    <a:pt x="923" y="439"/>
                  </a:lnTo>
                  <a:lnTo>
                    <a:pt x="925" y="437"/>
                  </a:lnTo>
                  <a:lnTo>
                    <a:pt x="926" y="436"/>
                  </a:lnTo>
                  <a:lnTo>
                    <a:pt x="928" y="436"/>
                  </a:lnTo>
                  <a:lnTo>
                    <a:pt x="929" y="436"/>
                  </a:lnTo>
                  <a:lnTo>
                    <a:pt x="929" y="437"/>
                  </a:lnTo>
                  <a:lnTo>
                    <a:pt x="931" y="439"/>
                  </a:lnTo>
                  <a:lnTo>
                    <a:pt x="932" y="439"/>
                  </a:lnTo>
                  <a:lnTo>
                    <a:pt x="932" y="443"/>
                  </a:lnTo>
                  <a:lnTo>
                    <a:pt x="932" y="465"/>
                  </a:lnTo>
                  <a:lnTo>
                    <a:pt x="932" y="467"/>
                  </a:lnTo>
                  <a:lnTo>
                    <a:pt x="931" y="467"/>
                  </a:lnTo>
                  <a:lnTo>
                    <a:pt x="929" y="468"/>
                  </a:lnTo>
                  <a:lnTo>
                    <a:pt x="928" y="468"/>
                  </a:lnTo>
                  <a:lnTo>
                    <a:pt x="926" y="467"/>
                  </a:lnTo>
                  <a:lnTo>
                    <a:pt x="925" y="467"/>
                  </a:lnTo>
                  <a:lnTo>
                    <a:pt x="925" y="465"/>
                  </a:lnTo>
                  <a:close/>
                  <a:moveTo>
                    <a:pt x="920" y="408"/>
                  </a:moveTo>
                  <a:lnTo>
                    <a:pt x="920" y="398"/>
                  </a:lnTo>
                  <a:lnTo>
                    <a:pt x="917" y="383"/>
                  </a:lnTo>
                  <a:lnTo>
                    <a:pt x="917" y="381"/>
                  </a:lnTo>
                  <a:lnTo>
                    <a:pt x="917" y="380"/>
                  </a:lnTo>
                  <a:lnTo>
                    <a:pt x="918" y="378"/>
                  </a:lnTo>
                  <a:lnTo>
                    <a:pt x="920" y="378"/>
                  </a:lnTo>
                  <a:lnTo>
                    <a:pt x="922" y="378"/>
                  </a:lnTo>
                  <a:lnTo>
                    <a:pt x="923" y="378"/>
                  </a:lnTo>
                  <a:lnTo>
                    <a:pt x="925" y="380"/>
                  </a:lnTo>
                  <a:lnTo>
                    <a:pt x="925" y="381"/>
                  </a:lnTo>
                  <a:lnTo>
                    <a:pt x="928" y="397"/>
                  </a:lnTo>
                  <a:lnTo>
                    <a:pt x="929" y="406"/>
                  </a:lnTo>
                  <a:lnTo>
                    <a:pt x="929" y="408"/>
                  </a:lnTo>
                  <a:lnTo>
                    <a:pt x="928" y="409"/>
                  </a:lnTo>
                  <a:lnTo>
                    <a:pt x="926" y="411"/>
                  </a:lnTo>
                  <a:lnTo>
                    <a:pt x="925" y="411"/>
                  </a:lnTo>
                  <a:lnTo>
                    <a:pt x="923" y="411"/>
                  </a:lnTo>
                  <a:lnTo>
                    <a:pt x="922" y="411"/>
                  </a:lnTo>
                  <a:lnTo>
                    <a:pt x="920" y="409"/>
                  </a:lnTo>
                  <a:lnTo>
                    <a:pt x="920" y="408"/>
                  </a:lnTo>
                  <a:close/>
                  <a:moveTo>
                    <a:pt x="911" y="350"/>
                  </a:moveTo>
                  <a:lnTo>
                    <a:pt x="903" y="330"/>
                  </a:lnTo>
                  <a:lnTo>
                    <a:pt x="901" y="327"/>
                  </a:lnTo>
                  <a:lnTo>
                    <a:pt x="901" y="325"/>
                  </a:lnTo>
                  <a:lnTo>
                    <a:pt x="901" y="324"/>
                  </a:lnTo>
                  <a:lnTo>
                    <a:pt x="903" y="322"/>
                  </a:lnTo>
                  <a:lnTo>
                    <a:pt x="905" y="320"/>
                  </a:lnTo>
                  <a:lnTo>
                    <a:pt x="906" y="320"/>
                  </a:lnTo>
                  <a:lnTo>
                    <a:pt x="909" y="320"/>
                  </a:lnTo>
                  <a:lnTo>
                    <a:pt x="911" y="322"/>
                  </a:lnTo>
                  <a:lnTo>
                    <a:pt x="911" y="324"/>
                  </a:lnTo>
                  <a:lnTo>
                    <a:pt x="911" y="330"/>
                  </a:lnTo>
                  <a:lnTo>
                    <a:pt x="918" y="349"/>
                  </a:lnTo>
                  <a:lnTo>
                    <a:pt x="918" y="350"/>
                  </a:lnTo>
                  <a:lnTo>
                    <a:pt x="917" y="352"/>
                  </a:lnTo>
                  <a:lnTo>
                    <a:pt x="917" y="353"/>
                  </a:lnTo>
                  <a:lnTo>
                    <a:pt x="914" y="353"/>
                  </a:lnTo>
                  <a:lnTo>
                    <a:pt x="912" y="353"/>
                  </a:lnTo>
                  <a:lnTo>
                    <a:pt x="911" y="353"/>
                  </a:lnTo>
                  <a:lnTo>
                    <a:pt x="911" y="352"/>
                  </a:lnTo>
                  <a:lnTo>
                    <a:pt x="911" y="350"/>
                  </a:lnTo>
                  <a:close/>
                  <a:moveTo>
                    <a:pt x="892" y="296"/>
                  </a:moveTo>
                  <a:lnTo>
                    <a:pt x="889" y="289"/>
                  </a:lnTo>
                  <a:lnTo>
                    <a:pt x="881" y="274"/>
                  </a:lnTo>
                  <a:lnTo>
                    <a:pt x="881" y="272"/>
                  </a:lnTo>
                  <a:lnTo>
                    <a:pt x="881" y="271"/>
                  </a:lnTo>
                  <a:lnTo>
                    <a:pt x="883" y="269"/>
                  </a:lnTo>
                  <a:lnTo>
                    <a:pt x="884" y="268"/>
                  </a:lnTo>
                  <a:lnTo>
                    <a:pt x="884" y="266"/>
                  </a:lnTo>
                  <a:lnTo>
                    <a:pt x="886" y="268"/>
                  </a:lnTo>
                  <a:lnTo>
                    <a:pt x="887" y="268"/>
                  </a:lnTo>
                  <a:lnTo>
                    <a:pt x="889" y="269"/>
                  </a:lnTo>
                  <a:lnTo>
                    <a:pt x="897" y="285"/>
                  </a:lnTo>
                  <a:lnTo>
                    <a:pt x="900" y="294"/>
                  </a:lnTo>
                  <a:lnTo>
                    <a:pt x="900" y="296"/>
                  </a:lnTo>
                  <a:lnTo>
                    <a:pt x="898" y="297"/>
                  </a:lnTo>
                  <a:lnTo>
                    <a:pt x="897" y="299"/>
                  </a:lnTo>
                  <a:lnTo>
                    <a:pt x="895" y="299"/>
                  </a:lnTo>
                  <a:lnTo>
                    <a:pt x="894" y="299"/>
                  </a:lnTo>
                  <a:lnTo>
                    <a:pt x="894" y="297"/>
                  </a:lnTo>
                  <a:lnTo>
                    <a:pt x="892" y="296"/>
                  </a:lnTo>
                  <a:close/>
                  <a:moveTo>
                    <a:pt x="866" y="244"/>
                  </a:moveTo>
                  <a:lnTo>
                    <a:pt x="858" y="230"/>
                  </a:lnTo>
                  <a:lnTo>
                    <a:pt x="855" y="222"/>
                  </a:lnTo>
                  <a:lnTo>
                    <a:pt x="853" y="221"/>
                  </a:lnTo>
                  <a:lnTo>
                    <a:pt x="855" y="218"/>
                  </a:lnTo>
                  <a:lnTo>
                    <a:pt x="856" y="218"/>
                  </a:lnTo>
                  <a:lnTo>
                    <a:pt x="858" y="216"/>
                  </a:lnTo>
                  <a:lnTo>
                    <a:pt x="860" y="218"/>
                  </a:lnTo>
                  <a:lnTo>
                    <a:pt x="861" y="219"/>
                  </a:lnTo>
                  <a:lnTo>
                    <a:pt x="866" y="226"/>
                  </a:lnTo>
                  <a:lnTo>
                    <a:pt x="875" y="240"/>
                  </a:lnTo>
                  <a:lnTo>
                    <a:pt x="875" y="241"/>
                  </a:lnTo>
                  <a:lnTo>
                    <a:pt x="875" y="243"/>
                  </a:lnTo>
                  <a:lnTo>
                    <a:pt x="874" y="244"/>
                  </a:lnTo>
                  <a:lnTo>
                    <a:pt x="872" y="246"/>
                  </a:lnTo>
                  <a:lnTo>
                    <a:pt x="870" y="246"/>
                  </a:lnTo>
                  <a:lnTo>
                    <a:pt x="869" y="246"/>
                  </a:lnTo>
                  <a:lnTo>
                    <a:pt x="867" y="246"/>
                  </a:lnTo>
                  <a:lnTo>
                    <a:pt x="866" y="244"/>
                  </a:lnTo>
                  <a:close/>
                  <a:moveTo>
                    <a:pt x="836" y="194"/>
                  </a:moveTo>
                  <a:lnTo>
                    <a:pt x="833" y="193"/>
                  </a:lnTo>
                  <a:lnTo>
                    <a:pt x="821" y="176"/>
                  </a:lnTo>
                  <a:lnTo>
                    <a:pt x="821" y="174"/>
                  </a:lnTo>
                  <a:lnTo>
                    <a:pt x="821" y="173"/>
                  </a:lnTo>
                  <a:lnTo>
                    <a:pt x="821" y="171"/>
                  </a:lnTo>
                  <a:lnTo>
                    <a:pt x="822" y="170"/>
                  </a:lnTo>
                  <a:lnTo>
                    <a:pt x="824" y="170"/>
                  </a:lnTo>
                  <a:lnTo>
                    <a:pt x="825" y="170"/>
                  </a:lnTo>
                  <a:lnTo>
                    <a:pt x="827" y="171"/>
                  </a:lnTo>
                  <a:lnTo>
                    <a:pt x="839" y="187"/>
                  </a:lnTo>
                  <a:lnTo>
                    <a:pt x="842" y="191"/>
                  </a:lnTo>
                  <a:lnTo>
                    <a:pt x="842" y="193"/>
                  </a:lnTo>
                  <a:lnTo>
                    <a:pt x="842" y="194"/>
                  </a:lnTo>
                  <a:lnTo>
                    <a:pt x="841" y="196"/>
                  </a:lnTo>
                  <a:lnTo>
                    <a:pt x="839" y="198"/>
                  </a:lnTo>
                  <a:lnTo>
                    <a:pt x="838" y="196"/>
                  </a:lnTo>
                  <a:lnTo>
                    <a:pt x="836" y="194"/>
                  </a:lnTo>
                  <a:close/>
                  <a:moveTo>
                    <a:pt x="799" y="151"/>
                  </a:moveTo>
                  <a:lnTo>
                    <a:pt x="790" y="142"/>
                  </a:lnTo>
                  <a:lnTo>
                    <a:pt x="782" y="134"/>
                  </a:lnTo>
                  <a:lnTo>
                    <a:pt x="780" y="132"/>
                  </a:lnTo>
                  <a:lnTo>
                    <a:pt x="780" y="131"/>
                  </a:lnTo>
                  <a:lnTo>
                    <a:pt x="780" y="129"/>
                  </a:lnTo>
                  <a:lnTo>
                    <a:pt x="782" y="129"/>
                  </a:lnTo>
                  <a:lnTo>
                    <a:pt x="784" y="127"/>
                  </a:lnTo>
                  <a:lnTo>
                    <a:pt x="785" y="127"/>
                  </a:lnTo>
                  <a:lnTo>
                    <a:pt x="787" y="127"/>
                  </a:lnTo>
                  <a:lnTo>
                    <a:pt x="787" y="129"/>
                  </a:lnTo>
                  <a:lnTo>
                    <a:pt x="796" y="137"/>
                  </a:lnTo>
                  <a:lnTo>
                    <a:pt x="804" y="146"/>
                  </a:lnTo>
                  <a:lnTo>
                    <a:pt x="805" y="148"/>
                  </a:lnTo>
                  <a:lnTo>
                    <a:pt x="805" y="149"/>
                  </a:lnTo>
                  <a:lnTo>
                    <a:pt x="804" y="151"/>
                  </a:lnTo>
                  <a:lnTo>
                    <a:pt x="804" y="152"/>
                  </a:lnTo>
                  <a:lnTo>
                    <a:pt x="802" y="152"/>
                  </a:lnTo>
                  <a:lnTo>
                    <a:pt x="801" y="152"/>
                  </a:lnTo>
                  <a:lnTo>
                    <a:pt x="799" y="151"/>
                  </a:lnTo>
                  <a:close/>
                  <a:moveTo>
                    <a:pt x="757" y="112"/>
                  </a:moveTo>
                  <a:lnTo>
                    <a:pt x="742" y="99"/>
                  </a:lnTo>
                  <a:lnTo>
                    <a:pt x="739" y="96"/>
                  </a:lnTo>
                  <a:lnTo>
                    <a:pt x="737" y="95"/>
                  </a:lnTo>
                  <a:lnTo>
                    <a:pt x="735" y="93"/>
                  </a:lnTo>
                  <a:lnTo>
                    <a:pt x="737" y="92"/>
                  </a:lnTo>
                  <a:lnTo>
                    <a:pt x="739" y="90"/>
                  </a:lnTo>
                  <a:lnTo>
                    <a:pt x="740" y="90"/>
                  </a:lnTo>
                  <a:lnTo>
                    <a:pt x="742" y="90"/>
                  </a:lnTo>
                  <a:lnTo>
                    <a:pt x="745" y="93"/>
                  </a:lnTo>
                  <a:lnTo>
                    <a:pt x="762" y="106"/>
                  </a:lnTo>
                  <a:lnTo>
                    <a:pt x="763" y="107"/>
                  </a:lnTo>
                  <a:lnTo>
                    <a:pt x="763" y="109"/>
                  </a:lnTo>
                  <a:lnTo>
                    <a:pt x="763" y="110"/>
                  </a:lnTo>
                  <a:lnTo>
                    <a:pt x="762" y="112"/>
                  </a:lnTo>
                  <a:lnTo>
                    <a:pt x="760" y="112"/>
                  </a:lnTo>
                  <a:lnTo>
                    <a:pt x="759" y="112"/>
                  </a:lnTo>
                  <a:lnTo>
                    <a:pt x="757" y="112"/>
                  </a:lnTo>
                  <a:close/>
                  <a:moveTo>
                    <a:pt x="711" y="78"/>
                  </a:moveTo>
                  <a:lnTo>
                    <a:pt x="704" y="75"/>
                  </a:lnTo>
                  <a:lnTo>
                    <a:pt x="689" y="65"/>
                  </a:lnTo>
                  <a:lnTo>
                    <a:pt x="687" y="65"/>
                  </a:lnTo>
                  <a:lnTo>
                    <a:pt x="687" y="64"/>
                  </a:lnTo>
                  <a:lnTo>
                    <a:pt x="687" y="62"/>
                  </a:lnTo>
                  <a:lnTo>
                    <a:pt x="687" y="61"/>
                  </a:lnTo>
                  <a:lnTo>
                    <a:pt x="689" y="59"/>
                  </a:lnTo>
                  <a:lnTo>
                    <a:pt x="690" y="57"/>
                  </a:lnTo>
                  <a:lnTo>
                    <a:pt x="692" y="57"/>
                  </a:lnTo>
                  <a:lnTo>
                    <a:pt x="694" y="57"/>
                  </a:lnTo>
                  <a:lnTo>
                    <a:pt x="707" y="67"/>
                  </a:lnTo>
                  <a:lnTo>
                    <a:pt x="715" y="71"/>
                  </a:lnTo>
                  <a:lnTo>
                    <a:pt x="715" y="73"/>
                  </a:lnTo>
                  <a:lnTo>
                    <a:pt x="717" y="75"/>
                  </a:lnTo>
                  <a:lnTo>
                    <a:pt x="715" y="76"/>
                  </a:lnTo>
                  <a:lnTo>
                    <a:pt x="715" y="78"/>
                  </a:lnTo>
                  <a:lnTo>
                    <a:pt x="714" y="79"/>
                  </a:lnTo>
                  <a:lnTo>
                    <a:pt x="712" y="79"/>
                  </a:lnTo>
                  <a:lnTo>
                    <a:pt x="711" y="78"/>
                  </a:lnTo>
                  <a:close/>
                  <a:moveTo>
                    <a:pt x="661" y="51"/>
                  </a:moveTo>
                  <a:lnTo>
                    <a:pt x="644" y="43"/>
                  </a:lnTo>
                  <a:lnTo>
                    <a:pt x="638" y="40"/>
                  </a:lnTo>
                  <a:lnTo>
                    <a:pt x="636" y="39"/>
                  </a:lnTo>
                  <a:lnTo>
                    <a:pt x="635" y="39"/>
                  </a:lnTo>
                  <a:lnTo>
                    <a:pt x="635" y="37"/>
                  </a:lnTo>
                  <a:lnTo>
                    <a:pt x="635" y="36"/>
                  </a:lnTo>
                  <a:lnTo>
                    <a:pt x="636" y="34"/>
                  </a:lnTo>
                  <a:lnTo>
                    <a:pt x="638" y="33"/>
                  </a:lnTo>
                  <a:lnTo>
                    <a:pt x="639" y="33"/>
                  </a:lnTo>
                  <a:lnTo>
                    <a:pt x="641" y="33"/>
                  </a:lnTo>
                  <a:lnTo>
                    <a:pt x="649" y="37"/>
                  </a:lnTo>
                  <a:lnTo>
                    <a:pt x="664" y="43"/>
                  </a:lnTo>
                  <a:lnTo>
                    <a:pt x="666" y="45"/>
                  </a:lnTo>
                  <a:lnTo>
                    <a:pt x="666" y="47"/>
                  </a:lnTo>
                  <a:lnTo>
                    <a:pt x="666" y="48"/>
                  </a:lnTo>
                  <a:lnTo>
                    <a:pt x="664" y="50"/>
                  </a:lnTo>
                  <a:lnTo>
                    <a:pt x="663" y="51"/>
                  </a:lnTo>
                  <a:lnTo>
                    <a:pt x="661" y="51"/>
                  </a:lnTo>
                  <a:close/>
                  <a:moveTo>
                    <a:pt x="608" y="29"/>
                  </a:moveTo>
                  <a:lnTo>
                    <a:pt x="602" y="29"/>
                  </a:lnTo>
                  <a:lnTo>
                    <a:pt x="583" y="23"/>
                  </a:lnTo>
                  <a:lnTo>
                    <a:pt x="582" y="22"/>
                  </a:lnTo>
                  <a:lnTo>
                    <a:pt x="580" y="20"/>
                  </a:lnTo>
                  <a:lnTo>
                    <a:pt x="580" y="19"/>
                  </a:lnTo>
                  <a:lnTo>
                    <a:pt x="580" y="17"/>
                  </a:lnTo>
                  <a:lnTo>
                    <a:pt x="582" y="15"/>
                  </a:lnTo>
                  <a:lnTo>
                    <a:pt x="583" y="14"/>
                  </a:lnTo>
                  <a:lnTo>
                    <a:pt x="586" y="15"/>
                  </a:lnTo>
                  <a:lnTo>
                    <a:pt x="605" y="20"/>
                  </a:lnTo>
                  <a:lnTo>
                    <a:pt x="610" y="22"/>
                  </a:lnTo>
                  <a:lnTo>
                    <a:pt x="611" y="22"/>
                  </a:lnTo>
                  <a:lnTo>
                    <a:pt x="611" y="23"/>
                  </a:lnTo>
                  <a:lnTo>
                    <a:pt x="613" y="26"/>
                  </a:lnTo>
                  <a:lnTo>
                    <a:pt x="613" y="28"/>
                  </a:lnTo>
                  <a:lnTo>
                    <a:pt x="611" y="29"/>
                  </a:lnTo>
                  <a:lnTo>
                    <a:pt x="610" y="29"/>
                  </a:lnTo>
                  <a:lnTo>
                    <a:pt x="608" y="29"/>
                  </a:lnTo>
                  <a:close/>
                  <a:moveTo>
                    <a:pt x="552" y="15"/>
                  </a:moveTo>
                  <a:lnTo>
                    <a:pt x="537" y="12"/>
                  </a:lnTo>
                  <a:lnTo>
                    <a:pt x="528" y="11"/>
                  </a:lnTo>
                  <a:lnTo>
                    <a:pt x="526" y="11"/>
                  </a:lnTo>
                  <a:lnTo>
                    <a:pt x="524" y="11"/>
                  </a:lnTo>
                  <a:lnTo>
                    <a:pt x="524" y="9"/>
                  </a:lnTo>
                  <a:lnTo>
                    <a:pt x="524" y="8"/>
                  </a:lnTo>
                  <a:lnTo>
                    <a:pt x="524" y="6"/>
                  </a:lnTo>
                  <a:lnTo>
                    <a:pt x="526" y="5"/>
                  </a:lnTo>
                  <a:lnTo>
                    <a:pt x="528" y="3"/>
                  </a:lnTo>
                  <a:lnTo>
                    <a:pt x="537" y="5"/>
                  </a:lnTo>
                  <a:lnTo>
                    <a:pt x="554" y="8"/>
                  </a:lnTo>
                  <a:lnTo>
                    <a:pt x="555" y="9"/>
                  </a:lnTo>
                  <a:lnTo>
                    <a:pt x="555" y="11"/>
                  </a:lnTo>
                  <a:lnTo>
                    <a:pt x="555" y="12"/>
                  </a:lnTo>
                  <a:lnTo>
                    <a:pt x="555" y="14"/>
                  </a:lnTo>
                  <a:lnTo>
                    <a:pt x="554" y="15"/>
                  </a:lnTo>
                  <a:lnTo>
                    <a:pt x="552" y="15"/>
                  </a:lnTo>
                  <a:close/>
                  <a:moveTo>
                    <a:pt x="495" y="9"/>
                  </a:moveTo>
                  <a:lnTo>
                    <a:pt x="490" y="8"/>
                  </a:lnTo>
                  <a:lnTo>
                    <a:pt x="489" y="8"/>
                  </a:lnTo>
                  <a:lnTo>
                    <a:pt x="487" y="6"/>
                  </a:lnTo>
                  <a:lnTo>
                    <a:pt x="486" y="5"/>
                  </a:lnTo>
                  <a:lnTo>
                    <a:pt x="486" y="3"/>
                  </a:lnTo>
                  <a:lnTo>
                    <a:pt x="486" y="1"/>
                  </a:lnTo>
                  <a:lnTo>
                    <a:pt x="487" y="1"/>
                  </a:lnTo>
                  <a:lnTo>
                    <a:pt x="489" y="0"/>
                  </a:lnTo>
                  <a:lnTo>
                    <a:pt x="490" y="0"/>
                  </a:lnTo>
                  <a:lnTo>
                    <a:pt x="495" y="1"/>
                  </a:lnTo>
                  <a:lnTo>
                    <a:pt x="497" y="1"/>
                  </a:lnTo>
                  <a:lnTo>
                    <a:pt x="498" y="1"/>
                  </a:lnTo>
                  <a:lnTo>
                    <a:pt x="500" y="3"/>
                  </a:lnTo>
                  <a:lnTo>
                    <a:pt x="500" y="5"/>
                  </a:lnTo>
                  <a:lnTo>
                    <a:pt x="500" y="6"/>
                  </a:lnTo>
                  <a:lnTo>
                    <a:pt x="498" y="8"/>
                  </a:lnTo>
                  <a:lnTo>
                    <a:pt x="497" y="9"/>
                  </a:lnTo>
                  <a:lnTo>
                    <a:pt x="495" y="9"/>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87" name="Freeform 17"/>
            <p:cNvSpPr>
              <a:spLocks/>
            </p:cNvSpPr>
            <p:nvPr/>
          </p:nvSpPr>
          <p:spPr bwMode="auto">
            <a:xfrm>
              <a:off x="7305675" y="2324100"/>
              <a:ext cx="87313" cy="87313"/>
            </a:xfrm>
            <a:custGeom>
              <a:avLst/>
              <a:gdLst>
                <a:gd name="T0" fmla="*/ 2147483647 w 68"/>
                <a:gd name="T1" fmla="*/ 0 h 68"/>
                <a:gd name="T2" fmla="*/ 2147483647 w 68"/>
                <a:gd name="T3" fmla="*/ 0 h 68"/>
                <a:gd name="T4" fmla="*/ 2147483647 w 68"/>
                <a:gd name="T5" fmla="*/ 0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0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1" y="0"/>
                  </a:lnTo>
                  <a:lnTo>
                    <a:pt x="28" y="0"/>
                  </a:lnTo>
                  <a:lnTo>
                    <a:pt x="21" y="3"/>
                  </a:lnTo>
                  <a:lnTo>
                    <a:pt x="15" y="4"/>
                  </a:lnTo>
                  <a:lnTo>
                    <a:pt x="11" y="11"/>
                  </a:lnTo>
                  <a:lnTo>
                    <a:pt x="6" y="14"/>
                  </a:lnTo>
                  <a:lnTo>
                    <a:pt x="3" y="21"/>
                  </a:lnTo>
                  <a:lnTo>
                    <a:pt x="1" y="28"/>
                  </a:lnTo>
                  <a:lnTo>
                    <a:pt x="1" y="31"/>
                  </a:lnTo>
                  <a:lnTo>
                    <a:pt x="0" y="34"/>
                  </a:lnTo>
                  <a:lnTo>
                    <a:pt x="1" y="39"/>
                  </a:lnTo>
                  <a:lnTo>
                    <a:pt x="1" y="40"/>
                  </a:lnTo>
                  <a:lnTo>
                    <a:pt x="3" y="48"/>
                  </a:lnTo>
                  <a:lnTo>
                    <a:pt x="6" y="53"/>
                  </a:lnTo>
                  <a:lnTo>
                    <a:pt x="11" y="57"/>
                  </a:lnTo>
                  <a:lnTo>
                    <a:pt x="15" y="62"/>
                  </a:lnTo>
                  <a:lnTo>
                    <a:pt x="21" y="67"/>
                  </a:lnTo>
                  <a:lnTo>
                    <a:pt x="28" y="67"/>
                  </a:lnTo>
                  <a:lnTo>
                    <a:pt x="31" y="68"/>
                  </a:lnTo>
                  <a:lnTo>
                    <a:pt x="34" y="68"/>
                  </a:lnTo>
                  <a:lnTo>
                    <a:pt x="39" y="68"/>
                  </a:lnTo>
                  <a:lnTo>
                    <a:pt x="42" y="67"/>
                  </a:lnTo>
                  <a:lnTo>
                    <a:pt x="48" y="67"/>
                  </a:lnTo>
                  <a:lnTo>
                    <a:pt x="54" y="62"/>
                  </a:lnTo>
                  <a:lnTo>
                    <a:pt x="59" y="57"/>
                  </a:lnTo>
                  <a:lnTo>
                    <a:pt x="63" y="53"/>
                  </a:lnTo>
                  <a:lnTo>
                    <a:pt x="65" y="48"/>
                  </a:lnTo>
                  <a:lnTo>
                    <a:pt x="68" y="40"/>
                  </a:lnTo>
                  <a:lnTo>
                    <a:pt x="68" y="39"/>
                  </a:lnTo>
                  <a:lnTo>
                    <a:pt x="68" y="34"/>
                  </a:lnTo>
                  <a:lnTo>
                    <a:pt x="68" y="31"/>
                  </a:lnTo>
                  <a:lnTo>
                    <a:pt x="68" y="28"/>
                  </a:lnTo>
                  <a:lnTo>
                    <a:pt x="65" y="21"/>
                  </a:lnTo>
                  <a:lnTo>
                    <a:pt x="63" y="14"/>
                  </a:lnTo>
                  <a:lnTo>
                    <a:pt x="59" y="11"/>
                  </a:lnTo>
                  <a:lnTo>
                    <a:pt x="54" y="4"/>
                  </a:lnTo>
                  <a:lnTo>
                    <a:pt x="48" y="3"/>
                  </a:lnTo>
                  <a:lnTo>
                    <a:pt x="42" y="0"/>
                  </a:lnTo>
                  <a:lnTo>
                    <a:pt x="39" y="0"/>
                  </a:lnTo>
                  <a:lnTo>
                    <a:pt x="34" y="0"/>
                  </a:lnTo>
                  <a:close/>
                </a:path>
              </a:pathLst>
            </a:custGeom>
            <a:solidFill>
              <a:srgbClr val="FF0000"/>
            </a:solidFill>
            <a:ln w="9525">
              <a:noFill/>
              <a:round/>
              <a:headEnd/>
              <a:tailEnd/>
            </a:ln>
          </p:spPr>
          <p:txBody>
            <a:bodyPr/>
            <a:lstStyle/>
            <a:p>
              <a:endParaRPr lang="ja-JP" altLang="en-US" dirty="0">
                <a:latin typeface="Tahoma" pitchFamily="34" charset="0"/>
                <a:cs typeface="Tahoma" pitchFamily="34" charset="0"/>
              </a:endParaRPr>
            </a:p>
          </p:txBody>
        </p:sp>
        <p:sp>
          <p:nvSpPr>
            <p:cNvPr id="9288" name="Freeform 18"/>
            <p:cNvSpPr>
              <a:spLocks/>
            </p:cNvSpPr>
            <p:nvPr/>
          </p:nvSpPr>
          <p:spPr bwMode="auto">
            <a:xfrm>
              <a:off x="7305675" y="2324100"/>
              <a:ext cx="87313" cy="87313"/>
            </a:xfrm>
            <a:custGeom>
              <a:avLst/>
              <a:gdLst>
                <a:gd name="T0" fmla="*/ 2147483647 w 68"/>
                <a:gd name="T1" fmla="*/ 0 h 68"/>
                <a:gd name="T2" fmla="*/ 2147483647 w 68"/>
                <a:gd name="T3" fmla="*/ 0 h 68"/>
                <a:gd name="T4" fmla="*/ 2147483647 w 68"/>
                <a:gd name="T5" fmla="*/ 0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0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1" y="0"/>
                  </a:lnTo>
                  <a:lnTo>
                    <a:pt x="28" y="0"/>
                  </a:lnTo>
                  <a:lnTo>
                    <a:pt x="21" y="3"/>
                  </a:lnTo>
                  <a:lnTo>
                    <a:pt x="15" y="4"/>
                  </a:lnTo>
                  <a:lnTo>
                    <a:pt x="11" y="11"/>
                  </a:lnTo>
                  <a:lnTo>
                    <a:pt x="6" y="14"/>
                  </a:lnTo>
                  <a:lnTo>
                    <a:pt x="3" y="21"/>
                  </a:lnTo>
                  <a:lnTo>
                    <a:pt x="1" y="28"/>
                  </a:lnTo>
                  <a:lnTo>
                    <a:pt x="1" y="31"/>
                  </a:lnTo>
                  <a:lnTo>
                    <a:pt x="0" y="34"/>
                  </a:lnTo>
                  <a:lnTo>
                    <a:pt x="1" y="39"/>
                  </a:lnTo>
                  <a:lnTo>
                    <a:pt x="1" y="40"/>
                  </a:lnTo>
                  <a:lnTo>
                    <a:pt x="3" y="48"/>
                  </a:lnTo>
                  <a:lnTo>
                    <a:pt x="6" y="53"/>
                  </a:lnTo>
                  <a:lnTo>
                    <a:pt x="11" y="57"/>
                  </a:lnTo>
                  <a:lnTo>
                    <a:pt x="15" y="62"/>
                  </a:lnTo>
                  <a:lnTo>
                    <a:pt x="21" y="67"/>
                  </a:lnTo>
                  <a:lnTo>
                    <a:pt x="28" y="67"/>
                  </a:lnTo>
                  <a:lnTo>
                    <a:pt x="31" y="68"/>
                  </a:lnTo>
                  <a:lnTo>
                    <a:pt x="34" y="68"/>
                  </a:lnTo>
                  <a:lnTo>
                    <a:pt x="39" y="68"/>
                  </a:lnTo>
                  <a:lnTo>
                    <a:pt x="42" y="67"/>
                  </a:lnTo>
                  <a:lnTo>
                    <a:pt x="48" y="67"/>
                  </a:lnTo>
                  <a:lnTo>
                    <a:pt x="54" y="62"/>
                  </a:lnTo>
                  <a:lnTo>
                    <a:pt x="59" y="57"/>
                  </a:lnTo>
                  <a:lnTo>
                    <a:pt x="63" y="53"/>
                  </a:lnTo>
                  <a:lnTo>
                    <a:pt x="65" y="48"/>
                  </a:lnTo>
                  <a:lnTo>
                    <a:pt x="68" y="40"/>
                  </a:lnTo>
                  <a:lnTo>
                    <a:pt x="68" y="39"/>
                  </a:lnTo>
                  <a:lnTo>
                    <a:pt x="68" y="34"/>
                  </a:lnTo>
                  <a:lnTo>
                    <a:pt x="68" y="31"/>
                  </a:lnTo>
                  <a:lnTo>
                    <a:pt x="68" y="28"/>
                  </a:lnTo>
                  <a:lnTo>
                    <a:pt x="65" y="21"/>
                  </a:lnTo>
                  <a:lnTo>
                    <a:pt x="63" y="14"/>
                  </a:lnTo>
                  <a:lnTo>
                    <a:pt x="59" y="11"/>
                  </a:lnTo>
                  <a:lnTo>
                    <a:pt x="54" y="4"/>
                  </a:lnTo>
                  <a:lnTo>
                    <a:pt x="48" y="3"/>
                  </a:lnTo>
                  <a:lnTo>
                    <a:pt x="42" y="0"/>
                  </a:lnTo>
                  <a:lnTo>
                    <a:pt x="39"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89" name="Freeform 19"/>
            <p:cNvSpPr>
              <a:spLocks/>
            </p:cNvSpPr>
            <p:nvPr/>
          </p:nvSpPr>
          <p:spPr bwMode="auto">
            <a:xfrm>
              <a:off x="7288213" y="1812925"/>
              <a:ext cx="90487" cy="88900"/>
            </a:xfrm>
            <a:custGeom>
              <a:avLst/>
              <a:gdLst>
                <a:gd name="T0" fmla="*/ 2147483647 w 70"/>
                <a:gd name="T1" fmla="*/ 0 h 69"/>
                <a:gd name="T2" fmla="*/ 2147483647 w 70"/>
                <a:gd name="T3" fmla="*/ 0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0 w 70"/>
                <a:gd name="T19" fmla="*/ 2147483647 h 69"/>
                <a:gd name="T20" fmla="*/ 0 w 70"/>
                <a:gd name="T21" fmla="*/ 2147483647 h 69"/>
                <a:gd name="T22" fmla="*/ 0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2147483647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2147483647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0 h 69"/>
                <a:gd name="T80" fmla="*/ 2147483647 w 70"/>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69"/>
                <a:gd name="T125" fmla="*/ 70 w 70"/>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69">
                  <a:moveTo>
                    <a:pt x="34" y="0"/>
                  </a:moveTo>
                  <a:lnTo>
                    <a:pt x="31" y="0"/>
                  </a:lnTo>
                  <a:lnTo>
                    <a:pt x="28" y="2"/>
                  </a:lnTo>
                  <a:lnTo>
                    <a:pt x="22" y="3"/>
                  </a:lnTo>
                  <a:lnTo>
                    <a:pt x="16" y="7"/>
                  </a:lnTo>
                  <a:lnTo>
                    <a:pt x="11" y="10"/>
                  </a:lnTo>
                  <a:lnTo>
                    <a:pt x="7" y="16"/>
                  </a:lnTo>
                  <a:lnTo>
                    <a:pt x="3" y="22"/>
                  </a:lnTo>
                  <a:lnTo>
                    <a:pt x="2" y="27"/>
                  </a:lnTo>
                  <a:lnTo>
                    <a:pt x="0" y="31"/>
                  </a:lnTo>
                  <a:lnTo>
                    <a:pt x="0" y="35"/>
                  </a:lnTo>
                  <a:lnTo>
                    <a:pt x="0" y="38"/>
                  </a:lnTo>
                  <a:lnTo>
                    <a:pt x="2" y="42"/>
                  </a:lnTo>
                  <a:lnTo>
                    <a:pt x="3" y="47"/>
                  </a:lnTo>
                  <a:lnTo>
                    <a:pt x="7" y="53"/>
                  </a:lnTo>
                  <a:lnTo>
                    <a:pt x="11" y="59"/>
                  </a:lnTo>
                  <a:lnTo>
                    <a:pt x="16" y="63"/>
                  </a:lnTo>
                  <a:lnTo>
                    <a:pt x="22" y="66"/>
                  </a:lnTo>
                  <a:lnTo>
                    <a:pt x="28" y="69"/>
                  </a:lnTo>
                  <a:lnTo>
                    <a:pt x="31" y="69"/>
                  </a:lnTo>
                  <a:lnTo>
                    <a:pt x="34" y="69"/>
                  </a:lnTo>
                  <a:lnTo>
                    <a:pt x="39" y="69"/>
                  </a:lnTo>
                  <a:lnTo>
                    <a:pt x="42" y="69"/>
                  </a:lnTo>
                  <a:lnTo>
                    <a:pt x="48" y="66"/>
                  </a:lnTo>
                  <a:lnTo>
                    <a:pt x="55" y="63"/>
                  </a:lnTo>
                  <a:lnTo>
                    <a:pt x="59" y="59"/>
                  </a:lnTo>
                  <a:lnTo>
                    <a:pt x="64" y="53"/>
                  </a:lnTo>
                  <a:lnTo>
                    <a:pt x="67" y="47"/>
                  </a:lnTo>
                  <a:lnTo>
                    <a:pt x="69" y="42"/>
                  </a:lnTo>
                  <a:lnTo>
                    <a:pt x="70" y="38"/>
                  </a:lnTo>
                  <a:lnTo>
                    <a:pt x="70" y="35"/>
                  </a:lnTo>
                  <a:lnTo>
                    <a:pt x="70" y="31"/>
                  </a:lnTo>
                  <a:lnTo>
                    <a:pt x="69" y="27"/>
                  </a:lnTo>
                  <a:lnTo>
                    <a:pt x="67" y="22"/>
                  </a:lnTo>
                  <a:lnTo>
                    <a:pt x="64" y="16"/>
                  </a:lnTo>
                  <a:lnTo>
                    <a:pt x="59" y="10"/>
                  </a:lnTo>
                  <a:lnTo>
                    <a:pt x="55" y="7"/>
                  </a:lnTo>
                  <a:lnTo>
                    <a:pt x="48" y="3"/>
                  </a:lnTo>
                  <a:lnTo>
                    <a:pt x="42" y="2"/>
                  </a:lnTo>
                  <a:lnTo>
                    <a:pt x="39" y="0"/>
                  </a:lnTo>
                  <a:lnTo>
                    <a:pt x="34" y="0"/>
                  </a:lnTo>
                  <a:close/>
                </a:path>
              </a:pathLst>
            </a:custGeom>
            <a:solidFill>
              <a:srgbClr val="FF00FF"/>
            </a:solidFill>
            <a:ln w="9525">
              <a:noFill/>
              <a:round/>
              <a:headEnd/>
              <a:tailEnd/>
            </a:ln>
          </p:spPr>
          <p:txBody>
            <a:bodyPr/>
            <a:lstStyle/>
            <a:p>
              <a:endParaRPr lang="ja-JP" altLang="en-US" dirty="0">
                <a:latin typeface="Tahoma" pitchFamily="34" charset="0"/>
                <a:cs typeface="Tahoma" pitchFamily="34" charset="0"/>
              </a:endParaRPr>
            </a:p>
          </p:txBody>
        </p:sp>
        <p:sp>
          <p:nvSpPr>
            <p:cNvPr id="9290" name="Freeform 20"/>
            <p:cNvSpPr>
              <a:spLocks/>
            </p:cNvSpPr>
            <p:nvPr/>
          </p:nvSpPr>
          <p:spPr bwMode="auto">
            <a:xfrm>
              <a:off x="7288213" y="1812925"/>
              <a:ext cx="90487" cy="88900"/>
            </a:xfrm>
            <a:custGeom>
              <a:avLst/>
              <a:gdLst>
                <a:gd name="T0" fmla="*/ 2147483647 w 70"/>
                <a:gd name="T1" fmla="*/ 0 h 69"/>
                <a:gd name="T2" fmla="*/ 2147483647 w 70"/>
                <a:gd name="T3" fmla="*/ 0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0 w 70"/>
                <a:gd name="T19" fmla="*/ 2147483647 h 69"/>
                <a:gd name="T20" fmla="*/ 0 w 70"/>
                <a:gd name="T21" fmla="*/ 2147483647 h 69"/>
                <a:gd name="T22" fmla="*/ 0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2147483647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2147483647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0 h 69"/>
                <a:gd name="T80" fmla="*/ 2147483647 w 70"/>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69"/>
                <a:gd name="T125" fmla="*/ 70 w 70"/>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69">
                  <a:moveTo>
                    <a:pt x="34" y="0"/>
                  </a:moveTo>
                  <a:lnTo>
                    <a:pt x="31" y="0"/>
                  </a:lnTo>
                  <a:lnTo>
                    <a:pt x="28" y="2"/>
                  </a:lnTo>
                  <a:lnTo>
                    <a:pt x="22" y="3"/>
                  </a:lnTo>
                  <a:lnTo>
                    <a:pt x="16" y="7"/>
                  </a:lnTo>
                  <a:lnTo>
                    <a:pt x="11" y="10"/>
                  </a:lnTo>
                  <a:lnTo>
                    <a:pt x="7" y="16"/>
                  </a:lnTo>
                  <a:lnTo>
                    <a:pt x="3" y="22"/>
                  </a:lnTo>
                  <a:lnTo>
                    <a:pt x="2" y="27"/>
                  </a:lnTo>
                  <a:lnTo>
                    <a:pt x="0" y="31"/>
                  </a:lnTo>
                  <a:lnTo>
                    <a:pt x="0" y="35"/>
                  </a:lnTo>
                  <a:lnTo>
                    <a:pt x="0" y="38"/>
                  </a:lnTo>
                  <a:lnTo>
                    <a:pt x="2" y="42"/>
                  </a:lnTo>
                  <a:lnTo>
                    <a:pt x="3" y="47"/>
                  </a:lnTo>
                  <a:lnTo>
                    <a:pt x="7" y="53"/>
                  </a:lnTo>
                  <a:lnTo>
                    <a:pt x="11" y="59"/>
                  </a:lnTo>
                  <a:lnTo>
                    <a:pt x="16" y="63"/>
                  </a:lnTo>
                  <a:lnTo>
                    <a:pt x="22" y="66"/>
                  </a:lnTo>
                  <a:lnTo>
                    <a:pt x="28" y="69"/>
                  </a:lnTo>
                  <a:lnTo>
                    <a:pt x="31" y="69"/>
                  </a:lnTo>
                  <a:lnTo>
                    <a:pt x="34" y="69"/>
                  </a:lnTo>
                  <a:lnTo>
                    <a:pt x="39" y="69"/>
                  </a:lnTo>
                  <a:lnTo>
                    <a:pt x="42" y="69"/>
                  </a:lnTo>
                  <a:lnTo>
                    <a:pt x="48" y="66"/>
                  </a:lnTo>
                  <a:lnTo>
                    <a:pt x="55" y="63"/>
                  </a:lnTo>
                  <a:lnTo>
                    <a:pt x="59" y="59"/>
                  </a:lnTo>
                  <a:lnTo>
                    <a:pt x="64" y="53"/>
                  </a:lnTo>
                  <a:lnTo>
                    <a:pt x="67" y="47"/>
                  </a:lnTo>
                  <a:lnTo>
                    <a:pt x="69" y="42"/>
                  </a:lnTo>
                  <a:lnTo>
                    <a:pt x="70" y="38"/>
                  </a:lnTo>
                  <a:lnTo>
                    <a:pt x="70" y="35"/>
                  </a:lnTo>
                  <a:lnTo>
                    <a:pt x="70" y="31"/>
                  </a:lnTo>
                  <a:lnTo>
                    <a:pt x="69" y="27"/>
                  </a:lnTo>
                  <a:lnTo>
                    <a:pt x="67" y="22"/>
                  </a:lnTo>
                  <a:lnTo>
                    <a:pt x="64" y="16"/>
                  </a:lnTo>
                  <a:lnTo>
                    <a:pt x="59" y="10"/>
                  </a:lnTo>
                  <a:lnTo>
                    <a:pt x="55" y="7"/>
                  </a:lnTo>
                  <a:lnTo>
                    <a:pt x="48" y="3"/>
                  </a:lnTo>
                  <a:lnTo>
                    <a:pt x="42" y="2"/>
                  </a:lnTo>
                  <a:lnTo>
                    <a:pt x="39"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91" name="Freeform 21"/>
            <p:cNvSpPr>
              <a:spLocks/>
            </p:cNvSpPr>
            <p:nvPr/>
          </p:nvSpPr>
          <p:spPr bwMode="auto">
            <a:xfrm>
              <a:off x="7810500" y="2327275"/>
              <a:ext cx="88900" cy="87313"/>
            </a:xfrm>
            <a:custGeom>
              <a:avLst/>
              <a:gdLst>
                <a:gd name="T0" fmla="*/ 2147483647 w 69"/>
                <a:gd name="T1" fmla="*/ 0 h 68"/>
                <a:gd name="T2" fmla="*/ 2147483647 w 69"/>
                <a:gd name="T3" fmla="*/ 0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0 w 69"/>
                <a:gd name="T19" fmla="*/ 2147483647 h 68"/>
                <a:gd name="T20" fmla="*/ 0 w 69"/>
                <a:gd name="T21" fmla="*/ 2147483647 h 68"/>
                <a:gd name="T22" fmla="*/ 0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2147483647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2147483647 w 69"/>
                <a:gd name="T67" fmla="*/ 2147483647 h 68"/>
                <a:gd name="T68" fmla="*/ 2147483647 w 69"/>
                <a:gd name="T69" fmla="*/ 2147483647 h 68"/>
                <a:gd name="T70" fmla="*/ 2147483647 w 69"/>
                <a:gd name="T71" fmla="*/ 2147483647 h 68"/>
                <a:gd name="T72" fmla="*/ 2147483647 w 69"/>
                <a:gd name="T73" fmla="*/ 2147483647 h 68"/>
                <a:gd name="T74" fmla="*/ 2147483647 w 69"/>
                <a:gd name="T75" fmla="*/ 2147483647 h 68"/>
                <a:gd name="T76" fmla="*/ 2147483647 w 69"/>
                <a:gd name="T77" fmla="*/ 2147483647 h 68"/>
                <a:gd name="T78" fmla="*/ 2147483647 w 69"/>
                <a:gd name="T79" fmla="*/ 0 h 68"/>
                <a:gd name="T80" fmla="*/ 2147483647 w 69"/>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68"/>
                <a:gd name="T125" fmla="*/ 69 w 6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68">
                  <a:moveTo>
                    <a:pt x="34" y="0"/>
                  </a:moveTo>
                  <a:lnTo>
                    <a:pt x="31" y="0"/>
                  </a:lnTo>
                  <a:lnTo>
                    <a:pt x="28" y="1"/>
                  </a:lnTo>
                  <a:lnTo>
                    <a:pt x="22" y="3"/>
                  </a:lnTo>
                  <a:lnTo>
                    <a:pt x="16" y="6"/>
                  </a:lnTo>
                  <a:lnTo>
                    <a:pt x="11" y="9"/>
                  </a:lnTo>
                  <a:lnTo>
                    <a:pt x="6" y="15"/>
                  </a:lnTo>
                  <a:lnTo>
                    <a:pt x="3" y="22"/>
                  </a:lnTo>
                  <a:lnTo>
                    <a:pt x="2" y="28"/>
                  </a:lnTo>
                  <a:lnTo>
                    <a:pt x="0" y="31"/>
                  </a:lnTo>
                  <a:lnTo>
                    <a:pt x="0" y="36"/>
                  </a:lnTo>
                  <a:lnTo>
                    <a:pt x="0" y="37"/>
                  </a:lnTo>
                  <a:lnTo>
                    <a:pt x="2" y="42"/>
                  </a:lnTo>
                  <a:lnTo>
                    <a:pt x="3" y="46"/>
                  </a:lnTo>
                  <a:lnTo>
                    <a:pt x="6" y="54"/>
                  </a:lnTo>
                  <a:lnTo>
                    <a:pt x="11" y="59"/>
                  </a:lnTo>
                  <a:lnTo>
                    <a:pt x="16" y="64"/>
                  </a:lnTo>
                  <a:lnTo>
                    <a:pt x="22" y="65"/>
                  </a:lnTo>
                  <a:lnTo>
                    <a:pt x="28" y="68"/>
                  </a:lnTo>
                  <a:lnTo>
                    <a:pt x="31" y="68"/>
                  </a:lnTo>
                  <a:lnTo>
                    <a:pt x="34" y="68"/>
                  </a:lnTo>
                  <a:lnTo>
                    <a:pt x="39" y="68"/>
                  </a:lnTo>
                  <a:lnTo>
                    <a:pt x="42" y="68"/>
                  </a:lnTo>
                  <a:lnTo>
                    <a:pt x="48" y="65"/>
                  </a:lnTo>
                  <a:lnTo>
                    <a:pt x="55" y="64"/>
                  </a:lnTo>
                  <a:lnTo>
                    <a:pt x="59" y="59"/>
                  </a:lnTo>
                  <a:lnTo>
                    <a:pt x="64" y="54"/>
                  </a:lnTo>
                  <a:lnTo>
                    <a:pt x="65" y="46"/>
                  </a:lnTo>
                  <a:lnTo>
                    <a:pt x="69" y="42"/>
                  </a:lnTo>
                  <a:lnTo>
                    <a:pt x="69" y="37"/>
                  </a:lnTo>
                  <a:lnTo>
                    <a:pt x="69" y="36"/>
                  </a:lnTo>
                  <a:lnTo>
                    <a:pt x="69" y="31"/>
                  </a:lnTo>
                  <a:lnTo>
                    <a:pt x="69" y="28"/>
                  </a:lnTo>
                  <a:lnTo>
                    <a:pt x="65" y="22"/>
                  </a:lnTo>
                  <a:lnTo>
                    <a:pt x="64" y="15"/>
                  </a:lnTo>
                  <a:lnTo>
                    <a:pt x="59" y="9"/>
                  </a:lnTo>
                  <a:lnTo>
                    <a:pt x="55" y="6"/>
                  </a:lnTo>
                  <a:lnTo>
                    <a:pt x="48" y="3"/>
                  </a:lnTo>
                  <a:lnTo>
                    <a:pt x="42" y="1"/>
                  </a:lnTo>
                  <a:lnTo>
                    <a:pt x="39" y="0"/>
                  </a:lnTo>
                  <a:lnTo>
                    <a:pt x="34" y="0"/>
                  </a:lnTo>
                  <a:close/>
                </a:path>
              </a:pathLst>
            </a:custGeom>
            <a:solidFill>
              <a:srgbClr val="FF00FF"/>
            </a:solidFill>
            <a:ln w="9525">
              <a:noFill/>
              <a:round/>
              <a:headEnd/>
              <a:tailEnd/>
            </a:ln>
          </p:spPr>
          <p:txBody>
            <a:bodyPr/>
            <a:lstStyle/>
            <a:p>
              <a:endParaRPr lang="ja-JP" altLang="en-US" dirty="0">
                <a:latin typeface="Tahoma" pitchFamily="34" charset="0"/>
                <a:cs typeface="Tahoma" pitchFamily="34" charset="0"/>
              </a:endParaRPr>
            </a:p>
          </p:txBody>
        </p:sp>
        <p:sp>
          <p:nvSpPr>
            <p:cNvPr id="9292" name="Freeform 22"/>
            <p:cNvSpPr>
              <a:spLocks/>
            </p:cNvSpPr>
            <p:nvPr/>
          </p:nvSpPr>
          <p:spPr bwMode="auto">
            <a:xfrm>
              <a:off x="7810500" y="2327275"/>
              <a:ext cx="88900" cy="87313"/>
            </a:xfrm>
            <a:custGeom>
              <a:avLst/>
              <a:gdLst>
                <a:gd name="T0" fmla="*/ 2147483647 w 69"/>
                <a:gd name="T1" fmla="*/ 0 h 68"/>
                <a:gd name="T2" fmla="*/ 2147483647 w 69"/>
                <a:gd name="T3" fmla="*/ 0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0 w 69"/>
                <a:gd name="T19" fmla="*/ 2147483647 h 68"/>
                <a:gd name="T20" fmla="*/ 0 w 69"/>
                <a:gd name="T21" fmla="*/ 2147483647 h 68"/>
                <a:gd name="T22" fmla="*/ 0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2147483647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2147483647 w 69"/>
                <a:gd name="T67" fmla="*/ 2147483647 h 68"/>
                <a:gd name="T68" fmla="*/ 2147483647 w 69"/>
                <a:gd name="T69" fmla="*/ 2147483647 h 68"/>
                <a:gd name="T70" fmla="*/ 2147483647 w 69"/>
                <a:gd name="T71" fmla="*/ 2147483647 h 68"/>
                <a:gd name="T72" fmla="*/ 2147483647 w 69"/>
                <a:gd name="T73" fmla="*/ 2147483647 h 68"/>
                <a:gd name="T74" fmla="*/ 2147483647 w 69"/>
                <a:gd name="T75" fmla="*/ 2147483647 h 68"/>
                <a:gd name="T76" fmla="*/ 2147483647 w 69"/>
                <a:gd name="T77" fmla="*/ 2147483647 h 68"/>
                <a:gd name="T78" fmla="*/ 2147483647 w 69"/>
                <a:gd name="T79" fmla="*/ 0 h 68"/>
                <a:gd name="T80" fmla="*/ 2147483647 w 69"/>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68"/>
                <a:gd name="T125" fmla="*/ 69 w 6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68">
                  <a:moveTo>
                    <a:pt x="34" y="0"/>
                  </a:moveTo>
                  <a:lnTo>
                    <a:pt x="31" y="0"/>
                  </a:lnTo>
                  <a:lnTo>
                    <a:pt x="28" y="1"/>
                  </a:lnTo>
                  <a:lnTo>
                    <a:pt x="22" y="3"/>
                  </a:lnTo>
                  <a:lnTo>
                    <a:pt x="16" y="6"/>
                  </a:lnTo>
                  <a:lnTo>
                    <a:pt x="11" y="9"/>
                  </a:lnTo>
                  <a:lnTo>
                    <a:pt x="6" y="15"/>
                  </a:lnTo>
                  <a:lnTo>
                    <a:pt x="3" y="22"/>
                  </a:lnTo>
                  <a:lnTo>
                    <a:pt x="2" y="28"/>
                  </a:lnTo>
                  <a:lnTo>
                    <a:pt x="0" y="31"/>
                  </a:lnTo>
                  <a:lnTo>
                    <a:pt x="0" y="36"/>
                  </a:lnTo>
                  <a:lnTo>
                    <a:pt x="0" y="37"/>
                  </a:lnTo>
                  <a:lnTo>
                    <a:pt x="2" y="42"/>
                  </a:lnTo>
                  <a:lnTo>
                    <a:pt x="3" y="46"/>
                  </a:lnTo>
                  <a:lnTo>
                    <a:pt x="6" y="54"/>
                  </a:lnTo>
                  <a:lnTo>
                    <a:pt x="11" y="59"/>
                  </a:lnTo>
                  <a:lnTo>
                    <a:pt x="16" y="64"/>
                  </a:lnTo>
                  <a:lnTo>
                    <a:pt x="22" y="65"/>
                  </a:lnTo>
                  <a:lnTo>
                    <a:pt x="28" y="68"/>
                  </a:lnTo>
                  <a:lnTo>
                    <a:pt x="31" y="68"/>
                  </a:lnTo>
                  <a:lnTo>
                    <a:pt x="34" y="68"/>
                  </a:lnTo>
                  <a:lnTo>
                    <a:pt x="39" y="68"/>
                  </a:lnTo>
                  <a:lnTo>
                    <a:pt x="42" y="68"/>
                  </a:lnTo>
                  <a:lnTo>
                    <a:pt x="48" y="65"/>
                  </a:lnTo>
                  <a:lnTo>
                    <a:pt x="55" y="64"/>
                  </a:lnTo>
                  <a:lnTo>
                    <a:pt x="59" y="59"/>
                  </a:lnTo>
                  <a:lnTo>
                    <a:pt x="64" y="54"/>
                  </a:lnTo>
                  <a:lnTo>
                    <a:pt x="65" y="46"/>
                  </a:lnTo>
                  <a:lnTo>
                    <a:pt x="69" y="42"/>
                  </a:lnTo>
                  <a:lnTo>
                    <a:pt x="69" y="37"/>
                  </a:lnTo>
                  <a:lnTo>
                    <a:pt x="69" y="36"/>
                  </a:lnTo>
                  <a:lnTo>
                    <a:pt x="69" y="31"/>
                  </a:lnTo>
                  <a:lnTo>
                    <a:pt x="69" y="28"/>
                  </a:lnTo>
                  <a:lnTo>
                    <a:pt x="65" y="22"/>
                  </a:lnTo>
                  <a:lnTo>
                    <a:pt x="64" y="15"/>
                  </a:lnTo>
                  <a:lnTo>
                    <a:pt x="59" y="9"/>
                  </a:lnTo>
                  <a:lnTo>
                    <a:pt x="55" y="6"/>
                  </a:lnTo>
                  <a:lnTo>
                    <a:pt x="48" y="3"/>
                  </a:lnTo>
                  <a:lnTo>
                    <a:pt x="42" y="1"/>
                  </a:lnTo>
                  <a:lnTo>
                    <a:pt x="39"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93" name="Freeform 23"/>
            <p:cNvSpPr>
              <a:spLocks/>
            </p:cNvSpPr>
            <p:nvPr/>
          </p:nvSpPr>
          <p:spPr bwMode="auto">
            <a:xfrm>
              <a:off x="7300913" y="2841625"/>
              <a:ext cx="88900" cy="88900"/>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close/>
                </a:path>
              </a:pathLst>
            </a:custGeom>
            <a:solidFill>
              <a:srgbClr val="FF00FF"/>
            </a:solidFill>
            <a:ln w="9525">
              <a:noFill/>
              <a:round/>
              <a:headEnd/>
              <a:tailEnd/>
            </a:ln>
          </p:spPr>
          <p:txBody>
            <a:bodyPr/>
            <a:lstStyle/>
            <a:p>
              <a:endParaRPr lang="ja-JP" altLang="en-US" dirty="0">
                <a:latin typeface="Tahoma" pitchFamily="34" charset="0"/>
                <a:cs typeface="Tahoma" pitchFamily="34" charset="0"/>
              </a:endParaRPr>
            </a:p>
          </p:txBody>
        </p:sp>
        <p:sp>
          <p:nvSpPr>
            <p:cNvPr id="9294" name="Freeform 24"/>
            <p:cNvSpPr>
              <a:spLocks/>
            </p:cNvSpPr>
            <p:nvPr/>
          </p:nvSpPr>
          <p:spPr bwMode="auto">
            <a:xfrm>
              <a:off x="7300913" y="2841625"/>
              <a:ext cx="88900" cy="88900"/>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295" name="Freeform 29"/>
            <p:cNvSpPr>
              <a:spLocks/>
            </p:cNvSpPr>
            <p:nvPr/>
          </p:nvSpPr>
          <p:spPr bwMode="auto">
            <a:xfrm>
              <a:off x="8097838" y="2327275"/>
              <a:ext cx="87312" cy="87313"/>
            </a:xfrm>
            <a:custGeom>
              <a:avLst/>
              <a:gdLst>
                <a:gd name="T0" fmla="*/ 2147483647 w 68"/>
                <a:gd name="T1" fmla="*/ 0 h 68"/>
                <a:gd name="T2" fmla="*/ 2147483647 w 68"/>
                <a:gd name="T3" fmla="*/ 0 h 68"/>
                <a:gd name="T4" fmla="*/ 2147483647 w 68"/>
                <a:gd name="T5" fmla="*/ 0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0 w 68"/>
                <a:gd name="T19" fmla="*/ 2147483647 h 68"/>
                <a:gd name="T20" fmla="*/ 0 w 68"/>
                <a:gd name="T21" fmla="*/ 2147483647 h 68"/>
                <a:gd name="T22" fmla="*/ 0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0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1" y="0"/>
                  </a:lnTo>
                  <a:lnTo>
                    <a:pt x="28" y="0"/>
                  </a:lnTo>
                  <a:lnTo>
                    <a:pt x="22" y="1"/>
                  </a:lnTo>
                  <a:lnTo>
                    <a:pt x="16" y="4"/>
                  </a:lnTo>
                  <a:lnTo>
                    <a:pt x="11" y="9"/>
                  </a:lnTo>
                  <a:lnTo>
                    <a:pt x="5" y="15"/>
                  </a:lnTo>
                  <a:lnTo>
                    <a:pt x="3" y="20"/>
                  </a:lnTo>
                  <a:lnTo>
                    <a:pt x="2" y="28"/>
                  </a:lnTo>
                  <a:lnTo>
                    <a:pt x="0" y="29"/>
                  </a:lnTo>
                  <a:lnTo>
                    <a:pt x="0" y="34"/>
                  </a:lnTo>
                  <a:lnTo>
                    <a:pt x="0" y="37"/>
                  </a:lnTo>
                  <a:lnTo>
                    <a:pt x="2" y="40"/>
                  </a:lnTo>
                  <a:lnTo>
                    <a:pt x="3" y="46"/>
                  </a:lnTo>
                  <a:lnTo>
                    <a:pt x="5" y="54"/>
                  </a:lnTo>
                  <a:lnTo>
                    <a:pt x="11" y="57"/>
                  </a:lnTo>
                  <a:lnTo>
                    <a:pt x="16" y="64"/>
                  </a:lnTo>
                  <a:lnTo>
                    <a:pt x="22" y="65"/>
                  </a:lnTo>
                  <a:lnTo>
                    <a:pt x="28" y="67"/>
                  </a:lnTo>
                  <a:lnTo>
                    <a:pt x="31" y="68"/>
                  </a:lnTo>
                  <a:lnTo>
                    <a:pt x="34" y="68"/>
                  </a:lnTo>
                  <a:lnTo>
                    <a:pt x="39" y="68"/>
                  </a:lnTo>
                  <a:lnTo>
                    <a:pt x="40" y="67"/>
                  </a:lnTo>
                  <a:lnTo>
                    <a:pt x="48" y="65"/>
                  </a:lnTo>
                  <a:lnTo>
                    <a:pt x="54" y="64"/>
                  </a:lnTo>
                  <a:lnTo>
                    <a:pt x="58" y="57"/>
                  </a:lnTo>
                  <a:lnTo>
                    <a:pt x="64" y="54"/>
                  </a:lnTo>
                  <a:lnTo>
                    <a:pt x="67" y="46"/>
                  </a:lnTo>
                  <a:lnTo>
                    <a:pt x="67" y="40"/>
                  </a:lnTo>
                  <a:lnTo>
                    <a:pt x="68" y="37"/>
                  </a:lnTo>
                  <a:lnTo>
                    <a:pt x="68" y="34"/>
                  </a:lnTo>
                  <a:lnTo>
                    <a:pt x="68" y="29"/>
                  </a:lnTo>
                  <a:lnTo>
                    <a:pt x="67" y="28"/>
                  </a:lnTo>
                  <a:lnTo>
                    <a:pt x="67" y="20"/>
                  </a:lnTo>
                  <a:lnTo>
                    <a:pt x="64" y="15"/>
                  </a:lnTo>
                  <a:lnTo>
                    <a:pt x="58" y="9"/>
                  </a:lnTo>
                  <a:lnTo>
                    <a:pt x="54" y="4"/>
                  </a:lnTo>
                  <a:lnTo>
                    <a:pt x="48" y="1"/>
                  </a:lnTo>
                  <a:lnTo>
                    <a:pt x="40" y="0"/>
                  </a:lnTo>
                  <a:lnTo>
                    <a:pt x="39" y="0"/>
                  </a:lnTo>
                  <a:lnTo>
                    <a:pt x="34" y="0"/>
                  </a:lnTo>
                  <a:close/>
                </a:path>
              </a:pathLst>
            </a:custGeom>
            <a:solidFill>
              <a:srgbClr val="00B050"/>
            </a:solidFill>
            <a:ln w="9525">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296" name="Freeform 31"/>
            <p:cNvSpPr>
              <a:spLocks/>
            </p:cNvSpPr>
            <p:nvPr/>
          </p:nvSpPr>
          <p:spPr bwMode="auto">
            <a:xfrm>
              <a:off x="6237288" y="1198563"/>
              <a:ext cx="325437" cy="249237"/>
            </a:xfrm>
            <a:custGeom>
              <a:avLst/>
              <a:gdLst>
                <a:gd name="T0" fmla="*/ 2147483647 w 253"/>
                <a:gd name="T1" fmla="*/ 0 h 192"/>
                <a:gd name="T2" fmla="*/ 2147483647 w 253"/>
                <a:gd name="T3" fmla="*/ 2147483647 h 192"/>
                <a:gd name="T4" fmla="*/ 2147483647 w 253"/>
                <a:gd name="T5" fmla="*/ 2147483647 h 192"/>
                <a:gd name="T6" fmla="*/ 2147483647 w 253"/>
                <a:gd name="T7" fmla="*/ 2147483647 h 192"/>
                <a:gd name="T8" fmla="*/ 2147483647 w 253"/>
                <a:gd name="T9" fmla="*/ 2147483647 h 192"/>
                <a:gd name="T10" fmla="*/ 2147483647 w 253"/>
                <a:gd name="T11" fmla="*/ 2147483647 h 192"/>
                <a:gd name="T12" fmla="*/ 2147483647 w 253"/>
                <a:gd name="T13" fmla="*/ 2147483647 h 192"/>
                <a:gd name="T14" fmla="*/ 2147483647 w 253"/>
                <a:gd name="T15" fmla="*/ 2147483647 h 192"/>
                <a:gd name="T16" fmla="*/ 0 w 253"/>
                <a:gd name="T17" fmla="*/ 2147483647 h 192"/>
                <a:gd name="T18" fmla="*/ 2147483647 w 253"/>
                <a:gd name="T19" fmla="*/ 2147483647 h 192"/>
                <a:gd name="T20" fmla="*/ 2147483647 w 253"/>
                <a:gd name="T21" fmla="*/ 2147483647 h 192"/>
                <a:gd name="T22" fmla="*/ 2147483647 w 253"/>
                <a:gd name="T23" fmla="*/ 2147483647 h 192"/>
                <a:gd name="T24" fmla="*/ 2147483647 w 253"/>
                <a:gd name="T25" fmla="*/ 2147483647 h 192"/>
                <a:gd name="T26" fmla="*/ 2147483647 w 253"/>
                <a:gd name="T27" fmla="*/ 2147483647 h 192"/>
                <a:gd name="T28" fmla="*/ 2147483647 w 253"/>
                <a:gd name="T29" fmla="*/ 2147483647 h 192"/>
                <a:gd name="T30" fmla="*/ 2147483647 w 253"/>
                <a:gd name="T31" fmla="*/ 2147483647 h 192"/>
                <a:gd name="T32" fmla="*/ 2147483647 w 253"/>
                <a:gd name="T33" fmla="*/ 2147483647 h 192"/>
                <a:gd name="T34" fmla="*/ 2147483647 w 253"/>
                <a:gd name="T35" fmla="*/ 2147483647 h 192"/>
                <a:gd name="T36" fmla="*/ 2147483647 w 253"/>
                <a:gd name="T37" fmla="*/ 2147483647 h 192"/>
                <a:gd name="T38" fmla="*/ 2147483647 w 253"/>
                <a:gd name="T39" fmla="*/ 2147483647 h 192"/>
                <a:gd name="T40" fmla="*/ 2147483647 w 253"/>
                <a:gd name="T41" fmla="*/ 2147483647 h 192"/>
                <a:gd name="T42" fmla="*/ 2147483647 w 253"/>
                <a:gd name="T43" fmla="*/ 2147483647 h 192"/>
                <a:gd name="T44" fmla="*/ 2147483647 w 253"/>
                <a:gd name="T45" fmla="*/ 2147483647 h 192"/>
                <a:gd name="T46" fmla="*/ 2147483647 w 253"/>
                <a:gd name="T47" fmla="*/ 2147483647 h 192"/>
                <a:gd name="T48" fmla="*/ 2147483647 w 253"/>
                <a:gd name="T49" fmla="*/ 2147483647 h 192"/>
                <a:gd name="T50" fmla="*/ 2147483647 w 253"/>
                <a:gd name="T51" fmla="*/ 2147483647 h 192"/>
                <a:gd name="T52" fmla="*/ 2147483647 w 253"/>
                <a:gd name="T53" fmla="*/ 2147483647 h 192"/>
                <a:gd name="T54" fmla="*/ 2147483647 w 253"/>
                <a:gd name="T55" fmla="*/ 2147483647 h 192"/>
                <a:gd name="T56" fmla="*/ 2147483647 w 253"/>
                <a:gd name="T57" fmla="*/ 2147483647 h 192"/>
                <a:gd name="T58" fmla="*/ 2147483647 w 253"/>
                <a:gd name="T59" fmla="*/ 2147483647 h 192"/>
                <a:gd name="T60" fmla="*/ 2147483647 w 253"/>
                <a:gd name="T61" fmla="*/ 2147483647 h 192"/>
                <a:gd name="T62" fmla="*/ 2147483647 w 253"/>
                <a:gd name="T63" fmla="*/ 2147483647 h 192"/>
                <a:gd name="T64" fmla="*/ 2147483647 w 253"/>
                <a:gd name="T65" fmla="*/ 2147483647 h 192"/>
                <a:gd name="T66" fmla="*/ 2147483647 w 253"/>
                <a:gd name="T67" fmla="*/ 0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92"/>
                <a:gd name="T104" fmla="*/ 253 w 253"/>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92">
                  <a:moveTo>
                    <a:pt x="126" y="0"/>
                  </a:moveTo>
                  <a:lnTo>
                    <a:pt x="113" y="0"/>
                  </a:lnTo>
                  <a:lnTo>
                    <a:pt x="101" y="2"/>
                  </a:lnTo>
                  <a:lnTo>
                    <a:pt x="90" y="5"/>
                  </a:lnTo>
                  <a:lnTo>
                    <a:pt x="78" y="8"/>
                  </a:lnTo>
                  <a:lnTo>
                    <a:pt x="67" y="13"/>
                  </a:lnTo>
                  <a:lnTo>
                    <a:pt x="56" y="16"/>
                  </a:lnTo>
                  <a:lnTo>
                    <a:pt x="46" y="22"/>
                  </a:lnTo>
                  <a:lnTo>
                    <a:pt x="37" y="28"/>
                  </a:lnTo>
                  <a:lnTo>
                    <a:pt x="28" y="35"/>
                  </a:lnTo>
                  <a:lnTo>
                    <a:pt x="22" y="42"/>
                  </a:lnTo>
                  <a:lnTo>
                    <a:pt x="15" y="52"/>
                  </a:lnTo>
                  <a:lnTo>
                    <a:pt x="11" y="59"/>
                  </a:lnTo>
                  <a:lnTo>
                    <a:pt x="6" y="67"/>
                  </a:lnTo>
                  <a:lnTo>
                    <a:pt x="1" y="77"/>
                  </a:lnTo>
                  <a:lnTo>
                    <a:pt x="1" y="86"/>
                  </a:lnTo>
                  <a:lnTo>
                    <a:pt x="1" y="91"/>
                  </a:lnTo>
                  <a:lnTo>
                    <a:pt x="0" y="97"/>
                  </a:lnTo>
                  <a:lnTo>
                    <a:pt x="1" y="100"/>
                  </a:lnTo>
                  <a:lnTo>
                    <a:pt x="1" y="106"/>
                  </a:lnTo>
                  <a:lnTo>
                    <a:pt x="1" y="116"/>
                  </a:lnTo>
                  <a:lnTo>
                    <a:pt x="6" y="125"/>
                  </a:lnTo>
                  <a:lnTo>
                    <a:pt x="11" y="134"/>
                  </a:lnTo>
                  <a:lnTo>
                    <a:pt x="15" y="142"/>
                  </a:lnTo>
                  <a:lnTo>
                    <a:pt x="22" y="150"/>
                  </a:lnTo>
                  <a:lnTo>
                    <a:pt x="28" y="158"/>
                  </a:lnTo>
                  <a:lnTo>
                    <a:pt x="37" y="164"/>
                  </a:lnTo>
                  <a:lnTo>
                    <a:pt x="46" y="170"/>
                  </a:lnTo>
                  <a:lnTo>
                    <a:pt x="56" y="175"/>
                  </a:lnTo>
                  <a:lnTo>
                    <a:pt x="67" y="179"/>
                  </a:lnTo>
                  <a:lnTo>
                    <a:pt x="78" y="184"/>
                  </a:lnTo>
                  <a:lnTo>
                    <a:pt x="90" y="187"/>
                  </a:lnTo>
                  <a:lnTo>
                    <a:pt x="101" y="189"/>
                  </a:lnTo>
                  <a:lnTo>
                    <a:pt x="113" y="190"/>
                  </a:lnTo>
                  <a:lnTo>
                    <a:pt x="126" y="192"/>
                  </a:lnTo>
                  <a:lnTo>
                    <a:pt x="140" y="190"/>
                  </a:lnTo>
                  <a:lnTo>
                    <a:pt x="154" y="189"/>
                  </a:lnTo>
                  <a:lnTo>
                    <a:pt x="164" y="187"/>
                  </a:lnTo>
                  <a:lnTo>
                    <a:pt x="177" y="184"/>
                  </a:lnTo>
                  <a:lnTo>
                    <a:pt x="188" y="179"/>
                  </a:lnTo>
                  <a:lnTo>
                    <a:pt x="197" y="175"/>
                  </a:lnTo>
                  <a:lnTo>
                    <a:pt x="206" y="170"/>
                  </a:lnTo>
                  <a:lnTo>
                    <a:pt x="216" y="164"/>
                  </a:lnTo>
                  <a:lnTo>
                    <a:pt x="225" y="158"/>
                  </a:lnTo>
                  <a:lnTo>
                    <a:pt x="233" y="150"/>
                  </a:lnTo>
                  <a:lnTo>
                    <a:pt x="239" y="142"/>
                  </a:lnTo>
                  <a:lnTo>
                    <a:pt x="244" y="134"/>
                  </a:lnTo>
                  <a:lnTo>
                    <a:pt x="248" y="125"/>
                  </a:lnTo>
                  <a:lnTo>
                    <a:pt x="251" y="116"/>
                  </a:lnTo>
                  <a:lnTo>
                    <a:pt x="253" y="106"/>
                  </a:lnTo>
                  <a:lnTo>
                    <a:pt x="253" y="100"/>
                  </a:lnTo>
                  <a:lnTo>
                    <a:pt x="253" y="97"/>
                  </a:lnTo>
                  <a:lnTo>
                    <a:pt x="253" y="91"/>
                  </a:lnTo>
                  <a:lnTo>
                    <a:pt x="253" y="86"/>
                  </a:lnTo>
                  <a:lnTo>
                    <a:pt x="251" y="77"/>
                  </a:lnTo>
                  <a:lnTo>
                    <a:pt x="248" y="67"/>
                  </a:lnTo>
                  <a:lnTo>
                    <a:pt x="244" y="59"/>
                  </a:lnTo>
                  <a:lnTo>
                    <a:pt x="239" y="52"/>
                  </a:lnTo>
                  <a:lnTo>
                    <a:pt x="233" y="42"/>
                  </a:lnTo>
                  <a:lnTo>
                    <a:pt x="225" y="35"/>
                  </a:lnTo>
                  <a:lnTo>
                    <a:pt x="216" y="28"/>
                  </a:lnTo>
                  <a:lnTo>
                    <a:pt x="206" y="22"/>
                  </a:lnTo>
                  <a:lnTo>
                    <a:pt x="197" y="16"/>
                  </a:lnTo>
                  <a:lnTo>
                    <a:pt x="188" y="13"/>
                  </a:lnTo>
                  <a:lnTo>
                    <a:pt x="177" y="8"/>
                  </a:lnTo>
                  <a:lnTo>
                    <a:pt x="164" y="5"/>
                  </a:lnTo>
                  <a:lnTo>
                    <a:pt x="154" y="2"/>
                  </a:lnTo>
                  <a:lnTo>
                    <a:pt x="140" y="0"/>
                  </a:lnTo>
                  <a:lnTo>
                    <a:pt x="126"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297" name="Rectangle 33"/>
            <p:cNvSpPr>
              <a:spLocks noChangeArrowheads="1"/>
            </p:cNvSpPr>
            <p:nvPr/>
          </p:nvSpPr>
          <p:spPr bwMode="auto">
            <a:xfrm>
              <a:off x="7654925" y="2178050"/>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298" name="Rectangle 34"/>
            <p:cNvSpPr>
              <a:spLocks noChangeArrowheads="1"/>
            </p:cNvSpPr>
            <p:nvPr/>
          </p:nvSpPr>
          <p:spPr bwMode="auto">
            <a:xfrm>
              <a:off x="7739063" y="2178050"/>
              <a:ext cx="153987" cy="185738"/>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⑤</a:t>
              </a:r>
              <a:endParaRPr lang="en-US" altLang="ja-JP" sz="1600" dirty="0">
                <a:latin typeface="Tahoma" pitchFamily="34" charset="0"/>
                <a:ea typeface="Tahoma" pitchFamily="34" charset="0"/>
                <a:cs typeface="Tahoma" pitchFamily="34" charset="0"/>
              </a:endParaRPr>
            </a:p>
          </p:txBody>
        </p:sp>
        <p:sp>
          <p:nvSpPr>
            <p:cNvPr id="9299" name="Rectangle 35"/>
            <p:cNvSpPr>
              <a:spLocks noChangeArrowheads="1"/>
            </p:cNvSpPr>
            <p:nvPr/>
          </p:nvSpPr>
          <p:spPr bwMode="auto">
            <a:xfrm>
              <a:off x="7069138" y="2767013"/>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00" name="Rectangle 36"/>
            <p:cNvSpPr>
              <a:spLocks noChangeArrowheads="1"/>
            </p:cNvSpPr>
            <p:nvPr/>
          </p:nvSpPr>
          <p:spPr bwMode="auto">
            <a:xfrm>
              <a:off x="7150100" y="2767013"/>
              <a:ext cx="153988" cy="185737"/>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⑥</a:t>
              </a:r>
              <a:endParaRPr lang="en-US" altLang="ja-JP" sz="1600" dirty="0">
                <a:latin typeface="Tahoma" pitchFamily="34" charset="0"/>
                <a:ea typeface="Tahoma" pitchFamily="34" charset="0"/>
                <a:cs typeface="Tahoma" pitchFamily="34" charset="0"/>
              </a:endParaRPr>
            </a:p>
          </p:txBody>
        </p:sp>
        <p:sp>
          <p:nvSpPr>
            <p:cNvPr id="9301" name="Rectangle 37"/>
            <p:cNvSpPr>
              <a:spLocks noChangeArrowheads="1"/>
            </p:cNvSpPr>
            <p:nvPr/>
          </p:nvSpPr>
          <p:spPr bwMode="auto">
            <a:xfrm>
              <a:off x="7062788" y="1827213"/>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02" name="Rectangle 38"/>
            <p:cNvSpPr>
              <a:spLocks noChangeArrowheads="1"/>
            </p:cNvSpPr>
            <p:nvPr/>
          </p:nvSpPr>
          <p:spPr bwMode="auto">
            <a:xfrm>
              <a:off x="7146925" y="1827213"/>
              <a:ext cx="153988" cy="184150"/>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④</a:t>
              </a:r>
              <a:endParaRPr lang="en-US" altLang="ja-JP" sz="1600" dirty="0">
                <a:latin typeface="Tahoma" pitchFamily="34" charset="0"/>
                <a:ea typeface="Tahoma" pitchFamily="34" charset="0"/>
                <a:cs typeface="Tahoma" pitchFamily="34" charset="0"/>
              </a:endParaRPr>
            </a:p>
          </p:txBody>
        </p:sp>
        <p:sp>
          <p:nvSpPr>
            <p:cNvPr id="9303" name="Rectangle 39"/>
            <p:cNvSpPr>
              <a:spLocks noChangeArrowheads="1"/>
            </p:cNvSpPr>
            <p:nvPr/>
          </p:nvSpPr>
          <p:spPr bwMode="auto">
            <a:xfrm>
              <a:off x="7046913" y="2435225"/>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04" name="Rectangle 40"/>
            <p:cNvSpPr>
              <a:spLocks noChangeArrowheads="1"/>
            </p:cNvSpPr>
            <p:nvPr/>
          </p:nvSpPr>
          <p:spPr bwMode="auto">
            <a:xfrm>
              <a:off x="7131050" y="2435225"/>
              <a:ext cx="153988" cy="185738"/>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①</a:t>
              </a:r>
              <a:endParaRPr lang="en-US" altLang="ja-JP" sz="1600" dirty="0">
                <a:latin typeface="Tahoma" pitchFamily="34" charset="0"/>
                <a:ea typeface="Tahoma" pitchFamily="34" charset="0"/>
                <a:cs typeface="Tahoma" pitchFamily="34" charset="0"/>
              </a:endParaRPr>
            </a:p>
          </p:txBody>
        </p:sp>
        <p:sp>
          <p:nvSpPr>
            <p:cNvPr id="9305" name="Rectangle 41"/>
            <p:cNvSpPr>
              <a:spLocks noChangeArrowheads="1"/>
            </p:cNvSpPr>
            <p:nvPr/>
          </p:nvSpPr>
          <p:spPr bwMode="auto">
            <a:xfrm>
              <a:off x="7272338" y="2435225"/>
              <a:ext cx="4648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a:t>
              </a:r>
              <a:endParaRPr lang="en-US" altLang="ja-JP" sz="1600" dirty="0">
                <a:latin typeface="Tahoma" pitchFamily="34" charset="0"/>
                <a:ea typeface="Tahoma" pitchFamily="34" charset="0"/>
                <a:cs typeface="Tahoma" pitchFamily="34" charset="0"/>
              </a:endParaRPr>
            </a:p>
          </p:txBody>
        </p:sp>
        <p:sp>
          <p:nvSpPr>
            <p:cNvPr id="9306" name="Rectangle 42"/>
            <p:cNvSpPr>
              <a:spLocks noChangeArrowheads="1"/>
            </p:cNvSpPr>
            <p:nvPr/>
          </p:nvSpPr>
          <p:spPr bwMode="auto">
            <a:xfrm>
              <a:off x="7300913" y="2435225"/>
              <a:ext cx="153987" cy="185738"/>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②</a:t>
              </a:r>
              <a:endParaRPr lang="en-US" altLang="ja-JP" sz="1600" dirty="0">
                <a:latin typeface="Tahoma" pitchFamily="34" charset="0"/>
                <a:ea typeface="Tahoma" pitchFamily="34" charset="0"/>
                <a:cs typeface="Tahoma" pitchFamily="34" charset="0"/>
              </a:endParaRPr>
            </a:p>
          </p:txBody>
        </p:sp>
        <p:sp>
          <p:nvSpPr>
            <p:cNvPr id="9307" name="Rectangle 43"/>
            <p:cNvSpPr>
              <a:spLocks noChangeArrowheads="1"/>
            </p:cNvSpPr>
            <p:nvPr/>
          </p:nvSpPr>
          <p:spPr bwMode="auto">
            <a:xfrm>
              <a:off x="7443788" y="2435225"/>
              <a:ext cx="4648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a:t>
              </a:r>
              <a:endParaRPr lang="en-US" altLang="ja-JP" sz="1600" dirty="0">
                <a:latin typeface="Tahoma" pitchFamily="34" charset="0"/>
                <a:ea typeface="Tahoma" pitchFamily="34" charset="0"/>
                <a:cs typeface="Tahoma" pitchFamily="34" charset="0"/>
              </a:endParaRPr>
            </a:p>
          </p:txBody>
        </p:sp>
        <p:sp>
          <p:nvSpPr>
            <p:cNvPr id="9308" name="Rectangle 44"/>
            <p:cNvSpPr>
              <a:spLocks noChangeArrowheads="1"/>
            </p:cNvSpPr>
            <p:nvPr/>
          </p:nvSpPr>
          <p:spPr bwMode="auto">
            <a:xfrm>
              <a:off x="7472363" y="2435225"/>
              <a:ext cx="152400" cy="185738"/>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③</a:t>
              </a:r>
              <a:endParaRPr lang="en-US" altLang="ja-JP" sz="1600" dirty="0">
                <a:latin typeface="Tahoma" pitchFamily="34" charset="0"/>
                <a:ea typeface="Tahoma" pitchFamily="34" charset="0"/>
                <a:cs typeface="Tahoma" pitchFamily="34" charset="0"/>
              </a:endParaRPr>
            </a:p>
          </p:txBody>
        </p:sp>
        <p:sp>
          <p:nvSpPr>
            <p:cNvPr id="9309" name="Rectangle 45"/>
            <p:cNvSpPr>
              <a:spLocks noChangeArrowheads="1"/>
            </p:cNvSpPr>
            <p:nvPr/>
          </p:nvSpPr>
          <p:spPr bwMode="auto">
            <a:xfrm>
              <a:off x="7407275" y="1431925"/>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10" name="Rectangle 47"/>
            <p:cNvSpPr>
              <a:spLocks noChangeArrowheads="1"/>
            </p:cNvSpPr>
            <p:nvPr/>
          </p:nvSpPr>
          <p:spPr bwMode="auto">
            <a:xfrm>
              <a:off x="8167688" y="2443163"/>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11" name="Rectangle 49"/>
            <p:cNvSpPr>
              <a:spLocks noChangeArrowheads="1"/>
            </p:cNvSpPr>
            <p:nvPr/>
          </p:nvSpPr>
          <p:spPr bwMode="auto">
            <a:xfrm>
              <a:off x="7429500" y="3154363"/>
              <a:ext cx="89768" cy="184666"/>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12" name="Freeform 72"/>
            <p:cNvSpPr>
              <a:spLocks/>
            </p:cNvSpPr>
            <p:nvPr/>
          </p:nvSpPr>
          <p:spPr bwMode="auto">
            <a:xfrm>
              <a:off x="6561138" y="1587500"/>
              <a:ext cx="1544637" cy="1552575"/>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close/>
                </a:path>
              </a:pathLst>
            </a:custGeom>
            <a:blipFill dpi="0" rotWithShape="0">
              <a:blip r:embed="rId3" cstate="print"/>
              <a:srcRect/>
              <a:tile tx="0" ty="0" sx="100000" sy="100000" flip="none" algn="tl"/>
            </a:blipFill>
            <a:ln w="9525">
              <a:noFill/>
              <a:round/>
              <a:headEnd/>
              <a:tailEnd/>
            </a:ln>
          </p:spPr>
          <p:txBody>
            <a:bodyPr/>
            <a:lstStyle/>
            <a:p>
              <a:endParaRPr lang="ja-JP" altLang="en-US" dirty="0">
                <a:latin typeface="Tahoma" pitchFamily="34" charset="0"/>
                <a:cs typeface="Tahoma" pitchFamily="34" charset="0"/>
              </a:endParaRPr>
            </a:p>
          </p:txBody>
        </p:sp>
        <p:sp>
          <p:nvSpPr>
            <p:cNvPr id="9313" name="Freeform 73"/>
            <p:cNvSpPr>
              <a:spLocks/>
            </p:cNvSpPr>
            <p:nvPr/>
          </p:nvSpPr>
          <p:spPr bwMode="auto">
            <a:xfrm>
              <a:off x="6561138" y="1587500"/>
              <a:ext cx="1544637" cy="1552575"/>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path>
              </a:pathLst>
            </a:custGeom>
            <a:noFill/>
            <a:ln w="17463">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14" name="Freeform 74"/>
            <p:cNvSpPr>
              <a:spLocks/>
            </p:cNvSpPr>
            <p:nvPr/>
          </p:nvSpPr>
          <p:spPr bwMode="auto">
            <a:xfrm>
              <a:off x="6654800" y="1682750"/>
              <a:ext cx="1355725" cy="1363663"/>
            </a:xfrm>
            <a:custGeom>
              <a:avLst/>
              <a:gdLst>
                <a:gd name="T0" fmla="*/ 2147483647 w 1051"/>
                <a:gd name="T1" fmla="*/ 2147483647 h 1057"/>
                <a:gd name="T2" fmla="*/ 2147483647 w 1051"/>
                <a:gd name="T3" fmla="*/ 2147483647 h 1057"/>
                <a:gd name="T4" fmla="*/ 2147483647 w 1051"/>
                <a:gd name="T5" fmla="*/ 2147483647 h 1057"/>
                <a:gd name="T6" fmla="*/ 2147483647 w 1051"/>
                <a:gd name="T7" fmla="*/ 2147483647 h 1057"/>
                <a:gd name="T8" fmla="*/ 2147483647 w 1051"/>
                <a:gd name="T9" fmla="*/ 2147483647 h 1057"/>
                <a:gd name="T10" fmla="*/ 2147483647 w 1051"/>
                <a:gd name="T11" fmla="*/ 2147483647 h 1057"/>
                <a:gd name="T12" fmla="*/ 2147483647 w 1051"/>
                <a:gd name="T13" fmla="*/ 2147483647 h 1057"/>
                <a:gd name="T14" fmla="*/ 2147483647 w 1051"/>
                <a:gd name="T15" fmla="*/ 2147483647 h 1057"/>
                <a:gd name="T16" fmla="*/ 2147483647 w 1051"/>
                <a:gd name="T17" fmla="*/ 2147483647 h 1057"/>
                <a:gd name="T18" fmla="*/ 2147483647 w 1051"/>
                <a:gd name="T19" fmla="*/ 2147483647 h 1057"/>
                <a:gd name="T20" fmla="*/ 2147483647 w 1051"/>
                <a:gd name="T21" fmla="*/ 2147483647 h 1057"/>
                <a:gd name="T22" fmla="*/ 0 w 1051"/>
                <a:gd name="T23" fmla="*/ 2147483647 h 1057"/>
                <a:gd name="T24" fmla="*/ 2147483647 w 1051"/>
                <a:gd name="T25" fmla="*/ 2147483647 h 1057"/>
                <a:gd name="T26" fmla="*/ 2147483647 w 1051"/>
                <a:gd name="T27" fmla="*/ 2147483647 h 1057"/>
                <a:gd name="T28" fmla="*/ 2147483647 w 1051"/>
                <a:gd name="T29" fmla="*/ 2147483647 h 1057"/>
                <a:gd name="T30" fmla="*/ 2147483647 w 1051"/>
                <a:gd name="T31" fmla="*/ 2147483647 h 1057"/>
                <a:gd name="T32" fmla="*/ 2147483647 w 1051"/>
                <a:gd name="T33" fmla="*/ 2147483647 h 1057"/>
                <a:gd name="T34" fmla="*/ 2147483647 w 1051"/>
                <a:gd name="T35" fmla="*/ 2147483647 h 1057"/>
                <a:gd name="T36" fmla="*/ 2147483647 w 1051"/>
                <a:gd name="T37" fmla="*/ 2147483647 h 1057"/>
                <a:gd name="T38" fmla="*/ 2147483647 w 1051"/>
                <a:gd name="T39" fmla="*/ 2147483647 h 1057"/>
                <a:gd name="T40" fmla="*/ 2147483647 w 1051"/>
                <a:gd name="T41" fmla="*/ 2147483647 h 1057"/>
                <a:gd name="T42" fmla="*/ 2147483647 w 1051"/>
                <a:gd name="T43" fmla="*/ 2147483647 h 1057"/>
                <a:gd name="T44" fmla="*/ 2147483647 w 1051"/>
                <a:gd name="T45" fmla="*/ 2147483647 h 1057"/>
                <a:gd name="T46" fmla="*/ 2147483647 w 1051"/>
                <a:gd name="T47" fmla="*/ 2147483647 h 1057"/>
                <a:gd name="T48" fmla="*/ 2147483647 w 1051"/>
                <a:gd name="T49" fmla="*/ 2147483647 h 1057"/>
                <a:gd name="T50" fmla="*/ 2147483647 w 1051"/>
                <a:gd name="T51" fmla="*/ 2147483647 h 1057"/>
                <a:gd name="T52" fmla="*/ 2147483647 w 1051"/>
                <a:gd name="T53" fmla="*/ 2147483647 h 1057"/>
                <a:gd name="T54" fmla="*/ 2147483647 w 1051"/>
                <a:gd name="T55" fmla="*/ 2147483647 h 1057"/>
                <a:gd name="T56" fmla="*/ 2147483647 w 1051"/>
                <a:gd name="T57" fmla="*/ 2147483647 h 1057"/>
                <a:gd name="T58" fmla="*/ 2147483647 w 1051"/>
                <a:gd name="T59" fmla="*/ 2147483647 h 1057"/>
                <a:gd name="T60" fmla="*/ 2147483647 w 1051"/>
                <a:gd name="T61" fmla="*/ 2147483647 h 1057"/>
                <a:gd name="T62" fmla="*/ 2147483647 w 1051"/>
                <a:gd name="T63" fmla="*/ 2147483647 h 1057"/>
                <a:gd name="T64" fmla="*/ 2147483647 w 1051"/>
                <a:gd name="T65" fmla="*/ 2147483647 h 1057"/>
                <a:gd name="T66" fmla="*/ 2147483647 w 1051"/>
                <a:gd name="T67" fmla="*/ 2147483647 h 1057"/>
                <a:gd name="T68" fmla="*/ 2147483647 w 1051"/>
                <a:gd name="T69" fmla="*/ 2147483647 h 1057"/>
                <a:gd name="T70" fmla="*/ 2147483647 w 1051"/>
                <a:gd name="T71" fmla="*/ 2147483647 h 1057"/>
                <a:gd name="T72" fmla="*/ 2147483647 w 1051"/>
                <a:gd name="T73" fmla="*/ 2147483647 h 1057"/>
                <a:gd name="T74" fmla="*/ 2147483647 w 1051"/>
                <a:gd name="T75" fmla="*/ 2147483647 h 1057"/>
                <a:gd name="T76" fmla="*/ 2147483647 w 1051"/>
                <a:gd name="T77" fmla="*/ 2147483647 h 1057"/>
                <a:gd name="T78" fmla="*/ 2147483647 w 1051"/>
                <a:gd name="T79" fmla="*/ 2147483647 h 1057"/>
                <a:gd name="T80" fmla="*/ 2147483647 w 1051"/>
                <a:gd name="T81" fmla="*/ 2147483647 h 1057"/>
                <a:gd name="T82" fmla="*/ 2147483647 w 1051"/>
                <a:gd name="T83" fmla="*/ 2147483647 h 1057"/>
                <a:gd name="T84" fmla="*/ 2147483647 w 1051"/>
                <a:gd name="T85" fmla="*/ 2147483647 h 1057"/>
                <a:gd name="T86" fmla="*/ 2147483647 w 1051"/>
                <a:gd name="T87" fmla="*/ 2147483647 h 1057"/>
                <a:gd name="T88" fmla="*/ 2147483647 w 1051"/>
                <a:gd name="T89" fmla="*/ 2147483647 h 1057"/>
                <a:gd name="T90" fmla="*/ 2147483647 w 1051"/>
                <a:gd name="T91" fmla="*/ 2147483647 h 1057"/>
                <a:gd name="T92" fmla="*/ 2147483647 w 1051"/>
                <a:gd name="T93" fmla="*/ 2147483647 h 1057"/>
                <a:gd name="T94" fmla="*/ 2147483647 w 1051"/>
                <a:gd name="T95" fmla="*/ 0 h 10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057"/>
                <a:gd name="T146" fmla="*/ 1051 w 1051"/>
                <a:gd name="T147" fmla="*/ 1057 h 10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057">
                  <a:moveTo>
                    <a:pt x="525" y="0"/>
                  </a:moveTo>
                  <a:lnTo>
                    <a:pt x="513" y="0"/>
                  </a:lnTo>
                  <a:lnTo>
                    <a:pt x="499" y="2"/>
                  </a:lnTo>
                  <a:lnTo>
                    <a:pt x="485" y="2"/>
                  </a:lnTo>
                  <a:lnTo>
                    <a:pt x="471" y="3"/>
                  </a:lnTo>
                  <a:lnTo>
                    <a:pt x="445" y="8"/>
                  </a:lnTo>
                  <a:lnTo>
                    <a:pt x="420" y="11"/>
                  </a:lnTo>
                  <a:lnTo>
                    <a:pt x="395" y="17"/>
                  </a:lnTo>
                  <a:lnTo>
                    <a:pt x="370" y="25"/>
                  </a:lnTo>
                  <a:lnTo>
                    <a:pt x="346" y="33"/>
                  </a:lnTo>
                  <a:lnTo>
                    <a:pt x="321" y="42"/>
                  </a:lnTo>
                  <a:lnTo>
                    <a:pt x="299" y="53"/>
                  </a:lnTo>
                  <a:lnTo>
                    <a:pt x="276" y="64"/>
                  </a:lnTo>
                  <a:lnTo>
                    <a:pt x="254" y="78"/>
                  </a:lnTo>
                  <a:lnTo>
                    <a:pt x="232" y="90"/>
                  </a:lnTo>
                  <a:lnTo>
                    <a:pt x="212" y="106"/>
                  </a:lnTo>
                  <a:lnTo>
                    <a:pt x="192" y="122"/>
                  </a:lnTo>
                  <a:lnTo>
                    <a:pt x="173" y="137"/>
                  </a:lnTo>
                  <a:lnTo>
                    <a:pt x="155" y="154"/>
                  </a:lnTo>
                  <a:lnTo>
                    <a:pt x="138" y="173"/>
                  </a:lnTo>
                  <a:lnTo>
                    <a:pt x="121" y="193"/>
                  </a:lnTo>
                  <a:lnTo>
                    <a:pt x="105" y="213"/>
                  </a:lnTo>
                  <a:lnTo>
                    <a:pt x="90" y="234"/>
                  </a:lnTo>
                  <a:lnTo>
                    <a:pt x="77" y="254"/>
                  </a:lnTo>
                  <a:lnTo>
                    <a:pt x="63" y="277"/>
                  </a:lnTo>
                  <a:lnTo>
                    <a:pt x="52" y="299"/>
                  </a:lnTo>
                  <a:lnTo>
                    <a:pt x="43" y="324"/>
                  </a:lnTo>
                  <a:lnTo>
                    <a:pt x="32" y="347"/>
                  </a:lnTo>
                  <a:lnTo>
                    <a:pt x="24" y="372"/>
                  </a:lnTo>
                  <a:lnTo>
                    <a:pt x="17" y="397"/>
                  </a:lnTo>
                  <a:lnTo>
                    <a:pt x="10" y="422"/>
                  </a:lnTo>
                  <a:lnTo>
                    <a:pt x="7" y="448"/>
                  </a:lnTo>
                  <a:lnTo>
                    <a:pt x="3" y="475"/>
                  </a:lnTo>
                  <a:lnTo>
                    <a:pt x="1" y="489"/>
                  </a:lnTo>
                  <a:lnTo>
                    <a:pt x="1" y="501"/>
                  </a:lnTo>
                  <a:lnTo>
                    <a:pt x="0" y="515"/>
                  </a:lnTo>
                  <a:lnTo>
                    <a:pt x="0" y="528"/>
                  </a:lnTo>
                  <a:lnTo>
                    <a:pt x="0" y="543"/>
                  </a:lnTo>
                  <a:lnTo>
                    <a:pt x="1" y="556"/>
                  </a:lnTo>
                  <a:lnTo>
                    <a:pt x="1" y="570"/>
                  </a:lnTo>
                  <a:lnTo>
                    <a:pt x="3" y="582"/>
                  </a:lnTo>
                  <a:lnTo>
                    <a:pt x="7" y="609"/>
                  </a:lnTo>
                  <a:lnTo>
                    <a:pt x="10" y="637"/>
                  </a:lnTo>
                  <a:lnTo>
                    <a:pt x="17" y="662"/>
                  </a:lnTo>
                  <a:lnTo>
                    <a:pt x="24" y="687"/>
                  </a:lnTo>
                  <a:lnTo>
                    <a:pt x="32" y="710"/>
                  </a:lnTo>
                  <a:lnTo>
                    <a:pt x="43" y="735"/>
                  </a:lnTo>
                  <a:lnTo>
                    <a:pt x="52" y="758"/>
                  </a:lnTo>
                  <a:lnTo>
                    <a:pt x="63" y="781"/>
                  </a:lnTo>
                  <a:lnTo>
                    <a:pt x="77" y="803"/>
                  </a:lnTo>
                  <a:lnTo>
                    <a:pt x="90" y="825"/>
                  </a:lnTo>
                  <a:lnTo>
                    <a:pt x="105" y="845"/>
                  </a:lnTo>
                  <a:lnTo>
                    <a:pt x="121" y="864"/>
                  </a:lnTo>
                  <a:lnTo>
                    <a:pt x="138" y="884"/>
                  </a:lnTo>
                  <a:lnTo>
                    <a:pt x="155" y="901"/>
                  </a:lnTo>
                  <a:lnTo>
                    <a:pt x="173" y="920"/>
                  </a:lnTo>
                  <a:lnTo>
                    <a:pt x="192" y="937"/>
                  </a:lnTo>
                  <a:lnTo>
                    <a:pt x="212" y="953"/>
                  </a:lnTo>
                  <a:lnTo>
                    <a:pt x="232" y="967"/>
                  </a:lnTo>
                  <a:lnTo>
                    <a:pt x="254" y="981"/>
                  </a:lnTo>
                  <a:lnTo>
                    <a:pt x="276" y="993"/>
                  </a:lnTo>
                  <a:lnTo>
                    <a:pt x="297" y="1006"/>
                  </a:lnTo>
                  <a:lnTo>
                    <a:pt x="321" y="1016"/>
                  </a:lnTo>
                  <a:lnTo>
                    <a:pt x="346" y="1026"/>
                  </a:lnTo>
                  <a:lnTo>
                    <a:pt x="370" y="1034"/>
                  </a:lnTo>
                  <a:lnTo>
                    <a:pt x="394" y="1040"/>
                  </a:lnTo>
                  <a:lnTo>
                    <a:pt x="420" y="1046"/>
                  </a:lnTo>
                  <a:lnTo>
                    <a:pt x="445" y="1051"/>
                  </a:lnTo>
                  <a:lnTo>
                    <a:pt x="471" y="1055"/>
                  </a:lnTo>
                  <a:lnTo>
                    <a:pt x="485" y="1055"/>
                  </a:lnTo>
                  <a:lnTo>
                    <a:pt x="499" y="1055"/>
                  </a:lnTo>
                  <a:lnTo>
                    <a:pt x="513" y="1057"/>
                  </a:lnTo>
                  <a:lnTo>
                    <a:pt x="525" y="1057"/>
                  </a:lnTo>
                  <a:lnTo>
                    <a:pt x="539" y="1057"/>
                  </a:lnTo>
                  <a:lnTo>
                    <a:pt x="552" y="1055"/>
                  </a:lnTo>
                  <a:lnTo>
                    <a:pt x="567" y="1055"/>
                  </a:lnTo>
                  <a:lnTo>
                    <a:pt x="580" y="1055"/>
                  </a:lnTo>
                  <a:lnTo>
                    <a:pt x="606" y="1051"/>
                  </a:lnTo>
                  <a:lnTo>
                    <a:pt x="633" y="1046"/>
                  </a:lnTo>
                  <a:lnTo>
                    <a:pt x="657" y="1040"/>
                  </a:lnTo>
                  <a:lnTo>
                    <a:pt x="682" y="1034"/>
                  </a:lnTo>
                  <a:lnTo>
                    <a:pt x="707" y="1026"/>
                  </a:lnTo>
                  <a:lnTo>
                    <a:pt x="730" y="1016"/>
                  </a:lnTo>
                  <a:lnTo>
                    <a:pt x="755" y="1006"/>
                  </a:lnTo>
                  <a:lnTo>
                    <a:pt x="777" y="993"/>
                  </a:lnTo>
                  <a:lnTo>
                    <a:pt x="799" y="981"/>
                  </a:lnTo>
                  <a:lnTo>
                    <a:pt x="820" y="967"/>
                  </a:lnTo>
                  <a:lnTo>
                    <a:pt x="840" y="953"/>
                  </a:lnTo>
                  <a:lnTo>
                    <a:pt x="861" y="937"/>
                  </a:lnTo>
                  <a:lnTo>
                    <a:pt x="881" y="920"/>
                  </a:lnTo>
                  <a:lnTo>
                    <a:pt x="898" y="901"/>
                  </a:lnTo>
                  <a:lnTo>
                    <a:pt x="916" y="884"/>
                  </a:lnTo>
                  <a:lnTo>
                    <a:pt x="932" y="864"/>
                  </a:lnTo>
                  <a:lnTo>
                    <a:pt x="947" y="845"/>
                  </a:lnTo>
                  <a:lnTo>
                    <a:pt x="961" y="825"/>
                  </a:lnTo>
                  <a:lnTo>
                    <a:pt x="975" y="803"/>
                  </a:lnTo>
                  <a:lnTo>
                    <a:pt x="989" y="781"/>
                  </a:lnTo>
                  <a:lnTo>
                    <a:pt x="1000" y="758"/>
                  </a:lnTo>
                  <a:lnTo>
                    <a:pt x="1011" y="735"/>
                  </a:lnTo>
                  <a:lnTo>
                    <a:pt x="1020" y="710"/>
                  </a:lnTo>
                  <a:lnTo>
                    <a:pt x="1028" y="687"/>
                  </a:lnTo>
                  <a:lnTo>
                    <a:pt x="1034" y="662"/>
                  </a:lnTo>
                  <a:lnTo>
                    <a:pt x="1042" y="637"/>
                  </a:lnTo>
                  <a:lnTo>
                    <a:pt x="1045" y="609"/>
                  </a:lnTo>
                  <a:lnTo>
                    <a:pt x="1050" y="582"/>
                  </a:lnTo>
                  <a:lnTo>
                    <a:pt x="1051" y="570"/>
                  </a:lnTo>
                  <a:lnTo>
                    <a:pt x="1051" y="556"/>
                  </a:lnTo>
                  <a:lnTo>
                    <a:pt x="1051" y="543"/>
                  </a:lnTo>
                  <a:lnTo>
                    <a:pt x="1051" y="529"/>
                  </a:lnTo>
                  <a:lnTo>
                    <a:pt x="1051" y="515"/>
                  </a:lnTo>
                  <a:lnTo>
                    <a:pt x="1051" y="501"/>
                  </a:lnTo>
                  <a:lnTo>
                    <a:pt x="1051" y="489"/>
                  </a:lnTo>
                  <a:lnTo>
                    <a:pt x="1050" y="475"/>
                  </a:lnTo>
                  <a:lnTo>
                    <a:pt x="1045" y="448"/>
                  </a:lnTo>
                  <a:lnTo>
                    <a:pt x="1042" y="422"/>
                  </a:lnTo>
                  <a:lnTo>
                    <a:pt x="1034" y="397"/>
                  </a:lnTo>
                  <a:lnTo>
                    <a:pt x="1028" y="372"/>
                  </a:lnTo>
                  <a:lnTo>
                    <a:pt x="1020" y="347"/>
                  </a:lnTo>
                  <a:lnTo>
                    <a:pt x="1011" y="324"/>
                  </a:lnTo>
                  <a:lnTo>
                    <a:pt x="1000" y="299"/>
                  </a:lnTo>
                  <a:lnTo>
                    <a:pt x="989" y="277"/>
                  </a:lnTo>
                  <a:lnTo>
                    <a:pt x="975" y="254"/>
                  </a:lnTo>
                  <a:lnTo>
                    <a:pt x="961" y="234"/>
                  </a:lnTo>
                  <a:lnTo>
                    <a:pt x="947" y="213"/>
                  </a:lnTo>
                  <a:lnTo>
                    <a:pt x="932" y="193"/>
                  </a:lnTo>
                  <a:lnTo>
                    <a:pt x="916" y="173"/>
                  </a:lnTo>
                  <a:lnTo>
                    <a:pt x="898" y="154"/>
                  </a:lnTo>
                  <a:lnTo>
                    <a:pt x="881" y="137"/>
                  </a:lnTo>
                  <a:lnTo>
                    <a:pt x="861" y="122"/>
                  </a:lnTo>
                  <a:lnTo>
                    <a:pt x="840" y="106"/>
                  </a:lnTo>
                  <a:lnTo>
                    <a:pt x="819" y="90"/>
                  </a:lnTo>
                  <a:lnTo>
                    <a:pt x="799" y="78"/>
                  </a:lnTo>
                  <a:lnTo>
                    <a:pt x="777" y="64"/>
                  </a:lnTo>
                  <a:lnTo>
                    <a:pt x="755" y="53"/>
                  </a:lnTo>
                  <a:lnTo>
                    <a:pt x="730" y="42"/>
                  </a:lnTo>
                  <a:lnTo>
                    <a:pt x="707" y="33"/>
                  </a:lnTo>
                  <a:lnTo>
                    <a:pt x="682" y="25"/>
                  </a:lnTo>
                  <a:lnTo>
                    <a:pt x="657" y="17"/>
                  </a:lnTo>
                  <a:lnTo>
                    <a:pt x="633" y="11"/>
                  </a:lnTo>
                  <a:lnTo>
                    <a:pt x="606" y="8"/>
                  </a:lnTo>
                  <a:lnTo>
                    <a:pt x="580" y="3"/>
                  </a:lnTo>
                  <a:lnTo>
                    <a:pt x="567" y="2"/>
                  </a:lnTo>
                  <a:lnTo>
                    <a:pt x="552" y="0"/>
                  </a:lnTo>
                  <a:lnTo>
                    <a:pt x="539" y="0"/>
                  </a:lnTo>
                  <a:lnTo>
                    <a:pt x="525"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315" name="Freeform 75"/>
            <p:cNvSpPr>
              <a:spLocks noEditPoints="1"/>
            </p:cNvSpPr>
            <p:nvPr/>
          </p:nvSpPr>
          <p:spPr bwMode="auto">
            <a:xfrm>
              <a:off x="6650038" y="1677988"/>
              <a:ext cx="1366837" cy="1374775"/>
            </a:xfrm>
            <a:custGeom>
              <a:avLst/>
              <a:gdLst>
                <a:gd name="T0" fmla="*/ 2147483647 w 1060"/>
                <a:gd name="T1" fmla="*/ 2147483647 h 1065"/>
                <a:gd name="T2" fmla="*/ 2147483647 w 1060"/>
                <a:gd name="T3" fmla="*/ 2147483647 h 1065"/>
                <a:gd name="T4" fmla="*/ 2147483647 w 1060"/>
                <a:gd name="T5" fmla="*/ 2147483647 h 1065"/>
                <a:gd name="T6" fmla="*/ 2147483647 w 1060"/>
                <a:gd name="T7" fmla="*/ 2147483647 h 1065"/>
                <a:gd name="T8" fmla="*/ 2147483647 w 1060"/>
                <a:gd name="T9" fmla="*/ 2147483647 h 1065"/>
                <a:gd name="T10" fmla="*/ 2147483647 w 1060"/>
                <a:gd name="T11" fmla="*/ 2147483647 h 1065"/>
                <a:gd name="T12" fmla="*/ 2147483647 w 1060"/>
                <a:gd name="T13" fmla="*/ 2147483647 h 1065"/>
                <a:gd name="T14" fmla="*/ 2147483647 w 1060"/>
                <a:gd name="T15" fmla="*/ 2147483647 h 1065"/>
                <a:gd name="T16" fmla="*/ 2147483647 w 1060"/>
                <a:gd name="T17" fmla="*/ 2147483647 h 1065"/>
                <a:gd name="T18" fmla="*/ 2147483647 w 1060"/>
                <a:gd name="T19" fmla="*/ 2147483647 h 1065"/>
                <a:gd name="T20" fmla="*/ 2147483647 w 1060"/>
                <a:gd name="T21" fmla="*/ 2147483647 h 1065"/>
                <a:gd name="T22" fmla="*/ 2147483647 w 1060"/>
                <a:gd name="T23" fmla="*/ 2147483647 h 1065"/>
                <a:gd name="T24" fmla="*/ 2147483647 w 1060"/>
                <a:gd name="T25" fmla="*/ 2147483647 h 1065"/>
                <a:gd name="T26" fmla="*/ 2147483647 w 1060"/>
                <a:gd name="T27" fmla="*/ 2147483647 h 1065"/>
                <a:gd name="T28" fmla="*/ 2147483647 w 1060"/>
                <a:gd name="T29" fmla="*/ 2147483647 h 1065"/>
                <a:gd name="T30" fmla="*/ 2147483647 w 1060"/>
                <a:gd name="T31" fmla="*/ 2147483647 h 1065"/>
                <a:gd name="T32" fmla="*/ 2147483647 w 1060"/>
                <a:gd name="T33" fmla="*/ 2147483647 h 1065"/>
                <a:gd name="T34" fmla="*/ 2147483647 w 1060"/>
                <a:gd name="T35" fmla="*/ 2147483647 h 1065"/>
                <a:gd name="T36" fmla="*/ 2147483647 w 1060"/>
                <a:gd name="T37" fmla="*/ 2147483647 h 1065"/>
                <a:gd name="T38" fmla="*/ 2147483647 w 1060"/>
                <a:gd name="T39" fmla="*/ 2147483647 h 1065"/>
                <a:gd name="T40" fmla="*/ 2147483647 w 1060"/>
                <a:gd name="T41" fmla="*/ 2147483647 h 1065"/>
                <a:gd name="T42" fmla="*/ 2147483647 w 1060"/>
                <a:gd name="T43" fmla="*/ 2147483647 h 1065"/>
                <a:gd name="T44" fmla="*/ 2147483647 w 1060"/>
                <a:gd name="T45" fmla="*/ 2147483647 h 1065"/>
                <a:gd name="T46" fmla="*/ 2147483647 w 1060"/>
                <a:gd name="T47" fmla="*/ 2147483647 h 1065"/>
                <a:gd name="T48" fmla="*/ 2147483647 w 1060"/>
                <a:gd name="T49" fmla="*/ 2147483647 h 1065"/>
                <a:gd name="T50" fmla="*/ 2147483647 w 1060"/>
                <a:gd name="T51" fmla="*/ 2147483647 h 1065"/>
                <a:gd name="T52" fmla="*/ 2147483647 w 1060"/>
                <a:gd name="T53" fmla="*/ 2147483647 h 1065"/>
                <a:gd name="T54" fmla="*/ 2147483647 w 1060"/>
                <a:gd name="T55" fmla="*/ 2147483647 h 1065"/>
                <a:gd name="T56" fmla="*/ 2147483647 w 1060"/>
                <a:gd name="T57" fmla="*/ 2147483647 h 1065"/>
                <a:gd name="T58" fmla="*/ 2147483647 w 1060"/>
                <a:gd name="T59" fmla="*/ 2147483647 h 1065"/>
                <a:gd name="T60" fmla="*/ 2147483647 w 1060"/>
                <a:gd name="T61" fmla="*/ 2147483647 h 1065"/>
                <a:gd name="T62" fmla="*/ 2147483647 w 1060"/>
                <a:gd name="T63" fmla="*/ 2147483647 h 1065"/>
                <a:gd name="T64" fmla="*/ 2147483647 w 1060"/>
                <a:gd name="T65" fmla="*/ 2147483647 h 1065"/>
                <a:gd name="T66" fmla="*/ 2147483647 w 1060"/>
                <a:gd name="T67" fmla="*/ 2147483647 h 1065"/>
                <a:gd name="T68" fmla="*/ 2147483647 w 1060"/>
                <a:gd name="T69" fmla="*/ 2147483647 h 1065"/>
                <a:gd name="T70" fmla="*/ 2147483647 w 1060"/>
                <a:gd name="T71" fmla="*/ 2147483647 h 1065"/>
                <a:gd name="T72" fmla="*/ 2147483647 w 1060"/>
                <a:gd name="T73" fmla="*/ 2147483647 h 1065"/>
                <a:gd name="T74" fmla="*/ 2147483647 w 1060"/>
                <a:gd name="T75" fmla="*/ 2147483647 h 1065"/>
                <a:gd name="T76" fmla="*/ 2147483647 w 1060"/>
                <a:gd name="T77" fmla="*/ 2147483647 h 1065"/>
                <a:gd name="T78" fmla="*/ 2147483647 w 1060"/>
                <a:gd name="T79" fmla="*/ 2147483647 h 1065"/>
                <a:gd name="T80" fmla="*/ 2147483647 w 1060"/>
                <a:gd name="T81" fmla="*/ 2147483647 h 1065"/>
                <a:gd name="T82" fmla="*/ 2147483647 w 1060"/>
                <a:gd name="T83" fmla="*/ 2147483647 h 1065"/>
                <a:gd name="T84" fmla="*/ 2147483647 w 1060"/>
                <a:gd name="T85" fmla="*/ 2147483647 h 1065"/>
                <a:gd name="T86" fmla="*/ 2147483647 w 1060"/>
                <a:gd name="T87" fmla="*/ 2147483647 h 1065"/>
                <a:gd name="T88" fmla="*/ 2147483647 w 1060"/>
                <a:gd name="T89" fmla="*/ 2147483647 h 1065"/>
                <a:gd name="T90" fmla="*/ 2147483647 w 1060"/>
                <a:gd name="T91" fmla="*/ 2147483647 h 1065"/>
                <a:gd name="T92" fmla="*/ 2147483647 w 1060"/>
                <a:gd name="T93" fmla="*/ 2147483647 h 1065"/>
                <a:gd name="T94" fmla="*/ 2147483647 w 1060"/>
                <a:gd name="T95" fmla="*/ 2147483647 h 1065"/>
                <a:gd name="T96" fmla="*/ 2147483647 w 1060"/>
                <a:gd name="T97" fmla="*/ 2147483647 h 1065"/>
                <a:gd name="T98" fmla="*/ 2147483647 w 1060"/>
                <a:gd name="T99" fmla="*/ 2147483647 h 1065"/>
                <a:gd name="T100" fmla="*/ 2147483647 w 1060"/>
                <a:gd name="T101" fmla="*/ 2147483647 h 1065"/>
                <a:gd name="T102" fmla="*/ 2147483647 w 1060"/>
                <a:gd name="T103" fmla="*/ 2147483647 h 1065"/>
                <a:gd name="T104" fmla="*/ 2147483647 w 1060"/>
                <a:gd name="T105" fmla="*/ 2147483647 h 1065"/>
                <a:gd name="T106" fmla="*/ 2147483647 w 1060"/>
                <a:gd name="T107" fmla="*/ 2147483647 h 1065"/>
                <a:gd name="T108" fmla="*/ 2147483647 w 1060"/>
                <a:gd name="T109" fmla="*/ 2147483647 h 1065"/>
                <a:gd name="T110" fmla="*/ 2147483647 w 1060"/>
                <a:gd name="T111" fmla="*/ 2147483647 h 1065"/>
                <a:gd name="T112" fmla="*/ 2147483647 w 1060"/>
                <a:gd name="T113" fmla="*/ 2147483647 h 1065"/>
                <a:gd name="T114" fmla="*/ 2147483647 w 1060"/>
                <a:gd name="T115" fmla="*/ 2147483647 h 1065"/>
                <a:gd name="T116" fmla="*/ 2147483647 w 1060"/>
                <a:gd name="T117" fmla="*/ 2147483647 h 1065"/>
                <a:gd name="T118" fmla="*/ 2147483647 w 1060"/>
                <a:gd name="T119" fmla="*/ 2147483647 h 1065"/>
                <a:gd name="T120" fmla="*/ 2147483647 w 1060"/>
                <a:gd name="T121" fmla="*/ 2147483647 h 1065"/>
                <a:gd name="T122" fmla="*/ 2147483647 w 1060"/>
                <a:gd name="T123" fmla="*/ 2147483647 h 10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0"/>
                <a:gd name="T187" fmla="*/ 0 h 1065"/>
                <a:gd name="T188" fmla="*/ 1060 w 1060"/>
                <a:gd name="T189" fmla="*/ 1065 h 10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0" h="1065">
                  <a:moveTo>
                    <a:pt x="548" y="9"/>
                  </a:moveTo>
                  <a:lnTo>
                    <a:pt x="529" y="8"/>
                  </a:lnTo>
                  <a:lnTo>
                    <a:pt x="525" y="8"/>
                  </a:lnTo>
                  <a:lnTo>
                    <a:pt x="523" y="8"/>
                  </a:lnTo>
                  <a:lnTo>
                    <a:pt x="520" y="6"/>
                  </a:lnTo>
                  <a:lnTo>
                    <a:pt x="520" y="5"/>
                  </a:lnTo>
                  <a:lnTo>
                    <a:pt x="520" y="3"/>
                  </a:lnTo>
                  <a:lnTo>
                    <a:pt x="520" y="2"/>
                  </a:lnTo>
                  <a:lnTo>
                    <a:pt x="522" y="0"/>
                  </a:lnTo>
                  <a:lnTo>
                    <a:pt x="525" y="0"/>
                  </a:lnTo>
                  <a:lnTo>
                    <a:pt x="529" y="0"/>
                  </a:lnTo>
                  <a:lnTo>
                    <a:pt x="550" y="0"/>
                  </a:lnTo>
                  <a:lnTo>
                    <a:pt x="551" y="2"/>
                  </a:lnTo>
                  <a:lnTo>
                    <a:pt x="553" y="2"/>
                  </a:lnTo>
                  <a:lnTo>
                    <a:pt x="554" y="5"/>
                  </a:lnTo>
                  <a:lnTo>
                    <a:pt x="553" y="6"/>
                  </a:lnTo>
                  <a:lnTo>
                    <a:pt x="553" y="8"/>
                  </a:lnTo>
                  <a:lnTo>
                    <a:pt x="551" y="8"/>
                  </a:lnTo>
                  <a:lnTo>
                    <a:pt x="548" y="9"/>
                  </a:lnTo>
                  <a:close/>
                  <a:moveTo>
                    <a:pt x="492" y="9"/>
                  </a:moveTo>
                  <a:lnTo>
                    <a:pt x="477" y="11"/>
                  </a:lnTo>
                  <a:lnTo>
                    <a:pt x="467" y="11"/>
                  </a:lnTo>
                  <a:lnTo>
                    <a:pt x="466" y="11"/>
                  </a:lnTo>
                  <a:lnTo>
                    <a:pt x="464" y="11"/>
                  </a:lnTo>
                  <a:lnTo>
                    <a:pt x="463" y="11"/>
                  </a:lnTo>
                  <a:lnTo>
                    <a:pt x="463" y="9"/>
                  </a:lnTo>
                  <a:lnTo>
                    <a:pt x="463" y="6"/>
                  </a:lnTo>
                  <a:lnTo>
                    <a:pt x="464" y="5"/>
                  </a:lnTo>
                  <a:lnTo>
                    <a:pt x="464" y="3"/>
                  </a:lnTo>
                  <a:lnTo>
                    <a:pt x="467" y="3"/>
                  </a:lnTo>
                  <a:lnTo>
                    <a:pt x="475" y="2"/>
                  </a:lnTo>
                  <a:lnTo>
                    <a:pt x="492" y="2"/>
                  </a:lnTo>
                  <a:lnTo>
                    <a:pt x="494" y="2"/>
                  </a:lnTo>
                  <a:lnTo>
                    <a:pt x="495" y="3"/>
                  </a:lnTo>
                  <a:lnTo>
                    <a:pt x="495" y="5"/>
                  </a:lnTo>
                  <a:lnTo>
                    <a:pt x="495" y="6"/>
                  </a:lnTo>
                  <a:lnTo>
                    <a:pt x="494" y="8"/>
                  </a:lnTo>
                  <a:lnTo>
                    <a:pt x="494" y="9"/>
                  </a:lnTo>
                  <a:lnTo>
                    <a:pt x="492" y="9"/>
                  </a:lnTo>
                  <a:close/>
                  <a:moveTo>
                    <a:pt x="435" y="17"/>
                  </a:moveTo>
                  <a:lnTo>
                    <a:pt x="426" y="19"/>
                  </a:lnTo>
                  <a:lnTo>
                    <a:pt x="412" y="22"/>
                  </a:lnTo>
                  <a:lnTo>
                    <a:pt x="408" y="22"/>
                  </a:lnTo>
                  <a:lnTo>
                    <a:pt x="407" y="20"/>
                  </a:lnTo>
                  <a:lnTo>
                    <a:pt x="405" y="20"/>
                  </a:lnTo>
                  <a:lnTo>
                    <a:pt x="405" y="19"/>
                  </a:lnTo>
                  <a:lnTo>
                    <a:pt x="405" y="17"/>
                  </a:lnTo>
                  <a:lnTo>
                    <a:pt x="405" y="16"/>
                  </a:lnTo>
                  <a:lnTo>
                    <a:pt x="407" y="14"/>
                  </a:lnTo>
                  <a:lnTo>
                    <a:pt x="408" y="14"/>
                  </a:lnTo>
                  <a:lnTo>
                    <a:pt x="424" y="11"/>
                  </a:lnTo>
                  <a:lnTo>
                    <a:pt x="433" y="9"/>
                  </a:lnTo>
                  <a:lnTo>
                    <a:pt x="435" y="9"/>
                  </a:lnTo>
                  <a:lnTo>
                    <a:pt x="436" y="9"/>
                  </a:lnTo>
                  <a:lnTo>
                    <a:pt x="438" y="11"/>
                  </a:lnTo>
                  <a:lnTo>
                    <a:pt x="438" y="14"/>
                  </a:lnTo>
                  <a:lnTo>
                    <a:pt x="438" y="16"/>
                  </a:lnTo>
                  <a:lnTo>
                    <a:pt x="436" y="16"/>
                  </a:lnTo>
                  <a:lnTo>
                    <a:pt x="435" y="17"/>
                  </a:lnTo>
                  <a:close/>
                  <a:moveTo>
                    <a:pt x="379" y="30"/>
                  </a:moveTo>
                  <a:lnTo>
                    <a:pt x="376" y="31"/>
                  </a:lnTo>
                  <a:lnTo>
                    <a:pt x="356" y="39"/>
                  </a:lnTo>
                  <a:lnTo>
                    <a:pt x="354" y="39"/>
                  </a:lnTo>
                  <a:lnTo>
                    <a:pt x="353" y="39"/>
                  </a:lnTo>
                  <a:lnTo>
                    <a:pt x="351" y="37"/>
                  </a:lnTo>
                  <a:lnTo>
                    <a:pt x="351" y="36"/>
                  </a:lnTo>
                  <a:lnTo>
                    <a:pt x="351" y="34"/>
                  </a:lnTo>
                  <a:lnTo>
                    <a:pt x="351" y="33"/>
                  </a:lnTo>
                  <a:lnTo>
                    <a:pt x="351" y="31"/>
                  </a:lnTo>
                  <a:lnTo>
                    <a:pt x="353" y="30"/>
                  </a:lnTo>
                  <a:lnTo>
                    <a:pt x="373" y="23"/>
                  </a:lnTo>
                  <a:lnTo>
                    <a:pt x="377" y="22"/>
                  </a:lnTo>
                  <a:lnTo>
                    <a:pt x="379" y="22"/>
                  </a:lnTo>
                  <a:lnTo>
                    <a:pt x="381" y="23"/>
                  </a:lnTo>
                  <a:lnTo>
                    <a:pt x="382" y="25"/>
                  </a:lnTo>
                  <a:lnTo>
                    <a:pt x="382" y="27"/>
                  </a:lnTo>
                  <a:lnTo>
                    <a:pt x="382" y="30"/>
                  </a:lnTo>
                  <a:lnTo>
                    <a:pt x="381" y="30"/>
                  </a:lnTo>
                  <a:lnTo>
                    <a:pt x="379" y="30"/>
                  </a:lnTo>
                  <a:close/>
                  <a:moveTo>
                    <a:pt x="325" y="50"/>
                  </a:moveTo>
                  <a:lnTo>
                    <a:pt x="305" y="59"/>
                  </a:lnTo>
                  <a:lnTo>
                    <a:pt x="303" y="61"/>
                  </a:lnTo>
                  <a:lnTo>
                    <a:pt x="301" y="61"/>
                  </a:lnTo>
                  <a:lnTo>
                    <a:pt x="300" y="61"/>
                  </a:lnTo>
                  <a:lnTo>
                    <a:pt x="298" y="59"/>
                  </a:lnTo>
                  <a:lnTo>
                    <a:pt x="297" y="58"/>
                  </a:lnTo>
                  <a:lnTo>
                    <a:pt x="297" y="56"/>
                  </a:lnTo>
                  <a:lnTo>
                    <a:pt x="297" y="55"/>
                  </a:lnTo>
                  <a:lnTo>
                    <a:pt x="298" y="53"/>
                  </a:lnTo>
                  <a:lnTo>
                    <a:pt x="300" y="51"/>
                  </a:lnTo>
                  <a:lnTo>
                    <a:pt x="323" y="42"/>
                  </a:lnTo>
                  <a:lnTo>
                    <a:pt x="325" y="42"/>
                  </a:lnTo>
                  <a:lnTo>
                    <a:pt x="326" y="44"/>
                  </a:lnTo>
                  <a:lnTo>
                    <a:pt x="328" y="45"/>
                  </a:lnTo>
                  <a:lnTo>
                    <a:pt x="328" y="47"/>
                  </a:lnTo>
                  <a:lnTo>
                    <a:pt x="328" y="48"/>
                  </a:lnTo>
                  <a:lnTo>
                    <a:pt x="326" y="48"/>
                  </a:lnTo>
                  <a:lnTo>
                    <a:pt x="325" y="50"/>
                  </a:lnTo>
                  <a:close/>
                  <a:moveTo>
                    <a:pt x="273" y="75"/>
                  </a:moveTo>
                  <a:lnTo>
                    <a:pt x="260" y="84"/>
                  </a:lnTo>
                  <a:lnTo>
                    <a:pt x="253" y="89"/>
                  </a:lnTo>
                  <a:lnTo>
                    <a:pt x="252" y="89"/>
                  </a:lnTo>
                  <a:lnTo>
                    <a:pt x="250" y="89"/>
                  </a:lnTo>
                  <a:lnTo>
                    <a:pt x="249" y="89"/>
                  </a:lnTo>
                  <a:lnTo>
                    <a:pt x="247" y="87"/>
                  </a:lnTo>
                  <a:lnTo>
                    <a:pt x="246" y="86"/>
                  </a:lnTo>
                  <a:lnTo>
                    <a:pt x="246" y="84"/>
                  </a:lnTo>
                  <a:lnTo>
                    <a:pt x="247" y="83"/>
                  </a:lnTo>
                  <a:lnTo>
                    <a:pt x="249" y="81"/>
                  </a:lnTo>
                  <a:lnTo>
                    <a:pt x="255" y="76"/>
                  </a:lnTo>
                  <a:lnTo>
                    <a:pt x="270" y="69"/>
                  </a:lnTo>
                  <a:lnTo>
                    <a:pt x="270" y="67"/>
                  </a:lnTo>
                  <a:lnTo>
                    <a:pt x="272" y="67"/>
                  </a:lnTo>
                  <a:lnTo>
                    <a:pt x="273" y="69"/>
                  </a:lnTo>
                  <a:lnTo>
                    <a:pt x="275" y="70"/>
                  </a:lnTo>
                  <a:lnTo>
                    <a:pt x="277" y="72"/>
                  </a:lnTo>
                  <a:lnTo>
                    <a:pt x="275" y="73"/>
                  </a:lnTo>
                  <a:lnTo>
                    <a:pt x="275" y="75"/>
                  </a:lnTo>
                  <a:lnTo>
                    <a:pt x="273" y="75"/>
                  </a:lnTo>
                  <a:close/>
                  <a:moveTo>
                    <a:pt x="225" y="107"/>
                  </a:moveTo>
                  <a:lnTo>
                    <a:pt x="218" y="112"/>
                  </a:lnTo>
                  <a:lnTo>
                    <a:pt x="207" y="121"/>
                  </a:lnTo>
                  <a:lnTo>
                    <a:pt x="205" y="121"/>
                  </a:lnTo>
                  <a:lnTo>
                    <a:pt x="202" y="121"/>
                  </a:lnTo>
                  <a:lnTo>
                    <a:pt x="201" y="121"/>
                  </a:lnTo>
                  <a:lnTo>
                    <a:pt x="199" y="120"/>
                  </a:lnTo>
                  <a:lnTo>
                    <a:pt x="199" y="118"/>
                  </a:lnTo>
                  <a:lnTo>
                    <a:pt x="199" y="117"/>
                  </a:lnTo>
                  <a:lnTo>
                    <a:pt x="201" y="115"/>
                  </a:lnTo>
                  <a:lnTo>
                    <a:pt x="213" y="106"/>
                  </a:lnTo>
                  <a:lnTo>
                    <a:pt x="221" y="100"/>
                  </a:lnTo>
                  <a:lnTo>
                    <a:pt x="222" y="100"/>
                  </a:lnTo>
                  <a:lnTo>
                    <a:pt x="224" y="100"/>
                  </a:lnTo>
                  <a:lnTo>
                    <a:pt x="225" y="100"/>
                  </a:lnTo>
                  <a:lnTo>
                    <a:pt x="225" y="101"/>
                  </a:lnTo>
                  <a:lnTo>
                    <a:pt x="227" y="103"/>
                  </a:lnTo>
                  <a:lnTo>
                    <a:pt x="225" y="106"/>
                  </a:lnTo>
                  <a:lnTo>
                    <a:pt x="225" y="107"/>
                  </a:lnTo>
                  <a:close/>
                  <a:moveTo>
                    <a:pt x="182" y="143"/>
                  </a:moveTo>
                  <a:lnTo>
                    <a:pt x="180" y="145"/>
                  </a:lnTo>
                  <a:lnTo>
                    <a:pt x="163" y="160"/>
                  </a:lnTo>
                  <a:lnTo>
                    <a:pt x="162" y="160"/>
                  </a:lnTo>
                  <a:lnTo>
                    <a:pt x="160" y="160"/>
                  </a:lnTo>
                  <a:lnTo>
                    <a:pt x="159" y="160"/>
                  </a:lnTo>
                  <a:lnTo>
                    <a:pt x="157" y="159"/>
                  </a:lnTo>
                  <a:lnTo>
                    <a:pt x="156" y="157"/>
                  </a:lnTo>
                  <a:lnTo>
                    <a:pt x="156" y="156"/>
                  </a:lnTo>
                  <a:lnTo>
                    <a:pt x="157" y="154"/>
                  </a:lnTo>
                  <a:lnTo>
                    <a:pt x="174" y="139"/>
                  </a:lnTo>
                  <a:lnTo>
                    <a:pt x="176" y="137"/>
                  </a:lnTo>
                  <a:lnTo>
                    <a:pt x="177" y="135"/>
                  </a:lnTo>
                  <a:lnTo>
                    <a:pt x="179" y="135"/>
                  </a:lnTo>
                  <a:lnTo>
                    <a:pt x="180" y="137"/>
                  </a:lnTo>
                  <a:lnTo>
                    <a:pt x="182" y="137"/>
                  </a:lnTo>
                  <a:lnTo>
                    <a:pt x="182" y="139"/>
                  </a:lnTo>
                  <a:lnTo>
                    <a:pt x="182" y="140"/>
                  </a:lnTo>
                  <a:lnTo>
                    <a:pt x="182" y="142"/>
                  </a:lnTo>
                  <a:lnTo>
                    <a:pt x="182" y="143"/>
                  </a:lnTo>
                  <a:close/>
                  <a:moveTo>
                    <a:pt x="140" y="184"/>
                  </a:moveTo>
                  <a:lnTo>
                    <a:pt x="128" y="199"/>
                  </a:lnTo>
                  <a:lnTo>
                    <a:pt x="125" y="202"/>
                  </a:lnTo>
                  <a:lnTo>
                    <a:pt x="123" y="202"/>
                  </a:lnTo>
                  <a:lnTo>
                    <a:pt x="121" y="204"/>
                  </a:lnTo>
                  <a:lnTo>
                    <a:pt x="120" y="204"/>
                  </a:lnTo>
                  <a:lnTo>
                    <a:pt x="118" y="202"/>
                  </a:lnTo>
                  <a:lnTo>
                    <a:pt x="118" y="201"/>
                  </a:lnTo>
                  <a:lnTo>
                    <a:pt x="118" y="199"/>
                  </a:lnTo>
                  <a:lnTo>
                    <a:pt x="118" y="198"/>
                  </a:lnTo>
                  <a:lnTo>
                    <a:pt x="121" y="193"/>
                  </a:lnTo>
                  <a:lnTo>
                    <a:pt x="135" y="177"/>
                  </a:lnTo>
                  <a:lnTo>
                    <a:pt x="137" y="176"/>
                  </a:lnTo>
                  <a:lnTo>
                    <a:pt x="139" y="176"/>
                  </a:lnTo>
                  <a:lnTo>
                    <a:pt x="140" y="177"/>
                  </a:lnTo>
                  <a:lnTo>
                    <a:pt x="142" y="179"/>
                  </a:lnTo>
                  <a:lnTo>
                    <a:pt x="142" y="181"/>
                  </a:lnTo>
                  <a:lnTo>
                    <a:pt x="142" y="182"/>
                  </a:lnTo>
                  <a:lnTo>
                    <a:pt x="140" y="184"/>
                  </a:lnTo>
                  <a:close/>
                  <a:moveTo>
                    <a:pt x="104" y="229"/>
                  </a:moveTo>
                  <a:lnTo>
                    <a:pt x="98" y="238"/>
                  </a:lnTo>
                  <a:lnTo>
                    <a:pt x="92" y="249"/>
                  </a:lnTo>
                  <a:lnTo>
                    <a:pt x="90" y="251"/>
                  </a:lnTo>
                  <a:lnTo>
                    <a:pt x="89" y="251"/>
                  </a:lnTo>
                  <a:lnTo>
                    <a:pt x="87" y="251"/>
                  </a:lnTo>
                  <a:lnTo>
                    <a:pt x="86" y="251"/>
                  </a:lnTo>
                  <a:lnTo>
                    <a:pt x="84" y="249"/>
                  </a:lnTo>
                  <a:lnTo>
                    <a:pt x="83" y="248"/>
                  </a:lnTo>
                  <a:lnTo>
                    <a:pt x="84" y="246"/>
                  </a:lnTo>
                  <a:lnTo>
                    <a:pt x="92" y="235"/>
                  </a:lnTo>
                  <a:lnTo>
                    <a:pt x="98" y="224"/>
                  </a:lnTo>
                  <a:lnTo>
                    <a:pt x="100" y="223"/>
                  </a:lnTo>
                  <a:lnTo>
                    <a:pt x="101" y="221"/>
                  </a:lnTo>
                  <a:lnTo>
                    <a:pt x="101" y="223"/>
                  </a:lnTo>
                  <a:lnTo>
                    <a:pt x="104" y="223"/>
                  </a:lnTo>
                  <a:lnTo>
                    <a:pt x="104" y="224"/>
                  </a:lnTo>
                  <a:lnTo>
                    <a:pt x="106" y="226"/>
                  </a:lnTo>
                  <a:lnTo>
                    <a:pt x="106" y="227"/>
                  </a:lnTo>
                  <a:lnTo>
                    <a:pt x="104" y="229"/>
                  </a:lnTo>
                  <a:close/>
                  <a:moveTo>
                    <a:pt x="75" y="277"/>
                  </a:moveTo>
                  <a:lnTo>
                    <a:pt x="72" y="283"/>
                  </a:lnTo>
                  <a:lnTo>
                    <a:pt x="62" y="300"/>
                  </a:lnTo>
                  <a:lnTo>
                    <a:pt x="59" y="302"/>
                  </a:lnTo>
                  <a:lnTo>
                    <a:pt x="58" y="302"/>
                  </a:lnTo>
                  <a:lnTo>
                    <a:pt x="56" y="302"/>
                  </a:lnTo>
                  <a:lnTo>
                    <a:pt x="56" y="300"/>
                  </a:lnTo>
                  <a:lnTo>
                    <a:pt x="56" y="299"/>
                  </a:lnTo>
                  <a:lnTo>
                    <a:pt x="55" y="297"/>
                  </a:lnTo>
                  <a:lnTo>
                    <a:pt x="56" y="296"/>
                  </a:lnTo>
                  <a:lnTo>
                    <a:pt x="66" y="279"/>
                  </a:lnTo>
                  <a:lnTo>
                    <a:pt x="67" y="274"/>
                  </a:lnTo>
                  <a:lnTo>
                    <a:pt x="67" y="272"/>
                  </a:lnTo>
                  <a:lnTo>
                    <a:pt x="69" y="272"/>
                  </a:lnTo>
                  <a:lnTo>
                    <a:pt x="72" y="271"/>
                  </a:lnTo>
                  <a:lnTo>
                    <a:pt x="73" y="272"/>
                  </a:lnTo>
                  <a:lnTo>
                    <a:pt x="75" y="274"/>
                  </a:lnTo>
                  <a:lnTo>
                    <a:pt x="75" y="276"/>
                  </a:lnTo>
                  <a:lnTo>
                    <a:pt x="75" y="277"/>
                  </a:lnTo>
                  <a:close/>
                  <a:moveTo>
                    <a:pt x="49" y="330"/>
                  </a:moveTo>
                  <a:lnTo>
                    <a:pt x="39" y="352"/>
                  </a:lnTo>
                  <a:lnTo>
                    <a:pt x="39" y="353"/>
                  </a:lnTo>
                  <a:lnTo>
                    <a:pt x="39" y="355"/>
                  </a:lnTo>
                  <a:lnTo>
                    <a:pt x="36" y="355"/>
                  </a:lnTo>
                  <a:lnTo>
                    <a:pt x="35" y="355"/>
                  </a:lnTo>
                  <a:lnTo>
                    <a:pt x="33" y="355"/>
                  </a:lnTo>
                  <a:lnTo>
                    <a:pt x="31" y="353"/>
                  </a:lnTo>
                  <a:lnTo>
                    <a:pt x="31" y="352"/>
                  </a:lnTo>
                  <a:lnTo>
                    <a:pt x="31" y="349"/>
                  </a:lnTo>
                  <a:lnTo>
                    <a:pt x="33" y="349"/>
                  </a:lnTo>
                  <a:lnTo>
                    <a:pt x="41" y="327"/>
                  </a:lnTo>
                  <a:lnTo>
                    <a:pt x="42" y="325"/>
                  </a:lnTo>
                  <a:lnTo>
                    <a:pt x="44" y="324"/>
                  </a:lnTo>
                  <a:lnTo>
                    <a:pt x="45" y="324"/>
                  </a:lnTo>
                  <a:lnTo>
                    <a:pt x="47" y="324"/>
                  </a:lnTo>
                  <a:lnTo>
                    <a:pt x="47" y="325"/>
                  </a:lnTo>
                  <a:lnTo>
                    <a:pt x="49" y="327"/>
                  </a:lnTo>
                  <a:lnTo>
                    <a:pt x="49" y="328"/>
                  </a:lnTo>
                  <a:lnTo>
                    <a:pt x="49" y="330"/>
                  </a:lnTo>
                  <a:close/>
                  <a:moveTo>
                    <a:pt x="30" y="384"/>
                  </a:moveTo>
                  <a:lnTo>
                    <a:pt x="25" y="402"/>
                  </a:lnTo>
                  <a:lnTo>
                    <a:pt x="24" y="408"/>
                  </a:lnTo>
                  <a:lnTo>
                    <a:pt x="22" y="409"/>
                  </a:lnTo>
                  <a:lnTo>
                    <a:pt x="21" y="411"/>
                  </a:lnTo>
                  <a:lnTo>
                    <a:pt x="19" y="411"/>
                  </a:lnTo>
                  <a:lnTo>
                    <a:pt x="17" y="411"/>
                  </a:lnTo>
                  <a:lnTo>
                    <a:pt x="16" y="409"/>
                  </a:lnTo>
                  <a:lnTo>
                    <a:pt x="14" y="408"/>
                  </a:lnTo>
                  <a:lnTo>
                    <a:pt x="16" y="406"/>
                  </a:lnTo>
                  <a:lnTo>
                    <a:pt x="17" y="398"/>
                  </a:lnTo>
                  <a:lnTo>
                    <a:pt x="22" y="381"/>
                  </a:lnTo>
                  <a:lnTo>
                    <a:pt x="22" y="380"/>
                  </a:lnTo>
                  <a:lnTo>
                    <a:pt x="24" y="378"/>
                  </a:lnTo>
                  <a:lnTo>
                    <a:pt x="25" y="378"/>
                  </a:lnTo>
                  <a:lnTo>
                    <a:pt x="27" y="378"/>
                  </a:lnTo>
                  <a:lnTo>
                    <a:pt x="28" y="380"/>
                  </a:lnTo>
                  <a:lnTo>
                    <a:pt x="30" y="381"/>
                  </a:lnTo>
                  <a:lnTo>
                    <a:pt x="30" y="383"/>
                  </a:lnTo>
                  <a:lnTo>
                    <a:pt x="30" y="384"/>
                  </a:lnTo>
                  <a:close/>
                  <a:moveTo>
                    <a:pt x="17" y="439"/>
                  </a:moveTo>
                  <a:lnTo>
                    <a:pt x="14" y="453"/>
                  </a:lnTo>
                  <a:lnTo>
                    <a:pt x="13" y="465"/>
                  </a:lnTo>
                  <a:lnTo>
                    <a:pt x="11" y="467"/>
                  </a:lnTo>
                  <a:lnTo>
                    <a:pt x="8" y="467"/>
                  </a:lnTo>
                  <a:lnTo>
                    <a:pt x="7" y="467"/>
                  </a:lnTo>
                  <a:lnTo>
                    <a:pt x="5" y="467"/>
                  </a:lnTo>
                  <a:lnTo>
                    <a:pt x="5" y="465"/>
                  </a:lnTo>
                  <a:lnTo>
                    <a:pt x="5" y="464"/>
                  </a:lnTo>
                  <a:lnTo>
                    <a:pt x="7" y="451"/>
                  </a:lnTo>
                  <a:lnTo>
                    <a:pt x="8" y="439"/>
                  </a:lnTo>
                  <a:lnTo>
                    <a:pt x="10" y="437"/>
                  </a:lnTo>
                  <a:lnTo>
                    <a:pt x="11" y="436"/>
                  </a:lnTo>
                  <a:lnTo>
                    <a:pt x="13" y="436"/>
                  </a:lnTo>
                  <a:lnTo>
                    <a:pt x="14" y="436"/>
                  </a:lnTo>
                  <a:lnTo>
                    <a:pt x="16" y="437"/>
                  </a:lnTo>
                  <a:lnTo>
                    <a:pt x="16" y="439"/>
                  </a:lnTo>
                  <a:lnTo>
                    <a:pt x="17" y="439"/>
                  </a:lnTo>
                  <a:close/>
                  <a:moveTo>
                    <a:pt x="10" y="497"/>
                  </a:moveTo>
                  <a:lnTo>
                    <a:pt x="10" y="504"/>
                  </a:lnTo>
                  <a:lnTo>
                    <a:pt x="10" y="521"/>
                  </a:lnTo>
                  <a:lnTo>
                    <a:pt x="8" y="523"/>
                  </a:lnTo>
                  <a:lnTo>
                    <a:pt x="8" y="525"/>
                  </a:lnTo>
                  <a:lnTo>
                    <a:pt x="7" y="526"/>
                  </a:lnTo>
                  <a:lnTo>
                    <a:pt x="4" y="526"/>
                  </a:lnTo>
                  <a:lnTo>
                    <a:pt x="2" y="525"/>
                  </a:lnTo>
                  <a:lnTo>
                    <a:pt x="0" y="523"/>
                  </a:lnTo>
                  <a:lnTo>
                    <a:pt x="0" y="521"/>
                  </a:lnTo>
                  <a:lnTo>
                    <a:pt x="2" y="504"/>
                  </a:lnTo>
                  <a:lnTo>
                    <a:pt x="2" y="497"/>
                  </a:lnTo>
                  <a:lnTo>
                    <a:pt x="2" y="495"/>
                  </a:lnTo>
                  <a:lnTo>
                    <a:pt x="4" y="493"/>
                  </a:lnTo>
                  <a:lnTo>
                    <a:pt x="7" y="493"/>
                  </a:lnTo>
                  <a:lnTo>
                    <a:pt x="8" y="493"/>
                  </a:lnTo>
                  <a:lnTo>
                    <a:pt x="10" y="493"/>
                  </a:lnTo>
                  <a:lnTo>
                    <a:pt x="10" y="495"/>
                  </a:lnTo>
                  <a:lnTo>
                    <a:pt x="10" y="497"/>
                  </a:lnTo>
                  <a:close/>
                  <a:moveTo>
                    <a:pt x="10" y="556"/>
                  </a:moveTo>
                  <a:lnTo>
                    <a:pt x="10" y="559"/>
                  </a:lnTo>
                  <a:lnTo>
                    <a:pt x="11" y="579"/>
                  </a:lnTo>
                  <a:lnTo>
                    <a:pt x="11" y="582"/>
                  </a:lnTo>
                  <a:lnTo>
                    <a:pt x="10" y="584"/>
                  </a:lnTo>
                  <a:lnTo>
                    <a:pt x="8" y="584"/>
                  </a:lnTo>
                  <a:lnTo>
                    <a:pt x="7" y="585"/>
                  </a:lnTo>
                  <a:lnTo>
                    <a:pt x="5" y="584"/>
                  </a:lnTo>
                  <a:lnTo>
                    <a:pt x="4" y="584"/>
                  </a:lnTo>
                  <a:lnTo>
                    <a:pt x="4" y="582"/>
                  </a:lnTo>
                  <a:lnTo>
                    <a:pt x="4" y="581"/>
                  </a:lnTo>
                  <a:lnTo>
                    <a:pt x="2" y="559"/>
                  </a:lnTo>
                  <a:lnTo>
                    <a:pt x="2" y="556"/>
                  </a:lnTo>
                  <a:lnTo>
                    <a:pt x="2" y="554"/>
                  </a:lnTo>
                  <a:lnTo>
                    <a:pt x="2" y="551"/>
                  </a:lnTo>
                  <a:lnTo>
                    <a:pt x="4" y="551"/>
                  </a:lnTo>
                  <a:lnTo>
                    <a:pt x="5" y="551"/>
                  </a:lnTo>
                  <a:lnTo>
                    <a:pt x="7" y="551"/>
                  </a:lnTo>
                  <a:lnTo>
                    <a:pt x="8" y="551"/>
                  </a:lnTo>
                  <a:lnTo>
                    <a:pt x="10" y="553"/>
                  </a:lnTo>
                  <a:lnTo>
                    <a:pt x="10" y="556"/>
                  </a:lnTo>
                  <a:close/>
                  <a:moveTo>
                    <a:pt x="14" y="612"/>
                  </a:moveTo>
                  <a:lnTo>
                    <a:pt x="19" y="637"/>
                  </a:lnTo>
                  <a:lnTo>
                    <a:pt x="19" y="638"/>
                  </a:lnTo>
                  <a:lnTo>
                    <a:pt x="19" y="640"/>
                  </a:lnTo>
                  <a:lnTo>
                    <a:pt x="17" y="640"/>
                  </a:lnTo>
                  <a:lnTo>
                    <a:pt x="16" y="641"/>
                  </a:lnTo>
                  <a:lnTo>
                    <a:pt x="13" y="641"/>
                  </a:lnTo>
                  <a:lnTo>
                    <a:pt x="11" y="640"/>
                  </a:lnTo>
                  <a:lnTo>
                    <a:pt x="11" y="638"/>
                  </a:lnTo>
                  <a:lnTo>
                    <a:pt x="7" y="613"/>
                  </a:lnTo>
                  <a:lnTo>
                    <a:pt x="7" y="612"/>
                  </a:lnTo>
                  <a:lnTo>
                    <a:pt x="7" y="610"/>
                  </a:lnTo>
                  <a:lnTo>
                    <a:pt x="8" y="610"/>
                  </a:lnTo>
                  <a:lnTo>
                    <a:pt x="10" y="609"/>
                  </a:lnTo>
                  <a:lnTo>
                    <a:pt x="11" y="609"/>
                  </a:lnTo>
                  <a:lnTo>
                    <a:pt x="13" y="610"/>
                  </a:lnTo>
                  <a:lnTo>
                    <a:pt x="13" y="612"/>
                  </a:lnTo>
                  <a:lnTo>
                    <a:pt x="14" y="612"/>
                  </a:lnTo>
                  <a:close/>
                  <a:moveTo>
                    <a:pt x="27" y="668"/>
                  </a:moveTo>
                  <a:lnTo>
                    <a:pt x="31" y="688"/>
                  </a:lnTo>
                  <a:lnTo>
                    <a:pt x="33" y="693"/>
                  </a:lnTo>
                  <a:lnTo>
                    <a:pt x="33" y="694"/>
                  </a:lnTo>
                  <a:lnTo>
                    <a:pt x="31" y="696"/>
                  </a:lnTo>
                  <a:lnTo>
                    <a:pt x="30" y="697"/>
                  </a:lnTo>
                  <a:lnTo>
                    <a:pt x="28" y="697"/>
                  </a:lnTo>
                  <a:lnTo>
                    <a:pt x="27" y="696"/>
                  </a:lnTo>
                  <a:lnTo>
                    <a:pt x="25" y="694"/>
                  </a:lnTo>
                  <a:lnTo>
                    <a:pt x="24" y="691"/>
                  </a:lnTo>
                  <a:lnTo>
                    <a:pt x="19" y="671"/>
                  </a:lnTo>
                  <a:lnTo>
                    <a:pt x="19" y="669"/>
                  </a:lnTo>
                  <a:lnTo>
                    <a:pt x="19" y="668"/>
                  </a:lnTo>
                  <a:lnTo>
                    <a:pt x="21" y="668"/>
                  </a:lnTo>
                  <a:lnTo>
                    <a:pt x="21" y="666"/>
                  </a:lnTo>
                  <a:lnTo>
                    <a:pt x="22" y="666"/>
                  </a:lnTo>
                  <a:lnTo>
                    <a:pt x="24" y="666"/>
                  </a:lnTo>
                  <a:lnTo>
                    <a:pt x="25" y="668"/>
                  </a:lnTo>
                  <a:lnTo>
                    <a:pt x="27" y="668"/>
                  </a:lnTo>
                  <a:close/>
                  <a:moveTo>
                    <a:pt x="45" y="722"/>
                  </a:moveTo>
                  <a:lnTo>
                    <a:pt x="49" y="736"/>
                  </a:lnTo>
                  <a:lnTo>
                    <a:pt x="55" y="747"/>
                  </a:lnTo>
                  <a:lnTo>
                    <a:pt x="55" y="749"/>
                  </a:lnTo>
                  <a:lnTo>
                    <a:pt x="53" y="750"/>
                  </a:lnTo>
                  <a:lnTo>
                    <a:pt x="52" y="752"/>
                  </a:lnTo>
                  <a:lnTo>
                    <a:pt x="50" y="752"/>
                  </a:lnTo>
                  <a:lnTo>
                    <a:pt x="49" y="752"/>
                  </a:lnTo>
                  <a:lnTo>
                    <a:pt x="47" y="750"/>
                  </a:lnTo>
                  <a:lnTo>
                    <a:pt x="47" y="749"/>
                  </a:lnTo>
                  <a:lnTo>
                    <a:pt x="42" y="739"/>
                  </a:lnTo>
                  <a:lnTo>
                    <a:pt x="38" y="727"/>
                  </a:lnTo>
                  <a:lnTo>
                    <a:pt x="38" y="724"/>
                  </a:lnTo>
                  <a:lnTo>
                    <a:pt x="38" y="722"/>
                  </a:lnTo>
                  <a:lnTo>
                    <a:pt x="39" y="722"/>
                  </a:lnTo>
                  <a:lnTo>
                    <a:pt x="41" y="721"/>
                  </a:lnTo>
                  <a:lnTo>
                    <a:pt x="42" y="722"/>
                  </a:lnTo>
                  <a:lnTo>
                    <a:pt x="44" y="722"/>
                  </a:lnTo>
                  <a:lnTo>
                    <a:pt x="45" y="722"/>
                  </a:lnTo>
                  <a:close/>
                  <a:moveTo>
                    <a:pt x="69" y="777"/>
                  </a:moveTo>
                  <a:lnTo>
                    <a:pt x="72" y="783"/>
                  </a:lnTo>
                  <a:lnTo>
                    <a:pt x="81" y="797"/>
                  </a:lnTo>
                  <a:lnTo>
                    <a:pt x="81" y="798"/>
                  </a:lnTo>
                  <a:lnTo>
                    <a:pt x="81" y="800"/>
                  </a:lnTo>
                  <a:lnTo>
                    <a:pt x="80" y="803"/>
                  </a:lnTo>
                  <a:lnTo>
                    <a:pt x="76" y="803"/>
                  </a:lnTo>
                  <a:lnTo>
                    <a:pt x="75" y="803"/>
                  </a:lnTo>
                  <a:lnTo>
                    <a:pt x="73" y="802"/>
                  </a:lnTo>
                  <a:lnTo>
                    <a:pt x="66" y="786"/>
                  </a:lnTo>
                  <a:lnTo>
                    <a:pt x="61" y="780"/>
                  </a:lnTo>
                  <a:lnTo>
                    <a:pt x="61" y="778"/>
                  </a:lnTo>
                  <a:lnTo>
                    <a:pt x="61" y="777"/>
                  </a:lnTo>
                  <a:lnTo>
                    <a:pt x="61" y="775"/>
                  </a:lnTo>
                  <a:lnTo>
                    <a:pt x="64" y="775"/>
                  </a:lnTo>
                  <a:lnTo>
                    <a:pt x="66" y="774"/>
                  </a:lnTo>
                  <a:lnTo>
                    <a:pt x="67" y="775"/>
                  </a:lnTo>
                  <a:lnTo>
                    <a:pt x="69" y="777"/>
                  </a:lnTo>
                  <a:close/>
                  <a:moveTo>
                    <a:pt x="98" y="825"/>
                  </a:moveTo>
                  <a:lnTo>
                    <a:pt x="112" y="845"/>
                  </a:lnTo>
                  <a:lnTo>
                    <a:pt x="112" y="847"/>
                  </a:lnTo>
                  <a:lnTo>
                    <a:pt x="112" y="850"/>
                  </a:lnTo>
                  <a:lnTo>
                    <a:pt x="111" y="851"/>
                  </a:lnTo>
                  <a:lnTo>
                    <a:pt x="109" y="851"/>
                  </a:lnTo>
                  <a:lnTo>
                    <a:pt x="106" y="851"/>
                  </a:lnTo>
                  <a:lnTo>
                    <a:pt x="106" y="850"/>
                  </a:lnTo>
                  <a:lnTo>
                    <a:pt x="92" y="831"/>
                  </a:lnTo>
                  <a:lnTo>
                    <a:pt x="90" y="828"/>
                  </a:lnTo>
                  <a:lnTo>
                    <a:pt x="90" y="826"/>
                  </a:lnTo>
                  <a:lnTo>
                    <a:pt x="92" y="825"/>
                  </a:lnTo>
                  <a:lnTo>
                    <a:pt x="92" y="823"/>
                  </a:lnTo>
                  <a:lnTo>
                    <a:pt x="94" y="823"/>
                  </a:lnTo>
                  <a:lnTo>
                    <a:pt x="95" y="823"/>
                  </a:lnTo>
                  <a:lnTo>
                    <a:pt x="97" y="823"/>
                  </a:lnTo>
                  <a:lnTo>
                    <a:pt x="98" y="825"/>
                  </a:lnTo>
                  <a:close/>
                  <a:moveTo>
                    <a:pt x="132" y="872"/>
                  </a:moveTo>
                  <a:lnTo>
                    <a:pt x="145" y="886"/>
                  </a:lnTo>
                  <a:lnTo>
                    <a:pt x="149" y="889"/>
                  </a:lnTo>
                  <a:lnTo>
                    <a:pt x="149" y="890"/>
                  </a:lnTo>
                  <a:lnTo>
                    <a:pt x="149" y="893"/>
                  </a:lnTo>
                  <a:lnTo>
                    <a:pt x="149" y="895"/>
                  </a:lnTo>
                  <a:lnTo>
                    <a:pt x="146" y="895"/>
                  </a:lnTo>
                  <a:lnTo>
                    <a:pt x="146" y="897"/>
                  </a:lnTo>
                  <a:lnTo>
                    <a:pt x="145" y="895"/>
                  </a:lnTo>
                  <a:lnTo>
                    <a:pt x="143" y="895"/>
                  </a:lnTo>
                  <a:lnTo>
                    <a:pt x="137" y="890"/>
                  </a:lnTo>
                  <a:lnTo>
                    <a:pt x="128" y="876"/>
                  </a:lnTo>
                  <a:lnTo>
                    <a:pt x="126" y="875"/>
                  </a:lnTo>
                  <a:lnTo>
                    <a:pt x="126" y="873"/>
                  </a:lnTo>
                  <a:lnTo>
                    <a:pt x="126" y="872"/>
                  </a:lnTo>
                  <a:lnTo>
                    <a:pt x="128" y="870"/>
                  </a:lnTo>
                  <a:lnTo>
                    <a:pt x="129" y="869"/>
                  </a:lnTo>
                  <a:lnTo>
                    <a:pt x="131" y="870"/>
                  </a:lnTo>
                  <a:lnTo>
                    <a:pt x="132" y="872"/>
                  </a:lnTo>
                  <a:close/>
                  <a:moveTo>
                    <a:pt x="173" y="914"/>
                  </a:moveTo>
                  <a:lnTo>
                    <a:pt x="180" y="920"/>
                  </a:lnTo>
                  <a:lnTo>
                    <a:pt x="190" y="931"/>
                  </a:lnTo>
                  <a:lnTo>
                    <a:pt x="191" y="931"/>
                  </a:lnTo>
                  <a:lnTo>
                    <a:pt x="191" y="932"/>
                  </a:lnTo>
                  <a:lnTo>
                    <a:pt x="191" y="934"/>
                  </a:lnTo>
                  <a:lnTo>
                    <a:pt x="190" y="935"/>
                  </a:lnTo>
                  <a:lnTo>
                    <a:pt x="190" y="937"/>
                  </a:lnTo>
                  <a:lnTo>
                    <a:pt x="188" y="937"/>
                  </a:lnTo>
                  <a:lnTo>
                    <a:pt x="187" y="937"/>
                  </a:lnTo>
                  <a:lnTo>
                    <a:pt x="185" y="935"/>
                  </a:lnTo>
                  <a:lnTo>
                    <a:pt x="174" y="926"/>
                  </a:lnTo>
                  <a:lnTo>
                    <a:pt x="166" y="920"/>
                  </a:lnTo>
                  <a:lnTo>
                    <a:pt x="165" y="917"/>
                  </a:lnTo>
                  <a:lnTo>
                    <a:pt x="165" y="915"/>
                  </a:lnTo>
                  <a:lnTo>
                    <a:pt x="165" y="914"/>
                  </a:lnTo>
                  <a:lnTo>
                    <a:pt x="166" y="914"/>
                  </a:lnTo>
                  <a:lnTo>
                    <a:pt x="168" y="912"/>
                  </a:lnTo>
                  <a:lnTo>
                    <a:pt x="170" y="912"/>
                  </a:lnTo>
                  <a:lnTo>
                    <a:pt x="171" y="912"/>
                  </a:lnTo>
                  <a:lnTo>
                    <a:pt x="173" y="914"/>
                  </a:lnTo>
                  <a:close/>
                  <a:moveTo>
                    <a:pt x="216" y="949"/>
                  </a:moveTo>
                  <a:lnTo>
                    <a:pt x="218" y="953"/>
                  </a:lnTo>
                  <a:lnTo>
                    <a:pt x="235" y="965"/>
                  </a:lnTo>
                  <a:lnTo>
                    <a:pt x="236" y="967"/>
                  </a:lnTo>
                  <a:lnTo>
                    <a:pt x="238" y="968"/>
                  </a:lnTo>
                  <a:lnTo>
                    <a:pt x="236" y="970"/>
                  </a:lnTo>
                  <a:lnTo>
                    <a:pt x="235" y="971"/>
                  </a:lnTo>
                  <a:lnTo>
                    <a:pt x="235" y="973"/>
                  </a:lnTo>
                  <a:lnTo>
                    <a:pt x="233" y="973"/>
                  </a:lnTo>
                  <a:lnTo>
                    <a:pt x="232" y="971"/>
                  </a:lnTo>
                  <a:lnTo>
                    <a:pt x="213" y="959"/>
                  </a:lnTo>
                  <a:lnTo>
                    <a:pt x="210" y="957"/>
                  </a:lnTo>
                  <a:lnTo>
                    <a:pt x="210" y="956"/>
                  </a:lnTo>
                  <a:lnTo>
                    <a:pt x="208" y="954"/>
                  </a:lnTo>
                  <a:lnTo>
                    <a:pt x="208" y="953"/>
                  </a:lnTo>
                  <a:lnTo>
                    <a:pt x="210" y="951"/>
                  </a:lnTo>
                  <a:lnTo>
                    <a:pt x="211" y="949"/>
                  </a:lnTo>
                  <a:lnTo>
                    <a:pt x="213" y="949"/>
                  </a:lnTo>
                  <a:lnTo>
                    <a:pt x="215" y="949"/>
                  </a:lnTo>
                  <a:lnTo>
                    <a:pt x="216" y="949"/>
                  </a:lnTo>
                  <a:close/>
                  <a:moveTo>
                    <a:pt x="263" y="982"/>
                  </a:moveTo>
                  <a:lnTo>
                    <a:pt x="281" y="993"/>
                  </a:lnTo>
                  <a:lnTo>
                    <a:pt x="284" y="995"/>
                  </a:lnTo>
                  <a:lnTo>
                    <a:pt x="286" y="995"/>
                  </a:lnTo>
                  <a:lnTo>
                    <a:pt x="287" y="996"/>
                  </a:lnTo>
                  <a:lnTo>
                    <a:pt x="287" y="998"/>
                  </a:lnTo>
                  <a:lnTo>
                    <a:pt x="287" y="1001"/>
                  </a:lnTo>
                  <a:lnTo>
                    <a:pt x="286" y="1001"/>
                  </a:lnTo>
                  <a:lnTo>
                    <a:pt x="284" y="1002"/>
                  </a:lnTo>
                  <a:lnTo>
                    <a:pt x="283" y="1002"/>
                  </a:lnTo>
                  <a:lnTo>
                    <a:pt x="281" y="1002"/>
                  </a:lnTo>
                  <a:lnTo>
                    <a:pt x="278" y="1001"/>
                  </a:lnTo>
                  <a:lnTo>
                    <a:pt x="260" y="990"/>
                  </a:lnTo>
                  <a:lnTo>
                    <a:pt x="258" y="988"/>
                  </a:lnTo>
                  <a:lnTo>
                    <a:pt x="258" y="987"/>
                  </a:lnTo>
                  <a:lnTo>
                    <a:pt x="256" y="985"/>
                  </a:lnTo>
                  <a:lnTo>
                    <a:pt x="258" y="984"/>
                  </a:lnTo>
                  <a:lnTo>
                    <a:pt x="260" y="982"/>
                  </a:lnTo>
                  <a:lnTo>
                    <a:pt x="261" y="982"/>
                  </a:lnTo>
                  <a:lnTo>
                    <a:pt x="263" y="982"/>
                  </a:lnTo>
                  <a:close/>
                  <a:moveTo>
                    <a:pt x="315" y="1009"/>
                  </a:moveTo>
                  <a:lnTo>
                    <a:pt x="328" y="1015"/>
                  </a:lnTo>
                  <a:lnTo>
                    <a:pt x="337" y="1019"/>
                  </a:lnTo>
                  <a:lnTo>
                    <a:pt x="339" y="1019"/>
                  </a:lnTo>
                  <a:lnTo>
                    <a:pt x="339" y="1021"/>
                  </a:lnTo>
                  <a:lnTo>
                    <a:pt x="340" y="1023"/>
                  </a:lnTo>
                  <a:lnTo>
                    <a:pt x="340" y="1024"/>
                  </a:lnTo>
                  <a:lnTo>
                    <a:pt x="339" y="1026"/>
                  </a:lnTo>
                  <a:lnTo>
                    <a:pt x="337" y="1026"/>
                  </a:lnTo>
                  <a:lnTo>
                    <a:pt x="336" y="1027"/>
                  </a:lnTo>
                  <a:lnTo>
                    <a:pt x="334" y="1027"/>
                  </a:lnTo>
                  <a:lnTo>
                    <a:pt x="325" y="1023"/>
                  </a:lnTo>
                  <a:lnTo>
                    <a:pt x="311" y="1016"/>
                  </a:lnTo>
                  <a:lnTo>
                    <a:pt x="309" y="1015"/>
                  </a:lnTo>
                  <a:lnTo>
                    <a:pt x="308" y="1013"/>
                  </a:lnTo>
                  <a:lnTo>
                    <a:pt x="309" y="1012"/>
                  </a:lnTo>
                  <a:lnTo>
                    <a:pt x="309" y="1010"/>
                  </a:lnTo>
                  <a:lnTo>
                    <a:pt x="311" y="1009"/>
                  </a:lnTo>
                  <a:lnTo>
                    <a:pt x="312" y="1009"/>
                  </a:lnTo>
                  <a:lnTo>
                    <a:pt x="315" y="1009"/>
                  </a:lnTo>
                  <a:close/>
                  <a:moveTo>
                    <a:pt x="368" y="1030"/>
                  </a:moveTo>
                  <a:lnTo>
                    <a:pt x="376" y="1032"/>
                  </a:lnTo>
                  <a:lnTo>
                    <a:pt x="391" y="1038"/>
                  </a:lnTo>
                  <a:lnTo>
                    <a:pt x="393" y="1038"/>
                  </a:lnTo>
                  <a:lnTo>
                    <a:pt x="394" y="1040"/>
                  </a:lnTo>
                  <a:lnTo>
                    <a:pt x="394" y="1041"/>
                  </a:lnTo>
                  <a:lnTo>
                    <a:pt x="393" y="1043"/>
                  </a:lnTo>
                  <a:lnTo>
                    <a:pt x="393" y="1044"/>
                  </a:lnTo>
                  <a:lnTo>
                    <a:pt x="390" y="1046"/>
                  </a:lnTo>
                  <a:lnTo>
                    <a:pt x="388" y="1046"/>
                  </a:lnTo>
                  <a:lnTo>
                    <a:pt x="373" y="1041"/>
                  </a:lnTo>
                  <a:lnTo>
                    <a:pt x="365" y="1038"/>
                  </a:lnTo>
                  <a:lnTo>
                    <a:pt x="363" y="1037"/>
                  </a:lnTo>
                  <a:lnTo>
                    <a:pt x="362" y="1035"/>
                  </a:lnTo>
                  <a:lnTo>
                    <a:pt x="362" y="1033"/>
                  </a:lnTo>
                  <a:lnTo>
                    <a:pt x="362" y="1032"/>
                  </a:lnTo>
                  <a:lnTo>
                    <a:pt x="363" y="1032"/>
                  </a:lnTo>
                  <a:lnTo>
                    <a:pt x="365" y="1030"/>
                  </a:lnTo>
                  <a:lnTo>
                    <a:pt x="367" y="1030"/>
                  </a:lnTo>
                  <a:lnTo>
                    <a:pt x="368" y="1030"/>
                  </a:lnTo>
                  <a:close/>
                  <a:moveTo>
                    <a:pt x="422" y="1044"/>
                  </a:moveTo>
                  <a:lnTo>
                    <a:pt x="426" y="1046"/>
                  </a:lnTo>
                  <a:lnTo>
                    <a:pt x="447" y="1049"/>
                  </a:lnTo>
                  <a:lnTo>
                    <a:pt x="449" y="1049"/>
                  </a:lnTo>
                  <a:lnTo>
                    <a:pt x="449" y="1051"/>
                  </a:lnTo>
                  <a:lnTo>
                    <a:pt x="450" y="1052"/>
                  </a:lnTo>
                  <a:lnTo>
                    <a:pt x="450" y="1054"/>
                  </a:lnTo>
                  <a:lnTo>
                    <a:pt x="449" y="1055"/>
                  </a:lnTo>
                  <a:lnTo>
                    <a:pt x="449" y="1057"/>
                  </a:lnTo>
                  <a:lnTo>
                    <a:pt x="447" y="1058"/>
                  </a:lnTo>
                  <a:lnTo>
                    <a:pt x="446" y="1058"/>
                  </a:lnTo>
                  <a:lnTo>
                    <a:pt x="422" y="1054"/>
                  </a:lnTo>
                  <a:lnTo>
                    <a:pt x="419" y="1052"/>
                  </a:lnTo>
                  <a:lnTo>
                    <a:pt x="419" y="1051"/>
                  </a:lnTo>
                  <a:lnTo>
                    <a:pt x="418" y="1049"/>
                  </a:lnTo>
                  <a:lnTo>
                    <a:pt x="419" y="1048"/>
                  </a:lnTo>
                  <a:lnTo>
                    <a:pt x="421" y="1046"/>
                  </a:lnTo>
                  <a:lnTo>
                    <a:pt x="422" y="1044"/>
                  </a:lnTo>
                  <a:close/>
                  <a:moveTo>
                    <a:pt x="480" y="1054"/>
                  </a:moveTo>
                  <a:lnTo>
                    <a:pt x="503" y="1055"/>
                  </a:lnTo>
                  <a:lnTo>
                    <a:pt x="506" y="1057"/>
                  </a:lnTo>
                  <a:lnTo>
                    <a:pt x="508" y="1057"/>
                  </a:lnTo>
                  <a:lnTo>
                    <a:pt x="508" y="1058"/>
                  </a:lnTo>
                  <a:lnTo>
                    <a:pt x="508" y="1060"/>
                  </a:lnTo>
                  <a:lnTo>
                    <a:pt x="508" y="1062"/>
                  </a:lnTo>
                  <a:lnTo>
                    <a:pt x="506" y="1063"/>
                  </a:lnTo>
                  <a:lnTo>
                    <a:pt x="505" y="1063"/>
                  </a:lnTo>
                  <a:lnTo>
                    <a:pt x="503" y="1065"/>
                  </a:lnTo>
                  <a:lnTo>
                    <a:pt x="478" y="1062"/>
                  </a:lnTo>
                  <a:lnTo>
                    <a:pt x="477" y="1062"/>
                  </a:lnTo>
                  <a:lnTo>
                    <a:pt x="475" y="1060"/>
                  </a:lnTo>
                  <a:lnTo>
                    <a:pt x="475" y="1058"/>
                  </a:lnTo>
                  <a:lnTo>
                    <a:pt x="475" y="1057"/>
                  </a:lnTo>
                  <a:lnTo>
                    <a:pt x="475" y="1055"/>
                  </a:lnTo>
                  <a:lnTo>
                    <a:pt x="478" y="1054"/>
                  </a:lnTo>
                  <a:lnTo>
                    <a:pt x="480" y="1054"/>
                  </a:lnTo>
                  <a:close/>
                  <a:moveTo>
                    <a:pt x="537" y="1057"/>
                  </a:moveTo>
                  <a:lnTo>
                    <a:pt x="557" y="1055"/>
                  </a:lnTo>
                  <a:lnTo>
                    <a:pt x="562" y="1055"/>
                  </a:lnTo>
                  <a:lnTo>
                    <a:pt x="564" y="1055"/>
                  </a:lnTo>
                  <a:lnTo>
                    <a:pt x="565" y="1057"/>
                  </a:lnTo>
                  <a:lnTo>
                    <a:pt x="565" y="1058"/>
                  </a:lnTo>
                  <a:lnTo>
                    <a:pt x="565" y="1060"/>
                  </a:lnTo>
                  <a:lnTo>
                    <a:pt x="565" y="1062"/>
                  </a:lnTo>
                  <a:lnTo>
                    <a:pt x="564" y="1063"/>
                  </a:lnTo>
                  <a:lnTo>
                    <a:pt x="562" y="1063"/>
                  </a:lnTo>
                  <a:lnTo>
                    <a:pt x="557" y="1065"/>
                  </a:lnTo>
                  <a:lnTo>
                    <a:pt x="537" y="1065"/>
                  </a:lnTo>
                  <a:lnTo>
                    <a:pt x="536" y="1065"/>
                  </a:lnTo>
                  <a:lnTo>
                    <a:pt x="534" y="1063"/>
                  </a:lnTo>
                  <a:lnTo>
                    <a:pt x="533" y="1062"/>
                  </a:lnTo>
                  <a:lnTo>
                    <a:pt x="533" y="1060"/>
                  </a:lnTo>
                  <a:lnTo>
                    <a:pt x="533" y="1058"/>
                  </a:lnTo>
                  <a:lnTo>
                    <a:pt x="534" y="1057"/>
                  </a:lnTo>
                  <a:lnTo>
                    <a:pt x="536" y="1057"/>
                  </a:lnTo>
                  <a:lnTo>
                    <a:pt x="537" y="1057"/>
                  </a:lnTo>
                  <a:close/>
                  <a:moveTo>
                    <a:pt x="595" y="1052"/>
                  </a:moveTo>
                  <a:lnTo>
                    <a:pt x="609" y="1049"/>
                  </a:lnTo>
                  <a:lnTo>
                    <a:pt x="618" y="1049"/>
                  </a:lnTo>
                  <a:lnTo>
                    <a:pt x="619" y="1049"/>
                  </a:lnTo>
                  <a:lnTo>
                    <a:pt x="621" y="1049"/>
                  </a:lnTo>
                  <a:lnTo>
                    <a:pt x="623" y="1049"/>
                  </a:lnTo>
                  <a:lnTo>
                    <a:pt x="624" y="1052"/>
                  </a:lnTo>
                  <a:lnTo>
                    <a:pt x="623" y="1054"/>
                  </a:lnTo>
                  <a:lnTo>
                    <a:pt x="623" y="1055"/>
                  </a:lnTo>
                  <a:lnTo>
                    <a:pt x="621" y="1057"/>
                  </a:lnTo>
                  <a:lnTo>
                    <a:pt x="619" y="1057"/>
                  </a:lnTo>
                  <a:lnTo>
                    <a:pt x="610" y="1058"/>
                  </a:lnTo>
                  <a:lnTo>
                    <a:pt x="595" y="1060"/>
                  </a:lnTo>
                  <a:lnTo>
                    <a:pt x="593" y="1060"/>
                  </a:lnTo>
                  <a:lnTo>
                    <a:pt x="592" y="1058"/>
                  </a:lnTo>
                  <a:lnTo>
                    <a:pt x="592" y="1057"/>
                  </a:lnTo>
                  <a:lnTo>
                    <a:pt x="592" y="1055"/>
                  </a:lnTo>
                  <a:lnTo>
                    <a:pt x="592" y="1054"/>
                  </a:lnTo>
                  <a:lnTo>
                    <a:pt x="592" y="1052"/>
                  </a:lnTo>
                  <a:lnTo>
                    <a:pt x="595" y="1052"/>
                  </a:lnTo>
                  <a:close/>
                  <a:moveTo>
                    <a:pt x="650" y="1041"/>
                  </a:moveTo>
                  <a:lnTo>
                    <a:pt x="661" y="1040"/>
                  </a:lnTo>
                  <a:lnTo>
                    <a:pt x="674" y="1035"/>
                  </a:lnTo>
                  <a:lnTo>
                    <a:pt x="675" y="1035"/>
                  </a:lnTo>
                  <a:lnTo>
                    <a:pt x="678" y="1037"/>
                  </a:lnTo>
                  <a:lnTo>
                    <a:pt x="680" y="1040"/>
                  </a:lnTo>
                  <a:lnTo>
                    <a:pt x="680" y="1041"/>
                  </a:lnTo>
                  <a:lnTo>
                    <a:pt x="678" y="1043"/>
                  </a:lnTo>
                  <a:lnTo>
                    <a:pt x="677" y="1043"/>
                  </a:lnTo>
                  <a:lnTo>
                    <a:pt x="663" y="1048"/>
                  </a:lnTo>
                  <a:lnTo>
                    <a:pt x="654" y="1049"/>
                  </a:lnTo>
                  <a:lnTo>
                    <a:pt x="650" y="1049"/>
                  </a:lnTo>
                  <a:lnTo>
                    <a:pt x="649" y="1049"/>
                  </a:lnTo>
                  <a:lnTo>
                    <a:pt x="647" y="1049"/>
                  </a:lnTo>
                  <a:lnTo>
                    <a:pt x="647" y="1048"/>
                  </a:lnTo>
                  <a:lnTo>
                    <a:pt x="647" y="1046"/>
                  </a:lnTo>
                  <a:lnTo>
                    <a:pt x="647" y="1043"/>
                  </a:lnTo>
                  <a:lnTo>
                    <a:pt x="649" y="1043"/>
                  </a:lnTo>
                  <a:lnTo>
                    <a:pt x="650" y="1041"/>
                  </a:lnTo>
                  <a:close/>
                  <a:moveTo>
                    <a:pt x="706" y="1026"/>
                  </a:moveTo>
                  <a:lnTo>
                    <a:pt x="709" y="1024"/>
                  </a:lnTo>
                  <a:lnTo>
                    <a:pt x="728" y="1016"/>
                  </a:lnTo>
                  <a:lnTo>
                    <a:pt x="730" y="1016"/>
                  </a:lnTo>
                  <a:lnTo>
                    <a:pt x="733" y="1016"/>
                  </a:lnTo>
                  <a:lnTo>
                    <a:pt x="734" y="1018"/>
                  </a:lnTo>
                  <a:lnTo>
                    <a:pt x="734" y="1019"/>
                  </a:lnTo>
                  <a:lnTo>
                    <a:pt x="734" y="1021"/>
                  </a:lnTo>
                  <a:lnTo>
                    <a:pt x="734" y="1023"/>
                  </a:lnTo>
                  <a:lnTo>
                    <a:pt x="733" y="1023"/>
                  </a:lnTo>
                  <a:lnTo>
                    <a:pt x="733" y="1024"/>
                  </a:lnTo>
                  <a:lnTo>
                    <a:pt x="713" y="1032"/>
                  </a:lnTo>
                  <a:lnTo>
                    <a:pt x="708" y="1033"/>
                  </a:lnTo>
                  <a:lnTo>
                    <a:pt x="705" y="1033"/>
                  </a:lnTo>
                  <a:lnTo>
                    <a:pt x="705" y="1032"/>
                  </a:lnTo>
                  <a:lnTo>
                    <a:pt x="703" y="1032"/>
                  </a:lnTo>
                  <a:lnTo>
                    <a:pt x="703" y="1029"/>
                  </a:lnTo>
                  <a:lnTo>
                    <a:pt x="703" y="1027"/>
                  </a:lnTo>
                  <a:lnTo>
                    <a:pt x="705" y="1026"/>
                  </a:lnTo>
                  <a:lnTo>
                    <a:pt x="706" y="1026"/>
                  </a:lnTo>
                  <a:close/>
                  <a:moveTo>
                    <a:pt x="759" y="1004"/>
                  </a:moveTo>
                  <a:lnTo>
                    <a:pt x="779" y="993"/>
                  </a:lnTo>
                  <a:lnTo>
                    <a:pt x="781" y="991"/>
                  </a:lnTo>
                  <a:lnTo>
                    <a:pt x="784" y="991"/>
                  </a:lnTo>
                  <a:lnTo>
                    <a:pt x="785" y="993"/>
                  </a:lnTo>
                  <a:lnTo>
                    <a:pt x="787" y="995"/>
                  </a:lnTo>
                  <a:lnTo>
                    <a:pt x="787" y="996"/>
                  </a:lnTo>
                  <a:lnTo>
                    <a:pt x="785" y="998"/>
                  </a:lnTo>
                  <a:lnTo>
                    <a:pt x="784" y="999"/>
                  </a:lnTo>
                  <a:lnTo>
                    <a:pt x="782" y="1001"/>
                  </a:lnTo>
                  <a:lnTo>
                    <a:pt x="762" y="1012"/>
                  </a:lnTo>
                  <a:lnTo>
                    <a:pt x="761" y="1012"/>
                  </a:lnTo>
                  <a:lnTo>
                    <a:pt x="759" y="1012"/>
                  </a:lnTo>
                  <a:lnTo>
                    <a:pt x="758" y="1010"/>
                  </a:lnTo>
                  <a:lnTo>
                    <a:pt x="756" y="1009"/>
                  </a:lnTo>
                  <a:lnTo>
                    <a:pt x="756" y="1007"/>
                  </a:lnTo>
                  <a:lnTo>
                    <a:pt x="756" y="1005"/>
                  </a:lnTo>
                  <a:lnTo>
                    <a:pt x="758" y="1004"/>
                  </a:lnTo>
                  <a:lnTo>
                    <a:pt x="759" y="1004"/>
                  </a:lnTo>
                  <a:close/>
                  <a:moveTo>
                    <a:pt x="809" y="976"/>
                  </a:moveTo>
                  <a:lnTo>
                    <a:pt x="823" y="967"/>
                  </a:lnTo>
                  <a:lnTo>
                    <a:pt x="829" y="962"/>
                  </a:lnTo>
                  <a:lnTo>
                    <a:pt x="830" y="960"/>
                  </a:lnTo>
                  <a:lnTo>
                    <a:pt x="832" y="960"/>
                  </a:lnTo>
                  <a:lnTo>
                    <a:pt x="834" y="960"/>
                  </a:lnTo>
                  <a:lnTo>
                    <a:pt x="835" y="962"/>
                  </a:lnTo>
                  <a:lnTo>
                    <a:pt x="835" y="963"/>
                  </a:lnTo>
                  <a:lnTo>
                    <a:pt x="835" y="967"/>
                  </a:lnTo>
                  <a:lnTo>
                    <a:pt x="835" y="968"/>
                  </a:lnTo>
                  <a:lnTo>
                    <a:pt x="834" y="968"/>
                  </a:lnTo>
                  <a:lnTo>
                    <a:pt x="826" y="974"/>
                  </a:lnTo>
                  <a:lnTo>
                    <a:pt x="813" y="982"/>
                  </a:lnTo>
                  <a:lnTo>
                    <a:pt x="812" y="984"/>
                  </a:lnTo>
                  <a:lnTo>
                    <a:pt x="810" y="984"/>
                  </a:lnTo>
                  <a:lnTo>
                    <a:pt x="809" y="982"/>
                  </a:lnTo>
                  <a:lnTo>
                    <a:pt x="807" y="981"/>
                  </a:lnTo>
                  <a:lnTo>
                    <a:pt x="806" y="979"/>
                  </a:lnTo>
                  <a:lnTo>
                    <a:pt x="806" y="977"/>
                  </a:lnTo>
                  <a:lnTo>
                    <a:pt x="807" y="977"/>
                  </a:lnTo>
                  <a:lnTo>
                    <a:pt x="809" y="976"/>
                  </a:lnTo>
                  <a:close/>
                  <a:moveTo>
                    <a:pt x="855" y="942"/>
                  </a:moveTo>
                  <a:lnTo>
                    <a:pt x="861" y="937"/>
                  </a:lnTo>
                  <a:lnTo>
                    <a:pt x="874" y="926"/>
                  </a:lnTo>
                  <a:lnTo>
                    <a:pt x="875" y="925"/>
                  </a:lnTo>
                  <a:lnTo>
                    <a:pt x="877" y="925"/>
                  </a:lnTo>
                  <a:lnTo>
                    <a:pt x="879" y="925"/>
                  </a:lnTo>
                  <a:lnTo>
                    <a:pt x="880" y="926"/>
                  </a:lnTo>
                  <a:lnTo>
                    <a:pt x="880" y="928"/>
                  </a:lnTo>
                  <a:lnTo>
                    <a:pt x="880" y="929"/>
                  </a:lnTo>
                  <a:lnTo>
                    <a:pt x="880" y="931"/>
                  </a:lnTo>
                  <a:lnTo>
                    <a:pt x="880" y="932"/>
                  </a:lnTo>
                  <a:lnTo>
                    <a:pt x="868" y="943"/>
                  </a:lnTo>
                  <a:lnTo>
                    <a:pt x="860" y="949"/>
                  </a:lnTo>
                  <a:lnTo>
                    <a:pt x="858" y="949"/>
                  </a:lnTo>
                  <a:lnTo>
                    <a:pt x="855" y="949"/>
                  </a:lnTo>
                  <a:lnTo>
                    <a:pt x="855" y="948"/>
                  </a:lnTo>
                  <a:lnTo>
                    <a:pt x="854" y="946"/>
                  </a:lnTo>
                  <a:lnTo>
                    <a:pt x="854" y="945"/>
                  </a:lnTo>
                  <a:lnTo>
                    <a:pt x="854" y="943"/>
                  </a:lnTo>
                  <a:lnTo>
                    <a:pt x="855" y="942"/>
                  </a:lnTo>
                  <a:close/>
                  <a:moveTo>
                    <a:pt x="899" y="904"/>
                  </a:moveTo>
                  <a:lnTo>
                    <a:pt x="899" y="903"/>
                  </a:lnTo>
                  <a:lnTo>
                    <a:pt x="916" y="886"/>
                  </a:lnTo>
                  <a:lnTo>
                    <a:pt x="919" y="886"/>
                  </a:lnTo>
                  <a:lnTo>
                    <a:pt x="920" y="886"/>
                  </a:lnTo>
                  <a:lnTo>
                    <a:pt x="922" y="886"/>
                  </a:lnTo>
                  <a:lnTo>
                    <a:pt x="922" y="889"/>
                  </a:lnTo>
                  <a:lnTo>
                    <a:pt x="922" y="890"/>
                  </a:lnTo>
                  <a:lnTo>
                    <a:pt x="922" y="892"/>
                  </a:lnTo>
                  <a:lnTo>
                    <a:pt x="905" y="909"/>
                  </a:lnTo>
                  <a:lnTo>
                    <a:pt x="903" y="911"/>
                  </a:lnTo>
                  <a:lnTo>
                    <a:pt x="902" y="911"/>
                  </a:lnTo>
                  <a:lnTo>
                    <a:pt x="899" y="911"/>
                  </a:lnTo>
                  <a:lnTo>
                    <a:pt x="899" y="909"/>
                  </a:lnTo>
                  <a:lnTo>
                    <a:pt x="897" y="907"/>
                  </a:lnTo>
                  <a:lnTo>
                    <a:pt x="897" y="906"/>
                  </a:lnTo>
                  <a:lnTo>
                    <a:pt x="897" y="904"/>
                  </a:lnTo>
                  <a:lnTo>
                    <a:pt x="899" y="904"/>
                  </a:lnTo>
                  <a:close/>
                  <a:moveTo>
                    <a:pt x="938" y="861"/>
                  </a:moveTo>
                  <a:lnTo>
                    <a:pt x="948" y="845"/>
                  </a:lnTo>
                  <a:lnTo>
                    <a:pt x="951" y="841"/>
                  </a:lnTo>
                  <a:lnTo>
                    <a:pt x="953" y="841"/>
                  </a:lnTo>
                  <a:lnTo>
                    <a:pt x="955" y="841"/>
                  </a:lnTo>
                  <a:lnTo>
                    <a:pt x="956" y="841"/>
                  </a:lnTo>
                  <a:lnTo>
                    <a:pt x="958" y="841"/>
                  </a:lnTo>
                  <a:lnTo>
                    <a:pt x="958" y="842"/>
                  </a:lnTo>
                  <a:lnTo>
                    <a:pt x="959" y="845"/>
                  </a:lnTo>
                  <a:lnTo>
                    <a:pt x="958" y="847"/>
                  </a:lnTo>
                  <a:lnTo>
                    <a:pt x="956" y="850"/>
                  </a:lnTo>
                  <a:lnTo>
                    <a:pt x="942" y="867"/>
                  </a:lnTo>
                  <a:lnTo>
                    <a:pt x="941" y="867"/>
                  </a:lnTo>
                  <a:lnTo>
                    <a:pt x="939" y="867"/>
                  </a:lnTo>
                  <a:lnTo>
                    <a:pt x="938" y="867"/>
                  </a:lnTo>
                  <a:lnTo>
                    <a:pt x="936" y="865"/>
                  </a:lnTo>
                  <a:lnTo>
                    <a:pt x="936" y="864"/>
                  </a:lnTo>
                  <a:lnTo>
                    <a:pt x="936" y="862"/>
                  </a:lnTo>
                  <a:lnTo>
                    <a:pt x="938" y="861"/>
                  </a:lnTo>
                  <a:close/>
                  <a:moveTo>
                    <a:pt x="970" y="814"/>
                  </a:moveTo>
                  <a:lnTo>
                    <a:pt x="976" y="803"/>
                  </a:lnTo>
                  <a:lnTo>
                    <a:pt x="984" y="794"/>
                  </a:lnTo>
                  <a:lnTo>
                    <a:pt x="984" y="792"/>
                  </a:lnTo>
                  <a:lnTo>
                    <a:pt x="984" y="791"/>
                  </a:lnTo>
                  <a:lnTo>
                    <a:pt x="987" y="791"/>
                  </a:lnTo>
                  <a:lnTo>
                    <a:pt x="989" y="792"/>
                  </a:lnTo>
                  <a:lnTo>
                    <a:pt x="990" y="792"/>
                  </a:lnTo>
                  <a:lnTo>
                    <a:pt x="990" y="794"/>
                  </a:lnTo>
                  <a:lnTo>
                    <a:pt x="990" y="795"/>
                  </a:lnTo>
                  <a:lnTo>
                    <a:pt x="990" y="797"/>
                  </a:lnTo>
                  <a:lnTo>
                    <a:pt x="984" y="808"/>
                  </a:lnTo>
                  <a:lnTo>
                    <a:pt x="976" y="819"/>
                  </a:lnTo>
                  <a:lnTo>
                    <a:pt x="975" y="820"/>
                  </a:lnTo>
                  <a:lnTo>
                    <a:pt x="973" y="820"/>
                  </a:lnTo>
                  <a:lnTo>
                    <a:pt x="972" y="820"/>
                  </a:lnTo>
                  <a:lnTo>
                    <a:pt x="970" y="819"/>
                  </a:lnTo>
                  <a:lnTo>
                    <a:pt x="969" y="817"/>
                  </a:lnTo>
                  <a:lnTo>
                    <a:pt x="969" y="816"/>
                  </a:lnTo>
                  <a:lnTo>
                    <a:pt x="970" y="814"/>
                  </a:lnTo>
                  <a:close/>
                  <a:moveTo>
                    <a:pt x="998" y="764"/>
                  </a:moveTo>
                  <a:lnTo>
                    <a:pt x="1001" y="758"/>
                  </a:lnTo>
                  <a:lnTo>
                    <a:pt x="1009" y="741"/>
                  </a:lnTo>
                  <a:lnTo>
                    <a:pt x="1010" y="739"/>
                  </a:lnTo>
                  <a:lnTo>
                    <a:pt x="1012" y="739"/>
                  </a:lnTo>
                  <a:lnTo>
                    <a:pt x="1014" y="739"/>
                  </a:lnTo>
                  <a:lnTo>
                    <a:pt x="1015" y="739"/>
                  </a:lnTo>
                  <a:lnTo>
                    <a:pt x="1017" y="741"/>
                  </a:lnTo>
                  <a:lnTo>
                    <a:pt x="1017" y="742"/>
                  </a:lnTo>
                  <a:lnTo>
                    <a:pt x="1017" y="746"/>
                  </a:lnTo>
                  <a:lnTo>
                    <a:pt x="1009" y="763"/>
                  </a:lnTo>
                  <a:lnTo>
                    <a:pt x="1006" y="767"/>
                  </a:lnTo>
                  <a:lnTo>
                    <a:pt x="1004" y="767"/>
                  </a:lnTo>
                  <a:lnTo>
                    <a:pt x="1003" y="769"/>
                  </a:lnTo>
                  <a:lnTo>
                    <a:pt x="1001" y="769"/>
                  </a:lnTo>
                  <a:lnTo>
                    <a:pt x="1000" y="767"/>
                  </a:lnTo>
                  <a:lnTo>
                    <a:pt x="998" y="767"/>
                  </a:lnTo>
                  <a:lnTo>
                    <a:pt x="998" y="766"/>
                  </a:lnTo>
                  <a:lnTo>
                    <a:pt x="998" y="764"/>
                  </a:lnTo>
                  <a:close/>
                  <a:moveTo>
                    <a:pt x="1020" y="711"/>
                  </a:moveTo>
                  <a:lnTo>
                    <a:pt x="1029" y="688"/>
                  </a:lnTo>
                  <a:lnTo>
                    <a:pt x="1029" y="686"/>
                  </a:lnTo>
                  <a:lnTo>
                    <a:pt x="1029" y="685"/>
                  </a:lnTo>
                  <a:lnTo>
                    <a:pt x="1031" y="685"/>
                  </a:lnTo>
                  <a:lnTo>
                    <a:pt x="1032" y="685"/>
                  </a:lnTo>
                  <a:lnTo>
                    <a:pt x="1034" y="685"/>
                  </a:lnTo>
                  <a:lnTo>
                    <a:pt x="1035" y="685"/>
                  </a:lnTo>
                  <a:lnTo>
                    <a:pt x="1037" y="686"/>
                  </a:lnTo>
                  <a:lnTo>
                    <a:pt x="1037" y="688"/>
                  </a:lnTo>
                  <a:lnTo>
                    <a:pt x="1037" y="690"/>
                  </a:lnTo>
                  <a:lnTo>
                    <a:pt x="1037" y="691"/>
                  </a:lnTo>
                  <a:lnTo>
                    <a:pt x="1029" y="713"/>
                  </a:lnTo>
                  <a:lnTo>
                    <a:pt x="1029" y="714"/>
                  </a:lnTo>
                  <a:lnTo>
                    <a:pt x="1027" y="716"/>
                  </a:lnTo>
                  <a:lnTo>
                    <a:pt x="1024" y="716"/>
                  </a:lnTo>
                  <a:lnTo>
                    <a:pt x="1023" y="716"/>
                  </a:lnTo>
                  <a:lnTo>
                    <a:pt x="1021" y="714"/>
                  </a:lnTo>
                  <a:lnTo>
                    <a:pt x="1020" y="713"/>
                  </a:lnTo>
                  <a:lnTo>
                    <a:pt x="1020" y="711"/>
                  </a:lnTo>
                  <a:close/>
                  <a:moveTo>
                    <a:pt x="1037" y="655"/>
                  </a:moveTo>
                  <a:lnTo>
                    <a:pt x="1041" y="638"/>
                  </a:lnTo>
                  <a:lnTo>
                    <a:pt x="1043" y="630"/>
                  </a:lnTo>
                  <a:lnTo>
                    <a:pt x="1045" y="629"/>
                  </a:lnTo>
                  <a:lnTo>
                    <a:pt x="1046" y="629"/>
                  </a:lnTo>
                  <a:lnTo>
                    <a:pt x="1048" y="629"/>
                  </a:lnTo>
                  <a:lnTo>
                    <a:pt x="1049" y="630"/>
                  </a:lnTo>
                  <a:lnTo>
                    <a:pt x="1051" y="630"/>
                  </a:lnTo>
                  <a:lnTo>
                    <a:pt x="1051" y="632"/>
                  </a:lnTo>
                  <a:lnTo>
                    <a:pt x="1049" y="640"/>
                  </a:lnTo>
                  <a:lnTo>
                    <a:pt x="1046" y="658"/>
                  </a:lnTo>
                  <a:lnTo>
                    <a:pt x="1045" y="658"/>
                  </a:lnTo>
                  <a:lnTo>
                    <a:pt x="1043" y="660"/>
                  </a:lnTo>
                  <a:lnTo>
                    <a:pt x="1041" y="660"/>
                  </a:lnTo>
                  <a:lnTo>
                    <a:pt x="1040" y="660"/>
                  </a:lnTo>
                  <a:lnTo>
                    <a:pt x="1038" y="660"/>
                  </a:lnTo>
                  <a:lnTo>
                    <a:pt x="1037" y="658"/>
                  </a:lnTo>
                  <a:lnTo>
                    <a:pt x="1037" y="655"/>
                  </a:lnTo>
                  <a:close/>
                  <a:moveTo>
                    <a:pt x="1048" y="599"/>
                  </a:moveTo>
                  <a:lnTo>
                    <a:pt x="1049" y="585"/>
                  </a:lnTo>
                  <a:lnTo>
                    <a:pt x="1051" y="574"/>
                  </a:lnTo>
                  <a:lnTo>
                    <a:pt x="1051" y="573"/>
                  </a:lnTo>
                  <a:lnTo>
                    <a:pt x="1051" y="571"/>
                  </a:lnTo>
                  <a:lnTo>
                    <a:pt x="1054" y="570"/>
                  </a:lnTo>
                  <a:lnTo>
                    <a:pt x="1055" y="570"/>
                  </a:lnTo>
                  <a:lnTo>
                    <a:pt x="1055" y="571"/>
                  </a:lnTo>
                  <a:lnTo>
                    <a:pt x="1057" y="571"/>
                  </a:lnTo>
                  <a:lnTo>
                    <a:pt x="1059" y="574"/>
                  </a:lnTo>
                  <a:lnTo>
                    <a:pt x="1059" y="576"/>
                  </a:lnTo>
                  <a:lnTo>
                    <a:pt x="1057" y="587"/>
                  </a:lnTo>
                  <a:lnTo>
                    <a:pt x="1055" y="601"/>
                  </a:lnTo>
                  <a:lnTo>
                    <a:pt x="1055" y="602"/>
                  </a:lnTo>
                  <a:lnTo>
                    <a:pt x="1055" y="604"/>
                  </a:lnTo>
                  <a:lnTo>
                    <a:pt x="1054" y="604"/>
                  </a:lnTo>
                  <a:lnTo>
                    <a:pt x="1051" y="604"/>
                  </a:lnTo>
                  <a:lnTo>
                    <a:pt x="1049" y="604"/>
                  </a:lnTo>
                  <a:lnTo>
                    <a:pt x="1048" y="602"/>
                  </a:lnTo>
                  <a:lnTo>
                    <a:pt x="1048" y="601"/>
                  </a:lnTo>
                  <a:lnTo>
                    <a:pt x="1048" y="599"/>
                  </a:lnTo>
                  <a:close/>
                  <a:moveTo>
                    <a:pt x="1052" y="542"/>
                  </a:moveTo>
                  <a:lnTo>
                    <a:pt x="1052" y="531"/>
                  </a:lnTo>
                  <a:lnTo>
                    <a:pt x="1052" y="517"/>
                  </a:lnTo>
                  <a:lnTo>
                    <a:pt x="1052" y="515"/>
                  </a:lnTo>
                  <a:lnTo>
                    <a:pt x="1052" y="514"/>
                  </a:lnTo>
                  <a:lnTo>
                    <a:pt x="1055" y="512"/>
                  </a:lnTo>
                  <a:lnTo>
                    <a:pt x="1057" y="512"/>
                  </a:lnTo>
                  <a:lnTo>
                    <a:pt x="1059" y="512"/>
                  </a:lnTo>
                  <a:lnTo>
                    <a:pt x="1060" y="515"/>
                  </a:lnTo>
                  <a:lnTo>
                    <a:pt x="1060" y="517"/>
                  </a:lnTo>
                  <a:lnTo>
                    <a:pt x="1060" y="532"/>
                  </a:lnTo>
                  <a:lnTo>
                    <a:pt x="1060" y="542"/>
                  </a:lnTo>
                  <a:lnTo>
                    <a:pt x="1060" y="543"/>
                  </a:lnTo>
                  <a:lnTo>
                    <a:pt x="1059" y="545"/>
                  </a:lnTo>
                  <a:lnTo>
                    <a:pt x="1057" y="545"/>
                  </a:lnTo>
                  <a:lnTo>
                    <a:pt x="1055" y="546"/>
                  </a:lnTo>
                  <a:lnTo>
                    <a:pt x="1055" y="545"/>
                  </a:lnTo>
                  <a:lnTo>
                    <a:pt x="1054" y="545"/>
                  </a:lnTo>
                  <a:lnTo>
                    <a:pt x="1052" y="543"/>
                  </a:lnTo>
                  <a:lnTo>
                    <a:pt x="1052" y="542"/>
                  </a:lnTo>
                  <a:close/>
                  <a:moveTo>
                    <a:pt x="1049" y="484"/>
                  </a:moveTo>
                  <a:lnTo>
                    <a:pt x="1049" y="478"/>
                  </a:lnTo>
                  <a:lnTo>
                    <a:pt x="1046" y="459"/>
                  </a:lnTo>
                  <a:lnTo>
                    <a:pt x="1046" y="458"/>
                  </a:lnTo>
                  <a:lnTo>
                    <a:pt x="1048" y="456"/>
                  </a:lnTo>
                  <a:lnTo>
                    <a:pt x="1049" y="455"/>
                  </a:lnTo>
                  <a:lnTo>
                    <a:pt x="1051" y="455"/>
                  </a:lnTo>
                  <a:lnTo>
                    <a:pt x="1052" y="455"/>
                  </a:lnTo>
                  <a:lnTo>
                    <a:pt x="1054" y="456"/>
                  </a:lnTo>
                  <a:lnTo>
                    <a:pt x="1055" y="458"/>
                  </a:lnTo>
                  <a:lnTo>
                    <a:pt x="1057" y="478"/>
                  </a:lnTo>
                  <a:lnTo>
                    <a:pt x="1057" y="484"/>
                  </a:lnTo>
                  <a:lnTo>
                    <a:pt x="1057" y="486"/>
                  </a:lnTo>
                  <a:lnTo>
                    <a:pt x="1055" y="487"/>
                  </a:lnTo>
                  <a:lnTo>
                    <a:pt x="1052" y="487"/>
                  </a:lnTo>
                  <a:lnTo>
                    <a:pt x="1051" y="486"/>
                  </a:lnTo>
                  <a:lnTo>
                    <a:pt x="1049" y="484"/>
                  </a:lnTo>
                  <a:close/>
                  <a:moveTo>
                    <a:pt x="1041" y="427"/>
                  </a:moveTo>
                  <a:lnTo>
                    <a:pt x="1041" y="427"/>
                  </a:lnTo>
                  <a:lnTo>
                    <a:pt x="1037" y="403"/>
                  </a:lnTo>
                  <a:lnTo>
                    <a:pt x="1037" y="402"/>
                  </a:lnTo>
                  <a:lnTo>
                    <a:pt x="1037" y="400"/>
                  </a:lnTo>
                  <a:lnTo>
                    <a:pt x="1037" y="398"/>
                  </a:lnTo>
                  <a:lnTo>
                    <a:pt x="1038" y="397"/>
                  </a:lnTo>
                  <a:lnTo>
                    <a:pt x="1040" y="397"/>
                  </a:lnTo>
                  <a:lnTo>
                    <a:pt x="1041" y="398"/>
                  </a:lnTo>
                  <a:lnTo>
                    <a:pt x="1043" y="398"/>
                  </a:lnTo>
                  <a:lnTo>
                    <a:pt x="1045" y="402"/>
                  </a:lnTo>
                  <a:lnTo>
                    <a:pt x="1049" y="425"/>
                  </a:lnTo>
                  <a:lnTo>
                    <a:pt x="1049" y="427"/>
                  </a:lnTo>
                  <a:lnTo>
                    <a:pt x="1049" y="428"/>
                  </a:lnTo>
                  <a:lnTo>
                    <a:pt x="1048" y="430"/>
                  </a:lnTo>
                  <a:lnTo>
                    <a:pt x="1046" y="430"/>
                  </a:lnTo>
                  <a:lnTo>
                    <a:pt x="1045" y="430"/>
                  </a:lnTo>
                  <a:lnTo>
                    <a:pt x="1043" y="430"/>
                  </a:lnTo>
                  <a:lnTo>
                    <a:pt x="1041" y="428"/>
                  </a:lnTo>
                  <a:lnTo>
                    <a:pt x="1041" y="427"/>
                  </a:lnTo>
                  <a:close/>
                  <a:moveTo>
                    <a:pt x="1027" y="370"/>
                  </a:moveTo>
                  <a:lnTo>
                    <a:pt x="1020" y="352"/>
                  </a:lnTo>
                  <a:lnTo>
                    <a:pt x="1020" y="349"/>
                  </a:lnTo>
                  <a:lnTo>
                    <a:pt x="1018" y="346"/>
                  </a:lnTo>
                  <a:lnTo>
                    <a:pt x="1020" y="344"/>
                  </a:lnTo>
                  <a:lnTo>
                    <a:pt x="1020" y="342"/>
                  </a:lnTo>
                  <a:lnTo>
                    <a:pt x="1021" y="342"/>
                  </a:lnTo>
                  <a:lnTo>
                    <a:pt x="1023" y="341"/>
                  </a:lnTo>
                  <a:lnTo>
                    <a:pt x="1024" y="342"/>
                  </a:lnTo>
                  <a:lnTo>
                    <a:pt x="1026" y="342"/>
                  </a:lnTo>
                  <a:lnTo>
                    <a:pt x="1027" y="346"/>
                  </a:lnTo>
                  <a:lnTo>
                    <a:pt x="1029" y="349"/>
                  </a:lnTo>
                  <a:lnTo>
                    <a:pt x="1035" y="367"/>
                  </a:lnTo>
                  <a:lnTo>
                    <a:pt x="1035" y="369"/>
                  </a:lnTo>
                  <a:lnTo>
                    <a:pt x="1035" y="372"/>
                  </a:lnTo>
                  <a:lnTo>
                    <a:pt x="1034" y="374"/>
                  </a:lnTo>
                  <a:lnTo>
                    <a:pt x="1032" y="374"/>
                  </a:lnTo>
                  <a:lnTo>
                    <a:pt x="1031" y="374"/>
                  </a:lnTo>
                  <a:lnTo>
                    <a:pt x="1029" y="374"/>
                  </a:lnTo>
                  <a:lnTo>
                    <a:pt x="1027" y="372"/>
                  </a:lnTo>
                  <a:lnTo>
                    <a:pt x="1027" y="370"/>
                  </a:lnTo>
                  <a:close/>
                  <a:moveTo>
                    <a:pt x="1006" y="318"/>
                  </a:moveTo>
                  <a:lnTo>
                    <a:pt x="1001" y="305"/>
                  </a:lnTo>
                  <a:lnTo>
                    <a:pt x="995" y="294"/>
                  </a:lnTo>
                  <a:lnTo>
                    <a:pt x="995" y="293"/>
                  </a:lnTo>
                  <a:lnTo>
                    <a:pt x="996" y="291"/>
                  </a:lnTo>
                  <a:lnTo>
                    <a:pt x="998" y="290"/>
                  </a:lnTo>
                  <a:lnTo>
                    <a:pt x="1000" y="288"/>
                  </a:lnTo>
                  <a:lnTo>
                    <a:pt x="1001" y="290"/>
                  </a:lnTo>
                  <a:lnTo>
                    <a:pt x="1003" y="291"/>
                  </a:lnTo>
                  <a:lnTo>
                    <a:pt x="1009" y="302"/>
                  </a:lnTo>
                  <a:lnTo>
                    <a:pt x="1014" y="313"/>
                  </a:lnTo>
                  <a:lnTo>
                    <a:pt x="1014" y="314"/>
                  </a:lnTo>
                  <a:lnTo>
                    <a:pt x="1014" y="318"/>
                  </a:lnTo>
                  <a:lnTo>
                    <a:pt x="1012" y="319"/>
                  </a:lnTo>
                  <a:lnTo>
                    <a:pt x="1010" y="319"/>
                  </a:lnTo>
                  <a:lnTo>
                    <a:pt x="1010" y="321"/>
                  </a:lnTo>
                  <a:lnTo>
                    <a:pt x="1009" y="319"/>
                  </a:lnTo>
                  <a:lnTo>
                    <a:pt x="1007" y="319"/>
                  </a:lnTo>
                  <a:lnTo>
                    <a:pt x="1006" y="318"/>
                  </a:lnTo>
                  <a:close/>
                  <a:moveTo>
                    <a:pt x="979" y="266"/>
                  </a:moveTo>
                  <a:lnTo>
                    <a:pt x="976" y="260"/>
                  </a:lnTo>
                  <a:lnTo>
                    <a:pt x="965" y="246"/>
                  </a:lnTo>
                  <a:lnTo>
                    <a:pt x="965" y="243"/>
                  </a:lnTo>
                  <a:lnTo>
                    <a:pt x="965" y="241"/>
                  </a:lnTo>
                  <a:lnTo>
                    <a:pt x="965" y="240"/>
                  </a:lnTo>
                  <a:lnTo>
                    <a:pt x="967" y="238"/>
                  </a:lnTo>
                  <a:lnTo>
                    <a:pt x="969" y="238"/>
                  </a:lnTo>
                  <a:lnTo>
                    <a:pt x="972" y="238"/>
                  </a:lnTo>
                  <a:lnTo>
                    <a:pt x="973" y="238"/>
                  </a:lnTo>
                  <a:lnTo>
                    <a:pt x="975" y="240"/>
                  </a:lnTo>
                  <a:lnTo>
                    <a:pt x="984" y="257"/>
                  </a:lnTo>
                  <a:lnTo>
                    <a:pt x="987" y="262"/>
                  </a:lnTo>
                  <a:lnTo>
                    <a:pt x="987" y="263"/>
                  </a:lnTo>
                  <a:lnTo>
                    <a:pt x="987" y="265"/>
                  </a:lnTo>
                  <a:lnTo>
                    <a:pt x="986" y="266"/>
                  </a:lnTo>
                  <a:lnTo>
                    <a:pt x="984" y="268"/>
                  </a:lnTo>
                  <a:lnTo>
                    <a:pt x="982" y="268"/>
                  </a:lnTo>
                  <a:lnTo>
                    <a:pt x="981" y="266"/>
                  </a:lnTo>
                  <a:lnTo>
                    <a:pt x="979" y="266"/>
                  </a:lnTo>
                  <a:close/>
                  <a:moveTo>
                    <a:pt x="948" y="218"/>
                  </a:moveTo>
                  <a:lnTo>
                    <a:pt x="933" y="199"/>
                  </a:lnTo>
                  <a:lnTo>
                    <a:pt x="931" y="196"/>
                  </a:lnTo>
                  <a:lnTo>
                    <a:pt x="931" y="195"/>
                  </a:lnTo>
                  <a:lnTo>
                    <a:pt x="931" y="193"/>
                  </a:lnTo>
                  <a:lnTo>
                    <a:pt x="933" y="193"/>
                  </a:lnTo>
                  <a:lnTo>
                    <a:pt x="934" y="193"/>
                  </a:lnTo>
                  <a:lnTo>
                    <a:pt x="936" y="191"/>
                  </a:lnTo>
                  <a:lnTo>
                    <a:pt x="938" y="193"/>
                  </a:lnTo>
                  <a:lnTo>
                    <a:pt x="939" y="193"/>
                  </a:lnTo>
                  <a:lnTo>
                    <a:pt x="955" y="212"/>
                  </a:lnTo>
                  <a:lnTo>
                    <a:pt x="956" y="213"/>
                  </a:lnTo>
                  <a:lnTo>
                    <a:pt x="956" y="216"/>
                  </a:lnTo>
                  <a:lnTo>
                    <a:pt x="955" y="218"/>
                  </a:lnTo>
                  <a:lnTo>
                    <a:pt x="955" y="220"/>
                  </a:lnTo>
                  <a:lnTo>
                    <a:pt x="951" y="220"/>
                  </a:lnTo>
                  <a:lnTo>
                    <a:pt x="950" y="220"/>
                  </a:lnTo>
                  <a:lnTo>
                    <a:pt x="948" y="220"/>
                  </a:lnTo>
                  <a:lnTo>
                    <a:pt x="948" y="218"/>
                  </a:lnTo>
                  <a:close/>
                  <a:moveTo>
                    <a:pt x="911" y="174"/>
                  </a:moveTo>
                  <a:lnTo>
                    <a:pt x="899" y="162"/>
                  </a:lnTo>
                  <a:lnTo>
                    <a:pt x="894" y="157"/>
                  </a:lnTo>
                  <a:lnTo>
                    <a:pt x="894" y="156"/>
                  </a:lnTo>
                  <a:lnTo>
                    <a:pt x="893" y="154"/>
                  </a:lnTo>
                  <a:lnTo>
                    <a:pt x="893" y="151"/>
                  </a:lnTo>
                  <a:lnTo>
                    <a:pt x="894" y="149"/>
                  </a:lnTo>
                  <a:lnTo>
                    <a:pt x="896" y="148"/>
                  </a:lnTo>
                  <a:lnTo>
                    <a:pt x="897" y="149"/>
                  </a:lnTo>
                  <a:lnTo>
                    <a:pt x="900" y="149"/>
                  </a:lnTo>
                  <a:lnTo>
                    <a:pt x="905" y="156"/>
                  </a:lnTo>
                  <a:lnTo>
                    <a:pt x="917" y="168"/>
                  </a:lnTo>
                  <a:lnTo>
                    <a:pt x="917" y="170"/>
                  </a:lnTo>
                  <a:lnTo>
                    <a:pt x="919" y="171"/>
                  </a:lnTo>
                  <a:lnTo>
                    <a:pt x="917" y="173"/>
                  </a:lnTo>
                  <a:lnTo>
                    <a:pt x="917" y="174"/>
                  </a:lnTo>
                  <a:lnTo>
                    <a:pt x="916" y="174"/>
                  </a:lnTo>
                  <a:lnTo>
                    <a:pt x="913" y="174"/>
                  </a:lnTo>
                  <a:lnTo>
                    <a:pt x="911" y="174"/>
                  </a:lnTo>
                  <a:close/>
                  <a:moveTo>
                    <a:pt x="869" y="134"/>
                  </a:moveTo>
                  <a:lnTo>
                    <a:pt x="861" y="128"/>
                  </a:lnTo>
                  <a:lnTo>
                    <a:pt x="851" y="118"/>
                  </a:lnTo>
                  <a:lnTo>
                    <a:pt x="851" y="117"/>
                  </a:lnTo>
                  <a:lnTo>
                    <a:pt x="849" y="115"/>
                  </a:lnTo>
                  <a:lnTo>
                    <a:pt x="849" y="114"/>
                  </a:lnTo>
                  <a:lnTo>
                    <a:pt x="851" y="112"/>
                  </a:lnTo>
                  <a:lnTo>
                    <a:pt x="851" y="111"/>
                  </a:lnTo>
                  <a:lnTo>
                    <a:pt x="852" y="111"/>
                  </a:lnTo>
                  <a:lnTo>
                    <a:pt x="854" y="111"/>
                  </a:lnTo>
                  <a:lnTo>
                    <a:pt x="855" y="111"/>
                  </a:lnTo>
                  <a:lnTo>
                    <a:pt x="868" y="121"/>
                  </a:lnTo>
                  <a:lnTo>
                    <a:pt x="875" y="128"/>
                  </a:lnTo>
                  <a:lnTo>
                    <a:pt x="877" y="129"/>
                  </a:lnTo>
                  <a:lnTo>
                    <a:pt x="877" y="132"/>
                  </a:lnTo>
                  <a:lnTo>
                    <a:pt x="875" y="134"/>
                  </a:lnTo>
                  <a:lnTo>
                    <a:pt x="874" y="134"/>
                  </a:lnTo>
                  <a:lnTo>
                    <a:pt x="872" y="135"/>
                  </a:lnTo>
                  <a:lnTo>
                    <a:pt x="871" y="135"/>
                  </a:lnTo>
                  <a:lnTo>
                    <a:pt x="869" y="134"/>
                  </a:lnTo>
                  <a:close/>
                  <a:moveTo>
                    <a:pt x="823" y="100"/>
                  </a:moveTo>
                  <a:lnTo>
                    <a:pt x="823" y="98"/>
                  </a:lnTo>
                  <a:lnTo>
                    <a:pt x="804" y="86"/>
                  </a:lnTo>
                  <a:lnTo>
                    <a:pt x="803" y="84"/>
                  </a:lnTo>
                  <a:lnTo>
                    <a:pt x="801" y="83"/>
                  </a:lnTo>
                  <a:lnTo>
                    <a:pt x="801" y="81"/>
                  </a:lnTo>
                  <a:lnTo>
                    <a:pt x="803" y="79"/>
                  </a:lnTo>
                  <a:lnTo>
                    <a:pt x="804" y="78"/>
                  </a:lnTo>
                  <a:lnTo>
                    <a:pt x="806" y="78"/>
                  </a:lnTo>
                  <a:lnTo>
                    <a:pt x="807" y="78"/>
                  </a:lnTo>
                  <a:lnTo>
                    <a:pt x="826" y="90"/>
                  </a:lnTo>
                  <a:lnTo>
                    <a:pt x="829" y="93"/>
                  </a:lnTo>
                  <a:lnTo>
                    <a:pt x="830" y="93"/>
                  </a:lnTo>
                  <a:lnTo>
                    <a:pt x="830" y="95"/>
                  </a:lnTo>
                  <a:lnTo>
                    <a:pt x="830" y="97"/>
                  </a:lnTo>
                  <a:lnTo>
                    <a:pt x="830" y="98"/>
                  </a:lnTo>
                  <a:lnTo>
                    <a:pt x="829" y="100"/>
                  </a:lnTo>
                  <a:lnTo>
                    <a:pt x="827" y="100"/>
                  </a:lnTo>
                  <a:lnTo>
                    <a:pt x="824" y="100"/>
                  </a:lnTo>
                  <a:lnTo>
                    <a:pt x="823" y="100"/>
                  </a:lnTo>
                  <a:close/>
                  <a:moveTo>
                    <a:pt x="775" y="69"/>
                  </a:moveTo>
                  <a:lnTo>
                    <a:pt x="756" y="59"/>
                  </a:lnTo>
                  <a:lnTo>
                    <a:pt x="753" y="58"/>
                  </a:lnTo>
                  <a:lnTo>
                    <a:pt x="751" y="56"/>
                  </a:lnTo>
                  <a:lnTo>
                    <a:pt x="751" y="55"/>
                  </a:lnTo>
                  <a:lnTo>
                    <a:pt x="751" y="53"/>
                  </a:lnTo>
                  <a:lnTo>
                    <a:pt x="751" y="51"/>
                  </a:lnTo>
                  <a:lnTo>
                    <a:pt x="753" y="50"/>
                  </a:lnTo>
                  <a:lnTo>
                    <a:pt x="754" y="50"/>
                  </a:lnTo>
                  <a:lnTo>
                    <a:pt x="756" y="50"/>
                  </a:lnTo>
                  <a:lnTo>
                    <a:pt x="761" y="53"/>
                  </a:lnTo>
                  <a:lnTo>
                    <a:pt x="779" y="62"/>
                  </a:lnTo>
                  <a:lnTo>
                    <a:pt x="781" y="64"/>
                  </a:lnTo>
                  <a:lnTo>
                    <a:pt x="781" y="65"/>
                  </a:lnTo>
                  <a:lnTo>
                    <a:pt x="781" y="67"/>
                  </a:lnTo>
                  <a:lnTo>
                    <a:pt x="779" y="69"/>
                  </a:lnTo>
                  <a:lnTo>
                    <a:pt x="776" y="70"/>
                  </a:lnTo>
                  <a:lnTo>
                    <a:pt x="775" y="69"/>
                  </a:lnTo>
                  <a:close/>
                  <a:moveTo>
                    <a:pt x="723" y="45"/>
                  </a:moveTo>
                  <a:lnTo>
                    <a:pt x="709" y="39"/>
                  </a:lnTo>
                  <a:lnTo>
                    <a:pt x="700" y="37"/>
                  </a:lnTo>
                  <a:lnTo>
                    <a:pt x="699" y="36"/>
                  </a:lnTo>
                  <a:lnTo>
                    <a:pt x="699" y="34"/>
                  </a:lnTo>
                  <a:lnTo>
                    <a:pt x="697" y="33"/>
                  </a:lnTo>
                  <a:lnTo>
                    <a:pt x="699" y="31"/>
                  </a:lnTo>
                  <a:lnTo>
                    <a:pt x="699" y="30"/>
                  </a:lnTo>
                  <a:lnTo>
                    <a:pt x="700" y="28"/>
                  </a:lnTo>
                  <a:lnTo>
                    <a:pt x="703" y="30"/>
                  </a:lnTo>
                  <a:lnTo>
                    <a:pt x="713" y="31"/>
                  </a:lnTo>
                  <a:lnTo>
                    <a:pt x="725" y="37"/>
                  </a:lnTo>
                  <a:lnTo>
                    <a:pt x="727" y="39"/>
                  </a:lnTo>
                  <a:lnTo>
                    <a:pt x="728" y="39"/>
                  </a:lnTo>
                  <a:lnTo>
                    <a:pt x="728" y="41"/>
                  </a:lnTo>
                  <a:lnTo>
                    <a:pt x="728" y="42"/>
                  </a:lnTo>
                  <a:lnTo>
                    <a:pt x="727" y="44"/>
                  </a:lnTo>
                  <a:lnTo>
                    <a:pt x="725" y="45"/>
                  </a:lnTo>
                  <a:lnTo>
                    <a:pt x="723" y="45"/>
                  </a:lnTo>
                  <a:close/>
                  <a:moveTo>
                    <a:pt x="669" y="27"/>
                  </a:moveTo>
                  <a:lnTo>
                    <a:pt x="661" y="25"/>
                  </a:lnTo>
                  <a:lnTo>
                    <a:pt x="644" y="20"/>
                  </a:lnTo>
                  <a:lnTo>
                    <a:pt x="643" y="19"/>
                  </a:lnTo>
                  <a:lnTo>
                    <a:pt x="641" y="17"/>
                  </a:lnTo>
                  <a:lnTo>
                    <a:pt x="641" y="16"/>
                  </a:lnTo>
                  <a:lnTo>
                    <a:pt x="643" y="14"/>
                  </a:lnTo>
                  <a:lnTo>
                    <a:pt x="644" y="13"/>
                  </a:lnTo>
                  <a:lnTo>
                    <a:pt x="646" y="13"/>
                  </a:lnTo>
                  <a:lnTo>
                    <a:pt x="663" y="17"/>
                  </a:lnTo>
                  <a:lnTo>
                    <a:pt x="672" y="19"/>
                  </a:lnTo>
                  <a:lnTo>
                    <a:pt x="672" y="20"/>
                  </a:lnTo>
                  <a:lnTo>
                    <a:pt x="674" y="22"/>
                  </a:lnTo>
                  <a:lnTo>
                    <a:pt x="674" y="23"/>
                  </a:lnTo>
                  <a:lnTo>
                    <a:pt x="672" y="25"/>
                  </a:lnTo>
                  <a:lnTo>
                    <a:pt x="672" y="27"/>
                  </a:lnTo>
                  <a:lnTo>
                    <a:pt x="671" y="27"/>
                  </a:lnTo>
                  <a:lnTo>
                    <a:pt x="669" y="27"/>
                  </a:lnTo>
                  <a:close/>
                  <a:moveTo>
                    <a:pt x="612" y="14"/>
                  </a:moveTo>
                  <a:lnTo>
                    <a:pt x="609" y="14"/>
                  </a:lnTo>
                  <a:lnTo>
                    <a:pt x="588" y="11"/>
                  </a:lnTo>
                  <a:lnTo>
                    <a:pt x="587" y="11"/>
                  </a:lnTo>
                  <a:lnTo>
                    <a:pt x="585" y="9"/>
                  </a:lnTo>
                  <a:lnTo>
                    <a:pt x="584" y="8"/>
                  </a:lnTo>
                  <a:lnTo>
                    <a:pt x="584" y="6"/>
                  </a:lnTo>
                  <a:lnTo>
                    <a:pt x="585" y="5"/>
                  </a:lnTo>
                  <a:lnTo>
                    <a:pt x="585" y="3"/>
                  </a:lnTo>
                  <a:lnTo>
                    <a:pt x="587" y="3"/>
                  </a:lnTo>
                  <a:lnTo>
                    <a:pt x="590" y="3"/>
                  </a:lnTo>
                  <a:lnTo>
                    <a:pt x="610" y="6"/>
                  </a:lnTo>
                  <a:lnTo>
                    <a:pt x="613" y="6"/>
                  </a:lnTo>
                  <a:lnTo>
                    <a:pt x="615" y="6"/>
                  </a:lnTo>
                  <a:lnTo>
                    <a:pt x="616" y="8"/>
                  </a:lnTo>
                  <a:lnTo>
                    <a:pt x="618" y="9"/>
                  </a:lnTo>
                  <a:lnTo>
                    <a:pt x="618" y="11"/>
                  </a:lnTo>
                  <a:lnTo>
                    <a:pt x="616" y="13"/>
                  </a:lnTo>
                  <a:lnTo>
                    <a:pt x="616" y="14"/>
                  </a:lnTo>
                  <a:lnTo>
                    <a:pt x="615" y="14"/>
                  </a:lnTo>
                  <a:lnTo>
                    <a:pt x="612" y="14"/>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16" name="Freeform 76"/>
            <p:cNvSpPr>
              <a:spLocks/>
            </p:cNvSpPr>
            <p:nvPr/>
          </p:nvSpPr>
          <p:spPr bwMode="auto">
            <a:xfrm>
              <a:off x="6735763" y="1765300"/>
              <a:ext cx="1195387" cy="1198563"/>
            </a:xfrm>
            <a:custGeom>
              <a:avLst/>
              <a:gdLst>
                <a:gd name="T0" fmla="*/ 2147483647 w 926"/>
                <a:gd name="T1" fmla="*/ 2147483647 h 929"/>
                <a:gd name="T2" fmla="*/ 2147483647 w 926"/>
                <a:gd name="T3" fmla="*/ 2147483647 h 929"/>
                <a:gd name="T4" fmla="*/ 2147483647 w 926"/>
                <a:gd name="T5" fmla="*/ 2147483647 h 929"/>
                <a:gd name="T6" fmla="*/ 2147483647 w 926"/>
                <a:gd name="T7" fmla="*/ 2147483647 h 929"/>
                <a:gd name="T8" fmla="*/ 2147483647 w 926"/>
                <a:gd name="T9" fmla="*/ 2147483647 h 929"/>
                <a:gd name="T10" fmla="*/ 2147483647 w 926"/>
                <a:gd name="T11" fmla="*/ 2147483647 h 929"/>
                <a:gd name="T12" fmla="*/ 2147483647 w 926"/>
                <a:gd name="T13" fmla="*/ 2147483647 h 929"/>
                <a:gd name="T14" fmla="*/ 2147483647 w 926"/>
                <a:gd name="T15" fmla="*/ 2147483647 h 929"/>
                <a:gd name="T16" fmla="*/ 2147483647 w 926"/>
                <a:gd name="T17" fmla="*/ 2147483647 h 929"/>
                <a:gd name="T18" fmla="*/ 2147483647 w 926"/>
                <a:gd name="T19" fmla="*/ 2147483647 h 929"/>
                <a:gd name="T20" fmla="*/ 0 w 926"/>
                <a:gd name="T21" fmla="*/ 2147483647 h 929"/>
                <a:gd name="T22" fmla="*/ 2147483647 w 926"/>
                <a:gd name="T23" fmla="*/ 2147483647 h 929"/>
                <a:gd name="T24" fmla="*/ 2147483647 w 926"/>
                <a:gd name="T25" fmla="*/ 2147483647 h 929"/>
                <a:gd name="T26" fmla="*/ 2147483647 w 926"/>
                <a:gd name="T27" fmla="*/ 2147483647 h 929"/>
                <a:gd name="T28" fmla="*/ 2147483647 w 926"/>
                <a:gd name="T29" fmla="*/ 2147483647 h 929"/>
                <a:gd name="T30" fmla="*/ 2147483647 w 926"/>
                <a:gd name="T31" fmla="*/ 2147483647 h 929"/>
                <a:gd name="T32" fmla="*/ 2147483647 w 926"/>
                <a:gd name="T33" fmla="*/ 2147483647 h 929"/>
                <a:gd name="T34" fmla="*/ 2147483647 w 926"/>
                <a:gd name="T35" fmla="*/ 2147483647 h 929"/>
                <a:gd name="T36" fmla="*/ 2147483647 w 926"/>
                <a:gd name="T37" fmla="*/ 2147483647 h 929"/>
                <a:gd name="T38" fmla="*/ 2147483647 w 926"/>
                <a:gd name="T39" fmla="*/ 2147483647 h 929"/>
                <a:gd name="T40" fmla="*/ 2147483647 w 926"/>
                <a:gd name="T41" fmla="*/ 2147483647 h 929"/>
                <a:gd name="T42" fmla="*/ 2147483647 w 926"/>
                <a:gd name="T43" fmla="*/ 2147483647 h 929"/>
                <a:gd name="T44" fmla="*/ 2147483647 w 926"/>
                <a:gd name="T45" fmla="*/ 2147483647 h 929"/>
                <a:gd name="T46" fmla="*/ 2147483647 w 926"/>
                <a:gd name="T47" fmla="*/ 2147483647 h 929"/>
                <a:gd name="T48" fmla="*/ 2147483647 w 926"/>
                <a:gd name="T49" fmla="*/ 2147483647 h 929"/>
                <a:gd name="T50" fmla="*/ 2147483647 w 926"/>
                <a:gd name="T51" fmla="*/ 2147483647 h 929"/>
                <a:gd name="T52" fmla="*/ 2147483647 w 926"/>
                <a:gd name="T53" fmla="*/ 2147483647 h 929"/>
                <a:gd name="T54" fmla="*/ 2147483647 w 926"/>
                <a:gd name="T55" fmla="*/ 2147483647 h 929"/>
                <a:gd name="T56" fmla="*/ 2147483647 w 926"/>
                <a:gd name="T57" fmla="*/ 2147483647 h 929"/>
                <a:gd name="T58" fmla="*/ 2147483647 w 926"/>
                <a:gd name="T59" fmla="*/ 2147483647 h 929"/>
                <a:gd name="T60" fmla="*/ 2147483647 w 926"/>
                <a:gd name="T61" fmla="*/ 2147483647 h 929"/>
                <a:gd name="T62" fmla="*/ 2147483647 w 926"/>
                <a:gd name="T63" fmla="*/ 2147483647 h 929"/>
                <a:gd name="T64" fmla="*/ 2147483647 w 926"/>
                <a:gd name="T65" fmla="*/ 2147483647 h 929"/>
                <a:gd name="T66" fmla="*/ 2147483647 w 926"/>
                <a:gd name="T67" fmla="*/ 2147483647 h 929"/>
                <a:gd name="T68" fmla="*/ 2147483647 w 926"/>
                <a:gd name="T69" fmla="*/ 2147483647 h 929"/>
                <a:gd name="T70" fmla="*/ 2147483647 w 926"/>
                <a:gd name="T71" fmla="*/ 2147483647 h 929"/>
                <a:gd name="T72" fmla="*/ 2147483647 w 926"/>
                <a:gd name="T73" fmla="*/ 2147483647 h 929"/>
                <a:gd name="T74" fmla="*/ 2147483647 w 926"/>
                <a:gd name="T75" fmla="*/ 2147483647 h 929"/>
                <a:gd name="T76" fmla="*/ 2147483647 w 926"/>
                <a:gd name="T77" fmla="*/ 2147483647 h 929"/>
                <a:gd name="T78" fmla="*/ 2147483647 w 926"/>
                <a:gd name="T79" fmla="*/ 2147483647 h 929"/>
                <a:gd name="T80" fmla="*/ 2147483647 w 926"/>
                <a:gd name="T81" fmla="*/ 2147483647 h 929"/>
                <a:gd name="T82" fmla="*/ 2147483647 w 926"/>
                <a:gd name="T83" fmla="*/ 2147483647 h 929"/>
                <a:gd name="T84" fmla="*/ 2147483647 w 926"/>
                <a:gd name="T85" fmla="*/ 0 h 9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6"/>
                <a:gd name="T130" fmla="*/ 0 h 929"/>
                <a:gd name="T131" fmla="*/ 926 w 926"/>
                <a:gd name="T132" fmla="*/ 929 h 9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6" h="929">
                  <a:moveTo>
                    <a:pt x="462" y="0"/>
                  </a:moveTo>
                  <a:lnTo>
                    <a:pt x="439" y="0"/>
                  </a:lnTo>
                  <a:lnTo>
                    <a:pt x="416" y="3"/>
                  </a:lnTo>
                  <a:lnTo>
                    <a:pt x="393" y="6"/>
                  </a:lnTo>
                  <a:lnTo>
                    <a:pt x="369" y="9"/>
                  </a:lnTo>
                  <a:lnTo>
                    <a:pt x="348" y="16"/>
                  </a:lnTo>
                  <a:lnTo>
                    <a:pt x="326" y="22"/>
                  </a:lnTo>
                  <a:lnTo>
                    <a:pt x="304" y="28"/>
                  </a:lnTo>
                  <a:lnTo>
                    <a:pt x="284" y="36"/>
                  </a:lnTo>
                  <a:lnTo>
                    <a:pt x="262" y="45"/>
                  </a:lnTo>
                  <a:lnTo>
                    <a:pt x="242" y="56"/>
                  </a:lnTo>
                  <a:lnTo>
                    <a:pt x="224" y="67"/>
                  </a:lnTo>
                  <a:lnTo>
                    <a:pt x="203" y="81"/>
                  </a:lnTo>
                  <a:lnTo>
                    <a:pt x="186" y="92"/>
                  </a:lnTo>
                  <a:lnTo>
                    <a:pt x="168" y="107"/>
                  </a:lnTo>
                  <a:lnTo>
                    <a:pt x="152" y="121"/>
                  </a:lnTo>
                  <a:lnTo>
                    <a:pt x="137" y="135"/>
                  </a:lnTo>
                  <a:lnTo>
                    <a:pt x="121" y="153"/>
                  </a:lnTo>
                  <a:lnTo>
                    <a:pt x="106" y="170"/>
                  </a:lnTo>
                  <a:lnTo>
                    <a:pt x="93" y="187"/>
                  </a:lnTo>
                  <a:lnTo>
                    <a:pt x="79" y="205"/>
                  </a:lnTo>
                  <a:lnTo>
                    <a:pt x="68" y="224"/>
                  </a:lnTo>
                  <a:lnTo>
                    <a:pt x="56" y="244"/>
                  </a:lnTo>
                  <a:lnTo>
                    <a:pt x="47" y="263"/>
                  </a:lnTo>
                  <a:lnTo>
                    <a:pt x="37" y="283"/>
                  </a:lnTo>
                  <a:lnTo>
                    <a:pt x="28" y="305"/>
                  </a:lnTo>
                  <a:lnTo>
                    <a:pt x="22" y="327"/>
                  </a:lnTo>
                  <a:lnTo>
                    <a:pt x="16" y="349"/>
                  </a:lnTo>
                  <a:lnTo>
                    <a:pt x="9" y="372"/>
                  </a:lnTo>
                  <a:lnTo>
                    <a:pt x="6" y="394"/>
                  </a:lnTo>
                  <a:lnTo>
                    <a:pt x="3" y="417"/>
                  </a:lnTo>
                  <a:lnTo>
                    <a:pt x="0" y="440"/>
                  </a:lnTo>
                  <a:lnTo>
                    <a:pt x="0" y="464"/>
                  </a:lnTo>
                  <a:lnTo>
                    <a:pt x="0" y="489"/>
                  </a:lnTo>
                  <a:lnTo>
                    <a:pt x="3" y="512"/>
                  </a:lnTo>
                  <a:lnTo>
                    <a:pt x="6" y="537"/>
                  </a:lnTo>
                  <a:lnTo>
                    <a:pt x="9" y="559"/>
                  </a:lnTo>
                  <a:lnTo>
                    <a:pt x="16" y="582"/>
                  </a:lnTo>
                  <a:lnTo>
                    <a:pt x="22" y="602"/>
                  </a:lnTo>
                  <a:lnTo>
                    <a:pt x="28" y="626"/>
                  </a:lnTo>
                  <a:lnTo>
                    <a:pt x="37" y="646"/>
                  </a:lnTo>
                  <a:lnTo>
                    <a:pt x="47" y="666"/>
                  </a:lnTo>
                  <a:lnTo>
                    <a:pt x="56" y="686"/>
                  </a:lnTo>
                  <a:lnTo>
                    <a:pt x="68" y="707"/>
                  </a:lnTo>
                  <a:lnTo>
                    <a:pt x="79" y="725"/>
                  </a:lnTo>
                  <a:lnTo>
                    <a:pt x="93" y="742"/>
                  </a:lnTo>
                  <a:lnTo>
                    <a:pt x="106" y="761"/>
                  </a:lnTo>
                  <a:lnTo>
                    <a:pt x="121" y="777"/>
                  </a:lnTo>
                  <a:lnTo>
                    <a:pt x="137" y="792"/>
                  </a:lnTo>
                  <a:lnTo>
                    <a:pt x="152" y="809"/>
                  </a:lnTo>
                  <a:lnTo>
                    <a:pt x="168" y="823"/>
                  </a:lnTo>
                  <a:lnTo>
                    <a:pt x="186" y="837"/>
                  </a:lnTo>
                  <a:lnTo>
                    <a:pt x="203" y="850"/>
                  </a:lnTo>
                  <a:lnTo>
                    <a:pt x="224" y="862"/>
                  </a:lnTo>
                  <a:lnTo>
                    <a:pt x="242" y="873"/>
                  </a:lnTo>
                  <a:lnTo>
                    <a:pt x="262" y="882"/>
                  </a:lnTo>
                  <a:lnTo>
                    <a:pt x="284" y="892"/>
                  </a:lnTo>
                  <a:lnTo>
                    <a:pt x="304" y="901"/>
                  </a:lnTo>
                  <a:lnTo>
                    <a:pt x="326" y="909"/>
                  </a:lnTo>
                  <a:lnTo>
                    <a:pt x="348" y="915"/>
                  </a:lnTo>
                  <a:lnTo>
                    <a:pt x="369" y="920"/>
                  </a:lnTo>
                  <a:lnTo>
                    <a:pt x="393" y="924"/>
                  </a:lnTo>
                  <a:lnTo>
                    <a:pt x="416" y="928"/>
                  </a:lnTo>
                  <a:lnTo>
                    <a:pt x="439" y="928"/>
                  </a:lnTo>
                  <a:lnTo>
                    <a:pt x="462" y="929"/>
                  </a:lnTo>
                  <a:lnTo>
                    <a:pt x="487" y="928"/>
                  </a:lnTo>
                  <a:lnTo>
                    <a:pt x="511" y="928"/>
                  </a:lnTo>
                  <a:lnTo>
                    <a:pt x="534" y="924"/>
                  </a:lnTo>
                  <a:lnTo>
                    <a:pt x="557" y="920"/>
                  </a:lnTo>
                  <a:lnTo>
                    <a:pt x="579" y="915"/>
                  </a:lnTo>
                  <a:lnTo>
                    <a:pt x="601" y="909"/>
                  </a:lnTo>
                  <a:lnTo>
                    <a:pt x="622" y="901"/>
                  </a:lnTo>
                  <a:lnTo>
                    <a:pt x="642" y="892"/>
                  </a:lnTo>
                  <a:lnTo>
                    <a:pt x="664" y="882"/>
                  </a:lnTo>
                  <a:lnTo>
                    <a:pt x="684" y="873"/>
                  </a:lnTo>
                  <a:lnTo>
                    <a:pt x="703" y="862"/>
                  </a:lnTo>
                  <a:lnTo>
                    <a:pt x="722" y="850"/>
                  </a:lnTo>
                  <a:lnTo>
                    <a:pt x="739" y="837"/>
                  </a:lnTo>
                  <a:lnTo>
                    <a:pt x="757" y="823"/>
                  </a:lnTo>
                  <a:lnTo>
                    <a:pt x="774" y="809"/>
                  </a:lnTo>
                  <a:lnTo>
                    <a:pt x="791" y="792"/>
                  </a:lnTo>
                  <a:lnTo>
                    <a:pt x="805" y="777"/>
                  </a:lnTo>
                  <a:lnTo>
                    <a:pt x="819" y="761"/>
                  </a:lnTo>
                  <a:lnTo>
                    <a:pt x="835" y="742"/>
                  </a:lnTo>
                  <a:lnTo>
                    <a:pt x="846" y="725"/>
                  </a:lnTo>
                  <a:lnTo>
                    <a:pt x="858" y="707"/>
                  </a:lnTo>
                  <a:lnTo>
                    <a:pt x="871" y="686"/>
                  </a:lnTo>
                  <a:lnTo>
                    <a:pt x="881" y="666"/>
                  </a:lnTo>
                  <a:lnTo>
                    <a:pt x="891" y="646"/>
                  </a:lnTo>
                  <a:lnTo>
                    <a:pt x="898" y="626"/>
                  </a:lnTo>
                  <a:lnTo>
                    <a:pt x="905" y="602"/>
                  </a:lnTo>
                  <a:lnTo>
                    <a:pt x="911" y="582"/>
                  </a:lnTo>
                  <a:lnTo>
                    <a:pt x="917" y="559"/>
                  </a:lnTo>
                  <a:lnTo>
                    <a:pt x="920" y="537"/>
                  </a:lnTo>
                  <a:lnTo>
                    <a:pt x="923" y="512"/>
                  </a:lnTo>
                  <a:lnTo>
                    <a:pt x="926" y="489"/>
                  </a:lnTo>
                  <a:lnTo>
                    <a:pt x="926" y="464"/>
                  </a:lnTo>
                  <a:lnTo>
                    <a:pt x="926" y="440"/>
                  </a:lnTo>
                  <a:lnTo>
                    <a:pt x="923" y="417"/>
                  </a:lnTo>
                  <a:lnTo>
                    <a:pt x="920" y="394"/>
                  </a:lnTo>
                  <a:lnTo>
                    <a:pt x="917" y="372"/>
                  </a:lnTo>
                  <a:lnTo>
                    <a:pt x="911" y="349"/>
                  </a:lnTo>
                  <a:lnTo>
                    <a:pt x="905" y="327"/>
                  </a:lnTo>
                  <a:lnTo>
                    <a:pt x="898" y="305"/>
                  </a:lnTo>
                  <a:lnTo>
                    <a:pt x="891" y="283"/>
                  </a:lnTo>
                  <a:lnTo>
                    <a:pt x="881" y="263"/>
                  </a:lnTo>
                  <a:lnTo>
                    <a:pt x="871" y="244"/>
                  </a:lnTo>
                  <a:lnTo>
                    <a:pt x="858" y="224"/>
                  </a:lnTo>
                  <a:lnTo>
                    <a:pt x="846" y="205"/>
                  </a:lnTo>
                  <a:lnTo>
                    <a:pt x="835" y="187"/>
                  </a:lnTo>
                  <a:lnTo>
                    <a:pt x="819" y="170"/>
                  </a:lnTo>
                  <a:lnTo>
                    <a:pt x="805" y="153"/>
                  </a:lnTo>
                  <a:lnTo>
                    <a:pt x="791" y="135"/>
                  </a:lnTo>
                  <a:lnTo>
                    <a:pt x="774" y="121"/>
                  </a:lnTo>
                  <a:lnTo>
                    <a:pt x="757" y="107"/>
                  </a:lnTo>
                  <a:lnTo>
                    <a:pt x="739" y="92"/>
                  </a:lnTo>
                  <a:lnTo>
                    <a:pt x="722" y="81"/>
                  </a:lnTo>
                  <a:lnTo>
                    <a:pt x="703" y="67"/>
                  </a:lnTo>
                  <a:lnTo>
                    <a:pt x="684" y="56"/>
                  </a:lnTo>
                  <a:lnTo>
                    <a:pt x="664" y="45"/>
                  </a:lnTo>
                  <a:lnTo>
                    <a:pt x="642" y="36"/>
                  </a:lnTo>
                  <a:lnTo>
                    <a:pt x="622" y="28"/>
                  </a:lnTo>
                  <a:lnTo>
                    <a:pt x="601" y="22"/>
                  </a:lnTo>
                  <a:lnTo>
                    <a:pt x="579" y="16"/>
                  </a:lnTo>
                  <a:lnTo>
                    <a:pt x="557" y="9"/>
                  </a:lnTo>
                  <a:lnTo>
                    <a:pt x="534" y="6"/>
                  </a:lnTo>
                  <a:lnTo>
                    <a:pt x="511" y="3"/>
                  </a:lnTo>
                  <a:lnTo>
                    <a:pt x="487" y="0"/>
                  </a:lnTo>
                  <a:lnTo>
                    <a:pt x="462"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17" name="Freeform 77"/>
            <p:cNvSpPr>
              <a:spLocks noEditPoints="1"/>
            </p:cNvSpPr>
            <p:nvPr/>
          </p:nvSpPr>
          <p:spPr bwMode="auto">
            <a:xfrm>
              <a:off x="6732588" y="1760538"/>
              <a:ext cx="1201737" cy="1209675"/>
            </a:xfrm>
            <a:custGeom>
              <a:avLst/>
              <a:gdLst>
                <a:gd name="T0" fmla="*/ 2147483647 w 932"/>
                <a:gd name="T1" fmla="*/ 2147483647 h 937"/>
                <a:gd name="T2" fmla="*/ 2147483647 w 932"/>
                <a:gd name="T3" fmla="*/ 2147483647 h 937"/>
                <a:gd name="T4" fmla="*/ 2147483647 w 932"/>
                <a:gd name="T5" fmla="*/ 2147483647 h 937"/>
                <a:gd name="T6" fmla="*/ 2147483647 w 932"/>
                <a:gd name="T7" fmla="*/ 2147483647 h 937"/>
                <a:gd name="T8" fmla="*/ 2147483647 w 932"/>
                <a:gd name="T9" fmla="*/ 2147483647 h 937"/>
                <a:gd name="T10" fmla="*/ 2147483647 w 932"/>
                <a:gd name="T11" fmla="*/ 2147483647 h 937"/>
                <a:gd name="T12" fmla="*/ 2147483647 w 932"/>
                <a:gd name="T13" fmla="*/ 2147483647 h 937"/>
                <a:gd name="T14" fmla="*/ 2147483647 w 932"/>
                <a:gd name="T15" fmla="*/ 2147483647 h 937"/>
                <a:gd name="T16" fmla="*/ 2147483647 w 932"/>
                <a:gd name="T17" fmla="*/ 2147483647 h 937"/>
                <a:gd name="T18" fmla="*/ 2147483647 w 932"/>
                <a:gd name="T19" fmla="*/ 2147483647 h 937"/>
                <a:gd name="T20" fmla="*/ 2147483647 w 932"/>
                <a:gd name="T21" fmla="*/ 2147483647 h 937"/>
                <a:gd name="T22" fmla="*/ 2147483647 w 932"/>
                <a:gd name="T23" fmla="*/ 2147483647 h 937"/>
                <a:gd name="T24" fmla="*/ 2147483647 w 932"/>
                <a:gd name="T25" fmla="*/ 2147483647 h 937"/>
                <a:gd name="T26" fmla="*/ 2147483647 w 932"/>
                <a:gd name="T27" fmla="*/ 2147483647 h 937"/>
                <a:gd name="T28" fmla="*/ 2147483647 w 932"/>
                <a:gd name="T29" fmla="*/ 2147483647 h 937"/>
                <a:gd name="T30" fmla="*/ 2147483647 w 932"/>
                <a:gd name="T31" fmla="*/ 2147483647 h 937"/>
                <a:gd name="T32" fmla="*/ 0 w 932"/>
                <a:gd name="T33" fmla="*/ 2147483647 h 937"/>
                <a:gd name="T34" fmla="*/ 2147483647 w 932"/>
                <a:gd name="T35" fmla="*/ 2147483647 h 937"/>
                <a:gd name="T36" fmla="*/ 2147483647 w 932"/>
                <a:gd name="T37" fmla="*/ 2147483647 h 937"/>
                <a:gd name="T38" fmla="*/ 2147483647 w 932"/>
                <a:gd name="T39" fmla="*/ 2147483647 h 937"/>
                <a:gd name="T40" fmla="*/ 2147483647 w 932"/>
                <a:gd name="T41" fmla="*/ 2147483647 h 937"/>
                <a:gd name="T42" fmla="*/ 2147483647 w 932"/>
                <a:gd name="T43" fmla="*/ 2147483647 h 937"/>
                <a:gd name="T44" fmla="*/ 2147483647 w 932"/>
                <a:gd name="T45" fmla="*/ 2147483647 h 937"/>
                <a:gd name="T46" fmla="*/ 2147483647 w 932"/>
                <a:gd name="T47" fmla="*/ 2147483647 h 937"/>
                <a:gd name="T48" fmla="*/ 2147483647 w 932"/>
                <a:gd name="T49" fmla="*/ 2147483647 h 937"/>
                <a:gd name="T50" fmla="*/ 2147483647 w 932"/>
                <a:gd name="T51" fmla="*/ 2147483647 h 937"/>
                <a:gd name="T52" fmla="*/ 2147483647 w 932"/>
                <a:gd name="T53" fmla="*/ 2147483647 h 937"/>
                <a:gd name="T54" fmla="*/ 2147483647 w 932"/>
                <a:gd name="T55" fmla="*/ 2147483647 h 937"/>
                <a:gd name="T56" fmla="*/ 2147483647 w 932"/>
                <a:gd name="T57" fmla="*/ 2147483647 h 937"/>
                <a:gd name="T58" fmla="*/ 2147483647 w 932"/>
                <a:gd name="T59" fmla="*/ 2147483647 h 937"/>
                <a:gd name="T60" fmla="*/ 2147483647 w 932"/>
                <a:gd name="T61" fmla="*/ 2147483647 h 937"/>
                <a:gd name="T62" fmla="*/ 2147483647 w 932"/>
                <a:gd name="T63" fmla="*/ 2147483647 h 937"/>
                <a:gd name="T64" fmla="*/ 2147483647 w 932"/>
                <a:gd name="T65" fmla="*/ 2147483647 h 937"/>
                <a:gd name="T66" fmla="*/ 2147483647 w 932"/>
                <a:gd name="T67" fmla="*/ 2147483647 h 937"/>
                <a:gd name="T68" fmla="*/ 2147483647 w 932"/>
                <a:gd name="T69" fmla="*/ 2147483647 h 937"/>
                <a:gd name="T70" fmla="*/ 2147483647 w 932"/>
                <a:gd name="T71" fmla="*/ 2147483647 h 937"/>
                <a:gd name="T72" fmla="*/ 2147483647 w 932"/>
                <a:gd name="T73" fmla="*/ 2147483647 h 937"/>
                <a:gd name="T74" fmla="*/ 2147483647 w 932"/>
                <a:gd name="T75" fmla="*/ 2147483647 h 937"/>
                <a:gd name="T76" fmla="*/ 2147483647 w 932"/>
                <a:gd name="T77" fmla="*/ 2147483647 h 937"/>
                <a:gd name="T78" fmla="*/ 2147483647 w 932"/>
                <a:gd name="T79" fmla="*/ 2147483647 h 937"/>
                <a:gd name="T80" fmla="*/ 2147483647 w 932"/>
                <a:gd name="T81" fmla="*/ 2147483647 h 937"/>
                <a:gd name="T82" fmla="*/ 2147483647 w 932"/>
                <a:gd name="T83" fmla="*/ 2147483647 h 937"/>
                <a:gd name="T84" fmla="*/ 2147483647 w 932"/>
                <a:gd name="T85" fmla="*/ 2147483647 h 937"/>
                <a:gd name="T86" fmla="*/ 2147483647 w 932"/>
                <a:gd name="T87" fmla="*/ 2147483647 h 937"/>
                <a:gd name="T88" fmla="*/ 2147483647 w 932"/>
                <a:gd name="T89" fmla="*/ 2147483647 h 937"/>
                <a:gd name="T90" fmla="*/ 2147483647 w 932"/>
                <a:gd name="T91" fmla="*/ 2147483647 h 937"/>
                <a:gd name="T92" fmla="*/ 2147483647 w 932"/>
                <a:gd name="T93" fmla="*/ 2147483647 h 937"/>
                <a:gd name="T94" fmla="*/ 2147483647 w 932"/>
                <a:gd name="T95" fmla="*/ 2147483647 h 937"/>
                <a:gd name="T96" fmla="*/ 2147483647 w 932"/>
                <a:gd name="T97" fmla="*/ 2147483647 h 937"/>
                <a:gd name="T98" fmla="*/ 2147483647 w 932"/>
                <a:gd name="T99" fmla="*/ 2147483647 h 937"/>
                <a:gd name="T100" fmla="*/ 2147483647 w 932"/>
                <a:gd name="T101" fmla="*/ 2147483647 h 937"/>
                <a:gd name="T102" fmla="*/ 2147483647 w 932"/>
                <a:gd name="T103" fmla="*/ 2147483647 h 937"/>
                <a:gd name="T104" fmla="*/ 2147483647 w 932"/>
                <a:gd name="T105" fmla="*/ 2147483647 h 937"/>
                <a:gd name="T106" fmla="*/ 2147483647 w 932"/>
                <a:gd name="T107" fmla="*/ 2147483647 h 937"/>
                <a:gd name="T108" fmla="*/ 2147483647 w 932"/>
                <a:gd name="T109" fmla="*/ 2147483647 h 937"/>
                <a:gd name="T110" fmla="*/ 2147483647 w 932"/>
                <a:gd name="T111" fmla="*/ 2147483647 h 937"/>
                <a:gd name="T112" fmla="*/ 2147483647 w 932"/>
                <a:gd name="T113" fmla="*/ 2147483647 h 937"/>
                <a:gd name="T114" fmla="*/ 2147483647 w 932"/>
                <a:gd name="T115" fmla="*/ 2147483647 h 937"/>
                <a:gd name="T116" fmla="*/ 2147483647 w 932"/>
                <a:gd name="T117" fmla="*/ 2147483647 h 937"/>
                <a:gd name="T118" fmla="*/ 2147483647 w 932"/>
                <a:gd name="T119" fmla="*/ 2147483647 h 937"/>
                <a:gd name="T120" fmla="*/ 2147483647 w 932"/>
                <a:gd name="T121" fmla="*/ 2147483647 h 937"/>
                <a:gd name="T122" fmla="*/ 2147483647 w 932"/>
                <a:gd name="T123" fmla="*/ 2147483647 h 9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2"/>
                <a:gd name="T187" fmla="*/ 0 h 937"/>
                <a:gd name="T188" fmla="*/ 932 w 932"/>
                <a:gd name="T189" fmla="*/ 937 h 9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2" h="937">
                  <a:moveTo>
                    <a:pt x="483" y="8"/>
                  </a:moveTo>
                  <a:lnTo>
                    <a:pt x="465" y="8"/>
                  </a:lnTo>
                  <a:lnTo>
                    <a:pt x="456" y="8"/>
                  </a:lnTo>
                  <a:lnTo>
                    <a:pt x="455" y="6"/>
                  </a:lnTo>
                  <a:lnTo>
                    <a:pt x="453" y="5"/>
                  </a:lnTo>
                  <a:lnTo>
                    <a:pt x="453" y="3"/>
                  </a:lnTo>
                  <a:lnTo>
                    <a:pt x="453" y="1"/>
                  </a:lnTo>
                  <a:lnTo>
                    <a:pt x="455" y="1"/>
                  </a:lnTo>
                  <a:lnTo>
                    <a:pt x="456" y="0"/>
                  </a:lnTo>
                  <a:lnTo>
                    <a:pt x="465" y="0"/>
                  </a:lnTo>
                  <a:lnTo>
                    <a:pt x="483" y="0"/>
                  </a:lnTo>
                  <a:lnTo>
                    <a:pt x="484" y="1"/>
                  </a:lnTo>
                  <a:lnTo>
                    <a:pt x="486" y="1"/>
                  </a:lnTo>
                  <a:lnTo>
                    <a:pt x="486" y="3"/>
                  </a:lnTo>
                  <a:lnTo>
                    <a:pt x="486" y="5"/>
                  </a:lnTo>
                  <a:lnTo>
                    <a:pt x="484" y="6"/>
                  </a:lnTo>
                  <a:lnTo>
                    <a:pt x="483" y="8"/>
                  </a:lnTo>
                  <a:close/>
                  <a:moveTo>
                    <a:pt x="424" y="11"/>
                  </a:moveTo>
                  <a:lnTo>
                    <a:pt x="420" y="11"/>
                  </a:lnTo>
                  <a:lnTo>
                    <a:pt x="400" y="12"/>
                  </a:lnTo>
                  <a:lnTo>
                    <a:pt x="399" y="12"/>
                  </a:lnTo>
                  <a:lnTo>
                    <a:pt x="397" y="11"/>
                  </a:lnTo>
                  <a:lnTo>
                    <a:pt x="396" y="11"/>
                  </a:lnTo>
                  <a:lnTo>
                    <a:pt x="394" y="9"/>
                  </a:lnTo>
                  <a:lnTo>
                    <a:pt x="394" y="8"/>
                  </a:lnTo>
                  <a:lnTo>
                    <a:pt x="396" y="6"/>
                  </a:lnTo>
                  <a:lnTo>
                    <a:pt x="397" y="5"/>
                  </a:lnTo>
                  <a:lnTo>
                    <a:pt x="399" y="3"/>
                  </a:lnTo>
                  <a:lnTo>
                    <a:pt x="419" y="1"/>
                  </a:lnTo>
                  <a:lnTo>
                    <a:pt x="424" y="1"/>
                  </a:lnTo>
                  <a:lnTo>
                    <a:pt x="425" y="1"/>
                  </a:lnTo>
                  <a:lnTo>
                    <a:pt x="427" y="1"/>
                  </a:lnTo>
                  <a:lnTo>
                    <a:pt x="428" y="3"/>
                  </a:lnTo>
                  <a:lnTo>
                    <a:pt x="428" y="5"/>
                  </a:lnTo>
                  <a:lnTo>
                    <a:pt x="428" y="6"/>
                  </a:lnTo>
                  <a:lnTo>
                    <a:pt x="428" y="8"/>
                  </a:lnTo>
                  <a:lnTo>
                    <a:pt x="427" y="9"/>
                  </a:lnTo>
                  <a:lnTo>
                    <a:pt x="424" y="11"/>
                  </a:lnTo>
                  <a:close/>
                  <a:moveTo>
                    <a:pt x="368" y="19"/>
                  </a:moveTo>
                  <a:lnTo>
                    <a:pt x="351" y="22"/>
                  </a:lnTo>
                  <a:lnTo>
                    <a:pt x="344" y="25"/>
                  </a:lnTo>
                  <a:lnTo>
                    <a:pt x="341" y="25"/>
                  </a:lnTo>
                  <a:lnTo>
                    <a:pt x="340" y="23"/>
                  </a:lnTo>
                  <a:lnTo>
                    <a:pt x="340" y="22"/>
                  </a:lnTo>
                  <a:lnTo>
                    <a:pt x="340" y="20"/>
                  </a:lnTo>
                  <a:lnTo>
                    <a:pt x="340" y="19"/>
                  </a:lnTo>
                  <a:lnTo>
                    <a:pt x="340" y="17"/>
                  </a:lnTo>
                  <a:lnTo>
                    <a:pt x="341" y="17"/>
                  </a:lnTo>
                  <a:lnTo>
                    <a:pt x="349" y="14"/>
                  </a:lnTo>
                  <a:lnTo>
                    <a:pt x="366" y="11"/>
                  </a:lnTo>
                  <a:lnTo>
                    <a:pt x="368" y="11"/>
                  </a:lnTo>
                  <a:lnTo>
                    <a:pt x="369" y="11"/>
                  </a:lnTo>
                  <a:lnTo>
                    <a:pt x="371" y="11"/>
                  </a:lnTo>
                  <a:lnTo>
                    <a:pt x="371" y="12"/>
                  </a:lnTo>
                  <a:lnTo>
                    <a:pt x="371" y="15"/>
                  </a:lnTo>
                  <a:lnTo>
                    <a:pt x="371" y="17"/>
                  </a:lnTo>
                  <a:lnTo>
                    <a:pt x="369" y="19"/>
                  </a:lnTo>
                  <a:lnTo>
                    <a:pt x="368" y="19"/>
                  </a:lnTo>
                  <a:close/>
                  <a:moveTo>
                    <a:pt x="313" y="34"/>
                  </a:moveTo>
                  <a:lnTo>
                    <a:pt x="309" y="36"/>
                  </a:lnTo>
                  <a:lnTo>
                    <a:pt x="290" y="43"/>
                  </a:lnTo>
                  <a:lnTo>
                    <a:pt x="287" y="43"/>
                  </a:lnTo>
                  <a:lnTo>
                    <a:pt x="286" y="42"/>
                  </a:lnTo>
                  <a:lnTo>
                    <a:pt x="286" y="40"/>
                  </a:lnTo>
                  <a:lnTo>
                    <a:pt x="284" y="39"/>
                  </a:lnTo>
                  <a:lnTo>
                    <a:pt x="286" y="37"/>
                  </a:lnTo>
                  <a:lnTo>
                    <a:pt x="286" y="36"/>
                  </a:lnTo>
                  <a:lnTo>
                    <a:pt x="287" y="36"/>
                  </a:lnTo>
                  <a:lnTo>
                    <a:pt x="306" y="28"/>
                  </a:lnTo>
                  <a:lnTo>
                    <a:pt x="310" y="26"/>
                  </a:lnTo>
                  <a:lnTo>
                    <a:pt x="312" y="26"/>
                  </a:lnTo>
                  <a:lnTo>
                    <a:pt x="313" y="26"/>
                  </a:lnTo>
                  <a:lnTo>
                    <a:pt x="313" y="28"/>
                  </a:lnTo>
                  <a:lnTo>
                    <a:pt x="315" y="29"/>
                  </a:lnTo>
                  <a:lnTo>
                    <a:pt x="315" y="31"/>
                  </a:lnTo>
                  <a:lnTo>
                    <a:pt x="313" y="33"/>
                  </a:lnTo>
                  <a:lnTo>
                    <a:pt x="313" y="34"/>
                  </a:lnTo>
                  <a:close/>
                  <a:moveTo>
                    <a:pt x="261" y="56"/>
                  </a:moveTo>
                  <a:lnTo>
                    <a:pt x="248" y="64"/>
                  </a:lnTo>
                  <a:lnTo>
                    <a:pt x="239" y="68"/>
                  </a:lnTo>
                  <a:lnTo>
                    <a:pt x="237" y="68"/>
                  </a:lnTo>
                  <a:lnTo>
                    <a:pt x="234" y="68"/>
                  </a:lnTo>
                  <a:lnTo>
                    <a:pt x="233" y="68"/>
                  </a:lnTo>
                  <a:lnTo>
                    <a:pt x="233" y="67"/>
                  </a:lnTo>
                  <a:lnTo>
                    <a:pt x="233" y="65"/>
                  </a:lnTo>
                  <a:lnTo>
                    <a:pt x="233" y="64"/>
                  </a:lnTo>
                  <a:lnTo>
                    <a:pt x="233" y="62"/>
                  </a:lnTo>
                  <a:lnTo>
                    <a:pt x="234" y="61"/>
                  </a:lnTo>
                  <a:lnTo>
                    <a:pt x="244" y="56"/>
                  </a:lnTo>
                  <a:lnTo>
                    <a:pt x="256" y="48"/>
                  </a:lnTo>
                  <a:lnTo>
                    <a:pt x="258" y="48"/>
                  </a:lnTo>
                  <a:lnTo>
                    <a:pt x="261" y="48"/>
                  </a:lnTo>
                  <a:lnTo>
                    <a:pt x="261" y="50"/>
                  </a:lnTo>
                  <a:lnTo>
                    <a:pt x="262" y="51"/>
                  </a:lnTo>
                  <a:lnTo>
                    <a:pt x="262" y="53"/>
                  </a:lnTo>
                  <a:lnTo>
                    <a:pt x="262" y="54"/>
                  </a:lnTo>
                  <a:lnTo>
                    <a:pt x="261" y="56"/>
                  </a:lnTo>
                  <a:close/>
                  <a:moveTo>
                    <a:pt x="211" y="85"/>
                  </a:moveTo>
                  <a:lnTo>
                    <a:pt x="209" y="85"/>
                  </a:lnTo>
                  <a:lnTo>
                    <a:pt x="191" y="99"/>
                  </a:lnTo>
                  <a:lnTo>
                    <a:pt x="191" y="101"/>
                  </a:lnTo>
                  <a:lnTo>
                    <a:pt x="189" y="101"/>
                  </a:lnTo>
                  <a:lnTo>
                    <a:pt x="188" y="101"/>
                  </a:lnTo>
                  <a:lnTo>
                    <a:pt x="186" y="101"/>
                  </a:lnTo>
                  <a:lnTo>
                    <a:pt x="185" y="99"/>
                  </a:lnTo>
                  <a:lnTo>
                    <a:pt x="185" y="98"/>
                  </a:lnTo>
                  <a:lnTo>
                    <a:pt x="185" y="96"/>
                  </a:lnTo>
                  <a:lnTo>
                    <a:pt x="185" y="95"/>
                  </a:lnTo>
                  <a:lnTo>
                    <a:pt x="186" y="93"/>
                  </a:lnTo>
                  <a:lnTo>
                    <a:pt x="188" y="93"/>
                  </a:lnTo>
                  <a:lnTo>
                    <a:pt x="206" y="79"/>
                  </a:lnTo>
                  <a:lnTo>
                    <a:pt x="206" y="78"/>
                  </a:lnTo>
                  <a:lnTo>
                    <a:pt x="209" y="78"/>
                  </a:lnTo>
                  <a:lnTo>
                    <a:pt x="211" y="79"/>
                  </a:lnTo>
                  <a:lnTo>
                    <a:pt x="213" y="81"/>
                  </a:lnTo>
                  <a:lnTo>
                    <a:pt x="213" y="82"/>
                  </a:lnTo>
                  <a:lnTo>
                    <a:pt x="213" y="84"/>
                  </a:lnTo>
                  <a:lnTo>
                    <a:pt x="211" y="85"/>
                  </a:lnTo>
                  <a:close/>
                  <a:moveTo>
                    <a:pt x="164" y="120"/>
                  </a:moveTo>
                  <a:lnTo>
                    <a:pt x="158" y="127"/>
                  </a:lnTo>
                  <a:lnTo>
                    <a:pt x="147" y="138"/>
                  </a:lnTo>
                  <a:lnTo>
                    <a:pt x="146" y="138"/>
                  </a:lnTo>
                  <a:lnTo>
                    <a:pt x="144" y="138"/>
                  </a:lnTo>
                  <a:lnTo>
                    <a:pt x="143" y="138"/>
                  </a:lnTo>
                  <a:lnTo>
                    <a:pt x="141" y="138"/>
                  </a:lnTo>
                  <a:lnTo>
                    <a:pt x="141" y="137"/>
                  </a:lnTo>
                  <a:lnTo>
                    <a:pt x="140" y="135"/>
                  </a:lnTo>
                  <a:lnTo>
                    <a:pt x="141" y="132"/>
                  </a:lnTo>
                  <a:lnTo>
                    <a:pt x="141" y="131"/>
                  </a:lnTo>
                  <a:lnTo>
                    <a:pt x="154" y="120"/>
                  </a:lnTo>
                  <a:lnTo>
                    <a:pt x="160" y="115"/>
                  </a:lnTo>
                  <a:lnTo>
                    <a:pt x="161" y="113"/>
                  </a:lnTo>
                  <a:lnTo>
                    <a:pt x="163" y="113"/>
                  </a:lnTo>
                  <a:lnTo>
                    <a:pt x="164" y="113"/>
                  </a:lnTo>
                  <a:lnTo>
                    <a:pt x="166" y="115"/>
                  </a:lnTo>
                  <a:lnTo>
                    <a:pt x="166" y="117"/>
                  </a:lnTo>
                  <a:lnTo>
                    <a:pt x="166" y="118"/>
                  </a:lnTo>
                  <a:lnTo>
                    <a:pt x="166" y="120"/>
                  </a:lnTo>
                  <a:lnTo>
                    <a:pt x="164" y="120"/>
                  </a:lnTo>
                  <a:close/>
                  <a:moveTo>
                    <a:pt x="126" y="162"/>
                  </a:moveTo>
                  <a:lnTo>
                    <a:pt x="112" y="174"/>
                  </a:lnTo>
                  <a:lnTo>
                    <a:pt x="109" y="180"/>
                  </a:lnTo>
                  <a:lnTo>
                    <a:pt x="109" y="182"/>
                  </a:lnTo>
                  <a:lnTo>
                    <a:pt x="106" y="182"/>
                  </a:lnTo>
                  <a:lnTo>
                    <a:pt x="104" y="182"/>
                  </a:lnTo>
                  <a:lnTo>
                    <a:pt x="102" y="180"/>
                  </a:lnTo>
                  <a:lnTo>
                    <a:pt x="101" y="179"/>
                  </a:lnTo>
                  <a:lnTo>
                    <a:pt x="101" y="177"/>
                  </a:lnTo>
                  <a:lnTo>
                    <a:pt x="101" y="176"/>
                  </a:lnTo>
                  <a:lnTo>
                    <a:pt x="102" y="174"/>
                  </a:lnTo>
                  <a:lnTo>
                    <a:pt x="107" y="170"/>
                  </a:lnTo>
                  <a:lnTo>
                    <a:pt x="118" y="157"/>
                  </a:lnTo>
                  <a:lnTo>
                    <a:pt x="120" y="156"/>
                  </a:lnTo>
                  <a:lnTo>
                    <a:pt x="121" y="154"/>
                  </a:lnTo>
                  <a:lnTo>
                    <a:pt x="123" y="156"/>
                  </a:lnTo>
                  <a:lnTo>
                    <a:pt x="124" y="156"/>
                  </a:lnTo>
                  <a:lnTo>
                    <a:pt x="126" y="157"/>
                  </a:lnTo>
                  <a:lnTo>
                    <a:pt x="126" y="160"/>
                  </a:lnTo>
                  <a:lnTo>
                    <a:pt x="126" y="162"/>
                  </a:lnTo>
                  <a:close/>
                  <a:moveTo>
                    <a:pt x="90" y="207"/>
                  </a:moveTo>
                  <a:lnTo>
                    <a:pt x="85" y="212"/>
                  </a:lnTo>
                  <a:lnTo>
                    <a:pt x="75" y="227"/>
                  </a:lnTo>
                  <a:lnTo>
                    <a:pt x="75" y="229"/>
                  </a:lnTo>
                  <a:lnTo>
                    <a:pt x="73" y="230"/>
                  </a:lnTo>
                  <a:lnTo>
                    <a:pt x="71" y="230"/>
                  </a:lnTo>
                  <a:lnTo>
                    <a:pt x="70" y="229"/>
                  </a:lnTo>
                  <a:lnTo>
                    <a:pt x="68" y="227"/>
                  </a:lnTo>
                  <a:lnTo>
                    <a:pt x="68" y="226"/>
                  </a:lnTo>
                  <a:lnTo>
                    <a:pt x="68" y="224"/>
                  </a:lnTo>
                  <a:lnTo>
                    <a:pt x="68" y="222"/>
                  </a:lnTo>
                  <a:lnTo>
                    <a:pt x="79" y="205"/>
                  </a:lnTo>
                  <a:lnTo>
                    <a:pt x="82" y="202"/>
                  </a:lnTo>
                  <a:lnTo>
                    <a:pt x="82" y="201"/>
                  </a:lnTo>
                  <a:lnTo>
                    <a:pt x="85" y="201"/>
                  </a:lnTo>
                  <a:lnTo>
                    <a:pt x="87" y="201"/>
                  </a:lnTo>
                  <a:lnTo>
                    <a:pt x="88" y="201"/>
                  </a:lnTo>
                  <a:lnTo>
                    <a:pt x="90" y="202"/>
                  </a:lnTo>
                  <a:lnTo>
                    <a:pt x="90" y="205"/>
                  </a:lnTo>
                  <a:lnTo>
                    <a:pt x="90" y="207"/>
                  </a:lnTo>
                  <a:close/>
                  <a:moveTo>
                    <a:pt x="59" y="257"/>
                  </a:moveTo>
                  <a:lnTo>
                    <a:pt x="53" y="268"/>
                  </a:lnTo>
                  <a:lnTo>
                    <a:pt x="48" y="278"/>
                  </a:lnTo>
                  <a:lnTo>
                    <a:pt x="47" y="278"/>
                  </a:lnTo>
                  <a:lnTo>
                    <a:pt x="47" y="280"/>
                  </a:lnTo>
                  <a:lnTo>
                    <a:pt x="45" y="280"/>
                  </a:lnTo>
                  <a:lnTo>
                    <a:pt x="43" y="280"/>
                  </a:lnTo>
                  <a:lnTo>
                    <a:pt x="42" y="278"/>
                  </a:lnTo>
                  <a:lnTo>
                    <a:pt x="40" y="277"/>
                  </a:lnTo>
                  <a:lnTo>
                    <a:pt x="40" y="275"/>
                  </a:lnTo>
                  <a:lnTo>
                    <a:pt x="47" y="264"/>
                  </a:lnTo>
                  <a:lnTo>
                    <a:pt x="53" y="252"/>
                  </a:lnTo>
                  <a:lnTo>
                    <a:pt x="53" y="250"/>
                  </a:lnTo>
                  <a:lnTo>
                    <a:pt x="54" y="249"/>
                  </a:lnTo>
                  <a:lnTo>
                    <a:pt x="56" y="249"/>
                  </a:lnTo>
                  <a:lnTo>
                    <a:pt x="57" y="250"/>
                  </a:lnTo>
                  <a:lnTo>
                    <a:pt x="59" y="250"/>
                  </a:lnTo>
                  <a:lnTo>
                    <a:pt x="59" y="252"/>
                  </a:lnTo>
                  <a:lnTo>
                    <a:pt x="61" y="255"/>
                  </a:lnTo>
                  <a:lnTo>
                    <a:pt x="59" y="257"/>
                  </a:lnTo>
                  <a:close/>
                  <a:moveTo>
                    <a:pt x="37" y="308"/>
                  </a:moveTo>
                  <a:lnTo>
                    <a:pt x="36" y="310"/>
                  </a:lnTo>
                  <a:lnTo>
                    <a:pt x="28" y="330"/>
                  </a:lnTo>
                  <a:lnTo>
                    <a:pt x="28" y="331"/>
                  </a:lnTo>
                  <a:lnTo>
                    <a:pt x="28" y="333"/>
                  </a:lnTo>
                  <a:lnTo>
                    <a:pt x="26" y="334"/>
                  </a:lnTo>
                  <a:lnTo>
                    <a:pt x="25" y="334"/>
                  </a:lnTo>
                  <a:lnTo>
                    <a:pt x="23" y="334"/>
                  </a:lnTo>
                  <a:lnTo>
                    <a:pt x="22" y="333"/>
                  </a:lnTo>
                  <a:lnTo>
                    <a:pt x="20" y="333"/>
                  </a:lnTo>
                  <a:lnTo>
                    <a:pt x="20" y="330"/>
                  </a:lnTo>
                  <a:lnTo>
                    <a:pt x="20" y="328"/>
                  </a:lnTo>
                  <a:lnTo>
                    <a:pt x="28" y="306"/>
                  </a:lnTo>
                  <a:lnTo>
                    <a:pt x="28" y="305"/>
                  </a:lnTo>
                  <a:lnTo>
                    <a:pt x="28" y="303"/>
                  </a:lnTo>
                  <a:lnTo>
                    <a:pt x="30" y="302"/>
                  </a:lnTo>
                  <a:lnTo>
                    <a:pt x="33" y="302"/>
                  </a:lnTo>
                  <a:lnTo>
                    <a:pt x="34" y="302"/>
                  </a:lnTo>
                  <a:lnTo>
                    <a:pt x="36" y="303"/>
                  </a:lnTo>
                  <a:lnTo>
                    <a:pt x="37" y="305"/>
                  </a:lnTo>
                  <a:lnTo>
                    <a:pt x="37" y="306"/>
                  </a:lnTo>
                  <a:lnTo>
                    <a:pt x="37" y="308"/>
                  </a:lnTo>
                  <a:close/>
                  <a:moveTo>
                    <a:pt x="19" y="364"/>
                  </a:moveTo>
                  <a:lnTo>
                    <a:pt x="17" y="375"/>
                  </a:lnTo>
                  <a:lnTo>
                    <a:pt x="16" y="387"/>
                  </a:lnTo>
                  <a:lnTo>
                    <a:pt x="14" y="389"/>
                  </a:lnTo>
                  <a:lnTo>
                    <a:pt x="12" y="391"/>
                  </a:lnTo>
                  <a:lnTo>
                    <a:pt x="11" y="392"/>
                  </a:lnTo>
                  <a:lnTo>
                    <a:pt x="9" y="391"/>
                  </a:lnTo>
                  <a:lnTo>
                    <a:pt x="8" y="389"/>
                  </a:lnTo>
                  <a:lnTo>
                    <a:pt x="6" y="387"/>
                  </a:lnTo>
                  <a:lnTo>
                    <a:pt x="6" y="386"/>
                  </a:lnTo>
                  <a:lnTo>
                    <a:pt x="9" y="373"/>
                  </a:lnTo>
                  <a:lnTo>
                    <a:pt x="11" y="363"/>
                  </a:lnTo>
                  <a:lnTo>
                    <a:pt x="12" y="359"/>
                  </a:lnTo>
                  <a:lnTo>
                    <a:pt x="14" y="359"/>
                  </a:lnTo>
                  <a:lnTo>
                    <a:pt x="16" y="358"/>
                  </a:lnTo>
                  <a:lnTo>
                    <a:pt x="17" y="358"/>
                  </a:lnTo>
                  <a:lnTo>
                    <a:pt x="19" y="359"/>
                  </a:lnTo>
                  <a:lnTo>
                    <a:pt x="19" y="361"/>
                  </a:lnTo>
                  <a:lnTo>
                    <a:pt x="19" y="363"/>
                  </a:lnTo>
                  <a:lnTo>
                    <a:pt x="19" y="364"/>
                  </a:lnTo>
                  <a:close/>
                  <a:moveTo>
                    <a:pt x="11" y="420"/>
                  </a:moveTo>
                  <a:lnTo>
                    <a:pt x="11" y="420"/>
                  </a:lnTo>
                  <a:lnTo>
                    <a:pt x="9" y="445"/>
                  </a:lnTo>
                  <a:lnTo>
                    <a:pt x="8" y="447"/>
                  </a:lnTo>
                  <a:lnTo>
                    <a:pt x="8" y="448"/>
                  </a:lnTo>
                  <a:lnTo>
                    <a:pt x="6" y="448"/>
                  </a:lnTo>
                  <a:lnTo>
                    <a:pt x="3" y="448"/>
                  </a:lnTo>
                  <a:lnTo>
                    <a:pt x="2" y="448"/>
                  </a:lnTo>
                  <a:lnTo>
                    <a:pt x="2" y="447"/>
                  </a:lnTo>
                  <a:lnTo>
                    <a:pt x="0" y="445"/>
                  </a:lnTo>
                  <a:lnTo>
                    <a:pt x="0" y="443"/>
                  </a:lnTo>
                  <a:lnTo>
                    <a:pt x="2" y="420"/>
                  </a:lnTo>
                  <a:lnTo>
                    <a:pt x="2" y="419"/>
                  </a:lnTo>
                  <a:lnTo>
                    <a:pt x="3" y="417"/>
                  </a:lnTo>
                  <a:lnTo>
                    <a:pt x="5" y="415"/>
                  </a:lnTo>
                  <a:lnTo>
                    <a:pt x="6" y="415"/>
                  </a:lnTo>
                  <a:lnTo>
                    <a:pt x="8" y="417"/>
                  </a:lnTo>
                  <a:lnTo>
                    <a:pt x="9" y="417"/>
                  </a:lnTo>
                  <a:lnTo>
                    <a:pt x="11" y="419"/>
                  </a:lnTo>
                  <a:lnTo>
                    <a:pt x="11" y="420"/>
                  </a:lnTo>
                  <a:close/>
                  <a:moveTo>
                    <a:pt x="8" y="478"/>
                  </a:moveTo>
                  <a:lnTo>
                    <a:pt x="9" y="492"/>
                  </a:lnTo>
                  <a:lnTo>
                    <a:pt x="9" y="503"/>
                  </a:lnTo>
                  <a:lnTo>
                    <a:pt x="9" y="504"/>
                  </a:lnTo>
                  <a:lnTo>
                    <a:pt x="9" y="506"/>
                  </a:lnTo>
                  <a:lnTo>
                    <a:pt x="8" y="506"/>
                  </a:lnTo>
                  <a:lnTo>
                    <a:pt x="5" y="507"/>
                  </a:lnTo>
                  <a:lnTo>
                    <a:pt x="3" y="507"/>
                  </a:lnTo>
                  <a:lnTo>
                    <a:pt x="2" y="506"/>
                  </a:lnTo>
                  <a:lnTo>
                    <a:pt x="2" y="504"/>
                  </a:lnTo>
                  <a:lnTo>
                    <a:pt x="2" y="503"/>
                  </a:lnTo>
                  <a:lnTo>
                    <a:pt x="0" y="493"/>
                  </a:lnTo>
                  <a:lnTo>
                    <a:pt x="0" y="478"/>
                  </a:lnTo>
                  <a:lnTo>
                    <a:pt x="0" y="476"/>
                  </a:lnTo>
                  <a:lnTo>
                    <a:pt x="2" y="476"/>
                  </a:lnTo>
                  <a:lnTo>
                    <a:pt x="2" y="475"/>
                  </a:lnTo>
                  <a:lnTo>
                    <a:pt x="3" y="475"/>
                  </a:lnTo>
                  <a:lnTo>
                    <a:pt x="5" y="475"/>
                  </a:lnTo>
                  <a:lnTo>
                    <a:pt x="6" y="476"/>
                  </a:lnTo>
                  <a:lnTo>
                    <a:pt x="8" y="476"/>
                  </a:lnTo>
                  <a:lnTo>
                    <a:pt x="8" y="478"/>
                  </a:lnTo>
                  <a:close/>
                  <a:moveTo>
                    <a:pt x="12" y="535"/>
                  </a:moveTo>
                  <a:lnTo>
                    <a:pt x="12" y="538"/>
                  </a:lnTo>
                  <a:lnTo>
                    <a:pt x="17" y="559"/>
                  </a:lnTo>
                  <a:lnTo>
                    <a:pt x="17" y="562"/>
                  </a:lnTo>
                  <a:lnTo>
                    <a:pt x="17" y="563"/>
                  </a:lnTo>
                  <a:lnTo>
                    <a:pt x="16" y="565"/>
                  </a:lnTo>
                  <a:lnTo>
                    <a:pt x="14" y="565"/>
                  </a:lnTo>
                  <a:lnTo>
                    <a:pt x="11" y="565"/>
                  </a:lnTo>
                  <a:lnTo>
                    <a:pt x="9" y="563"/>
                  </a:lnTo>
                  <a:lnTo>
                    <a:pt x="9" y="562"/>
                  </a:lnTo>
                  <a:lnTo>
                    <a:pt x="5" y="540"/>
                  </a:lnTo>
                  <a:lnTo>
                    <a:pt x="5" y="537"/>
                  </a:lnTo>
                  <a:lnTo>
                    <a:pt x="5" y="535"/>
                  </a:lnTo>
                  <a:lnTo>
                    <a:pt x="5" y="534"/>
                  </a:lnTo>
                  <a:lnTo>
                    <a:pt x="6" y="532"/>
                  </a:lnTo>
                  <a:lnTo>
                    <a:pt x="9" y="531"/>
                  </a:lnTo>
                  <a:lnTo>
                    <a:pt x="11" y="531"/>
                  </a:lnTo>
                  <a:lnTo>
                    <a:pt x="11" y="532"/>
                  </a:lnTo>
                  <a:lnTo>
                    <a:pt x="12" y="534"/>
                  </a:lnTo>
                  <a:lnTo>
                    <a:pt x="12" y="535"/>
                  </a:lnTo>
                  <a:close/>
                  <a:moveTo>
                    <a:pt x="25" y="591"/>
                  </a:moveTo>
                  <a:lnTo>
                    <a:pt x="28" y="605"/>
                  </a:lnTo>
                  <a:lnTo>
                    <a:pt x="33" y="615"/>
                  </a:lnTo>
                  <a:lnTo>
                    <a:pt x="33" y="616"/>
                  </a:lnTo>
                  <a:lnTo>
                    <a:pt x="31" y="619"/>
                  </a:lnTo>
                  <a:lnTo>
                    <a:pt x="31" y="621"/>
                  </a:lnTo>
                  <a:lnTo>
                    <a:pt x="30" y="621"/>
                  </a:lnTo>
                  <a:lnTo>
                    <a:pt x="28" y="621"/>
                  </a:lnTo>
                  <a:lnTo>
                    <a:pt x="26" y="621"/>
                  </a:lnTo>
                  <a:lnTo>
                    <a:pt x="25" y="619"/>
                  </a:lnTo>
                  <a:lnTo>
                    <a:pt x="25" y="618"/>
                  </a:lnTo>
                  <a:lnTo>
                    <a:pt x="20" y="607"/>
                  </a:lnTo>
                  <a:lnTo>
                    <a:pt x="17" y="594"/>
                  </a:lnTo>
                  <a:lnTo>
                    <a:pt x="17" y="593"/>
                  </a:lnTo>
                  <a:lnTo>
                    <a:pt x="17" y="591"/>
                  </a:lnTo>
                  <a:lnTo>
                    <a:pt x="19" y="590"/>
                  </a:lnTo>
                  <a:lnTo>
                    <a:pt x="19" y="588"/>
                  </a:lnTo>
                  <a:lnTo>
                    <a:pt x="20" y="588"/>
                  </a:lnTo>
                  <a:lnTo>
                    <a:pt x="23" y="590"/>
                  </a:lnTo>
                  <a:lnTo>
                    <a:pt x="25" y="591"/>
                  </a:lnTo>
                  <a:close/>
                  <a:moveTo>
                    <a:pt x="43" y="646"/>
                  </a:moveTo>
                  <a:lnTo>
                    <a:pt x="45" y="647"/>
                  </a:lnTo>
                  <a:lnTo>
                    <a:pt x="53" y="668"/>
                  </a:lnTo>
                  <a:lnTo>
                    <a:pt x="54" y="668"/>
                  </a:lnTo>
                  <a:lnTo>
                    <a:pt x="54" y="669"/>
                  </a:lnTo>
                  <a:lnTo>
                    <a:pt x="54" y="672"/>
                  </a:lnTo>
                  <a:lnTo>
                    <a:pt x="53" y="674"/>
                  </a:lnTo>
                  <a:lnTo>
                    <a:pt x="51" y="675"/>
                  </a:lnTo>
                  <a:lnTo>
                    <a:pt x="50" y="675"/>
                  </a:lnTo>
                  <a:lnTo>
                    <a:pt x="48" y="675"/>
                  </a:lnTo>
                  <a:lnTo>
                    <a:pt x="47" y="674"/>
                  </a:lnTo>
                  <a:lnTo>
                    <a:pt x="47" y="672"/>
                  </a:lnTo>
                  <a:lnTo>
                    <a:pt x="47" y="671"/>
                  </a:lnTo>
                  <a:lnTo>
                    <a:pt x="37" y="650"/>
                  </a:lnTo>
                  <a:lnTo>
                    <a:pt x="36" y="649"/>
                  </a:lnTo>
                  <a:lnTo>
                    <a:pt x="36" y="646"/>
                  </a:lnTo>
                  <a:lnTo>
                    <a:pt x="37" y="644"/>
                  </a:lnTo>
                  <a:lnTo>
                    <a:pt x="39" y="643"/>
                  </a:lnTo>
                  <a:lnTo>
                    <a:pt x="42" y="644"/>
                  </a:lnTo>
                  <a:lnTo>
                    <a:pt x="43" y="646"/>
                  </a:lnTo>
                  <a:close/>
                  <a:moveTo>
                    <a:pt x="70" y="697"/>
                  </a:moveTo>
                  <a:lnTo>
                    <a:pt x="75" y="706"/>
                  </a:lnTo>
                  <a:lnTo>
                    <a:pt x="82" y="719"/>
                  </a:lnTo>
                  <a:lnTo>
                    <a:pt x="82" y="720"/>
                  </a:lnTo>
                  <a:lnTo>
                    <a:pt x="82" y="722"/>
                  </a:lnTo>
                  <a:lnTo>
                    <a:pt x="81" y="724"/>
                  </a:lnTo>
                  <a:lnTo>
                    <a:pt x="79" y="725"/>
                  </a:lnTo>
                  <a:lnTo>
                    <a:pt x="78" y="725"/>
                  </a:lnTo>
                  <a:lnTo>
                    <a:pt x="76" y="724"/>
                  </a:lnTo>
                  <a:lnTo>
                    <a:pt x="75" y="722"/>
                  </a:lnTo>
                  <a:lnTo>
                    <a:pt x="67" y="711"/>
                  </a:lnTo>
                  <a:lnTo>
                    <a:pt x="62" y="702"/>
                  </a:lnTo>
                  <a:lnTo>
                    <a:pt x="62" y="700"/>
                  </a:lnTo>
                  <a:lnTo>
                    <a:pt x="62" y="699"/>
                  </a:lnTo>
                  <a:lnTo>
                    <a:pt x="62" y="697"/>
                  </a:lnTo>
                  <a:lnTo>
                    <a:pt x="64" y="696"/>
                  </a:lnTo>
                  <a:lnTo>
                    <a:pt x="67" y="696"/>
                  </a:lnTo>
                  <a:lnTo>
                    <a:pt x="68" y="696"/>
                  </a:lnTo>
                  <a:lnTo>
                    <a:pt x="70" y="697"/>
                  </a:lnTo>
                  <a:close/>
                  <a:moveTo>
                    <a:pt x="99" y="745"/>
                  </a:moveTo>
                  <a:lnTo>
                    <a:pt x="113" y="761"/>
                  </a:lnTo>
                  <a:lnTo>
                    <a:pt x="116" y="766"/>
                  </a:lnTo>
                  <a:lnTo>
                    <a:pt x="118" y="767"/>
                  </a:lnTo>
                  <a:lnTo>
                    <a:pt x="116" y="769"/>
                  </a:lnTo>
                  <a:lnTo>
                    <a:pt x="116" y="770"/>
                  </a:lnTo>
                  <a:lnTo>
                    <a:pt x="115" y="772"/>
                  </a:lnTo>
                  <a:lnTo>
                    <a:pt x="112" y="772"/>
                  </a:lnTo>
                  <a:lnTo>
                    <a:pt x="110" y="772"/>
                  </a:lnTo>
                  <a:lnTo>
                    <a:pt x="109" y="770"/>
                  </a:lnTo>
                  <a:lnTo>
                    <a:pt x="107" y="767"/>
                  </a:lnTo>
                  <a:lnTo>
                    <a:pt x="95" y="750"/>
                  </a:lnTo>
                  <a:lnTo>
                    <a:pt x="93" y="748"/>
                  </a:lnTo>
                  <a:lnTo>
                    <a:pt x="93" y="747"/>
                  </a:lnTo>
                  <a:lnTo>
                    <a:pt x="95" y="745"/>
                  </a:lnTo>
                  <a:lnTo>
                    <a:pt x="96" y="744"/>
                  </a:lnTo>
                  <a:lnTo>
                    <a:pt x="98" y="744"/>
                  </a:lnTo>
                  <a:lnTo>
                    <a:pt x="99" y="744"/>
                  </a:lnTo>
                  <a:lnTo>
                    <a:pt x="99" y="745"/>
                  </a:lnTo>
                  <a:close/>
                  <a:moveTo>
                    <a:pt x="138" y="789"/>
                  </a:moveTo>
                  <a:lnTo>
                    <a:pt x="143" y="794"/>
                  </a:lnTo>
                  <a:lnTo>
                    <a:pt x="155" y="806"/>
                  </a:lnTo>
                  <a:lnTo>
                    <a:pt x="157" y="808"/>
                  </a:lnTo>
                  <a:lnTo>
                    <a:pt x="157" y="809"/>
                  </a:lnTo>
                  <a:lnTo>
                    <a:pt x="157" y="811"/>
                  </a:lnTo>
                  <a:lnTo>
                    <a:pt x="155" y="812"/>
                  </a:lnTo>
                  <a:lnTo>
                    <a:pt x="154" y="812"/>
                  </a:lnTo>
                  <a:lnTo>
                    <a:pt x="152" y="812"/>
                  </a:lnTo>
                  <a:lnTo>
                    <a:pt x="151" y="812"/>
                  </a:lnTo>
                  <a:lnTo>
                    <a:pt x="135" y="800"/>
                  </a:lnTo>
                  <a:lnTo>
                    <a:pt x="132" y="794"/>
                  </a:lnTo>
                  <a:lnTo>
                    <a:pt x="130" y="792"/>
                  </a:lnTo>
                  <a:lnTo>
                    <a:pt x="132" y="791"/>
                  </a:lnTo>
                  <a:lnTo>
                    <a:pt x="132" y="789"/>
                  </a:lnTo>
                  <a:lnTo>
                    <a:pt x="133" y="787"/>
                  </a:lnTo>
                  <a:lnTo>
                    <a:pt x="135" y="787"/>
                  </a:lnTo>
                  <a:lnTo>
                    <a:pt x="137" y="787"/>
                  </a:lnTo>
                  <a:lnTo>
                    <a:pt x="138" y="789"/>
                  </a:lnTo>
                  <a:close/>
                  <a:moveTo>
                    <a:pt x="180" y="828"/>
                  </a:moveTo>
                  <a:lnTo>
                    <a:pt x="192" y="837"/>
                  </a:lnTo>
                  <a:lnTo>
                    <a:pt x="200" y="842"/>
                  </a:lnTo>
                  <a:lnTo>
                    <a:pt x="202" y="843"/>
                  </a:lnTo>
                  <a:lnTo>
                    <a:pt x="202" y="845"/>
                  </a:lnTo>
                  <a:lnTo>
                    <a:pt x="202" y="848"/>
                  </a:lnTo>
                  <a:lnTo>
                    <a:pt x="202" y="850"/>
                  </a:lnTo>
                  <a:lnTo>
                    <a:pt x="200" y="850"/>
                  </a:lnTo>
                  <a:lnTo>
                    <a:pt x="197" y="850"/>
                  </a:lnTo>
                  <a:lnTo>
                    <a:pt x="196" y="850"/>
                  </a:lnTo>
                  <a:lnTo>
                    <a:pt x="188" y="843"/>
                  </a:lnTo>
                  <a:lnTo>
                    <a:pt x="175" y="834"/>
                  </a:lnTo>
                  <a:lnTo>
                    <a:pt x="174" y="833"/>
                  </a:lnTo>
                  <a:lnTo>
                    <a:pt x="174" y="831"/>
                  </a:lnTo>
                  <a:lnTo>
                    <a:pt x="175" y="829"/>
                  </a:lnTo>
                  <a:lnTo>
                    <a:pt x="175" y="828"/>
                  </a:lnTo>
                  <a:lnTo>
                    <a:pt x="178" y="826"/>
                  </a:lnTo>
                  <a:lnTo>
                    <a:pt x="180" y="828"/>
                  </a:lnTo>
                  <a:close/>
                  <a:moveTo>
                    <a:pt x="227" y="861"/>
                  </a:moveTo>
                  <a:lnTo>
                    <a:pt x="228" y="862"/>
                  </a:lnTo>
                  <a:lnTo>
                    <a:pt x="248" y="873"/>
                  </a:lnTo>
                  <a:lnTo>
                    <a:pt x="250" y="875"/>
                  </a:lnTo>
                  <a:lnTo>
                    <a:pt x="251" y="876"/>
                  </a:lnTo>
                  <a:lnTo>
                    <a:pt x="251" y="878"/>
                  </a:lnTo>
                  <a:lnTo>
                    <a:pt x="250" y="879"/>
                  </a:lnTo>
                  <a:lnTo>
                    <a:pt x="248" y="881"/>
                  </a:lnTo>
                  <a:lnTo>
                    <a:pt x="247" y="881"/>
                  </a:lnTo>
                  <a:lnTo>
                    <a:pt x="245" y="881"/>
                  </a:lnTo>
                  <a:lnTo>
                    <a:pt x="244" y="879"/>
                  </a:lnTo>
                  <a:lnTo>
                    <a:pt x="225" y="868"/>
                  </a:lnTo>
                  <a:lnTo>
                    <a:pt x="223" y="867"/>
                  </a:lnTo>
                  <a:lnTo>
                    <a:pt x="222" y="867"/>
                  </a:lnTo>
                  <a:lnTo>
                    <a:pt x="222" y="865"/>
                  </a:lnTo>
                  <a:lnTo>
                    <a:pt x="222" y="864"/>
                  </a:lnTo>
                  <a:lnTo>
                    <a:pt x="222" y="862"/>
                  </a:lnTo>
                  <a:lnTo>
                    <a:pt x="223" y="861"/>
                  </a:lnTo>
                  <a:lnTo>
                    <a:pt x="225" y="861"/>
                  </a:lnTo>
                  <a:lnTo>
                    <a:pt x="227" y="861"/>
                  </a:lnTo>
                  <a:close/>
                  <a:moveTo>
                    <a:pt x="278" y="887"/>
                  </a:moveTo>
                  <a:lnTo>
                    <a:pt x="287" y="893"/>
                  </a:lnTo>
                  <a:lnTo>
                    <a:pt x="301" y="896"/>
                  </a:lnTo>
                  <a:lnTo>
                    <a:pt x="303" y="898"/>
                  </a:lnTo>
                  <a:lnTo>
                    <a:pt x="304" y="899"/>
                  </a:lnTo>
                  <a:lnTo>
                    <a:pt x="304" y="901"/>
                  </a:lnTo>
                  <a:lnTo>
                    <a:pt x="304" y="903"/>
                  </a:lnTo>
                  <a:lnTo>
                    <a:pt x="303" y="904"/>
                  </a:lnTo>
                  <a:lnTo>
                    <a:pt x="301" y="904"/>
                  </a:lnTo>
                  <a:lnTo>
                    <a:pt x="299" y="904"/>
                  </a:lnTo>
                  <a:lnTo>
                    <a:pt x="298" y="904"/>
                  </a:lnTo>
                  <a:lnTo>
                    <a:pt x="286" y="899"/>
                  </a:lnTo>
                  <a:lnTo>
                    <a:pt x="275" y="895"/>
                  </a:lnTo>
                  <a:lnTo>
                    <a:pt x="273" y="895"/>
                  </a:lnTo>
                  <a:lnTo>
                    <a:pt x="272" y="893"/>
                  </a:lnTo>
                  <a:lnTo>
                    <a:pt x="272" y="892"/>
                  </a:lnTo>
                  <a:lnTo>
                    <a:pt x="273" y="890"/>
                  </a:lnTo>
                  <a:lnTo>
                    <a:pt x="273" y="889"/>
                  </a:lnTo>
                  <a:lnTo>
                    <a:pt x="275" y="887"/>
                  </a:lnTo>
                  <a:lnTo>
                    <a:pt x="276" y="887"/>
                  </a:lnTo>
                  <a:lnTo>
                    <a:pt x="278" y="887"/>
                  </a:lnTo>
                  <a:close/>
                  <a:moveTo>
                    <a:pt x="332" y="909"/>
                  </a:moveTo>
                  <a:lnTo>
                    <a:pt x="351" y="913"/>
                  </a:lnTo>
                  <a:lnTo>
                    <a:pt x="355" y="913"/>
                  </a:lnTo>
                  <a:lnTo>
                    <a:pt x="357" y="915"/>
                  </a:lnTo>
                  <a:lnTo>
                    <a:pt x="358" y="917"/>
                  </a:lnTo>
                  <a:lnTo>
                    <a:pt x="358" y="918"/>
                  </a:lnTo>
                  <a:lnTo>
                    <a:pt x="358" y="920"/>
                  </a:lnTo>
                  <a:lnTo>
                    <a:pt x="358" y="921"/>
                  </a:lnTo>
                  <a:lnTo>
                    <a:pt x="357" y="921"/>
                  </a:lnTo>
                  <a:lnTo>
                    <a:pt x="355" y="923"/>
                  </a:lnTo>
                  <a:lnTo>
                    <a:pt x="354" y="923"/>
                  </a:lnTo>
                  <a:lnTo>
                    <a:pt x="349" y="921"/>
                  </a:lnTo>
                  <a:lnTo>
                    <a:pt x="329" y="917"/>
                  </a:lnTo>
                  <a:lnTo>
                    <a:pt x="327" y="915"/>
                  </a:lnTo>
                  <a:lnTo>
                    <a:pt x="327" y="913"/>
                  </a:lnTo>
                  <a:lnTo>
                    <a:pt x="326" y="913"/>
                  </a:lnTo>
                  <a:lnTo>
                    <a:pt x="326" y="912"/>
                  </a:lnTo>
                  <a:lnTo>
                    <a:pt x="327" y="910"/>
                  </a:lnTo>
                  <a:lnTo>
                    <a:pt x="329" y="909"/>
                  </a:lnTo>
                  <a:lnTo>
                    <a:pt x="330" y="907"/>
                  </a:lnTo>
                  <a:lnTo>
                    <a:pt x="332" y="909"/>
                  </a:lnTo>
                  <a:close/>
                  <a:moveTo>
                    <a:pt x="386" y="921"/>
                  </a:moveTo>
                  <a:lnTo>
                    <a:pt x="396" y="923"/>
                  </a:lnTo>
                  <a:lnTo>
                    <a:pt x="411" y="924"/>
                  </a:lnTo>
                  <a:lnTo>
                    <a:pt x="413" y="926"/>
                  </a:lnTo>
                  <a:lnTo>
                    <a:pt x="414" y="926"/>
                  </a:lnTo>
                  <a:lnTo>
                    <a:pt x="414" y="927"/>
                  </a:lnTo>
                  <a:lnTo>
                    <a:pt x="416" y="931"/>
                  </a:lnTo>
                  <a:lnTo>
                    <a:pt x="414" y="931"/>
                  </a:lnTo>
                  <a:lnTo>
                    <a:pt x="413" y="932"/>
                  </a:lnTo>
                  <a:lnTo>
                    <a:pt x="411" y="932"/>
                  </a:lnTo>
                  <a:lnTo>
                    <a:pt x="394" y="931"/>
                  </a:lnTo>
                  <a:lnTo>
                    <a:pt x="385" y="931"/>
                  </a:lnTo>
                  <a:lnTo>
                    <a:pt x="385" y="929"/>
                  </a:lnTo>
                  <a:lnTo>
                    <a:pt x="383" y="927"/>
                  </a:lnTo>
                  <a:lnTo>
                    <a:pt x="383" y="926"/>
                  </a:lnTo>
                  <a:lnTo>
                    <a:pt x="383" y="924"/>
                  </a:lnTo>
                  <a:lnTo>
                    <a:pt x="383" y="923"/>
                  </a:lnTo>
                  <a:lnTo>
                    <a:pt x="385" y="921"/>
                  </a:lnTo>
                  <a:lnTo>
                    <a:pt x="386" y="921"/>
                  </a:lnTo>
                  <a:close/>
                  <a:moveTo>
                    <a:pt x="444" y="927"/>
                  </a:moveTo>
                  <a:lnTo>
                    <a:pt x="465" y="929"/>
                  </a:lnTo>
                  <a:lnTo>
                    <a:pt x="469" y="929"/>
                  </a:lnTo>
                  <a:lnTo>
                    <a:pt x="470" y="929"/>
                  </a:lnTo>
                  <a:lnTo>
                    <a:pt x="472" y="931"/>
                  </a:lnTo>
                  <a:lnTo>
                    <a:pt x="473" y="931"/>
                  </a:lnTo>
                  <a:lnTo>
                    <a:pt x="473" y="932"/>
                  </a:lnTo>
                  <a:lnTo>
                    <a:pt x="473" y="934"/>
                  </a:lnTo>
                  <a:lnTo>
                    <a:pt x="472" y="935"/>
                  </a:lnTo>
                  <a:lnTo>
                    <a:pt x="470" y="937"/>
                  </a:lnTo>
                  <a:lnTo>
                    <a:pt x="469" y="937"/>
                  </a:lnTo>
                  <a:lnTo>
                    <a:pt x="465" y="937"/>
                  </a:lnTo>
                  <a:lnTo>
                    <a:pt x="444" y="937"/>
                  </a:lnTo>
                  <a:lnTo>
                    <a:pt x="442" y="935"/>
                  </a:lnTo>
                  <a:lnTo>
                    <a:pt x="441" y="935"/>
                  </a:lnTo>
                  <a:lnTo>
                    <a:pt x="439" y="934"/>
                  </a:lnTo>
                  <a:lnTo>
                    <a:pt x="439" y="931"/>
                  </a:lnTo>
                  <a:lnTo>
                    <a:pt x="441" y="929"/>
                  </a:lnTo>
                  <a:lnTo>
                    <a:pt x="442" y="929"/>
                  </a:lnTo>
                  <a:lnTo>
                    <a:pt x="444" y="927"/>
                  </a:lnTo>
                  <a:close/>
                  <a:moveTo>
                    <a:pt x="501" y="927"/>
                  </a:moveTo>
                  <a:lnTo>
                    <a:pt x="514" y="926"/>
                  </a:lnTo>
                  <a:lnTo>
                    <a:pt x="526" y="924"/>
                  </a:lnTo>
                  <a:lnTo>
                    <a:pt x="528" y="924"/>
                  </a:lnTo>
                  <a:lnTo>
                    <a:pt x="529" y="924"/>
                  </a:lnTo>
                  <a:lnTo>
                    <a:pt x="529" y="926"/>
                  </a:lnTo>
                  <a:lnTo>
                    <a:pt x="531" y="927"/>
                  </a:lnTo>
                  <a:lnTo>
                    <a:pt x="531" y="931"/>
                  </a:lnTo>
                  <a:lnTo>
                    <a:pt x="529" y="931"/>
                  </a:lnTo>
                  <a:lnTo>
                    <a:pt x="528" y="931"/>
                  </a:lnTo>
                  <a:lnTo>
                    <a:pt x="528" y="932"/>
                  </a:lnTo>
                  <a:lnTo>
                    <a:pt x="514" y="934"/>
                  </a:lnTo>
                  <a:lnTo>
                    <a:pt x="501" y="935"/>
                  </a:lnTo>
                  <a:lnTo>
                    <a:pt x="500" y="934"/>
                  </a:lnTo>
                  <a:lnTo>
                    <a:pt x="498" y="932"/>
                  </a:lnTo>
                  <a:lnTo>
                    <a:pt x="498" y="931"/>
                  </a:lnTo>
                  <a:lnTo>
                    <a:pt x="500" y="929"/>
                  </a:lnTo>
                  <a:lnTo>
                    <a:pt x="501" y="927"/>
                  </a:lnTo>
                  <a:close/>
                  <a:moveTo>
                    <a:pt x="559" y="920"/>
                  </a:moveTo>
                  <a:lnTo>
                    <a:pt x="559" y="920"/>
                  </a:lnTo>
                  <a:lnTo>
                    <a:pt x="580" y="913"/>
                  </a:lnTo>
                  <a:lnTo>
                    <a:pt x="582" y="913"/>
                  </a:lnTo>
                  <a:lnTo>
                    <a:pt x="583" y="913"/>
                  </a:lnTo>
                  <a:lnTo>
                    <a:pt x="585" y="913"/>
                  </a:lnTo>
                  <a:lnTo>
                    <a:pt x="586" y="915"/>
                  </a:lnTo>
                  <a:lnTo>
                    <a:pt x="588" y="917"/>
                  </a:lnTo>
                  <a:lnTo>
                    <a:pt x="588" y="918"/>
                  </a:lnTo>
                  <a:lnTo>
                    <a:pt x="586" y="920"/>
                  </a:lnTo>
                  <a:lnTo>
                    <a:pt x="586" y="921"/>
                  </a:lnTo>
                  <a:lnTo>
                    <a:pt x="583" y="921"/>
                  </a:lnTo>
                  <a:lnTo>
                    <a:pt x="582" y="921"/>
                  </a:lnTo>
                  <a:lnTo>
                    <a:pt x="560" y="927"/>
                  </a:lnTo>
                  <a:lnTo>
                    <a:pt x="559" y="927"/>
                  </a:lnTo>
                  <a:lnTo>
                    <a:pt x="557" y="926"/>
                  </a:lnTo>
                  <a:lnTo>
                    <a:pt x="555" y="924"/>
                  </a:lnTo>
                  <a:lnTo>
                    <a:pt x="554" y="923"/>
                  </a:lnTo>
                  <a:lnTo>
                    <a:pt x="554" y="921"/>
                  </a:lnTo>
                  <a:lnTo>
                    <a:pt x="555" y="921"/>
                  </a:lnTo>
                  <a:lnTo>
                    <a:pt x="557" y="920"/>
                  </a:lnTo>
                  <a:lnTo>
                    <a:pt x="559" y="920"/>
                  </a:lnTo>
                  <a:close/>
                  <a:moveTo>
                    <a:pt x="614" y="904"/>
                  </a:moveTo>
                  <a:lnTo>
                    <a:pt x="624" y="901"/>
                  </a:lnTo>
                  <a:lnTo>
                    <a:pt x="636" y="895"/>
                  </a:lnTo>
                  <a:lnTo>
                    <a:pt x="638" y="895"/>
                  </a:lnTo>
                  <a:lnTo>
                    <a:pt x="639" y="895"/>
                  </a:lnTo>
                  <a:lnTo>
                    <a:pt x="641" y="896"/>
                  </a:lnTo>
                  <a:lnTo>
                    <a:pt x="642" y="898"/>
                  </a:lnTo>
                  <a:lnTo>
                    <a:pt x="642" y="899"/>
                  </a:lnTo>
                  <a:lnTo>
                    <a:pt x="642" y="901"/>
                  </a:lnTo>
                  <a:lnTo>
                    <a:pt x="641" y="903"/>
                  </a:lnTo>
                  <a:lnTo>
                    <a:pt x="639" y="904"/>
                  </a:lnTo>
                  <a:lnTo>
                    <a:pt x="625" y="909"/>
                  </a:lnTo>
                  <a:lnTo>
                    <a:pt x="616" y="912"/>
                  </a:lnTo>
                  <a:lnTo>
                    <a:pt x="614" y="912"/>
                  </a:lnTo>
                  <a:lnTo>
                    <a:pt x="613" y="912"/>
                  </a:lnTo>
                  <a:lnTo>
                    <a:pt x="611" y="910"/>
                  </a:lnTo>
                  <a:lnTo>
                    <a:pt x="611" y="909"/>
                  </a:lnTo>
                  <a:lnTo>
                    <a:pt x="610" y="907"/>
                  </a:lnTo>
                  <a:lnTo>
                    <a:pt x="611" y="906"/>
                  </a:lnTo>
                  <a:lnTo>
                    <a:pt x="611" y="904"/>
                  </a:lnTo>
                  <a:lnTo>
                    <a:pt x="614" y="904"/>
                  </a:lnTo>
                  <a:close/>
                  <a:moveTo>
                    <a:pt x="667" y="882"/>
                  </a:moveTo>
                  <a:lnTo>
                    <a:pt x="686" y="873"/>
                  </a:lnTo>
                  <a:lnTo>
                    <a:pt x="687" y="870"/>
                  </a:lnTo>
                  <a:lnTo>
                    <a:pt x="689" y="870"/>
                  </a:lnTo>
                  <a:lnTo>
                    <a:pt x="690" y="870"/>
                  </a:lnTo>
                  <a:lnTo>
                    <a:pt x="692" y="871"/>
                  </a:lnTo>
                  <a:lnTo>
                    <a:pt x="694" y="873"/>
                  </a:lnTo>
                  <a:lnTo>
                    <a:pt x="695" y="875"/>
                  </a:lnTo>
                  <a:lnTo>
                    <a:pt x="695" y="876"/>
                  </a:lnTo>
                  <a:lnTo>
                    <a:pt x="694" y="876"/>
                  </a:lnTo>
                  <a:lnTo>
                    <a:pt x="692" y="878"/>
                  </a:lnTo>
                  <a:lnTo>
                    <a:pt x="687" y="879"/>
                  </a:lnTo>
                  <a:lnTo>
                    <a:pt x="670" y="890"/>
                  </a:lnTo>
                  <a:lnTo>
                    <a:pt x="669" y="890"/>
                  </a:lnTo>
                  <a:lnTo>
                    <a:pt x="667" y="890"/>
                  </a:lnTo>
                  <a:lnTo>
                    <a:pt x="666" y="889"/>
                  </a:lnTo>
                  <a:lnTo>
                    <a:pt x="664" y="887"/>
                  </a:lnTo>
                  <a:lnTo>
                    <a:pt x="664" y="885"/>
                  </a:lnTo>
                  <a:lnTo>
                    <a:pt x="666" y="884"/>
                  </a:lnTo>
                  <a:lnTo>
                    <a:pt x="667" y="882"/>
                  </a:lnTo>
                  <a:close/>
                  <a:moveTo>
                    <a:pt x="715" y="854"/>
                  </a:moveTo>
                  <a:lnTo>
                    <a:pt x="723" y="850"/>
                  </a:lnTo>
                  <a:lnTo>
                    <a:pt x="737" y="840"/>
                  </a:lnTo>
                  <a:lnTo>
                    <a:pt x="739" y="840"/>
                  </a:lnTo>
                  <a:lnTo>
                    <a:pt x="740" y="840"/>
                  </a:lnTo>
                  <a:lnTo>
                    <a:pt x="742" y="840"/>
                  </a:lnTo>
                  <a:lnTo>
                    <a:pt x="743" y="842"/>
                  </a:lnTo>
                  <a:lnTo>
                    <a:pt x="743" y="843"/>
                  </a:lnTo>
                  <a:lnTo>
                    <a:pt x="742" y="845"/>
                  </a:lnTo>
                  <a:lnTo>
                    <a:pt x="742" y="847"/>
                  </a:lnTo>
                  <a:lnTo>
                    <a:pt x="726" y="857"/>
                  </a:lnTo>
                  <a:lnTo>
                    <a:pt x="721" y="861"/>
                  </a:lnTo>
                  <a:lnTo>
                    <a:pt x="720" y="861"/>
                  </a:lnTo>
                  <a:lnTo>
                    <a:pt x="717" y="861"/>
                  </a:lnTo>
                  <a:lnTo>
                    <a:pt x="715" y="861"/>
                  </a:lnTo>
                  <a:lnTo>
                    <a:pt x="715" y="859"/>
                  </a:lnTo>
                  <a:lnTo>
                    <a:pt x="715" y="857"/>
                  </a:lnTo>
                  <a:lnTo>
                    <a:pt x="715" y="854"/>
                  </a:lnTo>
                  <a:close/>
                  <a:moveTo>
                    <a:pt x="762" y="820"/>
                  </a:moveTo>
                  <a:lnTo>
                    <a:pt x="774" y="809"/>
                  </a:lnTo>
                  <a:lnTo>
                    <a:pt x="780" y="803"/>
                  </a:lnTo>
                  <a:lnTo>
                    <a:pt x="782" y="803"/>
                  </a:lnTo>
                  <a:lnTo>
                    <a:pt x="784" y="803"/>
                  </a:lnTo>
                  <a:lnTo>
                    <a:pt x="785" y="803"/>
                  </a:lnTo>
                  <a:lnTo>
                    <a:pt x="787" y="803"/>
                  </a:lnTo>
                  <a:lnTo>
                    <a:pt x="787" y="805"/>
                  </a:lnTo>
                  <a:lnTo>
                    <a:pt x="787" y="806"/>
                  </a:lnTo>
                  <a:lnTo>
                    <a:pt x="787" y="808"/>
                  </a:lnTo>
                  <a:lnTo>
                    <a:pt x="787" y="809"/>
                  </a:lnTo>
                  <a:lnTo>
                    <a:pt x="779" y="814"/>
                  </a:lnTo>
                  <a:lnTo>
                    <a:pt x="768" y="826"/>
                  </a:lnTo>
                  <a:lnTo>
                    <a:pt x="766" y="826"/>
                  </a:lnTo>
                  <a:lnTo>
                    <a:pt x="765" y="826"/>
                  </a:lnTo>
                  <a:lnTo>
                    <a:pt x="763" y="826"/>
                  </a:lnTo>
                  <a:lnTo>
                    <a:pt x="762" y="825"/>
                  </a:lnTo>
                  <a:lnTo>
                    <a:pt x="760" y="823"/>
                  </a:lnTo>
                  <a:lnTo>
                    <a:pt x="760" y="822"/>
                  </a:lnTo>
                  <a:lnTo>
                    <a:pt x="762" y="820"/>
                  </a:lnTo>
                  <a:close/>
                  <a:moveTo>
                    <a:pt x="804" y="780"/>
                  </a:moveTo>
                  <a:lnTo>
                    <a:pt x="805" y="777"/>
                  </a:lnTo>
                  <a:lnTo>
                    <a:pt x="821" y="761"/>
                  </a:lnTo>
                  <a:lnTo>
                    <a:pt x="822" y="759"/>
                  </a:lnTo>
                  <a:lnTo>
                    <a:pt x="824" y="759"/>
                  </a:lnTo>
                  <a:lnTo>
                    <a:pt x="825" y="759"/>
                  </a:lnTo>
                  <a:lnTo>
                    <a:pt x="827" y="761"/>
                  </a:lnTo>
                  <a:lnTo>
                    <a:pt x="827" y="764"/>
                  </a:lnTo>
                  <a:lnTo>
                    <a:pt x="827" y="766"/>
                  </a:lnTo>
                  <a:lnTo>
                    <a:pt x="825" y="767"/>
                  </a:lnTo>
                  <a:lnTo>
                    <a:pt x="811" y="784"/>
                  </a:lnTo>
                  <a:lnTo>
                    <a:pt x="810" y="786"/>
                  </a:lnTo>
                  <a:lnTo>
                    <a:pt x="808" y="786"/>
                  </a:lnTo>
                  <a:lnTo>
                    <a:pt x="807" y="786"/>
                  </a:lnTo>
                  <a:lnTo>
                    <a:pt x="805" y="786"/>
                  </a:lnTo>
                  <a:lnTo>
                    <a:pt x="804" y="786"/>
                  </a:lnTo>
                  <a:lnTo>
                    <a:pt x="804" y="784"/>
                  </a:lnTo>
                  <a:lnTo>
                    <a:pt x="804" y="783"/>
                  </a:lnTo>
                  <a:lnTo>
                    <a:pt x="804" y="781"/>
                  </a:lnTo>
                  <a:lnTo>
                    <a:pt x="804" y="780"/>
                  </a:lnTo>
                  <a:close/>
                  <a:moveTo>
                    <a:pt x="839" y="734"/>
                  </a:moveTo>
                  <a:lnTo>
                    <a:pt x="847" y="725"/>
                  </a:lnTo>
                  <a:lnTo>
                    <a:pt x="853" y="714"/>
                  </a:lnTo>
                  <a:lnTo>
                    <a:pt x="855" y="713"/>
                  </a:lnTo>
                  <a:lnTo>
                    <a:pt x="856" y="713"/>
                  </a:lnTo>
                  <a:lnTo>
                    <a:pt x="858" y="713"/>
                  </a:lnTo>
                  <a:lnTo>
                    <a:pt x="860" y="714"/>
                  </a:lnTo>
                  <a:lnTo>
                    <a:pt x="861" y="716"/>
                  </a:lnTo>
                  <a:lnTo>
                    <a:pt x="861" y="717"/>
                  </a:lnTo>
                  <a:lnTo>
                    <a:pt x="860" y="719"/>
                  </a:lnTo>
                  <a:lnTo>
                    <a:pt x="853" y="730"/>
                  </a:lnTo>
                  <a:lnTo>
                    <a:pt x="847" y="739"/>
                  </a:lnTo>
                  <a:lnTo>
                    <a:pt x="846" y="741"/>
                  </a:lnTo>
                  <a:lnTo>
                    <a:pt x="844" y="741"/>
                  </a:lnTo>
                  <a:lnTo>
                    <a:pt x="842" y="741"/>
                  </a:lnTo>
                  <a:lnTo>
                    <a:pt x="839" y="741"/>
                  </a:lnTo>
                  <a:lnTo>
                    <a:pt x="839" y="739"/>
                  </a:lnTo>
                  <a:lnTo>
                    <a:pt x="839" y="738"/>
                  </a:lnTo>
                  <a:lnTo>
                    <a:pt x="839" y="736"/>
                  </a:lnTo>
                  <a:lnTo>
                    <a:pt x="839" y="734"/>
                  </a:lnTo>
                  <a:close/>
                  <a:moveTo>
                    <a:pt x="870" y="685"/>
                  </a:moveTo>
                  <a:lnTo>
                    <a:pt x="880" y="668"/>
                  </a:lnTo>
                  <a:lnTo>
                    <a:pt x="881" y="664"/>
                  </a:lnTo>
                  <a:lnTo>
                    <a:pt x="883" y="663"/>
                  </a:lnTo>
                  <a:lnTo>
                    <a:pt x="884" y="661"/>
                  </a:lnTo>
                  <a:lnTo>
                    <a:pt x="886" y="661"/>
                  </a:lnTo>
                  <a:lnTo>
                    <a:pt x="887" y="663"/>
                  </a:lnTo>
                  <a:lnTo>
                    <a:pt x="889" y="664"/>
                  </a:lnTo>
                  <a:lnTo>
                    <a:pt x="889" y="666"/>
                  </a:lnTo>
                  <a:lnTo>
                    <a:pt x="886" y="671"/>
                  </a:lnTo>
                  <a:lnTo>
                    <a:pt x="877" y="689"/>
                  </a:lnTo>
                  <a:lnTo>
                    <a:pt x="875" y="691"/>
                  </a:lnTo>
                  <a:lnTo>
                    <a:pt x="875" y="692"/>
                  </a:lnTo>
                  <a:lnTo>
                    <a:pt x="874" y="692"/>
                  </a:lnTo>
                  <a:lnTo>
                    <a:pt x="872" y="692"/>
                  </a:lnTo>
                  <a:lnTo>
                    <a:pt x="870" y="691"/>
                  </a:lnTo>
                  <a:lnTo>
                    <a:pt x="869" y="689"/>
                  </a:lnTo>
                  <a:lnTo>
                    <a:pt x="869" y="688"/>
                  </a:lnTo>
                  <a:lnTo>
                    <a:pt x="870" y="685"/>
                  </a:lnTo>
                  <a:close/>
                  <a:moveTo>
                    <a:pt x="894" y="633"/>
                  </a:moveTo>
                  <a:lnTo>
                    <a:pt x="897" y="626"/>
                  </a:lnTo>
                  <a:lnTo>
                    <a:pt x="901" y="612"/>
                  </a:lnTo>
                  <a:lnTo>
                    <a:pt x="903" y="608"/>
                  </a:lnTo>
                  <a:lnTo>
                    <a:pt x="905" y="608"/>
                  </a:lnTo>
                  <a:lnTo>
                    <a:pt x="906" y="607"/>
                  </a:lnTo>
                  <a:lnTo>
                    <a:pt x="908" y="608"/>
                  </a:lnTo>
                  <a:lnTo>
                    <a:pt x="909" y="608"/>
                  </a:lnTo>
                  <a:lnTo>
                    <a:pt x="911" y="610"/>
                  </a:lnTo>
                  <a:lnTo>
                    <a:pt x="911" y="612"/>
                  </a:lnTo>
                  <a:lnTo>
                    <a:pt x="911" y="613"/>
                  </a:lnTo>
                  <a:lnTo>
                    <a:pt x="905" y="630"/>
                  </a:lnTo>
                  <a:lnTo>
                    <a:pt x="901" y="636"/>
                  </a:lnTo>
                  <a:lnTo>
                    <a:pt x="901" y="638"/>
                  </a:lnTo>
                  <a:lnTo>
                    <a:pt x="900" y="640"/>
                  </a:lnTo>
                  <a:lnTo>
                    <a:pt x="898" y="640"/>
                  </a:lnTo>
                  <a:lnTo>
                    <a:pt x="897" y="640"/>
                  </a:lnTo>
                  <a:lnTo>
                    <a:pt x="894" y="638"/>
                  </a:lnTo>
                  <a:lnTo>
                    <a:pt x="894" y="636"/>
                  </a:lnTo>
                  <a:lnTo>
                    <a:pt x="894" y="635"/>
                  </a:lnTo>
                  <a:lnTo>
                    <a:pt x="894" y="633"/>
                  </a:lnTo>
                  <a:close/>
                  <a:moveTo>
                    <a:pt x="911" y="579"/>
                  </a:moveTo>
                  <a:lnTo>
                    <a:pt x="915" y="560"/>
                  </a:lnTo>
                  <a:lnTo>
                    <a:pt x="917" y="555"/>
                  </a:lnTo>
                  <a:lnTo>
                    <a:pt x="917" y="552"/>
                  </a:lnTo>
                  <a:lnTo>
                    <a:pt x="918" y="552"/>
                  </a:lnTo>
                  <a:lnTo>
                    <a:pt x="920" y="551"/>
                  </a:lnTo>
                  <a:lnTo>
                    <a:pt x="922" y="552"/>
                  </a:lnTo>
                  <a:lnTo>
                    <a:pt x="923" y="552"/>
                  </a:lnTo>
                  <a:lnTo>
                    <a:pt x="925" y="554"/>
                  </a:lnTo>
                  <a:lnTo>
                    <a:pt x="925" y="557"/>
                  </a:lnTo>
                  <a:lnTo>
                    <a:pt x="923" y="563"/>
                  </a:lnTo>
                  <a:lnTo>
                    <a:pt x="920" y="580"/>
                  </a:lnTo>
                  <a:lnTo>
                    <a:pt x="918" y="582"/>
                  </a:lnTo>
                  <a:lnTo>
                    <a:pt x="917" y="584"/>
                  </a:lnTo>
                  <a:lnTo>
                    <a:pt x="915" y="585"/>
                  </a:lnTo>
                  <a:lnTo>
                    <a:pt x="914" y="585"/>
                  </a:lnTo>
                  <a:lnTo>
                    <a:pt x="912" y="584"/>
                  </a:lnTo>
                  <a:lnTo>
                    <a:pt x="911" y="582"/>
                  </a:lnTo>
                  <a:lnTo>
                    <a:pt x="911" y="580"/>
                  </a:lnTo>
                  <a:lnTo>
                    <a:pt x="911" y="579"/>
                  </a:lnTo>
                  <a:close/>
                  <a:moveTo>
                    <a:pt x="922" y="521"/>
                  </a:moveTo>
                  <a:lnTo>
                    <a:pt x="922" y="515"/>
                  </a:lnTo>
                  <a:lnTo>
                    <a:pt x="923" y="498"/>
                  </a:lnTo>
                  <a:lnTo>
                    <a:pt x="923" y="495"/>
                  </a:lnTo>
                  <a:lnTo>
                    <a:pt x="925" y="493"/>
                  </a:lnTo>
                  <a:lnTo>
                    <a:pt x="926" y="493"/>
                  </a:lnTo>
                  <a:lnTo>
                    <a:pt x="929" y="493"/>
                  </a:lnTo>
                  <a:lnTo>
                    <a:pt x="931" y="495"/>
                  </a:lnTo>
                  <a:lnTo>
                    <a:pt x="931" y="496"/>
                  </a:lnTo>
                  <a:lnTo>
                    <a:pt x="931" y="498"/>
                  </a:lnTo>
                  <a:lnTo>
                    <a:pt x="929" y="517"/>
                  </a:lnTo>
                  <a:lnTo>
                    <a:pt x="929" y="523"/>
                  </a:lnTo>
                  <a:lnTo>
                    <a:pt x="929" y="524"/>
                  </a:lnTo>
                  <a:lnTo>
                    <a:pt x="929" y="526"/>
                  </a:lnTo>
                  <a:lnTo>
                    <a:pt x="926" y="526"/>
                  </a:lnTo>
                  <a:lnTo>
                    <a:pt x="925" y="527"/>
                  </a:lnTo>
                  <a:lnTo>
                    <a:pt x="923" y="526"/>
                  </a:lnTo>
                  <a:lnTo>
                    <a:pt x="922" y="524"/>
                  </a:lnTo>
                  <a:lnTo>
                    <a:pt x="922" y="523"/>
                  </a:lnTo>
                  <a:lnTo>
                    <a:pt x="922" y="521"/>
                  </a:lnTo>
                  <a:close/>
                  <a:moveTo>
                    <a:pt x="925" y="465"/>
                  </a:moveTo>
                  <a:lnTo>
                    <a:pt x="925" y="445"/>
                  </a:lnTo>
                  <a:lnTo>
                    <a:pt x="923" y="439"/>
                  </a:lnTo>
                  <a:lnTo>
                    <a:pt x="925" y="437"/>
                  </a:lnTo>
                  <a:lnTo>
                    <a:pt x="926" y="436"/>
                  </a:lnTo>
                  <a:lnTo>
                    <a:pt x="928" y="436"/>
                  </a:lnTo>
                  <a:lnTo>
                    <a:pt x="929" y="436"/>
                  </a:lnTo>
                  <a:lnTo>
                    <a:pt x="929" y="437"/>
                  </a:lnTo>
                  <a:lnTo>
                    <a:pt x="931" y="439"/>
                  </a:lnTo>
                  <a:lnTo>
                    <a:pt x="932" y="439"/>
                  </a:lnTo>
                  <a:lnTo>
                    <a:pt x="932" y="443"/>
                  </a:lnTo>
                  <a:lnTo>
                    <a:pt x="932" y="465"/>
                  </a:lnTo>
                  <a:lnTo>
                    <a:pt x="932" y="467"/>
                  </a:lnTo>
                  <a:lnTo>
                    <a:pt x="931" y="467"/>
                  </a:lnTo>
                  <a:lnTo>
                    <a:pt x="929" y="468"/>
                  </a:lnTo>
                  <a:lnTo>
                    <a:pt x="928" y="468"/>
                  </a:lnTo>
                  <a:lnTo>
                    <a:pt x="926" y="467"/>
                  </a:lnTo>
                  <a:lnTo>
                    <a:pt x="925" y="467"/>
                  </a:lnTo>
                  <a:lnTo>
                    <a:pt x="925" y="465"/>
                  </a:lnTo>
                  <a:close/>
                  <a:moveTo>
                    <a:pt x="920" y="408"/>
                  </a:moveTo>
                  <a:lnTo>
                    <a:pt x="920" y="398"/>
                  </a:lnTo>
                  <a:lnTo>
                    <a:pt x="917" y="383"/>
                  </a:lnTo>
                  <a:lnTo>
                    <a:pt x="917" y="381"/>
                  </a:lnTo>
                  <a:lnTo>
                    <a:pt x="917" y="380"/>
                  </a:lnTo>
                  <a:lnTo>
                    <a:pt x="918" y="378"/>
                  </a:lnTo>
                  <a:lnTo>
                    <a:pt x="920" y="378"/>
                  </a:lnTo>
                  <a:lnTo>
                    <a:pt x="922" y="378"/>
                  </a:lnTo>
                  <a:lnTo>
                    <a:pt x="923" y="378"/>
                  </a:lnTo>
                  <a:lnTo>
                    <a:pt x="925" y="380"/>
                  </a:lnTo>
                  <a:lnTo>
                    <a:pt x="925" y="381"/>
                  </a:lnTo>
                  <a:lnTo>
                    <a:pt x="928" y="397"/>
                  </a:lnTo>
                  <a:lnTo>
                    <a:pt x="929" y="406"/>
                  </a:lnTo>
                  <a:lnTo>
                    <a:pt x="929" y="408"/>
                  </a:lnTo>
                  <a:lnTo>
                    <a:pt x="928" y="409"/>
                  </a:lnTo>
                  <a:lnTo>
                    <a:pt x="926" y="411"/>
                  </a:lnTo>
                  <a:lnTo>
                    <a:pt x="925" y="411"/>
                  </a:lnTo>
                  <a:lnTo>
                    <a:pt x="923" y="411"/>
                  </a:lnTo>
                  <a:lnTo>
                    <a:pt x="922" y="411"/>
                  </a:lnTo>
                  <a:lnTo>
                    <a:pt x="920" y="409"/>
                  </a:lnTo>
                  <a:lnTo>
                    <a:pt x="920" y="408"/>
                  </a:lnTo>
                  <a:close/>
                  <a:moveTo>
                    <a:pt x="911" y="350"/>
                  </a:moveTo>
                  <a:lnTo>
                    <a:pt x="903" y="330"/>
                  </a:lnTo>
                  <a:lnTo>
                    <a:pt x="901" y="327"/>
                  </a:lnTo>
                  <a:lnTo>
                    <a:pt x="901" y="325"/>
                  </a:lnTo>
                  <a:lnTo>
                    <a:pt x="901" y="324"/>
                  </a:lnTo>
                  <a:lnTo>
                    <a:pt x="903" y="322"/>
                  </a:lnTo>
                  <a:lnTo>
                    <a:pt x="905" y="320"/>
                  </a:lnTo>
                  <a:lnTo>
                    <a:pt x="906" y="320"/>
                  </a:lnTo>
                  <a:lnTo>
                    <a:pt x="909" y="320"/>
                  </a:lnTo>
                  <a:lnTo>
                    <a:pt x="911" y="322"/>
                  </a:lnTo>
                  <a:lnTo>
                    <a:pt x="911" y="324"/>
                  </a:lnTo>
                  <a:lnTo>
                    <a:pt x="911" y="330"/>
                  </a:lnTo>
                  <a:lnTo>
                    <a:pt x="918" y="349"/>
                  </a:lnTo>
                  <a:lnTo>
                    <a:pt x="918" y="350"/>
                  </a:lnTo>
                  <a:lnTo>
                    <a:pt x="917" y="352"/>
                  </a:lnTo>
                  <a:lnTo>
                    <a:pt x="917" y="353"/>
                  </a:lnTo>
                  <a:lnTo>
                    <a:pt x="914" y="353"/>
                  </a:lnTo>
                  <a:lnTo>
                    <a:pt x="912" y="353"/>
                  </a:lnTo>
                  <a:lnTo>
                    <a:pt x="911" y="353"/>
                  </a:lnTo>
                  <a:lnTo>
                    <a:pt x="911" y="352"/>
                  </a:lnTo>
                  <a:lnTo>
                    <a:pt x="911" y="350"/>
                  </a:lnTo>
                  <a:close/>
                  <a:moveTo>
                    <a:pt x="892" y="296"/>
                  </a:moveTo>
                  <a:lnTo>
                    <a:pt x="889" y="289"/>
                  </a:lnTo>
                  <a:lnTo>
                    <a:pt x="881" y="274"/>
                  </a:lnTo>
                  <a:lnTo>
                    <a:pt x="881" y="272"/>
                  </a:lnTo>
                  <a:lnTo>
                    <a:pt x="881" y="271"/>
                  </a:lnTo>
                  <a:lnTo>
                    <a:pt x="883" y="269"/>
                  </a:lnTo>
                  <a:lnTo>
                    <a:pt x="884" y="268"/>
                  </a:lnTo>
                  <a:lnTo>
                    <a:pt x="884" y="266"/>
                  </a:lnTo>
                  <a:lnTo>
                    <a:pt x="886" y="268"/>
                  </a:lnTo>
                  <a:lnTo>
                    <a:pt x="887" y="268"/>
                  </a:lnTo>
                  <a:lnTo>
                    <a:pt x="889" y="269"/>
                  </a:lnTo>
                  <a:lnTo>
                    <a:pt x="897" y="285"/>
                  </a:lnTo>
                  <a:lnTo>
                    <a:pt x="900" y="294"/>
                  </a:lnTo>
                  <a:lnTo>
                    <a:pt x="900" y="296"/>
                  </a:lnTo>
                  <a:lnTo>
                    <a:pt x="898" y="297"/>
                  </a:lnTo>
                  <a:lnTo>
                    <a:pt x="897" y="299"/>
                  </a:lnTo>
                  <a:lnTo>
                    <a:pt x="895" y="299"/>
                  </a:lnTo>
                  <a:lnTo>
                    <a:pt x="894" y="299"/>
                  </a:lnTo>
                  <a:lnTo>
                    <a:pt x="894" y="297"/>
                  </a:lnTo>
                  <a:lnTo>
                    <a:pt x="892" y="296"/>
                  </a:lnTo>
                  <a:close/>
                  <a:moveTo>
                    <a:pt x="866" y="244"/>
                  </a:moveTo>
                  <a:lnTo>
                    <a:pt x="858" y="230"/>
                  </a:lnTo>
                  <a:lnTo>
                    <a:pt x="855" y="222"/>
                  </a:lnTo>
                  <a:lnTo>
                    <a:pt x="853" y="221"/>
                  </a:lnTo>
                  <a:lnTo>
                    <a:pt x="855" y="218"/>
                  </a:lnTo>
                  <a:lnTo>
                    <a:pt x="856" y="218"/>
                  </a:lnTo>
                  <a:lnTo>
                    <a:pt x="858" y="216"/>
                  </a:lnTo>
                  <a:lnTo>
                    <a:pt x="860" y="218"/>
                  </a:lnTo>
                  <a:lnTo>
                    <a:pt x="861" y="219"/>
                  </a:lnTo>
                  <a:lnTo>
                    <a:pt x="866" y="226"/>
                  </a:lnTo>
                  <a:lnTo>
                    <a:pt x="875" y="240"/>
                  </a:lnTo>
                  <a:lnTo>
                    <a:pt x="875" y="241"/>
                  </a:lnTo>
                  <a:lnTo>
                    <a:pt x="875" y="243"/>
                  </a:lnTo>
                  <a:lnTo>
                    <a:pt x="874" y="244"/>
                  </a:lnTo>
                  <a:lnTo>
                    <a:pt x="872" y="246"/>
                  </a:lnTo>
                  <a:lnTo>
                    <a:pt x="870" y="246"/>
                  </a:lnTo>
                  <a:lnTo>
                    <a:pt x="869" y="246"/>
                  </a:lnTo>
                  <a:lnTo>
                    <a:pt x="867" y="246"/>
                  </a:lnTo>
                  <a:lnTo>
                    <a:pt x="866" y="244"/>
                  </a:lnTo>
                  <a:close/>
                  <a:moveTo>
                    <a:pt x="836" y="194"/>
                  </a:moveTo>
                  <a:lnTo>
                    <a:pt x="833" y="193"/>
                  </a:lnTo>
                  <a:lnTo>
                    <a:pt x="821" y="176"/>
                  </a:lnTo>
                  <a:lnTo>
                    <a:pt x="821" y="174"/>
                  </a:lnTo>
                  <a:lnTo>
                    <a:pt x="821" y="173"/>
                  </a:lnTo>
                  <a:lnTo>
                    <a:pt x="821" y="171"/>
                  </a:lnTo>
                  <a:lnTo>
                    <a:pt x="822" y="170"/>
                  </a:lnTo>
                  <a:lnTo>
                    <a:pt x="824" y="170"/>
                  </a:lnTo>
                  <a:lnTo>
                    <a:pt x="825" y="170"/>
                  </a:lnTo>
                  <a:lnTo>
                    <a:pt x="827" y="171"/>
                  </a:lnTo>
                  <a:lnTo>
                    <a:pt x="839" y="187"/>
                  </a:lnTo>
                  <a:lnTo>
                    <a:pt x="842" y="191"/>
                  </a:lnTo>
                  <a:lnTo>
                    <a:pt x="842" y="193"/>
                  </a:lnTo>
                  <a:lnTo>
                    <a:pt x="842" y="194"/>
                  </a:lnTo>
                  <a:lnTo>
                    <a:pt x="841" y="196"/>
                  </a:lnTo>
                  <a:lnTo>
                    <a:pt x="839" y="198"/>
                  </a:lnTo>
                  <a:lnTo>
                    <a:pt x="838" y="196"/>
                  </a:lnTo>
                  <a:lnTo>
                    <a:pt x="836" y="194"/>
                  </a:lnTo>
                  <a:close/>
                  <a:moveTo>
                    <a:pt x="799" y="151"/>
                  </a:moveTo>
                  <a:lnTo>
                    <a:pt x="790" y="142"/>
                  </a:lnTo>
                  <a:lnTo>
                    <a:pt x="782" y="134"/>
                  </a:lnTo>
                  <a:lnTo>
                    <a:pt x="780" y="132"/>
                  </a:lnTo>
                  <a:lnTo>
                    <a:pt x="780" y="131"/>
                  </a:lnTo>
                  <a:lnTo>
                    <a:pt x="780" y="129"/>
                  </a:lnTo>
                  <a:lnTo>
                    <a:pt x="782" y="129"/>
                  </a:lnTo>
                  <a:lnTo>
                    <a:pt x="784" y="127"/>
                  </a:lnTo>
                  <a:lnTo>
                    <a:pt x="785" y="127"/>
                  </a:lnTo>
                  <a:lnTo>
                    <a:pt x="787" y="127"/>
                  </a:lnTo>
                  <a:lnTo>
                    <a:pt x="787" y="129"/>
                  </a:lnTo>
                  <a:lnTo>
                    <a:pt x="796" y="137"/>
                  </a:lnTo>
                  <a:lnTo>
                    <a:pt x="804" y="146"/>
                  </a:lnTo>
                  <a:lnTo>
                    <a:pt x="805" y="148"/>
                  </a:lnTo>
                  <a:lnTo>
                    <a:pt x="805" y="149"/>
                  </a:lnTo>
                  <a:lnTo>
                    <a:pt x="804" y="151"/>
                  </a:lnTo>
                  <a:lnTo>
                    <a:pt x="804" y="152"/>
                  </a:lnTo>
                  <a:lnTo>
                    <a:pt x="802" y="152"/>
                  </a:lnTo>
                  <a:lnTo>
                    <a:pt x="801" y="152"/>
                  </a:lnTo>
                  <a:lnTo>
                    <a:pt x="799" y="151"/>
                  </a:lnTo>
                  <a:close/>
                  <a:moveTo>
                    <a:pt x="757" y="112"/>
                  </a:moveTo>
                  <a:lnTo>
                    <a:pt x="742" y="99"/>
                  </a:lnTo>
                  <a:lnTo>
                    <a:pt x="739" y="96"/>
                  </a:lnTo>
                  <a:lnTo>
                    <a:pt x="737" y="95"/>
                  </a:lnTo>
                  <a:lnTo>
                    <a:pt x="735" y="93"/>
                  </a:lnTo>
                  <a:lnTo>
                    <a:pt x="737" y="92"/>
                  </a:lnTo>
                  <a:lnTo>
                    <a:pt x="739" y="90"/>
                  </a:lnTo>
                  <a:lnTo>
                    <a:pt x="740" y="90"/>
                  </a:lnTo>
                  <a:lnTo>
                    <a:pt x="742" y="90"/>
                  </a:lnTo>
                  <a:lnTo>
                    <a:pt x="745" y="93"/>
                  </a:lnTo>
                  <a:lnTo>
                    <a:pt x="762" y="106"/>
                  </a:lnTo>
                  <a:lnTo>
                    <a:pt x="763" y="107"/>
                  </a:lnTo>
                  <a:lnTo>
                    <a:pt x="763" y="109"/>
                  </a:lnTo>
                  <a:lnTo>
                    <a:pt x="763" y="110"/>
                  </a:lnTo>
                  <a:lnTo>
                    <a:pt x="762" y="112"/>
                  </a:lnTo>
                  <a:lnTo>
                    <a:pt x="760" y="112"/>
                  </a:lnTo>
                  <a:lnTo>
                    <a:pt x="759" y="112"/>
                  </a:lnTo>
                  <a:lnTo>
                    <a:pt x="757" y="112"/>
                  </a:lnTo>
                  <a:close/>
                  <a:moveTo>
                    <a:pt x="711" y="78"/>
                  </a:moveTo>
                  <a:lnTo>
                    <a:pt x="704" y="75"/>
                  </a:lnTo>
                  <a:lnTo>
                    <a:pt x="689" y="65"/>
                  </a:lnTo>
                  <a:lnTo>
                    <a:pt x="687" y="65"/>
                  </a:lnTo>
                  <a:lnTo>
                    <a:pt x="687" y="64"/>
                  </a:lnTo>
                  <a:lnTo>
                    <a:pt x="687" y="62"/>
                  </a:lnTo>
                  <a:lnTo>
                    <a:pt x="687" y="61"/>
                  </a:lnTo>
                  <a:lnTo>
                    <a:pt x="689" y="59"/>
                  </a:lnTo>
                  <a:lnTo>
                    <a:pt x="690" y="57"/>
                  </a:lnTo>
                  <a:lnTo>
                    <a:pt x="692" y="57"/>
                  </a:lnTo>
                  <a:lnTo>
                    <a:pt x="694" y="57"/>
                  </a:lnTo>
                  <a:lnTo>
                    <a:pt x="707" y="67"/>
                  </a:lnTo>
                  <a:lnTo>
                    <a:pt x="715" y="71"/>
                  </a:lnTo>
                  <a:lnTo>
                    <a:pt x="715" y="73"/>
                  </a:lnTo>
                  <a:lnTo>
                    <a:pt x="717" y="75"/>
                  </a:lnTo>
                  <a:lnTo>
                    <a:pt x="715" y="76"/>
                  </a:lnTo>
                  <a:lnTo>
                    <a:pt x="715" y="78"/>
                  </a:lnTo>
                  <a:lnTo>
                    <a:pt x="714" y="79"/>
                  </a:lnTo>
                  <a:lnTo>
                    <a:pt x="712" y="79"/>
                  </a:lnTo>
                  <a:lnTo>
                    <a:pt x="711" y="78"/>
                  </a:lnTo>
                  <a:close/>
                  <a:moveTo>
                    <a:pt x="661" y="51"/>
                  </a:moveTo>
                  <a:lnTo>
                    <a:pt x="644" y="43"/>
                  </a:lnTo>
                  <a:lnTo>
                    <a:pt x="638" y="40"/>
                  </a:lnTo>
                  <a:lnTo>
                    <a:pt x="636" y="39"/>
                  </a:lnTo>
                  <a:lnTo>
                    <a:pt x="635" y="39"/>
                  </a:lnTo>
                  <a:lnTo>
                    <a:pt x="635" y="37"/>
                  </a:lnTo>
                  <a:lnTo>
                    <a:pt x="635" y="36"/>
                  </a:lnTo>
                  <a:lnTo>
                    <a:pt x="636" y="34"/>
                  </a:lnTo>
                  <a:lnTo>
                    <a:pt x="638" y="33"/>
                  </a:lnTo>
                  <a:lnTo>
                    <a:pt x="639" y="33"/>
                  </a:lnTo>
                  <a:lnTo>
                    <a:pt x="641" y="33"/>
                  </a:lnTo>
                  <a:lnTo>
                    <a:pt x="649" y="37"/>
                  </a:lnTo>
                  <a:lnTo>
                    <a:pt x="664" y="43"/>
                  </a:lnTo>
                  <a:lnTo>
                    <a:pt x="666" y="45"/>
                  </a:lnTo>
                  <a:lnTo>
                    <a:pt x="666" y="47"/>
                  </a:lnTo>
                  <a:lnTo>
                    <a:pt x="666" y="48"/>
                  </a:lnTo>
                  <a:lnTo>
                    <a:pt x="664" y="50"/>
                  </a:lnTo>
                  <a:lnTo>
                    <a:pt x="663" y="51"/>
                  </a:lnTo>
                  <a:lnTo>
                    <a:pt x="661" y="51"/>
                  </a:lnTo>
                  <a:close/>
                  <a:moveTo>
                    <a:pt x="608" y="29"/>
                  </a:moveTo>
                  <a:lnTo>
                    <a:pt x="602" y="29"/>
                  </a:lnTo>
                  <a:lnTo>
                    <a:pt x="583" y="23"/>
                  </a:lnTo>
                  <a:lnTo>
                    <a:pt x="582" y="22"/>
                  </a:lnTo>
                  <a:lnTo>
                    <a:pt x="580" y="20"/>
                  </a:lnTo>
                  <a:lnTo>
                    <a:pt x="580" y="19"/>
                  </a:lnTo>
                  <a:lnTo>
                    <a:pt x="580" y="17"/>
                  </a:lnTo>
                  <a:lnTo>
                    <a:pt x="582" y="15"/>
                  </a:lnTo>
                  <a:lnTo>
                    <a:pt x="583" y="14"/>
                  </a:lnTo>
                  <a:lnTo>
                    <a:pt x="586" y="15"/>
                  </a:lnTo>
                  <a:lnTo>
                    <a:pt x="605" y="20"/>
                  </a:lnTo>
                  <a:lnTo>
                    <a:pt x="610" y="22"/>
                  </a:lnTo>
                  <a:lnTo>
                    <a:pt x="611" y="22"/>
                  </a:lnTo>
                  <a:lnTo>
                    <a:pt x="611" y="23"/>
                  </a:lnTo>
                  <a:lnTo>
                    <a:pt x="613" y="26"/>
                  </a:lnTo>
                  <a:lnTo>
                    <a:pt x="613" y="28"/>
                  </a:lnTo>
                  <a:lnTo>
                    <a:pt x="611" y="29"/>
                  </a:lnTo>
                  <a:lnTo>
                    <a:pt x="610" y="29"/>
                  </a:lnTo>
                  <a:lnTo>
                    <a:pt x="608" y="29"/>
                  </a:lnTo>
                  <a:close/>
                  <a:moveTo>
                    <a:pt x="552" y="15"/>
                  </a:moveTo>
                  <a:lnTo>
                    <a:pt x="537" y="12"/>
                  </a:lnTo>
                  <a:lnTo>
                    <a:pt x="528" y="11"/>
                  </a:lnTo>
                  <a:lnTo>
                    <a:pt x="526" y="11"/>
                  </a:lnTo>
                  <a:lnTo>
                    <a:pt x="524" y="11"/>
                  </a:lnTo>
                  <a:lnTo>
                    <a:pt x="524" y="9"/>
                  </a:lnTo>
                  <a:lnTo>
                    <a:pt x="524" y="8"/>
                  </a:lnTo>
                  <a:lnTo>
                    <a:pt x="524" y="6"/>
                  </a:lnTo>
                  <a:lnTo>
                    <a:pt x="526" y="5"/>
                  </a:lnTo>
                  <a:lnTo>
                    <a:pt x="528" y="3"/>
                  </a:lnTo>
                  <a:lnTo>
                    <a:pt x="537" y="5"/>
                  </a:lnTo>
                  <a:lnTo>
                    <a:pt x="554" y="8"/>
                  </a:lnTo>
                  <a:lnTo>
                    <a:pt x="555" y="9"/>
                  </a:lnTo>
                  <a:lnTo>
                    <a:pt x="555" y="11"/>
                  </a:lnTo>
                  <a:lnTo>
                    <a:pt x="555" y="12"/>
                  </a:lnTo>
                  <a:lnTo>
                    <a:pt x="555" y="14"/>
                  </a:lnTo>
                  <a:lnTo>
                    <a:pt x="554" y="15"/>
                  </a:lnTo>
                  <a:lnTo>
                    <a:pt x="552" y="15"/>
                  </a:lnTo>
                  <a:close/>
                  <a:moveTo>
                    <a:pt x="495" y="9"/>
                  </a:moveTo>
                  <a:lnTo>
                    <a:pt x="490" y="8"/>
                  </a:lnTo>
                  <a:lnTo>
                    <a:pt x="489" y="8"/>
                  </a:lnTo>
                  <a:lnTo>
                    <a:pt x="487" y="6"/>
                  </a:lnTo>
                  <a:lnTo>
                    <a:pt x="486" y="5"/>
                  </a:lnTo>
                  <a:lnTo>
                    <a:pt x="486" y="3"/>
                  </a:lnTo>
                  <a:lnTo>
                    <a:pt x="486" y="1"/>
                  </a:lnTo>
                  <a:lnTo>
                    <a:pt x="487" y="1"/>
                  </a:lnTo>
                  <a:lnTo>
                    <a:pt x="489" y="0"/>
                  </a:lnTo>
                  <a:lnTo>
                    <a:pt x="490" y="0"/>
                  </a:lnTo>
                  <a:lnTo>
                    <a:pt x="495" y="1"/>
                  </a:lnTo>
                  <a:lnTo>
                    <a:pt x="497" y="1"/>
                  </a:lnTo>
                  <a:lnTo>
                    <a:pt x="498" y="1"/>
                  </a:lnTo>
                  <a:lnTo>
                    <a:pt x="500" y="3"/>
                  </a:lnTo>
                  <a:lnTo>
                    <a:pt x="500" y="5"/>
                  </a:lnTo>
                  <a:lnTo>
                    <a:pt x="500" y="6"/>
                  </a:lnTo>
                  <a:lnTo>
                    <a:pt x="498" y="8"/>
                  </a:lnTo>
                  <a:lnTo>
                    <a:pt x="497" y="9"/>
                  </a:lnTo>
                  <a:lnTo>
                    <a:pt x="495" y="9"/>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18" name="Freeform 78"/>
            <p:cNvSpPr>
              <a:spLocks/>
            </p:cNvSpPr>
            <p:nvPr/>
          </p:nvSpPr>
          <p:spPr bwMode="auto">
            <a:xfrm>
              <a:off x="6561138" y="1587500"/>
              <a:ext cx="1544637" cy="1552575"/>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close/>
                </a:path>
              </a:pathLst>
            </a:custGeom>
            <a:blipFill dpi="0" rotWithShape="0">
              <a:blip r:embed="rId3" cstate="print"/>
              <a:srcRect/>
              <a:tile tx="0" ty="0" sx="100000" sy="100000" flip="none" algn="tl"/>
            </a:blipFill>
            <a:ln w="9525">
              <a:noFill/>
              <a:round/>
              <a:headEnd/>
              <a:tailEnd/>
            </a:ln>
          </p:spPr>
          <p:txBody>
            <a:bodyPr/>
            <a:lstStyle/>
            <a:p>
              <a:endParaRPr lang="ja-JP" altLang="en-US" dirty="0">
                <a:latin typeface="Tahoma" pitchFamily="34" charset="0"/>
                <a:cs typeface="Tahoma" pitchFamily="34" charset="0"/>
              </a:endParaRPr>
            </a:p>
          </p:txBody>
        </p:sp>
        <p:sp>
          <p:nvSpPr>
            <p:cNvPr id="9319" name="Freeform 79"/>
            <p:cNvSpPr>
              <a:spLocks/>
            </p:cNvSpPr>
            <p:nvPr/>
          </p:nvSpPr>
          <p:spPr bwMode="auto">
            <a:xfrm>
              <a:off x="6561138" y="1587500"/>
              <a:ext cx="1544637" cy="1552575"/>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path>
              </a:pathLst>
            </a:custGeom>
            <a:noFill/>
            <a:ln w="17463">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20" name="Freeform 80"/>
            <p:cNvSpPr>
              <a:spLocks/>
            </p:cNvSpPr>
            <p:nvPr/>
          </p:nvSpPr>
          <p:spPr bwMode="auto">
            <a:xfrm>
              <a:off x="6654800" y="1682750"/>
              <a:ext cx="1355725" cy="1363663"/>
            </a:xfrm>
            <a:custGeom>
              <a:avLst/>
              <a:gdLst>
                <a:gd name="T0" fmla="*/ 2147483647 w 1051"/>
                <a:gd name="T1" fmla="*/ 2147483647 h 1057"/>
                <a:gd name="T2" fmla="*/ 2147483647 w 1051"/>
                <a:gd name="T3" fmla="*/ 2147483647 h 1057"/>
                <a:gd name="T4" fmla="*/ 2147483647 w 1051"/>
                <a:gd name="T5" fmla="*/ 2147483647 h 1057"/>
                <a:gd name="T6" fmla="*/ 2147483647 w 1051"/>
                <a:gd name="T7" fmla="*/ 2147483647 h 1057"/>
                <a:gd name="T8" fmla="*/ 2147483647 w 1051"/>
                <a:gd name="T9" fmla="*/ 2147483647 h 1057"/>
                <a:gd name="T10" fmla="*/ 2147483647 w 1051"/>
                <a:gd name="T11" fmla="*/ 2147483647 h 1057"/>
                <a:gd name="T12" fmla="*/ 2147483647 w 1051"/>
                <a:gd name="T13" fmla="*/ 2147483647 h 1057"/>
                <a:gd name="T14" fmla="*/ 2147483647 w 1051"/>
                <a:gd name="T15" fmla="*/ 2147483647 h 1057"/>
                <a:gd name="T16" fmla="*/ 2147483647 w 1051"/>
                <a:gd name="T17" fmla="*/ 2147483647 h 1057"/>
                <a:gd name="T18" fmla="*/ 2147483647 w 1051"/>
                <a:gd name="T19" fmla="*/ 2147483647 h 1057"/>
                <a:gd name="T20" fmla="*/ 2147483647 w 1051"/>
                <a:gd name="T21" fmla="*/ 2147483647 h 1057"/>
                <a:gd name="T22" fmla="*/ 0 w 1051"/>
                <a:gd name="T23" fmla="*/ 2147483647 h 1057"/>
                <a:gd name="T24" fmla="*/ 2147483647 w 1051"/>
                <a:gd name="T25" fmla="*/ 2147483647 h 1057"/>
                <a:gd name="T26" fmla="*/ 2147483647 w 1051"/>
                <a:gd name="T27" fmla="*/ 2147483647 h 1057"/>
                <a:gd name="T28" fmla="*/ 2147483647 w 1051"/>
                <a:gd name="T29" fmla="*/ 2147483647 h 1057"/>
                <a:gd name="T30" fmla="*/ 2147483647 w 1051"/>
                <a:gd name="T31" fmla="*/ 2147483647 h 1057"/>
                <a:gd name="T32" fmla="*/ 2147483647 w 1051"/>
                <a:gd name="T33" fmla="*/ 2147483647 h 1057"/>
                <a:gd name="T34" fmla="*/ 2147483647 w 1051"/>
                <a:gd name="T35" fmla="*/ 2147483647 h 1057"/>
                <a:gd name="T36" fmla="*/ 2147483647 w 1051"/>
                <a:gd name="T37" fmla="*/ 2147483647 h 1057"/>
                <a:gd name="T38" fmla="*/ 2147483647 w 1051"/>
                <a:gd name="T39" fmla="*/ 2147483647 h 1057"/>
                <a:gd name="T40" fmla="*/ 2147483647 w 1051"/>
                <a:gd name="T41" fmla="*/ 2147483647 h 1057"/>
                <a:gd name="T42" fmla="*/ 2147483647 w 1051"/>
                <a:gd name="T43" fmla="*/ 2147483647 h 1057"/>
                <a:gd name="T44" fmla="*/ 2147483647 w 1051"/>
                <a:gd name="T45" fmla="*/ 2147483647 h 1057"/>
                <a:gd name="T46" fmla="*/ 2147483647 w 1051"/>
                <a:gd name="T47" fmla="*/ 2147483647 h 1057"/>
                <a:gd name="T48" fmla="*/ 2147483647 w 1051"/>
                <a:gd name="T49" fmla="*/ 2147483647 h 1057"/>
                <a:gd name="T50" fmla="*/ 2147483647 w 1051"/>
                <a:gd name="T51" fmla="*/ 2147483647 h 1057"/>
                <a:gd name="T52" fmla="*/ 2147483647 w 1051"/>
                <a:gd name="T53" fmla="*/ 2147483647 h 1057"/>
                <a:gd name="T54" fmla="*/ 2147483647 w 1051"/>
                <a:gd name="T55" fmla="*/ 2147483647 h 1057"/>
                <a:gd name="T56" fmla="*/ 2147483647 w 1051"/>
                <a:gd name="T57" fmla="*/ 2147483647 h 1057"/>
                <a:gd name="T58" fmla="*/ 2147483647 w 1051"/>
                <a:gd name="T59" fmla="*/ 2147483647 h 1057"/>
                <a:gd name="T60" fmla="*/ 2147483647 w 1051"/>
                <a:gd name="T61" fmla="*/ 2147483647 h 1057"/>
                <a:gd name="T62" fmla="*/ 2147483647 w 1051"/>
                <a:gd name="T63" fmla="*/ 2147483647 h 1057"/>
                <a:gd name="T64" fmla="*/ 2147483647 w 1051"/>
                <a:gd name="T65" fmla="*/ 2147483647 h 1057"/>
                <a:gd name="T66" fmla="*/ 2147483647 w 1051"/>
                <a:gd name="T67" fmla="*/ 2147483647 h 1057"/>
                <a:gd name="T68" fmla="*/ 2147483647 w 1051"/>
                <a:gd name="T69" fmla="*/ 2147483647 h 1057"/>
                <a:gd name="T70" fmla="*/ 2147483647 w 1051"/>
                <a:gd name="T71" fmla="*/ 2147483647 h 1057"/>
                <a:gd name="T72" fmla="*/ 2147483647 w 1051"/>
                <a:gd name="T73" fmla="*/ 2147483647 h 1057"/>
                <a:gd name="T74" fmla="*/ 2147483647 w 1051"/>
                <a:gd name="T75" fmla="*/ 2147483647 h 1057"/>
                <a:gd name="T76" fmla="*/ 2147483647 w 1051"/>
                <a:gd name="T77" fmla="*/ 2147483647 h 1057"/>
                <a:gd name="T78" fmla="*/ 2147483647 w 1051"/>
                <a:gd name="T79" fmla="*/ 2147483647 h 1057"/>
                <a:gd name="T80" fmla="*/ 2147483647 w 1051"/>
                <a:gd name="T81" fmla="*/ 2147483647 h 1057"/>
                <a:gd name="T82" fmla="*/ 2147483647 w 1051"/>
                <a:gd name="T83" fmla="*/ 2147483647 h 1057"/>
                <a:gd name="T84" fmla="*/ 2147483647 w 1051"/>
                <a:gd name="T85" fmla="*/ 2147483647 h 1057"/>
                <a:gd name="T86" fmla="*/ 2147483647 w 1051"/>
                <a:gd name="T87" fmla="*/ 2147483647 h 1057"/>
                <a:gd name="T88" fmla="*/ 2147483647 w 1051"/>
                <a:gd name="T89" fmla="*/ 2147483647 h 1057"/>
                <a:gd name="T90" fmla="*/ 2147483647 w 1051"/>
                <a:gd name="T91" fmla="*/ 2147483647 h 1057"/>
                <a:gd name="T92" fmla="*/ 2147483647 w 1051"/>
                <a:gd name="T93" fmla="*/ 2147483647 h 1057"/>
                <a:gd name="T94" fmla="*/ 2147483647 w 1051"/>
                <a:gd name="T95" fmla="*/ 0 h 10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057"/>
                <a:gd name="T146" fmla="*/ 1051 w 1051"/>
                <a:gd name="T147" fmla="*/ 1057 h 10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057">
                  <a:moveTo>
                    <a:pt x="525" y="0"/>
                  </a:moveTo>
                  <a:lnTo>
                    <a:pt x="513" y="0"/>
                  </a:lnTo>
                  <a:lnTo>
                    <a:pt x="499" y="2"/>
                  </a:lnTo>
                  <a:lnTo>
                    <a:pt x="485" y="2"/>
                  </a:lnTo>
                  <a:lnTo>
                    <a:pt x="471" y="3"/>
                  </a:lnTo>
                  <a:lnTo>
                    <a:pt x="445" y="8"/>
                  </a:lnTo>
                  <a:lnTo>
                    <a:pt x="420" y="11"/>
                  </a:lnTo>
                  <a:lnTo>
                    <a:pt x="395" y="17"/>
                  </a:lnTo>
                  <a:lnTo>
                    <a:pt x="370" y="25"/>
                  </a:lnTo>
                  <a:lnTo>
                    <a:pt x="346" y="33"/>
                  </a:lnTo>
                  <a:lnTo>
                    <a:pt x="321" y="42"/>
                  </a:lnTo>
                  <a:lnTo>
                    <a:pt x="299" y="53"/>
                  </a:lnTo>
                  <a:lnTo>
                    <a:pt x="276" y="64"/>
                  </a:lnTo>
                  <a:lnTo>
                    <a:pt x="254" y="78"/>
                  </a:lnTo>
                  <a:lnTo>
                    <a:pt x="232" y="90"/>
                  </a:lnTo>
                  <a:lnTo>
                    <a:pt x="212" y="106"/>
                  </a:lnTo>
                  <a:lnTo>
                    <a:pt x="192" y="122"/>
                  </a:lnTo>
                  <a:lnTo>
                    <a:pt x="173" y="137"/>
                  </a:lnTo>
                  <a:lnTo>
                    <a:pt x="155" y="154"/>
                  </a:lnTo>
                  <a:lnTo>
                    <a:pt x="138" y="173"/>
                  </a:lnTo>
                  <a:lnTo>
                    <a:pt x="121" y="193"/>
                  </a:lnTo>
                  <a:lnTo>
                    <a:pt x="105" y="213"/>
                  </a:lnTo>
                  <a:lnTo>
                    <a:pt x="90" y="234"/>
                  </a:lnTo>
                  <a:lnTo>
                    <a:pt x="77" y="254"/>
                  </a:lnTo>
                  <a:lnTo>
                    <a:pt x="63" y="277"/>
                  </a:lnTo>
                  <a:lnTo>
                    <a:pt x="52" y="299"/>
                  </a:lnTo>
                  <a:lnTo>
                    <a:pt x="43" y="324"/>
                  </a:lnTo>
                  <a:lnTo>
                    <a:pt x="32" y="347"/>
                  </a:lnTo>
                  <a:lnTo>
                    <a:pt x="24" y="372"/>
                  </a:lnTo>
                  <a:lnTo>
                    <a:pt x="17" y="397"/>
                  </a:lnTo>
                  <a:lnTo>
                    <a:pt x="10" y="422"/>
                  </a:lnTo>
                  <a:lnTo>
                    <a:pt x="7" y="448"/>
                  </a:lnTo>
                  <a:lnTo>
                    <a:pt x="3" y="475"/>
                  </a:lnTo>
                  <a:lnTo>
                    <a:pt x="1" y="489"/>
                  </a:lnTo>
                  <a:lnTo>
                    <a:pt x="1" y="501"/>
                  </a:lnTo>
                  <a:lnTo>
                    <a:pt x="0" y="515"/>
                  </a:lnTo>
                  <a:lnTo>
                    <a:pt x="0" y="528"/>
                  </a:lnTo>
                  <a:lnTo>
                    <a:pt x="0" y="543"/>
                  </a:lnTo>
                  <a:lnTo>
                    <a:pt x="1" y="556"/>
                  </a:lnTo>
                  <a:lnTo>
                    <a:pt x="1" y="570"/>
                  </a:lnTo>
                  <a:lnTo>
                    <a:pt x="3" y="582"/>
                  </a:lnTo>
                  <a:lnTo>
                    <a:pt x="7" y="609"/>
                  </a:lnTo>
                  <a:lnTo>
                    <a:pt x="10" y="637"/>
                  </a:lnTo>
                  <a:lnTo>
                    <a:pt x="17" y="662"/>
                  </a:lnTo>
                  <a:lnTo>
                    <a:pt x="24" y="687"/>
                  </a:lnTo>
                  <a:lnTo>
                    <a:pt x="32" y="710"/>
                  </a:lnTo>
                  <a:lnTo>
                    <a:pt x="43" y="735"/>
                  </a:lnTo>
                  <a:lnTo>
                    <a:pt x="52" y="758"/>
                  </a:lnTo>
                  <a:lnTo>
                    <a:pt x="63" y="781"/>
                  </a:lnTo>
                  <a:lnTo>
                    <a:pt x="77" y="803"/>
                  </a:lnTo>
                  <a:lnTo>
                    <a:pt x="90" y="825"/>
                  </a:lnTo>
                  <a:lnTo>
                    <a:pt x="105" y="845"/>
                  </a:lnTo>
                  <a:lnTo>
                    <a:pt x="121" y="864"/>
                  </a:lnTo>
                  <a:lnTo>
                    <a:pt x="138" y="884"/>
                  </a:lnTo>
                  <a:lnTo>
                    <a:pt x="155" y="901"/>
                  </a:lnTo>
                  <a:lnTo>
                    <a:pt x="173" y="920"/>
                  </a:lnTo>
                  <a:lnTo>
                    <a:pt x="192" y="937"/>
                  </a:lnTo>
                  <a:lnTo>
                    <a:pt x="212" y="953"/>
                  </a:lnTo>
                  <a:lnTo>
                    <a:pt x="232" y="967"/>
                  </a:lnTo>
                  <a:lnTo>
                    <a:pt x="254" y="981"/>
                  </a:lnTo>
                  <a:lnTo>
                    <a:pt x="276" y="993"/>
                  </a:lnTo>
                  <a:lnTo>
                    <a:pt x="297" y="1006"/>
                  </a:lnTo>
                  <a:lnTo>
                    <a:pt x="321" y="1016"/>
                  </a:lnTo>
                  <a:lnTo>
                    <a:pt x="346" y="1026"/>
                  </a:lnTo>
                  <a:lnTo>
                    <a:pt x="370" y="1034"/>
                  </a:lnTo>
                  <a:lnTo>
                    <a:pt x="394" y="1040"/>
                  </a:lnTo>
                  <a:lnTo>
                    <a:pt x="420" y="1046"/>
                  </a:lnTo>
                  <a:lnTo>
                    <a:pt x="445" y="1051"/>
                  </a:lnTo>
                  <a:lnTo>
                    <a:pt x="471" y="1055"/>
                  </a:lnTo>
                  <a:lnTo>
                    <a:pt x="485" y="1055"/>
                  </a:lnTo>
                  <a:lnTo>
                    <a:pt x="499" y="1055"/>
                  </a:lnTo>
                  <a:lnTo>
                    <a:pt x="513" y="1057"/>
                  </a:lnTo>
                  <a:lnTo>
                    <a:pt x="525" y="1057"/>
                  </a:lnTo>
                  <a:lnTo>
                    <a:pt x="539" y="1057"/>
                  </a:lnTo>
                  <a:lnTo>
                    <a:pt x="552" y="1055"/>
                  </a:lnTo>
                  <a:lnTo>
                    <a:pt x="567" y="1055"/>
                  </a:lnTo>
                  <a:lnTo>
                    <a:pt x="580" y="1055"/>
                  </a:lnTo>
                  <a:lnTo>
                    <a:pt x="606" y="1051"/>
                  </a:lnTo>
                  <a:lnTo>
                    <a:pt x="633" y="1046"/>
                  </a:lnTo>
                  <a:lnTo>
                    <a:pt x="657" y="1040"/>
                  </a:lnTo>
                  <a:lnTo>
                    <a:pt x="682" y="1034"/>
                  </a:lnTo>
                  <a:lnTo>
                    <a:pt x="707" y="1026"/>
                  </a:lnTo>
                  <a:lnTo>
                    <a:pt x="730" y="1016"/>
                  </a:lnTo>
                  <a:lnTo>
                    <a:pt x="755" y="1006"/>
                  </a:lnTo>
                  <a:lnTo>
                    <a:pt x="777" y="993"/>
                  </a:lnTo>
                  <a:lnTo>
                    <a:pt x="799" y="981"/>
                  </a:lnTo>
                  <a:lnTo>
                    <a:pt x="820" y="967"/>
                  </a:lnTo>
                  <a:lnTo>
                    <a:pt x="840" y="953"/>
                  </a:lnTo>
                  <a:lnTo>
                    <a:pt x="861" y="937"/>
                  </a:lnTo>
                  <a:lnTo>
                    <a:pt x="881" y="920"/>
                  </a:lnTo>
                  <a:lnTo>
                    <a:pt x="898" y="901"/>
                  </a:lnTo>
                  <a:lnTo>
                    <a:pt x="916" y="884"/>
                  </a:lnTo>
                  <a:lnTo>
                    <a:pt x="932" y="864"/>
                  </a:lnTo>
                  <a:lnTo>
                    <a:pt x="947" y="845"/>
                  </a:lnTo>
                  <a:lnTo>
                    <a:pt x="961" y="825"/>
                  </a:lnTo>
                  <a:lnTo>
                    <a:pt x="975" y="803"/>
                  </a:lnTo>
                  <a:lnTo>
                    <a:pt x="989" y="781"/>
                  </a:lnTo>
                  <a:lnTo>
                    <a:pt x="1000" y="758"/>
                  </a:lnTo>
                  <a:lnTo>
                    <a:pt x="1011" y="735"/>
                  </a:lnTo>
                  <a:lnTo>
                    <a:pt x="1020" y="710"/>
                  </a:lnTo>
                  <a:lnTo>
                    <a:pt x="1028" y="687"/>
                  </a:lnTo>
                  <a:lnTo>
                    <a:pt x="1034" y="662"/>
                  </a:lnTo>
                  <a:lnTo>
                    <a:pt x="1042" y="637"/>
                  </a:lnTo>
                  <a:lnTo>
                    <a:pt x="1045" y="609"/>
                  </a:lnTo>
                  <a:lnTo>
                    <a:pt x="1050" y="582"/>
                  </a:lnTo>
                  <a:lnTo>
                    <a:pt x="1051" y="570"/>
                  </a:lnTo>
                  <a:lnTo>
                    <a:pt x="1051" y="556"/>
                  </a:lnTo>
                  <a:lnTo>
                    <a:pt x="1051" y="543"/>
                  </a:lnTo>
                  <a:lnTo>
                    <a:pt x="1051" y="529"/>
                  </a:lnTo>
                  <a:lnTo>
                    <a:pt x="1051" y="515"/>
                  </a:lnTo>
                  <a:lnTo>
                    <a:pt x="1051" y="501"/>
                  </a:lnTo>
                  <a:lnTo>
                    <a:pt x="1051" y="489"/>
                  </a:lnTo>
                  <a:lnTo>
                    <a:pt x="1050" y="475"/>
                  </a:lnTo>
                  <a:lnTo>
                    <a:pt x="1045" y="448"/>
                  </a:lnTo>
                  <a:lnTo>
                    <a:pt x="1042" y="422"/>
                  </a:lnTo>
                  <a:lnTo>
                    <a:pt x="1034" y="397"/>
                  </a:lnTo>
                  <a:lnTo>
                    <a:pt x="1028" y="372"/>
                  </a:lnTo>
                  <a:lnTo>
                    <a:pt x="1020" y="347"/>
                  </a:lnTo>
                  <a:lnTo>
                    <a:pt x="1011" y="324"/>
                  </a:lnTo>
                  <a:lnTo>
                    <a:pt x="1000" y="299"/>
                  </a:lnTo>
                  <a:lnTo>
                    <a:pt x="989" y="277"/>
                  </a:lnTo>
                  <a:lnTo>
                    <a:pt x="975" y="254"/>
                  </a:lnTo>
                  <a:lnTo>
                    <a:pt x="961" y="234"/>
                  </a:lnTo>
                  <a:lnTo>
                    <a:pt x="947" y="213"/>
                  </a:lnTo>
                  <a:lnTo>
                    <a:pt x="932" y="193"/>
                  </a:lnTo>
                  <a:lnTo>
                    <a:pt x="916" y="173"/>
                  </a:lnTo>
                  <a:lnTo>
                    <a:pt x="898" y="154"/>
                  </a:lnTo>
                  <a:lnTo>
                    <a:pt x="881" y="137"/>
                  </a:lnTo>
                  <a:lnTo>
                    <a:pt x="861" y="122"/>
                  </a:lnTo>
                  <a:lnTo>
                    <a:pt x="840" y="106"/>
                  </a:lnTo>
                  <a:lnTo>
                    <a:pt x="819" y="90"/>
                  </a:lnTo>
                  <a:lnTo>
                    <a:pt x="799" y="78"/>
                  </a:lnTo>
                  <a:lnTo>
                    <a:pt x="777" y="64"/>
                  </a:lnTo>
                  <a:lnTo>
                    <a:pt x="755" y="53"/>
                  </a:lnTo>
                  <a:lnTo>
                    <a:pt x="730" y="42"/>
                  </a:lnTo>
                  <a:lnTo>
                    <a:pt x="707" y="33"/>
                  </a:lnTo>
                  <a:lnTo>
                    <a:pt x="682" y="25"/>
                  </a:lnTo>
                  <a:lnTo>
                    <a:pt x="657" y="17"/>
                  </a:lnTo>
                  <a:lnTo>
                    <a:pt x="633" y="11"/>
                  </a:lnTo>
                  <a:lnTo>
                    <a:pt x="606" y="8"/>
                  </a:lnTo>
                  <a:lnTo>
                    <a:pt x="580" y="3"/>
                  </a:lnTo>
                  <a:lnTo>
                    <a:pt x="567" y="2"/>
                  </a:lnTo>
                  <a:lnTo>
                    <a:pt x="552" y="0"/>
                  </a:lnTo>
                  <a:lnTo>
                    <a:pt x="539" y="0"/>
                  </a:lnTo>
                  <a:lnTo>
                    <a:pt x="525"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321" name="Freeform 81"/>
            <p:cNvSpPr>
              <a:spLocks noEditPoints="1"/>
            </p:cNvSpPr>
            <p:nvPr/>
          </p:nvSpPr>
          <p:spPr bwMode="auto">
            <a:xfrm>
              <a:off x="6650038" y="1677988"/>
              <a:ext cx="1366837" cy="1374775"/>
            </a:xfrm>
            <a:custGeom>
              <a:avLst/>
              <a:gdLst>
                <a:gd name="T0" fmla="*/ 2147483647 w 1060"/>
                <a:gd name="T1" fmla="*/ 2147483647 h 1065"/>
                <a:gd name="T2" fmla="*/ 2147483647 w 1060"/>
                <a:gd name="T3" fmla="*/ 2147483647 h 1065"/>
                <a:gd name="T4" fmla="*/ 2147483647 w 1060"/>
                <a:gd name="T5" fmla="*/ 2147483647 h 1065"/>
                <a:gd name="T6" fmla="*/ 2147483647 w 1060"/>
                <a:gd name="T7" fmla="*/ 2147483647 h 1065"/>
                <a:gd name="T8" fmla="*/ 2147483647 w 1060"/>
                <a:gd name="T9" fmla="*/ 2147483647 h 1065"/>
                <a:gd name="T10" fmla="*/ 2147483647 w 1060"/>
                <a:gd name="T11" fmla="*/ 2147483647 h 1065"/>
                <a:gd name="T12" fmla="*/ 2147483647 w 1060"/>
                <a:gd name="T13" fmla="*/ 2147483647 h 1065"/>
                <a:gd name="T14" fmla="*/ 2147483647 w 1060"/>
                <a:gd name="T15" fmla="*/ 2147483647 h 1065"/>
                <a:gd name="T16" fmla="*/ 2147483647 w 1060"/>
                <a:gd name="T17" fmla="*/ 2147483647 h 1065"/>
                <a:gd name="T18" fmla="*/ 2147483647 w 1060"/>
                <a:gd name="T19" fmla="*/ 2147483647 h 1065"/>
                <a:gd name="T20" fmla="*/ 2147483647 w 1060"/>
                <a:gd name="T21" fmla="*/ 2147483647 h 1065"/>
                <a:gd name="T22" fmla="*/ 2147483647 w 1060"/>
                <a:gd name="T23" fmla="*/ 2147483647 h 1065"/>
                <a:gd name="T24" fmla="*/ 2147483647 w 1060"/>
                <a:gd name="T25" fmla="*/ 2147483647 h 1065"/>
                <a:gd name="T26" fmla="*/ 2147483647 w 1060"/>
                <a:gd name="T27" fmla="*/ 2147483647 h 1065"/>
                <a:gd name="T28" fmla="*/ 2147483647 w 1060"/>
                <a:gd name="T29" fmla="*/ 2147483647 h 1065"/>
                <a:gd name="T30" fmla="*/ 2147483647 w 1060"/>
                <a:gd name="T31" fmla="*/ 2147483647 h 1065"/>
                <a:gd name="T32" fmla="*/ 2147483647 w 1060"/>
                <a:gd name="T33" fmla="*/ 2147483647 h 1065"/>
                <a:gd name="T34" fmla="*/ 2147483647 w 1060"/>
                <a:gd name="T35" fmla="*/ 2147483647 h 1065"/>
                <a:gd name="T36" fmla="*/ 2147483647 w 1060"/>
                <a:gd name="T37" fmla="*/ 2147483647 h 1065"/>
                <a:gd name="T38" fmla="*/ 2147483647 w 1060"/>
                <a:gd name="T39" fmla="*/ 2147483647 h 1065"/>
                <a:gd name="T40" fmla="*/ 2147483647 w 1060"/>
                <a:gd name="T41" fmla="*/ 2147483647 h 1065"/>
                <a:gd name="T42" fmla="*/ 2147483647 w 1060"/>
                <a:gd name="T43" fmla="*/ 2147483647 h 1065"/>
                <a:gd name="T44" fmla="*/ 2147483647 w 1060"/>
                <a:gd name="T45" fmla="*/ 2147483647 h 1065"/>
                <a:gd name="T46" fmla="*/ 2147483647 w 1060"/>
                <a:gd name="T47" fmla="*/ 2147483647 h 1065"/>
                <a:gd name="T48" fmla="*/ 2147483647 w 1060"/>
                <a:gd name="T49" fmla="*/ 2147483647 h 1065"/>
                <a:gd name="T50" fmla="*/ 2147483647 w 1060"/>
                <a:gd name="T51" fmla="*/ 2147483647 h 1065"/>
                <a:gd name="T52" fmla="*/ 2147483647 w 1060"/>
                <a:gd name="T53" fmla="*/ 2147483647 h 1065"/>
                <a:gd name="T54" fmla="*/ 2147483647 w 1060"/>
                <a:gd name="T55" fmla="*/ 2147483647 h 1065"/>
                <a:gd name="T56" fmla="*/ 2147483647 w 1060"/>
                <a:gd name="T57" fmla="*/ 2147483647 h 1065"/>
                <a:gd name="T58" fmla="*/ 2147483647 w 1060"/>
                <a:gd name="T59" fmla="*/ 2147483647 h 1065"/>
                <a:gd name="T60" fmla="*/ 2147483647 w 1060"/>
                <a:gd name="T61" fmla="*/ 2147483647 h 1065"/>
                <a:gd name="T62" fmla="*/ 2147483647 w 1060"/>
                <a:gd name="T63" fmla="*/ 2147483647 h 1065"/>
                <a:gd name="T64" fmla="*/ 2147483647 w 1060"/>
                <a:gd name="T65" fmla="*/ 2147483647 h 1065"/>
                <a:gd name="T66" fmla="*/ 2147483647 w 1060"/>
                <a:gd name="T67" fmla="*/ 2147483647 h 1065"/>
                <a:gd name="T68" fmla="*/ 2147483647 w 1060"/>
                <a:gd name="T69" fmla="*/ 2147483647 h 1065"/>
                <a:gd name="T70" fmla="*/ 2147483647 w 1060"/>
                <a:gd name="T71" fmla="*/ 2147483647 h 1065"/>
                <a:gd name="T72" fmla="*/ 2147483647 w 1060"/>
                <a:gd name="T73" fmla="*/ 2147483647 h 1065"/>
                <a:gd name="T74" fmla="*/ 2147483647 w 1060"/>
                <a:gd name="T75" fmla="*/ 2147483647 h 1065"/>
                <a:gd name="T76" fmla="*/ 2147483647 w 1060"/>
                <a:gd name="T77" fmla="*/ 2147483647 h 1065"/>
                <a:gd name="T78" fmla="*/ 2147483647 w 1060"/>
                <a:gd name="T79" fmla="*/ 2147483647 h 1065"/>
                <a:gd name="T80" fmla="*/ 2147483647 w 1060"/>
                <a:gd name="T81" fmla="*/ 2147483647 h 1065"/>
                <a:gd name="T82" fmla="*/ 2147483647 w 1060"/>
                <a:gd name="T83" fmla="*/ 2147483647 h 1065"/>
                <a:gd name="T84" fmla="*/ 2147483647 w 1060"/>
                <a:gd name="T85" fmla="*/ 2147483647 h 1065"/>
                <a:gd name="T86" fmla="*/ 2147483647 w 1060"/>
                <a:gd name="T87" fmla="*/ 2147483647 h 1065"/>
                <a:gd name="T88" fmla="*/ 2147483647 w 1060"/>
                <a:gd name="T89" fmla="*/ 2147483647 h 1065"/>
                <a:gd name="T90" fmla="*/ 2147483647 w 1060"/>
                <a:gd name="T91" fmla="*/ 2147483647 h 1065"/>
                <a:gd name="T92" fmla="*/ 2147483647 w 1060"/>
                <a:gd name="T93" fmla="*/ 2147483647 h 1065"/>
                <a:gd name="T94" fmla="*/ 2147483647 w 1060"/>
                <a:gd name="T95" fmla="*/ 2147483647 h 1065"/>
                <a:gd name="T96" fmla="*/ 2147483647 w 1060"/>
                <a:gd name="T97" fmla="*/ 2147483647 h 1065"/>
                <a:gd name="T98" fmla="*/ 2147483647 w 1060"/>
                <a:gd name="T99" fmla="*/ 2147483647 h 1065"/>
                <a:gd name="T100" fmla="*/ 2147483647 w 1060"/>
                <a:gd name="T101" fmla="*/ 2147483647 h 1065"/>
                <a:gd name="T102" fmla="*/ 2147483647 w 1060"/>
                <a:gd name="T103" fmla="*/ 2147483647 h 1065"/>
                <a:gd name="T104" fmla="*/ 2147483647 w 1060"/>
                <a:gd name="T105" fmla="*/ 2147483647 h 1065"/>
                <a:gd name="T106" fmla="*/ 2147483647 w 1060"/>
                <a:gd name="T107" fmla="*/ 2147483647 h 1065"/>
                <a:gd name="T108" fmla="*/ 2147483647 w 1060"/>
                <a:gd name="T109" fmla="*/ 2147483647 h 1065"/>
                <a:gd name="T110" fmla="*/ 2147483647 w 1060"/>
                <a:gd name="T111" fmla="*/ 2147483647 h 1065"/>
                <a:gd name="T112" fmla="*/ 2147483647 w 1060"/>
                <a:gd name="T113" fmla="*/ 2147483647 h 1065"/>
                <a:gd name="T114" fmla="*/ 2147483647 w 1060"/>
                <a:gd name="T115" fmla="*/ 2147483647 h 1065"/>
                <a:gd name="T116" fmla="*/ 2147483647 w 1060"/>
                <a:gd name="T117" fmla="*/ 2147483647 h 1065"/>
                <a:gd name="T118" fmla="*/ 2147483647 w 1060"/>
                <a:gd name="T119" fmla="*/ 2147483647 h 1065"/>
                <a:gd name="T120" fmla="*/ 2147483647 w 1060"/>
                <a:gd name="T121" fmla="*/ 2147483647 h 1065"/>
                <a:gd name="T122" fmla="*/ 2147483647 w 1060"/>
                <a:gd name="T123" fmla="*/ 2147483647 h 10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0"/>
                <a:gd name="T187" fmla="*/ 0 h 1065"/>
                <a:gd name="T188" fmla="*/ 1060 w 1060"/>
                <a:gd name="T189" fmla="*/ 1065 h 10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0" h="1065">
                  <a:moveTo>
                    <a:pt x="548" y="9"/>
                  </a:moveTo>
                  <a:lnTo>
                    <a:pt x="529" y="8"/>
                  </a:lnTo>
                  <a:lnTo>
                    <a:pt x="525" y="8"/>
                  </a:lnTo>
                  <a:lnTo>
                    <a:pt x="523" y="8"/>
                  </a:lnTo>
                  <a:lnTo>
                    <a:pt x="520" y="6"/>
                  </a:lnTo>
                  <a:lnTo>
                    <a:pt x="520" y="5"/>
                  </a:lnTo>
                  <a:lnTo>
                    <a:pt x="520" y="3"/>
                  </a:lnTo>
                  <a:lnTo>
                    <a:pt x="520" y="2"/>
                  </a:lnTo>
                  <a:lnTo>
                    <a:pt x="522" y="0"/>
                  </a:lnTo>
                  <a:lnTo>
                    <a:pt x="525" y="0"/>
                  </a:lnTo>
                  <a:lnTo>
                    <a:pt x="529" y="0"/>
                  </a:lnTo>
                  <a:lnTo>
                    <a:pt x="550" y="0"/>
                  </a:lnTo>
                  <a:lnTo>
                    <a:pt x="551" y="2"/>
                  </a:lnTo>
                  <a:lnTo>
                    <a:pt x="553" y="2"/>
                  </a:lnTo>
                  <a:lnTo>
                    <a:pt x="554" y="5"/>
                  </a:lnTo>
                  <a:lnTo>
                    <a:pt x="553" y="6"/>
                  </a:lnTo>
                  <a:lnTo>
                    <a:pt x="553" y="8"/>
                  </a:lnTo>
                  <a:lnTo>
                    <a:pt x="551" y="8"/>
                  </a:lnTo>
                  <a:lnTo>
                    <a:pt x="548" y="9"/>
                  </a:lnTo>
                  <a:close/>
                  <a:moveTo>
                    <a:pt x="492" y="9"/>
                  </a:moveTo>
                  <a:lnTo>
                    <a:pt x="477" y="11"/>
                  </a:lnTo>
                  <a:lnTo>
                    <a:pt x="467" y="11"/>
                  </a:lnTo>
                  <a:lnTo>
                    <a:pt x="466" y="11"/>
                  </a:lnTo>
                  <a:lnTo>
                    <a:pt x="464" y="11"/>
                  </a:lnTo>
                  <a:lnTo>
                    <a:pt x="463" y="11"/>
                  </a:lnTo>
                  <a:lnTo>
                    <a:pt x="463" y="9"/>
                  </a:lnTo>
                  <a:lnTo>
                    <a:pt x="463" y="6"/>
                  </a:lnTo>
                  <a:lnTo>
                    <a:pt x="464" y="5"/>
                  </a:lnTo>
                  <a:lnTo>
                    <a:pt x="464" y="3"/>
                  </a:lnTo>
                  <a:lnTo>
                    <a:pt x="467" y="3"/>
                  </a:lnTo>
                  <a:lnTo>
                    <a:pt x="475" y="2"/>
                  </a:lnTo>
                  <a:lnTo>
                    <a:pt x="492" y="2"/>
                  </a:lnTo>
                  <a:lnTo>
                    <a:pt x="494" y="2"/>
                  </a:lnTo>
                  <a:lnTo>
                    <a:pt x="495" y="3"/>
                  </a:lnTo>
                  <a:lnTo>
                    <a:pt x="495" y="5"/>
                  </a:lnTo>
                  <a:lnTo>
                    <a:pt x="495" y="6"/>
                  </a:lnTo>
                  <a:lnTo>
                    <a:pt x="494" y="8"/>
                  </a:lnTo>
                  <a:lnTo>
                    <a:pt x="494" y="9"/>
                  </a:lnTo>
                  <a:lnTo>
                    <a:pt x="492" y="9"/>
                  </a:lnTo>
                  <a:close/>
                  <a:moveTo>
                    <a:pt x="435" y="17"/>
                  </a:moveTo>
                  <a:lnTo>
                    <a:pt x="426" y="19"/>
                  </a:lnTo>
                  <a:lnTo>
                    <a:pt x="412" y="22"/>
                  </a:lnTo>
                  <a:lnTo>
                    <a:pt x="408" y="22"/>
                  </a:lnTo>
                  <a:lnTo>
                    <a:pt x="407" y="20"/>
                  </a:lnTo>
                  <a:lnTo>
                    <a:pt x="405" y="20"/>
                  </a:lnTo>
                  <a:lnTo>
                    <a:pt x="405" y="19"/>
                  </a:lnTo>
                  <a:lnTo>
                    <a:pt x="405" y="17"/>
                  </a:lnTo>
                  <a:lnTo>
                    <a:pt x="405" y="16"/>
                  </a:lnTo>
                  <a:lnTo>
                    <a:pt x="407" y="14"/>
                  </a:lnTo>
                  <a:lnTo>
                    <a:pt x="408" y="14"/>
                  </a:lnTo>
                  <a:lnTo>
                    <a:pt x="424" y="11"/>
                  </a:lnTo>
                  <a:lnTo>
                    <a:pt x="433" y="9"/>
                  </a:lnTo>
                  <a:lnTo>
                    <a:pt x="435" y="9"/>
                  </a:lnTo>
                  <a:lnTo>
                    <a:pt x="436" y="9"/>
                  </a:lnTo>
                  <a:lnTo>
                    <a:pt x="438" y="11"/>
                  </a:lnTo>
                  <a:lnTo>
                    <a:pt x="438" y="14"/>
                  </a:lnTo>
                  <a:lnTo>
                    <a:pt x="438" y="16"/>
                  </a:lnTo>
                  <a:lnTo>
                    <a:pt x="436" y="16"/>
                  </a:lnTo>
                  <a:lnTo>
                    <a:pt x="435" y="17"/>
                  </a:lnTo>
                  <a:close/>
                  <a:moveTo>
                    <a:pt x="379" y="30"/>
                  </a:moveTo>
                  <a:lnTo>
                    <a:pt x="376" y="31"/>
                  </a:lnTo>
                  <a:lnTo>
                    <a:pt x="356" y="39"/>
                  </a:lnTo>
                  <a:lnTo>
                    <a:pt x="354" y="39"/>
                  </a:lnTo>
                  <a:lnTo>
                    <a:pt x="353" y="39"/>
                  </a:lnTo>
                  <a:lnTo>
                    <a:pt x="351" y="37"/>
                  </a:lnTo>
                  <a:lnTo>
                    <a:pt x="351" y="36"/>
                  </a:lnTo>
                  <a:lnTo>
                    <a:pt x="351" y="34"/>
                  </a:lnTo>
                  <a:lnTo>
                    <a:pt x="351" y="33"/>
                  </a:lnTo>
                  <a:lnTo>
                    <a:pt x="351" y="31"/>
                  </a:lnTo>
                  <a:lnTo>
                    <a:pt x="353" y="30"/>
                  </a:lnTo>
                  <a:lnTo>
                    <a:pt x="373" y="23"/>
                  </a:lnTo>
                  <a:lnTo>
                    <a:pt x="377" y="22"/>
                  </a:lnTo>
                  <a:lnTo>
                    <a:pt x="379" y="22"/>
                  </a:lnTo>
                  <a:lnTo>
                    <a:pt x="381" y="23"/>
                  </a:lnTo>
                  <a:lnTo>
                    <a:pt x="382" y="25"/>
                  </a:lnTo>
                  <a:lnTo>
                    <a:pt x="382" y="27"/>
                  </a:lnTo>
                  <a:lnTo>
                    <a:pt x="382" y="30"/>
                  </a:lnTo>
                  <a:lnTo>
                    <a:pt x="381" y="30"/>
                  </a:lnTo>
                  <a:lnTo>
                    <a:pt x="379" y="30"/>
                  </a:lnTo>
                  <a:close/>
                  <a:moveTo>
                    <a:pt x="325" y="50"/>
                  </a:moveTo>
                  <a:lnTo>
                    <a:pt x="305" y="59"/>
                  </a:lnTo>
                  <a:lnTo>
                    <a:pt x="303" y="61"/>
                  </a:lnTo>
                  <a:lnTo>
                    <a:pt x="301" y="61"/>
                  </a:lnTo>
                  <a:lnTo>
                    <a:pt x="300" y="61"/>
                  </a:lnTo>
                  <a:lnTo>
                    <a:pt x="298" y="59"/>
                  </a:lnTo>
                  <a:lnTo>
                    <a:pt x="297" y="58"/>
                  </a:lnTo>
                  <a:lnTo>
                    <a:pt x="297" y="56"/>
                  </a:lnTo>
                  <a:lnTo>
                    <a:pt x="297" y="55"/>
                  </a:lnTo>
                  <a:lnTo>
                    <a:pt x="298" y="53"/>
                  </a:lnTo>
                  <a:lnTo>
                    <a:pt x="300" y="51"/>
                  </a:lnTo>
                  <a:lnTo>
                    <a:pt x="323" y="42"/>
                  </a:lnTo>
                  <a:lnTo>
                    <a:pt x="325" y="42"/>
                  </a:lnTo>
                  <a:lnTo>
                    <a:pt x="326" y="44"/>
                  </a:lnTo>
                  <a:lnTo>
                    <a:pt x="328" y="45"/>
                  </a:lnTo>
                  <a:lnTo>
                    <a:pt x="328" y="47"/>
                  </a:lnTo>
                  <a:lnTo>
                    <a:pt x="328" y="48"/>
                  </a:lnTo>
                  <a:lnTo>
                    <a:pt x="326" y="48"/>
                  </a:lnTo>
                  <a:lnTo>
                    <a:pt x="325" y="50"/>
                  </a:lnTo>
                  <a:close/>
                  <a:moveTo>
                    <a:pt x="273" y="75"/>
                  </a:moveTo>
                  <a:lnTo>
                    <a:pt x="260" y="84"/>
                  </a:lnTo>
                  <a:lnTo>
                    <a:pt x="253" y="89"/>
                  </a:lnTo>
                  <a:lnTo>
                    <a:pt x="252" y="89"/>
                  </a:lnTo>
                  <a:lnTo>
                    <a:pt x="250" y="89"/>
                  </a:lnTo>
                  <a:lnTo>
                    <a:pt x="249" y="89"/>
                  </a:lnTo>
                  <a:lnTo>
                    <a:pt x="247" y="87"/>
                  </a:lnTo>
                  <a:lnTo>
                    <a:pt x="246" y="86"/>
                  </a:lnTo>
                  <a:lnTo>
                    <a:pt x="246" y="84"/>
                  </a:lnTo>
                  <a:lnTo>
                    <a:pt x="247" y="83"/>
                  </a:lnTo>
                  <a:lnTo>
                    <a:pt x="249" y="81"/>
                  </a:lnTo>
                  <a:lnTo>
                    <a:pt x="255" y="76"/>
                  </a:lnTo>
                  <a:lnTo>
                    <a:pt x="270" y="69"/>
                  </a:lnTo>
                  <a:lnTo>
                    <a:pt x="270" y="67"/>
                  </a:lnTo>
                  <a:lnTo>
                    <a:pt x="272" y="67"/>
                  </a:lnTo>
                  <a:lnTo>
                    <a:pt x="273" y="69"/>
                  </a:lnTo>
                  <a:lnTo>
                    <a:pt x="275" y="70"/>
                  </a:lnTo>
                  <a:lnTo>
                    <a:pt x="277" y="72"/>
                  </a:lnTo>
                  <a:lnTo>
                    <a:pt x="275" y="73"/>
                  </a:lnTo>
                  <a:lnTo>
                    <a:pt x="275" y="75"/>
                  </a:lnTo>
                  <a:lnTo>
                    <a:pt x="273" y="75"/>
                  </a:lnTo>
                  <a:close/>
                  <a:moveTo>
                    <a:pt x="225" y="107"/>
                  </a:moveTo>
                  <a:lnTo>
                    <a:pt x="218" y="112"/>
                  </a:lnTo>
                  <a:lnTo>
                    <a:pt x="207" y="121"/>
                  </a:lnTo>
                  <a:lnTo>
                    <a:pt x="205" y="121"/>
                  </a:lnTo>
                  <a:lnTo>
                    <a:pt x="202" y="121"/>
                  </a:lnTo>
                  <a:lnTo>
                    <a:pt x="201" y="121"/>
                  </a:lnTo>
                  <a:lnTo>
                    <a:pt x="199" y="120"/>
                  </a:lnTo>
                  <a:lnTo>
                    <a:pt x="199" y="118"/>
                  </a:lnTo>
                  <a:lnTo>
                    <a:pt x="199" y="117"/>
                  </a:lnTo>
                  <a:lnTo>
                    <a:pt x="201" y="115"/>
                  </a:lnTo>
                  <a:lnTo>
                    <a:pt x="213" y="106"/>
                  </a:lnTo>
                  <a:lnTo>
                    <a:pt x="221" y="100"/>
                  </a:lnTo>
                  <a:lnTo>
                    <a:pt x="222" y="100"/>
                  </a:lnTo>
                  <a:lnTo>
                    <a:pt x="224" y="100"/>
                  </a:lnTo>
                  <a:lnTo>
                    <a:pt x="225" y="100"/>
                  </a:lnTo>
                  <a:lnTo>
                    <a:pt x="225" y="101"/>
                  </a:lnTo>
                  <a:lnTo>
                    <a:pt x="227" y="103"/>
                  </a:lnTo>
                  <a:lnTo>
                    <a:pt x="225" y="106"/>
                  </a:lnTo>
                  <a:lnTo>
                    <a:pt x="225" y="107"/>
                  </a:lnTo>
                  <a:close/>
                  <a:moveTo>
                    <a:pt x="182" y="143"/>
                  </a:moveTo>
                  <a:lnTo>
                    <a:pt x="180" y="145"/>
                  </a:lnTo>
                  <a:lnTo>
                    <a:pt x="163" y="160"/>
                  </a:lnTo>
                  <a:lnTo>
                    <a:pt x="162" y="160"/>
                  </a:lnTo>
                  <a:lnTo>
                    <a:pt x="160" y="160"/>
                  </a:lnTo>
                  <a:lnTo>
                    <a:pt x="159" y="160"/>
                  </a:lnTo>
                  <a:lnTo>
                    <a:pt x="157" y="159"/>
                  </a:lnTo>
                  <a:lnTo>
                    <a:pt x="156" y="157"/>
                  </a:lnTo>
                  <a:lnTo>
                    <a:pt x="156" y="156"/>
                  </a:lnTo>
                  <a:lnTo>
                    <a:pt x="157" y="154"/>
                  </a:lnTo>
                  <a:lnTo>
                    <a:pt x="174" y="139"/>
                  </a:lnTo>
                  <a:lnTo>
                    <a:pt x="176" y="137"/>
                  </a:lnTo>
                  <a:lnTo>
                    <a:pt x="177" y="135"/>
                  </a:lnTo>
                  <a:lnTo>
                    <a:pt x="179" y="135"/>
                  </a:lnTo>
                  <a:lnTo>
                    <a:pt x="180" y="137"/>
                  </a:lnTo>
                  <a:lnTo>
                    <a:pt x="182" y="137"/>
                  </a:lnTo>
                  <a:lnTo>
                    <a:pt x="182" y="139"/>
                  </a:lnTo>
                  <a:lnTo>
                    <a:pt x="182" y="140"/>
                  </a:lnTo>
                  <a:lnTo>
                    <a:pt x="182" y="142"/>
                  </a:lnTo>
                  <a:lnTo>
                    <a:pt x="182" y="143"/>
                  </a:lnTo>
                  <a:close/>
                  <a:moveTo>
                    <a:pt x="140" y="184"/>
                  </a:moveTo>
                  <a:lnTo>
                    <a:pt x="128" y="199"/>
                  </a:lnTo>
                  <a:lnTo>
                    <a:pt x="125" y="202"/>
                  </a:lnTo>
                  <a:lnTo>
                    <a:pt x="123" y="202"/>
                  </a:lnTo>
                  <a:lnTo>
                    <a:pt x="121" y="204"/>
                  </a:lnTo>
                  <a:lnTo>
                    <a:pt x="120" y="204"/>
                  </a:lnTo>
                  <a:lnTo>
                    <a:pt x="118" y="202"/>
                  </a:lnTo>
                  <a:lnTo>
                    <a:pt x="118" y="201"/>
                  </a:lnTo>
                  <a:lnTo>
                    <a:pt x="118" y="199"/>
                  </a:lnTo>
                  <a:lnTo>
                    <a:pt x="118" y="198"/>
                  </a:lnTo>
                  <a:lnTo>
                    <a:pt x="121" y="193"/>
                  </a:lnTo>
                  <a:lnTo>
                    <a:pt x="135" y="177"/>
                  </a:lnTo>
                  <a:lnTo>
                    <a:pt x="137" y="176"/>
                  </a:lnTo>
                  <a:lnTo>
                    <a:pt x="139" y="176"/>
                  </a:lnTo>
                  <a:lnTo>
                    <a:pt x="140" y="177"/>
                  </a:lnTo>
                  <a:lnTo>
                    <a:pt x="142" y="179"/>
                  </a:lnTo>
                  <a:lnTo>
                    <a:pt x="142" y="181"/>
                  </a:lnTo>
                  <a:lnTo>
                    <a:pt x="142" y="182"/>
                  </a:lnTo>
                  <a:lnTo>
                    <a:pt x="140" y="184"/>
                  </a:lnTo>
                  <a:close/>
                  <a:moveTo>
                    <a:pt x="104" y="229"/>
                  </a:moveTo>
                  <a:lnTo>
                    <a:pt x="98" y="238"/>
                  </a:lnTo>
                  <a:lnTo>
                    <a:pt x="92" y="249"/>
                  </a:lnTo>
                  <a:lnTo>
                    <a:pt x="90" y="251"/>
                  </a:lnTo>
                  <a:lnTo>
                    <a:pt x="89" y="251"/>
                  </a:lnTo>
                  <a:lnTo>
                    <a:pt x="87" y="251"/>
                  </a:lnTo>
                  <a:lnTo>
                    <a:pt x="86" y="251"/>
                  </a:lnTo>
                  <a:lnTo>
                    <a:pt x="84" y="249"/>
                  </a:lnTo>
                  <a:lnTo>
                    <a:pt x="83" y="248"/>
                  </a:lnTo>
                  <a:lnTo>
                    <a:pt x="84" y="246"/>
                  </a:lnTo>
                  <a:lnTo>
                    <a:pt x="92" y="235"/>
                  </a:lnTo>
                  <a:lnTo>
                    <a:pt x="98" y="224"/>
                  </a:lnTo>
                  <a:lnTo>
                    <a:pt x="100" y="223"/>
                  </a:lnTo>
                  <a:lnTo>
                    <a:pt x="101" y="221"/>
                  </a:lnTo>
                  <a:lnTo>
                    <a:pt x="101" y="223"/>
                  </a:lnTo>
                  <a:lnTo>
                    <a:pt x="104" y="223"/>
                  </a:lnTo>
                  <a:lnTo>
                    <a:pt x="104" y="224"/>
                  </a:lnTo>
                  <a:lnTo>
                    <a:pt x="106" y="226"/>
                  </a:lnTo>
                  <a:lnTo>
                    <a:pt x="106" y="227"/>
                  </a:lnTo>
                  <a:lnTo>
                    <a:pt x="104" y="229"/>
                  </a:lnTo>
                  <a:close/>
                  <a:moveTo>
                    <a:pt x="75" y="277"/>
                  </a:moveTo>
                  <a:lnTo>
                    <a:pt x="72" y="283"/>
                  </a:lnTo>
                  <a:lnTo>
                    <a:pt x="62" y="300"/>
                  </a:lnTo>
                  <a:lnTo>
                    <a:pt x="59" y="302"/>
                  </a:lnTo>
                  <a:lnTo>
                    <a:pt x="58" y="302"/>
                  </a:lnTo>
                  <a:lnTo>
                    <a:pt x="56" y="302"/>
                  </a:lnTo>
                  <a:lnTo>
                    <a:pt x="56" y="300"/>
                  </a:lnTo>
                  <a:lnTo>
                    <a:pt x="56" y="299"/>
                  </a:lnTo>
                  <a:lnTo>
                    <a:pt x="55" y="297"/>
                  </a:lnTo>
                  <a:lnTo>
                    <a:pt x="56" y="296"/>
                  </a:lnTo>
                  <a:lnTo>
                    <a:pt x="66" y="279"/>
                  </a:lnTo>
                  <a:lnTo>
                    <a:pt x="67" y="274"/>
                  </a:lnTo>
                  <a:lnTo>
                    <a:pt x="67" y="272"/>
                  </a:lnTo>
                  <a:lnTo>
                    <a:pt x="69" y="272"/>
                  </a:lnTo>
                  <a:lnTo>
                    <a:pt x="72" y="271"/>
                  </a:lnTo>
                  <a:lnTo>
                    <a:pt x="73" y="272"/>
                  </a:lnTo>
                  <a:lnTo>
                    <a:pt x="75" y="274"/>
                  </a:lnTo>
                  <a:lnTo>
                    <a:pt x="75" y="276"/>
                  </a:lnTo>
                  <a:lnTo>
                    <a:pt x="75" y="277"/>
                  </a:lnTo>
                  <a:close/>
                  <a:moveTo>
                    <a:pt x="49" y="330"/>
                  </a:moveTo>
                  <a:lnTo>
                    <a:pt x="39" y="352"/>
                  </a:lnTo>
                  <a:lnTo>
                    <a:pt x="39" y="353"/>
                  </a:lnTo>
                  <a:lnTo>
                    <a:pt x="39" y="355"/>
                  </a:lnTo>
                  <a:lnTo>
                    <a:pt x="36" y="355"/>
                  </a:lnTo>
                  <a:lnTo>
                    <a:pt x="35" y="355"/>
                  </a:lnTo>
                  <a:lnTo>
                    <a:pt x="33" y="355"/>
                  </a:lnTo>
                  <a:lnTo>
                    <a:pt x="31" y="353"/>
                  </a:lnTo>
                  <a:lnTo>
                    <a:pt x="31" y="352"/>
                  </a:lnTo>
                  <a:lnTo>
                    <a:pt x="31" y="349"/>
                  </a:lnTo>
                  <a:lnTo>
                    <a:pt x="33" y="349"/>
                  </a:lnTo>
                  <a:lnTo>
                    <a:pt x="41" y="327"/>
                  </a:lnTo>
                  <a:lnTo>
                    <a:pt x="42" y="325"/>
                  </a:lnTo>
                  <a:lnTo>
                    <a:pt x="44" y="324"/>
                  </a:lnTo>
                  <a:lnTo>
                    <a:pt x="45" y="324"/>
                  </a:lnTo>
                  <a:lnTo>
                    <a:pt x="47" y="324"/>
                  </a:lnTo>
                  <a:lnTo>
                    <a:pt x="47" y="325"/>
                  </a:lnTo>
                  <a:lnTo>
                    <a:pt x="49" y="327"/>
                  </a:lnTo>
                  <a:lnTo>
                    <a:pt x="49" y="328"/>
                  </a:lnTo>
                  <a:lnTo>
                    <a:pt x="49" y="330"/>
                  </a:lnTo>
                  <a:close/>
                  <a:moveTo>
                    <a:pt x="30" y="384"/>
                  </a:moveTo>
                  <a:lnTo>
                    <a:pt x="25" y="402"/>
                  </a:lnTo>
                  <a:lnTo>
                    <a:pt x="24" y="408"/>
                  </a:lnTo>
                  <a:lnTo>
                    <a:pt x="22" y="409"/>
                  </a:lnTo>
                  <a:lnTo>
                    <a:pt x="21" y="411"/>
                  </a:lnTo>
                  <a:lnTo>
                    <a:pt x="19" y="411"/>
                  </a:lnTo>
                  <a:lnTo>
                    <a:pt x="17" y="411"/>
                  </a:lnTo>
                  <a:lnTo>
                    <a:pt x="16" y="409"/>
                  </a:lnTo>
                  <a:lnTo>
                    <a:pt x="14" y="408"/>
                  </a:lnTo>
                  <a:lnTo>
                    <a:pt x="16" y="406"/>
                  </a:lnTo>
                  <a:lnTo>
                    <a:pt x="17" y="398"/>
                  </a:lnTo>
                  <a:lnTo>
                    <a:pt x="22" y="381"/>
                  </a:lnTo>
                  <a:lnTo>
                    <a:pt x="22" y="380"/>
                  </a:lnTo>
                  <a:lnTo>
                    <a:pt x="24" y="378"/>
                  </a:lnTo>
                  <a:lnTo>
                    <a:pt x="25" y="378"/>
                  </a:lnTo>
                  <a:lnTo>
                    <a:pt x="27" y="378"/>
                  </a:lnTo>
                  <a:lnTo>
                    <a:pt x="28" y="380"/>
                  </a:lnTo>
                  <a:lnTo>
                    <a:pt x="30" y="381"/>
                  </a:lnTo>
                  <a:lnTo>
                    <a:pt x="30" y="383"/>
                  </a:lnTo>
                  <a:lnTo>
                    <a:pt x="30" y="384"/>
                  </a:lnTo>
                  <a:close/>
                  <a:moveTo>
                    <a:pt x="17" y="439"/>
                  </a:moveTo>
                  <a:lnTo>
                    <a:pt x="14" y="453"/>
                  </a:lnTo>
                  <a:lnTo>
                    <a:pt x="13" y="465"/>
                  </a:lnTo>
                  <a:lnTo>
                    <a:pt x="11" y="467"/>
                  </a:lnTo>
                  <a:lnTo>
                    <a:pt x="8" y="467"/>
                  </a:lnTo>
                  <a:lnTo>
                    <a:pt x="7" y="467"/>
                  </a:lnTo>
                  <a:lnTo>
                    <a:pt x="5" y="467"/>
                  </a:lnTo>
                  <a:lnTo>
                    <a:pt x="5" y="465"/>
                  </a:lnTo>
                  <a:lnTo>
                    <a:pt x="5" y="464"/>
                  </a:lnTo>
                  <a:lnTo>
                    <a:pt x="7" y="451"/>
                  </a:lnTo>
                  <a:lnTo>
                    <a:pt x="8" y="439"/>
                  </a:lnTo>
                  <a:lnTo>
                    <a:pt x="10" y="437"/>
                  </a:lnTo>
                  <a:lnTo>
                    <a:pt x="11" y="436"/>
                  </a:lnTo>
                  <a:lnTo>
                    <a:pt x="13" y="436"/>
                  </a:lnTo>
                  <a:lnTo>
                    <a:pt x="14" y="436"/>
                  </a:lnTo>
                  <a:lnTo>
                    <a:pt x="16" y="437"/>
                  </a:lnTo>
                  <a:lnTo>
                    <a:pt x="16" y="439"/>
                  </a:lnTo>
                  <a:lnTo>
                    <a:pt x="17" y="439"/>
                  </a:lnTo>
                  <a:close/>
                  <a:moveTo>
                    <a:pt x="10" y="497"/>
                  </a:moveTo>
                  <a:lnTo>
                    <a:pt x="10" y="504"/>
                  </a:lnTo>
                  <a:lnTo>
                    <a:pt x="10" y="521"/>
                  </a:lnTo>
                  <a:lnTo>
                    <a:pt x="8" y="523"/>
                  </a:lnTo>
                  <a:lnTo>
                    <a:pt x="8" y="525"/>
                  </a:lnTo>
                  <a:lnTo>
                    <a:pt x="7" y="526"/>
                  </a:lnTo>
                  <a:lnTo>
                    <a:pt x="4" y="526"/>
                  </a:lnTo>
                  <a:lnTo>
                    <a:pt x="2" y="525"/>
                  </a:lnTo>
                  <a:lnTo>
                    <a:pt x="0" y="523"/>
                  </a:lnTo>
                  <a:lnTo>
                    <a:pt x="0" y="521"/>
                  </a:lnTo>
                  <a:lnTo>
                    <a:pt x="2" y="504"/>
                  </a:lnTo>
                  <a:lnTo>
                    <a:pt x="2" y="497"/>
                  </a:lnTo>
                  <a:lnTo>
                    <a:pt x="2" y="495"/>
                  </a:lnTo>
                  <a:lnTo>
                    <a:pt x="4" y="493"/>
                  </a:lnTo>
                  <a:lnTo>
                    <a:pt x="7" y="493"/>
                  </a:lnTo>
                  <a:lnTo>
                    <a:pt x="8" y="493"/>
                  </a:lnTo>
                  <a:lnTo>
                    <a:pt x="10" y="493"/>
                  </a:lnTo>
                  <a:lnTo>
                    <a:pt x="10" y="495"/>
                  </a:lnTo>
                  <a:lnTo>
                    <a:pt x="10" y="497"/>
                  </a:lnTo>
                  <a:close/>
                  <a:moveTo>
                    <a:pt x="10" y="556"/>
                  </a:moveTo>
                  <a:lnTo>
                    <a:pt x="10" y="559"/>
                  </a:lnTo>
                  <a:lnTo>
                    <a:pt x="11" y="579"/>
                  </a:lnTo>
                  <a:lnTo>
                    <a:pt x="11" y="582"/>
                  </a:lnTo>
                  <a:lnTo>
                    <a:pt x="10" y="584"/>
                  </a:lnTo>
                  <a:lnTo>
                    <a:pt x="8" y="584"/>
                  </a:lnTo>
                  <a:lnTo>
                    <a:pt x="7" y="585"/>
                  </a:lnTo>
                  <a:lnTo>
                    <a:pt x="5" y="584"/>
                  </a:lnTo>
                  <a:lnTo>
                    <a:pt x="4" y="584"/>
                  </a:lnTo>
                  <a:lnTo>
                    <a:pt x="4" y="582"/>
                  </a:lnTo>
                  <a:lnTo>
                    <a:pt x="4" y="581"/>
                  </a:lnTo>
                  <a:lnTo>
                    <a:pt x="2" y="559"/>
                  </a:lnTo>
                  <a:lnTo>
                    <a:pt x="2" y="556"/>
                  </a:lnTo>
                  <a:lnTo>
                    <a:pt x="2" y="554"/>
                  </a:lnTo>
                  <a:lnTo>
                    <a:pt x="2" y="551"/>
                  </a:lnTo>
                  <a:lnTo>
                    <a:pt x="4" y="551"/>
                  </a:lnTo>
                  <a:lnTo>
                    <a:pt x="5" y="551"/>
                  </a:lnTo>
                  <a:lnTo>
                    <a:pt x="7" y="551"/>
                  </a:lnTo>
                  <a:lnTo>
                    <a:pt x="8" y="551"/>
                  </a:lnTo>
                  <a:lnTo>
                    <a:pt x="10" y="553"/>
                  </a:lnTo>
                  <a:lnTo>
                    <a:pt x="10" y="556"/>
                  </a:lnTo>
                  <a:close/>
                  <a:moveTo>
                    <a:pt x="14" y="612"/>
                  </a:moveTo>
                  <a:lnTo>
                    <a:pt x="19" y="637"/>
                  </a:lnTo>
                  <a:lnTo>
                    <a:pt x="19" y="638"/>
                  </a:lnTo>
                  <a:lnTo>
                    <a:pt x="19" y="640"/>
                  </a:lnTo>
                  <a:lnTo>
                    <a:pt x="17" y="640"/>
                  </a:lnTo>
                  <a:lnTo>
                    <a:pt x="16" y="641"/>
                  </a:lnTo>
                  <a:lnTo>
                    <a:pt x="13" y="641"/>
                  </a:lnTo>
                  <a:lnTo>
                    <a:pt x="11" y="640"/>
                  </a:lnTo>
                  <a:lnTo>
                    <a:pt x="11" y="638"/>
                  </a:lnTo>
                  <a:lnTo>
                    <a:pt x="7" y="613"/>
                  </a:lnTo>
                  <a:lnTo>
                    <a:pt x="7" y="612"/>
                  </a:lnTo>
                  <a:lnTo>
                    <a:pt x="7" y="610"/>
                  </a:lnTo>
                  <a:lnTo>
                    <a:pt x="8" y="610"/>
                  </a:lnTo>
                  <a:lnTo>
                    <a:pt x="10" y="609"/>
                  </a:lnTo>
                  <a:lnTo>
                    <a:pt x="11" y="609"/>
                  </a:lnTo>
                  <a:lnTo>
                    <a:pt x="13" y="610"/>
                  </a:lnTo>
                  <a:lnTo>
                    <a:pt x="13" y="612"/>
                  </a:lnTo>
                  <a:lnTo>
                    <a:pt x="14" y="612"/>
                  </a:lnTo>
                  <a:close/>
                  <a:moveTo>
                    <a:pt x="27" y="668"/>
                  </a:moveTo>
                  <a:lnTo>
                    <a:pt x="31" y="688"/>
                  </a:lnTo>
                  <a:lnTo>
                    <a:pt x="33" y="693"/>
                  </a:lnTo>
                  <a:lnTo>
                    <a:pt x="33" y="694"/>
                  </a:lnTo>
                  <a:lnTo>
                    <a:pt x="31" y="696"/>
                  </a:lnTo>
                  <a:lnTo>
                    <a:pt x="30" y="697"/>
                  </a:lnTo>
                  <a:lnTo>
                    <a:pt x="28" y="697"/>
                  </a:lnTo>
                  <a:lnTo>
                    <a:pt x="27" y="696"/>
                  </a:lnTo>
                  <a:lnTo>
                    <a:pt x="25" y="694"/>
                  </a:lnTo>
                  <a:lnTo>
                    <a:pt x="24" y="691"/>
                  </a:lnTo>
                  <a:lnTo>
                    <a:pt x="19" y="671"/>
                  </a:lnTo>
                  <a:lnTo>
                    <a:pt x="19" y="669"/>
                  </a:lnTo>
                  <a:lnTo>
                    <a:pt x="19" y="668"/>
                  </a:lnTo>
                  <a:lnTo>
                    <a:pt x="21" y="668"/>
                  </a:lnTo>
                  <a:lnTo>
                    <a:pt x="21" y="666"/>
                  </a:lnTo>
                  <a:lnTo>
                    <a:pt x="22" y="666"/>
                  </a:lnTo>
                  <a:lnTo>
                    <a:pt x="24" y="666"/>
                  </a:lnTo>
                  <a:lnTo>
                    <a:pt x="25" y="668"/>
                  </a:lnTo>
                  <a:lnTo>
                    <a:pt x="27" y="668"/>
                  </a:lnTo>
                  <a:close/>
                  <a:moveTo>
                    <a:pt x="45" y="722"/>
                  </a:moveTo>
                  <a:lnTo>
                    <a:pt x="49" y="736"/>
                  </a:lnTo>
                  <a:lnTo>
                    <a:pt x="55" y="747"/>
                  </a:lnTo>
                  <a:lnTo>
                    <a:pt x="55" y="749"/>
                  </a:lnTo>
                  <a:lnTo>
                    <a:pt x="53" y="750"/>
                  </a:lnTo>
                  <a:lnTo>
                    <a:pt x="52" y="752"/>
                  </a:lnTo>
                  <a:lnTo>
                    <a:pt x="50" y="752"/>
                  </a:lnTo>
                  <a:lnTo>
                    <a:pt x="49" y="752"/>
                  </a:lnTo>
                  <a:lnTo>
                    <a:pt x="47" y="750"/>
                  </a:lnTo>
                  <a:lnTo>
                    <a:pt x="47" y="749"/>
                  </a:lnTo>
                  <a:lnTo>
                    <a:pt x="42" y="739"/>
                  </a:lnTo>
                  <a:lnTo>
                    <a:pt x="38" y="727"/>
                  </a:lnTo>
                  <a:lnTo>
                    <a:pt x="38" y="724"/>
                  </a:lnTo>
                  <a:lnTo>
                    <a:pt x="38" y="722"/>
                  </a:lnTo>
                  <a:lnTo>
                    <a:pt x="39" y="722"/>
                  </a:lnTo>
                  <a:lnTo>
                    <a:pt x="41" y="721"/>
                  </a:lnTo>
                  <a:lnTo>
                    <a:pt x="42" y="722"/>
                  </a:lnTo>
                  <a:lnTo>
                    <a:pt x="44" y="722"/>
                  </a:lnTo>
                  <a:lnTo>
                    <a:pt x="45" y="722"/>
                  </a:lnTo>
                  <a:close/>
                  <a:moveTo>
                    <a:pt x="69" y="777"/>
                  </a:moveTo>
                  <a:lnTo>
                    <a:pt x="72" y="783"/>
                  </a:lnTo>
                  <a:lnTo>
                    <a:pt x="81" y="797"/>
                  </a:lnTo>
                  <a:lnTo>
                    <a:pt x="81" y="798"/>
                  </a:lnTo>
                  <a:lnTo>
                    <a:pt x="81" y="800"/>
                  </a:lnTo>
                  <a:lnTo>
                    <a:pt x="80" y="803"/>
                  </a:lnTo>
                  <a:lnTo>
                    <a:pt x="76" y="803"/>
                  </a:lnTo>
                  <a:lnTo>
                    <a:pt x="75" y="803"/>
                  </a:lnTo>
                  <a:lnTo>
                    <a:pt x="73" y="802"/>
                  </a:lnTo>
                  <a:lnTo>
                    <a:pt x="66" y="786"/>
                  </a:lnTo>
                  <a:lnTo>
                    <a:pt x="61" y="780"/>
                  </a:lnTo>
                  <a:lnTo>
                    <a:pt x="61" y="778"/>
                  </a:lnTo>
                  <a:lnTo>
                    <a:pt x="61" y="777"/>
                  </a:lnTo>
                  <a:lnTo>
                    <a:pt x="61" y="775"/>
                  </a:lnTo>
                  <a:lnTo>
                    <a:pt x="64" y="775"/>
                  </a:lnTo>
                  <a:lnTo>
                    <a:pt x="66" y="774"/>
                  </a:lnTo>
                  <a:lnTo>
                    <a:pt x="67" y="775"/>
                  </a:lnTo>
                  <a:lnTo>
                    <a:pt x="69" y="777"/>
                  </a:lnTo>
                  <a:close/>
                  <a:moveTo>
                    <a:pt x="98" y="825"/>
                  </a:moveTo>
                  <a:lnTo>
                    <a:pt x="112" y="845"/>
                  </a:lnTo>
                  <a:lnTo>
                    <a:pt x="112" y="847"/>
                  </a:lnTo>
                  <a:lnTo>
                    <a:pt x="112" y="850"/>
                  </a:lnTo>
                  <a:lnTo>
                    <a:pt x="111" y="851"/>
                  </a:lnTo>
                  <a:lnTo>
                    <a:pt x="109" y="851"/>
                  </a:lnTo>
                  <a:lnTo>
                    <a:pt x="106" y="851"/>
                  </a:lnTo>
                  <a:lnTo>
                    <a:pt x="106" y="850"/>
                  </a:lnTo>
                  <a:lnTo>
                    <a:pt x="92" y="831"/>
                  </a:lnTo>
                  <a:lnTo>
                    <a:pt x="90" y="828"/>
                  </a:lnTo>
                  <a:lnTo>
                    <a:pt x="90" y="826"/>
                  </a:lnTo>
                  <a:lnTo>
                    <a:pt x="92" y="825"/>
                  </a:lnTo>
                  <a:lnTo>
                    <a:pt x="92" y="823"/>
                  </a:lnTo>
                  <a:lnTo>
                    <a:pt x="94" y="823"/>
                  </a:lnTo>
                  <a:lnTo>
                    <a:pt x="95" y="823"/>
                  </a:lnTo>
                  <a:lnTo>
                    <a:pt x="97" y="823"/>
                  </a:lnTo>
                  <a:lnTo>
                    <a:pt x="98" y="825"/>
                  </a:lnTo>
                  <a:close/>
                  <a:moveTo>
                    <a:pt x="132" y="872"/>
                  </a:moveTo>
                  <a:lnTo>
                    <a:pt x="145" y="886"/>
                  </a:lnTo>
                  <a:lnTo>
                    <a:pt x="149" y="889"/>
                  </a:lnTo>
                  <a:lnTo>
                    <a:pt x="149" y="890"/>
                  </a:lnTo>
                  <a:lnTo>
                    <a:pt x="149" y="893"/>
                  </a:lnTo>
                  <a:lnTo>
                    <a:pt x="149" y="895"/>
                  </a:lnTo>
                  <a:lnTo>
                    <a:pt x="146" y="895"/>
                  </a:lnTo>
                  <a:lnTo>
                    <a:pt x="146" y="897"/>
                  </a:lnTo>
                  <a:lnTo>
                    <a:pt x="145" y="895"/>
                  </a:lnTo>
                  <a:lnTo>
                    <a:pt x="143" y="895"/>
                  </a:lnTo>
                  <a:lnTo>
                    <a:pt x="137" y="890"/>
                  </a:lnTo>
                  <a:lnTo>
                    <a:pt x="128" y="876"/>
                  </a:lnTo>
                  <a:lnTo>
                    <a:pt x="126" y="875"/>
                  </a:lnTo>
                  <a:lnTo>
                    <a:pt x="126" y="873"/>
                  </a:lnTo>
                  <a:lnTo>
                    <a:pt x="126" y="872"/>
                  </a:lnTo>
                  <a:lnTo>
                    <a:pt x="128" y="870"/>
                  </a:lnTo>
                  <a:lnTo>
                    <a:pt x="129" y="869"/>
                  </a:lnTo>
                  <a:lnTo>
                    <a:pt x="131" y="870"/>
                  </a:lnTo>
                  <a:lnTo>
                    <a:pt x="132" y="872"/>
                  </a:lnTo>
                  <a:close/>
                  <a:moveTo>
                    <a:pt x="173" y="914"/>
                  </a:moveTo>
                  <a:lnTo>
                    <a:pt x="180" y="920"/>
                  </a:lnTo>
                  <a:lnTo>
                    <a:pt x="190" y="931"/>
                  </a:lnTo>
                  <a:lnTo>
                    <a:pt x="191" y="931"/>
                  </a:lnTo>
                  <a:lnTo>
                    <a:pt x="191" y="932"/>
                  </a:lnTo>
                  <a:lnTo>
                    <a:pt x="191" y="934"/>
                  </a:lnTo>
                  <a:lnTo>
                    <a:pt x="190" y="935"/>
                  </a:lnTo>
                  <a:lnTo>
                    <a:pt x="190" y="937"/>
                  </a:lnTo>
                  <a:lnTo>
                    <a:pt x="188" y="937"/>
                  </a:lnTo>
                  <a:lnTo>
                    <a:pt x="187" y="937"/>
                  </a:lnTo>
                  <a:lnTo>
                    <a:pt x="185" y="935"/>
                  </a:lnTo>
                  <a:lnTo>
                    <a:pt x="174" y="926"/>
                  </a:lnTo>
                  <a:lnTo>
                    <a:pt x="166" y="920"/>
                  </a:lnTo>
                  <a:lnTo>
                    <a:pt x="165" y="917"/>
                  </a:lnTo>
                  <a:lnTo>
                    <a:pt x="165" y="915"/>
                  </a:lnTo>
                  <a:lnTo>
                    <a:pt x="165" y="914"/>
                  </a:lnTo>
                  <a:lnTo>
                    <a:pt x="166" y="914"/>
                  </a:lnTo>
                  <a:lnTo>
                    <a:pt x="168" y="912"/>
                  </a:lnTo>
                  <a:lnTo>
                    <a:pt x="170" y="912"/>
                  </a:lnTo>
                  <a:lnTo>
                    <a:pt x="171" y="912"/>
                  </a:lnTo>
                  <a:lnTo>
                    <a:pt x="173" y="914"/>
                  </a:lnTo>
                  <a:close/>
                  <a:moveTo>
                    <a:pt x="216" y="949"/>
                  </a:moveTo>
                  <a:lnTo>
                    <a:pt x="218" y="953"/>
                  </a:lnTo>
                  <a:lnTo>
                    <a:pt x="235" y="965"/>
                  </a:lnTo>
                  <a:lnTo>
                    <a:pt x="236" y="967"/>
                  </a:lnTo>
                  <a:lnTo>
                    <a:pt x="238" y="968"/>
                  </a:lnTo>
                  <a:lnTo>
                    <a:pt x="236" y="970"/>
                  </a:lnTo>
                  <a:lnTo>
                    <a:pt x="235" y="971"/>
                  </a:lnTo>
                  <a:lnTo>
                    <a:pt x="235" y="973"/>
                  </a:lnTo>
                  <a:lnTo>
                    <a:pt x="233" y="973"/>
                  </a:lnTo>
                  <a:lnTo>
                    <a:pt x="232" y="971"/>
                  </a:lnTo>
                  <a:lnTo>
                    <a:pt x="213" y="959"/>
                  </a:lnTo>
                  <a:lnTo>
                    <a:pt x="210" y="957"/>
                  </a:lnTo>
                  <a:lnTo>
                    <a:pt x="210" y="956"/>
                  </a:lnTo>
                  <a:lnTo>
                    <a:pt x="208" y="954"/>
                  </a:lnTo>
                  <a:lnTo>
                    <a:pt x="208" y="953"/>
                  </a:lnTo>
                  <a:lnTo>
                    <a:pt x="210" y="951"/>
                  </a:lnTo>
                  <a:lnTo>
                    <a:pt x="211" y="949"/>
                  </a:lnTo>
                  <a:lnTo>
                    <a:pt x="213" y="949"/>
                  </a:lnTo>
                  <a:lnTo>
                    <a:pt x="215" y="949"/>
                  </a:lnTo>
                  <a:lnTo>
                    <a:pt x="216" y="949"/>
                  </a:lnTo>
                  <a:close/>
                  <a:moveTo>
                    <a:pt x="263" y="982"/>
                  </a:moveTo>
                  <a:lnTo>
                    <a:pt x="281" y="993"/>
                  </a:lnTo>
                  <a:lnTo>
                    <a:pt x="284" y="995"/>
                  </a:lnTo>
                  <a:lnTo>
                    <a:pt x="286" y="995"/>
                  </a:lnTo>
                  <a:lnTo>
                    <a:pt x="287" y="996"/>
                  </a:lnTo>
                  <a:lnTo>
                    <a:pt x="287" y="998"/>
                  </a:lnTo>
                  <a:lnTo>
                    <a:pt x="287" y="1001"/>
                  </a:lnTo>
                  <a:lnTo>
                    <a:pt x="286" y="1001"/>
                  </a:lnTo>
                  <a:lnTo>
                    <a:pt x="284" y="1002"/>
                  </a:lnTo>
                  <a:lnTo>
                    <a:pt x="283" y="1002"/>
                  </a:lnTo>
                  <a:lnTo>
                    <a:pt x="281" y="1002"/>
                  </a:lnTo>
                  <a:lnTo>
                    <a:pt x="278" y="1001"/>
                  </a:lnTo>
                  <a:lnTo>
                    <a:pt x="260" y="990"/>
                  </a:lnTo>
                  <a:lnTo>
                    <a:pt x="258" y="988"/>
                  </a:lnTo>
                  <a:lnTo>
                    <a:pt x="258" y="987"/>
                  </a:lnTo>
                  <a:lnTo>
                    <a:pt x="256" y="985"/>
                  </a:lnTo>
                  <a:lnTo>
                    <a:pt x="258" y="984"/>
                  </a:lnTo>
                  <a:lnTo>
                    <a:pt x="260" y="982"/>
                  </a:lnTo>
                  <a:lnTo>
                    <a:pt x="261" y="982"/>
                  </a:lnTo>
                  <a:lnTo>
                    <a:pt x="263" y="982"/>
                  </a:lnTo>
                  <a:close/>
                  <a:moveTo>
                    <a:pt x="315" y="1009"/>
                  </a:moveTo>
                  <a:lnTo>
                    <a:pt x="328" y="1015"/>
                  </a:lnTo>
                  <a:lnTo>
                    <a:pt x="337" y="1019"/>
                  </a:lnTo>
                  <a:lnTo>
                    <a:pt x="339" y="1019"/>
                  </a:lnTo>
                  <a:lnTo>
                    <a:pt x="339" y="1021"/>
                  </a:lnTo>
                  <a:lnTo>
                    <a:pt x="340" y="1023"/>
                  </a:lnTo>
                  <a:lnTo>
                    <a:pt x="340" y="1024"/>
                  </a:lnTo>
                  <a:lnTo>
                    <a:pt x="339" y="1026"/>
                  </a:lnTo>
                  <a:lnTo>
                    <a:pt x="337" y="1026"/>
                  </a:lnTo>
                  <a:lnTo>
                    <a:pt x="336" y="1027"/>
                  </a:lnTo>
                  <a:lnTo>
                    <a:pt x="334" y="1027"/>
                  </a:lnTo>
                  <a:lnTo>
                    <a:pt x="325" y="1023"/>
                  </a:lnTo>
                  <a:lnTo>
                    <a:pt x="311" y="1016"/>
                  </a:lnTo>
                  <a:lnTo>
                    <a:pt x="309" y="1015"/>
                  </a:lnTo>
                  <a:lnTo>
                    <a:pt x="308" y="1013"/>
                  </a:lnTo>
                  <a:lnTo>
                    <a:pt x="309" y="1012"/>
                  </a:lnTo>
                  <a:lnTo>
                    <a:pt x="309" y="1010"/>
                  </a:lnTo>
                  <a:lnTo>
                    <a:pt x="311" y="1009"/>
                  </a:lnTo>
                  <a:lnTo>
                    <a:pt x="312" y="1009"/>
                  </a:lnTo>
                  <a:lnTo>
                    <a:pt x="315" y="1009"/>
                  </a:lnTo>
                  <a:close/>
                  <a:moveTo>
                    <a:pt x="368" y="1030"/>
                  </a:moveTo>
                  <a:lnTo>
                    <a:pt x="376" y="1032"/>
                  </a:lnTo>
                  <a:lnTo>
                    <a:pt x="391" y="1038"/>
                  </a:lnTo>
                  <a:lnTo>
                    <a:pt x="393" y="1038"/>
                  </a:lnTo>
                  <a:lnTo>
                    <a:pt x="394" y="1040"/>
                  </a:lnTo>
                  <a:lnTo>
                    <a:pt x="394" y="1041"/>
                  </a:lnTo>
                  <a:lnTo>
                    <a:pt x="393" y="1043"/>
                  </a:lnTo>
                  <a:lnTo>
                    <a:pt x="393" y="1044"/>
                  </a:lnTo>
                  <a:lnTo>
                    <a:pt x="390" y="1046"/>
                  </a:lnTo>
                  <a:lnTo>
                    <a:pt x="388" y="1046"/>
                  </a:lnTo>
                  <a:lnTo>
                    <a:pt x="373" y="1041"/>
                  </a:lnTo>
                  <a:lnTo>
                    <a:pt x="365" y="1038"/>
                  </a:lnTo>
                  <a:lnTo>
                    <a:pt x="363" y="1037"/>
                  </a:lnTo>
                  <a:lnTo>
                    <a:pt x="362" y="1035"/>
                  </a:lnTo>
                  <a:lnTo>
                    <a:pt x="362" y="1033"/>
                  </a:lnTo>
                  <a:lnTo>
                    <a:pt x="362" y="1032"/>
                  </a:lnTo>
                  <a:lnTo>
                    <a:pt x="363" y="1032"/>
                  </a:lnTo>
                  <a:lnTo>
                    <a:pt x="365" y="1030"/>
                  </a:lnTo>
                  <a:lnTo>
                    <a:pt x="367" y="1030"/>
                  </a:lnTo>
                  <a:lnTo>
                    <a:pt x="368" y="1030"/>
                  </a:lnTo>
                  <a:close/>
                  <a:moveTo>
                    <a:pt x="422" y="1044"/>
                  </a:moveTo>
                  <a:lnTo>
                    <a:pt x="426" y="1046"/>
                  </a:lnTo>
                  <a:lnTo>
                    <a:pt x="447" y="1049"/>
                  </a:lnTo>
                  <a:lnTo>
                    <a:pt x="449" y="1049"/>
                  </a:lnTo>
                  <a:lnTo>
                    <a:pt x="449" y="1051"/>
                  </a:lnTo>
                  <a:lnTo>
                    <a:pt x="450" y="1052"/>
                  </a:lnTo>
                  <a:lnTo>
                    <a:pt x="450" y="1054"/>
                  </a:lnTo>
                  <a:lnTo>
                    <a:pt x="449" y="1055"/>
                  </a:lnTo>
                  <a:lnTo>
                    <a:pt x="449" y="1057"/>
                  </a:lnTo>
                  <a:lnTo>
                    <a:pt x="447" y="1058"/>
                  </a:lnTo>
                  <a:lnTo>
                    <a:pt x="446" y="1058"/>
                  </a:lnTo>
                  <a:lnTo>
                    <a:pt x="422" y="1054"/>
                  </a:lnTo>
                  <a:lnTo>
                    <a:pt x="419" y="1052"/>
                  </a:lnTo>
                  <a:lnTo>
                    <a:pt x="419" y="1051"/>
                  </a:lnTo>
                  <a:lnTo>
                    <a:pt x="418" y="1049"/>
                  </a:lnTo>
                  <a:lnTo>
                    <a:pt x="419" y="1048"/>
                  </a:lnTo>
                  <a:lnTo>
                    <a:pt x="421" y="1046"/>
                  </a:lnTo>
                  <a:lnTo>
                    <a:pt x="422" y="1044"/>
                  </a:lnTo>
                  <a:close/>
                  <a:moveTo>
                    <a:pt x="480" y="1054"/>
                  </a:moveTo>
                  <a:lnTo>
                    <a:pt x="503" y="1055"/>
                  </a:lnTo>
                  <a:lnTo>
                    <a:pt x="506" y="1057"/>
                  </a:lnTo>
                  <a:lnTo>
                    <a:pt x="508" y="1057"/>
                  </a:lnTo>
                  <a:lnTo>
                    <a:pt x="508" y="1058"/>
                  </a:lnTo>
                  <a:lnTo>
                    <a:pt x="508" y="1060"/>
                  </a:lnTo>
                  <a:lnTo>
                    <a:pt x="508" y="1062"/>
                  </a:lnTo>
                  <a:lnTo>
                    <a:pt x="506" y="1063"/>
                  </a:lnTo>
                  <a:lnTo>
                    <a:pt x="505" y="1063"/>
                  </a:lnTo>
                  <a:lnTo>
                    <a:pt x="503" y="1065"/>
                  </a:lnTo>
                  <a:lnTo>
                    <a:pt x="478" y="1062"/>
                  </a:lnTo>
                  <a:lnTo>
                    <a:pt x="477" y="1062"/>
                  </a:lnTo>
                  <a:lnTo>
                    <a:pt x="475" y="1060"/>
                  </a:lnTo>
                  <a:lnTo>
                    <a:pt x="475" y="1058"/>
                  </a:lnTo>
                  <a:lnTo>
                    <a:pt x="475" y="1057"/>
                  </a:lnTo>
                  <a:lnTo>
                    <a:pt x="475" y="1055"/>
                  </a:lnTo>
                  <a:lnTo>
                    <a:pt x="478" y="1054"/>
                  </a:lnTo>
                  <a:lnTo>
                    <a:pt x="480" y="1054"/>
                  </a:lnTo>
                  <a:close/>
                  <a:moveTo>
                    <a:pt x="537" y="1057"/>
                  </a:moveTo>
                  <a:lnTo>
                    <a:pt x="557" y="1055"/>
                  </a:lnTo>
                  <a:lnTo>
                    <a:pt x="562" y="1055"/>
                  </a:lnTo>
                  <a:lnTo>
                    <a:pt x="564" y="1055"/>
                  </a:lnTo>
                  <a:lnTo>
                    <a:pt x="565" y="1057"/>
                  </a:lnTo>
                  <a:lnTo>
                    <a:pt x="565" y="1058"/>
                  </a:lnTo>
                  <a:lnTo>
                    <a:pt x="565" y="1060"/>
                  </a:lnTo>
                  <a:lnTo>
                    <a:pt x="565" y="1062"/>
                  </a:lnTo>
                  <a:lnTo>
                    <a:pt x="564" y="1063"/>
                  </a:lnTo>
                  <a:lnTo>
                    <a:pt x="562" y="1063"/>
                  </a:lnTo>
                  <a:lnTo>
                    <a:pt x="557" y="1065"/>
                  </a:lnTo>
                  <a:lnTo>
                    <a:pt x="537" y="1065"/>
                  </a:lnTo>
                  <a:lnTo>
                    <a:pt x="536" y="1065"/>
                  </a:lnTo>
                  <a:lnTo>
                    <a:pt x="534" y="1063"/>
                  </a:lnTo>
                  <a:lnTo>
                    <a:pt x="533" y="1062"/>
                  </a:lnTo>
                  <a:lnTo>
                    <a:pt x="533" y="1060"/>
                  </a:lnTo>
                  <a:lnTo>
                    <a:pt x="533" y="1058"/>
                  </a:lnTo>
                  <a:lnTo>
                    <a:pt x="534" y="1057"/>
                  </a:lnTo>
                  <a:lnTo>
                    <a:pt x="536" y="1057"/>
                  </a:lnTo>
                  <a:lnTo>
                    <a:pt x="537" y="1057"/>
                  </a:lnTo>
                  <a:close/>
                  <a:moveTo>
                    <a:pt x="595" y="1052"/>
                  </a:moveTo>
                  <a:lnTo>
                    <a:pt x="609" y="1049"/>
                  </a:lnTo>
                  <a:lnTo>
                    <a:pt x="618" y="1049"/>
                  </a:lnTo>
                  <a:lnTo>
                    <a:pt x="619" y="1049"/>
                  </a:lnTo>
                  <a:lnTo>
                    <a:pt x="621" y="1049"/>
                  </a:lnTo>
                  <a:lnTo>
                    <a:pt x="623" y="1049"/>
                  </a:lnTo>
                  <a:lnTo>
                    <a:pt x="624" y="1052"/>
                  </a:lnTo>
                  <a:lnTo>
                    <a:pt x="623" y="1054"/>
                  </a:lnTo>
                  <a:lnTo>
                    <a:pt x="623" y="1055"/>
                  </a:lnTo>
                  <a:lnTo>
                    <a:pt x="621" y="1057"/>
                  </a:lnTo>
                  <a:lnTo>
                    <a:pt x="619" y="1057"/>
                  </a:lnTo>
                  <a:lnTo>
                    <a:pt x="610" y="1058"/>
                  </a:lnTo>
                  <a:lnTo>
                    <a:pt x="595" y="1060"/>
                  </a:lnTo>
                  <a:lnTo>
                    <a:pt x="593" y="1060"/>
                  </a:lnTo>
                  <a:lnTo>
                    <a:pt x="592" y="1058"/>
                  </a:lnTo>
                  <a:lnTo>
                    <a:pt x="592" y="1057"/>
                  </a:lnTo>
                  <a:lnTo>
                    <a:pt x="592" y="1055"/>
                  </a:lnTo>
                  <a:lnTo>
                    <a:pt x="592" y="1054"/>
                  </a:lnTo>
                  <a:lnTo>
                    <a:pt x="592" y="1052"/>
                  </a:lnTo>
                  <a:lnTo>
                    <a:pt x="595" y="1052"/>
                  </a:lnTo>
                  <a:close/>
                  <a:moveTo>
                    <a:pt x="650" y="1041"/>
                  </a:moveTo>
                  <a:lnTo>
                    <a:pt x="661" y="1040"/>
                  </a:lnTo>
                  <a:lnTo>
                    <a:pt x="674" y="1035"/>
                  </a:lnTo>
                  <a:lnTo>
                    <a:pt x="675" y="1035"/>
                  </a:lnTo>
                  <a:lnTo>
                    <a:pt x="678" y="1037"/>
                  </a:lnTo>
                  <a:lnTo>
                    <a:pt x="680" y="1040"/>
                  </a:lnTo>
                  <a:lnTo>
                    <a:pt x="680" y="1041"/>
                  </a:lnTo>
                  <a:lnTo>
                    <a:pt x="678" y="1043"/>
                  </a:lnTo>
                  <a:lnTo>
                    <a:pt x="677" y="1043"/>
                  </a:lnTo>
                  <a:lnTo>
                    <a:pt x="663" y="1048"/>
                  </a:lnTo>
                  <a:lnTo>
                    <a:pt x="654" y="1049"/>
                  </a:lnTo>
                  <a:lnTo>
                    <a:pt x="650" y="1049"/>
                  </a:lnTo>
                  <a:lnTo>
                    <a:pt x="649" y="1049"/>
                  </a:lnTo>
                  <a:lnTo>
                    <a:pt x="647" y="1049"/>
                  </a:lnTo>
                  <a:lnTo>
                    <a:pt x="647" y="1048"/>
                  </a:lnTo>
                  <a:lnTo>
                    <a:pt x="647" y="1046"/>
                  </a:lnTo>
                  <a:lnTo>
                    <a:pt x="647" y="1043"/>
                  </a:lnTo>
                  <a:lnTo>
                    <a:pt x="649" y="1043"/>
                  </a:lnTo>
                  <a:lnTo>
                    <a:pt x="650" y="1041"/>
                  </a:lnTo>
                  <a:close/>
                  <a:moveTo>
                    <a:pt x="706" y="1026"/>
                  </a:moveTo>
                  <a:lnTo>
                    <a:pt x="709" y="1024"/>
                  </a:lnTo>
                  <a:lnTo>
                    <a:pt x="728" y="1016"/>
                  </a:lnTo>
                  <a:lnTo>
                    <a:pt x="730" y="1016"/>
                  </a:lnTo>
                  <a:lnTo>
                    <a:pt x="733" y="1016"/>
                  </a:lnTo>
                  <a:lnTo>
                    <a:pt x="734" y="1018"/>
                  </a:lnTo>
                  <a:lnTo>
                    <a:pt x="734" y="1019"/>
                  </a:lnTo>
                  <a:lnTo>
                    <a:pt x="734" y="1021"/>
                  </a:lnTo>
                  <a:lnTo>
                    <a:pt x="734" y="1023"/>
                  </a:lnTo>
                  <a:lnTo>
                    <a:pt x="733" y="1023"/>
                  </a:lnTo>
                  <a:lnTo>
                    <a:pt x="733" y="1024"/>
                  </a:lnTo>
                  <a:lnTo>
                    <a:pt x="713" y="1032"/>
                  </a:lnTo>
                  <a:lnTo>
                    <a:pt x="708" y="1033"/>
                  </a:lnTo>
                  <a:lnTo>
                    <a:pt x="705" y="1033"/>
                  </a:lnTo>
                  <a:lnTo>
                    <a:pt x="705" y="1032"/>
                  </a:lnTo>
                  <a:lnTo>
                    <a:pt x="703" y="1032"/>
                  </a:lnTo>
                  <a:lnTo>
                    <a:pt x="703" y="1029"/>
                  </a:lnTo>
                  <a:lnTo>
                    <a:pt x="703" y="1027"/>
                  </a:lnTo>
                  <a:lnTo>
                    <a:pt x="705" y="1026"/>
                  </a:lnTo>
                  <a:lnTo>
                    <a:pt x="706" y="1026"/>
                  </a:lnTo>
                  <a:close/>
                  <a:moveTo>
                    <a:pt x="759" y="1004"/>
                  </a:moveTo>
                  <a:lnTo>
                    <a:pt x="779" y="993"/>
                  </a:lnTo>
                  <a:lnTo>
                    <a:pt x="781" y="991"/>
                  </a:lnTo>
                  <a:lnTo>
                    <a:pt x="784" y="991"/>
                  </a:lnTo>
                  <a:lnTo>
                    <a:pt x="785" y="993"/>
                  </a:lnTo>
                  <a:lnTo>
                    <a:pt x="787" y="995"/>
                  </a:lnTo>
                  <a:lnTo>
                    <a:pt x="787" y="996"/>
                  </a:lnTo>
                  <a:lnTo>
                    <a:pt x="785" y="998"/>
                  </a:lnTo>
                  <a:lnTo>
                    <a:pt x="784" y="999"/>
                  </a:lnTo>
                  <a:lnTo>
                    <a:pt x="782" y="1001"/>
                  </a:lnTo>
                  <a:lnTo>
                    <a:pt x="762" y="1012"/>
                  </a:lnTo>
                  <a:lnTo>
                    <a:pt x="761" y="1012"/>
                  </a:lnTo>
                  <a:lnTo>
                    <a:pt x="759" y="1012"/>
                  </a:lnTo>
                  <a:lnTo>
                    <a:pt x="758" y="1010"/>
                  </a:lnTo>
                  <a:lnTo>
                    <a:pt x="756" y="1009"/>
                  </a:lnTo>
                  <a:lnTo>
                    <a:pt x="756" y="1007"/>
                  </a:lnTo>
                  <a:lnTo>
                    <a:pt x="756" y="1005"/>
                  </a:lnTo>
                  <a:lnTo>
                    <a:pt x="758" y="1004"/>
                  </a:lnTo>
                  <a:lnTo>
                    <a:pt x="759" y="1004"/>
                  </a:lnTo>
                  <a:close/>
                  <a:moveTo>
                    <a:pt x="809" y="976"/>
                  </a:moveTo>
                  <a:lnTo>
                    <a:pt x="823" y="967"/>
                  </a:lnTo>
                  <a:lnTo>
                    <a:pt x="829" y="962"/>
                  </a:lnTo>
                  <a:lnTo>
                    <a:pt x="830" y="960"/>
                  </a:lnTo>
                  <a:lnTo>
                    <a:pt x="832" y="960"/>
                  </a:lnTo>
                  <a:lnTo>
                    <a:pt x="834" y="960"/>
                  </a:lnTo>
                  <a:lnTo>
                    <a:pt x="835" y="962"/>
                  </a:lnTo>
                  <a:lnTo>
                    <a:pt x="835" y="963"/>
                  </a:lnTo>
                  <a:lnTo>
                    <a:pt x="835" y="967"/>
                  </a:lnTo>
                  <a:lnTo>
                    <a:pt x="835" y="968"/>
                  </a:lnTo>
                  <a:lnTo>
                    <a:pt x="834" y="968"/>
                  </a:lnTo>
                  <a:lnTo>
                    <a:pt x="826" y="974"/>
                  </a:lnTo>
                  <a:lnTo>
                    <a:pt x="813" y="982"/>
                  </a:lnTo>
                  <a:lnTo>
                    <a:pt x="812" y="984"/>
                  </a:lnTo>
                  <a:lnTo>
                    <a:pt x="810" y="984"/>
                  </a:lnTo>
                  <a:lnTo>
                    <a:pt x="809" y="982"/>
                  </a:lnTo>
                  <a:lnTo>
                    <a:pt x="807" y="981"/>
                  </a:lnTo>
                  <a:lnTo>
                    <a:pt x="806" y="979"/>
                  </a:lnTo>
                  <a:lnTo>
                    <a:pt x="806" y="977"/>
                  </a:lnTo>
                  <a:lnTo>
                    <a:pt x="807" y="977"/>
                  </a:lnTo>
                  <a:lnTo>
                    <a:pt x="809" y="976"/>
                  </a:lnTo>
                  <a:close/>
                  <a:moveTo>
                    <a:pt x="855" y="942"/>
                  </a:moveTo>
                  <a:lnTo>
                    <a:pt x="861" y="937"/>
                  </a:lnTo>
                  <a:lnTo>
                    <a:pt x="874" y="926"/>
                  </a:lnTo>
                  <a:lnTo>
                    <a:pt x="875" y="925"/>
                  </a:lnTo>
                  <a:lnTo>
                    <a:pt x="877" y="925"/>
                  </a:lnTo>
                  <a:lnTo>
                    <a:pt x="879" y="925"/>
                  </a:lnTo>
                  <a:lnTo>
                    <a:pt x="880" y="926"/>
                  </a:lnTo>
                  <a:lnTo>
                    <a:pt x="880" y="928"/>
                  </a:lnTo>
                  <a:lnTo>
                    <a:pt x="880" y="929"/>
                  </a:lnTo>
                  <a:lnTo>
                    <a:pt x="880" y="931"/>
                  </a:lnTo>
                  <a:lnTo>
                    <a:pt x="880" y="932"/>
                  </a:lnTo>
                  <a:lnTo>
                    <a:pt x="868" y="943"/>
                  </a:lnTo>
                  <a:lnTo>
                    <a:pt x="860" y="949"/>
                  </a:lnTo>
                  <a:lnTo>
                    <a:pt x="858" y="949"/>
                  </a:lnTo>
                  <a:lnTo>
                    <a:pt x="855" y="949"/>
                  </a:lnTo>
                  <a:lnTo>
                    <a:pt x="855" y="948"/>
                  </a:lnTo>
                  <a:lnTo>
                    <a:pt x="854" y="946"/>
                  </a:lnTo>
                  <a:lnTo>
                    <a:pt x="854" y="945"/>
                  </a:lnTo>
                  <a:lnTo>
                    <a:pt x="854" y="943"/>
                  </a:lnTo>
                  <a:lnTo>
                    <a:pt x="855" y="942"/>
                  </a:lnTo>
                  <a:close/>
                  <a:moveTo>
                    <a:pt x="899" y="904"/>
                  </a:moveTo>
                  <a:lnTo>
                    <a:pt x="899" y="903"/>
                  </a:lnTo>
                  <a:lnTo>
                    <a:pt x="916" y="886"/>
                  </a:lnTo>
                  <a:lnTo>
                    <a:pt x="919" y="886"/>
                  </a:lnTo>
                  <a:lnTo>
                    <a:pt x="920" y="886"/>
                  </a:lnTo>
                  <a:lnTo>
                    <a:pt x="922" y="886"/>
                  </a:lnTo>
                  <a:lnTo>
                    <a:pt x="922" y="889"/>
                  </a:lnTo>
                  <a:lnTo>
                    <a:pt x="922" y="890"/>
                  </a:lnTo>
                  <a:lnTo>
                    <a:pt x="922" y="892"/>
                  </a:lnTo>
                  <a:lnTo>
                    <a:pt x="905" y="909"/>
                  </a:lnTo>
                  <a:lnTo>
                    <a:pt x="903" y="911"/>
                  </a:lnTo>
                  <a:lnTo>
                    <a:pt x="902" y="911"/>
                  </a:lnTo>
                  <a:lnTo>
                    <a:pt x="899" y="911"/>
                  </a:lnTo>
                  <a:lnTo>
                    <a:pt x="899" y="909"/>
                  </a:lnTo>
                  <a:lnTo>
                    <a:pt x="897" y="907"/>
                  </a:lnTo>
                  <a:lnTo>
                    <a:pt x="897" y="906"/>
                  </a:lnTo>
                  <a:lnTo>
                    <a:pt x="897" y="904"/>
                  </a:lnTo>
                  <a:lnTo>
                    <a:pt x="899" y="904"/>
                  </a:lnTo>
                  <a:close/>
                  <a:moveTo>
                    <a:pt x="938" y="861"/>
                  </a:moveTo>
                  <a:lnTo>
                    <a:pt x="948" y="845"/>
                  </a:lnTo>
                  <a:lnTo>
                    <a:pt x="951" y="841"/>
                  </a:lnTo>
                  <a:lnTo>
                    <a:pt x="953" y="841"/>
                  </a:lnTo>
                  <a:lnTo>
                    <a:pt x="955" y="841"/>
                  </a:lnTo>
                  <a:lnTo>
                    <a:pt x="956" y="841"/>
                  </a:lnTo>
                  <a:lnTo>
                    <a:pt x="958" y="841"/>
                  </a:lnTo>
                  <a:lnTo>
                    <a:pt x="958" y="842"/>
                  </a:lnTo>
                  <a:lnTo>
                    <a:pt x="959" y="845"/>
                  </a:lnTo>
                  <a:lnTo>
                    <a:pt x="958" y="847"/>
                  </a:lnTo>
                  <a:lnTo>
                    <a:pt x="956" y="850"/>
                  </a:lnTo>
                  <a:lnTo>
                    <a:pt x="942" y="867"/>
                  </a:lnTo>
                  <a:lnTo>
                    <a:pt x="941" y="867"/>
                  </a:lnTo>
                  <a:lnTo>
                    <a:pt x="939" y="867"/>
                  </a:lnTo>
                  <a:lnTo>
                    <a:pt x="938" y="867"/>
                  </a:lnTo>
                  <a:lnTo>
                    <a:pt x="936" y="865"/>
                  </a:lnTo>
                  <a:lnTo>
                    <a:pt x="936" y="864"/>
                  </a:lnTo>
                  <a:lnTo>
                    <a:pt x="936" y="862"/>
                  </a:lnTo>
                  <a:lnTo>
                    <a:pt x="938" y="861"/>
                  </a:lnTo>
                  <a:close/>
                  <a:moveTo>
                    <a:pt x="970" y="814"/>
                  </a:moveTo>
                  <a:lnTo>
                    <a:pt x="976" y="803"/>
                  </a:lnTo>
                  <a:lnTo>
                    <a:pt x="984" y="794"/>
                  </a:lnTo>
                  <a:lnTo>
                    <a:pt x="984" y="792"/>
                  </a:lnTo>
                  <a:lnTo>
                    <a:pt x="984" y="791"/>
                  </a:lnTo>
                  <a:lnTo>
                    <a:pt x="987" y="791"/>
                  </a:lnTo>
                  <a:lnTo>
                    <a:pt x="989" y="792"/>
                  </a:lnTo>
                  <a:lnTo>
                    <a:pt x="990" y="792"/>
                  </a:lnTo>
                  <a:lnTo>
                    <a:pt x="990" y="794"/>
                  </a:lnTo>
                  <a:lnTo>
                    <a:pt x="990" y="795"/>
                  </a:lnTo>
                  <a:lnTo>
                    <a:pt x="990" y="797"/>
                  </a:lnTo>
                  <a:lnTo>
                    <a:pt x="984" y="808"/>
                  </a:lnTo>
                  <a:lnTo>
                    <a:pt x="976" y="819"/>
                  </a:lnTo>
                  <a:lnTo>
                    <a:pt x="975" y="820"/>
                  </a:lnTo>
                  <a:lnTo>
                    <a:pt x="973" y="820"/>
                  </a:lnTo>
                  <a:lnTo>
                    <a:pt x="972" y="820"/>
                  </a:lnTo>
                  <a:lnTo>
                    <a:pt x="970" y="819"/>
                  </a:lnTo>
                  <a:lnTo>
                    <a:pt x="969" y="817"/>
                  </a:lnTo>
                  <a:lnTo>
                    <a:pt x="969" y="816"/>
                  </a:lnTo>
                  <a:lnTo>
                    <a:pt x="970" y="814"/>
                  </a:lnTo>
                  <a:close/>
                  <a:moveTo>
                    <a:pt x="998" y="764"/>
                  </a:moveTo>
                  <a:lnTo>
                    <a:pt x="1001" y="758"/>
                  </a:lnTo>
                  <a:lnTo>
                    <a:pt x="1009" y="741"/>
                  </a:lnTo>
                  <a:lnTo>
                    <a:pt x="1010" y="739"/>
                  </a:lnTo>
                  <a:lnTo>
                    <a:pt x="1012" y="739"/>
                  </a:lnTo>
                  <a:lnTo>
                    <a:pt x="1014" y="739"/>
                  </a:lnTo>
                  <a:lnTo>
                    <a:pt x="1015" y="739"/>
                  </a:lnTo>
                  <a:lnTo>
                    <a:pt x="1017" y="741"/>
                  </a:lnTo>
                  <a:lnTo>
                    <a:pt x="1017" y="742"/>
                  </a:lnTo>
                  <a:lnTo>
                    <a:pt x="1017" y="746"/>
                  </a:lnTo>
                  <a:lnTo>
                    <a:pt x="1009" y="763"/>
                  </a:lnTo>
                  <a:lnTo>
                    <a:pt x="1006" y="767"/>
                  </a:lnTo>
                  <a:lnTo>
                    <a:pt x="1004" y="767"/>
                  </a:lnTo>
                  <a:lnTo>
                    <a:pt x="1003" y="769"/>
                  </a:lnTo>
                  <a:lnTo>
                    <a:pt x="1001" y="769"/>
                  </a:lnTo>
                  <a:lnTo>
                    <a:pt x="1000" y="767"/>
                  </a:lnTo>
                  <a:lnTo>
                    <a:pt x="998" y="767"/>
                  </a:lnTo>
                  <a:lnTo>
                    <a:pt x="998" y="766"/>
                  </a:lnTo>
                  <a:lnTo>
                    <a:pt x="998" y="764"/>
                  </a:lnTo>
                  <a:close/>
                  <a:moveTo>
                    <a:pt x="1020" y="711"/>
                  </a:moveTo>
                  <a:lnTo>
                    <a:pt x="1029" y="688"/>
                  </a:lnTo>
                  <a:lnTo>
                    <a:pt x="1029" y="686"/>
                  </a:lnTo>
                  <a:lnTo>
                    <a:pt x="1029" y="685"/>
                  </a:lnTo>
                  <a:lnTo>
                    <a:pt x="1031" y="685"/>
                  </a:lnTo>
                  <a:lnTo>
                    <a:pt x="1032" y="685"/>
                  </a:lnTo>
                  <a:lnTo>
                    <a:pt x="1034" y="685"/>
                  </a:lnTo>
                  <a:lnTo>
                    <a:pt x="1035" y="685"/>
                  </a:lnTo>
                  <a:lnTo>
                    <a:pt x="1037" y="686"/>
                  </a:lnTo>
                  <a:lnTo>
                    <a:pt x="1037" y="688"/>
                  </a:lnTo>
                  <a:lnTo>
                    <a:pt x="1037" y="690"/>
                  </a:lnTo>
                  <a:lnTo>
                    <a:pt x="1037" y="691"/>
                  </a:lnTo>
                  <a:lnTo>
                    <a:pt x="1029" y="713"/>
                  </a:lnTo>
                  <a:lnTo>
                    <a:pt x="1029" y="714"/>
                  </a:lnTo>
                  <a:lnTo>
                    <a:pt x="1027" y="716"/>
                  </a:lnTo>
                  <a:lnTo>
                    <a:pt x="1024" y="716"/>
                  </a:lnTo>
                  <a:lnTo>
                    <a:pt x="1023" y="716"/>
                  </a:lnTo>
                  <a:lnTo>
                    <a:pt x="1021" y="714"/>
                  </a:lnTo>
                  <a:lnTo>
                    <a:pt x="1020" y="713"/>
                  </a:lnTo>
                  <a:lnTo>
                    <a:pt x="1020" y="711"/>
                  </a:lnTo>
                  <a:close/>
                  <a:moveTo>
                    <a:pt x="1037" y="655"/>
                  </a:moveTo>
                  <a:lnTo>
                    <a:pt x="1041" y="638"/>
                  </a:lnTo>
                  <a:lnTo>
                    <a:pt x="1043" y="630"/>
                  </a:lnTo>
                  <a:lnTo>
                    <a:pt x="1045" y="629"/>
                  </a:lnTo>
                  <a:lnTo>
                    <a:pt x="1046" y="629"/>
                  </a:lnTo>
                  <a:lnTo>
                    <a:pt x="1048" y="629"/>
                  </a:lnTo>
                  <a:lnTo>
                    <a:pt x="1049" y="630"/>
                  </a:lnTo>
                  <a:lnTo>
                    <a:pt x="1051" y="630"/>
                  </a:lnTo>
                  <a:lnTo>
                    <a:pt x="1051" y="632"/>
                  </a:lnTo>
                  <a:lnTo>
                    <a:pt x="1049" y="640"/>
                  </a:lnTo>
                  <a:lnTo>
                    <a:pt x="1046" y="658"/>
                  </a:lnTo>
                  <a:lnTo>
                    <a:pt x="1045" y="658"/>
                  </a:lnTo>
                  <a:lnTo>
                    <a:pt x="1043" y="660"/>
                  </a:lnTo>
                  <a:lnTo>
                    <a:pt x="1041" y="660"/>
                  </a:lnTo>
                  <a:lnTo>
                    <a:pt x="1040" y="660"/>
                  </a:lnTo>
                  <a:lnTo>
                    <a:pt x="1038" y="660"/>
                  </a:lnTo>
                  <a:lnTo>
                    <a:pt x="1037" y="658"/>
                  </a:lnTo>
                  <a:lnTo>
                    <a:pt x="1037" y="655"/>
                  </a:lnTo>
                  <a:close/>
                  <a:moveTo>
                    <a:pt x="1048" y="599"/>
                  </a:moveTo>
                  <a:lnTo>
                    <a:pt x="1049" y="585"/>
                  </a:lnTo>
                  <a:lnTo>
                    <a:pt x="1051" y="574"/>
                  </a:lnTo>
                  <a:lnTo>
                    <a:pt x="1051" y="573"/>
                  </a:lnTo>
                  <a:lnTo>
                    <a:pt x="1051" y="571"/>
                  </a:lnTo>
                  <a:lnTo>
                    <a:pt x="1054" y="570"/>
                  </a:lnTo>
                  <a:lnTo>
                    <a:pt x="1055" y="570"/>
                  </a:lnTo>
                  <a:lnTo>
                    <a:pt x="1055" y="571"/>
                  </a:lnTo>
                  <a:lnTo>
                    <a:pt x="1057" y="571"/>
                  </a:lnTo>
                  <a:lnTo>
                    <a:pt x="1059" y="574"/>
                  </a:lnTo>
                  <a:lnTo>
                    <a:pt x="1059" y="576"/>
                  </a:lnTo>
                  <a:lnTo>
                    <a:pt x="1057" y="587"/>
                  </a:lnTo>
                  <a:lnTo>
                    <a:pt x="1055" y="601"/>
                  </a:lnTo>
                  <a:lnTo>
                    <a:pt x="1055" y="602"/>
                  </a:lnTo>
                  <a:lnTo>
                    <a:pt x="1055" y="604"/>
                  </a:lnTo>
                  <a:lnTo>
                    <a:pt x="1054" y="604"/>
                  </a:lnTo>
                  <a:lnTo>
                    <a:pt x="1051" y="604"/>
                  </a:lnTo>
                  <a:lnTo>
                    <a:pt x="1049" y="604"/>
                  </a:lnTo>
                  <a:lnTo>
                    <a:pt x="1048" y="602"/>
                  </a:lnTo>
                  <a:lnTo>
                    <a:pt x="1048" y="601"/>
                  </a:lnTo>
                  <a:lnTo>
                    <a:pt x="1048" y="599"/>
                  </a:lnTo>
                  <a:close/>
                  <a:moveTo>
                    <a:pt x="1052" y="542"/>
                  </a:moveTo>
                  <a:lnTo>
                    <a:pt x="1052" y="531"/>
                  </a:lnTo>
                  <a:lnTo>
                    <a:pt x="1052" y="517"/>
                  </a:lnTo>
                  <a:lnTo>
                    <a:pt x="1052" y="515"/>
                  </a:lnTo>
                  <a:lnTo>
                    <a:pt x="1052" y="514"/>
                  </a:lnTo>
                  <a:lnTo>
                    <a:pt x="1055" y="512"/>
                  </a:lnTo>
                  <a:lnTo>
                    <a:pt x="1057" y="512"/>
                  </a:lnTo>
                  <a:lnTo>
                    <a:pt x="1059" y="512"/>
                  </a:lnTo>
                  <a:lnTo>
                    <a:pt x="1060" y="515"/>
                  </a:lnTo>
                  <a:lnTo>
                    <a:pt x="1060" y="517"/>
                  </a:lnTo>
                  <a:lnTo>
                    <a:pt x="1060" y="532"/>
                  </a:lnTo>
                  <a:lnTo>
                    <a:pt x="1060" y="542"/>
                  </a:lnTo>
                  <a:lnTo>
                    <a:pt x="1060" y="543"/>
                  </a:lnTo>
                  <a:lnTo>
                    <a:pt x="1059" y="545"/>
                  </a:lnTo>
                  <a:lnTo>
                    <a:pt x="1057" y="545"/>
                  </a:lnTo>
                  <a:lnTo>
                    <a:pt x="1055" y="546"/>
                  </a:lnTo>
                  <a:lnTo>
                    <a:pt x="1055" y="545"/>
                  </a:lnTo>
                  <a:lnTo>
                    <a:pt x="1054" y="545"/>
                  </a:lnTo>
                  <a:lnTo>
                    <a:pt x="1052" y="543"/>
                  </a:lnTo>
                  <a:lnTo>
                    <a:pt x="1052" y="542"/>
                  </a:lnTo>
                  <a:close/>
                  <a:moveTo>
                    <a:pt x="1049" y="484"/>
                  </a:moveTo>
                  <a:lnTo>
                    <a:pt x="1049" y="478"/>
                  </a:lnTo>
                  <a:lnTo>
                    <a:pt x="1046" y="459"/>
                  </a:lnTo>
                  <a:lnTo>
                    <a:pt x="1046" y="458"/>
                  </a:lnTo>
                  <a:lnTo>
                    <a:pt x="1048" y="456"/>
                  </a:lnTo>
                  <a:lnTo>
                    <a:pt x="1049" y="455"/>
                  </a:lnTo>
                  <a:lnTo>
                    <a:pt x="1051" y="455"/>
                  </a:lnTo>
                  <a:lnTo>
                    <a:pt x="1052" y="455"/>
                  </a:lnTo>
                  <a:lnTo>
                    <a:pt x="1054" y="456"/>
                  </a:lnTo>
                  <a:lnTo>
                    <a:pt x="1055" y="458"/>
                  </a:lnTo>
                  <a:lnTo>
                    <a:pt x="1057" y="478"/>
                  </a:lnTo>
                  <a:lnTo>
                    <a:pt x="1057" y="484"/>
                  </a:lnTo>
                  <a:lnTo>
                    <a:pt x="1057" y="486"/>
                  </a:lnTo>
                  <a:lnTo>
                    <a:pt x="1055" y="487"/>
                  </a:lnTo>
                  <a:lnTo>
                    <a:pt x="1052" y="487"/>
                  </a:lnTo>
                  <a:lnTo>
                    <a:pt x="1051" y="486"/>
                  </a:lnTo>
                  <a:lnTo>
                    <a:pt x="1049" y="484"/>
                  </a:lnTo>
                  <a:close/>
                  <a:moveTo>
                    <a:pt x="1041" y="427"/>
                  </a:moveTo>
                  <a:lnTo>
                    <a:pt x="1041" y="427"/>
                  </a:lnTo>
                  <a:lnTo>
                    <a:pt x="1037" y="403"/>
                  </a:lnTo>
                  <a:lnTo>
                    <a:pt x="1037" y="402"/>
                  </a:lnTo>
                  <a:lnTo>
                    <a:pt x="1037" y="400"/>
                  </a:lnTo>
                  <a:lnTo>
                    <a:pt x="1037" y="398"/>
                  </a:lnTo>
                  <a:lnTo>
                    <a:pt x="1038" y="397"/>
                  </a:lnTo>
                  <a:lnTo>
                    <a:pt x="1040" y="397"/>
                  </a:lnTo>
                  <a:lnTo>
                    <a:pt x="1041" y="398"/>
                  </a:lnTo>
                  <a:lnTo>
                    <a:pt x="1043" y="398"/>
                  </a:lnTo>
                  <a:lnTo>
                    <a:pt x="1045" y="402"/>
                  </a:lnTo>
                  <a:lnTo>
                    <a:pt x="1049" y="425"/>
                  </a:lnTo>
                  <a:lnTo>
                    <a:pt x="1049" y="427"/>
                  </a:lnTo>
                  <a:lnTo>
                    <a:pt x="1049" y="428"/>
                  </a:lnTo>
                  <a:lnTo>
                    <a:pt x="1048" y="430"/>
                  </a:lnTo>
                  <a:lnTo>
                    <a:pt x="1046" y="430"/>
                  </a:lnTo>
                  <a:lnTo>
                    <a:pt x="1045" y="430"/>
                  </a:lnTo>
                  <a:lnTo>
                    <a:pt x="1043" y="430"/>
                  </a:lnTo>
                  <a:lnTo>
                    <a:pt x="1041" y="428"/>
                  </a:lnTo>
                  <a:lnTo>
                    <a:pt x="1041" y="427"/>
                  </a:lnTo>
                  <a:close/>
                  <a:moveTo>
                    <a:pt x="1027" y="370"/>
                  </a:moveTo>
                  <a:lnTo>
                    <a:pt x="1020" y="352"/>
                  </a:lnTo>
                  <a:lnTo>
                    <a:pt x="1020" y="349"/>
                  </a:lnTo>
                  <a:lnTo>
                    <a:pt x="1018" y="346"/>
                  </a:lnTo>
                  <a:lnTo>
                    <a:pt x="1020" y="344"/>
                  </a:lnTo>
                  <a:lnTo>
                    <a:pt x="1020" y="342"/>
                  </a:lnTo>
                  <a:lnTo>
                    <a:pt x="1021" y="342"/>
                  </a:lnTo>
                  <a:lnTo>
                    <a:pt x="1023" y="341"/>
                  </a:lnTo>
                  <a:lnTo>
                    <a:pt x="1024" y="342"/>
                  </a:lnTo>
                  <a:lnTo>
                    <a:pt x="1026" y="342"/>
                  </a:lnTo>
                  <a:lnTo>
                    <a:pt x="1027" y="346"/>
                  </a:lnTo>
                  <a:lnTo>
                    <a:pt x="1029" y="349"/>
                  </a:lnTo>
                  <a:lnTo>
                    <a:pt x="1035" y="367"/>
                  </a:lnTo>
                  <a:lnTo>
                    <a:pt x="1035" y="369"/>
                  </a:lnTo>
                  <a:lnTo>
                    <a:pt x="1035" y="372"/>
                  </a:lnTo>
                  <a:lnTo>
                    <a:pt x="1034" y="374"/>
                  </a:lnTo>
                  <a:lnTo>
                    <a:pt x="1032" y="374"/>
                  </a:lnTo>
                  <a:lnTo>
                    <a:pt x="1031" y="374"/>
                  </a:lnTo>
                  <a:lnTo>
                    <a:pt x="1029" y="374"/>
                  </a:lnTo>
                  <a:lnTo>
                    <a:pt x="1027" y="372"/>
                  </a:lnTo>
                  <a:lnTo>
                    <a:pt x="1027" y="370"/>
                  </a:lnTo>
                  <a:close/>
                  <a:moveTo>
                    <a:pt x="1006" y="318"/>
                  </a:moveTo>
                  <a:lnTo>
                    <a:pt x="1001" y="305"/>
                  </a:lnTo>
                  <a:lnTo>
                    <a:pt x="995" y="294"/>
                  </a:lnTo>
                  <a:lnTo>
                    <a:pt x="995" y="293"/>
                  </a:lnTo>
                  <a:lnTo>
                    <a:pt x="996" y="291"/>
                  </a:lnTo>
                  <a:lnTo>
                    <a:pt x="998" y="290"/>
                  </a:lnTo>
                  <a:lnTo>
                    <a:pt x="1000" y="288"/>
                  </a:lnTo>
                  <a:lnTo>
                    <a:pt x="1001" y="290"/>
                  </a:lnTo>
                  <a:lnTo>
                    <a:pt x="1003" y="291"/>
                  </a:lnTo>
                  <a:lnTo>
                    <a:pt x="1009" y="302"/>
                  </a:lnTo>
                  <a:lnTo>
                    <a:pt x="1014" y="313"/>
                  </a:lnTo>
                  <a:lnTo>
                    <a:pt x="1014" y="314"/>
                  </a:lnTo>
                  <a:lnTo>
                    <a:pt x="1014" y="318"/>
                  </a:lnTo>
                  <a:lnTo>
                    <a:pt x="1012" y="319"/>
                  </a:lnTo>
                  <a:lnTo>
                    <a:pt x="1010" y="319"/>
                  </a:lnTo>
                  <a:lnTo>
                    <a:pt x="1010" y="321"/>
                  </a:lnTo>
                  <a:lnTo>
                    <a:pt x="1009" y="319"/>
                  </a:lnTo>
                  <a:lnTo>
                    <a:pt x="1007" y="319"/>
                  </a:lnTo>
                  <a:lnTo>
                    <a:pt x="1006" y="318"/>
                  </a:lnTo>
                  <a:close/>
                  <a:moveTo>
                    <a:pt x="979" y="266"/>
                  </a:moveTo>
                  <a:lnTo>
                    <a:pt x="976" y="260"/>
                  </a:lnTo>
                  <a:lnTo>
                    <a:pt x="965" y="246"/>
                  </a:lnTo>
                  <a:lnTo>
                    <a:pt x="965" y="243"/>
                  </a:lnTo>
                  <a:lnTo>
                    <a:pt x="965" y="241"/>
                  </a:lnTo>
                  <a:lnTo>
                    <a:pt x="965" y="240"/>
                  </a:lnTo>
                  <a:lnTo>
                    <a:pt x="967" y="238"/>
                  </a:lnTo>
                  <a:lnTo>
                    <a:pt x="969" y="238"/>
                  </a:lnTo>
                  <a:lnTo>
                    <a:pt x="972" y="238"/>
                  </a:lnTo>
                  <a:lnTo>
                    <a:pt x="973" y="238"/>
                  </a:lnTo>
                  <a:lnTo>
                    <a:pt x="975" y="240"/>
                  </a:lnTo>
                  <a:lnTo>
                    <a:pt x="984" y="257"/>
                  </a:lnTo>
                  <a:lnTo>
                    <a:pt x="987" y="262"/>
                  </a:lnTo>
                  <a:lnTo>
                    <a:pt x="987" y="263"/>
                  </a:lnTo>
                  <a:lnTo>
                    <a:pt x="987" y="265"/>
                  </a:lnTo>
                  <a:lnTo>
                    <a:pt x="986" y="266"/>
                  </a:lnTo>
                  <a:lnTo>
                    <a:pt x="984" y="268"/>
                  </a:lnTo>
                  <a:lnTo>
                    <a:pt x="982" y="268"/>
                  </a:lnTo>
                  <a:lnTo>
                    <a:pt x="981" y="266"/>
                  </a:lnTo>
                  <a:lnTo>
                    <a:pt x="979" y="266"/>
                  </a:lnTo>
                  <a:close/>
                  <a:moveTo>
                    <a:pt x="948" y="218"/>
                  </a:moveTo>
                  <a:lnTo>
                    <a:pt x="933" y="199"/>
                  </a:lnTo>
                  <a:lnTo>
                    <a:pt x="931" y="196"/>
                  </a:lnTo>
                  <a:lnTo>
                    <a:pt x="931" y="195"/>
                  </a:lnTo>
                  <a:lnTo>
                    <a:pt x="931" y="193"/>
                  </a:lnTo>
                  <a:lnTo>
                    <a:pt x="933" y="193"/>
                  </a:lnTo>
                  <a:lnTo>
                    <a:pt x="934" y="193"/>
                  </a:lnTo>
                  <a:lnTo>
                    <a:pt x="936" y="191"/>
                  </a:lnTo>
                  <a:lnTo>
                    <a:pt x="938" y="193"/>
                  </a:lnTo>
                  <a:lnTo>
                    <a:pt x="939" y="193"/>
                  </a:lnTo>
                  <a:lnTo>
                    <a:pt x="955" y="212"/>
                  </a:lnTo>
                  <a:lnTo>
                    <a:pt x="956" y="213"/>
                  </a:lnTo>
                  <a:lnTo>
                    <a:pt x="956" y="216"/>
                  </a:lnTo>
                  <a:lnTo>
                    <a:pt x="955" y="218"/>
                  </a:lnTo>
                  <a:lnTo>
                    <a:pt x="955" y="220"/>
                  </a:lnTo>
                  <a:lnTo>
                    <a:pt x="951" y="220"/>
                  </a:lnTo>
                  <a:lnTo>
                    <a:pt x="950" y="220"/>
                  </a:lnTo>
                  <a:lnTo>
                    <a:pt x="948" y="220"/>
                  </a:lnTo>
                  <a:lnTo>
                    <a:pt x="948" y="218"/>
                  </a:lnTo>
                  <a:close/>
                  <a:moveTo>
                    <a:pt x="911" y="174"/>
                  </a:moveTo>
                  <a:lnTo>
                    <a:pt x="899" y="162"/>
                  </a:lnTo>
                  <a:lnTo>
                    <a:pt x="894" y="157"/>
                  </a:lnTo>
                  <a:lnTo>
                    <a:pt x="894" y="156"/>
                  </a:lnTo>
                  <a:lnTo>
                    <a:pt x="893" y="154"/>
                  </a:lnTo>
                  <a:lnTo>
                    <a:pt x="893" y="151"/>
                  </a:lnTo>
                  <a:lnTo>
                    <a:pt x="894" y="149"/>
                  </a:lnTo>
                  <a:lnTo>
                    <a:pt x="896" y="148"/>
                  </a:lnTo>
                  <a:lnTo>
                    <a:pt x="897" y="149"/>
                  </a:lnTo>
                  <a:lnTo>
                    <a:pt x="900" y="149"/>
                  </a:lnTo>
                  <a:lnTo>
                    <a:pt x="905" y="156"/>
                  </a:lnTo>
                  <a:lnTo>
                    <a:pt x="917" y="168"/>
                  </a:lnTo>
                  <a:lnTo>
                    <a:pt x="917" y="170"/>
                  </a:lnTo>
                  <a:lnTo>
                    <a:pt x="919" y="171"/>
                  </a:lnTo>
                  <a:lnTo>
                    <a:pt x="917" y="173"/>
                  </a:lnTo>
                  <a:lnTo>
                    <a:pt x="917" y="174"/>
                  </a:lnTo>
                  <a:lnTo>
                    <a:pt x="916" y="174"/>
                  </a:lnTo>
                  <a:lnTo>
                    <a:pt x="913" y="174"/>
                  </a:lnTo>
                  <a:lnTo>
                    <a:pt x="911" y="174"/>
                  </a:lnTo>
                  <a:close/>
                  <a:moveTo>
                    <a:pt x="869" y="134"/>
                  </a:moveTo>
                  <a:lnTo>
                    <a:pt x="861" y="128"/>
                  </a:lnTo>
                  <a:lnTo>
                    <a:pt x="851" y="118"/>
                  </a:lnTo>
                  <a:lnTo>
                    <a:pt x="851" y="117"/>
                  </a:lnTo>
                  <a:lnTo>
                    <a:pt x="849" y="115"/>
                  </a:lnTo>
                  <a:lnTo>
                    <a:pt x="849" y="114"/>
                  </a:lnTo>
                  <a:lnTo>
                    <a:pt x="851" y="112"/>
                  </a:lnTo>
                  <a:lnTo>
                    <a:pt x="851" y="111"/>
                  </a:lnTo>
                  <a:lnTo>
                    <a:pt x="852" y="111"/>
                  </a:lnTo>
                  <a:lnTo>
                    <a:pt x="854" y="111"/>
                  </a:lnTo>
                  <a:lnTo>
                    <a:pt x="855" y="111"/>
                  </a:lnTo>
                  <a:lnTo>
                    <a:pt x="868" y="121"/>
                  </a:lnTo>
                  <a:lnTo>
                    <a:pt x="875" y="128"/>
                  </a:lnTo>
                  <a:lnTo>
                    <a:pt x="877" y="129"/>
                  </a:lnTo>
                  <a:lnTo>
                    <a:pt x="877" y="132"/>
                  </a:lnTo>
                  <a:lnTo>
                    <a:pt x="875" y="134"/>
                  </a:lnTo>
                  <a:lnTo>
                    <a:pt x="874" y="134"/>
                  </a:lnTo>
                  <a:lnTo>
                    <a:pt x="872" y="135"/>
                  </a:lnTo>
                  <a:lnTo>
                    <a:pt x="871" y="135"/>
                  </a:lnTo>
                  <a:lnTo>
                    <a:pt x="869" y="134"/>
                  </a:lnTo>
                  <a:close/>
                  <a:moveTo>
                    <a:pt x="823" y="100"/>
                  </a:moveTo>
                  <a:lnTo>
                    <a:pt x="823" y="98"/>
                  </a:lnTo>
                  <a:lnTo>
                    <a:pt x="804" y="86"/>
                  </a:lnTo>
                  <a:lnTo>
                    <a:pt x="803" y="84"/>
                  </a:lnTo>
                  <a:lnTo>
                    <a:pt x="801" y="83"/>
                  </a:lnTo>
                  <a:lnTo>
                    <a:pt x="801" y="81"/>
                  </a:lnTo>
                  <a:lnTo>
                    <a:pt x="803" y="79"/>
                  </a:lnTo>
                  <a:lnTo>
                    <a:pt x="804" y="78"/>
                  </a:lnTo>
                  <a:lnTo>
                    <a:pt x="806" y="78"/>
                  </a:lnTo>
                  <a:lnTo>
                    <a:pt x="807" y="78"/>
                  </a:lnTo>
                  <a:lnTo>
                    <a:pt x="826" y="90"/>
                  </a:lnTo>
                  <a:lnTo>
                    <a:pt x="829" y="93"/>
                  </a:lnTo>
                  <a:lnTo>
                    <a:pt x="830" y="93"/>
                  </a:lnTo>
                  <a:lnTo>
                    <a:pt x="830" y="95"/>
                  </a:lnTo>
                  <a:lnTo>
                    <a:pt x="830" y="97"/>
                  </a:lnTo>
                  <a:lnTo>
                    <a:pt x="830" y="98"/>
                  </a:lnTo>
                  <a:lnTo>
                    <a:pt x="829" y="100"/>
                  </a:lnTo>
                  <a:lnTo>
                    <a:pt x="827" y="100"/>
                  </a:lnTo>
                  <a:lnTo>
                    <a:pt x="824" y="100"/>
                  </a:lnTo>
                  <a:lnTo>
                    <a:pt x="823" y="100"/>
                  </a:lnTo>
                  <a:close/>
                  <a:moveTo>
                    <a:pt x="775" y="69"/>
                  </a:moveTo>
                  <a:lnTo>
                    <a:pt x="756" y="59"/>
                  </a:lnTo>
                  <a:lnTo>
                    <a:pt x="753" y="58"/>
                  </a:lnTo>
                  <a:lnTo>
                    <a:pt x="751" y="56"/>
                  </a:lnTo>
                  <a:lnTo>
                    <a:pt x="751" y="55"/>
                  </a:lnTo>
                  <a:lnTo>
                    <a:pt x="751" y="53"/>
                  </a:lnTo>
                  <a:lnTo>
                    <a:pt x="751" y="51"/>
                  </a:lnTo>
                  <a:lnTo>
                    <a:pt x="753" y="50"/>
                  </a:lnTo>
                  <a:lnTo>
                    <a:pt x="754" y="50"/>
                  </a:lnTo>
                  <a:lnTo>
                    <a:pt x="756" y="50"/>
                  </a:lnTo>
                  <a:lnTo>
                    <a:pt x="761" y="53"/>
                  </a:lnTo>
                  <a:lnTo>
                    <a:pt x="779" y="62"/>
                  </a:lnTo>
                  <a:lnTo>
                    <a:pt x="781" y="64"/>
                  </a:lnTo>
                  <a:lnTo>
                    <a:pt x="781" y="65"/>
                  </a:lnTo>
                  <a:lnTo>
                    <a:pt x="781" y="67"/>
                  </a:lnTo>
                  <a:lnTo>
                    <a:pt x="779" y="69"/>
                  </a:lnTo>
                  <a:lnTo>
                    <a:pt x="776" y="70"/>
                  </a:lnTo>
                  <a:lnTo>
                    <a:pt x="775" y="69"/>
                  </a:lnTo>
                  <a:close/>
                  <a:moveTo>
                    <a:pt x="723" y="45"/>
                  </a:moveTo>
                  <a:lnTo>
                    <a:pt x="709" y="39"/>
                  </a:lnTo>
                  <a:lnTo>
                    <a:pt x="700" y="37"/>
                  </a:lnTo>
                  <a:lnTo>
                    <a:pt x="699" y="36"/>
                  </a:lnTo>
                  <a:lnTo>
                    <a:pt x="699" y="34"/>
                  </a:lnTo>
                  <a:lnTo>
                    <a:pt x="697" y="33"/>
                  </a:lnTo>
                  <a:lnTo>
                    <a:pt x="699" y="31"/>
                  </a:lnTo>
                  <a:lnTo>
                    <a:pt x="699" y="30"/>
                  </a:lnTo>
                  <a:lnTo>
                    <a:pt x="700" y="28"/>
                  </a:lnTo>
                  <a:lnTo>
                    <a:pt x="703" y="30"/>
                  </a:lnTo>
                  <a:lnTo>
                    <a:pt x="713" y="31"/>
                  </a:lnTo>
                  <a:lnTo>
                    <a:pt x="725" y="37"/>
                  </a:lnTo>
                  <a:lnTo>
                    <a:pt x="727" y="39"/>
                  </a:lnTo>
                  <a:lnTo>
                    <a:pt x="728" y="39"/>
                  </a:lnTo>
                  <a:lnTo>
                    <a:pt x="728" y="41"/>
                  </a:lnTo>
                  <a:lnTo>
                    <a:pt x="728" y="42"/>
                  </a:lnTo>
                  <a:lnTo>
                    <a:pt x="727" y="44"/>
                  </a:lnTo>
                  <a:lnTo>
                    <a:pt x="725" y="45"/>
                  </a:lnTo>
                  <a:lnTo>
                    <a:pt x="723" y="45"/>
                  </a:lnTo>
                  <a:close/>
                  <a:moveTo>
                    <a:pt x="669" y="27"/>
                  </a:moveTo>
                  <a:lnTo>
                    <a:pt x="661" y="25"/>
                  </a:lnTo>
                  <a:lnTo>
                    <a:pt x="644" y="20"/>
                  </a:lnTo>
                  <a:lnTo>
                    <a:pt x="643" y="19"/>
                  </a:lnTo>
                  <a:lnTo>
                    <a:pt x="641" y="17"/>
                  </a:lnTo>
                  <a:lnTo>
                    <a:pt x="641" y="16"/>
                  </a:lnTo>
                  <a:lnTo>
                    <a:pt x="643" y="14"/>
                  </a:lnTo>
                  <a:lnTo>
                    <a:pt x="644" y="13"/>
                  </a:lnTo>
                  <a:lnTo>
                    <a:pt x="646" y="13"/>
                  </a:lnTo>
                  <a:lnTo>
                    <a:pt x="663" y="17"/>
                  </a:lnTo>
                  <a:lnTo>
                    <a:pt x="672" y="19"/>
                  </a:lnTo>
                  <a:lnTo>
                    <a:pt x="672" y="20"/>
                  </a:lnTo>
                  <a:lnTo>
                    <a:pt x="674" y="22"/>
                  </a:lnTo>
                  <a:lnTo>
                    <a:pt x="674" y="23"/>
                  </a:lnTo>
                  <a:lnTo>
                    <a:pt x="672" y="25"/>
                  </a:lnTo>
                  <a:lnTo>
                    <a:pt x="672" y="27"/>
                  </a:lnTo>
                  <a:lnTo>
                    <a:pt x="671" y="27"/>
                  </a:lnTo>
                  <a:lnTo>
                    <a:pt x="669" y="27"/>
                  </a:lnTo>
                  <a:close/>
                  <a:moveTo>
                    <a:pt x="612" y="14"/>
                  </a:moveTo>
                  <a:lnTo>
                    <a:pt x="609" y="14"/>
                  </a:lnTo>
                  <a:lnTo>
                    <a:pt x="588" y="11"/>
                  </a:lnTo>
                  <a:lnTo>
                    <a:pt x="587" y="11"/>
                  </a:lnTo>
                  <a:lnTo>
                    <a:pt x="585" y="9"/>
                  </a:lnTo>
                  <a:lnTo>
                    <a:pt x="584" y="8"/>
                  </a:lnTo>
                  <a:lnTo>
                    <a:pt x="584" y="6"/>
                  </a:lnTo>
                  <a:lnTo>
                    <a:pt x="585" y="5"/>
                  </a:lnTo>
                  <a:lnTo>
                    <a:pt x="585" y="3"/>
                  </a:lnTo>
                  <a:lnTo>
                    <a:pt x="587" y="3"/>
                  </a:lnTo>
                  <a:lnTo>
                    <a:pt x="590" y="3"/>
                  </a:lnTo>
                  <a:lnTo>
                    <a:pt x="610" y="6"/>
                  </a:lnTo>
                  <a:lnTo>
                    <a:pt x="613" y="6"/>
                  </a:lnTo>
                  <a:lnTo>
                    <a:pt x="615" y="6"/>
                  </a:lnTo>
                  <a:lnTo>
                    <a:pt x="616" y="8"/>
                  </a:lnTo>
                  <a:lnTo>
                    <a:pt x="618" y="9"/>
                  </a:lnTo>
                  <a:lnTo>
                    <a:pt x="618" y="11"/>
                  </a:lnTo>
                  <a:lnTo>
                    <a:pt x="616" y="13"/>
                  </a:lnTo>
                  <a:lnTo>
                    <a:pt x="616" y="14"/>
                  </a:lnTo>
                  <a:lnTo>
                    <a:pt x="615" y="14"/>
                  </a:lnTo>
                  <a:lnTo>
                    <a:pt x="612" y="14"/>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22" name="Freeform 82"/>
            <p:cNvSpPr>
              <a:spLocks/>
            </p:cNvSpPr>
            <p:nvPr/>
          </p:nvSpPr>
          <p:spPr bwMode="auto">
            <a:xfrm>
              <a:off x="6735763" y="1765300"/>
              <a:ext cx="1195387" cy="1198563"/>
            </a:xfrm>
            <a:custGeom>
              <a:avLst/>
              <a:gdLst>
                <a:gd name="T0" fmla="*/ 2147483647 w 926"/>
                <a:gd name="T1" fmla="*/ 2147483647 h 929"/>
                <a:gd name="T2" fmla="*/ 2147483647 w 926"/>
                <a:gd name="T3" fmla="*/ 2147483647 h 929"/>
                <a:gd name="T4" fmla="*/ 2147483647 w 926"/>
                <a:gd name="T5" fmla="*/ 2147483647 h 929"/>
                <a:gd name="T6" fmla="*/ 2147483647 w 926"/>
                <a:gd name="T7" fmla="*/ 2147483647 h 929"/>
                <a:gd name="T8" fmla="*/ 2147483647 w 926"/>
                <a:gd name="T9" fmla="*/ 2147483647 h 929"/>
                <a:gd name="T10" fmla="*/ 2147483647 w 926"/>
                <a:gd name="T11" fmla="*/ 2147483647 h 929"/>
                <a:gd name="T12" fmla="*/ 2147483647 w 926"/>
                <a:gd name="T13" fmla="*/ 2147483647 h 929"/>
                <a:gd name="T14" fmla="*/ 2147483647 w 926"/>
                <a:gd name="T15" fmla="*/ 2147483647 h 929"/>
                <a:gd name="T16" fmla="*/ 2147483647 w 926"/>
                <a:gd name="T17" fmla="*/ 2147483647 h 929"/>
                <a:gd name="T18" fmla="*/ 2147483647 w 926"/>
                <a:gd name="T19" fmla="*/ 2147483647 h 929"/>
                <a:gd name="T20" fmla="*/ 0 w 926"/>
                <a:gd name="T21" fmla="*/ 2147483647 h 929"/>
                <a:gd name="T22" fmla="*/ 2147483647 w 926"/>
                <a:gd name="T23" fmla="*/ 2147483647 h 929"/>
                <a:gd name="T24" fmla="*/ 2147483647 w 926"/>
                <a:gd name="T25" fmla="*/ 2147483647 h 929"/>
                <a:gd name="T26" fmla="*/ 2147483647 w 926"/>
                <a:gd name="T27" fmla="*/ 2147483647 h 929"/>
                <a:gd name="T28" fmla="*/ 2147483647 w 926"/>
                <a:gd name="T29" fmla="*/ 2147483647 h 929"/>
                <a:gd name="T30" fmla="*/ 2147483647 w 926"/>
                <a:gd name="T31" fmla="*/ 2147483647 h 929"/>
                <a:gd name="T32" fmla="*/ 2147483647 w 926"/>
                <a:gd name="T33" fmla="*/ 2147483647 h 929"/>
                <a:gd name="T34" fmla="*/ 2147483647 w 926"/>
                <a:gd name="T35" fmla="*/ 2147483647 h 929"/>
                <a:gd name="T36" fmla="*/ 2147483647 w 926"/>
                <a:gd name="T37" fmla="*/ 2147483647 h 929"/>
                <a:gd name="T38" fmla="*/ 2147483647 w 926"/>
                <a:gd name="T39" fmla="*/ 2147483647 h 929"/>
                <a:gd name="T40" fmla="*/ 2147483647 w 926"/>
                <a:gd name="T41" fmla="*/ 2147483647 h 929"/>
                <a:gd name="T42" fmla="*/ 2147483647 w 926"/>
                <a:gd name="T43" fmla="*/ 2147483647 h 929"/>
                <a:gd name="T44" fmla="*/ 2147483647 w 926"/>
                <a:gd name="T45" fmla="*/ 2147483647 h 929"/>
                <a:gd name="T46" fmla="*/ 2147483647 w 926"/>
                <a:gd name="T47" fmla="*/ 2147483647 h 929"/>
                <a:gd name="T48" fmla="*/ 2147483647 w 926"/>
                <a:gd name="T49" fmla="*/ 2147483647 h 929"/>
                <a:gd name="T50" fmla="*/ 2147483647 w 926"/>
                <a:gd name="T51" fmla="*/ 2147483647 h 929"/>
                <a:gd name="T52" fmla="*/ 2147483647 w 926"/>
                <a:gd name="T53" fmla="*/ 2147483647 h 929"/>
                <a:gd name="T54" fmla="*/ 2147483647 w 926"/>
                <a:gd name="T55" fmla="*/ 2147483647 h 929"/>
                <a:gd name="T56" fmla="*/ 2147483647 w 926"/>
                <a:gd name="T57" fmla="*/ 2147483647 h 929"/>
                <a:gd name="T58" fmla="*/ 2147483647 w 926"/>
                <a:gd name="T59" fmla="*/ 2147483647 h 929"/>
                <a:gd name="T60" fmla="*/ 2147483647 w 926"/>
                <a:gd name="T61" fmla="*/ 2147483647 h 929"/>
                <a:gd name="T62" fmla="*/ 2147483647 w 926"/>
                <a:gd name="T63" fmla="*/ 2147483647 h 929"/>
                <a:gd name="T64" fmla="*/ 2147483647 w 926"/>
                <a:gd name="T65" fmla="*/ 2147483647 h 929"/>
                <a:gd name="T66" fmla="*/ 2147483647 w 926"/>
                <a:gd name="T67" fmla="*/ 2147483647 h 929"/>
                <a:gd name="T68" fmla="*/ 2147483647 w 926"/>
                <a:gd name="T69" fmla="*/ 2147483647 h 929"/>
                <a:gd name="T70" fmla="*/ 2147483647 w 926"/>
                <a:gd name="T71" fmla="*/ 2147483647 h 929"/>
                <a:gd name="T72" fmla="*/ 2147483647 w 926"/>
                <a:gd name="T73" fmla="*/ 2147483647 h 929"/>
                <a:gd name="T74" fmla="*/ 2147483647 w 926"/>
                <a:gd name="T75" fmla="*/ 2147483647 h 929"/>
                <a:gd name="T76" fmla="*/ 2147483647 w 926"/>
                <a:gd name="T77" fmla="*/ 2147483647 h 929"/>
                <a:gd name="T78" fmla="*/ 2147483647 w 926"/>
                <a:gd name="T79" fmla="*/ 2147483647 h 929"/>
                <a:gd name="T80" fmla="*/ 2147483647 w 926"/>
                <a:gd name="T81" fmla="*/ 2147483647 h 929"/>
                <a:gd name="T82" fmla="*/ 2147483647 w 926"/>
                <a:gd name="T83" fmla="*/ 2147483647 h 929"/>
                <a:gd name="T84" fmla="*/ 2147483647 w 926"/>
                <a:gd name="T85" fmla="*/ 0 h 9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6"/>
                <a:gd name="T130" fmla="*/ 0 h 929"/>
                <a:gd name="T131" fmla="*/ 926 w 926"/>
                <a:gd name="T132" fmla="*/ 929 h 9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6" h="929">
                  <a:moveTo>
                    <a:pt x="462" y="0"/>
                  </a:moveTo>
                  <a:lnTo>
                    <a:pt x="439" y="0"/>
                  </a:lnTo>
                  <a:lnTo>
                    <a:pt x="416" y="3"/>
                  </a:lnTo>
                  <a:lnTo>
                    <a:pt x="393" y="6"/>
                  </a:lnTo>
                  <a:lnTo>
                    <a:pt x="369" y="9"/>
                  </a:lnTo>
                  <a:lnTo>
                    <a:pt x="348" y="16"/>
                  </a:lnTo>
                  <a:lnTo>
                    <a:pt x="326" y="22"/>
                  </a:lnTo>
                  <a:lnTo>
                    <a:pt x="304" y="28"/>
                  </a:lnTo>
                  <a:lnTo>
                    <a:pt x="284" y="36"/>
                  </a:lnTo>
                  <a:lnTo>
                    <a:pt x="262" y="45"/>
                  </a:lnTo>
                  <a:lnTo>
                    <a:pt x="242" y="56"/>
                  </a:lnTo>
                  <a:lnTo>
                    <a:pt x="224" y="67"/>
                  </a:lnTo>
                  <a:lnTo>
                    <a:pt x="203" y="81"/>
                  </a:lnTo>
                  <a:lnTo>
                    <a:pt x="186" y="92"/>
                  </a:lnTo>
                  <a:lnTo>
                    <a:pt x="168" y="107"/>
                  </a:lnTo>
                  <a:lnTo>
                    <a:pt x="152" y="121"/>
                  </a:lnTo>
                  <a:lnTo>
                    <a:pt x="137" y="135"/>
                  </a:lnTo>
                  <a:lnTo>
                    <a:pt x="121" y="153"/>
                  </a:lnTo>
                  <a:lnTo>
                    <a:pt x="106" y="170"/>
                  </a:lnTo>
                  <a:lnTo>
                    <a:pt x="93" y="187"/>
                  </a:lnTo>
                  <a:lnTo>
                    <a:pt x="79" y="205"/>
                  </a:lnTo>
                  <a:lnTo>
                    <a:pt x="68" y="224"/>
                  </a:lnTo>
                  <a:lnTo>
                    <a:pt x="56" y="244"/>
                  </a:lnTo>
                  <a:lnTo>
                    <a:pt x="47" y="263"/>
                  </a:lnTo>
                  <a:lnTo>
                    <a:pt x="37" y="283"/>
                  </a:lnTo>
                  <a:lnTo>
                    <a:pt x="28" y="305"/>
                  </a:lnTo>
                  <a:lnTo>
                    <a:pt x="22" y="327"/>
                  </a:lnTo>
                  <a:lnTo>
                    <a:pt x="16" y="349"/>
                  </a:lnTo>
                  <a:lnTo>
                    <a:pt x="9" y="372"/>
                  </a:lnTo>
                  <a:lnTo>
                    <a:pt x="6" y="394"/>
                  </a:lnTo>
                  <a:lnTo>
                    <a:pt x="3" y="417"/>
                  </a:lnTo>
                  <a:lnTo>
                    <a:pt x="0" y="440"/>
                  </a:lnTo>
                  <a:lnTo>
                    <a:pt x="0" y="464"/>
                  </a:lnTo>
                  <a:lnTo>
                    <a:pt x="0" y="489"/>
                  </a:lnTo>
                  <a:lnTo>
                    <a:pt x="3" y="512"/>
                  </a:lnTo>
                  <a:lnTo>
                    <a:pt x="6" y="537"/>
                  </a:lnTo>
                  <a:lnTo>
                    <a:pt x="9" y="559"/>
                  </a:lnTo>
                  <a:lnTo>
                    <a:pt x="16" y="582"/>
                  </a:lnTo>
                  <a:lnTo>
                    <a:pt x="22" y="602"/>
                  </a:lnTo>
                  <a:lnTo>
                    <a:pt x="28" y="626"/>
                  </a:lnTo>
                  <a:lnTo>
                    <a:pt x="37" y="646"/>
                  </a:lnTo>
                  <a:lnTo>
                    <a:pt x="47" y="666"/>
                  </a:lnTo>
                  <a:lnTo>
                    <a:pt x="56" y="686"/>
                  </a:lnTo>
                  <a:lnTo>
                    <a:pt x="68" y="707"/>
                  </a:lnTo>
                  <a:lnTo>
                    <a:pt x="79" y="725"/>
                  </a:lnTo>
                  <a:lnTo>
                    <a:pt x="93" y="742"/>
                  </a:lnTo>
                  <a:lnTo>
                    <a:pt x="106" y="761"/>
                  </a:lnTo>
                  <a:lnTo>
                    <a:pt x="121" y="777"/>
                  </a:lnTo>
                  <a:lnTo>
                    <a:pt x="137" y="792"/>
                  </a:lnTo>
                  <a:lnTo>
                    <a:pt x="152" y="809"/>
                  </a:lnTo>
                  <a:lnTo>
                    <a:pt x="168" y="823"/>
                  </a:lnTo>
                  <a:lnTo>
                    <a:pt x="186" y="837"/>
                  </a:lnTo>
                  <a:lnTo>
                    <a:pt x="203" y="850"/>
                  </a:lnTo>
                  <a:lnTo>
                    <a:pt x="224" y="862"/>
                  </a:lnTo>
                  <a:lnTo>
                    <a:pt x="242" y="873"/>
                  </a:lnTo>
                  <a:lnTo>
                    <a:pt x="262" y="882"/>
                  </a:lnTo>
                  <a:lnTo>
                    <a:pt x="284" y="892"/>
                  </a:lnTo>
                  <a:lnTo>
                    <a:pt x="304" y="901"/>
                  </a:lnTo>
                  <a:lnTo>
                    <a:pt x="326" y="909"/>
                  </a:lnTo>
                  <a:lnTo>
                    <a:pt x="348" y="915"/>
                  </a:lnTo>
                  <a:lnTo>
                    <a:pt x="369" y="920"/>
                  </a:lnTo>
                  <a:lnTo>
                    <a:pt x="393" y="924"/>
                  </a:lnTo>
                  <a:lnTo>
                    <a:pt x="416" y="928"/>
                  </a:lnTo>
                  <a:lnTo>
                    <a:pt x="439" y="928"/>
                  </a:lnTo>
                  <a:lnTo>
                    <a:pt x="462" y="929"/>
                  </a:lnTo>
                  <a:lnTo>
                    <a:pt x="487" y="928"/>
                  </a:lnTo>
                  <a:lnTo>
                    <a:pt x="511" y="928"/>
                  </a:lnTo>
                  <a:lnTo>
                    <a:pt x="534" y="924"/>
                  </a:lnTo>
                  <a:lnTo>
                    <a:pt x="557" y="920"/>
                  </a:lnTo>
                  <a:lnTo>
                    <a:pt x="579" y="915"/>
                  </a:lnTo>
                  <a:lnTo>
                    <a:pt x="601" y="909"/>
                  </a:lnTo>
                  <a:lnTo>
                    <a:pt x="622" y="901"/>
                  </a:lnTo>
                  <a:lnTo>
                    <a:pt x="642" y="892"/>
                  </a:lnTo>
                  <a:lnTo>
                    <a:pt x="664" y="882"/>
                  </a:lnTo>
                  <a:lnTo>
                    <a:pt x="684" y="873"/>
                  </a:lnTo>
                  <a:lnTo>
                    <a:pt x="703" y="862"/>
                  </a:lnTo>
                  <a:lnTo>
                    <a:pt x="722" y="850"/>
                  </a:lnTo>
                  <a:lnTo>
                    <a:pt x="739" y="837"/>
                  </a:lnTo>
                  <a:lnTo>
                    <a:pt x="757" y="823"/>
                  </a:lnTo>
                  <a:lnTo>
                    <a:pt x="774" y="809"/>
                  </a:lnTo>
                  <a:lnTo>
                    <a:pt x="791" y="792"/>
                  </a:lnTo>
                  <a:lnTo>
                    <a:pt x="805" y="777"/>
                  </a:lnTo>
                  <a:lnTo>
                    <a:pt x="819" y="761"/>
                  </a:lnTo>
                  <a:lnTo>
                    <a:pt x="835" y="742"/>
                  </a:lnTo>
                  <a:lnTo>
                    <a:pt x="846" y="725"/>
                  </a:lnTo>
                  <a:lnTo>
                    <a:pt x="858" y="707"/>
                  </a:lnTo>
                  <a:lnTo>
                    <a:pt x="871" y="686"/>
                  </a:lnTo>
                  <a:lnTo>
                    <a:pt x="881" y="666"/>
                  </a:lnTo>
                  <a:lnTo>
                    <a:pt x="891" y="646"/>
                  </a:lnTo>
                  <a:lnTo>
                    <a:pt x="898" y="626"/>
                  </a:lnTo>
                  <a:lnTo>
                    <a:pt x="905" y="602"/>
                  </a:lnTo>
                  <a:lnTo>
                    <a:pt x="911" y="582"/>
                  </a:lnTo>
                  <a:lnTo>
                    <a:pt x="917" y="559"/>
                  </a:lnTo>
                  <a:lnTo>
                    <a:pt x="920" y="537"/>
                  </a:lnTo>
                  <a:lnTo>
                    <a:pt x="923" y="512"/>
                  </a:lnTo>
                  <a:lnTo>
                    <a:pt x="926" y="489"/>
                  </a:lnTo>
                  <a:lnTo>
                    <a:pt x="926" y="464"/>
                  </a:lnTo>
                  <a:lnTo>
                    <a:pt x="926" y="440"/>
                  </a:lnTo>
                  <a:lnTo>
                    <a:pt x="923" y="417"/>
                  </a:lnTo>
                  <a:lnTo>
                    <a:pt x="920" y="394"/>
                  </a:lnTo>
                  <a:lnTo>
                    <a:pt x="917" y="372"/>
                  </a:lnTo>
                  <a:lnTo>
                    <a:pt x="911" y="349"/>
                  </a:lnTo>
                  <a:lnTo>
                    <a:pt x="905" y="327"/>
                  </a:lnTo>
                  <a:lnTo>
                    <a:pt x="898" y="305"/>
                  </a:lnTo>
                  <a:lnTo>
                    <a:pt x="891" y="283"/>
                  </a:lnTo>
                  <a:lnTo>
                    <a:pt x="881" y="263"/>
                  </a:lnTo>
                  <a:lnTo>
                    <a:pt x="871" y="244"/>
                  </a:lnTo>
                  <a:lnTo>
                    <a:pt x="858" y="224"/>
                  </a:lnTo>
                  <a:lnTo>
                    <a:pt x="846" y="205"/>
                  </a:lnTo>
                  <a:lnTo>
                    <a:pt x="835" y="187"/>
                  </a:lnTo>
                  <a:lnTo>
                    <a:pt x="819" y="170"/>
                  </a:lnTo>
                  <a:lnTo>
                    <a:pt x="805" y="153"/>
                  </a:lnTo>
                  <a:lnTo>
                    <a:pt x="791" y="135"/>
                  </a:lnTo>
                  <a:lnTo>
                    <a:pt x="774" y="121"/>
                  </a:lnTo>
                  <a:lnTo>
                    <a:pt x="757" y="107"/>
                  </a:lnTo>
                  <a:lnTo>
                    <a:pt x="739" y="92"/>
                  </a:lnTo>
                  <a:lnTo>
                    <a:pt x="722" y="81"/>
                  </a:lnTo>
                  <a:lnTo>
                    <a:pt x="703" y="67"/>
                  </a:lnTo>
                  <a:lnTo>
                    <a:pt x="684" y="56"/>
                  </a:lnTo>
                  <a:lnTo>
                    <a:pt x="664" y="45"/>
                  </a:lnTo>
                  <a:lnTo>
                    <a:pt x="642" y="36"/>
                  </a:lnTo>
                  <a:lnTo>
                    <a:pt x="622" y="28"/>
                  </a:lnTo>
                  <a:lnTo>
                    <a:pt x="601" y="22"/>
                  </a:lnTo>
                  <a:lnTo>
                    <a:pt x="579" y="16"/>
                  </a:lnTo>
                  <a:lnTo>
                    <a:pt x="557" y="9"/>
                  </a:lnTo>
                  <a:lnTo>
                    <a:pt x="534" y="6"/>
                  </a:lnTo>
                  <a:lnTo>
                    <a:pt x="511" y="3"/>
                  </a:lnTo>
                  <a:lnTo>
                    <a:pt x="487" y="0"/>
                  </a:lnTo>
                  <a:lnTo>
                    <a:pt x="462"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23" name="Freeform 83"/>
            <p:cNvSpPr>
              <a:spLocks noEditPoints="1"/>
            </p:cNvSpPr>
            <p:nvPr/>
          </p:nvSpPr>
          <p:spPr bwMode="auto">
            <a:xfrm>
              <a:off x="6732588" y="1760538"/>
              <a:ext cx="1201737" cy="1209675"/>
            </a:xfrm>
            <a:custGeom>
              <a:avLst/>
              <a:gdLst>
                <a:gd name="T0" fmla="*/ 2147483647 w 932"/>
                <a:gd name="T1" fmla="*/ 2147483647 h 937"/>
                <a:gd name="T2" fmla="*/ 2147483647 w 932"/>
                <a:gd name="T3" fmla="*/ 2147483647 h 937"/>
                <a:gd name="T4" fmla="*/ 2147483647 w 932"/>
                <a:gd name="T5" fmla="*/ 2147483647 h 937"/>
                <a:gd name="T6" fmla="*/ 2147483647 w 932"/>
                <a:gd name="T7" fmla="*/ 2147483647 h 937"/>
                <a:gd name="T8" fmla="*/ 2147483647 w 932"/>
                <a:gd name="T9" fmla="*/ 2147483647 h 937"/>
                <a:gd name="T10" fmla="*/ 2147483647 w 932"/>
                <a:gd name="T11" fmla="*/ 2147483647 h 937"/>
                <a:gd name="T12" fmla="*/ 2147483647 w 932"/>
                <a:gd name="T13" fmla="*/ 2147483647 h 937"/>
                <a:gd name="T14" fmla="*/ 2147483647 w 932"/>
                <a:gd name="T15" fmla="*/ 2147483647 h 937"/>
                <a:gd name="T16" fmla="*/ 2147483647 w 932"/>
                <a:gd name="T17" fmla="*/ 2147483647 h 937"/>
                <a:gd name="T18" fmla="*/ 2147483647 w 932"/>
                <a:gd name="T19" fmla="*/ 2147483647 h 937"/>
                <a:gd name="T20" fmla="*/ 2147483647 w 932"/>
                <a:gd name="T21" fmla="*/ 2147483647 h 937"/>
                <a:gd name="T22" fmla="*/ 2147483647 w 932"/>
                <a:gd name="T23" fmla="*/ 2147483647 h 937"/>
                <a:gd name="T24" fmla="*/ 2147483647 w 932"/>
                <a:gd name="T25" fmla="*/ 2147483647 h 937"/>
                <a:gd name="T26" fmla="*/ 2147483647 w 932"/>
                <a:gd name="T27" fmla="*/ 2147483647 h 937"/>
                <a:gd name="T28" fmla="*/ 2147483647 w 932"/>
                <a:gd name="T29" fmla="*/ 2147483647 h 937"/>
                <a:gd name="T30" fmla="*/ 2147483647 w 932"/>
                <a:gd name="T31" fmla="*/ 2147483647 h 937"/>
                <a:gd name="T32" fmla="*/ 0 w 932"/>
                <a:gd name="T33" fmla="*/ 2147483647 h 937"/>
                <a:gd name="T34" fmla="*/ 2147483647 w 932"/>
                <a:gd name="T35" fmla="*/ 2147483647 h 937"/>
                <a:gd name="T36" fmla="*/ 2147483647 w 932"/>
                <a:gd name="T37" fmla="*/ 2147483647 h 937"/>
                <a:gd name="T38" fmla="*/ 2147483647 w 932"/>
                <a:gd name="T39" fmla="*/ 2147483647 h 937"/>
                <a:gd name="T40" fmla="*/ 2147483647 w 932"/>
                <a:gd name="T41" fmla="*/ 2147483647 h 937"/>
                <a:gd name="T42" fmla="*/ 2147483647 w 932"/>
                <a:gd name="T43" fmla="*/ 2147483647 h 937"/>
                <a:gd name="T44" fmla="*/ 2147483647 w 932"/>
                <a:gd name="T45" fmla="*/ 2147483647 h 937"/>
                <a:gd name="T46" fmla="*/ 2147483647 w 932"/>
                <a:gd name="T47" fmla="*/ 2147483647 h 937"/>
                <a:gd name="T48" fmla="*/ 2147483647 w 932"/>
                <a:gd name="T49" fmla="*/ 2147483647 h 937"/>
                <a:gd name="T50" fmla="*/ 2147483647 w 932"/>
                <a:gd name="T51" fmla="*/ 2147483647 h 937"/>
                <a:gd name="T52" fmla="*/ 2147483647 w 932"/>
                <a:gd name="T53" fmla="*/ 2147483647 h 937"/>
                <a:gd name="T54" fmla="*/ 2147483647 w 932"/>
                <a:gd name="T55" fmla="*/ 2147483647 h 937"/>
                <a:gd name="T56" fmla="*/ 2147483647 w 932"/>
                <a:gd name="T57" fmla="*/ 2147483647 h 937"/>
                <a:gd name="T58" fmla="*/ 2147483647 w 932"/>
                <a:gd name="T59" fmla="*/ 2147483647 h 937"/>
                <a:gd name="T60" fmla="*/ 2147483647 w 932"/>
                <a:gd name="T61" fmla="*/ 2147483647 h 937"/>
                <a:gd name="T62" fmla="*/ 2147483647 w 932"/>
                <a:gd name="T63" fmla="*/ 2147483647 h 937"/>
                <a:gd name="T64" fmla="*/ 2147483647 w 932"/>
                <a:gd name="T65" fmla="*/ 2147483647 h 937"/>
                <a:gd name="T66" fmla="*/ 2147483647 w 932"/>
                <a:gd name="T67" fmla="*/ 2147483647 h 937"/>
                <a:gd name="T68" fmla="*/ 2147483647 w 932"/>
                <a:gd name="T69" fmla="*/ 2147483647 h 937"/>
                <a:gd name="T70" fmla="*/ 2147483647 w 932"/>
                <a:gd name="T71" fmla="*/ 2147483647 h 937"/>
                <a:gd name="T72" fmla="*/ 2147483647 w 932"/>
                <a:gd name="T73" fmla="*/ 2147483647 h 937"/>
                <a:gd name="T74" fmla="*/ 2147483647 w 932"/>
                <a:gd name="T75" fmla="*/ 2147483647 h 937"/>
                <a:gd name="T76" fmla="*/ 2147483647 w 932"/>
                <a:gd name="T77" fmla="*/ 2147483647 h 937"/>
                <a:gd name="T78" fmla="*/ 2147483647 w 932"/>
                <a:gd name="T79" fmla="*/ 2147483647 h 937"/>
                <a:gd name="T80" fmla="*/ 2147483647 w 932"/>
                <a:gd name="T81" fmla="*/ 2147483647 h 937"/>
                <a:gd name="T82" fmla="*/ 2147483647 w 932"/>
                <a:gd name="T83" fmla="*/ 2147483647 h 937"/>
                <a:gd name="T84" fmla="*/ 2147483647 w 932"/>
                <a:gd name="T85" fmla="*/ 2147483647 h 937"/>
                <a:gd name="T86" fmla="*/ 2147483647 w 932"/>
                <a:gd name="T87" fmla="*/ 2147483647 h 937"/>
                <a:gd name="T88" fmla="*/ 2147483647 w 932"/>
                <a:gd name="T89" fmla="*/ 2147483647 h 937"/>
                <a:gd name="T90" fmla="*/ 2147483647 w 932"/>
                <a:gd name="T91" fmla="*/ 2147483647 h 937"/>
                <a:gd name="T92" fmla="*/ 2147483647 w 932"/>
                <a:gd name="T93" fmla="*/ 2147483647 h 937"/>
                <a:gd name="T94" fmla="*/ 2147483647 w 932"/>
                <a:gd name="T95" fmla="*/ 2147483647 h 937"/>
                <a:gd name="T96" fmla="*/ 2147483647 w 932"/>
                <a:gd name="T97" fmla="*/ 2147483647 h 937"/>
                <a:gd name="T98" fmla="*/ 2147483647 w 932"/>
                <a:gd name="T99" fmla="*/ 2147483647 h 937"/>
                <a:gd name="T100" fmla="*/ 2147483647 w 932"/>
                <a:gd name="T101" fmla="*/ 2147483647 h 937"/>
                <a:gd name="T102" fmla="*/ 2147483647 w 932"/>
                <a:gd name="T103" fmla="*/ 2147483647 h 937"/>
                <a:gd name="T104" fmla="*/ 2147483647 w 932"/>
                <a:gd name="T105" fmla="*/ 2147483647 h 937"/>
                <a:gd name="T106" fmla="*/ 2147483647 w 932"/>
                <a:gd name="T107" fmla="*/ 2147483647 h 937"/>
                <a:gd name="T108" fmla="*/ 2147483647 w 932"/>
                <a:gd name="T109" fmla="*/ 2147483647 h 937"/>
                <a:gd name="T110" fmla="*/ 2147483647 w 932"/>
                <a:gd name="T111" fmla="*/ 2147483647 h 937"/>
                <a:gd name="T112" fmla="*/ 2147483647 w 932"/>
                <a:gd name="T113" fmla="*/ 2147483647 h 937"/>
                <a:gd name="T114" fmla="*/ 2147483647 w 932"/>
                <a:gd name="T115" fmla="*/ 2147483647 h 937"/>
                <a:gd name="T116" fmla="*/ 2147483647 w 932"/>
                <a:gd name="T117" fmla="*/ 2147483647 h 937"/>
                <a:gd name="T118" fmla="*/ 2147483647 w 932"/>
                <a:gd name="T119" fmla="*/ 2147483647 h 937"/>
                <a:gd name="T120" fmla="*/ 2147483647 w 932"/>
                <a:gd name="T121" fmla="*/ 2147483647 h 937"/>
                <a:gd name="T122" fmla="*/ 2147483647 w 932"/>
                <a:gd name="T123" fmla="*/ 2147483647 h 9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2"/>
                <a:gd name="T187" fmla="*/ 0 h 937"/>
                <a:gd name="T188" fmla="*/ 932 w 932"/>
                <a:gd name="T189" fmla="*/ 937 h 9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2" h="937">
                  <a:moveTo>
                    <a:pt x="483" y="8"/>
                  </a:moveTo>
                  <a:lnTo>
                    <a:pt x="465" y="8"/>
                  </a:lnTo>
                  <a:lnTo>
                    <a:pt x="456" y="8"/>
                  </a:lnTo>
                  <a:lnTo>
                    <a:pt x="455" y="6"/>
                  </a:lnTo>
                  <a:lnTo>
                    <a:pt x="453" y="5"/>
                  </a:lnTo>
                  <a:lnTo>
                    <a:pt x="453" y="3"/>
                  </a:lnTo>
                  <a:lnTo>
                    <a:pt x="453" y="1"/>
                  </a:lnTo>
                  <a:lnTo>
                    <a:pt x="455" y="1"/>
                  </a:lnTo>
                  <a:lnTo>
                    <a:pt x="456" y="0"/>
                  </a:lnTo>
                  <a:lnTo>
                    <a:pt x="465" y="0"/>
                  </a:lnTo>
                  <a:lnTo>
                    <a:pt x="483" y="0"/>
                  </a:lnTo>
                  <a:lnTo>
                    <a:pt x="484" y="1"/>
                  </a:lnTo>
                  <a:lnTo>
                    <a:pt x="486" y="1"/>
                  </a:lnTo>
                  <a:lnTo>
                    <a:pt x="486" y="3"/>
                  </a:lnTo>
                  <a:lnTo>
                    <a:pt x="486" y="5"/>
                  </a:lnTo>
                  <a:lnTo>
                    <a:pt x="484" y="6"/>
                  </a:lnTo>
                  <a:lnTo>
                    <a:pt x="483" y="8"/>
                  </a:lnTo>
                  <a:close/>
                  <a:moveTo>
                    <a:pt x="424" y="11"/>
                  </a:moveTo>
                  <a:lnTo>
                    <a:pt x="420" y="11"/>
                  </a:lnTo>
                  <a:lnTo>
                    <a:pt x="400" y="12"/>
                  </a:lnTo>
                  <a:lnTo>
                    <a:pt x="399" y="12"/>
                  </a:lnTo>
                  <a:lnTo>
                    <a:pt x="397" y="11"/>
                  </a:lnTo>
                  <a:lnTo>
                    <a:pt x="396" y="11"/>
                  </a:lnTo>
                  <a:lnTo>
                    <a:pt x="394" y="9"/>
                  </a:lnTo>
                  <a:lnTo>
                    <a:pt x="394" y="8"/>
                  </a:lnTo>
                  <a:lnTo>
                    <a:pt x="396" y="6"/>
                  </a:lnTo>
                  <a:lnTo>
                    <a:pt x="397" y="5"/>
                  </a:lnTo>
                  <a:lnTo>
                    <a:pt x="399" y="3"/>
                  </a:lnTo>
                  <a:lnTo>
                    <a:pt x="419" y="1"/>
                  </a:lnTo>
                  <a:lnTo>
                    <a:pt x="424" y="1"/>
                  </a:lnTo>
                  <a:lnTo>
                    <a:pt x="425" y="1"/>
                  </a:lnTo>
                  <a:lnTo>
                    <a:pt x="427" y="1"/>
                  </a:lnTo>
                  <a:lnTo>
                    <a:pt x="428" y="3"/>
                  </a:lnTo>
                  <a:lnTo>
                    <a:pt x="428" y="5"/>
                  </a:lnTo>
                  <a:lnTo>
                    <a:pt x="428" y="6"/>
                  </a:lnTo>
                  <a:lnTo>
                    <a:pt x="428" y="8"/>
                  </a:lnTo>
                  <a:lnTo>
                    <a:pt x="427" y="9"/>
                  </a:lnTo>
                  <a:lnTo>
                    <a:pt x="424" y="11"/>
                  </a:lnTo>
                  <a:close/>
                  <a:moveTo>
                    <a:pt x="368" y="19"/>
                  </a:moveTo>
                  <a:lnTo>
                    <a:pt x="351" y="22"/>
                  </a:lnTo>
                  <a:lnTo>
                    <a:pt x="344" y="25"/>
                  </a:lnTo>
                  <a:lnTo>
                    <a:pt x="341" y="25"/>
                  </a:lnTo>
                  <a:lnTo>
                    <a:pt x="340" y="23"/>
                  </a:lnTo>
                  <a:lnTo>
                    <a:pt x="340" y="22"/>
                  </a:lnTo>
                  <a:lnTo>
                    <a:pt x="340" y="20"/>
                  </a:lnTo>
                  <a:lnTo>
                    <a:pt x="340" y="19"/>
                  </a:lnTo>
                  <a:lnTo>
                    <a:pt x="340" y="17"/>
                  </a:lnTo>
                  <a:lnTo>
                    <a:pt x="341" y="17"/>
                  </a:lnTo>
                  <a:lnTo>
                    <a:pt x="349" y="14"/>
                  </a:lnTo>
                  <a:lnTo>
                    <a:pt x="366" y="11"/>
                  </a:lnTo>
                  <a:lnTo>
                    <a:pt x="368" y="11"/>
                  </a:lnTo>
                  <a:lnTo>
                    <a:pt x="369" y="11"/>
                  </a:lnTo>
                  <a:lnTo>
                    <a:pt x="371" y="11"/>
                  </a:lnTo>
                  <a:lnTo>
                    <a:pt x="371" y="12"/>
                  </a:lnTo>
                  <a:lnTo>
                    <a:pt x="371" y="15"/>
                  </a:lnTo>
                  <a:lnTo>
                    <a:pt x="371" y="17"/>
                  </a:lnTo>
                  <a:lnTo>
                    <a:pt x="369" y="19"/>
                  </a:lnTo>
                  <a:lnTo>
                    <a:pt x="368" y="19"/>
                  </a:lnTo>
                  <a:close/>
                  <a:moveTo>
                    <a:pt x="313" y="34"/>
                  </a:moveTo>
                  <a:lnTo>
                    <a:pt x="309" y="36"/>
                  </a:lnTo>
                  <a:lnTo>
                    <a:pt x="290" y="43"/>
                  </a:lnTo>
                  <a:lnTo>
                    <a:pt x="287" y="43"/>
                  </a:lnTo>
                  <a:lnTo>
                    <a:pt x="286" y="42"/>
                  </a:lnTo>
                  <a:lnTo>
                    <a:pt x="286" y="40"/>
                  </a:lnTo>
                  <a:lnTo>
                    <a:pt x="284" y="39"/>
                  </a:lnTo>
                  <a:lnTo>
                    <a:pt x="286" y="37"/>
                  </a:lnTo>
                  <a:lnTo>
                    <a:pt x="286" y="36"/>
                  </a:lnTo>
                  <a:lnTo>
                    <a:pt x="287" y="36"/>
                  </a:lnTo>
                  <a:lnTo>
                    <a:pt x="306" y="28"/>
                  </a:lnTo>
                  <a:lnTo>
                    <a:pt x="310" y="26"/>
                  </a:lnTo>
                  <a:lnTo>
                    <a:pt x="312" y="26"/>
                  </a:lnTo>
                  <a:lnTo>
                    <a:pt x="313" y="26"/>
                  </a:lnTo>
                  <a:lnTo>
                    <a:pt x="313" y="28"/>
                  </a:lnTo>
                  <a:lnTo>
                    <a:pt x="315" y="29"/>
                  </a:lnTo>
                  <a:lnTo>
                    <a:pt x="315" y="31"/>
                  </a:lnTo>
                  <a:lnTo>
                    <a:pt x="313" y="33"/>
                  </a:lnTo>
                  <a:lnTo>
                    <a:pt x="313" y="34"/>
                  </a:lnTo>
                  <a:close/>
                  <a:moveTo>
                    <a:pt x="261" y="56"/>
                  </a:moveTo>
                  <a:lnTo>
                    <a:pt x="248" y="64"/>
                  </a:lnTo>
                  <a:lnTo>
                    <a:pt x="239" y="68"/>
                  </a:lnTo>
                  <a:lnTo>
                    <a:pt x="237" y="68"/>
                  </a:lnTo>
                  <a:lnTo>
                    <a:pt x="234" y="68"/>
                  </a:lnTo>
                  <a:lnTo>
                    <a:pt x="233" y="68"/>
                  </a:lnTo>
                  <a:lnTo>
                    <a:pt x="233" y="67"/>
                  </a:lnTo>
                  <a:lnTo>
                    <a:pt x="233" y="65"/>
                  </a:lnTo>
                  <a:lnTo>
                    <a:pt x="233" y="64"/>
                  </a:lnTo>
                  <a:lnTo>
                    <a:pt x="233" y="62"/>
                  </a:lnTo>
                  <a:lnTo>
                    <a:pt x="234" y="61"/>
                  </a:lnTo>
                  <a:lnTo>
                    <a:pt x="244" y="56"/>
                  </a:lnTo>
                  <a:lnTo>
                    <a:pt x="256" y="48"/>
                  </a:lnTo>
                  <a:lnTo>
                    <a:pt x="258" y="48"/>
                  </a:lnTo>
                  <a:lnTo>
                    <a:pt x="261" y="48"/>
                  </a:lnTo>
                  <a:lnTo>
                    <a:pt x="261" y="50"/>
                  </a:lnTo>
                  <a:lnTo>
                    <a:pt x="262" y="51"/>
                  </a:lnTo>
                  <a:lnTo>
                    <a:pt x="262" y="53"/>
                  </a:lnTo>
                  <a:lnTo>
                    <a:pt x="262" y="54"/>
                  </a:lnTo>
                  <a:lnTo>
                    <a:pt x="261" y="56"/>
                  </a:lnTo>
                  <a:close/>
                  <a:moveTo>
                    <a:pt x="211" y="85"/>
                  </a:moveTo>
                  <a:lnTo>
                    <a:pt x="209" y="85"/>
                  </a:lnTo>
                  <a:lnTo>
                    <a:pt x="191" y="99"/>
                  </a:lnTo>
                  <a:lnTo>
                    <a:pt x="191" y="101"/>
                  </a:lnTo>
                  <a:lnTo>
                    <a:pt x="189" y="101"/>
                  </a:lnTo>
                  <a:lnTo>
                    <a:pt x="188" y="101"/>
                  </a:lnTo>
                  <a:lnTo>
                    <a:pt x="186" y="101"/>
                  </a:lnTo>
                  <a:lnTo>
                    <a:pt x="185" y="99"/>
                  </a:lnTo>
                  <a:lnTo>
                    <a:pt x="185" y="98"/>
                  </a:lnTo>
                  <a:lnTo>
                    <a:pt x="185" y="96"/>
                  </a:lnTo>
                  <a:lnTo>
                    <a:pt x="185" y="95"/>
                  </a:lnTo>
                  <a:lnTo>
                    <a:pt x="186" y="93"/>
                  </a:lnTo>
                  <a:lnTo>
                    <a:pt x="188" y="93"/>
                  </a:lnTo>
                  <a:lnTo>
                    <a:pt x="206" y="79"/>
                  </a:lnTo>
                  <a:lnTo>
                    <a:pt x="206" y="78"/>
                  </a:lnTo>
                  <a:lnTo>
                    <a:pt x="209" y="78"/>
                  </a:lnTo>
                  <a:lnTo>
                    <a:pt x="211" y="79"/>
                  </a:lnTo>
                  <a:lnTo>
                    <a:pt x="213" y="81"/>
                  </a:lnTo>
                  <a:lnTo>
                    <a:pt x="213" y="82"/>
                  </a:lnTo>
                  <a:lnTo>
                    <a:pt x="213" y="84"/>
                  </a:lnTo>
                  <a:lnTo>
                    <a:pt x="211" y="85"/>
                  </a:lnTo>
                  <a:close/>
                  <a:moveTo>
                    <a:pt x="164" y="120"/>
                  </a:moveTo>
                  <a:lnTo>
                    <a:pt x="158" y="127"/>
                  </a:lnTo>
                  <a:lnTo>
                    <a:pt x="147" y="138"/>
                  </a:lnTo>
                  <a:lnTo>
                    <a:pt x="146" y="138"/>
                  </a:lnTo>
                  <a:lnTo>
                    <a:pt x="144" y="138"/>
                  </a:lnTo>
                  <a:lnTo>
                    <a:pt x="143" y="138"/>
                  </a:lnTo>
                  <a:lnTo>
                    <a:pt x="141" y="138"/>
                  </a:lnTo>
                  <a:lnTo>
                    <a:pt x="141" y="137"/>
                  </a:lnTo>
                  <a:lnTo>
                    <a:pt x="140" y="135"/>
                  </a:lnTo>
                  <a:lnTo>
                    <a:pt x="141" y="132"/>
                  </a:lnTo>
                  <a:lnTo>
                    <a:pt x="141" y="131"/>
                  </a:lnTo>
                  <a:lnTo>
                    <a:pt x="154" y="120"/>
                  </a:lnTo>
                  <a:lnTo>
                    <a:pt x="160" y="115"/>
                  </a:lnTo>
                  <a:lnTo>
                    <a:pt x="161" y="113"/>
                  </a:lnTo>
                  <a:lnTo>
                    <a:pt x="163" y="113"/>
                  </a:lnTo>
                  <a:lnTo>
                    <a:pt x="164" y="113"/>
                  </a:lnTo>
                  <a:lnTo>
                    <a:pt x="166" y="115"/>
                  </a:lnTo>
                  <a:lnTo>
                    <a:pt x="166" y="117"/>
                  </a:lnTo>
                  <a:lnTo>
                    <a:pt x="166" y="118"/>
                  </a:lnTo>
                  <a:lnTo>
                    <a:pt x="166" y="120"/>
                  </a:lnTo>
                  <a:lnTo>
                    <a:pt x="164" y="120"/>
                  </a:lnTo>
                  <a:close/>
                  <a:moveTo>
                    <a:pt x="126" y="162"/>
                  </a:moveTo>
                  <a:lnTo>
                    <a:pt x="112" y="174"/>
                  </a:lnTo>
                  <a:lnTo>
                    <a:pt x="109" y="180"/>
                  </a:lnTo>
                  <a:lnTo>
                    <a:pt x="109" y="182"/>
                  </a:lnTo>
                  <a:lnTo>
                    <a:pt x="106" y="182"/>
                  </a:lnTo>
                  <a:lnTo>
                    <a:pt x="104" y="182"/>
                  </a:lnTo>
                  <a:lnTo>
                    <a:pt x="102" y="180"/>
                  </a:lnTo>
                  <a:lnTo>
                    <a:pt x="101" y="179"/>
                  </a:lnTo>
                  <a:lnTo>
                    <a:pt x="101" y="177"/>
                  </a:lnTo>
                  <a:lnTo>
                    <a:pt x="101" y="176"/>
                  </a:lnTo>
                  <a:lnTo>
                    <a:pt x="102" y="174"/>
                  </a:lnTo>
                  <a:lnTo>
                    <a:pt x="107" y="170"/>
                  </a:lnTo>
                  <a:lnTo>
                    <a:pt x="118" y="157"/>
                  </a:lnTo>
                  <a:lnTo>
                    <a:pt x="120" y="156"/>
                  </a:lnTo>
                  <a:lnTo>
                    <a:pt x="121" y="154"/>
                  </a:lnTo>
                  <a:lnTo>
                    <a:pt x="123" y="156"/>
                  </a:lnTo>
                  <a:lnTo>
                    <a:pt x="124" y="156"/>
                  </a:lnTo>
                  <a:lnTo>
                    <a:pt x="126" y="157"/>
                  </a:lnTo>
                  <a:lnTo>
                    <a:pt x="126" y="160"/>
                  </a:lnTo>
                  <a:lnTo>
                    <a:pt x="126" y="162"/>
                  </a:lnTo>
                  <a:close/>
                  <a:moveTo>
                    <a:pt x="90" y="207"/>
                  </a:moveTo>
                  <a:lnTo>
                    <a:pt x="85" y="212"/>
                  </a:lnTo>
                  <a:lnTo>
                    <a:pt x="75" y="227"/>
                  </a:lnTo>
                  <a:lnTo>
                    <a:pt x="75" y="229"/>
                  </a:lnTo>
                  <a:lnTo>
                    <a:pt x="73" y="230"/>
                  </a:lnTo>
                  <a:lnTo>
                    <a:pt x="71" y="230"/>
                  </a:lnTo>
                  <a:lnTo>
                    <a:pt x="70" y="229"/>
                  </a:lnTo>
                  <a:lnTo>
                    <a:pt x="68" y="227"/>
                  </a:lnTo>
                  <a:lnTo>
                    <a:pt x="68" y="226"/>
                  </a:lnTo>
                  <a:lnTo>
                    <a:pt x="68" y="224"/>
                  </a:lnTo>
                  <a:lnTo>
                    <a:pt x="68" y="222"/>
                  </a:lnTo>
                  <a:lnTo>
                    <a:pt x="79" y="205"/>
                  </a:lnTo>
                  <a:lnTo>
                    <a:pt x="82" y="202"/>
                  </a:lnTo>
                  <a:lnTo>
                    <a:pt x="82" y="201"/>
                  </a:lnTo>
                  <a:lnTo>
                    <a:pt x="85" y="201"/>
                  </a:lnTo>
                  <a:lnTo>
                    <a:pt x="87" y="201"/>
                  </a:lnTo>
                  <a:lnTo>
                    <a:pt x="88" y="201"/>
                  </a:lnTo>
                  <a:lnTo>
                    <a:pt x="90" y="202"/>
                  </a:lnTo>
                  <a:lnTo>
                    <a:pt x="90" y="205"/>
                  </a:lnTo>
                  <a:lnTo>
                    <a:pt x="90" y="207"/>
                  </a:lnTo>
                  <a:close/>
                  <a:moveTo>
                    <a:pt x="59" y="257"/>
                  </a:moveTo>
                  <a:lnTo>
                    <a:pt x="53" y="268"/>
                  </a:lnTo>
                  <a:lnTo>
                    <a:pt x="48" y="278"/>
                  </a:lnTo>
                  <a:lnTo>
                    <a:pt x="47" y="278"/>
                  </a:lnTo>
                  <a:lnTo>
                    <a:pt x="47" y="280"/>
                  </a:lnTo>
                  <a:lnTo>
                    <a:pt x="45" y="280"/>
                  </a:lnTo>
                  <a:lnTo>
                    <a:pt x="43" y="280"/>
                  </a:lnTo>
                  <a:lnTo>
                    <a:pt x="42" y="278"/>
                  </a:lnTo>
                  <a:lnTo>
                    <a:pt x="40" y="277"/>
                  </a:lnTo>
                  <a:lnTo>
                    <a:pt x="40" y="275"/>
                  </a:lnTo>
                  <a:lnTo>
                    <a:pt x="47" y="264"/>
                  </a:lnTo>
                  <a:lnTo>
                    <a:pt x="53" y="252"/>
                  </a:lnTo>
                  <a:lnTo>
                    <a:pt x="53" y="250"/>
                  </a:lnTo>
                  <a:lnTo>
                    <a:pt x="54" y="249"/>
                  </a:lnTo>
                  <a:lnTo>
                    <a:pt x="56" y="249"/>
                  </a:lnTo>
                  <a:lnTo>
                    <a:pt x="57" y="250"/>
                  </a:lnTo>
                  <a:lnTo>
                    <a:pt x="59" y="250"/>
                  </a:lnTo>
                  <a:lnTo>
                    <a:pt x="59" y="252"/>
                  </a:lnTo>
                  <a:lnTo>
                    <a:pt x="61" y="255"/>
                  </a:lnTo>
                  <a:lnTo>
                    <a:pt x="59" y="257"/>
                  </a:lnTo>
                  <a:close/>
                  <a:moveTo>
                    <a:pt x="37" y="308"/>
                  </a:moveTo>
                  <a:lnTo>
                    <a:pt x="36" y="310"/>
                  </a:lnTo>
                  <a:lnTo>
                    <a:pt x="28" y="330"/>
                  </a:lnTo>
                  <a:lnTo>
                    <a:pt x="28" y="331"/>
                  </a:lnTo>
                  <a:lnTo>
                    <a:pt x="28" y="333"/>
                  </a:lnTo>
                  <a:lnTo>
                    <a:pt x="26" y="334"/>
                  </a:lnTo>
                  <a:lnTo>
                    <a:pt x="25" y="334"/>
                  </a:lnTo>
                  <a:lnTo>
                    <a:pt x="23" y="334"/>
                  </a:lnTo>
                  <a:lnTo>
                    <a:pt x="22" y="333"/>
                  </a:lnTo>
                  <a:lnTo>
                    <a:pt x="20" y="333"/>
                  </a:lnTo>
                  <a:lnTo>
                    <a:pt x="20" y="330"/>
                  </a:lnTo>
                  <a:lnTo>
                    <a:pt x="20" y="328"/>
                  </a:lnTo>
                  <a:lnTo>
                    <a:pt x="28" y="306"/>
                  </a:lnTo>
                  <a:lnTo>
                    <a:pt x="28" y="305"/>
                  </a:lnTo>
                  <a:lnTo>
                    <a:pt x="28" y="303"/>
                  </a:lnTo>
                  <a:lnTo>
                    <a:pt x="30" y="302"/>
                  </a:lnTo>
                  <a:lnTo>
                    <a:pt x="33" y="302"/>
                  </a:lnTo>
                  <a:lnTo>
                    <a:pt x="34" y="302"/>
                  </a:lnTo>
                  <a:lnTo>
                    <a:pt x="36" y="303"/>
                  </a:lnTo>
                  <a:lnTo>
                    <a:pt x="37" y="305"/>
                  </a:lnTo>
                  <a:lnTo>
                    <a:pt x="37" y="306"/>
                  </a:lnTo>
                  <a:lnTo>
                    <a:pt x="37" y="308"/>
                  </a:lnTo>
                  <a:close/>
                  <a:moveTo>
                    <a:pt x="19" y="364"/>
                  </a:moveTo>
                  <a:lnTo>
                    <a:pt x="17" y="375"/>
                  </a:lnTo>
                  <a:lnTo>
                    <a:pt x="16" y="387"/>
                  </a:lnTo>
                  <a:lnTo>
                    <a:pt x="14" y="389"/>
                  </a:lnTo>
                  <a:lnTo>
                    <a:pt x="12" y="391"/>
                  </a:lnTo>
                  <a:lnTo>
                    <a:pt x="11" y="392"/>
                  </a:lnTo>
                  <a:lnTo>
                    <a:pt x="9" y="391"/>
                  </a:lnTo>
                  <a:lnTo>
                    <a:pt x="8" y="389"/>
                  </a:lnTo>
                  <a:lnTo>
                    <a:pt x="6" y="387"/>
                  </a:lnTo>
                  <a:lnTo>
                    <a:pt x="6" y="386"/>
                  </a:lnTo>
                  <a:lnTo>
                    <a:pt x="9" y="373"/>
                  </a:lnTo>
                  <a:lnTo>
                    <a:pt x="11" y="363"/>
                  </a:lnTo>
                  <a:lnTo>
                    <a:pt x="12" y="359"/>
                  </a:lnTo>
                  <a:lnTo>
                    <a:pt x="14" y="359"/>
                  </a:lnTo>
                  <a:lnTo>
                    <a:pt x="16" y="358"/>
                  </a:lnTo>
                  <a:lnTo>
                    <a:pt x="17" y="358"/>
                  </a:lnTo>
                  <a:lnTo>
                    <a:pt x="19" y="359"/>
                  </a:lnTo>
                  <a:lnTo>
                    <a:pt x="19" y="361"/>
                  </a:lnTo>
                  <a:lnTo>
                    <a:pt x="19" y="363"/>
                  </a:lnTo>
                  <a:lnTo>
                    <a:pt x="19" y="364"/>
                  </a:lnTo>
                  <a:close/>
                  <a:moveTo>
                    <a:pt x="11" y="420"/>
                  </a:moveTo>
                  <a:lnTo>
                    <a:pt x="11" y="420"/>
                  </a:lnTo>
                  <a:lnTo>
                    <a:pt x="9" y="445"/>
                  </a:lnTo>
                  <a:lnTo>
                    <a:pt x="8" y="447"/>
                  </a:lnTo>
                  <a:lnTo>
                    <a:pt x="8" y="448"/>
                  </a:lnTo>
                  <a:lnTo>
                    <a:pt x="6" y="448"/>
                  </a:lnTo>
                  <a:lnTo>
                    <a:pt x="3" y="448"/>
                  </a:lnTo>
                  <a:lnTo>
                    <a:pt x="2" y="448"/>
                  </a:lnTo>
                  <a:lnTo>
                    <a:pt x="2" y="447"/>
                  </a:lnTo>
                  <a:lnTo>
                    <a:pt x="0" y="445"/>
                  </a:lnTo>
                  <a:lnTo>
                    <a:pt x="0" y="443"/>
                  </a:lnTo>
                  <a:lnTo>
                    <a:pt x="2" y="420"/>
                  </a:lnTo>
                  <a:lnTo>
                    <a:pt x="2" y="419"/>
                  </a:lnTo>
                  <a:lnTo>
                    <a:pt x="3" y="417"/>
                  </a:lnTo>
                  <a:lnTo>
                    <a:pt x="5" y="415"/>
                  </a:lnTo>
                  <a:lnTo>
                    <a:pt x="6" y="415"/>
                  </a:lnTo>
                  <a:lnTo>
                    <a:pt x="8" y="417"/>
                  </a:lnTo>
                  <a:lnTo>
                    <a:pt x="9" y="417"/>
                  </a:lnTo>
                  <a:lnTo>
                    <a:pt x="11" y="419"/>
                  </a:lnTo>
                  <a:lnTo>
                    <a:pt x="11" y="420"/>
                  </a:lnTo>
                  <a:close/>
                  <a:moveTo>
                    <a:pt x="8" y="478"/>
                  </a:moveTo>
                  <a:lnTo>
                    <a:pt x="9" y="492"/>
                  </a:lnTo>
                  <a:lnTo>
                    <a:pt x="9" y="503"/>
                  </a:lnTo>
                  <a:lnTo>
                    <a:pt x="9" y="504"/>
                  </a:lnTo>
                  <a:lnTo>
                    <a:pt x="9" y="506"/>
                  </a:lnTo>
                  <a:lnTo>
                    <a:pt x="8" y="506"/>
                  </a:lnTo>
                  <a:lnTo>
                    <a:pt x="5" y="507"/>
                  </a:lnTo>
                  <a:lnTo>
                    <a:pt x="3" y="507"/>
                  </a:lnTo>
                  <a:lnTo>
                    <a:pt x="2" y="506"/>
                  </a:lnTo>
                  <a:lnTo>
                    <a:pt x="2" y="504"/>
                  </a:lnTo>
                  <a:lnTo>
                    <a:pt x="2" y="503"/>
                  </a:lnTo>
                  <a:lnTo>
                    <a:pt x="0" y="493"/>
                  </a:lnTo>
                  <a:lnTo>
                    <a:pt x="0" y="478"/>
                  </a:lnTo>
                  <a:lnTo>
                    <a:pt x="0" y="476"/>
                  </a:lnTo>
                  <a:lnTo>
                    <a:pt x="2" y="476"/>
                  </a:lnTo>
                  <a:lnTo>
                    <a:pt x="2" y="475"/>
                  </a:lnTo>
                  <a:lnTo>
                    <a:pt x="3" y="475"/>
                  </a:lnTo>
                  <a:lnTo>
                    <a:pt x="5" y="475"/>
                  </a:lnTo>
                  <a:lnTo>
                    <a:pt x="6" y="476"/>
                  </a:lnTo>
                  <a:lnTo>
                    <a:pt x="8" y="476"/>
                  </a:lnTo>
                  <a:lnTo>
                    <a:pt x="8" y="478"/>
                  </a:lnTo>
                  <a:close/>
                  <a:moveTo>
                    <a:pt x="12" y="535"/>
                  </a:moveTo>
                  <a:lnTo>
                    <a:pt x="12" y="538"/>
                  </a:lnTo>
                  <a:lnTo>
                    <a:pt x="17" y="559"/>
                  </a:lnTo>
                  <a:lnTo>
                    <a:pt x="17" y="562"/>
                  </a:lnTo>
                  <a:lnTo>
                    <a:pt x="17" y="563"/>
                  </a:lnTo>
                  <a:lnTo>
                    <a:pt x="16" y="565"/>
                  </a:lnTo>
                  <a:lnTo>
                    <a:pt x="14" y="565"/>
                  </a:lnTo>
                  <a:lnTo>
                    <a:pt x="11" y="565"/>
                  </a:lnTo>
                  <a:lnTo>
                    <a:pt x="9" y="563"/>
                  </a:lnTo>
                  <a:lnTo>
                    <a:pt x="9" y="562"/>
                  </a:lnTo>
                  <a:lnTo>
                    <a:pt x="5" y="540"/>
                  </a:lnTo>
                  <a:lnTo>
                    <a:pt x="5" y="537"/>
                  </a:lnTo>
                  <a:lnTo>
                    <a:pt x="5" y="535"/>
                  </a:lnTo>
                  <a:lnTo>
                    <a:pt x="5" y="534"/>
                  </a:lnTo>
                  <a:lnTo>
                    <a:pt x="6" y="532"/>
                  </a:lnTo>
                  <a:lnTo>
                    <a:pt x="9" y="531"/>
                  </a:lnTo>
                  <a:lnTo>
                    <a:pt x="11" y="531"/>
                  </a:lnTo>
                  <a:lnTo>
                    <a:pt x="11" y="532"/>
                  </a:lnTo>
                  <a:lnTo>
                    <a:pt x="12" y="534"/>
                  </a:lnTo>
                  <a:lnTo>
                    <a:pt x="12" y="535"/>
                  </a:lnTo>
                  <a:close/>
                  <a:moveTo>
                    <a:pt x="25" y="591"/>
                  </a:moveTo>
                  <a:lnTo>
                    <a:pt x="28" y="605"/>
                  </a:lnTo>
                  <a:lnTo>
                    <a:pt x="33" y="615"/>
                  </a:lnTo>
                  <a:lnTo>
                    <a:pt x="33" y="616"/>
                  </a:lnTo>
                  <a:lnTo>
                    <a:pt x="31" y="619"/>
                  </a:lnTo>
                  <a:lnTo>
                    <a:pt x="31" y="621"/>
                  </a:lnTo>
                  <a:lnTo>
                    <a:pt x="30" y="621"/>
                  </a:lnTo>
                  <a:lnTo>
                    <a:pt x="28" y="621"/>
                  </a:lnTo>
                  <a:lnTo>
                    <a:pt x="26" y="621"/>
                  </a:lnTo>
                  <a:lnTo>
                    <a:pt x="25" y="619"/>
                  </a:lnTo>
                  <a:lnTo>
                    <a:pt x="25" y="618"/>
                  </a:lnTo>
                  <a:lnTo>
                    <a:pt x="20" y="607"/>
                  </a:lnTo>
                  <a:lnTo>
                    <a:pt x="17" y="594"/>
                  </a:lnTo>
                  <a:lnTo>
                    <a:pt x="17" y="593"/>
                  </a:lnTo>
                  <a:lnTo>
                    <a:pt x="17" y="591"/>
                  </a:lnTo>
                  <a:lnTo>
                    <a:pt x="19" y="590"/>
                  </a:lnTo>
                  <a:lnTo>
                    <a:pt x="19" y="588"/>
                  </a:lnTo>
                  <a:lnTo>
                    <a:pt x="20" y="588"/>
                  </a:lnTo>
                  <a:lnTo>
                    <a:pt x="23" y="590"/>
                  </a:lnTo>
                  <a:lnTo>
                    <a:pt x="25" y="591"/>
                  </a:lnTo>
                  <a:close/>
                  <a:moveTo>
                    <a:pt x="43" y="646"/>
                  </a:moveTo>
                  <a:lnTo>
                    <a:pt x="45" y="647"/>
                  </a:lnTo>
                  <a:lnTo>
                    <a:pt x="53" y="668"/>
                  </a:lnTo>
                  <a:lnTo>
                    <a:pt x="54" y="668"/>
                  </a:lnTo>
                  <a:lnTo>
                    <a:pt x="54" y="669"/>
                  </a:lnTo>
                  <a:lnTo>
                    <a:pt x="54" y="672"/>
                  </a:lnTo>
                  <a:lnTo>
                    <a:pt x="53" y="674"/>
                  </a:lnTo>
                  <a:lnTo>
                    <a:pt x="51" y="675"/>
                  </a:lnTo>
                  <a:lnTo>
                    <a:pt x="50" y="675"/>
                  </a:lnTo>
                  <a:lnTo>
                    <a:pt x="48" y="675"/>
                  </a:lnTo>
                  <a:lnTo>
                    <a:pt x="47" y="674"/>
                  </a:lnTo>
                  <a:lnTo>
                    <a:pt x="47" y="672"/>
                  </a:lnTo>
                  <a:lnTo>
                    <a:pt x="47" y="671"/>
                  </a:lnTo>
                  <a:lnTo>
                    <a:pt x="37" y="650"/>
                  </a:lnTo>
                  <a:lnTo>
                    <a:pt x="36" y="649"/>
                  </a:lnTo>
                  <a:lnTo>
                    <a:pt x="36" y="646"/>
                  </a:lnTo>
                  <a:lnTo>
                    <a:pt x="37" y="644"/>
                  </a:lnTo>
                  <a:lnTo>
                    <a:pt x="39" y="643"/>
                  </a:lnTo>
                  <a:lnTo>
                    <a:pt x="42" y="644"/>
                  </a:lnTo>
                  <a:lnTo>
                    <a:pt x="43" y="646"/>
                  </a:lnTo>
                  <a:close/>
                  <a:moveTo>
                    <a:pt x="70" y="697"/>
                  </a:moveTo>
                  <a:lnTo>
                    <a:pt x="75" y="706"/>
                  </a:lnTo>
                  <a:lnTo>
                    <a:pt x="82" y="719"/>
                  </a:lnTo>
                  <a:lnTo>
                    <a:pt x="82" y="720"/>
                  </a:lnTo>
                  <a:lnTo>
                    <a:pt x="82" y="722"/>
                  </a:lnTo>
                  <a:lnTo>
                    <a:pt x="81" y="724"/>
                  </a:lnTo>
                  <a:lnTo>
                    <a:pt x="79" y="725"/>
                  </a:lnTo>
                  <a:lnTo>
                    <a:pt x="78" y="725"/>
                  </a:lnTo>
                  <a:lnTo>
                    <a:pt x="76" y="724"/>
                  </a:lnTo>
                  <a:lnTo>
                    <a:pt x="75" y="722"/>
                  </a:lnTo>
                  <a:lnTo>
                    <a:pt x="67" y="711"/>
                  </a:lnTo>
                  <a:lnTo>
                    <a:pt x="62" y="702"/>
                  </a:lnTo>
                  <a:lnTo>
                    <a:pt x="62" y="700"/>
                  </a:lnTo>
                  <a:lnTo>
                    <a:pt x="62" y="699"/>
                  </a:lnTo>
                  <a:lnTo>
                    <a:pt x="62" y="697"/>
                  </a:lnTo>
                  <a:lnTo>
                    <a:pt x="64" y="696"/>
                  </a:lnTo>
                  <a:lnTo>
                    <a:pt x="67" y="696"/>
                  </a:lnTo>
                  <a:lnTo>
                    <a:pt x="68" y="696"/>
                  </a:lnTo>
                  <a:lnTo>
                    <a:pt x="70" y="697"/>
                  </a:lnTo>
                  <a:close/>
                  <a:moveTo>
                    <a:pt x="99" y="745"/>
                  </a:moveTo>
                  <a:lnTo>
                    <a:pt x="113" y="761"/>
                  </a:lnTo>
                  <a:lnTo>
                    <a:pt x="116" y="766"/>
                  </a:lnTo>
                  <a:lnTo>
                    <a:pt x="118" y="767"/>
                  </a:lnTo>
                  <a:lnTo>
                    <a:pt x="116" y="769"/>
                  </a:lnTo>
                  <a:lnTo>
                    <a:pt x="116" y="770"/>
                  </a:lnTo>
                  <a:lnTo>
                    <a:pt x="115" y="772"/>
                  </a:lnTo>
                  <a:lnTo>
                    <a:pt x="112" y="772"/>
                  </a:lnTo>
                  <a:lnTo>
                    <a:pt x="110" y="772"/>
                  </a:lnTo>
                  <a:lnTo>
                    <a:pt x="109" y="770"/>
                  </a:lnTo>
                  <a:lnTo>
                    <a:pt x="107" y="767"/>
                  </a:lnTo>
                  <a:lnTo>
                    <a:pt x="95" y="750"/>
                  </a:lnTo>
                  <a:lnTo>
                    <a:pt x="93" y="748"/>
                  </a:lnTo>
                  <a:lnTo>
                    <a:pt x="93" y="747"/>
                  </a:lnTo>
                  <a:lnTo>
                    <a:pt x="95" y="745"/>
                  </a:lnTo>
                  <a:lnTo>
                    <a:pt x="96" y="744"/>
                  </a:lnTo>
                  <a:lnTo>
                    <a:pt x="98" y="744"/>
                  </a:lnTo>
                  <a:lnTo>
                    <a:pt x="99" y="744"/>
                  </a:lnTo>
                  <a:lnTo>
                    <a:pt x="99" y="745"/>
                  </a:lnTo>
                  <a:close/>
                  <a:moveTo>
                    <a:pt x="138" y="789"/>
                  </a:moveTo>
                  <a:lnTo>
                    <a:pt x="143" y="794"/>
                  </a:lnTo>
                  <a:lnTo>
                    <a:pt x="155" y="806"/>
                  </a:lnTo>
                  <a:lnTo>
                    <a:pt x="157" y="808"/>
                  </a:lnTo>
                  <a:lnTo>
                    <a:pt x="157" y="809"/>
                  </a:lnTo>
                  <a:lnTo>
                    <a:pt x="157" y="811"/>
                  </a:lnTo>
                  <a:lnTo>
                    <a:pt x="155" y="812"/>
                  </a:lnTo>
                  <a:lnTo>
                    <a:pt x="154" y="812"/>
                  </a:lnTo>
                  <a:lnTo>
                    <a:pt x="152" y="812"/>
                  </a:lnTo>
                  <a:lnTo>
                    <a:pt x="151" y="812"/>
                  </a:lnTo>
                  <a:lnTo>
                    <a:pt x="135" y="800"/>
                  </a:lnTo>
                  <a:lnTo>
                    <a:pt x="132" y="794"/>
                  </a:lnTo>
                  <a:lnTo>
                    <a:pt x="130" y="792"/>
                  </a:lnTo>
                  <a:lnTo>
                    <a:pt x="132" y="791"/>
                  </a:lnTo>
                  <a:lnTo>
                    <a:pt x="132" y="789"/>
                  </a:lnTo>
                  <a:lnTo>
                    <a:pt x="133" y="787"/>
                  </a:lnTo>
                  <a:lnTo>
                    <a:pt x="135" y="787"/>
                  </a:lnTo>
                  <a:lnTo>
                    <a:pt x="137" y="787"/>
                  </a:lnTo>
                  <a:lnTo>
                    <a:pt x="138" y="789"/>
                  </a:lnTo>
                  <a:close/>
                  <a:moveTo>
                    <a:pt x="180" y="828"/>
                  </a:moveTo>
                  <a:lnTo>
                    <a:pt x="192" y="837"/>
                  </a:lnTo>
                  <a:lnTo>
                    <a:pt x="200" y="842"/>
                  </a:lnTo>
                  <a:lnTo>
                    <a:pt x="202" y="843"/>
                  </a:lnTo>
                  <a:lnTo>
                    <a:pt x="202" y="845"/>
                  </a:lnTo>
                  <a:lnTo>
                    <a:pt x="202" y="848"/>
                  </a:lnTo>
                  <a:lnTo>
                    <a:pt x="202" y="850"/>
                  </a:lnTo>
                  <a:lnTo>
                    <a:pt x="200" y="850"/>
                  </a:lnTo>
                  <a:lnTo>
                    <a:pt x="197" y="850"/>
                  </a:lnTo>
                  <a:lnTo>
                    <a:pt x="196" y="850"/>
                  </a:lnTo>
                  <a:lnTo>
                    <a:pt x="188" y="843"/>
                  </a:lnTo>
                  <a:lnTo>
                    <a:pt x="175" y="834"/>
                  </a:lnTo>
                  <a:lnTo>
                    <a:pt x="174" y="833"/>
                  </a:lnTo>
                  <a:lnTo>
                    <a:pt x="174" y="831"/>
                  </a:lnTo>
                  <a:lnTo>
                    <a:pt x="175" y="829"/>
                  </a:lnTo>
                  <a:lnTo>
                    <a:pt x="175" y="828"/>
                  </a:lnTo>
                  <a:lnTo>
                    <a:pt x="178" y="826"/>
                  </a:lnTo>
                  <a:lnTo>
                    <a:pt x="180" y="828"/>
                  </a:lnTo>
                  <a:close/>
                  <a:moveTo>
                    <a:pt x="227" y="861"/>
                  </a:moveTo>
                  <a:lnTo>
                    <a:pt x="228" y="862"/>
                  </a:lnTo>
                  <a:lnTo>
                    <a:pt x="248" y="873"/>
                  </a:lnTo>
                  <a:lnTo>
                    <a:pt x="250" y="875"/>
                  </a:lnTo>
                  <a:lnTo>
                    <a:pt x="251" y="876"/>
                  </a:lnTo>
                  <a:lnTo>
                    <a:pt x="251" y="878"/>
                  </a:lnTo>
                  <a:lnTo>
                    <a:pt x="250" y="879"/>
                  </a:lnTo>
                  <a:lnTo>
                    <a:pt x="248" y="881"/>
                  </a:lnTo>
                  <a:lnTo>
                    <a:pt x="247" y="881"/>
                  </a:lnTo>
                  <a:lnTo>
                    <a:pt x="245" y="881"/>
                  </a:lnTo>
                  <a:lnTo>
                    <a:pt x="244" y="879"/>
                  </a:lnTo>
                  <a:lnTo>
                    <a:pt x="225" y="868"/>
                  </a:lnTo>
                  <a:lnTo>
                    <a:pt x="223" y="867"/>
                  </a:lnTo>
                  <a:lnTo>
                    <a:pt x="222" y="867"/>
                  </a:lnTo>
                  <a:lnTo>
                    <a:pt x="222" y="865"/>
                  </a:lnTo>
                  <a:lnTo>
                    <a:pt x="222" y="864"/>
                  </a:lnTo>
                  <a:lnTo>
                    <a:pt x="222" y="862"/>
                  </a:lnTo>
                  <a:lnTo>
                    <a:pt x="223" y="861"/>
                  </a:lnTo>
                  <a:lnTo>
                    <a:pt x="225" y="861"/>
                  </a:lnTo>
                  <a:lnTo>
                    <a:pt x="227" y="861"/>
                  </a:lnTo>
                  <a:close/>
                  <a:moveTo>
                    <a:pt x="278" y="887"/>
                  </a:moveTo>
                  <a:lnTo>
                    <a:pt x="287" y="893"/>
                  </a:lnTo>
                  <a:lnTo>
                    <a:pt x="301" y="896"/>
                  </a:lnTo>
                  <a:lnTo>
                    <a:pt x="303" y="898"/>
                  </a:lnTo>
                  <a:lnTo>
                    <a:pt x="304" y="899"/>
                  </a:lnTo>
                  <a:lnTo>
                    <a:pt x="304" y="901"/>
                  </a:lnTo>
                  <a:lnTo>
                    <a:pt x="304" y="903"/>
                  </a:lnTo>
                  <a:lnTo>
                    <a:pt x="303" y="904"/>
                  </a:lnTo>
                  <a:lnTo>
                    <a:pt x="301" y="904"/>
                  </a:lnTo>
                  <a:lnTo>
                    <a:pt x="299" y="904"/>
                  </a:lnTo>
                  <a:lnTo>
                    <a:pt x="298" y="904"/>
                  </a:lnTo>
                  <a:lnTo>
                    <a:pt x="286" y="899"/>
                  </a:lnTo>
                  <a:lnTo>
                    <a:pt x="275" y="895"/>
                  </a:lnTo>
                  <a:lnTo>
                    <a:pt x="273" y="895"/>
                  </a:lnTo>
                  <a:lnTo>
                    <a:pt x="272" y="893"/>
                  </a:lnTo>
                  <a:lnTo>
                    <a:pt x="272" y="892"/>
                  </a:lnTo>
                  <a:lnTo>
                    <a:pt x="273" y="890"/>
                  </a:lnTo>
                  <a:lnTo>
                    <a:pt x="273" y="889"/>
                  </a:lnTo>
                  <a:lnTo>
                    <a:pt x="275" y="887"/>
                  </a:lnTo>
                  <a:lnTo>
                    <a:pt x="276" y="887"/>
                  </a:lnTo>
                  <a:lnTo>
                    <a:pt x="278" y="887"/>
                  </a:lnTo>
                  <a:close/>
                  <a:moveTo>
                    <a:pt x="332" y="909"/>
                  </a:moveTo>
                  <a:lnTo>
                    <a:pt x="351" y="913"/>
                  </a:lnTo>
                  <a:lnTo>
                    <a:pt x="355" y="913"/>
                  </a:lnTo>
                  <a:lnTo>
                    <a:pt x="357" y="915"/>
                  </a:lnTo>
                  <a:lnTo>
                    <a:pt x="358" y="917"/>
                  </a:lnTo>
                  <a:lnTo>
                    <a:pt x="358" y="918"/>
                  </a:lnTo>
                  <a:lnTo>
                    <a:pt x="358" y="920"/>
                  </a:lnTo>
                  <a:lnTo>
                    <a:pt x="358" y="921"/>
                  </a:lnTo>
                  <a:lnTo>
                    <a:pt x="357" y="921"/>
                  </a:lnTo>
                  <a:lnTo>
                    <a:pt x="355" y="923"/>
                  </a:lnTo>
                  <a:lnTo>
                    <a:pt x="354" y="923"/>
                  </a:lnTo>
                  <a:lnTo>
                    <a:pt x="349" y="921"/>
                  </a:lnTo>
                  <a:lnTo>
                    <a:pt x="329" y="917"/>
                  </a:lnTo>
                  <a:lnTo>
                    <a:pt x="327" y="915"/>
                  </a:lnTo>
                  <a:lnTo>
                    <a:pt x="327" y="913"/>
                  </a:lnTo>
                  <a:lnTo>
                    <a:pt x="326" y="913"/>
                  </a:lnTo>
                  <a:lnTo>
                    <a:pt x="326" y="912"/>
                  </a:lnTo>
                  <a:lnTo>
                    <a:pt x="327" y="910"/>
                  </a:lnTo>
                  <a:lnTo>
                    <a:pt x="329" y="909"/>
                  </a:lnTo>
                  <a:lnTo>
                    <a:pt x="330" y="907"/>
                  </a:lnTo>
                  <a:lnTo>
                    <a:pt x="332" y="909"/>
                  </a:lnTo>
                  <a:close/>
                  <a:moveTo>
                    <a:pt x="386" y="921"/>
                  </a:moveTo>
                  <a:lnTo>
                    <a:pt x="396" y="923"/>
                  </a:lnTo>
                  <a:lnTo>
                    <a:pt x="411" y="924"/>
                  </a:lnTo>
                  <a:lnTo>
                    <a:pt x="413" y="926"/>
                  </a:lnTo>
                  <a:lnTo>
                    <a:pt x="414" y="926"/>
                  </a:lnTo>
                  <a:lnTo>
                    <a:pt x="414" y="927"/>
                  </a:lnTo>
                  <a:lnTo>
                    <a:pt x="416" y="931"/>
                  </a:lnTo>
                  <a:lnTo>
                    <a:pt x="414" y="931"/>
                  </a:lnTo>
                  <a:lnTo>
                    <a:pt x="413" y="932"/>
                  </a:lnTo>
                  <a:lnTo>
                    <a:pt x="411" y="932"/>
                  </a:lnTo>
                  <a:lnTo>
                    <a:pt x="394" y="931"/>
                  </a:lnTo>
                  <a:lnTo>
                    <a:pt x="385" y="931"/>
                  </a:lnTo>
                  <a:lnTo>
                    <a:pt x="385" y="929"/>
                  </a:lnTo>
                  <a:lnTo>
                    <a:pt x="383" y="927"/>
                  </a:lnTo>
                  <a:lnTo>
                    <a:pt x="383" y="926"/>
                  </a:lnTo>
                  <a:lnTo>
                    <a:pt x="383" y="924"/>
                  </a:lnTo>
                  <a:lnTo>
                    <a:pt x="383" y="923"/>
                  </a:lnTo>
                  <a:lnTo>
                    <a:pt x="385" y="921"/>
                  </a:lnTo>
                  <a:lnTo>
                    <a:pt x="386" y="921"/>
                  </a:lnTo>
                  <a:close/>
                  <a:moveTo>
                    <a:pt x="444" y="927"/>
                  </a:moveTo>
                  <a:lnTo>
                    <a:pt x="465" y="929"/>
                  </a:lnTo>
                  <a:lnTo>
                    <a:pt x="469" y="929"/>
                  </a:lnTo>
                  <a:lnTo>
                    <a:pt x="470" y="929"/>
                  </a:lnTo>
                  <a:lnTo>
                    <a:pt x="472" y="931"/>
                  </a:lnTo>
                  <a:lnTo>
                    <a:pt x="473" y="931"/>
                  </a:lnTo>
                  <a:lnTo>
                    <a:pt x="473" y="932"/>
                  </a:lnTo>
                  <a:lnTo>
                    <a:pt x="473" y="934"/>
                  </a:lnTo>
                  <a:lnTo>
                    <a:pt x="472" y="935"/>
                  </a:lnTo>
                  <a:lnTo>
                    <a:pt x="470" y="937"/>
                  </a:lnTo>
                  <a:lnTo>
                    <a:pt x="469" y="937"/>
                  </a:lnTo>
                  <a:lnTo>
                    <a:pt x="465" y="937"/>
                  </a:lnTo>
                  <a:lnTo>
                    <a:pt x="444" y="937"/>
                  </a:lnTo>
                  <a:lnTo>
                    <a:pt x="442" y="935"/>
                  </a:lnTo>
                  <a:lnTo>
                    <a:pt x="441" y="935"/>
                  </a:lnTo>
                  <a:lnTo>
                    <a:pt x="439" y="934"/>
                  </a:lnTo>
                  <a:lnTo>
                    <a:pt x="439" y="931"/>
                  </a:lnTo>
                  <a:lnTo>
                    <a:pt x="441" y="929"/>
                  </a:lnTo>
                  <a:lnTo>
                    <a:pt x="442" y="929"/>
                  </a:lnTo>
                  <a:lnTo>
                    <a:pt x="444" y="927"/>
                  </a:lnTo>
                  <a:close/>
                  <a:moveTo>
                    <a:pt x="501" y="927"/>
                  </a:moveTo>
                  <a:lnTo>
                    <a:pt x="514" y="926"/>
                  </a:lnTo>
                  <a:lnTo>
                    <a:pt x="526" y="924"/>
                  </a:lnTo>
                  <a:lnTo>
                    <a:pt x="528" y="924"/>
                  </a:lnTo>
                  <a:lnTo>
                    <a:pt x="529" y="924"/>
                  </a:lnTo>
                  <a:lnTo>
                    <a:pt x="529" y="926"/>
                  </a:lnTo>
                  <a:lnTo>
                    <a:pt x="531" y="927"/>
                  </a:lnTo>
                  <a:lnTo>
                    <a:pt x="531" y="931"/>
                  </a:lnTo>
                  <a:lnTo>
                    <a:pt x="529" y="931"/>
                  </a:lnTo>
                  <a:lnTo>
                    <a:pt x="528" y="931"/>
                  </a:lnTo>
                  <a:lnTo>
                    <a:pt x="528" y="932"/>
                  </a:lnTo>
                  <a:lnTo>
                    <a:pt x="514" y="934"/>
                  </a:lnTo>
                  <a:lnTo>
                    <a:pt x="501" y="935"/>
                  </a:lnTo>
                  <a:lnTo>
                    <a:pt x="500" y="934"/>
                  </a:lnTo>
                  <a:lnTo>
                    <a:pt x="498" y="932"/>
                  </a:lnTo>
                  <a:lnTo>
                    <a:pt x="498" y="931"/>
                  </a:lnTo>
                  <a:lnTo>
                    <a:pt x="500" y="929"/>
                  </a:lnTo>
                  <a:lnTo>
                    <a:pt x="501" y="927"/>
                  </a:lnTo>
                  <a:close/>
                  <a:moveTo>
                    <a:pt x="559" y="920"/>
                  </a:moveTo>
                  <a:lnTo>
                    <a:pt x="559" y="920"/>
                  </a:lnTo>
                  <a:lnTo>
                    <a:pt x="580" y="913"/>
                  </a:lnTo>
                  <a:lnTo>
                    <a:pt x="582" y="913"/>
                  </a:lnTo>
                  <a:lnTo>
                    <a:pt x="583" y="913"/>
                  </a:lnTo>
                  <a:lnTo>
                    <a:pt x="585" y="913"/>
                  </a:lnTo>
                  <a:lnTo>
                    <a:pt x="586" y="915"/>
                  </a:lnTo>
                  <a:lnTo>
                    <a:pt x="588" y="917"/>
                  </a:lnTo>
                  <a:lnTo>
                    <a:pt x="588" y="918"/>
                  </a:lnTo>
                  <a:lnTo>
                    <a:pt x="586" y="920"/>
                  </a:lnTo>
                  <a:lnTo>
                    <a:pt x="586" y="921"/>
                  </a:lnTo>
                  <a:lnTo>
                    <a:pt x="583" y="921"/>
                  </a:lnTo>
                  <a:lnTo>
                    <a:pt x="582" y="921"/>
                  </a:lnTo>
                  <a:lnTo>
                    <a:pt x="560" y="927"/>
                  </a:lnTo>
                  <a:lnTo>
                    <a:pt x="559" y="927"/>
                  </a:lnTo>
                  <a:lnTo>
                    <a:pt x="557" y="926"/>
                  </a:lnTo>
                  <a:lnTo>
                    <a:pt x="555" y="924"/>
                  </a:lnTo>
                  <a:lnTo>
                    <a:pt x="554" y="923"/>
                  </a:lnTo>
                  <a:lnTo>
                    <a:pt x="554" y="921"/>
                  </a:lnTo>
                  <a:lnTo>
                    <a:pt x="555" y="921"/>
                  </a:lnTo>
                  <a:lnTo>
                    <a:pt x="557" y="920"/>
                  </a:lnTo>
                  <a:lnTo>
                    <a:pt x="559" y="920"/>
                  </a:lnTo>
                  <a:close/>
                  <a:moveTo>
                    <a:pt x="614" y="904"/>
                  </a:moveTo>
                  <a:lnTo>
                    <a:pt x="624" y="901"/>
                  </a:lnTo>
                  <a:lnTo>
                    <a:pt x="636" y="895"/>
                  </a:lnTo>
                  <a:lnTo>
                    <a:pt x="638" y="895"/>
                  </a:lnTo>
                  <a:lnTo>
                    <a:pt x="639" y="895"/>
                  </a:lnTo>
                  <a:lnTo>
                    <a:pt x="641" y="896"/>
                  </a:lnTo>
                  <a:lnTo>
                    <a:pt x="642" y="898"/>
                  </a:lnTo>
                  <a:lnTo>
                    <a:pt x="642" y="899"/>
                  </a:lnTo>
                  <a:lnTo>
                    <a:pt x="642" y="901"/>
                  </a:lnTo>
                  <a:lnTo>
                    <a:pt x="641" y="903"/>
                  </a:lnTo>
                  <a:lnTo>
                    <a:pt x="639" y="904"/>
                  </a:lnTo>
                  <a:lnTo>
                    <a:pt x="625" y="909"/>
                  </a:lnTo>
                  <a:lnTo>
                    <a:pt x="616" y="912"/>
                  </a:lnTo>
                  <a:lnTo>
                    <a:pt x="614" y="912"/>
                  </a:lnTo>
                  <a:lnTo>
                    <a:pt x="613" y="912"/>
                  </a:lnTo>
                  <a:lnTo>
                    <a:pt x="611" y="910"/>
                  </a:lnTo>
                  <a:lnTo>
                    <a:pt x="611" y="909"/>
                  </a:lnTo>
                  <a:lnTo>
                    <a:pt x="610" y="907"/>
                  </a:lnTo>
                  <a:lnTo>
                    <a:pt x="611" y="906"/>
                  </a:lnTo>
                  <a:lnTo>
                    <a:pt x="611" y="904"/>
                  </a:lnTo>
                  <a:lnTo>
                    <a:pt x="614" y="904"/>
                  </a:lnTo>
                  <a:close/>
                  <a:moveTo>
                    <a:pt x="667" y="882"/>
                  </a:moveTo>
                  <a:lnTo>
                    <a:pt x="686" y="873"/>
                  </a:lnTo>
                  <a:lnTo>
                    <a:pt x="687" y="870"/>
                  </a:lnTo>
                  <a:lnTo>
                    <a:pt x="689" y="870"/>
                  </a:lnTo>
                  <a:lnTo>
                    <a:pt x="690" y="870"/>
                  </a:lnTo>
                  <a:lnTo>
                    <a:pt x="692" y="871"/>
                  </a:lnTo>
                  <a:lnTo>
                    <a:pt x="694" y="873"/>
                  </a:lnTo>
                  <a:lnTo>
                    <a:pt x="695" y="875"/>
                  </a:lnTo>
                  <a:lnTo>
                    <a:pt x="695" y="876"/>
                  </a:lnTo>
                  <a:lnTo>
                    <a:pt x="694" y="876"/>
                  </a:lnTo>
                  <a:lnTo>
                    <a:pt x="692" y="878"/>
                  </a:lnTo>
                  <a:lnTo>
                    <a:pt x="687" y="879"/>
                  </a:lnTo>
                  <a:lnTo>
                    <a:pt x="670" y="890"/>
                  </a:lnTo>
                  <a:lnTo>
                    <a:pt x="669" y="890"/>
                  </a:lnTo>
                  <a:lnTo>
                    <a:pt x="667" y="890"/>
                  </a:lnTo>
                  <a:lnTo>
                    <a:pt x="666" y="889"/>
                  </a:lnTo>
                  <a:lnTo>
                    <a:pt x="664" y="887"/>
                  </a:lnTo>
                  <a:lnTo>
                    <a:pt x="664" y="885"/>
                  </a:lnTo>
                  <a:lnTo>
                    <a:pt x="666" y="884"/>
                  </a:lnTo>
                  <a:lnTo>
                    <a:pt x="667" y="882"/>
                  </a:lnTo>
                  <a:close/>
                  <a:moveTo>
                    <a:pt x="715" y="854"/>
                  </a:moveTo>
                  <a:lnTo>
                    <a:pt x="723" y="850"/>
                  </a:lnTo>
                  <a:lnTo>
                    <a:pt x="737" y="840"/>
                  </a:lnTo>
                  <a:lnTo>
                    <a:pt x="739" y="840"/>
                  </a:lnTo>
                  <a:lnTo>
                    <a:pt x="740" y="840"/>
                  </a:lnTo>
                  <a:lnTo>
                    <a:pt x="742" y="840"/>
                  </a:lnTo>
                  <a:lnTo>
                    <a:pt x="743" y="842"/>
                  </a:lnTo>
                  <a:lnTo>
                    <a:pt x="743" y="843"/>
                  </a:lnTo>
                  <a:lnTo>
                    <a:pt x="742" y="845"/>
                  </a:lnTo>
                  <a:lnTo>
                    <a:pt x="742" y="847"/>
                  </a:lnTo>
                  <a:lnTo>
                    <a:pt x="726" y="857"/>
                  </a:lnTo>
                  <a:lnTo>
                    <a:pt x="721" y="861"/>
                  </a:lnTo>
                  <a:lnTo>
                    <a:pt x="720" y="861"/>
                  </a:lnTo>
                  <a:lnTo>
                    <a:pt x="717" y="861"/>
                  </a:lnTo>
                  <a:lnTo>
                    <a:pt x="715" y="861"/>
                  </a:lnTo>
                  <a:lnTo>
                    <a:pt x="715" y="859"/>
                  </a:lnTo>
                  <a:lnTo>
                    <a:pt x="715" y="857"/>
                  </a:lnTo>
                  <a:lnTo>
                    <a:pt x="715" y="854"/>
                  </a:lnTo>
                  <a:close/>
                  <a:moveTo>
                    <a:pt x="762" y="820"/>
                  </a:moveTo>
                  <a:lnTo>
                    <a:pt x="774" y="809"/>
                  </a:lnTo>
                  <a:lnTo>
                    <a:pt x="780" y="803"/>
                  </a:lnTo>
                  <a:lnTo>
                    <a:pt x="782" y="803"/>
                  </a:lnTo>
                  <a:lnTo>
                    <a:pt x="784" y="803"/>
                  </a:lnTo>
                  <a:lnTo>
                    <a:pt x="785" y="803"/>
                  </a:lnTo>
                  <a:lnTo>
                    <a:pt x="787" y="803"/>
                  </a:lnTo>
                  <a:lnTo>
                    <a:pt x="787" y="805"/>
                  </a:lnTo>
                  <a:lnTo>
                    <a:pt x="787" y="806"/>
                  </a:lnTo>
                  <a:lnTo>
                    <a:pt x="787" y="808"/>
                  </a:lnTo>
                  <a:lnTo>
                    <a:pt x="787" y="809"/>
                  </a:lnTo>
                  <a:lnTo>
                    <a:pt x="779" y="814"/>
                  </a:lnTo>
                  <a:lnTo>
                    <a:pt x="768" y="826"/>
                  </a:lnTo>
                  <a:lnTo>
                    <a:pt x="766" y="826"/>
                  </a:lnTo>
                  <a:lnTo>
                    <a:pt x="765" y="826"/>
                  </a:lnTo>
                  <a:lnTo>
                    <a:pt x="763" y="826"/>
                  </a:lnTo>
                  <a:lnTo>
                    <a:pt x="762" y="825"/>
                  </a:lnTo>
                  <a:lnTo>
                    <a:pt x="760" y="823"/>
                  </a:lnTo>
                  <a:lnTo>
                    <a:pt x="760" y="822"/>
                  </a:lnTo>
                  <a:lnTo>
                    <a:pt x="762" y="820"/>
                  </a:lnTo>
                  <a:close/>
                  <a:moveTo>
                    <a:pt x="804" y="780"/>
                  </a:moveTo>
                  <a:lnTo>
                    <a:pt x="805" y="777"/>
                  </a:lnTo>
                  <a:lnTo>
                    <a:pt x="821" y="761"/>
                  </a:lnTo>
                  <a:lnTo>
                    <a:pt x="822" y="759"/>
                  </a:lnTo>
                  <a:lnTo>
                    <a:pt x="824" y="759"/>
                  </a:lnTo>
                  <a:lnTo>
                    <a:pt x="825" y="759"/>
                  </a:lnTo>
                  <a:lnTo>
                    <a:pt x="827" y="761"/>
                  </a:lnTo>
                  <a:lnTo>
                    <a:pt x="827" y="764"/>
                  </a:lnTo>
                  <a:lnTo>
                    <a:pt x="827" y="766"/>
                  </a:lnTo>
                  <a:lnTo>
                    <a:pt x="825" y="767"/>
                  </a:lnTo>
                  <a:lnTo>
                    <a:pt x="811" y="784"/>
                  </a:lnTo>
                  <a:lnTo>
                    <a:pt x="810" y="786"/>
                  </a:lnTo>
                  <a:lnTo>
                    <a:pt x="808" y="786"/>
                  </a:lnTo>
                  <a:lnTo>
                    <a:pt x="807" y="786"/>
                  </a:lnTo>
                  <a:lnTo>
                    <a:pt x="805" y="786"/>
                  </a:lnTo>
                  <a:lnTo>
                    <a:pt x="804" y="786"/>
                  </a:lnTo>
                  <a:lnTo>
                    <a:pt x="804" y="784"/>
                  </a:lnTo>
                  <a:lnTo>
                    <a:pt x="804" y="783"/>
                  </a:lnTo>
                  <a:lnTo>
                    <a:pt x="804" y="781"/>
                  </a:lnTo>
                  <a:lnTo>
                    <a:pt x="804" y="780"/>
                  </a:lnTo>
                  <a:close/>
                  <a:moveTo>
                    <a:pt x="839" y="734"/>
                  </a:moveTo>
                  <a:lnTo>
                    <a:pt x="847" y="725"/>
                  </a:lnTo>
                  <a:lnTo>
                    <a:pt x="853" y="714"/>
                  </a:lnTo>
                  <a:lnTo>
                    <a:pt x="855" y="713"/>
                  </a:lnTo>
                  <a:lnTo>
                    <a:pt x="856" y="713"/>
                  </a:lnTo>
                  <a:lnTo>
                    <a:pt x="858" y="713"/>
                  </a:lnTo>
                  <a:lnTo>
                    <a:pt x="860" y="714"/>
                  </a:lnTo>
                  <a:lnTo>
                    <a:pt x="861" y="716"/>
                  </a:lnTo>
                  <a:lnTo>
                    <a:pt x="861" y="717"/>
                  </a:lnTo>
                  <a:lnTo>
                    <a:pt x="860" y="719"/>
                  </a:lnTo>
                  <a:lnTo>
                    <a:pt x="853" y="730"/>
                  </a:lnTo>
                  <a:lnTo>
                    <a:pt x="847" y="739"/>
                  </a:lnTo>
                  <a:lnTo>
                    <a:pt x="846" y="741"/>
                  </a:lnTo>
                  <a:lnTo>
                    <a:pt x="844" y="741"/>
                  </a:lnTo>
                  <a:lnTo>
                    <a:pt x="842" y="741"/>
                  </a:lnTo>
                  <a:lnTo>
                    <a:pt x="839" y="741"/>
                  </a:lnTo>
                  <a:lnTo>
                    <a:pt x="839" y="739"/>
                  </a:lnTo>
                  <a:lnTo>
                    <a:pt x="839" y="738"/>
                  </a:lnTo>
                  <a:lnTo>
                    <a:pt x="839" y="736"/>
                  </a:lnTo>
                  <a:lnTo>
                    <a:pt x="839" y="734"/>
                  </a:lnTo>
                  <a:close/>
                  <a:moveTo>
                    <a:pt x="870" y="685"/>
                  </a:moveTo>
                  <a:lnTo>
                    <a:pt x="880" y="668"/>
                  </a:lnTo>
                  <a:lnTo>
                    <a:pt x="881" y="664"/>
                  </a:lnTo>
                  <a:lnTo>
                    <a:pt x="883" y="663"/>
                  </a:lnTo>
                  <a:lnTo>
                    <a:pt x="884" y="661"/>
                  </a:lnTo>
                  <a:lnTo>
                    <a:pt x="886" y="661"/>
                  </a:lnTo>
                  <a:lnTo>
                    <a:pt x="887" y="663"/>
                  </a:lnTo>
                  <a:lnTo>
                    <a:pt x="889" y="664"/>
                  </a:lnTo>
                  <a:lnTo>
                    <a:pt x="889" y="666"/>
                  </a:lnTo>
                  <a:lnTo>
                    <a:pt x="886" y="671"/>
                  </a:lnTo>
                  <a:lnTo>
                    <a:pt x="877" y="689"/>
                  </a:lnTo>
                  <a:lnTo>
                    <a:pt x="875" y="691"/>
                  </a:lnTo>
                  <a:lnTo>
                    <a:pt x="875" y="692"/>
                  </a:lnTo>
                  <a:lnTo>
                    <a:pt x="874" y="692"/>
                  </a:lnTo>
                  <a:lnTo>
                    <a:pt x="872" y="692"/>
                  </a:lnTo>
                  <a:lnTo>
                    <a:pt x="870" y="691"/>
                  </a:lnTo>
                  <a:lnTo>
                    <a:pt x="869" y="689"/>
                  </a:lnTo>
                  <a:lnTo>
                    <a:pt x="869" y="688"/>
                  </a:lnTo>
                  <a:lnTo>
                    <a:pt x="870" y="685"/>
                  </a:lnTo>
                  <a:close/>
                  <a:moveTo>
                    <a:pt x="894" y="633"/>
                  </a:moveTo>
                  <a:lnTo>
                    <a:pt x="897" y="626"/>
                  </a:lnTo>
                  <a:lnTo>
                    <a:pt x="901" y="612"/>
                  </a:lnTo>
                  <a:lnTo>
                    <a:pt x="903" y="608"/>
                  </a:lnTo>
                  <a:lnTo>
                    <a:pt x="905" y="608"/>
                  </a:lnTo>
                  <a:lnTo>
                    <a:pt x="906" y="607"/>
                  </a:lnTo>
                  <a:lnTo>
                    <a:pt x="908" y="608"/>
                  </a:lnTo>
                  <a:lnTo>
                    <a:pt x="909" y="608"/>
                  </a:lnTo>
                  <a:lnTo>
                    <a:pt x="911" y="610"/>
                  </a:lnTo>
                  <a:lnTo>
                    <a:pt x="911" y="612"/>
                  </a:lnTo>
                  <a:lnTo>
                    <a:pt x="911" y="613"/>
                  </a:lnTo>
                  <a:lnTo>
                    <a:pt x="905" y="630"/>
                  </a:lnTo>
                  <a:lnTo>
                    <a:pt x="901" y="636"/>
                  </a:lnTo>
                  <a:lnTo>
                    <a:pt x="901" y="638"/>
                  </a:lnTo>
                  <a:lnTo>
                    <a:pt x="900" y="640"/>
                  </a:lnTo>
                  <a:lnTo>
                    <a:pt x="898" y="640"/>
                  </a:lnTo>
                  <a:lnTo>
                    <a:pt x="897" y="640"/>
                  </a:lnTo>
                  <a:lnTo>
                    <a:pt x="894" y="638"/>
                  </a:lnTo>
                  <a:lnTo>
                    <a:pt x="894" y="636"/>
                  </a:lnTo>
                  <a:lnTo>
                    <a:pt x="894" y="635"/>
                  </a:lnTo>
                  <a:lnTo>
                    <a:pt x="894" y="633"/>
                  </a:lnTo>
                  <a:close/>
                  <a:moveTo>
                    <a:pt x="911" y="579"/>
                  </a:moveTo>
                  <a:lnTo>
                    <a:pt x="915" y="560"/>
                  </a:lnTo>
                  <a:lnTo>
                    <a:pt x="917" y="555"/>
                  </a:lnTo>
                  <a:lnTo>
                    <a:pt x="917" y="552"/>
                  </a:lnTo>
                  <a:lnTo>
                    <a:pt x="918" y="552"/>
                  </a:lnTo>
                  <a:lnTo>
                    <a:pt x="920" y="551"/>
                  </a:lnTo>
                  <a:lnTo>
                    <a:pt x="922" y="552"/>
                  </a:lnTo>
                  <a:lnTo>
                    <a:pt x="923" y="552"/>
                  </a:lnTo>
                  <a:lnTo>
                    <a:pt x="925" y="554"/>
                  </a:lnTo>
                  <a:lnTo>
                    <a:pt x="925" y="557"/>
                  </a:lnTo>
                  <a:lnTo>
                    <a:pt x="923" y="563"/>
                  </a:lnTo>
                  <a:lnTo>
                    <a:pt x="920" y="580"/>
                  </a:lnTo>
                  <a:lnTo>
                    <a:pt x="918" y="582"/>
                  </a:lnTo>
                  <a:lnTo>
                    <a:pt x="917" y="584"/>
                  </a:lnTo>
                  <a:lnTo>
                    <a:pt x="915" y="585"/>
                  </a:lnTo>
                  <a:lnTo>
                    <a:pt x="914" y="585"/>
                  </a:lnTo>
                  <a:lnTo>
                    <a:pt x="912" y="584"/>
                  </a:lnTo>
                  <a:lnTo>
                    <a:pt x="911" y="582"/>
                  </a:lnTo>
                  <a:lnTo>
                    <a:pt x="911" y="580"/>
                  </a:lnTo>
                  <a:lnTo>
                    <a:pt x="911" y="579"/>
                  </a:lnTo>
                  <a:close/>
                  <a:moveTo>
                    <a:pt x="922" y="521"/>
                  </a:moveTo>
                  <a:lnTo>
                    <a:pt x="922" y="515"/>
                  </a:lnTo>
                  <a:lnTo>
                    <a:pt x="923" y="498"/>
                  </a:lnTo>
                  <a:lnTo>
                    <a:pt x="923" y="495"/>
                  </a:lnTo>
                  <a:lnTo>
                    <a:pt x="925" y="493"/>
                  </a:lnTo>
                  <a:lnTo>
                    <a:pt x="926" y="493"/>
                  </a:lnTo>
                  <a:lnTo>
                    <a:pt x="929" y="493"/>
                  </a:lnTo>
                  <a:lnTo>
                    <a:pt x="931" y="495"/>
                  </a:lnTo>
                  <a:lnTo>
                    <a:pt x="931" y="496"/>
                  </a:lnTo>
                  <a:lnTo>
                    <a:pt x="931" y="498"/>
                  </a:lnTo>
                  <a:lnTo>
                    <a:pt x="929" y="517"/>
                  </a:lnTo>
                  <a:lnTo>
                    <a:pt x="929" y="523"/>
                  </a:lnTo>
                  <a:lnTo>
                    <a:pt x="929" y="524"/>
                  </a:lnTo>
                  <a:lnTo>
                    <a:pt x="929" y="526"/>
                  </a:lnTo>
                  <a:lnTo>
                    <a:pt x="926" y="526"/>
                  </a:lnTo>
                  <a:lnTo>
                    <a:pt x="925" y="527"/>
                  </a:lnTo>
                  <a:lnTo>
                    <a:pt x="923" y="526"/>
                  </a:lnTo>
                  <a:lnTo>
                    <a:pt x="922" y="524"/>
                  </a:lnTo>
                  <a:lnTo>
                    <a:pt x="922" y="523"/>
                  </a:lnTo>
                  <a:lnTo>
                    <a:pt x="922" y="521"/>
                  </a:lnTo>
                  <a:close/>
                  <a:moveTo>
                    <a:pt x="925" y="465"/>
                  </a:moveTo>
                  <a:lnTo>
                    <a:pt x="925" y="445"/>
                  </a:lnTo>
                  <a:lnTo>
                    <a:pt x="923" y="439"/>
                  </a:lnTo>
                  <a:lnTo>
                    <a:pt x="925" y="437"/>
                  </a:lnTo>
                  <a:lnTo>
                    <a:pt x="926" y="436"/>
                  </a:lnTo>
                  <a:lnTo>
                    <a:pt x="928" y="436"/>
                  </a:lnTo>
                  <a:lnTo>
                    <a:pt x="929" y="436"/>
                  </a:lnTo>
                  <a:lnTo>
                    <a:pt x="929" y="437"/>
                  </a:lnTo>
                  <a:lnTo>
                    <a:pt x="931" y="439"/>
                  </a:lnTo>
                  <a:lnTo>
                    <a:pt x="932" y="439"/>
                  </a:lnTo>
                  <a:lnTo>
                    <a:pt x="932" y="443"/>
                  </a:lnTo>
                  <a:lnTo>
                    <a:pt x="932" y="465"/>
                  </a:lnTo>
                  <a:lnTo>
                    <a:pt x="932" y="467"/>
                  </a:lnTo>
                  <a:lnTo>
                    <a:pt x="931" y="467"/>
                  </a:lnTo>
                  <a:lnTo>
                    <a:pt x="929" y="468"/>
                  </a:lnTo>
                  <a:lnTo>
                    <a:pt x="928" y="468"/>
                  </a:lnTo>
                  <a:lnTo>
                    <a:pt x="926" y="467"/>
                  </a:lnTo>
                  <a:lnTo>
                    <a:pt x="925" y="467"/>
                  </a:lnTo>
                  <a:lnTo>
                    <a:pt x="925" y="465"/>
                  </a:lnTo>
                  <a:close/>
                  <a:moveTo>
                    <a:pt x="920" y="408"/>
                  </a:moveTo>
                  <a:lnTo>
                    <a:pt x="920" y="398"/>
                  </a:lnTo>
                  <a:lnTo>
                    <a:pt x="917" y="383"/>
                  </a:lnTo>
                  <a:lnTo>
                    <a:pt x="917" y="381"/>
                  </a:lnTo>
                  <a:lnTo>
                    <a:pt x="917" y="380"/>
                  </a:lnTo>
                  <a:lnTo>
                    <a:pt x="918" y="378"/>
                  </a:lnTo>
                  <a:lnTo>
                    <a:pt x="920" y="378"/>
                  </a:lnTo>
                  <a:lnTo>
                    <a:pt x="922" y="378"/>
                  </a:lnTo>
                  <a:lnTo>
                    <a:pt x="923" y="378"/>
                  </a:lnTo>
                  <a:lnTo>
                    <a:pt x="925" y="380"/>
                  </a:lnTo>
                  <a:lnTo>
                    <a:pt x="925" y="381"/>
                  </a:lnTo>
                  <a:lnTo>
                    <a:pt x="928" y="397"/>
                  </a:lnTo>
                  <a:lnTo>
                    <a:pt x="929" y="406"/>
                  </a:lnTo>
                  <a:lnTo>
                    <a:pt x="929" y="408"/>
                  </a:lnTo>
                  <a:lnTo>
                    <a:pt x="928" y="409"/>
                  </a:lnTo>
                  <a:lnTo>
                    <a:pt x="926" y="411"/>
                  </a:lnTo>
                  <a:lnTo>
                    <a:pt x="925" y="411"/>
                  </a:lnTo>
                  <a:lnTo>
                    <a:pt x="923" y="411"/>
                  </a:lnTo>
                  <a:lnTo>
                    <a:pt x="922" y="411"/>
                  </a:lnTo>
                  <a:lnTo>
                    <a:pt x="920" y="409"/>
                  </a:lnTo>
                  <a:lnTo>
                    <a:pt x="920" y="408"/>
                  </a:lnTo>
                  <a:close/>
                  <a:moveTo>
                    <a:pt x="911" y="350"/>
                  </a:moveTo>
                  <a:lnTo>
                    <a:pt x="903" y="330"/>
                  </a:lnTo>
                  <a:lnTo>
                    <a:pt x="901" y="327"/>
                  </a:lnTo>
                  <a:lnTo>
                    <a:pt x="901" y="325"/>
                  </a:lnTo>
                  <a:lnTo>
                    <a:pt x="901" y="324"/>
                  </a:lnTo>
                  <a:lnTo>
                    <a:pt x="903" y="322"/>
                  </a:lnTo>
                  <a:lnTo>
                    <a:pt x="905" y="320"/>
                  </a:lnTo>
                  <a:lnTo>
                    <a:pt x="906" y="320"/>
                  </a:lnTo>
                  <a:lnTo>
                    <a:pt x="909" y="320"/>
                  </a:lnTo>
                  <a:lnTo>
                    <a:pt x="911" y="322"/>
                  </a:lnTo>
                  <a:lnTo>
                    <a:pt x="911" y="324"/>
                  </a:lnTo>
                  <a:lnTo>
                    <a:pt x="911" y="330"/>
                  </a:lnTo>
                  <a:lnTo>
                    <a:pt x="918" y="349"/>
                  </a:lnTo>
                  <a:lnTo>
                    <a:pt x="918" y="350"/>
                  </a:lnTo>
                  <a:lnTo>
                    <a:pt x="917" y="352"/>
                  </a:lnTo>
                  <a:lnTo>
                    <a:pt x="917" y="353"/>
                  </a:lnTo>
                  <a:lnTo>
                    <a:pt x="914" y="353"/>
                  </a:lnTo>
                  <a:lnTo>
                    <a:pt x="912" y="353"/>
                  </a:lnTo>
                  <a:lnTo>
                    <a:pt x="911" y="353"/>
                  </a:lnTo>
                  <a:lnTo>
                    <a:pt x="911" y="352"/>
                  </a:lnTo>
                  <a:lnTo>
                    <a:pt x="911" y="350"/>
                  </a:lnTo>
                  <a:close/>
                  <a:moveTo>
                    <a:pt x="892" y="296"/>
                  </a:moveTo>
                  <a:lnTo>
                    <a:pt x="889" y="289"/>
                  </a:lnTo>
                  <a:lnTo>
                    <a:pt x="881" y="274"/>
                  </a:lnTo>
                  <a:lnTo>
                    <a:pt x="881" y="272"/>
                  </a:lnTo>
                  <a:lnTo>
                    <a:pt x="881" y="271"/>
                  </a:lnTo>
                  <a:lnTo>
                    <a:pt x="883" y="269"/>
                  </a:lnTo>
                  <a:lnTo>
                    <a:pt x="884" y="268"/>
                  </a:lnTo>
                  <a:lnTo>
                    <a:pt x="884" y="266"/>
                  </a:lnTo>
                  <a:lnTo>
                    <a:pt x="886" y="268"/>
                  </a:lnTo>
                  <a:lnTo>
                    <a:pt x="887" y="268"/>
                  </a:lnTo>
                  <a:lnTo>
                    <a:pt x="889" y="269"/>
                  </a:lnTo>
                  <a:lnTo>
                    <a:pt x="897" y="285"/>
                  </a:lnTo>
                  <a:lnTo>
                    <a:pt x="900" y="294"/>
                  </a:lnTo>
                  <a:lnTo>
                    <a:pt x="900" y="296"/>
                  </a:lnTo>
                  <a:lnTo>
                    <a:pt x="898" y="297"/>
                  </a:lnTo>
                  <a:lnTo>
                    <a:pt x="897" y="299"/>
                  </a:lnTo>
                  <a:lnTo>
                    <a:pt x="895" y="299"/>
                  </a:lnTo>
                  <a:lnTo>
                    <a:pt x="894" y="299"/>
                  </a:lnTo>
                  <a:lnTo>
                    <a:pt x="894" y="297"/>
                  </a:lnTo>
                  <a:lnTo>
                    <a:pt x="892" y="296"/>
                  </a:lnTo>
                  <a:close/>
                  <a:moveTo>
                    <a:pt x="866" y="244"/>
                  </a:moveTo>
                  <a:lnTo>
                    <a:pt x="858" y="230"/>
                  </a:lnTo>
                  <a:lnTo>
                    <a:pt x="855" y="222"/>
                  </a:lnTo>
                  <a:lnTo>
                    <a:pt x="853" y="221"/>
                  </a:lnTo>
                  <a:lnTo>
                    <a:pt x="855" y="218"/>
                  </a:lnTo>
                  <a:lnTo>
                    <a:pt x="856" y="218"/>
                  </a:lnTo>
                  <a:lnTo>
                    <a:pt x="858" y="216"/>
                  </a:lnTo>
                  <a:lnTo>
                    <a:pt x="860" y="218"/>
                  </a:lnTo>
                  <a:lnTo>
                    <a:pt x="861" y="219"/>
                  </a:lnTo>
                  <a:lnTo>
                    <a:pt x="866" y="226"/>
                  </a:lnTo>
                  <a:lnTo>
                    <a:pt x="875" y="240"/>
                  </a:lnTo>
                  <a:lnTo>
                    <a:pt x="875" y="241"/>
                  </a:lnTo>
                  <a:lnTo>
                    <a:pt x="875" y="243"/>
                  </a:lnTo>
                  <a:lnTo>
                    <a:pt x="874" y="244"/>
                  </a:lnTo>
                  <a:lnTo>
                    <a:pt x="872" y="246"/>
                  </a:lnTo>
                  <a:lnTo>
                    <a:pt x="870" y="246"/>
                  </a:lnTo>
                  <a:lnTo>
                    <a:pt x="869" y="246"/>
                  </a:lnTo>
                  <a:lnTo>
                    <a:pt x="867" y="246"/>
                  </a:lnTo>
                  <a:lnTo>
                    <a:pt x="866" y="244"/>
                  </a:lnTo>
                  <a:close/>
                  <a:moveTo>
                    <a:pt x="836" y="194"/>
                  </a:moveTo>
                  <a:lnTo>
                    <a:pt x="833" y="193"/>
                  </a:lnTo>
                  <a:lnTo>
                    <a:pt x="821" y="176"/>
                  </a:lnTo>
                  <a:lnTo>
                    <a:pt x="821" y="174"/>
                  </a:lnTo>
                  <a:lnTo>
                    <a:pt x="821" y="173"/>
                  </a:lnTo>
                  <a:lnTo>
                    <a:pt x="821" y="171"/>
                  </a:lnTo>
                  <a:lnTo>
                    <a:pt x="822" y="170"/>
                  </a:lnTo>
                  <a:lnTo>
                    <a:pt x="824" y="170"/>
                  </a:lnTo>
                  <a:lnTo>
                    <a:pt x="825" y="170"/>
                  </a:lnTo>
                  <a:lnTo>
                    <a:pt x="827" y="171"/>
                  </a:lnTo>
                  <a:lnTo>
                    <a:pt x="839" y="187"/>
                  </a:lnTo>
                  <a:lnTo>
                    <a:pt x="842" y="191"/>
                  </a:lnTo>
                  <a:lnTo>
                    <a:pt x="842" y="193"/>
                  </a:lnTo>
                  <a:lnTo>
                    <a:pt x="842" y="194"/>
                  </a:lnTo>
                  <a:lnTo>
                    <a:pt x="841" y="196"/>
                  </a:lnTo>
                  <a:lnTo>
                    <a:pt x="839" y="198"/>
                  </a:lnTo>
                  <a:lnTo>
                    <a:pt x="838" y="196"/>
                  </a:lnTo>
                  <a:lnTo>
                    <a:pt x="836" y="194"/>
                  </a:lnTo>
                  <a:close/>
                  <a:moveTo>
                    <a:pt x="799" y="151"/>
                  </a:moveTo>
                  <a:lnTo>
                    <a:pt x="790" y="142"/>
                  </a:lnTo>
                  <a:lnTo>
                    <a:pt x="782" y="134"/>
                  </a:lnTo>
                  <a:lnTo>
                    <a:pt x="780" y="132"/>
                  </a:lnTo>
                  <a:lnTo>
                    <a:pt x="780" y="131"/>
                  </a:lnTo>
                  <a:lnTo>
                    <a:pt x="780" y="129"/>
                  </a:lnTo>
                  <a:lnTo>
                    <a:pt x="782" y="129"/>
                  </a:lnTo>
                  <a:lnTo>
                    <a:pt x="784" y="127"/>
                  </a:lnTo>
                  <a:lnTo>
                    <a:pt x="785" y="127"/>
                  </a:lnTo>
                  <a:lnTo>
                    <a:pt x="787" y="127"/>
                  </a:lnTo>
                  <a:lnTo>
                    <a:pt x="787" y="129"/>
                  </a:lnTo>
                  <a:lnTo>
                    <a:pt x="796" y="137"/>
                  </a:lnTo>
                  <a:lnTo>
                    <a:pt x="804" y="146"/>
                  </a:lnTo>
                  <a:lnTo>
                    <a:pt x="805" y="148"/>
                  </a:lnTo>
                  <a:lnTo>
                    <a:pt x="805" y="149"/>
                  </a:lnTo>
                  <a:lnTo>
                    <a:pt x="804" y="151"/>
                  </a:lnTo>
                  <a:lnTo>
                    <a:pt x="804" y="152"/>
                  </a:lnTo>
                  <a:lnTo>
                    <a:pt x="802" y="152"/>
                  </a:lnTo>
                  <a:lnTo>
                    <a:pt x="801" y="152"/>
                  </a:lnTo>
                  <a:lnTo>
                    <a:pt x="799" y="151"/>
                  </a:lnTo>
                  <a:close/>
                  <a:moveTo>
                    <a:pt x="757" y="112"/>
                  </a:moveTo>
                  <a:lnTo>
                    <a:pt x="742" y="99"/>
                  </a:lnTo>
                  <a:lnTo>
                    <a:pt x="739" y="96"/>
                  </a:lnTo>
                  <a:lnTo>
                    <a:pt x="737" y="95"/>
                  </a:lnTo>
                  <a:lnTo>
                    <a:pt x="735" y="93"/>
                  </a:lnTo>
                  <a:lnTo>
                    <a:pt x="737" y="92"/>
                  </a:lnTo>
                  <a:lnTo>
                    <a:pt x="739" y="90"/>
                  </a:lnTo>
                  <a:lnTo>
                    <a:pt x="740" y="90"/>
                  </a:lnTo>
                  <a:lnTo>
                    <a:pt x="742" y="90"/>
                  </a:lnTo>
                  <a:lnTo>
                    <a:pt x="745" y="93"/>
                  </a:lnTo>
                  <a:lnTo>
                    <a:pt x="762" y="106"/>
                  </a:lnTo>
                  <a:lnTo>
                    <a:pt x="763" y="107"/>
                  </a:lnTo>
                  <a:lnTo>
                    <a:pt x="763" y="109"/>
                  </a:lnTo>
                  <a:lnTo>
                    <a:pt x="763" y="110"/>
                  </a:lnTo>
                  <a:lnTo>
                    <a:pt x="762" y="112"/>
                  </a:lnTo>
                  <a:lnTo>
                    <a:pt x="760" y="112"/>
                  </a:lnTo>
                  <a:lnTo>
                    <a:pt x="759" y="112"/>
                  </a:lnTo>
                  <a:lnTo>
                    <a:pt x="757" y="112"/>
                  </a:lnTo>
                  <a:close/>
                  <a:moveTo>
                    <a:pt x="711" y="78"/>
                  </a:moveTo>
                  <a:lnTo>
                    <a:pt x="704" y="75"/>
                  </a:lnTo>
                  <a:lnTo>
                    <a:pt x="689" y="65"/>
                  </a:lnTo>
                  <a:lnTo>
                    <a:pt x="687" y="65"/>
                  </a:lnTo>
                  <a:lnTo>
                    <a:pt x="687" y="64"/>
                  </a:lnTo>
                  <a:lnTo>
                    <a:pt x="687" y="62"/>
                  </a:lnTo>
                  <a:lnTo>
                    <a:pt x="687" y="61"/>
                  </a:lnTo>
                  <a:lnTo>
                    <a:pt x="689" y="59"/>
                  </a:lnTo>
                  <a:lnTo>
                    <a:pt x="690" y="57"/>
                  </a:lnTo>
                  <a:lnTo>
                    <a:pt x="692" y="57"/>
                  </a:lnTo>
                  <a:lnTo>
                    <a:pt x="694" y="57"/>
                  </a:lnTo>
                  <a:lnTo>
                    <a:pt x="707" y="67"/>
                  </a:lnTo>
                  <a:lnTo>
                    <a:pt x="715" y="71"/>
                  </a:lnTo>
                  <a:lnTo>
                    <a:pt x="715" y="73"/>
                  </a:lnTo>
                  <a:lnTo>
                    <a:pt x="717" y="75"/>
                  </a:lnTo>
                  <a:lnTo>
                    <a:pt x="715" y="76"/>
                  </a:lnTo>
                  <a:lnTo>
                    <a:pt x="715" y="78"/>
                  </a:lnTo>
                  <a:lnTo>
                    <a:pt x="714" y="79"/>
                  </a:lnTo>
                  <a:lnTo>
                    <a:pt x="712" y="79"/>
                  </a:lnTo>
                  <a:lnTo>
                    <a:pt x="711" y="78"/>
                  </a:lnTo>
                  <a:close/>
                  <a:moveTo>
                    <a:pt x="661" y="51"/>
                  </a:moveTo>
                  <a:lnTo>
                    <a:pt x="644" y="43"/>
                  </a:lnTo>
                  <a:lnTo>
                    <a:pt x="638" y="40"/>
                  </a:lnTo>
                  <a:lnTo>
                    <a:pt x="636" y="39"/>
                  </a:lnTo>
                  <a:lnTo>
                    <a:pt x="635" y="39"/>
                  </a:lnTo>
                  <a:lnTo>
                    <a:pt x="635" y="37"/>
                  </a:lnTo>
                  <a:lnTo>
                    <a:pt x="635" y="36"/>
                  </a:lnTo>
                  <a:lnTo>
                    <a:pt x="636" y="34"/>
                  </a:lnTo>
                  <a:lnTo>
                    <a:pt x="638" y="33"/>
                  </a:lnTo>
                  <a:lnTo>
                    <a:pt x="639" y="33"/>
                  </a:lnTo>
                  <a:lnTo>
                    <a:pt x="641" y="33"/>
                  </a:lnTo>
                  <a:lnTo>
                    <a:pt x="649" y="37"/>
                  </a:lnTo>
                  <a:lnTo>
                    <a:pt x="664" y="43"/>
                  </a:lnTo>
                  <a:lnTo>
                    <a:pt x="666" y="45"/>
                  </a:lnTo>
                  <a:lnTo>
                    <a:pt x="666" y="47"/>
                  </a:lnTo>
                  <a:lnTo>
                    <a:pt x="666" y="48"/>
                  </a:lnTo>
                  <a:lnTo>
                    <a:pt x="664" y="50"/>
                  </a:lnTo>
                  <a:lnTo>
                    <a:pt x="663" y="51"/>
                  </a:lnTo>
                  <a:lnTo>
                    <a:pt x="661" y="51"/>
                  </a:lnTo>
                  <a:close/>
                  <a:moveTo>
                    <a:pt x="608" y="29"/>
                  </a:moveTo>
                  <a:lnTo>
                    <a:pt x="602" y="29"/>
                  </a:lnTo>
                  <a:lnTo>
                    <a:pt x="583" y="23"/>
                  </a:lnTo>
                  <a:lnTo>
                    <a:pt x="582" y="22"/>
                  </a:lnTo>
                  <a:lnTo>
                    <a:pt x="580" y="20"/>
                  </a:lnTo>
                  <a:lnTo>
                    <a:pt x="580" y="19"/>
                  </a:lnTo>
                  <a:lnTo>
                    <a:pt x="580" y="17"/>
                  </a:lnTo>
                  <a:lnTo>
                    <a:pt x="582" y="15"/>
                  </a:lnTo>
                  <a:lnTo>
                    <a:pt x="583" y="14"/>
                  </a:lnTo>
                  <a:lnTo>
                    <a:pt x="586" y="15"/>
                  </a:lnTo>
                  <a:lnTo>
                    <a:pt x="605" y="20"/>
                  </a:lnTo>
                  <a:lnTo>
                    <a:pt x="610" y="22"/>
                  </a:lnTo>
                  <a:lnTo>
                    <a:pt x="611" y="22"/>
                  </a:lnTo>
                  <a:lnTo>
                    <a:pt x="611" y="23"/>
                  </a:lnTo>
                  <a:lnTo>
                    <a:pt x="613" y="26"/>
                  </a:lnTo>
                  <a:lnTo>
                    <a:pt x="613" y="28"/>
                  </a:lnTo>
                  <a:lnTo>
                    <a:pt x="611" y="29"/>
                  </a:lnTo>
                  <a:lnTo>
                    <a:pt x="610" y="29"/>
                  </a:lnTo>
                  <a:lnTo>
                    <a:pt x="608" y="29"/>
                  </a:lnTo>
                  <a:close/>
                  <a:moveTo>
                    <a:pt x="552" y="15"/>
                  </a:moveTo>
                  <a:lnTo>
                    <a:pt x="537" y="12"/>
                  </a:lnTo>
                  <a:lnTo>
                    <a:pt x="528" y="11"/>
                  </a:lnTo>
                  <a:lnTo>
                    <a:pt x="526" y="11"/>
                  </a:lnTo>
                  <a:lnTo>
                    <a:pt x="524" y="11"/>
                  </a:lnTo>
                  <a:lnTo>
                    <a:pt x="524" y="9"/>
                  </a:lnTo>
                  <a:lnTo>
                    <a:pt x="524" y="8"/>
                  </a:lnTo>
                  <a:lnTo>
                    <a:pt x="524" y="6"/>
                  </a:lnTo>
                  <a:lnTo>
                    <a:pt x="526" y="5"/>
                  </a:lnTo>
                  <a:lnTo>
                    <a:pt x="528" y="3"/>
                  </a:lnTo>
                  <a:lnTo>
                    <a:pt x="537" y="5"/>
                  </a:lnTo>
                  <a:lnTo>
                    <a:pt x="554" y="8"/>
                  </a:lnTo>
                  <a:lnTo>
                    <a:pt x="555" y="9"/>
                  </a:lnTo>
                  <a:lnTo>
                    <a:pt x="555" y="11"/>
                  </a:lnTo>
                  <a:lnTo>
                    <a:pt x="555" y="12"/>
                  </a:lnTo>
                  <a:lnTo>
                    <a:pt x="555" y="14"/>
                  </a:lnTo>
                  <a:lnTo>
                    <a:pt x="554" y="15"/>
                  </a:lnTo>
                  <a:lnTo>
                    <a:pt x="552" y="15"/>
                  </a:lnTo>
                  <a:close/>
                  <a:moveTo>
                    <a:pt x="495" y="9"/>
                  </a:moveTo>
                  <a:lnTo>
                    <a:pt x="490" y="8"/>
                  </a:lnTo>
                  <a:lnTo>
                    <a:pt x="489" y="8"/>
                  </a:lnTo>
                  <a:lnTo>
                    <a:pt x="487" y="6"/>
                  </a:lnTo>
                  <a:lnTo>
                    <a:pt x="486" y="5"/>
                  </a:lnTo>
                  <a:lnTo>
                    <a:pt x="486" y="3"/>
                  </a:lnTo>
                  <a:lnTo>
                    <a:pt x="486" y="1"/>
                  </a:lnTo>
                  <a:lnTo>
                    <a:pt x="487" y="1"/>
                  </a:lnTo>
                  <a:lnTo>
                    <a:pt x="489" y="0"/>
                  </a:lnTo>
                  <a:lnTo>
                    <a:pt x="490" y="0"/>
                  </a:lnTo>
                  <a:lnTo>
                    <a:pt x="495" y="1"/>
                  </a:lnTo>
                  <a:lnTo>
                    <a:pt x="497" y="1"/>
                  </a:lnTo>
                  <a:lnTo>
                    <a:pt x="498" y="1"/>
                  </a:lnTo>
                  <a:lnTo>
                    <a:pt x="500" y="3"/>
                  </a:lnTo>
                  <a:lnTo>
                    <a:pt x="500" y="5"/>
                  </a:lnTo>
                  <a:lnTo>
                    <a:pt x="500" y="6"/>
                  </a:lnTo>
                  <a:lnTo>
                    <a:pt x="498" y="8"/>
                  </a:lnTo>
                  <a:lnTo>
                    <a:pt x="497" y="9"/>
                  </a:lnTo>
                  <a:lnTo>
                    <a:pt x="495" y="9"/>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24" name="Freeform 84"/>
            <p:cNvSpPr>
              <a:spLocks/>
            </p:cNvSpPr>
            <p:nvPr/>
          </p:nvSpPr>
          <p:spPr bwMode="auto">
            <a:xfrm>
              <a:off x="7305675" y="2324100"/>
              <a:ext cx="87313" cy="87313"/>
            </a:xfrm>
            <a:custGeom>
              <a:avLst/>
              <a:gdLst>
                <a:gd name="T0" fmla="*/ 2147483647 w 68"/>
                <a:gd name="T1" fmla="*/ 0 h 68"/>
                <a:gd name="T2" fmla="*/ 2147483647 w 68"/>
                <a:gd name="T3" fmla="*/ 0 h 68"/>
                <a:gd name="T4" fmla="*/ 2147483647 w 68"/>
                <a:gd name="T5" fmla="*/ 0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0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1" y="0"/>
                  </a:lnTo>
                  <a:lnTo>
                    <a:pt x="28" y="0"/>
                  </a:lnTo>
                  <a:lnTo>
                    <a:pt x="21" y="3"/>
                  </a:lnTo>
                  <a:lnTo>
                    <a:pt x="15" y="4"/>
                  </a:lnTo>
                  <a:lnTo>
                    <a:pt x="11" y="11"/>
                  </a:lnTo>
                  <a:lnTo>
                    <a:pt x="6" y="14"/>
                  </a:lnTo>
                  <a:lnTo>
                    <a:pt x="3" y="21"/>
                  </a:lnTo>
                  <a:lnTo>
                    <a:pt x="1" y="28"/>
                  </a:lnTo>
                  <a:lnTo>
                    <a:pt x="1" y="31"/>
                  </a:lnTo>
                  <a:lnTo>
                    <a:pt x="0" y="34"/>
                  </a:lnTo>
                  <a:lnTo>
                    <a:pt x="1" y="39"/>
                  </a:lnTo>
                  <a:lnTo>
                    <a:pt x="1" y="40"/>
                  </a:lnTo>
                  <a:lnTo>
                    <a:pt x="3" y="48"/>
                  </a:lnTo>
                  <a:lnTo>
                    <a:pt x="6" y="53"/>
                  </a:lnTo>
                  <a:lnTo>
                    <a:pt x="11" y="57"/>
                  </a:lnTo>
                  <a:lnTo>
                    <a:pt x="15" y="62"/>
                  </a:lnTo>
                  <a:lnTo>
                    <a:pt x="21" y="67"/>
                  </a:lnTo>
                  <a:lnTo>
                    <a:pt x="28" y="67"/>
                  </a:lnTo>
                  <a:lnTo>
                    <a:pt x="31" y="68"/>
                  </a:lnTo>
                  <a:lnTo>
                    <a:pt x="34" y="68"/>
                  </a:lnTo>
                  <a:lnTo>
                    <a:pt x="39" y="68"/>
                  </a:lnTo>
                  <a:lnTo>
                    <a:pt x="42" y="67"/>
                  </a:lnTo>
                  <a:lnTo>
                    <a:pt x="48" y="67"/>
                  </a:lnTo>
                  <a:lnTo>
                    <a:pt x="54" y="62"/>
                  </a:lnTo>
                  <a:lnTo>
                    <a:pt x="59" y="57"/>
                  </a:lnTo>
                  <a:lnTo>
                    <a:pt x="63" y="53"/>
                  </a:lnTo>
                  <a:lnTo>
                    <a:pt x="65" y="48"/>
                  </a:lnTo>
                  <a:lnTo>
                    <a:pt x="68" y="40"/>
                  </a:lnTo>
                  <a:lnTo>
                    <a:pt x="68" y="39"/>
                  </a:lnTo>
                  <a:lnTo>
                    <a:pt x="68" y="34"/>
                  </a:lnTo>
                  <a:lnTo>
                    <a:pt x="68" y="31"/>
                  </a:lnTo>
                  <a:lnTo>
                    <a:pt x="68" y="28"/>
                  </a:lnTo>
                  <a:lnTo>
                    <a:pt x="65" y="21"/>
                  </a:lnTo>
                  <a:lnTo>
                    <a:pt x="63" y="14"/>
                  </a:lnTo>
                  <a:lnTo>
                    <a:pt x="59" y="11"/>
                  </a:lnTo>
                  <a:lnTo>
                    <a:pt x="54" y="4"/>
                  </a:lnTo>
                  <a:lnTo>
                    <a:pt x="48" y="3"/>
                  </a:lnTo>
                  <a:lnTo>
                    <a:pt x="42" y="0"/>
                  </a:lnTo>
                  <a:lnTo>
                    <a:pt x="39" y="0"/>
                  </a:lnTo>
                  <a:lnTo>
                    <a:pt x="34" y="0"/>
                  </a:lnTo>
                  <a:close/>
                </a:path>
              </a:pathLst>
            </a:custGeom>
            <a:solidFill>
              <a:srgbClr val="FF0000"/>
            </a:solidFill>
            <a:ln w="9525">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25" name="Freeform 86"/>
            <p:cNvSpPr>
              <a:spLocks/>
            </p:cNvSpPr>
            <p:nvPr/>
          </p:nvSpPr>
          <p:spPr bwMode="auto">
            <a:xfrm>
              <a:off x="7296150" y="1841500"/>
              <a:ext cx="90488" cy="88900"/>
            </a:xfrm>
            <a:custGeom>
              <a:avLst/>
              <a:gdLst>
                <a:gd name="T0" fmla="*/ 2147483647 w 70"/>
                <a:gd name="T1" fmla="*/ 0 h 69"/>
                <a:gd name="T2" fmla="*/ 2147483647 w 70"/>
                <a:gd name="T3" fmla="*/ 0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0 w 70"/>
                <a:gd name="T19" fmla="*/ 2147483647 h 69"/>
                <a:gd name="T20" fmla="*/ 0 w 70"/>
                <a:gd name="T21" fmla="*/ 2147483647 h 69"/>
                <a:gd name="T22" fmla="*/ 0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2147483647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2147483647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0 h 69"/>
                <a:gd name="T80" fmla="*/ 2147483647 w 70"/>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69"/>
                <a:gd name="T125" fmla="*/ 70 w 70"/>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69">
                  <a:moveTo>
                    <a:pt x="34" y="0"/>
                  </a:moveTo>
                  <a:lnTo>
                    <a:pt x="31" y="0"/>
                  </a:lnTo>
                  <a:lnTo>
                    <a:pt x="28" y="2"/>
                  </a:lnTo>
                  <a:lnTo>
                    <a:pt x="22" y="3"/>
                  </a:lnTo>
                  <a:lnTo>
                    <a:pt x="16" y="7"/>
                  </a:lnTo>
                  <a:lnTo>
                    <a:pt x="11" y="10"/>
                  </a:lnTo>
                  <a:lnTo>
                    <a:pt x="7" y="16"/>
                  </a:lnTo>
                  <a:lnTo>
                    <a:pt x="3" y="22"/>
                  </a:lnTo>
                  <a:lnTo>
                    <a:pt x="2" y="27"/>
                  </a:lnTo>
                  <a:lnTo>
                    <a:pt x="0" y="31"/>
                  </a:lnTo>
                  <a:lnTo>
                    <a:pt x="0" y="35"/>
                  </a:lnTo>
                  <a:lnTo>
                    <a:pt x="0" y="38"/>
                  </a:lnTo>
                  <a:lnTo>
                    <a:pt x="2" y="42"/>
                  </a:lnTo>
                  <a:lnTo>
                    <a:pt x="3" y="47"/>
                  </a:lnTo>
                  <a:lnTo>
                    <a:pt x="7" y="53"/>
                  </a:lnTo>
                  <a:lnTo>
                    <a:pt x="11" y="59"/>
                  </a:lnTo>
                  <a:lnTo>
                    <a:pt x="16" y="63"/>
                  </a:lnTo>
                  <a:lnTo>
                    <a:pt x="22" y="66"/>
                  </a:lnTo>
                  <a:lnTo>
                    <a:pt x="28" y="69"/>
                  </a:lnTo>
                  <a:lnTo>
                    <a:pt x="31" y="69"/>
                  </a:lnTo>
                  <a:lnTo>
                    <a:pt x="34" y="69"/>
                  </a:lnTo>
                  <a:lnTo>
                    <a:pt x="39" y="69"/>
                  </a:lnTo>
                  <a:lnTo>
                    <a:pt x="42" y="69"/>
                  </a:lnTo>
                  <a:lnTo>
                    <a:pt x="48" y="66"/>
                  </a:lnTo>
                  <a:lnTo>
                    <a:pt x="55" y="63"/>
                  </a:lnTo>
                  <a:lnTo>
                    <a:pt x="59" y="59"/>
                  </a:lnTo>
                  <a:lnTo>
                    <a:pt x="64" y="53"/>
                  </a:lnTo>
                  <a:lnTo>
                    <a:pt x="67" y="47"/>
                  </a:lnTo>
                  <a:lnTo>
                    <a:pt x="69" y="42"/>
                  </a:lnTo>
                  <a:lnTo>
                    <a:pt x="70" y="38"/>
                  </a:lnTo>
                  <a:lnTo>
                    <a:pt x="70" y="35"/>
                  </a:lnTo>
                  <a:lnTo>
                    <a:pt x="70" y="31"/>
                  </a:lnTo>
                  <a:lnTo>
                    <a:pt x="69" y="27"/>
                  </a:lnTo>
                  <a:lnTo>
                    <a:pt x="67" y="22"/>
                  </a:lnTo>
                  <a:lnTo>
                    <a:pt x="64" y="16"/>
                  </a:lnTo>
                  <a:lnTo>
                    <a:pt x="59" y="10"/>
                  </a:lnTo>
                  <a:lnTo>
                    <a:pt x="55" y="7"/>
                  </a:lnTo>
                  <a:lnTo>
                    <a:pt x="48" y="3"/>
                  </a:lnTo>
                  <a:lnTo>
                    <a:pt x="42" y="2"/>
                  </a:lnTo>
                  <a:lnTo>
                    <a:pt x="39" y="0"/>
                  </a:lnTo>
                  <a:lnTo>
                    <a:pt x="34" y="0"/>
                  </a:lnTo>
                </a:path>
              </a:pathLst>
            </a:custGeom>
            <a:solidFill>
              <a:srgbClr val="FF0000"/>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26" name="Freeform 87"/>
            <p:cNvSpPr>
              <a:spLocks/>
            </p:cNvSpPr>
            <p:nvPr/>
          </p:nvSpPr>
          <p:spPr bwMode="auto">
            <a:xfrm>
              <a:off x="7748588" y="2327275"/>
              <a:ext cx="88900" cy="87313"/>
            </a:xfrm>
            <a:custGeom>
              <a:avLst/>
              <a:gdLst>
                <a:gd name="T0" fmla="*/ 2147483647 w 69"/>
                <a:gd name="T1" fmla="*/ 0 h 68"/>
                <a:gd name="T2" fmla="*/ 2147483647 w 69"/>
                <a:gd name="T3" fmla="*/ 0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0 w 69"/>
                <a:gd name="T19" fmla="*/ 2147483647 h 68"/>
                <a:gd name="T20" fmla="*/ 0 w 69"/>
                <a:gd name="T21" fmla="*/ 2147483647 h 68"/>
                <a:gd name="T22" fmla="*/ 0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2147483647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2147483647 w 69"/>
                <a:gd name="T67" fmla="*/ 2147483647 h 68"/>
                <a:gd name="T68" fmla="*/ 2147483647 w 69"/>
                <a:gd name="T69" fmla="*/ 2147483647 h 68"/>
                <a:gd name="T70" fmla="*/ 2147483647 w 69"/>
                <a:gd name="T71" fmla="*/ 2147483647 h 68"/>
                <a:gd name="T72" fmla="*/ 2147483647 w 69"/>
                <a:gd name="T73" fmla="*/ 2147483647 h 68"/>
                <a:gd name="T74" fmla="*/ 2147483647 w 69"/>
                <a:gd name="T75" fmla="*/ 2147483647 h 68"/>
                <a:gd name="T76" fmla="*/ 2147483647 w 69"/>
                <a:gd name="T77" fmla="*/ 2147483647 h 68"/>
                <a:gd name="T78" fmla="*/ 2147483647 w 69"/>
                <a:gd name="T79" fmla="*/ 0 h 68"/>
                <a:gd name="T80" fmla="*/ 2147483647 w 69"/>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68"/>
                <a:gd name="T125" fmla="*/ 69 w 6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68">
                  <a:moveTo>
                    <a:pt x="34" y="0"/>
                  </a:moveTo>
                  <a:lnTo>
                    <a:pt x="31" y="0"/>
                  </a:lnTo>
                  <a:lnTo>
                    <a:pt x="28" y="1"/>
                  </a:lnTo>
                  <a:lnTo>
                    <a:pt x="22" y="3"/>
                  </a:lnTo>
                  <a:lnTo>
                    <a:pt x="16" y="6"/>
                  </a:lnTo>
                  <a:lnTo>
                    <a:pt x="11" y="9"/>
                  </a:lnTo>
                  <a:lnTo>
                    <a:pt x="6" y="15"/>
                  </a:lnTo>
                  <a:lnTo>
                    <a:pt x="3" y="22"/>
                  </a:lnTo>
                  <a:lnTo>
                    <a:pt x="2" y="28"/>
                  </a:lnTo>
                  <a:lnTo>
                    <a:pt x="0" y="31"/>
                  </a:lnTo>
                  <a:lnTo>
                    <a:pt x="0" y="36"/>
                  </a:lnTo>
                  <a:lnTo>
                    <a:pt x="0" y="37"/>
                  </a:lnTo>
                  <a:lnTo>
                    <a:pt x="2" y="42"/>
                  </a:lnTo>
                  <a:lnTo>
                    <a:pt x="3" y="46"/>
                  </a:lnTo>
                  <a:lnTo>
                    <a:pt x="6" y="54"/>
                  </a:lnTo>
                  <a:lnTo>
                    <a:pt x="11" y="59"/>
                  </a:lnTo>
                  <a:lnTo>
                    <a:pt x="16" y="64"/>
                  </a:lnTo>
                  <a:lnTo>
                    <a:pt x="22" y="65"/>
                  </a:lnTo>
                  <a:lnTo>
                    <a:pt x="28" y="68"/>
                  </a:lnTo>
                  <a:lnTo>
                    <a:pt x="31" y="68"/>
                  </a:lnTo>
                  <a:lnTo>
                    <a:pt x="34" y="68"/>
                  </a:lnTo>
                  <a:lnTo>
                    <a:pt x="39" y="68"/>
                  </a:lnTo>
                  <a:lnTo>
                    <a:pt x="42" y="68"/>
                  </a:lnTo>
                  <a:lnTo>
                    <a:pt x="48" y="65"/>
                  </a:lnTo>
                  <a:lnTo>
                    <a:pt x="55" y="64"/>
                  </a:lnTo>
                  <a:lnTo>
                    <a:pt x="59" y="59"/>
                  </a:lnTo>
                  <a:lnTo>
                    <a:pt x="64" y="54"/>
                  </a:lnTo>
                  <a:lnTo>
                    <a:pt x="65" y="46"/>
                  </a:lnTo>
                  <a:lnTo>
                    <a:pt x="69" y="42"/>
                  </a:lnTo>
                  <a:lnTo>
                    <a:pt x="69" y="37"/>
                  </a:lnTo>
                  <a:lnTo>
                    <a:pt x="69" y="36"/>
                  </a:lnTo>
                  <a:lnTo>
                    <a:pt x="69" y="31"/>
                  </a:lnTo>
                  <a:lnTo>
                    <a:pt x="69" y="28"/>
                  </a:lnTo>
                  <a:lnTo>
                    <a:pt x="65" y="22"/>
                  </a:lnTo>
                  <a:lnTo>
                    <a:pt x="64" y="15"/>
                  </a:lnTo>
                  <a:lnTo>
                    <a:pt x="59" y="9"/>
                  </a:lnTo>
                  <a:lnTo>
                    <a:pt x="55" y="6"/>
                  </a:lnTo>
                  <a:lnTo>
                    <a:pt x="48" y="3"/>
                  </a:lnTo>
                  <a:lnTo>
                    <a:pt x="42" y="1"/>
                  </a:lnTo>
                  <a:lnTo>
                    <a:pt x="39" y="0"/>
                  </a:lnTo>
                  <a:lnTo>
                    <a:pt x="34" y="0"/>
                  </a:lnTo>
                </a:path>
              </a:pathLst>
            </a:custGeom>
            <a:solidFill>
              <a:srgbClr val="FF0000"/>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27" name="Freeform 88"/>
            <p:cNvSpPr>
              <a:spLocks/>
            </p:cNvSpPr>
            <p:nvPr/>
          </p:nvSpPr>
          <p:spPr bwMode="auto">
            <a:xfrm>
              <a:off x="7300913" y="2795588"/>
              <a:ext cx="88900" cy="88900"/>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close/>
                </a:path>
              </a:pathLst>
            </a:custGeom>
            <a:solidFill>
              <a:srgbClr val="FF0000"/>
            </a:solidFill>
            <a:ln w="9525">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28" name="Freeform 95"/>
            <p:cNvSpPr>
              <a:spLocks/>
            </p:cNvSpPr>
            <p:nvPr/>
          </p:nvSpPr>
          <p:spPr bwMode="auto">
            <a:xfrm>
              <a:off x="6237288" y="1198563"/>
              <a:ext cx="325437" cy="249237"/>
            </a:xfrm>
            <a:custGeom>
              <a:avLst/>
              <a:gdLst>
                <a:gd name="T0" fmla="*/ 2147483647 w 253"/>
                <a:gd name="T1" fmla="*/ 0 h 192"/>
                <a:gd name="T2" fmla="*/ 2147483647 w 253"/>
                <a:gd name="T3" fmla="*/ 2147483647 h 192"/>
                <a:gd name="T4" fmla="*/ 2147483647 w 253"/>
                <a:gd name="T5" fmla="*/ 2147483647 h 192"/>
                <a:gd name="T6" fmla="*/ 2147483647 w 253"/>
                <a:gd name="T7" fmla="*/ 2147483647 h 192"/>
                <a:gd name="T8" fmla="*/ 2147483647 w 253"/>
                <a:gd name="T9" fmla="*/ 2147483647 h 192"/>
                <a:gd name="T10" fmla="*/ 2147483647 w 253"/>
                <a:gd name="T11" fmla="*/ 2147483647 h 192"/>
                <a:gd name="T12" fmla="*/ 2147483647 w 253"/>
                <a:gd name="T13" fmla="*/ 2147483647 h 192"/>
                <a:gd name="T14" fmla="*/ 2147483647 w 253"/>
                <a:gd name="T15" fmla="*/ 2147483647 h 192"/>
                <a:gd name="T16" fmla="*/ 0 w 253"/>
                <a:gd name="T17" fmla="*/ 2147483647 h 192"/>
                <a:gd name="T18" fmla="*/ 2147483647 w 253"/>
                <a:gd name="T19" fmla="*/ 2147483647 h 192"/>
                <a:gd name="T20" fmla="*/ 2147483647 w 253"/>
                <a:gd name="T21" fmla="*/ 2147483647 h 192"/>
                <a:gd name="T22" fmla="*/ 2147483647 w 253"/>
                <a:gd name="T23" fmla="*/ 2147483647 h 192"/>
                <a:gd name="T24" fmla="*/ 2147483647 w 253"/>
                <a:gd name="T25" fmla="*/ 2147483647 h 192"/>
                <a:gd name="T26" fmla="*/ 2147483647 w 253"/>
                <a:gd name="T27" fmla="*/ 2147483647 h 192"/>
                <a:gd name="T28" fmla="*/ 2147483647 w 253"/>
                <a:gd name="T29" fmla="*/ 2147483647 h 192"/>
                <a:gd name="T30" fmla="*/ 2147483647 w 253"/>
                <a:gd name="T31" fmla="*/ 2147483647 h 192"/>
                <a:gd name="T32" fmla="*/ 2147483647 w 253"/>
                <a:gd name="T33" fmla="*/ 2147483647 h 192"/>
                <a:gd name="T34" fmla="*/ 2147483647 w 253"/>
                <a:gd name="T35" fmla="*/ 2147483647 h 192"/>
                <a:gd name="T36" fmla="*/ 2147483647 w 253"/>
                <a:gd name="T37" fmla="*/ 2147483647 h 192"/>
                <a:gd name="T38" fmla="*/ 2147483647 w 253"/>
                <a:gd name="T39" fmla="*/ 2147483647 h 192"/>
                <a:gd name="T40" fmla="*/ 2147483647 w 253"/>
                <a:gd name="T41" fmla="*/ 2147483647 h 192"/>
                <a:gd name="T42" fmla="*/ 2147483647 w 253"/>
                <a:gd name="T43" fmla="*/ 2147483647 h 192"/>
                <a:gd name="T44" fmla="*/ 2147483647 w 253"/>
                <a:gd name="T45" fmla="*/ 2147483647 h 192"/>
                <a:gd name="T46" fmla="*/ 2147483647 w 253"/>
                <a:gd name="T47" fmla="*/ 2147483647 h 192"/>
                <a:gd name="T48" fmla="*/ 2147483647 w 253"/>
                <a:gd name="T49" fmla="*/ 2147483647 h 192"/>
                <a:gd name="T50" fmla="*/ 2147483647 w 253"/>
                <a:gd name="T51" fmla="*/ 2147483647 h 192"/>
                <a:gd name="T52" fmla="*/ 2147483647 w 253"/>
                <a:gd name="T53" fmla="*/ 2147483647 h 192"/>
                <a:gd name="T54" fmla="*/ 2147483647 w 253"/>
                <a:gd name="T55" fmla="*/ 2147483647 h 192"/>
                <a:gd name="T56" fmla="*/ 2147483647 w 253"/>
                <a:gd name="T57" fmla="*/ 2147483647 h 192"/>
                <a:gd name="T58" fmla="*/ 2147483647 w 253"/>
                <a:gd name="T59" fmla="*/ 2147483647 h 192"/>
                <a:gd name="T60" fmla="*/ 2147483647 w 253"/>
                <a:gd name="T61" fmla="*/ 2147483647 h 192"/>
                <a:gd name="T62" fmla="*/ 2147483647 w 253"/>
                <a:gd name="T63" fmla="*/ 2147483647 h 192"/>
                <a:gd name="T64" fmla="*/ 2147483647 w 253"/>
                <a:gd name="T65" fmla="*/ 2147483647 h 192"/>
                <a:gd name="T66" fmla="*/ 2147483647 w 253"/>
                <a:gd name="T67" fmla="*/ 0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92"/>
                <a:gd name="T104" fmla="*/ 253 w 253"/>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92">
                  <a:moveTo>
                    <a:pt x="126" y="0"/>
                  </a:moveTo>
                  <a:lnTo>
                    <a:pt x="113" y="0"/>
                  </a:lnTo>
                  <a:lnTo>
                    <a:pt x="101" y="2"/>
                  </a:lnTo>
                  <a:lnTo>
                    <a:pt x="90" y="5"/>
                  </a:lnTo>
                  <a:lnTo>
                    <a:pt x="78" y="8"/>
                  </a:lnTo>
                  <a:lnTo>
                    <a:pt x="67" y="13"/>
                  </a:lnTo>
                  <a:lnTo>
                    <a:pt x="56" y="16"/>
                  </a:lnTo>
                  <a:lnTo>
                    <a:pt x="46" y="22"/>
                  </a:lnTo>
                  <a:lnTo>
                    <a:pt x="37" y="28"/>
                  </a:lnTo>
                  <a:lnTo>
                    <a:pt x="28" y="35"/>
                  </a:lnTo>
                  <a:lnTo>
                    <a:pt x="22" y="42"/>
                  </a:lnTo>
                  <a:lnTo>
                    <a:pt x="15" y="52"/>
                  </a:lnTo>
                  <a:lnTo>
                    <a:pt x="11" y="59"/>
                  </a:lnTo>
                  <a:lnTo>
                    <a:pt x="6" y="67"/>
                  </a:lnTo>
                  <a:lnTo>
                    <a:pt x="1" y="77"/>
                  </a:lnTo>
                  <a:lnTo>
                    <a:pt x="1" y="86"/>
                  </a:lnTo>
                  <a:lnTo>
                    <a:pt x="1" y="91"/>
                  </a:lnTo>
                  <a:lnTo>
                    <a:pt x="0" y="97"/>
                  </a:lnTo>
                  <a:lnTo>
                    <a:pt x="1" y="100"/>
                  </a:lnTo>
                  <a:lnTo>
                    <a:pt x="1" y="106"/>
                  </a:lnTo>
                  <a:lnTo>
                    <a:pt x="1" y="116"/>
                  </a:lnTo>
                  <a:lnTo>
                    <a:pt x="6" y="125"/>
                  </a:lnTo>
                  <a:lnTo>
                    <a:pt x="11" y="134"/>
                  </a:lnTo>
                  <a:lnTo>
                    <a:pt x="15" y="142"/>
                  </a:lnTo>
                  <a:lnTo>
                    <a:pt x="22" y="150"/>
                  </a:lnTo>
                  <a:lnTo>
                    <a:pt x="28" y="158"/>
                  </a:lnTo>
                  <a:lnTo>
                    <a:pt x="37" y="164"/>
                  </a:lnTo>
                  <a:lnTo>
                    <a:pt x="46" y="170"/>
                  </a:lnTo>
                  <a:lnTo>
                    <a:pt x="56" y="175"/>
                  </a:lnTo>
                  <a:lnTo>
                    <a:pt x="67" y="179"/>
                  </a:lnTo>
                  <a:lnTo>
                    <a:pt x="78" y="184"/>
                  </a:lnTo>
                  <a:lnTo>
                    <a:pt x="90" y="187"/>
                  </a:lnTo>
                  <a:lnTo>
                    <a:pt x="101" y="189"/>
                  </a:lnTo>
                  <a:lnTo>
                    <a:pt x="113" y="190"/>
                  </a:lnTo>
                  <a:lnTo>
                    <a:pt x="126" y="192"/>
                  </a:lnTo>
                  <a:lnTo>
                    <a:pt x="140" y="190"/>
                  </a:lnTo>
                  <a:lnTo>
                    <a:pt x="154" y="189"/>
                  </a:lnTo>
                  <a:lnTo>
                    <a:pt x="164" y="187"/>
                  </a:lnTo>
                  <a:lnTo>
                    <a:pt x="177" y="184"/>
                  </a:lnTo>
                  <a:lnTo>
                    <a:pt x="188" y="179"/>
                  </a:lnTo>
                  <a:lnTo>
                    <a:pt x="197" y="175"/>
                  </a:lnTo>
                  <a:lnTo>
                    <a:pt x="206" y="170"/>
                  </a:lnTo>
                  <a:lnTo>
                    <a:pt x="216" y="164"/>
                  </a:lnTo>
                  <a:lnTo>
                    <a:pt x="225" y="158"/>
                  </a:lnTo>
                  <a:lnTo>
                    <a:pt x="233" y="150"/>
                  </a:lnTo>
                  <a:lnTo>
                    <a:pt x="239" y="142"/>
                  </a:lnTo>
                  <a:lnTo>
                    <a:pt x="244" y="134"/>
                  </a:lnTo>
                  <a:lnTo>
                    <a:pt x="248" y="125"/>
                  </a:lnTo>
                  <a:lnTo>
                    <a:pt x="251" y="116"/>
                  </a:lnTo>
                  <a:lnTo>
                    <a:pt x="253" y="106"/>
                  </a:lnTo>
                  <a:lnTo>
                    <a:pt x="253" y="100"/>
                  </a:lnTo>
                  <a:lnTo>
                    <a:pt x="253" y="97"/>
                  </a:lnTo>
                  <a:lnTo>
                    <a:pt x="253" y="91"/>
                  </a:lnTo>
                  <a:lnTo>
                    <a:pt x="253" y="86"/>
                  </a:lnTo>
                  <a:lnTo>
                    <a:pt x="251" y="77"/>
                  </a:lnTo>
                  <a:lnTo>
                    <a:pt x="248" y="67"/>
                  </a:lnTo>
                  <a:lnTo>
                    <a:pt x="244" y="59"/>
                  </a:lnTo>
                  <a:lnTo>
                    <a:pt x="239" y="52"/>
                  </a:lnTo>
                  <a:lnTo>
                    <a:pt x="233" y="42"/>
                  </a:lnTo>
                  <a:lnTo>
                    <a:pt x="225" y="35"/>
                  </a:lnTo>
                  <a:lnTo>
                    <a:pt x="216" y="28"/>
                  </a:lnTo>
                  <a:lnTo>
                    <a:pt x="206" y="22"/>
                  </a:lnTo>
                  <a:lnTo>
                    <a:pt x="197" y="16"/>
                  </a:lnTo>
                  <a:lnTo>
                    <a:pt x="188" y="13"/>
                  </a:lnTo>
                  <a:lnTo>
                    <a:pt x="177" y="8"/>
                  </a:lnTo>
                  <a:lnTo>
                    <a:pt x="164" y="5"/>
                  </a:lnTo>
                  <a:lnTo>
                    <a:pt x="154" y="2"/>
                  </a:lnTo>
                  <a:lnTo>
                    <a:pt x="140" y="0"/>
                  </a:lnTo>
                  <a:lnTo>
                    <a:pt x="126"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29" name="Freeform 97"/>
            <p:cNvSpPr>
              <a:spLocks/>
            </p:cNvSpPr>
            <p:nvPr/>
          </p:nvSpPr>
          <p:spPr bwMode="auto">
            <a:xfrm>
              <a:off x="6237288" y="1198563"/>
              <a:ext cx="325437" cy="249237"/>
            </a:xfrm>
            <a:custGeom>
              <a:avLst/>
              <a:gdLst>
                <a:gd name="T0" fmla="*/ 2147483647 w 253"/>
                <a:gd name="T1" fmla="*/ 0 h 192"/>
                <a:gd name="T2" fmla="*/ 2147483647 w 253"/>
                <a:gd name="T3" fmla="*/ 2147483647 h 192"/>
                <a:gd name="T4" fmla="*/ 2147483647 w 253"/>
                <a:gd name="T5" fmla="*/ 2147483647 h 192"/>
                <a:gd name="T6" fmla="*/ 2147483647 w 253"/>
                <a:gd name="T7" fmla="*/ 2147483647 h 192"/>
                <a:gd name="T8" fmla="*/ 2147483647 w 253"/>
                <a:gd name="T9" fmla="*/ 2147483647 h 192"/>
                <a:gd name="T10" fmla="*/ 2147483647 w 253"/>
                <a:gd name="T11" fmla="*/ 2147483647 h 192"/>
                <a:gd name="T12" fmla="*/ 2147483647 w 253"/>
                <a:gd name="T13" fmla="*/ 2147483647 h 192"/>
                <a:gd name="T14" fmla="*/ 2147483647 w 253"/>
                <a:gd name="T15" fmla="*/ 2147483647 h 192"/>
                <a:gd name="T16" fmla="*/ 0 w 253"/>
                <a:gd name="T17" fmla="*/ 2147483647 h 192"/>
                <a:gd name="T18" fmla="*/ 2147483647 w 253"/>
                <a:gd name="T19" fmla="*/ 2147483647 h 192"/>
                <a:gd name="T20" fmla="*/ 2147483647 w 253"/>
                <a:gd name="T21" fmla="*/ 2147483647 h 192"/>
                <a:gd name="T22" fmla="*/ 2147483647 w 253"/>
                <a:gd name="T23" fmla="*/ 2147483647 h 192"/>
                <a:gd name="T24" fmla="*/ 2147483647 w 253"/>
                <a:gd name="T25" fmla="*/ 2147483647 h 192"/>
                <a:gd name="T26" fmla="*/ 2147483647 w 253"/>
                <a:gd name="T27" fmla="*/ 2147483647 h 192"/>
                <a:gd name="T28" fmla="*/ 2147483647 w 253"/>
                <a:gd name="T29" fmla="*/ 2147483647 h 192"/>
                <a:gd name="T30" fmla="*/ 2147483647 w 253"/>
                <a:gd name="T31" fmla="*/ 2147483647 h 192"/>
                <a:gd name="T32" fmla="*/ 2147483647 w 253"/>
                <a:gd name="T33" fmla="*/ 2147483647 h 192"/>
                <a:gd name="T34" fmla="*/ 2147483647 w 253"/>
                <a:gd name="T35" fmla="*/ 2147483647 h 192"/>
                <a:gd name="T36" fmla="*/ 2147483647 w 253"/>
                <a:gd name="T37" fmla="*/ 2147483647 h 192"/>
                <a:gd name="T38" fmla="*/ 2147483647 w 253"/>
                <a:gd name="T39" fmla="*/ 2147483647 h 192"/>
                <a:gd name="T40" fmla="*/ 2147483647 w 253"/>
                <a:gd name="T41" fmla="*/ 2147483647 h 192"/>
                <a:gd name="T42" fmla="*/ 2147483647 w 253"/>
                <a:gd name="T43" fmla="*/ 2147483647 h 192"/>
                <a:gd name="T44" fmla="*/ 2147483647 w 253"/>
                <a:gd name="T45" fmla="*/ 2147483647 h 192"/>
                <a:gd name="T46" fmla="*/ 2147483647 w 253"/>
                <a:gd name="T47" fmla="*/ 2147483647 h 192"/>
                <a:gd name="T48" fmla="*/ 2147483647 w 253"/>
                <a:gd name="T49" fmla="*/ 2147483647 h 192"/>
                <a:gd name="T50" fmla="*/ 2147483647 w 253"/>
                <a:gd name="T51" fmla="*/ 2147483647 h 192"/>
                <a:gd name="T52" fmla="*/ 2147483647 w 253"/>
                <a:gd name="T53" fmla="*/ 2147483647 h 192"/>
                <a:gd name="T54" fmla="*/ 2147483647 w 253"/>
                <a:gd name="T55" fmla="*/ 2147483647 h 192"/>
                <a:gd name="T56" fmla="*/ 2147483647 w 253"/>
                <a:gd name="T57" fmla="*/ 2147483647 h 192"/>
                <a:gd name="T58" fmla="*/ 2147483647 w 253"/>
                <a:gd name="T59" fmla="*/ 2147483647 h 192"/>
                <a:gd name="T60" fmla="*/ 2147483647 w 253"/>
                <a:gd name="T61" fmla="*/ 2147483647 h 192"/>
                <a:gd name="T62" fmla="*/ 2147483647 w 253"/>
                <a:gd name="T63" fmla="*/ 2147483647 h 192"/>
                <a:gd name="T64" fmla="*/ 2147483647 w 253"/>
                <a:gd name="T65" fmla="*/ 2147483647 h 192"/>
                <a:gd name="T66" fmla="*/ 2147483647 w 253"/>
                <a:gd name="T67" fmla="*/ 0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92"/>
                <a:gd name="T104" fmla="*/ 253 w 253"/>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92">
                  <a:moveTo>
                    <a:pt x="126" y="0"/>
                  </a:moveTo>
                  <a:lnTo>
                    <a:pt x="113" y="0"/>
                  </a:lnTo>
                  <a:lnTo>
                    <a:pt x="101" y="2"/>
                  </a:lnTo>
                  <a:lnTo>
                    <a:pt x="90" y="5"/>
                  </a:lnTo>
                  <a:lnTo>
                    <a:pt x="78" y="8"/>
                  </a:lnTo>
                  <a:lnTo>
                    <a:pt x="67" y="13"/>
                  </a:lnTo>
                  <a:lnTo>
                    <a:pt x="56" y="16"/>
                  </a:lnTo>
                  <a:lnTo>
                    <a:pt x="46" y="22"/>
                  </a:lnTo>
                  <a:lnTo>
                    <a:pt x="37" y="28"/>
                  </a:lnTo>
                  <a:lnTo>
                    <a:pt x="28" y="35"/>
                  </a:lnTo>
                  <a:lnTo>
                    <a:pt x="22" y="42"/>
                  </a:lnTo>
                  <a:lnTo>
                    <a:pt x="15" y="52"/>
                  </a:lnTo>
                  <a:lnTo>
                    <a:pt x="11" y="59"/>
                  </a:lnTo>
                  <a:lnTo>
                    <a:pt x="6" y="67"/>
                  </a:lnTo>
                  <a:lnTo>
                    <a:pt x="1" y="77"/>
                  </a:lnTo>
                  <a:lnTo>
                    <a:pt x="1" y="86"/>
                  </a:lnTo>
                  <a:lnTo>
                    <a:pt x="1" y="91"/>
                  </a:lnTo>
                  <a:lnTo>
                    <a:pt x="0" y="97"/>
                  </a:lnTo>
                  <a:lnTo>
                    <a:pt x="1" y="100"/>
                  </a:lnTo>
                  <a:lnTo>
                    <a:pt x="1" y="106"/>
                  </a:lnTo>
                  <a:lnTo>
                    <a:pt x="1" y="116"/>
                  </a:lnTo>
                  <a:lnTo>
                    <a:pt x="6" y="125"/>
                  </a:lnTo>
                  <a:lnTo>
                    <a:pt x="11" y="134"/>
                  </a:lnTo>
                  <a:lnTo>
                    <a:pt x="15" y="142"/>
                  </a:lnTo>
                  <a:lnTo>
                    <a:pt x="22" y="150"/>
                  </a:lnTo>
                  <a:lnTo>
                    <a:pt x="28" y="158"/>
                  </a:lnTo>
                  <a:lnTo>
                    <a:pt x="37" y="164"/>
                  </a:lnTo>
                  <a:lnTo>
                    <a:pt x="46" y="170"/>
                  </a:lnTo>
                  <a:lnTo>
                    <a:pt x="56" y="175"/>
                  </a:lnTo>
                  <a:lnTo>
                    <a:pt x="67" y="179"/>
                  </a:lnTo>
                  <a:lnTo>
                    <a:pt x="78" y="184"/>
                  </a:lnTo>
                  <a:lnTo>
                    <a:pt x="90" y="187"/>
                  </a:lnTo>
                  <a:lnTo>
                    <a:pt x="101" y="189"/>
                  </a:lnTo>
                  <a:lnTo>
                    <a:pt x="113" y="190"/>
                  </a:lnTo>
                  <a:lnTo>
                    <a:pt x="126" y="192"/>
                  </a:lnTo>
                  <a:lnTo>
                    <a:pt x="140" y="190"/>
                  </a:lnTo>
                  <a:lnTo>
                    <a:pt x="154" y="189"/>
                  </a:lnTo>
                  <a:lnTo>
                    <a:pt x="164" y="187"/>
                  </a:lnTo>
                  <a:lnTo>
                    <a:pt x="177" y="184"/>
                  </a:lnTo>
                  <a:lnTo>
                    <a:pt x="188" y="179"/>
                  </a:lnTo>
                  <a:lnTo>
                    <a:pt x="197" y="175"/>
                  </a:lnTo>
                  <a:lnTo>
                    <a:pt x="206" y="170"/>
                  </a:lnTo>
                  <a:lnTo>
                    <a:pt x="216" y="164"/>
                  </a:lnTo>
                  <a:lnTo>
                    <a:pt x="225" y="158"/>
                  </a:lnTo>
                  <a:lnTo>
                    <a:pt x="233" y="150"/>
                  </a:lnTo>
                  <a:lnTo>
                    <a:pt x="239" y="142"/>
                  </a:lnTo>
                  <a:lnTo>
                    <a:pt x="244" y="134"/>
                  </a:lnTo>
                  <a:lnTo>
                    <a:pt x="248" y="125"/>
                  </a:lnTo>
                  <a:lnTo>
                    <a:pt x="251" y="116"/>
                  </a:lnTo>
                  <a:lnTo>
                    <a:pt x="253" y="106"/>
                  </a:lnTo>
                  <a:lnTo>
                    <a:pt x="253" y="100"/>
                  </a:lnTo>
                  <a:lnTo>
                    <a:pt x="253" y="97"/>
                  </a:lnTo>
                  <a:lnTo>
                    <a:pt x="253" y="91"/>
                  </a:lnTo>
                  <a:lnTo>
                    <a:pt x="253" y="86"/>
                  </a:lnTo>
                  <a:lnTo>
                    <a:pt x="251" y="77"/>
                  </a:lnTo>
                  <a:lnTo>
                    <a:pt x="248" y="67"/>
                  </a:lnTo>
                  <a:lnTo>
                    <a:pt x="244" y="59"/>
                  </a:lnTo>
                  <a:lnTo>
                    <a:pt x="239" y="52"/>
                  </a:lnTo>
                  <a:lnTo>
                    <a:pt x="233" y="42"/>
                  </a:lnTo>
                  <a:lnTo>
                    <a:pt x="225" y="35"/>
                  </a:lnTo>
                  <a:lnTo>
                    <a:pt x="216" y="28"/>
                  </a:lnTo>
                  <a:lnTo>
                    <a:pt x="206" y="22"/>
                  </a:lnTo>
                  <a:lnTo>
                    <a:pt x="197" y="16"/>
                  </a:lnTo>
                  <a:lnTo>
                    <a:pt x="188" y="13"/>
                  </a:lnTo>
                  <a:lnTo>
                    <a:pt x="177" y="8"/>
                  </a:lnTo>
                  <a:lnTo>
                    <a:pt x="164" y="5"/>
                  </a:lnTo>
                  <a:lnTo>
                    <a:pt x="154" y="2"/>
                  </a:lnTo>
                  <a:lnTo>
                    <a:pt x="140" y="0"/>
                  </a:lnTo>
                  <a:lnTo>
                    <a:pt x="126"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30" name="Freeform 99"/>
            <p:cNvSpPr>
              <a:spLocks/>
            </p:cNvSpPr>
            <p:nvPr/>
          </p:nvSpPr>
          <p:spPr bwMode="auto">
            <a:xfrm>
              <a:off x="6237288" y="1198563"/>
              <a:ext cx="325437" cy="249237"/>
            </a:xfrm>
            <a:custGeom>
              <a:avLst/>
              <a:gdLst>
                <a:gd name="T0" fmla="*/ 2147483647 w 253"/>
                <a:gd name="T1" fmla="*/ 0 h 192"/>
                <a:gd name="T2" fmla="*/ 2147483647 w 253"/>
                <a:gd name="T3" fmla="*/ 2147483647 h 192"/>
                <a:gd name="T4" fmla="*/ 2147483647 w 253"/>
                <a:gd name="T5" fmla="*/ 2147483647 h 192"/>
                <a:gd name="T6" fmla="*/ 2147483647 w 253"/>
                <a:gd name="T7" fmla="*/ 2147483647 h 192"/>
                <a:gd name="T8" fmla="*/ 2147483647 w 253"/>
                <a:gd name="T9" fmla="*/ 2147483647 h 192"/>
                <a:gd name="T10" fmla="*/ 2147483647 w 253"/>
                <a:gd name="T11" fmla="*/ 2147483647 h 192"/>
                <a:gd name="T12" fmla="*/ 2147483647 w 253"/>
                <a:gd name="T13" fmla="*/ 2147483647 h 192"/>
                <a:gd name="T14" fmla="*/ 2147483647 w 253"/>
                <a:gd name="T15" fmla="*/ 2147483647 h 192"/>
                <a:gd name="T16" fmla="*/ 0 w 253"/>
                <a:gd name="T17" fmla="*/ 2147483647 h 192"/>
                <a:gd name="T18" fmla="*/ 2147483647 w 253"/>
                <a:gd name="T19" fmla="*/ 2147483647 h 192"/>
                <a:gd name="T20" fmla="*/ 2147483647 w 253"/>
                <a:gd name="T21" fmla="*/ 2147483647 h 192"/>
                <a:gd name="T22" fmla="*/ 2147483647 w 253"/>
                <a:gd name="T23" fmla="*/ 2147483647 h 192"/>
                <a:gd name="T24" fmla="*/ 2147483647 w 253"/>
                <a:gd name="T25" fmla="*/ 2147483647 h 192"/>
                <a:gd name="T26" fmla="*/ 2147483647 w 253"/>
                <a:gd name="T27" fmla="*/ 2147483647 h 192"/>
                <a:gd name="T28" fmla="*/ 2147483647 w 253"/>
                <a:gd name="T29" fmla="*/ 2147483647 h 192"/>
                <a:gd name="T30" fmla="*/ 2147483647 w 253"/>
                <a:gd name="T31" fmla="*/ 2147483647 h 192"/>
                <a:gd name="T32" fmla="*/ 2147483647 w 253"/>
                <a:gd name="T33" fmla="*/ 2147483647 h 192"/>
                <a:gd name="T34" fmla="*/ 2147483647 w 253"/>
                <a:gd name="T35" fmla="*/ 2147483647 h 192"/>
                <a:gd name="T36" fmla="*/ 2147483647 w 253"/>
                <a:gd name="T37" fmla="*/ 2147483647 h 192"/>
                <a:gd name="T38" fmla="*/ 2147483647 w 253"/>
                <a:gd name="T39" fmla="*/ 2147483647 h 192"/>
                <a:gd name="T40" fmla="*/ 2147483647 w 253"/>
                <a:gd name="T41" fmla="*/ 2147483647 h 192"/>
                <a:gd name="T42" fmla="*/ 2147483647 w 253"/>
                <a:gd name="T43" fmla="*/ 2147483647 h 192"/>
                <a:gd name="T44" fmla="*/ 2147483647 w 253"/>
                <a:gd name="T45" fmla="*/ 2147483647 h 192"/>
                <a:gd name="T46" fmla="*/ 2147483647 w 253"/>
                <a:gd name="T47" fmla="*/ 2147483647 h 192"/>
                <a:gd name="T48" fmla="*/ 2147483647 w 253"/>
                <a:gd name="T49" fmla="*/ 2147483647 h 192"/>
                <a:gd name="T50" fmla="*/ 2147483647 w 253"/>
                <a:gd name="T51" fmla="*/ 2147483647 h 192"/>
                <a:gd name="T52" fmla="*/ 2147483647 w 253"/>
                <a:gd name="T53" fmla="*/ 2147483647 h 192"/>
                <a:gd name="T54" fmla="*/ 2147483647 w 253"/>
                <a:gd name="T55" fmla="*/ 2147483647 h 192"/>
                <a:gd name="T56" fmla="*/ 2147483647 w 253"/>
                <a:gd name="T57" fmla="*/ 2147483647 h 192"/>
                <a:gd name="T58" fmla="*/ 2147483647 w 253"/>
                <a:gd name="T59" fmla="*/ 2147483647 h 192"/>
                <a:gd name="T60" fmla="*/ 2147483647 w 253"/>
                <a:gd name="T61" fmla="*/ 2147483647 h 192"/>
                <a:gd name="T62" fmla="*/ 2147483647 w 253"/>
                <a:gd name="T63" fmla="*/ 2147483647 h 192"/>
                <a:gd name="T64" fmla="*/ 2147483647 w 253"/>
                <a:gd name="T65" fmla="*/ 2147483647 h 192"/>
                <a:gd name="T66" fmla="*/ 2147483647 w 253"/>
                <a:gd name="T67" fmla="*/ 0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92"/>
                <a:gd name="T104" fmla="*/ 253 w 253"/>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92">
                  <a:moveTo>
                    <a:pt x="126" y="0"/>
                  </a:moveTo>
                  <a:lnTo>
                    <a:pt x="113" y="0"/>
                  </a:lnTo>
                  <a:lnTo>
                    <a:pt x="101" y="2"/>
                  </a:lnTo>
                  <a:lnTo>
                    <a:pt x="90" y="5"/>
                  </a:lnTo>
                  <a:lnTo>
                    <a:pt x="78" y="8"/>
                  </a:lnTo>
                  <a:lnTo>
                    <a:pt x="67" y="13"/>
                  </a:lnTo>
                  <a:lnTo>
                    <a:pt x="56" y="16"/>
                  </a:lnTo>
                  <a:lnTo>
                    <a:pt x="46" y="22"/>
                  </a:lnTo>
                  <a:lnTo>
                    <a:pt x="37" y="28"/>
                  </a:lnTo>
                  <a:lnTo>
                    <a:pt x="28" y="35"/>
                  </a:lnTo>
                  <a:lnTo>
                    <a:pt x="22" y="42"/>
                  </a:lnTo>
                  <a:lnTo>
                    <a:pt x="15" y="52"/>
                  </a:lnTo>
                  <a:lnTo>
                    <a:pt x="11" y="59"/>
                  </a:lnTo>
                  <a:lnTo>
                    <a:pt x="6" y="67"/>
                  </a:lnTo>
                  <a:lnTo>
                    <a:pt x="1" y="77"/>
                  </a:lnTo>
                  <a:lnTo>
                    <a:pt x="1" y="86"/>
                  </a:lnTo>
                  <a:lnTo>
                    <a:pt x="1" y="91"/>
                  </a:lnTo>
                  <a:lnTo>
                    <a:pt x="0" y="97"/>
                  </a:lnTo>
                  <a:lnTo>
                    <a:pt x="1" y="100"/>
                  </a:lnTo>
                  <a:lnTo>
                    <a:pt x="1" y="106"/>
                  </a:lnTo>
                  <a:lnTo>
                    <a:pt x="1" y="116"/>
                  </a:lnTo>
                  <a:lnTo>
                    <a:pt x="6" y="125"/>
                  </a:lnTo>
                  <a:lnTo>
                    <a:pt x="11" y="134"/>
                  </a:lnTo>
                  <a:lnTo>
                    <a:pt x="15" y="142"/>
                  </a:lnTo>
                  <a:lnTo>
                    <a:pt x="22" y="150"/>
                  </a:lnTo>
                  <a:lnTo>
                    <a:pt x="28" y="158"/>
                  </a:lnTo>
                  <a:lnTo>
                    <a:pt x="37" y="164"/>
                  </a:lnTo>
                  <a:lnTo>
                    <a:pt x="46" y="170"/>
                  </a:lnTo>
                  <a:lnTo>
                    <a:pt x="56" y="175"/>
                  </a:lnTo>
                  <a:lnTo>
                    <a:pt x="67" y="179"/>
                  </a:lnTo>
                  <a:lnTo>
                    <a:pt x="78" y="184"/>
                  </a:lnTo>
                  <a:lnTo>
                    <a:pt x="90" y="187"/>
                  </a:lnTo>
                  <a:lnTo>
                    <a:pt x="101" y="189"/>
                  </a:lnTo>
                  <a:lnTo>
                    <a:pt x="113" y="190"/>
                  </a:lnTo>
                  <a:lnTo>
                    <a:pt x="126" y="192"/>
                  </a:lnTo>
                  <a:lnTo>
                    <a:pt x="140" y="190"/>
                  </a:lnTo>
                  <a:lnTo>
                    <a:pt x="154" y="189"/>
                  </a:lnTo>
                  <a:lnTo>
                    <a:pt x="164" y="187"/>
                  </a:lnTo>
                  <a:lnTo>
                    <a:pt x="177" y="184"/>
                  </a:lnTo>
                  <a:lnTo>
                    <a:pt x="188" y="179"/>
                  </a:lnTo>
                  <a:lnTo>
                    <a:pt x="197" y="175"/>
                  </a:lnTo>
                  <a:lnTo>
                    <a:pt x="206" y="170"/>
                  </a:lnTo>
                  <a:lnTo>
                    <a:pt x="216" y="164"/>
                  </a:lnTo>
                  <a:lnTo>
                    <a:pt x="225" y="158"/>
                  </a:lnTo>
                  <a:lnTo>
                    <a:pt x="233" y="150"/>
                  </a:lnTo>
                  <a:lnTo>
                    <a:pt x="239" y="142"/>
                  </a:lnTo>
                  <a:lnTo>
                    <a:pt x="244" y="134"/>
                  </a:lnTo>
                  <a:lnTo>
                    <a:pt x="248" y="125"/>
                  </a:lnTo>
                  <a:lnTo>
                    <a:pt x="251" y="116"/>
                  </a:lnTo>
                  <a:lnTo>
                    <a:pt x="253" y="106"/>
                  </a:lnTo>
                  <a:lnTo>
                    <a:pt x="253" y="100"/>
                  </a:lnTo>
                  <a:lnTo>
                    <a:pt x="253" y="97"/>
                  </a:lnTo>
                  <a:lnTo>
                    <a:pt x="253" y="91"/>
                  </a:lnTo>
                  <a:lnTo>
                    <a:pt x="253" y="86"/>
                  </a:lnTo>
                  <a:lnTo>
                    <a:pt x="251" y="77"/>
                  </a:lnTo>
                  <a:lnTo>
                    <a:pt x="248" y="67"/>
                  </a:lnTo>
                  <a:lnTo>
                    <a:pt x="244" y="59"/>
                  </a:lnTo>
                  <a:lnTo>
                    <a:pt x="239" y="52"/>
                  </a:lnTo>
                  <a:lnTo>
                    <a:pt x="233" y="42"/>
                  </a:lnTo>
                  <a:lnTo>
                    <a:pt x="225" y="35"/>
                  </a:lnTo>
                  <a:lnTo>
                    <a:pt x="216" y="28"/>
                  </a:lnTo>
                  <a:lnTo>
                    <a:pt x="206" y="22"/>
                  </a:lnTo>
                  <a:lnTo>
                    <a:pt x="197" y="16"/>
                  </a:lnTo>
                  <a:lnTo>
                    <a:pt x="188" y="13"/>
                  </a:lnTo>
                  <a:lnTo>
                    <a:pt x="177" y="8"/>
                  </a:lnTo>
                  <a:lnTo>
                    <a:pt x="164" y="5"/>
                  </a:lnTo>
                  <a:lnTo>
                    <a:pt x="154" y="2"/>
                  </a:lnTo>
                  <a:lnTo>
                    <a:pt x="140" y="0"/>
                  </a:lnTo>
                  <a:lnTo>
                    <a:pt x="126"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31" name="Rectangle 100"/>
            <p:cNvSpPr>
              <a:spLocks noChangeArrowheads="1"/>
            </p:cNvSpPr>
            <p:nvPr/>
          </p:nvSpPr>
          <p:spPr bwMode="auto">
            <a:xfrm>
              <a:off x="7654925" y="2178050"/>
              <a:ext cx="179388" cy="185738"/>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T2</a:t>
              </a:r>
              <a:endParaRPr lang="en-US" altLang="ja-JP" sz="1600" dirty="0">
                <a:latin typeface="Tahoma" pitchFamily="34" charset="0"/>
                <a:ea typeface="Tahoma" pitchFamily="34" charset="0"/>
                <a:cs typeface="Tahoma" pitchFamily="34" charset="0"/>
              </a:endParaRPr>
            </a:p>
          </p:txBody>
        </p:sp>
        <p:sp>
          <p:nvSpPr>
            <p:cNvPr id="9332" name="Rectangle 102"/>
            <p:cNvSpPr>
              <a:spLocks noChangeArrowheads="1"/>
            </p:cNvSpPr>
            <p:nvPr/>
          </p:nvSpPr>
          <p:spPr bwMode="auto">
            <a:xfrm>
              <a:off x="7069138" y="2738438"/>
              <a:ext cx="179387" cy="184150"/>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T6</a:t>
              </a:r>
              <a:endParaRPr lang="en-US" altLang="ja-JP" sz="1600" dirty="0">
                <a:latin typeface="Tahoma" pitchFamily="34" charset="0"/>
                <a:ea typeface="Tahoma" pitchFamily="34" charset="0"/>
                <a:cs typeface="Tahoma" pitchFamily="34" charset="0"/>
              </a:endParaRPr>
            </a:p>
          </p:txBody>
        </p:sp>
        <p:sp>
          <p:nvSpPr>
            <p:cNvPr id="9333" name="Rectangle 104"/>
            <p:cNvSpPr>
              <a:spLocks noChangeArrowheads="1"/>
            </p:cNvSpPr>
            <p:nvPr/>
          </p:nvSpPr>
          <p:spPr bwMode="auto">
            <a:xfrm>
              <a:off x="7062788" y="1827213"/>
              <a:ext cx="179387" cy="184150"/>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T4</a:t>
              </a:r>
              <a:endParaRPr lang="en-US" altLang="ja-JP" sz="1600" dirty="0">
                <a:latin typeface="Tahoma" pitchFamily="34" charset="0"/>
                <a:ea typeface="Tahoma" pitchFamily="34" charset="0"/>
                <a:cs typeface="Tahoma" pitchFamily="34" charset="0"/>
              </a:endParaRPr>
            </a:p>
          </p:txBody>
        </p:sp>
        <p:sp>
          <p:nvSpPr>
            <p:cNvPr id="9334" name="Rectangle 106"/>
            <p:cNvSpPr>
              <a:spLocks noChangeArrowheads="1"/>
            </p:cNvSpPr>
            <p:nvPr/>
          </p:nvSpPr>
          <p:spPr bwMode="auto">
            <a:xfrm>
              <a:off x="7272338" y="2435225"/>
              <a:ext cx="179387" cy="185738"/>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T1</a:t>
              </a:r>
              <a:endParaRPr lang="en-US" altLang="ja-JP" sz="1600" dirty="0">
                <a:latin typeface="Tahoma" pitchFamily="34" charset="0"/>
                <a:ea typeface="Tahoma" pitchFamily="34" charset="0"/>
                <a:cs typeface="Tahoma" pitchFamily="34" charset="0"/>
              </a:endParaRPr>
            </a:p>
          </p:txBody>
        </p:sp>
        <p:sp>
          <p:nvSpPr>
            <p:cNvPr id="9335" name="Rectangle 112"/>
            <p:cNvSpPr>
              <a:spLocks noChangeArrowheads="1"/>
            </p:cNvSpPr>
            <p:nvPr/>
          </p:nvSpPr>
          <p:spPr bwMode="auto">
            <a:xfrm>
              <a:off x="7407275" y="1431925"/>
              <a:ext cx="265113"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T15</a:t>
              </a:r>
              <a:endParaRPr lang="en-US" altLang="ja-JP" sz="1600" dirty="0">
                <a:solidFill>
                  <a:srgbClr val="00B050"/>
                </a:solidFill>
                <a:latin typeface="Tahoma" pitchFamily="34" charset="0"/>
                <a:ea typeface="Tahoma" pitchFamily="34" charset="0"/>
                <a:cs typeface="Tahoma" pitchFamily="34" charset="0"/>
              </a:endParaRPr>
            </a:p>
          </p:txBody>
        </p:sp>
        <p:sp>
          <p:nvSpPr>
            <p:cNvPr id="9336" name="Rectangle 114"/>
            <p:cNvSpPr>
              <a:spLocks noChangeArrowheads="1"/>
            </p:cNvSpPr>
            <p:nvPr/>
          </p:nvSpPr>
          <p:spPr bwMode="auto">
            <a:xfrm>
              <a:off x="8167688" y="2443163"/>
              <a:ext cx="263525"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T16</a:t>
              </a:r>
              <a:endParaRPr lang="en-US" altLang="ja-JP" sz="1600" dirty="0">
                <a:solidFill>
                  <a:srgbClr val="00B050"/>
                </a:solidFill>
                <a:latin typeface="Tahoma" pitchFamily="34" charset="0"/>
                <a:ea typeface="Tahoma" pitchFamily="34" charset="0"/>
                <a:cs typeface="Tahoma" pitchFamily="34" charset="0"/>
              </a:endParaRPr>
            </a:p>
          </p:txBody>
        </p:sp>
        <p:sp>
          <p:nvSpPr>
            <p:cNvPr id="9337" name="Rectangle 116"/>
            <p:cNvSpPr>
              <a:spLocks noChangeArrowheads="1"/>
            </p:cNvSpPr>
            <p:nvPr/>
          </p:nvSpPr>
          <p:spPr bwMode="auto">
            <a:xfrm>
              <a:off x="7429500" y="3154363"/>
              <a:ext cx="263525" cy="184150"/>
            </a:xfrm>
            <a:prstGeom prst="rect">
              <a:avLst/>
            </a:prstGeom>
            <a:noFill/>
            <a:ln w="9525">
              <a:noFill/>
              <a:miter lim="800000"/>
              <a:headEnd/>
              <a:tailEnd/>
            </a:ln>
          </p:spPr>
          <p:txBody>
            <a:bodyPr wrap="none" lIns="0" tIns="0" rIns="0" bIns="0">
              <a:spAutoFit/>
            </a:bodyPr>
            <a:lstStyle/>
            <a:p>
              <a:r>
                <a:rPr lang="en-US" altLang="ja-JP" sz="1200" dirty="0">
                  <a:solidFill>
                    <a:srgbClr val="00B050"/>
                  </a:solidFill>
                  <a:latin typeface="Tahoma" pitchFamily="34" charset="0"/>
                  <a:ea typeface="Tahoma" pitchFamily="34" charset="0"/>
                  <a:cs typeface="Tahoma" pitchFamily="34" charset="0"/>
                </a:rPr>
                <a:t>T17</a:t>
              </a:r>
              <a:endParaRPr lang="en-US" altLang="ja-JP" sz="1600" dirty="0">
                <a:solidFill>
                  <a:srgbClr val="00B050"/>
                </a:solidFill>
                <a:latin typeface="Tahoma" pitchFamily="34" charset="0"/>
                <a:ea typeface="Tahoma" pitchFamily="34" charset="0"/>
                <a:cs typeface="Tahoma" pitchFamily="34" charset="0"/>
              </a:endParaRPr>
            </a:p>
          </p:txBody>
        </p:sp>
        <p:sp>
          <p:nvSpPr>
            <p:cNvPr id="9338" name="Freeform 88"/>
            <p:cNvSpPr>
              <a:spLocks/>
            </p:cNvSpPr>
            <p:nvPr/>
          </p:nvSpPr>
          <p:spPr bwMode="auto">
            <a:xfrm>
              <a:off x="7300913" y="3146425"/>
              <a:ext cx="88900" cy="88900"/>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close/>
                </a:path>
              </a:pathLst>
            </a:custGeom>
            <a:solidFill>
              <a:srgbClr val="00B050"/>
            </a:solidFill>
            <a:ln w="9525">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39" name="Freeform 88"/>
            <p:cNvSpPr>
              <a:spLocks/>
            </p:cNvSpPr>
            <p:nvPr/>
          </p:nvSpPr>
          <p:spPr bwMode="auto">
            <a:xfrm>
              <a:off x="7300913" y="1508125"/>
              <a:ext cx="88900" cy="88900"/>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close/>
                </a:path>
              </a:pathLst>
            </a:custGeom>
            <a:solidFill>
              <a:srgbClr val="00B050"/>
            </a:solidFill>
            <a:ln w="9525">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70" name="Rectangle 149"/>
            <p:cNvSpPr>
              <a:spLocks noChangeArrowheads="1"/>
            </p:cNvSpPr>
            <p:nvPr/>
          </p:nvSpPr>
          <p:spPr bwMode="auto">
            <a:xfrm>
              <a:off x="3651662" y="2414745"/>
              <a:ext cx="288541" cy="369332"/>
            </a:xfrm>
            <a:prstGeom prst="rect">
              <a:avLst/>
            </a:prstGeom>
            <a:solidFill>
              <a:schemeClr val="bg1"/>
            </a:solidFill>
            <a:ln w="9525">
              <a:noFill/>
              <a:miter lim="800000"/>
              <a:headEnd/>
              <a:tailEnd/>
            </a:ln>
          </p:spPr>
          <p:txBody>
            <a:bodyPr wrap="none" lIns="0" tIns="0" rIns="0" bIns="0">
              <a:spAutoFit/>
            </a:bodyPr>
            <a:lstStyle/>
            <a:p>
              <a:r>
                <a:rPr lang="en-US" altLang="ja-JP" b="1" dirty="0">
                  <a:solidFill>
                    <a:srgbClr val="FF0000"/>
                  </a:solidFill>
                  <a:latin typeface="Tahoma" pitchFamily="34" charset="0"/>
                  <a:ea typeface="Tahoma" pitchFamily="34" charset="0"/>
                  <a:cs typeface="Tahoma" pitchFamily="34" charset="0"/>
                </a:rPr>
                <a:t>T6</a:t>
              </a:r>
              <a:endParaRPr lang="en-US" altLang="ja-JP" sz="2400" b="1" dirty="0">
                <a:latin typeface="Tahoma" pitchFamily="34" charset="0"/>
                <a:ea typeface="Tahoma" pitchFamily="34" charset="0"/>
                <a:cs typeface="Tahoma" pitchFamily="34" charset="0"/>
              </a:endParaRPr>
            </a:p>
          </p:txBody>
        </p:sp>
        <p:sp>
          <p:nvSpPr>
            <p:cNvPr id="9228" name="Freeform 176"/>
            <p:cNvSpPr>
              <a:spLocks/>
            </p:cNvSpPr>
            <p:nvPr/>
          </p:nvSpPr>
          <p:spPr bwMode="auto">
            <a:xfrm>
              <a:off x="3694113" y="2741613"/>
              <a:ext cx="87312" cy="88900"/>
            </a:xfrm>
            <a:custGeom>
              <a:avLst/>
              <a:gdLst>
                <a:gd name="T0" fmla="*/ 2147483647 w 68"/>
                <a:gd name="T1" fmla="*/ 0 h 69"/>
                <a:gd name="T2" fmla="*/ 2147483647 w 68"/>
                <a:gd name="T3" fmla="*/ 0 h 69"/>
                <a:gd name="T4" fmla="*/ 2147483647 w 68"/>
                <a:gd name="T5" fmla="*/ 2147483647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2147483647 w 68"/>
                <a:gd name="T19" fmla="*/ 2147483647 h 69"/>
                <a:gd name="T20" fmla="*/ 0 w 68"/>
                <a:gd name="T21" fmla="*/ 2147483647 h 69"/>
                <a:gd name="T22" fmla="*/ 2147483647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2147483647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0" y="0"/>
                  </a:lnTo>
                  <a:lnTo>
                    <a:pt x="28" y="2"/>
                  </a:lnTo>
                  <a:lnTo>
                    <a:pt x="20" y="4"/>
                  </a:lnTo>
                  <a:lnTo>
                    <a:pt x="16" y="7"/>
                  </a:lnTo>
                  <a:lnTo>
                    <a:pt x="11" y="11"/>
                  </a:lnTo>
                  <a:lnTo>
                    <a:pt x="6" y="14"/>
                  </a:lnTo>
                  <a:lnTo>
                    <a:pt x="2" y="22"/>
                  </a:lnTo>
                  <a:lnTo>
                    <a:pt x="2" y="28"/>
                  </a:lnTo>
                  <a:lnTo>
                    <a:pt x="2" y="32"/>
                  </a:lnTo>
                  <a:lnTo>
                    <a:pt x="0" y="35"/>
                  </a:lnTo>
                  <a:lnTo>
                    <a:pt x="2" y="38"/>
                  </a:lnTo>
                  <a:lnTo>
                    <a:pt x="2" y="42"/>
                  </a:lnTo>
                  <a:lnTo>
                    <a:pt x="2" y="49"/>
                  </a:lnTo>
                  <a:lnTo>
                    <a:pt x="6" y="53"/>
                  </a:lnTo>
                  <a:lnTo>
                    <a:pt x="11" y="60"/>
                  </a:lnTo>
                  <a:lnTo>
                    <a:pt x="16" y="63"/>
                  </a:lnTo>
                  <a:lnTo>
                    <a:pt x="20" y="66"/>
                  </a:lnTo>
                  <a:lnTo>
                    <a:pt x="28" y="69"/>
                  </a:lnTo>
                  <a:lnTo>
                    <a:pt x="30" y="69"/>
                  </a:lnTo>
                  <a:lnTo>
                    <a:pt x="34" y="69"/>
                  </a:lnTo>
                  <a:lnTo>
                    <a:pt x="37" y="69"/>
                  </a:lnTo>
                  <a:lnTo>
                    <a:pt x="40" y="69"/>
                  </a:lnTo>
                  <a:lnTo>
                    <a:pt x="47" y="66"/>
                  </a:lnTo>
                  <a:lnTo>
                    <a:pt x="53" y="63"/>
                  </a:lnTo>
                  <a:lnTo>
                    <a:pt x="57" y="60"/>
                  </a:lnTo>
                  <a:lnTo>
                    <a:pt x="62" y="53"/>
                  </a:lnTo>
                  <a:lnTo>
                    <a:pt x="65" y="49"/>
                  </a:lnTo>
                  <a:lnTo>
                    <a:pt x="67" y="42"/>
                  </a:lnTo>
                  <a:lnTo>
                    <a:pt x="67" y="38"/>
                  </a:lnTo>
                  <a:lnTo>
                    <a:pt x="68" y="35"/>
                  </a:lnTo>
                  <a:lnTo>
                    <a:pt x="67" y="32"/>
                  </a:lnTo>
                  <a:lnTo>
                    <a:pt x="67" y="28"/>
                  </a:lnTo>
                  <a:lnTo>
                    <a:pt x="65" y="22"/>
                  </a:lnTo>
                  <a:lnTo>
                    <a:pt x="62" y="14"/>
                  </a:lnTo>
                  <a:lnTo>
                    <a:pt x="57" y="11"/>
                  </a:lnTo>
                  <a:lnTo>
                    <a:pt x="53" y="7"/>
                  </a:lnTo>
                  <a:lnTo>
                    <a:pt x="47" y="4"/>
                  </a:lnTo>
                  <a:lnTo>
                    <a:pt x="40" y="2"/>
                  </a:lnTo>
                  <a:lnTo>
                    <a:pt x="37" y="0"/>
                  </a:lnTo>
                  <a:lnTo>
                    <a:pt x="34" y="0"/>
                  </a:lnTo>
                </a:path>
              </a:pathLst>
            </a:custGeom>
            <a:solidFill>
              <a:srgbClr val="FF0000"/>
            </a:solidFill>
            <a:ln w="12700">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164" name="テキスト ボックス 163"/>
          <p:cNvSpPr txBox="1"/>
          <p:nvPr/>
        </p:nvSpPr>
        <p:spPr>
          <a:xfrm>
            <a:off x="0" y="0"/>
            <a:ext cx="7188200" cy="646331"/>
          </a:xfrm>
          <a:prstGeom prst="rect">
            <a:avLst/>
          </a:prstGeom>
          <a:noFill/>
          <a:ln>
            <a:noFill/>
          </a:ln>
        </p:spPr>
        <p:txBody>
          <a:bodyPr>
            <a:spAutoFit/>
          </a:bodyPr>
          <a:lstStyle/>
          <a:p>
            <a:pPr>
              <a:defRPr/>
            </a:pPr>
            <a:r>
              <a:rPr lang="en-US" altLang="ja-JP" sz="3600" b="1" cap="all" dirty="0">
                <a:solidFill>
                  <a:srgbClr val="0070C0"/>
                </a:solidFill>
                <a:latin typeface="Tahoma" pitchFamily="34" charset="0"/>
                <a:ea typeface="Tahoma" pitchFamily="34" charset="0"/>
                <a:cs typeface="Tahoma" pitchFamily="34" charset="0"/>
              </a:rPr>
              <a:t>2. </a:t>
            </a:r>
            <a:r>
              <a:rPr lang="en-US" altLang="ja-JP" sz="3600" b="1" dirty="0" smtClean="0">
                <a:solidFill>
                  <a:srgbClr val="0070C0"/>
                </a:solidFill>
                <a:latin typeface="Tahoma" pitchFamily="34" charset="0"/>
                <a:ea typeface="Tahoma" pitchFamily="34" charset="0"/>
                <a:cs typeface="Tahoma" pitchFamily="34" charset="0"/>
              </a:rPr>
              <a:t>Gas cycle test</a:t>
            </a:r>
            <a:endParaRPr lang="ja-JP" altLang="en-US" sz="3600" b="1" dirty="0" smtClean="0">
              <a:solidFill>
                <a:srgbClr val="0070C0"/>
              </a:solidFill>
              <a:latin typeface="Tahoma" pitchFamily="34" charset="0"/>
              <a:cs typeface="Tahoma" pitchFamily="34" charset="0"/>
            </a:endParaRPr>
          </a:p>
        </p:txBody>
      </p:sp>
      <p:cxnSp>
        <p:nvCxnSpPr>
          <p:cNvPr id="11435" name="直線矢印コネクタ 196"/>
          <p:cNvCxnSpPr>
            <a:cxnSpLocks noChangeShapeType="1"/>
          </p:cNvCxnSpPr>
          <p:nvPr/>
        </p:nvCxnSpPr>
        <p:spPr bwMode="auto">
          <a:xfrm flipV="1">
            <a:off x="2290763" y="2808288"/>
            <a:ext cx="1385887" cy="925512"/>
          </a:xfrm>
          <a:prstGeom prst="straightConnector1">
            <a:avLst/>
          </a:prstGeom>
          <a:noFill/>
          <a:ln w="57150" algn="ctr">
            <a:solidFill>
              <a:srgbClr val="0070C0"/>
            </a:solidFill>
            <a:round/>
            <a:headEnd/>
            <a:tailEnd type="arrow" w="med" len="med"/>
          </a:ln>
          <a:effectLst>
            <a:outerShdw blurRad="50800" dist="38100" dir="2700000" algn="tl" rotWithShape="0">
              <a:prstClr val="black">
                <a:alpha val="40000"/>
              </a:prstClr>
            </a:outerShdw>
          </a:effectLst>
        </p:spPr>
      </p:cxnSp>
      <p:grpSp>
        <p:nvGrpSpPr>
          <p:cNvPr id="7" name="グループ化 6"/>
          <p:cNvGrpSpPr/>
          <p:nvPr/>
        </p:nvGrpSpPr>
        <p:grpSpPr>
          <a:xfrm>
            <a:off x="2375237" y="3711575"/>
            <a:ext cx="6392545" cy="1800225"/>
            <a:chOff x="2375237" y="3559175"/>
            <a:chExt cx="6392545" cy="1800225"/>
          </a:xfrm>
        </p:grpSpPr>
        <p:sp>
          <p:nvSpPr>
            <p:cNvPr id="9342" name="Freeform 120"/>
            <p:cNvSpPr>
              <a:spLocks/>
            </p:cNvSpPr>
            <p:nvPr/>
          </p:nvSpPr>
          <p:spPr bwMode="auto">
            <a:xfrm>
              <a:off x="2567940" y="3670300"/>
              <a:ext cx="3578225" cy="1552575"/>
            </a:xfrm>
            <a:custGeom>
              <a:avLst/>
              <a:gdLst>
                <a:gd name="T0" fmla="*/ 2147483647 w 2772"/>
                <a:gd name="T1" fmla="*/ 2147483647 h 1203"/>
                <a:gd name="T2" fmla="*/ 2147483647 w 2772"/>
                <a:gd name="T3" fmla="*/ 2147483647 h 1203"/>
                <a:gd name="T4" fmla="*/ 2147483647 w 2772"/>
                <a:gd name="T5" fmla="*/ 2147483647 h 1203"/>
                <a:gd name="T6" fmla="*/ 2147483647 w 2772"/>
                <a:gd name="T7" fmla="*/ 2147483647 h 1203"/>
                <a:gd name="T8" fmla="*/ 2147483647 w 2772"/>
                <a:gd name="T9" fmla="*/ 2147483647 h 1203"/>
                <a:gd name="T10" fmla="*/ 2147483647 w 2772"/>
                <a:gd name="T11" fmla="*/ 2147483647 h 1203"/>
                <a:gd name="T12" fmla="*/ 2147483647 w 2772"/>
                <a:gd name="T13" fmla="*/ 2147483647 h 1203"/>
                <a:gd name="T14" fmla="*/ 2147483647 w 2772"/>
                <a:gd name="T15" fmla="*/ 2147483647 h 1203"/>
                <a:gd name="T16" fmla="*/ 2147483647 w 2772"/>
                <a:gd name="T17" fmla="*/ 2147483647 h 1203"/>
                <a:gd name="T18" fmla="*/ 2147483647 w 2772"/>
                <a:gd name="T19" fmla="*/ 2147483647 h 1203"/>
                <a:gd name="T20" fmla="*/ 0 w 2772"/>
                <a:gd name="T21" fmla="*/ 2147483647 h 1203"/>
                <a:gd name="T22" fmla="*/ 2147483647 w 2772"/>
                <a:gd name="T23" fmla="*/ 2147483647 h 1203"/>
                <a:gd name="T24" fmla="*/ 2147483647 w 2772"/>
                <a:gd name="T25" fmla="*/ 2147483647 h 1203"/>
                <a:gd name="T26" fmla="*/ 2147483647 w 2772"/>
                <a:gd name="T27" fmla="*/ 2147483647 h 1203"/>
                <a:gd name="T28" fmla="*/ 2147483647 w 2772"/>
                <a:gd name="T29" fmla="*/ 2147483647 h 1203"/>
                <a:gd name="T30" fmla="*/ 2147483647 w 2772"/>
                <a:gd name="T31" fmla="*/ 2147483647 h 1203"/>
                <a:gd name="T32" fmla="*/ 2147483647 w 2772"/>
                <a:gd name="T33" fmla="*/ 2147483647 h 1203"/>
                <a:gd name="T34" fmla="*/ 2147483647 w 2772"/>
                <a:gd name="T35" fmla="*/ 2147483647 h 1203"/>
                <a:gd name="T36" fmla="*/ 2147483647 w 2772"/>
                <a:gd name="T37" fmla="*/ 2147483647 h 1203"/>
                <a:gd name="T38" fmla="*/ 2147483647 w 2772"/>
                <a:gd name="T39" fmla="*/ 2147483647 h 1203"/>
                <a:gd name="T40" fmla="*/ 2147483647 w 2772"/>
                <a:gd name="T41" fmla="*/ 2147483647 h 1203"/>
                <a:gd name="T42" fmla="*/ 2147483647 w 2772"/>
                <a:gd name="T43" fmla="*/ 2147483647 h 1203"/>
                <a:gd name="T44" fmla="*/ 2147483647 w 2772"/>
                <a:gd name="T45" fmla="*/ 2147483647 h 1203"/>
                <a:gd name="T46" fmla="*/ 2147483647 w 2772"/>
                <a:gd name="T47" fmla="*/ 2147483647 h 1203"/>
                <a:gd name="T48" fmla="*/ 2147483647 w 2772"/>
                <a:gd name="T49" fmla="*/ 2147483647 h 1203"/>
                <a:gd name="T50" fmla="*/ 2147483647 w 2772"/>
                <a:gd name="T51" fmla="*/ 2147483647 h 1203"/>
                <a:gd name="T52" fmla="*/ 2147483647 w 2772"/>
                <a:gd name="T53" fmla="*/ 2147483647 h 1203"/>
                <a:gd name="T54" fmla="*/ 2147483647 w 2772"/>
                <a:gd name="T55" fmla="*/ 2147483647 h 1203"/>
                <a:gd name="T56" fmla="*/ 2147483647 w 2772"/>
                <a:gd name="T57" fmla="*/ 2147483647 h 1203"/>
                <a:gd name="T58" fmla="*/ 2147483647 w 2772"/>
                <a:gd name="T59" fmla="*/ 2147483647 h 1203"/>
                <a:gd name="T60" fmla="*/ 2147483647 w 2772"/>
                <a:gd name="T61" fmla="*/ 2147483647 h 1203"/>
                <a:gd name="T62" fmla="*/ 2147483647 w 2772"/>
                <a:gd name="T63" fmla="*/ 2147483647 h 1203"/>
                <a:gd name="T64" fmla="*/ 2147483647 w 2772"/>
                <a:gd name="T65" fmla="*/ 2147483647 h 1203"/>
                <a:gd name="T66" fmla="*/ 2147483647 w 2772"/>
                <a:gd name="T67" fmla="*/ 2147483647 h 1203"/>
                <a:gd name="T68" fmla="*/ 2147483647 w 2772"/>
                <a:gd name="T69" fmla="*/ 2147483647 h 1203"/>
                <a:gd name="T70" fmla="*/ 2147483647 w 2772"/>
                <a:gd name="T71" fmla="*/ 2147483647 h 1203"/>
                <a:gd name="T72" fmla="*/ 2147483647 w 2772"/>
                <a:gd name="T73" fmla="*/ 2147483647 h 1203"/>
                <a:gd name="T74" fmla="*/ 2147483647 w 2772"/>
                <a:gd name="T75" fmla="*/ 2147483647 h 1203"/>
                <a:gd name="T76" fmla="*/ 2147483647 w 2772"/>
                <a:gd name="T77" fmla="*/ 2147483647 h 1203"/>
                <a:gd name="T78" fmla="*/ 2147483647 w 2772"/>
                <a:gd name="T79" fmla="*/ 2147483647 h 1203"/>
                <a:gd name="T80" fmla="*/ 2147483647 w 2772"/>
                <a:gd name="T81" fmla="*/ 2147483647 h 1203"/>
                <a:gd name="T82" fmla="*/ 2147483647 w 2772"/>
                <a:gd name="T83" fmla="*/ 2147483647 h 1203"/>
                <a:gd name="T84" fmla="*/ 2147483647 w 2772"/>
                <a:gd name="T85" fmla="*/ 2147483647 h 1203"/>
                <a:gd name="T86" fmla="*/ 2147483647 w 2772"/>
                <a:gd name="T87" fmla="*/ 0 h 1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2"/>
                <a:gd name="T133" fmla="*/ 0 h 1203"/>
                <a:gd name="T134" fmla="*/ 2772 w 2772"/>
                <a:gd name="T135" fmla="*/ 1203 h 1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2" h="1203">
                  <a:moveTo>
                    <a:pt x="499" y="0"/>
                  </a:moveTo>
                  <a:lnTo>
                    <a:pt x="473" y="0"/>
                  </a:lnTo>
                  <a:lnTo>
                    <a:pt x="448" y="3"/>
                  </a:lnTo>
                  <a:lnTo>
                    <a:pt x="423" y="6"/>
                  </a:lnTo>
                  <a:lnTo>
                    <a:pt x="400" y="9"/>
                  </a:lnTo>
                  <a:lnTo>
                    <a:pt x="373" y="17"/>
                  </a:lnTo>
                  <a:lnTo>
                    <a:pt x="350" y="23"/>
                  </a:lnTo>
                  <a:lnTo>
                    <a:pt x="328" y="31"/>
                  </a:lnTo>
                  <a:lnTo>
                    <a:pt x="305" y="39"/>
                  </a:lnTo>
                  <a:lnTo>
                    <a:pt x="283" y="50"/>
                  </a:lnTo>
                  <a:lnTo>
                    <a:pt x="262" y="61"/>
                  </a:lnTo>
                  <a:lnTo>
                    <a:pt x="240" y="72"/>
                  </a:lnTo>
                  <a:lnTo>
                    <a:pt x="221" y="86"/>
                  </a:lnTo>
                  <a:lnTo>
                    <a:pt x="201" y="100"/>
                  </a:lnTo>
                  <a:lnTo>
                    <a:pt x="183" y="115"/>
                  </a:lnTo>
                  <a:lnTo>
                    <a:pt x="164" y="131"/>
                  </a:lnTo>
                  <a:lnTo>
                    <a:pt x="147" y="146"/>
                  </a:lnTo>
                  <a:lnTo>
                    <a:pt x="130" y="163"/>
                  </a:lnTo>
                  <a:lnTo>
                    <a:pt x="114" y="182"/>
                  </a:lnTo>
                  <a:lnTo>
                    <a:pt x="99" y="201"/>
                  </a:lnTo>
                  <a:lnTo>
                    <a:pt x="86" y="221"/>
                  </a:lnTo>
                  <a:lnTo>
                    <a:pt x="72" y="241"/>
                  </a:lnTo>
                  <a:lnTo>
                    <a:pt x="62" y="263"/>
                  </a:lnTo>
                  <a:lnTo>
                    <a:pt x="51" y="283"/>
                  </a:lnTo>
                  <a:lnTo>
                    <a:pt x="40" y="307"/>
                  </a:lnTo>
                  <a:lnTo>
                    <a:pt x="31" y="328"/>
                  </a:lnTo>
                  <a:lnTo>
                    <a:pt x="23" y="353"/>
                  </a:lnTo>
                  <a:lnTo>
                    <a:pt x="17" y="377"/>
                  </a:lnTo>
                  <a:lnTo>
                    <a:pt x="10" y="400"/>
                  </a:lnTo>
                  <a:lnTo>
                    <a:pt x="7" y="425"/>
                  </a:lnTo>
                  <a:lnTo>
                    <a:pt x="3" y="450"/>
                  </a:lnTo>
                  <a:lnTo>
                    <a:pt x="1" y="475"/>
                  </a:lnTo>
                  <a:lnTo>
                    <a:pt x="0" y="501"/>
                  </a:lnTo>
                  <a:lnTo>
                    <a:pt x="0" y="702"/>
                  </a:lnTo>
                  <a:lnTo>
                    <a:pt x="1" y="728"/>
                  </a:lnTo>
                  <a:lnTo>
                    <a:pt x="3" y="753"/>
                  </a:lnTo>
                  <a:lnTo>
                    <a:pt x="7" y="778"/>
                  </a:lnTo>
                  <a:lnTo>
                    <a:pt x="10" y="803"/>
                  </a:lnTo>
                  <a:lnTo>
                    <a:pt x="17" y="828"/>
                  </a:lnTo>
                  <a:lnTo>
                    <a:pt x="23" y="851"/>
                  </a:lnTo>
                  <a:lnTo>
                    <a:pt x="31" y="873"/>
                  </a:lnTo>
                  <a:lnTo>
                    <a:pt x="40" y="898"/>
                  </a:lnTo>
                  <a:lnTo>
                    <a:pt x="51" y="920"/>
                  </a:lnTo>
                  <a:lnTo>
                    <a:pt x="62" y="942"/>
                  </a:lnTo>
                  <a:lnTo>
                    <a:pt x="72" y="962"/>
                  </a:lnTo>
                  <a:lnTo>
                    <a:pt x="86" y="984"/>
                  </a:lnTo>
                  <a:lnTo>
                    <a:pt x="99" y="1001"/>
                  </a:lnTo>
                  <a:lnTo>
                    <a:pt x="114" y="1021"/>
                  </a:lnTo>
                  <a:lnTo>
                    <a:pt x="130" y="1038"/>
                  </a:lnTo>
                  <a:lnTo>
                    <a:pt x="147" y="1055"/>
                  </a:lnTo>
                  <a:lnTo>
                    <a:pt x="164" y="1074"/>
                  </a:lnTo>
                  <a:lnTo>
                    <a:pt x="183" y="1089"/>
                  </a:lnTo>
                  <a:lnTo>
                    <a:pt x="201" y="1103"/>
                  </a:lnTo>
                  <a:lnTo>
                    <a:pt x="221" y="1119"/>
                  </a:lnTo>
                  <a:lnTo>
                    <a:pt x="240" y="1130"/>
                  </a:lnTo>
                  <a:lnTo>
                    <a:pt x="262" y="1142"/>
                  </a:lnTo>
                  <a:lnTo>
                    <a:pt x="283" y="1155"/>
                  </a:lnTo>
                  <a:lnTo>
                    <a:pt x="305" y="1164"/>
                  </a:lnTo>
                  <a:lnTo>
                    <a:pt x="328" y="1174"/>
                  </a:lnTo>
                  <a:lnTo>
                    <a:pt x="350" y="1181"/>
                  </a:lnTo>
                  <a:lnTo>
                    <a:pt x="373" y="1188"/>
                  </a:lnTo>
                  <a:lnTo>
                    <a:pt x="400" y="1192"/>
                  </a:lnTo>
                  <a:lnTo>
                    <a:pt x="423" y="1198"/>
                  </a:lnTo>
                  <a:lnTo>
                    <a:pt x="448" y="1202"/>
                  </a:lnTo>
                  <a:lnTo>
                    <a:pt x="473" y="1202"/>
                  </a:lnTo>
                  <a:lnTo>
                    <a:pt x="499" y="1203"/>
                  </a:lnTo>
                  <a:lnTo>
                    <a:pt x="2274" y="1203"/>
                  </a:lnTo>
                  <a:lnTo>
                    <a:pt x="2300" y="1202"/>
                  </a:lnTo>
                  <a:lnTo>
                    <a:pt x="2327" y="1202"/>
                  </a:lnTo>
                  <a:lnTo>
                    <a:pt x="2352" y="1198"/>
                  </a:lnTo>
                  <a:lnTo>
                    <a:pt x="2375" y="1192"/>
                  </a:lnTo>
                  <a:lnTo>
                    <a:pt x="2398" y="1188"/>
                  </a:lnTo>
                  <a:lnTo>
                    <a:pt x="2423" y="1181"/>
                  </a:lnTo>
                  <a:lnTo>
                    <a:pt x="2446" y="1174"/>
                  </a:lnTo>
                  <a:lnTo>
                    <a:pt x="2469" y="1164"/>
                  </a:lnTo>
                  <a:lnTo>
                    <a:pt x="2491" y="1155"/>
                  </a:lnTo>
                  <a:lnTo>
                    <a:pt x="2513" y="1142"/>
                  </a:lnTo>
                  <a:lnTo>
                    <a:pt x="2533" y="1130"/>
                  </a:lnTo>
                  <a:lnTo>
                    <a:pt x="2553" y="1119"/>
                  </a:lnTo>
                  <a:lnTo>
                    <a:pt x="2573" y="1103"/>
                  </a:lnTo>
                  <a:lnTo>
                    <a:pt x="2592" y="1089"/>
                  </a:lnTo>
                  <a:lnTo>
                    <a:pt x="2611" y="1074"/>
                  </a:lnTo>
                  <a:lnTo>
                    <a:pt x="2628" y="1055"/>
                  </a:lnTo>
                  <a:lnTo>
                    <a:pt x="2643" y="1038"/>
                  </a:lnTo>
                  <a:lnTo>
                    <a:pt x="2659" y="1021"/>
                  </a:lnTo>
                  <a:lnTo>
                    <a:pt x="2674" y="1001"/>
                  </a:lnTo>
                  <a:lnTo>
                    <a:pt x="2688" y="984"/>
                  </a:lnTo>
                  <a:lnTo>
                    <a:pt x="2701" y="962"/>
                  </a:lnTo>
                  <a:lnTo>
                    <a:pt x="2713" y="942"/>
                  </a:lnTo>
                  <a:lnTo>
                    <a:pt x="2724" y="920"/>
                  </a:lnTo>
                  <a:lnTo>
                    <a:pt x="2735" y="898"/>
                  </a:lnTo>
                  <a:lnTo>
                    <a:pt x="2743" y="873"/>
                  </a:lnTo>
                  <a:lnTo>
                    <a:pt x="2750" y="851"/>
                  </a:lnTo>
                  <a:lnTo>
                    <a:pt x="2756" y="828"/>
                  </a:lnTo>
                  <a:lnTo>
                    <a:pt x="2763" y="803"/>
                  </a:lnTo>
                  <a:lnTo>
                    <a:pt x="2767" y="778"/>
                  </a:lnTo>
                  <a:lnTo>
                    <a:pt x="2770" y="753"/>
                  </a:lnTo>
                  <a:lnTo>
                    <a:pt x="2772" y="728"/>
                  </a:lnTo>
                  <a:lnTo>
                    <a:pt x="2772" y="702"/>
                  </a:lnTo>
                  <a:lnTo>
                    <a:pt x="2772" y="501"/>
                  </a:lnTo>
                  <a:lnTo>
                    <a:pt x="2772" y="475"/>
                  </a:lnTo>
                  <a:lnTo>
                    <a:pt x="2770" y="450"/>
                  </a:lnTo>
                  <a:lnTo>
                    <a:pt x="2767" y="425"/>
                  </a:lnTo>
                  <a:lnTo>
                    <a:pt x="2763" y="400"/>
                  </a:lnTo>
                  <a:lnTo>
                    <a:pt x="2756" y="377"/>
                  </a:lnTo>
                  <a:lnTo>
                    <a:pt x="2750" y="353"/>
                  </a:lnTo>
                  <a:lnTo>
                    <a:pt x="2743" y="328"/>
                  </a:lnTo>
                  <a:lnTo>
                    <a:pt x="2735" y="307"/>
                  </a:lnTo>
                  <a:lnTo>
                    <a:pt x="2724" y="283"/>
                  </a:lnTo>
                  <a:lnTo>
                    <a:pt x="2713" y="263"/>
                  </a:lnTo>
                  <a:lnTo>
                    <a:pt x="2701" y="241"/>
                  </a:lnTo>
                  <a:lnTo>
                    <a:pt x="2688" y="221"/>
                  </a:lnTo>
                  <a:lnTo>
                    <a:pt x="2674" y="201"/>
                  </a:lnTo>
                  <a:lnTo>
                    <a:pt x="2659" y="182"/>
                  </a:lnTo>
                  <a:lnTo>
                    <a:pt x="2643" y="163"/>
                  </a:lnTo>
                  <a:lnTo>
                    <a:pt x="2628" y="146"/>
                  </a:lnTo>
                  <a:lnTo>
                    <a:pt x="2611" y="131"/>
                  </a:lnTo>
                  <a:lnTo>
                    <a:pt x="2592" y="115"/>
                  </a:lnTo>
                  <a:lnTo>
                    <a:pt x="2573" y="100"/>
                  </a:lnTo>
                  <a:lnTo>
                    <a:pt x="2553" y="86"/>
                  </a:lnTo>
                  <a:lnTo>
                    <a:pt x="2533" y="72"/>
                  </a:lnTo>
                  <a:lnTo>
                    <a:pt x="2513" y="61"/>
                  </a:lnTo>
                  <a:lnTo>
                    <a:pt x="2491" y="50"/>
                  </a:lnTo>
                  <a:lnTo>
                    <a:pt x="2469" y="39"/>
                  </a:lnTo>
                  <a:lnTo>
                    <a:pt x="2446" y="31"/>
                  </a:lnTo>
                  <a:lnTo>
                    <a:pt x="2423" y="23"/>
                  </a:lnTo>
                  <a:lnTo>
                    <a:pt x="2398" y="17"/>
                  </a:lnTo>
                  <a:lnTo>
                    <a:pt x="2375" y="9"/>
                  </a:lnTo>
                  <a:lnTo>
                    <a:pt x="2352" y="6"/>
                  </a:lnTo>
                  <a:lnTo>
                    <a:pt x="2327" y="3"/>
                  </a:lnTo>
                  <a:lnTo>
                    <a:pt x="2300" y="0"/>
                  </a:lnTo>
                  <a:lnTo>
                    <a:pt x="2274" y="0"/>
                  </a:lnTo>
                  <a:lnTo>
                    <a:pt x="499" y="0"/>
                  </a:lnTo>
                  <a:close/>
                </a:path>
              </a:pathLst>
            </a:custGeom>
            <a:blipFill dpi="0" rotWithShape="0">
              <a:blip r:embed="rId3" cstate="print"/>
              <a:srcRect/>
              <a:tile tx="0" ty="0" sx="100000" sy="100000" flip="none" algn="tl"/>
            </a:blipFill>
            <a:ln w="1905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43" name="Freeform 121"/>
            <p:cNvSpPr>
              <a:spLocks/>
            </p:cNvSpPr>
            <p:nvPr/>
          </p:nvSpPr>
          <p:spPr bwMode="auto">
            <a:xfrm>
              <a:off x="2731453" y="3767138"/>
              <a:ext cx="3275012" cy="1358900"/>
            </a:xfrm>
            <a:custGeom>
              <a:avLst/>
              <a:gdLst>
                <a:gd name="T0" fmla="*/ 2147483647 w 2537"/>
                <a:gd name="T1" fmla="*/ 2147483647 h 1053"/>
                <a:gd name="T2" fmla="*/ 2147483647 w 2537"/>
                <a:gd name="T3" fmla="*/ 2147483647 h 1053"/>
                <a:gd name="T4" fmla="*/ 2147483647 w 2537"/>
                <a:gd name="T5" fmla="*/ 2147483647 h 1053"/>
                <a:gd name="T6" fmla="*/ 2147483647 w 2537"/>
                <a:gd name="T7" fmla="*/ 2147483647 h 1053"/>
                <a:gd name="T8" fmla="*/ 2147483647 w 2537"/>
                <a:gd name="T9" fmla="*/ 2147483647 h 1053"/>
                <a:gd name="T10" fmla="*/ 2147483647 w 2537"/>
                <a:gd name="T11" fmla="*/ 2147483647 h 1053"/>
                <a:gd name="T12" fmla="*/ 2147483647 w 2537"/>
                <a:gd name="T13" fmla="*/ 2147483647 h 1053"/>
                <a:gd name="T14" fmla="*/ 2147483647 w 2537"/>
                <a:gd name="T15" fmla="*/ 2147483647 h 1053"/>
                <a:gd name="T16" fmla="*/ 2147483647 w 2537"/>
                <a:gd name="T17" fmla="*/ 2147483647 h 1053"/>
                <a:gd name="T18" fmla="*/ 2147483647 w 2537"/>
                <a:gd name="T19" fmla="*/ 2147483647 h 1053"/>
                <a:gd name="T20" fmla="*/ 0 w 2537"/>
                <a:gd name="T21" fmla="*/ 2147483647 h 1053"/>
                <a:gd name="T22" fmla="*/ 2147483647 w 2537"/>
                <a:gd name="T23" fmla="*/ 2147483647 h 1053"/>
                <a:gd name="T24" fmla="*/ 2147483647 w 2537"/>
                <a:gd name="T25" fmla="*/ 2147483647 h 1053"/>
                <a:gd name="T26" fmla="*/ 2147483647 w 2537"/>
                <a:gd name="T27" fmla="*/ 2147483647 h 1053"/>
                <a:gd name="T28" fmla="*/ 2147483647 w 2537"/>
                <a:gd name="T29" fmla="*/ 2147483647 h 1053"/>
                <a:gd name="T30" fmla="*/ 2147483647 w 2537"/>
                <a:gd name="T31" fmla="*/ 2147483647 h 1053"/>
                <a:gd name="T32" fmla="*/ 2147483647 w 2537"/>
                <a:gd name="T33" fmla="*/ 2147483647 h 1053"/>
                <a:gd name="T34" fmla="*/ 2147483647 w 2537"/>
                <a:gd name="T35" fmla="*/ 2147483647 h 1053"/>
                <a:gd name="T36" fmla="*/ 2147483647 w 2537"/>
                <a:gd name="T37" fmla="*/ 2147483647 h 1053"/>
                <a:gd name="T38" fmla="*/ 2147483647 w 2537"/>
                <a:gd name="T39" fmla="*/ 2147483647 h 1053"/>
                <a:gd name="T40" fmla="*/ 2147483647 w 2537"/>
                <a:gd name="T41" fmla="*/ 2147483647 h 1053"/>
                <a:gd name="T42" fmla="*/ 2147483647 w 2537"/>
                <a:gd name="T43" fmla="*/ 2147483647 h 1053"/>
                <a:gd name="T44" fmla="*/ 2147483647 w 2537"/>
                <a:gd name="T45" fmla="*/ 2147483647 h 1053"/>
                <a:gd name="T46" fmla="*/ 2147483647 w 2537"/>
                <a:gd name="T47" fmla="*/ 2147483647 h 1053"/>
                <a:gd name="T48" fmla="*/ 2147483647 w 2537"/>
                <a:gd name="T49" fmla="*/ 2147483647 h 1053"/>
                <a:gd name="T50" fmla="*/ 2147483647 w 2537"/>
                <a:gd name="T51" fmla="*/ 2147483647 h 1053"/>
                <a:gd name="T52" fmla="*/ 2147483647 w 2537"/>
                <a:gd name="T53" fmla="*/ 2147483647 h 1053"/>
                <a:gd name="T54" fmla="*/ 2147483647 w 2537"/>
                <a:gd name="T55" fmla="*/ 2147483647 h 1053"/>
                <a:gd name="T56" fmla="*/ 2147483647 w 2537"/>
                <a:gd name="T57" fmla="*/ 2147483647 h 1053"/>
                <a:gd name="T58" fmla="*/ 2147483647 w 2537"/>
                <a:gd name="T59" fmla="*/ 2147483647 h 1053"/>
                <a:gd name="T60" fmla="*/ 2147483647 w 2537"/>
                <a:gd name="T61" fmla="*/ 2147483647 h 1053"/>
                <a:gd name="T62" fmla="*/ 2147483647 w 2537"/>
                <a:gd name="T63" fmla="*/ 2147483647 h 1053"/>
                <a:gd name="T64" fmla="*/ 2147483647 w 2537"/>
                <a:gd name="T65" fmla="*/ 2147483647 h 1053"/>
                <a:gd name="T66" fmla="*/ 2147483647 w 2537"/>
                <a:gd name="T67" fmla="*/ 2147483647 h 1053"/>
                <a:gd name="T68" fmla="*/ 2147483647 w 2537"/>
                <a:gd name="T69" fmla="*/ 2147483647 h 1053"/>
                <a:gd name="T70" fmla="*/ 2147483647 w 2537"/>
                <a:gd name="T71" fmla="*/ 2147483647 h 1053"/>
                <a:gd name="T72" fmla="*/ 2147483647 w 2537"/>
                <a:gd name="T73" fmla="*/ 2147483647 h 1053"/>
                <a:gd name="T74" fmla="*/ 2147483647 w 2537"/>
                <a:gd name="T75" fmla="*/ 2147483647 h 1053"/>
                <a:gd name="T76" fmla="*/ 2147483647 w 2537"/>
                <a:gd name="T77" fmla="*/ 2147483647 h 1053"/>
                <a:gd name="T78" fmla="*/ 2147483647 w 2537"/>
                <a:gd name="T79" fmla="*/ 2147483647 h 1053"/>
                <a:gd name="T80" fmla="*/ 2147483647 w 2537"/>
                <a:gd name="T81" fmla="*/ 2147483647 h 1053"/>
                <a:gd name="T82" fmla="*/ 2147483647 w 2537"/>
                <a:gd name="T83" fmla="*/ 2147483647 h 1053"/>
                <a:gd name="T84" fmla="*/ 2147483647 w 2537"/>
                <a:gd name="T85" fmla="*/ 2147483647 h 1053"/>
                <a:gd name="T86" fmla="*/ 2147483647 w 2537"/>
                <a:gd name="T87" fmla="*/ 0 h 10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7"/>
                <a:gd name="T133" fmla="*/ 0 h 1053"/>
                <a:gd name="T134" fmla="*/ 2537 w 2537"/>
                <a:gd name="T135" fmla="*/ 1053 h 10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7" h="1053">
                  <a:moveTo>
                    <a:pt x="396" y="0"/>
                  </a:moveTo>
                  <a:lnTo>
                    <a:pt x="375" y="0"/>
                  </a:lnTo>
                  <a:lnTo>
                    <a:pt x="355" y="3"/>
                  </a:lnTo>
                  <a:lnTo>
                    <a:pt x="335" y="4"/>
                  </a:lnTo>
                  <a:lnTo>
                    <a:pt x="317" y="8"/>
                  </a:lnTo>
                  <a:lnTo>
                    <a:pt x="296" y="12"/>
                  </a:lnTo>
                  <a:lnTo>
                    <a:pt x="278" y="17"/>
                  </a:lnTo>
                  <a:lnTo>
                    <a:pt x="259" y="25"/>
                  </a:lnTo>
                  <a:lnTo>
                    <a:pt x="242" y="32"/>
                  </a:lnTo>
                  <a:lnTo>
                    <a:pt x="223" y="40"/>
                  </a:lnTo>
                  <a:lnTo>
                    <a:pt x="208" y="48"/>
                  </a:lnTo>
                  <a:lnTo>
                    <a:pt x="191" y="57"/>
                  </a:lnTo>
                  <a:lnTo>
                    <a:pt x="174" y="68"/>
                  </a:lnTo>
                  <a:lnTo>
                    <a:pt x="158" y="79"/>
                  </a:lnTo>
                  <a:lnTo>
                    <a:pt x="144" y="90"/>
                  </a:lnTo>
                  <a:lnTo>
                    <a:pt x="129" y="104"/>
                  </a:lnTo>
                  <a:lnTo>
                    <a:pt x="116" y="116"/>
                  </a:lnTo>
                  <a:lnTo>
                    <a:pt x="102" y="130"/>
                  </a:lnTo>
                  <a:lnTo>
                    <a:pt x="90" y="144"/>
                  </a:lnTo>
                  <a:lnTo>
                    <a:pt x="78" y="160"/>
                  </a:lnTo>
                  <a:lnTo>
                    <a:pt x="67" y="176"/>
                  </a:lnTo>
                  <a:lnTo>
                    <a:pt x="57" y="191"/>
                  </a:lnTo>
                  <a:lnTo>
                    <a:pt x="48" y="208"/>
                  </a:lnTo>
                  <a:lnTo>
                    <a:pt x="39" y="225"/>
                  </a:lnTo>
                  <a:lnTo>
                    <a:pt x="31" y="243"/>
                  </a:lnTo>
                  <a:lnTo>
                    <a:pt x="23" y="261"/>
                  </a:lnTo>
                  <a:lnTo>
                    <a:pt x="17" y="280"/>
                  </a:lnTo>
                  <a:lnTo>
                    <a:pt x="12" y="297"/>
                  </a:lnTo>
                  <a:lnTo>
                    <a:pt x="8" y="317"/>
                  </a:lnTo>
                  <a:lnTo>
                    <a:pt x="5" y="337"/>
                  </a:lnTo>
                  <a:lnTo>
                    <a:pt x="2" y="358"/>
                  </a:lnTo>
                  <a:lnTo>
                    <a:pt x="0" y="378"/>
                  </a:lnTo>
                  <a:lnTo>
                    <a:pt x="0" y="398"/>
                  </a:lnTo>
                  <a:lnTo>
                    <a:pt x="0" y="655"/>
                  </a:lnTo>
                  <a:lnTo>
                    <a:pt x="0" y="677"/>
                  </a:lnTo>
                  <a:lnTo>
                    <a:pt x="2" y="697"/>
                  </a:lnTo>
                  <a:lnTo>
                    <a:pt x="5" y="717"/>
                  </a:lnTo>
                  <a:lnTo>
                    <a:pt x="8" y="736"/>
                  </a:lnTo>
                  <a:lnTo>
                    <a:pt x="12" y="755"/>
                  </a:lnTo>
                  <a:lnTo>
                    <a:pt x="17" y="773"/>
                  </a:lnTo>
                  <a:lnTo>
                    <a:pt x="23" y="792"/>
                  </a:lnTo>
                  <a:lnTo>
                    <a:pt x="31" y="811"/>
                  </a:lnTo>
                  <a:lnTo>
                    <a:pt x="39" y="828"/>
                  </a:lnTo>
                  <a:lnTo>
                    <a:pt x="48" y="845"/>
                  </a:lnTo>
                  <a:lnTo>
                    <a:pt x="57" y="862"/>
                  </a:lnTo>
                  <a:lnTo>
                    <a:pt x="67" y="879"/>
                  </a:lnTo>
                  <a:lnTo>
                    <a:pt x="78" y="893"/>
                  </a:lnTo>
                  <a:lnTo>
                    <a:pt x="90" y="909"/>
                  </a:lnTo>
                  <a:lnTo>
                    <a:pt x="102" y="924"/>
                  </a:lnTo>
                  <a:lnTo>
                    <a:pt x="116" y="937"/>
                  </a:lnTo>
                  <a:lnTo>
                    <a:pt x="129" y="951"/>
                  </a:lnTo>
                  <a:lnTo>
                    <a:pt x="144" y="963"/>
                  </a:lnTo>
                  <a:lnTo>
                    <a:pt x="158" y="974"/>
                  </a:lnTo>
                  <a:lnTo>
                    <a:pt x="174" y="986"/>
                  </a:lnTo>
                  <a:lnTo>
                    <a:pt x="191" y="996"/>
                  </a:lnTo>
                  <a:lnTo>
                    <a:pt x="208" y="1007"/>
                  </a:lnTo>
                  <a:lnTo>
                    <a:pt x="223" y="1014"/>
                  </a:lnTo>
                  <a:lnTo>
                    <a:pt x="242" y="1022"/>
                  </a:lnTo>
                  <a:lnTo>
                    <a:pt x="259" y="1028"/>
                  </a:lnTo>
                  <a:lnTo>
                    <a:pt x="278" y="1036"/>
                  </a:lnTo>
                  <a:lnTo>
                    <a:pt x="296" y="1041"/>
                  </a:lnTo>
                  <a:lnTo>
                    <a:pt x="317" y="1046"/>
                  </a:lnTo>
                  <a:lnTo>
                    <a:pt x="335" y="1049"/>
                  </a:lnTo>
                  <a:lnTo>
                    <a:pt x="355" y="1052"/>
                  </a:lnTo>
                  <a:lnTo>
                    <a:pt x="375" y="1053"/>
                  </a:lnTo>
                  <a:lnTo>
                    <a:pt x="396" y="1053"/>
                  </a:lnTo>
                  <a:lnTo>
                    <a:pt x="2143" y="1053"/>
                  </a:lnTo>
                  <a:lnTo>
                    <a:pt x="2163" y="1053"/>
                  </a:lnTo>
                  <a:lnTo>
                    <a:pt x="2181" y="1052"/>
                  </a:lnTo>
                  <a:lnTo>
                    <a:pt x="2202" y="1049"/>
                  </a:lnTo>
                  <a:lnTo>
                    <a:pt x="2222" y="1046"/>
                  </a:lnTo>
                  <a:lnTo>
                    <a:pt x="2240" y="1041"/>
                  </a:lnTo>
                  <a:lnTo>
                    <a:pt x="2260" y="1036"/>
                  </a:lnTo>
                  <a:lnTo>
                    <a:pt x="2278" y="1028"/>
                  </a:lnTo>
                  <a:lnTo>
                    <a:pt x="2296" y="1022"/>
                  </a:lnTo>
                  <a:lnTo>
                    <a:pt x="2313" y="1014"/>
                  </a:lnTo>
                  <a:lnTo>
                    <a:pt x="2330" y="1007"/>
                  </a:lnTo>
                  <a:lnTo>
                    <a:pt x="2347" y="996"/>
                  </a:lnTo>
                  <a:lnTo>
                    <a:pt x="2363" y="986"/>
                  </a:lnTo>
                  <a:lnTo>
                    <a:pt x="2378" y="974"/>
                  </a:lnTo>
                  <a:lnTo>
                    <a:pt x="2394" y="963"/>
                  </a:lnTo>
                  <a:lnTo>
                    <a:pt x="2408" y="951"/>
                  </a:lnTo>
                  <a:lnTo>
                    <a:pt x="2422" y="937"/>
                  </a:lnTo>
                  <a:lnTo>
                    <a:pt x="2434" y="924"/>
                  </a:lnTo>
                  <a:lnTo>
                    <a:pt x="2447" y="909"/>
                  </a:lnTo>
                  <a:lnTo>
                    <a:pt x="2458" y="893"/>
                  </a:lnTo>
                  <a:lnTo>
                    <a:pt x="2470" y="879"/>
                  </a:lnTo>
                  <a:lnTo>
                    <a:pt x="2479" y="862"/>
                  </a:lnTo>
                  <a:lnTo>
                    <a:pt x="2490" y="845"/>
                  </a:lnTo>
                  <a:lnTo>
                    <a:pt x="2498" y="828"/>
                  </a:lnTo>
                  <a:lnTo>
                    <a:pt x="2506" y="811"/>
                  </a:lnTo>
                  <a:lnTo>
                    <a:pt x="2513" y="792"/>
                  </a:lnTo>
                  <a:lnTo>
                    <a:pt x="2520" y="773"/>
                  </a:lnTo>
                  <a:lnTo>
                    <a:pt x="2524" y="755"/>
                  </a:lnTo>
                  <a:lnTo>
                    <a:pt x="2529" y="736"/>
                  </a:lnTo>
                  <a:lnTo>
                    <a:pt x="2532" y="717"/>
                  </a:lnTo>
                  <a:lnTo>
                    <a:pt x="2535" y="697"/>
                  </a:lnTo>
                  <a:lnTo>
                    <a:pt x="2537" y="677"/>
                  </a:lnTo>
                  <a:lnTo>
                    <a:pt x="2537" y="655"/>
                  </a:lnTo>
                  <a:lnTo>
                    <a:pt x="2537" y="398"/>
                  </a:lnTo>
                  <a:lnTo>
                    <a:pt x="2537" y="378"/>
                  </a:lnTo>
                  <a:lnTo>
                    <a:pt x="2535" y="358"/>
                  </a:lnTo>
                  <a:lnTo>
                    <a:pt x="2532" y="337"/>
                  </a:lnTo>
                  <a:lnTo>
                    <a:pt x="2529" y="317"/>
                  </a:lnTo>
                  <a:lnTo>
                    <a:pt x="2524" y="297"/>
                  </a:lnTo>
                  <a:lnTo>
                    <a:pt x="2520" y="280"/>
                  </a:lnTo>
                  <a:lnTo>
                    <a:pt x="2513" y="261"/>
                  </a:lnTo>
                  <a:lnTo>
                    <a:pt x="2506" y="243"/>
                  </a:lnTo>
                  <a:lnTo>
                    <a:pt x="2498" y="225"/>
                  </a:lnTo>
                  <a:lnTo>
                    <a:pt x="2490" y="208"/>
                  </a:lnTo>
                  <a:lnTo>
                    <a:pt x="2479" y="191"/>
                  </a:lnTo>
                  <a:lnTo>
                    <a:pt x="2470" y="176"/>
                  </a:lnTo>
                  <a:lnTo>
                    <a:pt x="2458" y="160"/>
                  </a:lnTo>
                  <a:lnTo>
                    <a:pt x="2447" y="144"/>
                  </a:lnTo>
                  <a:lnTo>
                    <a:pt x="2434" y="130"/>
                  </a:lnTo>
                  <a:lnTo>
                    <a:pt x="2422" y="116"/>
                  </a:lnTo>
                  <a:lnTo>
                    <a:pt x="2408" y="104"/>
                  </a:lnTo>
                  <a:lnTo>
                    <a:pt x="2394" y="90"/>
                  </a:lnTo>
                  <a:lnTo>
                    <a:pt x="2378" y="79"/>
                  </a:lnTo>
                  <a:lnTo>
                    <a:pt x="2363" y="68"/>
                  </a:lnTo>
                  <a:lnTo>
                    <a:pt x="2347" y="57"/>
                  </a:lnTo>
                  <a:lnTo>
                    <a:pt x="2330" y="48"/>
                  </a:lnTo>
                  <a:lnTo>
                    <a:pt x="2313" y="40"/>
                  </a:lnTo>
                  <a:lnTo>
                    <a:pt x="2296" y="32"/>
                  </a:lnTo>
                  <a:lnTo>
                    <a:pt x="2278" y="25"/>
                  </a:lnTo>
                  <a:lnTo>
                    <a:pt x="2260" y="17"/>
                  </a:lnTo>
                  <a:lnTo>
                    <a:pt x="2240" y="12"/>
                  </a:lnTo>
                  <a:lnTo>
                    <a:pt x="2222" y="8"/>
                  </a:lnTo>
                  <a:lnTo>
                    <a:pt x="2202" y="4"/>
                  </a:lnTo>
                  <a:lnTo>
                    <a:pt x="2181" y="3"/>
                  </a:lnTo>
                  <a:lnTo>
                    <a:pt x="2163" y="0"/>
                  </a:lnTo>
                  <a:lnTo>
                    <a:pt x="2143" y="0"/>
                  </a:lnTo>
                  <a:lnTo>
                    <a:pt x="396"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344" name="Freeform 122"/>
            <p:cNvSpPr>
              <a:spLocks/>
            </p:cNvSpPr>
            <p:nvPr/>
          </p:nvSpPr>
          <p:spPr bwMode="auto">
            <a:xfrm>
              <a:off x="2739073" y="3767138"/>
              <a:ext cx="3275012" cy="1358900"/>
            </a:xfrm>
            <a:custGeom>
              <a:avLst/>
              <a:gdLst>
                <a:gd name="T0" fmla="*/ 2147483647 w 2537"/>
                <a:gd name="T1" fmla="*/ 2147483647 h 1053"/>
                <a:gd name="T2" fmla="*/ 2147483647 w 2537"/>
                <a:gd name="T3" fmla="*/ 2147483647 h 1053"/>
                <a:gd name="T4" fmla="*/ 2147483647 w 2537"/>
                <a:gd name="T5" fmla="*/ 2147483647 h 1053"/>
                <a:gd name="T6" fmla="*/ 2147483647 w 2537"/>
                <a:gd name="T7" fmla="*/ 2147483647 h 1053"/>
                <a:gd name="T8" fmla="*/ 2147483647 w 2537"/>
                <a:gd name="T9" fmla="*/ 2147483647 h 1053"/>
                <a:gd name="T10" fmla="*/ 2147483647 w 2537"/>
                <a:gd name="T11" fmla="*/ 2147483647 h 1053"/>
                <a:gd name="T12" fmla="*/ 2147483647 w 2537"/>
                <a:gd name="T13" fmla="*/ 2147483647 h 1053"/>
                <a:gd name="T14" fmla="*/ 2147483647 w 2537"/>
                <a:gd name="T15" fmla="*/ 2147483647 h 1053"/>
                <a:gd name="T16" fmla="*/ 2147483647 w 2537"/>
                <a:gd name="T17" fmla="*/ 2147483647 h 1053"/>
                <a:gd name="T18" fmla="*/ 2147483647 w 2537"/>
                <a:gd name="T19" fmla="*/ 2147483647 h 1053"/>
                <a:gd name="T20" fmla="*/ 0 w 2537"/>
                <a:gd name="T21" fmla="*/ 2147483647 h 1053"/>
                <a:gd name="T22" fmla="*/ 2147483647 w 2537"/>
                <a:gd name="T23" fmla="*/ 2147483647 h 1053"/>
                <a:gd name="T24" fmla="*/ 2147483647 w 2537"/>
                <a:gd name="T25" fmla="*/ 2147483647 h 1053"/>
                <a:gd name="T26" fmla="*/ 2147483647 w 2537"/>
                <a:gd name="T27" fmla="*/ 2147483647 h 1053"/>
                <a:gd name="T28" fmla="*/ 2147483647 w 2537"/>
                <a:gd name="T29" fmla="*/ 2147483647 h 1053"/>
                <a:gd name="T30" fmla="*/ 2147483647 w 2537"/>
                <a:gd name="T31" fmla="*/ 2147483647 h 1053"/>
                <a:gd name="T32" fmla="*/ 2147483647 w 2537"/>
                <a:gd name="T33" fmla="*/ 2147483647 h 1053"/>
                <a:gd name="T34" fmla="*/ 2147483647 w 2537"/>
                <a:gd name="T35" fmla="*/ 2147483647 h 1053"/>
                <a:gd name="T36" fmla="*/ 2147483647 w 2537"/>
                <a:gd name="T37" fmla="*/ 2147483647 h 1053"/>
                <a:gd name="T38" fmla="*/ 2147483647 w 2537"/>
                <a:gd name="T39" fmla="*/ 2147483647 h 1053"/>
                <a:gd name="T40" fmla="*/ 2147483647 w 2537"/>
                <a:gd name="T41" fmla="*/ 2147483647 h 1053"/>
                <a:gd name="T42" fmla="*/ 2147483647 w 2537"/>
                <a:gd name="T43" fmla="*/ 2147483647 h 1053"/>
                <a:gd name="T44" fmla="*/ 2147483647 w 2537"/>
                <a:gd name="T45" fmla="*/ 2147483647 h 1053"/>
                <a:gd name="T46" fmla="*/ 2147483647 w 2537"/>
                <a:gd name="T47" fmla="*/ 2147483647 h 1053"/>
                <a:gd name="T48" fmla="*/ 2147483647 w 2537"/>
                <a:gd name="T49" fmla="*/ 2147483647 h 1053"/>
                <a:gd name="T50" fmla="*/ 2147483647 w 2537"/>
                <a:gd name="T51" fmla="*/ 2147483647 h 1053"/>
                <a:gd name="T52" fmla="*/ 2147483647 w 2537"/>
                <a:gd name="T53" fmla="*/ 2147483647 h 1053"/>
                <a:gd name="T54" fmla="*/ 2147483647 w 2537"/>
                <a:gd name="T55" fmla="*/ 2147483647 h 1053"/>
                <a:gd name="T56" fmla="*/ 2147483647 w 2537"/>
                <a:gd name="T57" fmla="*/ 2147483647 h 1053"/>
                <a:gd name="T58" fmla="*/ 2147483647 w 2537"/>
                <a:gd name="T59" fmla="*/ 2147483647 h 1053"/>
                <a:gd name="T60" fmla="*/ 2147483647 w 2537"/>
                <a:gd name="T61" fmla="*/ 2147483647 h 1053"/>
                <a:gd name="T62" fmla="*/ 2147483647 w 2537"/>
                <a:gd name="T63" fmla="*/ 2147483647 h 1053"/>
                <a:gd name="T64" fmla="*/ 2147483647 w 2537"/>
                <a:gd name="T65" fmla="*/ 2147483647 h 1053"/>
                <a:gd name="T66" fmla="*/ 2147483647 w 2537"/>
                <a:gd name="T67" fmla="*/ 2147483647 h 1053"/>
                <a:gd name="T68" fmla="*/ 2147483647 w 2537"/>
                <a:gd name="T69" fmla="*/ 2147483647 h 1053"/>
                <a:gd name="T70" fmla="*/ 2147483647 w 2537"/>
                <a:gd name="T71" fmla="*/ 2147483647 h 1053"/>
                <a:gd name="T72" fmla="*/ 2147483647 w 2537"/>
                <a:gd name="T73" fmla="*/ 2147483647 h 1053"/>
                <a:gd name="T74" fmla="*/ 2147483647 w 2537"/>
                <a:gd name="T75" fmla="*/ 2147483647 h 1053"/>
                <a:gd name="T76" fmla="*/ 2147483647 w 2537"/>
                <a:gd name="T77" fmla="*/ 2147483647 h 1053"/>
                <a:gd name="T78" fmla="*/ 2147483647 w 2537"/>
                <a:gd name="T79" fmla="*/ 2147483647 h 1053"/>
                <a:gd name="T80" fmla="*/ 2147483647 w 2537"/>
                <a:gd name="T81" fmla="*/ 2147483647 h 1053"/>
                <a:gd name="T82" fmla="*/ 2147483647 w 2537"/>
                <a:gd name="T83" fmla="*/ 2147483647 h 1053"/>
                <a:gd name="T84" fmla="*/ 2147483647 w 2537"/>
                <a:gd name="T85" fmla="*/ 2147483647 h 1053"/>
                <a:gd name="T86" fmla="*/ 2147483647 w 2537"/>
                <a:gd name="T87" fmla="*/ 0 h 10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7"/>
                <a:gd name="T133" fmla="*/ 0 h 1053"/>
                <a:gd name="T134" fmla="*/ 2537 w 2537"/>
                <a:gd name="T135" fmla="*/ 1053 h 10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7" h="1053">
                  <a:moveTo>
                    <a:pt x="396" y="0"/>
                  </a:moveTo>
                  <a:lnTo>
                    <a:pt x="375" y="0"/>
                  </a:lnTo>
                  <a:lnTo>
                    <a:pt x="355" y="3"/>
                  </a:lnTo>
                  <a:lnTo>
                    <a:pt x="335" y="4"/>
                  </a:lnTo>
                  <a:lnTo>
                    <a:pt x="317" y="8"/>
                  </a:lnTo>
                  <a:lnTo>
                    <a:pt x="296" y="12"/>
                  </a:lnTo>
                  <a:lnTo>
                    <a:pt x="278" y="17"/>
                  </a:lnTo>
                  <a:lnTo>
                    <a:pt x="259" y="25"/>
                  </a:lnTo>
                  <a:lnTo>
                    <a:pt x="242" y="32"/>
                  </a:lnTo>
                  <a:lnTo>
                    <a:pt x="223" y="40"/>
                  </a:lnTo>
                  <a:lnTo>
                    <a:pt x="208" y="48"/>
                  </a:lnTo>
                  <a:lnTo>
                    <a:pt x="191" y="57"/>
                  </a:lnTo>
                  <a:lnTo>
                    <a:pt x="174" y="68"/>
                  </a:lnTo>
                  <a:lnTo>
                    <a:pt x="158" y="79"/>
                  </a:lnTo>
                  <a:lnTo>
                    <a:pt x="144" y="90"/>
                  </a:lnTo>
                  <a:lnTo>
                    <a:pt x="129" y="104"/>
                  </a:lnTo>
                  <a:lnTo>
                    <a:pt x="116" y="116"/>
                  </a:lnTo>
                  <a:lnTo>
                    <a:pt x="102" y="130"/>
                  </a:lnTo>
                  <a:lnTo>
                    <a:pt x="90" y="144"/>
                  </a:lnTo>
                  <a:lnTo>
                    <a:pt x="78" y="160"/>
                  </a:lnTo>
                  <a:lnTo>
                    <a:pt x="67" y="176"/>
                  </a:lnTo>
                  <a:lnTo>
                    <a:pt x="57" y="191"/>
                  </a:lnTo>
                  <a:lnTo>
                    <a:pt x="48" y="208"/>
                  </a:lnTo>
                  <a:lnTo>
                    <a:pt x="39" y="225"/>
                  </a:lnTo>
                  <a:lnTo>
                    <a:pt x="31" y="243"/>
                  </a:lnTo>
                  <a:lnTo>
                    <a:pt x="23" y="261"/>
                  </a:lnTo>
                  <a:lnTo>
                    <a:pt x="17" y="280"/>
                  </a:lnTo>
                  <a:lnTo>
                    <a:pt x="12" y="297"/>
                  </a:lnTo>
                  <a:lnTo>
                    <a:pt x="8" y="317"/>
                  </a:lnTo>
                  <a:lnTo>
                    <a:pt x="5" y="337"/>
                  </a:lnTo>
                  <a:lnTo>
                    <a:pt x="2" y="358"/>
                  </a:lnTo>
                  <a:lnTo>
                    <a:pt x="0" y="378"/>
                  </a:lnTo>
                  <a:lnTo>
                    <a:pt x="0" y="398"/>
                  </a:lnTo>
                  <a:lnTo>
                    <a:pt x="0" y="655"/>
                  </a:lnTo>
                  <a:lnTo>
                    <a:pt x="0" y="677"/>
                  </a:lnTo>
                  <a:lnTo>
                    <a:pt x="2" y="697"/>
                  </a:lnTo>
                  <a:lnTo>
                    <a:pt x="5" y="717"/>
                  </a:lnTo>
                  <a:lnTo>
                    <a:pt x="8" y="736"/>
                  </a:lnTo>
                  <a:lnTo>
                    <a:pt x="12" y="755"/>
                  </a:lnTo>
                  <a:lnTo>
                    <a:pt x="17" y="773"/>
                  </a:lnTo>
                  <a:lnTo>
                    <a:pt x="23" y="792"/>
                  </a:lnTo>
                  <a:lnTo>
                    <a:pt x="31" y="811"/>
                  </a:lnTo>
                  <a:lnTo>
                    <a:pt x="39" y="828"/>
                  </a:lnTo>
                  <a:lnTo>
                    <a:pt x="48" y="845"/>
                  </a:lnTo>
                  <a:lnTo>
                    <a:pt x="57" y="862"/>
                  </a:lnTo>
                  <a:lnTo>
                    <a:pt x="67" y="879"/>
                  </a:lnTo>
                  <a:lnTo>
                    <a:pt x="78" y="893"/>
                  </a:lnTo>
                  <a:lnTo>
                    <a:pt x="90" y="909"/>
                  </a:lnTo>
                  <a:lnTo>
                    <a:pt x="102" y="924"/>
                  </a:lnTo>
                  <a:lnTo>
                    <a:pt x="116" y="937"/>
                  </a:lnTo>
                  <a:lnTo>
                    <a:pt x="129" y="951"/>
                  </a:lnTo>
                  <a:lnTo>
                    <a:pt x="144" y="963"/>
                  </a:lnTo>
                  <a:lnTo>
                    <a:pt x="158" y="974"/>
                  </a:lnTo>
                  <a:lnTo>
                    <a:pt x="174" y="986"/>
                  </a:lnTo>
                  <a:lnTo>
                    <a:pt x="191" y="996"/>
                  </a:lnTo>
                  <a:lnTo>
                    <a:pt x="208" y="1007"/>
                  </a:lnTo>
                  <a:lnTo>
                    <a:pt x="223" y="1014"/>
                  </a:lnTo>
                  <a:lnTo>
                    <a:pt x="242" y="1022"/>
                  </a:lnTo>
                  <a:lnTo>
                    <a:pt x="259" y="1028"/>
                  </a:lnTo>
                  <a:lnTo>
                    <a:pt x="278" y="1036"/>
                  </a:lnTo>
                  <a:lnTo>
                    <a:pt x="296" y="1041"/>
                  </a:lnTo>
                  <a:lnTo>
                    <a:pt x="317" y="1046"/>
                  </a:lnTo>
                  <a:lnTo>
                    <a:pt x="335" y="1049"/>
                  </a:lnTo>
                  <a:lnTo>
                    <a:pt x="355" y="1052"/>
                  </a:lnTo>
                  <a:lnTo>
                    <a:pt x="375" y="1053"/>
                  </a:lnTo>
                  <a:lnTo>
                    <a:pt x="396" y="1053"/>
                  </a:lnTo>
                  <a:lnTo>
                    <a:pt x="2143" y="1053"/>
                  </a:lnTo>
                  <a:lnTo>
                    <a:pt x="2163" y="1053"/>
                  </a:lnTo>
                  <a:lnTo>
                    <a:pt x="2181" y="1052"/>
                  </a:lnTo>
                  <a:lnTo>
                    <a:pt x="2202" y="1049"/>
                  </a:lnTo>
                  <a:lnTo>
                    <a:pt x="2222" y="1046"/>
                  </a:lnTo>
                  <a:lnTo>
                    <a:pt x="2240" y="1041"/>
                  </a:lnTo>
                  <a:lnTo>
                    <a:pt x="2260" y="1036"/>
                  </a:lnTo>
                  <a:lnTo>
                    <a:pt x="2278" y="1028"/>
                  </a:lnTo>
                  <a:lnTo>
                    <a:pt x="2296" y="1022"/>
                  </a:lnTo>
                  <a:lnTo>
                    <a:pt x="2313" y="1014"/>
                  </a:lnTo>
                  <a:lnTo>
                    <a:pt x="2330" y="1007"/>
                  </a:lnTo>
                  <a:lnTo>
                    <a:pt x="2347" y="996"/>
                  </a:lnTo>
                  <a:lnTo>
                    <a:pt x="2363" y="986"/>
                  </a:lnTo>
                  <a:lnTo>
                    <a:pt x="2378" y="974"/>
                  </a:lnTo>
                  <a:lnTo>
                    <a:pt x="2394" y="963"/>
                  </a:lnTo>
                  <a:lnTo>
                    <a:pt x="2408" y="951"/>
                  </a:lnTo>
                  <a:lnTo>
                    <a:pt x="2422" y="937"/>
                  </a:lnTo>
                  <a:lnTo>
                    <a:pt x="2434" y="924"/>
                  </a:lnTo>
                  <a:lnTo>
                    <a:pt x="2447" y="909"/>
                  </a:lnTo>
                  <a:lnTo>
                    <a:pt x="2458" y="893"/>
                  </a:lnTo>
                  <a:lnTo>
                    <a:pt x="2470" y="879"/>
                  </a:lnTo>
                  <a:lnTo>
                    <a:pt x="2479" y="862"/>
                  </a:lnTo>
                  <a:lnTo>
                    <a:pt x="2490" y="845"/>
                  </a:lnTo>
                  <a:lnTo>
                    <a:pt x="2498" y="828"/>
                  </a:lnTo>
                  <a:lnTo>
                    <a:pt x="2506" y="811"/>
                  </a:lnTo>
                  <a:lnTo>
                    <a:pt x="2513" y="792"/>
                  </a:lnTo>
                  <a:lnTo>
                    <a:pt x="2520" y="773"/>
                  </a:lnTo>
                  <a:lnTo>
                    <a:pt x="2524" y="755"/>
                  </a:lnTo>
                  <a:lnTo>
                    <a:pt x="2529" y="736"/>
                  </a:lnTo>
                  <a:lnTo>
                    <a:pt x="2532" y="717"/>
                  </a:lnTo>
                  <a:lnTo>
                    <a:pt x="2535" y="697"/>
                  </a:lnTo>
                  <a:lnTo>
                    <a:pt x="2537" y="677"/>
                  </a:lnTo>
                  <a:lnTo>
                    <a:pt x="2537" y="655"/>
                  </a:lnTo>
                  <a:lnTo>
                    <a:pt x="2537" y="398"/>
                  </a:lnTo>
                  <a:lnTo>
                    <a:pt x="2537" y="378"/>
                  </a:lnTo>
                  <a:lnTo>
                    <a:pt x="2535" y="358"/>
                  </a:lnTo>
                  <a:lnTo>
                    <a:pt x="2532" y="337"/>
                  </a:lnTo>
                  <a:lnTo>
                    <a:pt x="2529" y="317"/>
                  </a:lnTo>
                  <a:lnTo>
                    <a:pt x="2524" y="297"/>
                  </a:lnTo>
                  <a:lnTo>
                    <a:pt x="2520" y="280"/>
                  </a:lnTo>
                  <a:lnTo>
                    <a:pt x="2513" y="261"/>
                  </a:lnTo>
                  <a:lnTo>
                    <a:pt x="2506" y="243"/>
                  </a:lnTo>
                  <a:lnTo>
                    <a:pt x="2498" y="225"/>
                  </a:lnTo>
                  <a:lnTo>
                    <a:pt x="2490" y="208"/>
                  </a:lnTo>
                  <a:lnTo>
                    <a:pt x="2479" y="191"/>
                  </a:lnTo>
                  <a:lnTo>
                    <a:pt x="2470" y="176"/>
                  </a:lnTo>
                  <a:lnTo>
                    <a:pt x="2458" y="160"/>
                  </a:lnTo>
                  <a:lnTo>
                    <a:pt x="2447" y="144"/>
                  </a:lnTo>
                  <a:lnTo>
                    <a:pt x="2434" y="130"/>
                  </a:lnTo>
                  <a:lnTo>
                    <a:pt x="2422" y="116"/>
                  </a:lnTo>
                  <a:lnTo>
                    <a:pt x="2408" y="104"/>
                  </a:lnTo>
                  <a:lnTo>
                    <a:pt x="2394" y="90"/>
                  </a:lnTo>
                  <a:lnTo>
                    <a:pt x="2378" y="79"/>
                  </a:lnTo>
                  <a:lnTo>
                    <a:pt x="2363" y="68"/>
                  </a:lnTo>
                  <a:lnTo>
                    <a:pt x="2347" y="57"/>
                  </a:lnTo>
                  <a:lnTo>
                    <a:pt x="2330" y="48"/>
                  </a:lnTo>
                  <a:lnTo>
                    <a:pt x="2313" y="40"/>
                  </a:lnTo>
                  <a:lnTo>
                    <a:pt x="2296" y="32"/>
                  </a:lnTo>
                  <a:lnTo>
                    <a:pt x="2278" y="25"/>
                  </a:lnTo>
                  <a:lnTo>
                    <a:pt x="2260" y="17"/>
                  </a:lnTo>
                  <a:lnTo>
                    <a:pt x="2240" y="12"/>
                  </a:lnTo>
                  <a:lnTo>
                    <a:pt x="2222" y="8"/>
                  </a:lnTo>
                  <a:lnTo>
                    <a:pt x="2202" y="4"/>
                  </a:lnTo>
                  <a:lnTo>
                    <a:pt x="2181" y="3"/>
                  </a:lnTo>
                  <a:lnTo>
                    <a:pt x="2163" y="0"/>
                  </a:lnTo>
                  <a:lnTo>
                    <a:pt x="2143" y="0"/>
                  </a:lnTo>
                  <a:lnTo>
                    <a:pt x="396"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45" name="Freeform 123"/>
            <p:cNvSpPr>
              <a:spLocks/>
            </p:cNvSpPr>
            <p:nvPr/>
          </p:nvSpPr>
          <p:spPr bwMode="auto">
            <a:xfrm>
              <a:off x="2829878" y="3848100"/>
              <a:ext cx="3073400" cy="1195388"/>
            </a:xfrm>
            <a:custGeom>
              <a:avLst/>
              <a:gdLst>
                <a:gd name="T0" fmla="*/ 2147483647 w 2382"/>
                <a:gd name="T1" fmla="*/ 2147483647 h 926"/>
                <a:gd name="T2" fmla="*/ 2147483647 w 2382"/>
                <a:gd name="T3" fmla="*/ 2147483647 h 926"/>
                <a:gd name="T4" fmla="*/ 2147483647 w 2382"/>
                <a:gd name="T5" fmla="*/ 2147483647 h 926"/>
                <a:gd name="T6" fmla="*/ 2147483647 w 2382"/>
                <a:gd name="T7" fmla="*/ 2147483647 h 926"/>
                <a:gd name="T8" fmla="*/ 2147483647 w 2382"/>
                <a:gd name="T9" fmla="*/ 2147483647 h 926"/>
                <a:gd name="T10" fmla="*/ 2147483647 w 2382"/>
                <a:gd name="T11" fmla="*/ 2147483647 h 926"/>
                <a:gd name="T12" fmla="*/ 2147483647 w 2382"/>
                <a:gd name="T13" fmla="*/ 2147483647 h 926"/>
                <a:gd name="T14" fmla="*/ 2147483647 w 2382"/>
                <a:gd name="T15" fmla="*/ 2147483647 h 926"/>
                <a:gd name="T16" fmla="*/ 2147483647 w 2382"/>
                <a:gd name="T17" fmla="*/ 2147483647 h 926"/>
                <a:gd name="T18" fmla="*/ 2147483647 w 2382"/>
                <a:gd name="T19" fmla="*/ 2147483647 h 926"/>
                <a:gd name="T20" fmla="*/ 0 w 2382"/>
                <a:gd name="T21" fmla="*/ 2147483647 h 926"/>
                <a:gd name="T22" fmla="*/ 2147483647 w 2382"/>
                <a:gd name="T23" fmla="*/ 2147483647 h 926"/>
                <a:gd name="T24" fmla="*/ 2147483647 w 2382"/>
                <a:gd name="T25" fmla="*/ 2147483647 h 926"/>
                <a:gd name="T26" fmla="*/ 2147483647 w 2382"/>
                <a:gd name="T27" fmla="*/ 2147483647 h 926"/>
                <a:gd name="T28" fmla="*/ 2147483647 w 2382"/>
                <a:gd name="T29" fmla="*/ 2147483647 h 926"/>
                <a:gd name="T30" fmla="*/ 2147483647 w 2382"/>
                <a:gd name="T31" fmla="*/ 2147483647 h 926"/>
                <a:gd name="T32" fmla="*/ 2147483647 w 2382"/>
                <a:gd name="T33" fmla="*/ 2147483647 h 926"/>
                <a:gd name="T34" fmla="*/ 2147483647 w 2382"/>
                <a:gd name="T35" fmla="*/ 2147483647 h 926"/>
                <a:gd name="T36" fmla="*/ 2147483647 w 2382"/>
                <a:gd name="T37" fmla="*/ 2147483647 h 926"/>
                <a:gd name="T38" fmla="*/ 2147483647 w 2382"/>
                <a:gd name="T39" fmla="*/ 2147483647 h 926"/>
                <a:gd name="T40" fmla="*/ 2147483647 w 2382"/>
                <a:gd name="T41" fmla="*/ 2147483647 h 926"/>
                <a:gd name="T42" fmla="*/ 2147483647 w 2382"/>
                <a:gd name="T43" fmla="*/ 2147483647 h 926"/>
                <a:gd name="T44" fmla="*/ 2147483647 w 2382"/>
                <a:gd name="T45" fmla="*/ 2147483647 h 926"/>
                <a:gd name="T46" fmla="*/ 2147483647 w 2382"/>
                <a:gd name="T47" fmla="*/ 2147483647 h 926"/>
                <a:gd name="T48" fmla="*/ 2147483647 w 2382"/>
                <a:gd name="T49" fmla="*/ 2147483647 h 926"/>
                <a:gd name="T50" fmla="*/ 2147483647 w 2382"/>
                <a:gd name="T51" fmla="*/ 2147483647 h 926"/>
                <a:gd name="T52" fmla="*/ 2147483647 w 2382"/>
                <a:gd name="T53" fmla="*/ 2147483647 h 926"/>
                <a:gd name="T54" fmla="*/ 2147483647 w 2382"/>
                <a:gd name="T55" fmla="*/ 2147483647 h 926"/>
                <a:gd name="T56" fmla="*/ 2147483647 w 2382"/>
                <a:gd name="T57" fmla="*/ 2147483647 h 926"/>
                <a:gd name="T58" fmla="*/ 2147483647 w 2382"/>
                <a:gd name="T59" fmla="*/ 2147483647 h 926"/>
                <a:gd name="T60" fmla="*/ 2147483647 w 2382"/>
                <a:gd name="T61" fmla="*/ 2147483647 h 926"/>
                <a:gd name="T62" fmla="*/ 2147483647 w 2382"/>
                <a:gd name="T63" fmla="*/ 2147483647 h 926"/>
                <a:gd name="T64" fmla="*/ 2147483647 w 2382"/>
                <a:gd name="T65" fmla="*/ 2147483647 h 926"/>
                <a:gd name="T66" fmla="*/ 2147483647 w 2382"/>
                <a:gd name="T67" fmla="*/ 2147483647 h 926"/>
                <a:gd name="T68" fmla="*/ 2147483647 w 2382"/>
                <a:gd name="T69" fmla="*/ 2147483647 h 926"/>
                <a:gd name="T70" fmla="*/ 2147483647 w 2382"/>
                <a:gd name="T71" fmla="*/ 2147483647 h 926"/>
                <a:gd name="T72" fmla="*/ 2147483647 w 2382"/>
                <a:gd name="T73" fmla="*/ 2147483647 h 926"/>
                <a:gd name="T74" fmla="*/ 2147483647 w 2382"/>
                <a:gd name="T75" fmla="*/ 2147483647 h 926"/>
                <a:gd name="T76" fmla="*/ 2147483647 w 2382"/>
                <a:gd name="T77" fmla="*/ 2147483647 h 926"/>
                <a:gd name="T78" fmla="*/ 2147483647 w 2382"/>
                <a:gd name="T79" fmla="*/ 2147483647 h 926"/>
                <a:gd name="T80" fmla="*/ 2147483647 w 2382"/>
                <a:gd name="T81" fmla="*/ 2147483647 h 926"/>
                <a:gd name="T82" fmla="*/ 2147483647 w 2382"/>
                <a:gd name="T83" fmla="*/ 2147483647 h 926"/>
                <a:gd name="T84" fmla="*/ 2147483647 w 2382"/>
                <a:gd name="T85" fmla="*/ 2147483647 h 926"/>
                <a:gd name="T86" fmla="*/ 2147483647 w 2382"/>
                <a:gd name="T87" fmla="*/ 0 h 9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2"/>
                <a:gd name="T133" fmla="*/ 0 h 926"/>
                <a:gd name="T134" fmla="*/ 2382 w 2382"/>
                <a:gd name="T135" fmla="*/ 926 h 9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2" h="926">
                  <a:moveTo>
                    <a:pt x="363" y="0"/>
                  </a:moveTo>
                  <a:lnTo>
                    <a:pt x="344" y="0"/>
                  </a:lnTo>
                  <a:lnTo>
                    <a:pt x="326" y="1"/>
                  </a:lnTo>
                  <a:lnTo>
                    <a:pt x="309" y="4"/>
                  </a:lnTo>
                  <a:lnTo>
                    <a:pt x="290" y="6"/>
                  </a:lnTo>
                  <a:lnTo>
                    <a:pt x="273" y="12"/>
                  </a:lnTo>
                  <a:lnTo>
                    <a:pt x="256" y="15"/>
                  </a:lnTo>
                  <a:lnTo>
                    <a:pt x="239" y="23"/>
                  </a:lnTo>
                  <a:lnTo>
                    <a:pt x="222" y="28"/>
                  </a:lnTo>
                  <a:lnTo>
                    <a:pt x="206" y="35"/>
                  </a:lnTo>
                  <a:lnTo>
                    <a:pt x="191" y="43"/>
                  </a:lnTo>
                  <a:lnTo>
                    <a:pt x="175" y="52"/>
                  </a:lnTo>
                  <a:lnTo>
                    <a:pt x="160" y="62"/>
                  </a:lnTo>
                  <a:lnTo>
                    <a:pt x="146" y="71"/>
                  </a:lnTo>
                  <a:lnTo>
                    <a:pt x="133" y="82"/>
                  </a:lnTo>
                  <a:lnTo>
                    <a:pt x="120" y="94"/>
                  </a:lnTo>
                  <a:lnTo>
                    <a:pt x="107" y="105"/>
                  </a:lnTo>
                  <a:lnTo>
                    <a:pt x="95" y="119"/>
                  </a:lnTo>
                  <a:lnTo>
                    <a:pt x="84" y="133"/>
                  </a:lnTo>
                  <a:lnTo>
                    <a:pt x="73" y="146"/>
                  </a:lnTo>
                  <a:lnTo>
                    <a:pt x="62" y="161"/>
                  </a:lnTo>
                  <a:lnTo>
                    <a:pt x="53" y="175"/>
                  </a:lnTo>
                  <a:lnTo>
                    <a:pt x="45" y="189"/>
                  </a:lnTo>
                  <a:lnTo>
                    <a:pt x="36" y="207"/>
                  </a:lnTo>
                  <a:lnTo>
                    <a:pt x="30" y="222"/>
                  </a:lnTo>
                  <a:lnTo>
                    <a:pt x="23" y="239"/>
                  </a:lnTo>
                  <a:lnTo>
                    <a:pt x="17" y="256"/>
                  </a:lnTo>
                  <a:lnTo>
                    <a:pt x="12" y="273"/>
                  </a:lnTo>
                  <a:lnTo>
                    <a:pt x="9" y="291"/>
                  </a:lnTo>
                  <a:lnTo>
                    <a:pt x="5" y="308"/>
                  </a:lnTo>
                  <a:lnTo>
                    <a:pt x="3" y="326"/>
                  </a:lnTo>
                  <a:lnTo>
                    <a:pt x="2" y="345"/>
                  </a:lnTo>
                  <a:lnTo>
                    <a:pt x="0" y="364"/>
                  </a:lnTo>
                  <a:lnTo>
                    <a:pt x="0" y="561"/>
                  </a:lnTo>
                  <a:lnTo>
                    <a:pt x="2" y="580"/>
                  </a:lnTo>
                  <a:lnTo>
                    <a:pt x="3" y="599"/>
                  </a:lnTo>
                  <a:lnTo>
                    <a:pt x="5" y="616"/>
                  </a:lnTo>
                  <a:lnTo>
                    <a:pt x="9" y="635"/>
                  </a:lnTo>
                  <a:lnTo>
                    <a:pt x="12" y="653"/>
                  </a:lnTo>
                  <a:lnTo>
                    <a:pt x="17" y="670"/>
                  </a:lnTo>
                  <a:lnTo>
                    <a:pt x="23" y="687"/>
                  </a:lnTo>
                  <a:lnTo>
                    <a:pt x="30" y="703"/>
                  </a:lnTo>
                  <a:lnTo>
                    <a:pt x="36" y="719"/>
                  </a:lnTo>
                  <a:lnTo>
                    <a:pt x="45" y="734"/>
                  </a:lnTo>
                  <a:lnTo>
                    <a:pt x="53" y="751"/>
                  </a:lnTo>
                  <a:lnTo>
                    <a:pt x="62" y="765"/>
                  </a:lnTo>
                  <a:lnTo>
                    <a:pt x="73" y="781"/>
                  </a:lnTo>
                  <a:lnTo>
                    <a:pt x="84" y="793"/>
                  </a:lnTo>
                  <a:lnTo>
                    <a:pt x="95" y="807"/>
                  </a:lnTo>
                  <a:lnTo>
                    <a:pt x="107" y="818"/>
                  </a:lnTo>
                  <a:lnTo>
                    <a:pt x="120" y="832"/>
                  </a:lnTo>
                  <a:lnTo>
                    <a:pt x="133" y="843"/>
                  </a:lnTo>
                  <a:lnTo>
                    <a:pt x="146" y="852"/>
                  </a:lnTo>
                  <a:lnTo>
                    <a:pt x="160" y="863"/>
                  </a:lnTo>
                  <a:lnTo>
                    <a:pt x="175" y="873"/>
                  </a:lnTo>
                  <a:lnTo>
                    <a:pt x="191" y="882"/>
                  </a:lnTo>
                  <a:lnTo>
                    <a:pt x="206" y="890"/>
                  </a:lnTo>
                  <a:lnTo>
                    <a:pt x="222" y="898"/>
                  </a:lnTo>
                  <a:lnTo>
                    <a:pt x="239" y="904"/>
                  </a:lnTo>
                  <a:lnTo>
                    <a:pt x="256" y="908"/>
                  </a:lnTo>
                  <a:lnTo>
                    <a:pt x="273" y="915"/>
                  </a:lnTo>
                  <a:lnTo>
                    <a:pt x="290" y="918"/>
                  </a:lnTo>
                  <a:lnTo>
                    <a:pt x="309" y="922"/>
                  </a:lnTo>
                  <a:lnTo>
                    <a:pt x="326" y="924"/>
                  </a:lnTo>
                  <a:lnTo>
                    <a:pt x="344" y="926"/>
                  </a:lnTo>
                  <a:lnTo>
                    <a:pt x="363" y="926"/>
                  </a:lnTo>
                  <a:lnTo>
                    <a:pt x="2020" y="926"/>
                  </a:lnTo>
                  <a:lnTo>
                    <a:pt x="2039" y="926"/>
                  </a:lnTo>
                  <a:lnTo>
                    <a:pt x="2057" y="924"/>
                  </a:lnTo>
                  <a:lnTo>
                    <a:pt x="2076" y="922"/>
                  </a:lnTo>
                  <a:lnTo>
                    <a:pt x="2093" y="918"/>
                  </a:lnTo>
                  <a:lnTo>
                    <a:pt x="2112" y="915"/>
                  </a:lnTo>
                  <a:lnTo>
                    <a:pt x="2129" y="908"/>
                  </a:lnTo>
                  <a:lnTo>
                    <a:pt x="2144" y="904"/>
                  </a:lnTo>
                  <a:lnTo>
                    <a:pt x="2161" y="898"/>
                  </a:lnTo>
                  <a:lnTo>
                    <a:pt x="2177" y="890"/>
                  </a:lnTo>
                  <a:lnTo>
                    <a:pt x="2194" y="882"/>
                  </a:lnTo>
                  <a:lnTo>
                    <a:pt x="2208" y="873"/>
                  </a:lnTo>
                  <a:lnTo>
                    <a:pt x="2222" y="863"/>
                  </a:lnTo>
                  <a:lnTo>
                    <a:pt x="2237" y="852"/>
                  </a:lnTo>
                  <a:lnTo>
                    <a:pt x="2251" y="843"/>
                  </a:lnTo>
                  <a:lnTo>
                    <a:pt x="2265" y="832"/>
                  </a:lnTo>
                  <a:lnTo>
                    <a:pt x="2276" y="818"/>
                  </a:lnTo>
                  <a:lnTo>
                    <a:pt x="2288" y="807"/>
                  </a:lnTo>
                  <a:lnTo>
                    <a:pt x="2301" y="793"/>
                  </a:lnTo>
                  <a:lnTo>
                    <a:pt x="2310" y="781"/>
                  </a:lnTo>
                  <a:lnTo>
                    <a:pt x="2321" y="765"/>
                  </a:lnTo>
                  <a:lnTo>
                    <a:pt x="2330" y="751"/>
                  </a:lnTo>
                  <a:lnTo>
                    <a:pt x="2338" y="734"/>
                  </a:lnTo>
                  <a:lnTo>
                    <a:pt x="2346" y="719"/>
                  </a:lnTo>
                  <a:lnTo>
                    <a:pt x="2354" y="703"/>
                  </a:lnTo>
                  <a:lnTo>
                    <a:pt x="2361" y="687"/>
                  </a:lnTo>
                  <a:lnTo>
                    <a:pt x="2366" y="670"/>
                  </a:lnTo>
                  <a:lnTo>
                    <a:pt x="2372" y="653"/>
                  </a:lnTo>
                  <a:lnTo>
                    <a:pt x="2375" y="635"/>
                  </a:lnTo>
                  <a:lnTo>
                    <a:pt x="2378" y="616"/>
                  </a:lnTo>
                  <a:lnTo>
                    <a:pt x="2382" y="599"/>
                  </a:lnTo>
                  <a:lnTo>
                    <a:pt x="2382" y="580"/>
                  </a:lnTo>
                  <a:lnTo>
                    <a:pt x="2382" y="561"/>
                  </a:lnTo>
                  <a:lnTo>
                    <a:pt x="2382" y="364"/>
                  </a:lnTo>
                  <a:lnTo>
                    <a:pt x="2382" y="345"/>
                  </a:lnTo>
                  <a:lnTo>
                    <a:pt x="2382" y="326"/>
                  </a:lnTo>
                  <a:lnTo>
                    <a:pt x="2378" y="308"/>
                  </a:lnTo>
                  <a:lnTo>
                    <a:pt x="2375" y="291"/>
                  </a:lnTo>
                  <a:lnTo>
                    <a:pt x="2372" y="273"/>
                  </a:lnTo>
                  <a:lnTo>
                    <a:pt x="2366" y="256"/>
                  </a:lnTo>
                  <a:lnTo>
                    <a:pt x="2361" y="239"/>
                  </a:lnTo>
                  <a:lnTo>
                    <a:pt x="2354" y="222"/>
                  </a:lnTo>
                  <a:lnTo>
                    <a:pt x="2346" y="207"/>
                  </a:lnTo>
                  <a:lnTo>
                    <a:pt x="2338" y="189"/>
                  </a:lnTo>
                  <a:lnTo>
                    <a:pt x="2330" y="175"/>
                  </a:lnTo>
                  <a:lnTo>
                    <a:pt x="2321" y="161"/>
                  </a:lnTo>
                  <a:lnTo>
                    <a:pt x="2310" y="146"/>
                  </a:lnTo>
                  <a:lnTo>
                    <a:pt x="2301" y="133"/>
                  </a:lnTo>
                  <a:lnTo>
                    <a:pt x="2288" y="119"/>
                  </a:lnTo>
                  <a:lnTo>
                    <a:pt x="2276" y="105"/>
                  </a:lnTo>
                  <a:lnTo>
                    <a:pt x="2265" y="94"/>
                  </a:lnTo>
                  <a:lnTo>
                    <a:pt x="2251" y="82"/>
                  </a:lnTo>
                  <a:lnTo>
                    <a:pt x="2237" y="71"/>
                  </a:lnTo>
                  <a:lnTo>
                    <a:pt x="2222" y="62"/>
                  </a:lnTo>
                  <a:lnTo>
                    <a:pt x="2208" y="52"/>
                  </a:lnTo>
                  <a:lnTo>
                    <a:pt x="2194" y="43"/>
                  </a:lnTo>
                  <a:lnTo>
                    <a:pt x="2177" y="35"/>
                  </a:lnTo>
                  <a:lnTo>
                    <a:pt x="2161" y="28"/>
                  </a:lnTo>
                  <a:lnTo>
                    <a:pt x="2144" y="23"/>
                  </a:lnTo>
                  <a:lnTo>
                    <a:pt x="2129" y="15"/>
                  </a:lnTo>
                  <a:lnTo>
                    <a:pt x="2112" y="12"/>
                  </a:lnTo>
                  <a:lnTo>
                    <a:pt x="2093" y="6"/>
                  </a:lnTo>
                  <a:lnTo>
                    <a:pt x="2076" y="4"/>
                  </a:lnTo>
                  <a:lnTo>
                    <a:pt x="2057" y="1"/>
                  </a:lnTo>
                  <a:lnTo>
                    <a:pt x="2039" y="0"/>
                  </a:lnTo>
                  <a:lnTo>
                    <a:pt x="2020" y="0"/>
                  </a:lnTo>
                  <a:lnTo>
                    <a:pt x="363"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46" name="Freeform 124"/>
            <p:cNvSpPr>
              <a:spLocks/>
            </p:cNvSpPr>
            <p:nvPr/>
          </p:nvSpPr>
          <p:spPr bwMode="auto">
            <a:xfrm>
              <a:off x="2829878" y="3849688"/>
              <a:ext cx="3073400" cy="1195387"/>
            </a:xfrm>
            <a:custGeom>
              <a:avLst/>
              <a:gdLst>
                <a:gd name="T0" fmla="*/ 2147483647 w 2382"/>
                <a:gd name="T1" fmla="*/ 2147483647 h 926"/>
                <a:gd name="T2" fmla="*/ 2147483647 w 2382"/>
                <a:gd name="T3" fmla="*/ 2147483647 h 926"/>
                <a:gd name="T4" fmla="*/ 2147483647 w 2382"/>
                <a:gd name="T5" fmla="*/ 2147483647 h 926"/>
                <a:gd name="T6" fmla="*/ 2147483647 w 2382"/>
                <a:gd name="T7" fmla="*/ 2147483647 h 926"/>
                <a:gd name="T8" fmla="*/ 2147483647 w 2382"/>
                <a:gd name="T9" fmla="*/ 2147483647 h 926"/>
                <a:gd name="T10" fmla="*/ 2147483647 w 2382"/>
                <a:gd name="T11" fmla="*/ 2147483647 h 926"/>
                <a:gd name="T12" fmla="*/ 2147483647 w 2382"/>
                <a:gd name="T13" fmla="*/ 2147483647 h 926"/>
                <a:gd name="T14" fmla="*/ 2147483647 w 2382"/>
                <a:gd name="T15" fmla="*/ 2147483647 h 926"/>
                <a:gd name="T16" fmla="*/ 2147483647 w 2382"/>
                <a:gd name="T17" fmla="*/ 2147483647 h 926"/>
                <a:gd name="T18" fmla="*/ 2147483647 w 2382"/>
                <a:gd name="T19" fmla="*/ 2147483647 h 926"/>
                <a:gd name="T20" fmla="*/ 0 w 2382"/>
                <a:gd name="T21" fmla="*/ 2147483647 h 926"/>
                <a:gd name="T22" fmla="*/ 2147483647 w 2382"/>
                <a:gd name="T23" fmla="*/ 2147483647 h 926"/>
                <a:gd name="T24" fmla="*/ 2147483647 w 2382"/>
                <a:gd name="T25" fmla="*/ 2147483647 h 926"/>
                <a:gd name="T26" fmla="*/ 2147483647 w 2382"/>
                <a:gd name="T27" fmla="*/ 2147483647 h 926"/>
                <a:gd name="T28" fmla="*/ 2147483647 w 2382"/>
                <a:gd name="T29" fmla="*/ 2147483647 h 926"/>
                <a:gd name="T30" fmla="*/ 2147483647 w 2382"/>
                <a:gd name="T31" fmla="*/ 2147483647 h 926"/>
                <a:gd name="T32" fmla="*/ 2147483647 w 2382"/>
                <a:gd name="T33" fmla="*/ 2147483647 h 926"/>
                <a:gd name="T34" fmla="*/ 2147483647 w 2382"/>
                <a:gd name="T35" fmla="*/ 2147483647 h 926"/>
                <a:gd name="T36" fmla="*/ 2147483647 w 2382"/>
                <a:gd name="T37" fmla="*/ 2147483647 h 926"/>
                <a:gd name="T38" fmla="*/ 2147483647 w 2382"/>
                <a:gd name="T39" fmla="*/ 2147483647 h 926"/>
                <a:gd name="T40" fmla="*/ 2147483647 w 2382"/>
                <a:gd name="T41" fmla="*/ 2147483647 h 926"/>
                <a:gd name="T42" fmla="*/ 2147483647 w 2382"/>
                <a:gd name="T43" fmla="*/ 2147483647 h 926"/>
                <a:gd name="T44" fmla="*/ 2147483647 w 2382"/>
                <a:gd name="T45" fmla="*/ 2147483647 h 926"/>
                <a:gd name="T46" fmla="*/ 2147483647 w 2382"/>
                <a:gd name="T47" fmla="*/ 2147483647 h 926"/>
                <a:gd name="T48" fmla="*/ 2147483647 w 2382"/>
                <a:gd name="T49" fmla="*/ 2147483647 h 926"/>
                <a:gd name="T50" fmla="*/ 2147483647 w 2382"/>
                <a:gd name="T51" fmla="*/ 2147483647 h 926"/>
                <a:gd name="T52" fmla="*/ 2147483647 w 2382"/>
                <a:gd name="T53" fmla="*/ 2147483647 h 926"/>
                <a:gd name="T54" fmla="*/ 2147483647 w 2382"/>
                <a:gd name="T55" fmla="*/ 2147483647 h 926"/>
                <a:gd name="T56" fmla="*/ 2147483647 w 2382"/>
                <a:gd name="T57" fmla="*/ 2147483647 h 926"/>
                <a:gd name="T58" fmla="*/ 2147483647 w 2382"/>
                <a:gd name="T59" fmla="*/ 2147483647 h 926"/>
                <a:gd name="T60" fmla="*/ 2147483647 w 2382"/>
                <a:gd name="T61" fmla="*/ 2147483647 h 926"/>
                <a:gd name="T62" fmla="*/ 2147483647 w 2382"/>
                <a:gd name="T63" fmla="*/ 2147483647 h 926"/>
                <a:gd name="T64" fmla="*/ 2147483647 w 2382"/>
                <a:gd name="T65" fmla="*/ 2147483647 h 926"/>
                <a:gd name="T66" fmla="*/ 2147483647 w 2382"/>
                <a:gd name="T67" fmla="*/ 2147483647 h 926"/>
                <a:gd name="T68" fmla="*/ 2147483647 w 2382"/>
                <a:gd name="T69" fmla="*/ 2147483647 h 926"/>
                <a:gd name="T70" fmla="*/ 2147483647 w 2382"/>
                <a:gd name="T71" fmla="*/ 2147483647 h 926"/>
                <a:gd name="T72" fmla="*/ 2147483647 w 2382"/>
                <a:gd name="T73" fmla="*/ 2147483647 h 926"/>
                <a:gd name="T74" fmla="*/ 2147483647 w 2382"/>
                <a:gd name="T75" fmla="*/ 2147483647 h 926"/>
                <a:gd name="T76" fmla="*/ 2147483647 w 2382"/>
                <a:gd name="T77" fmla="*/ 2147483647 h 926"/>
                <a:gd name="T78" fmla="*/ 2147483647 w 2382"/>
                <a:gd name="T79" fmla="*/ 2147483647 h 926"/>
                <a:gd name="T80" fmla="*/ 2147483647 w 2382"/>
                <a:gd name="T81" fmla="*/ 2147483647 h 926"/>
                <a:gd name="T82" fmla="*/ 2147483647 w 2382"/>
                <a:gd name="T83" fmla="*/ 2147483647 h 926"/>
                <a:gd name="T84" fmla="*/ 2147483647 w 2382"/>
                <a:gd name="T85" fmla="*/ 2147483647 h 926"/>
                <a:gd name="T86" fmla="*/ 2147483647 w 2382"/>
                <a:gd name="T87" fmla="*/ 0 h 9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2"/>
                <a:gd name="T133" fmla="*/ 0 h 926"/>
                <a:gd name="T134" fmla="*/ 2382 w 2382"/>
                <a:gd name="T135" fmla="*/ 926 h 9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2" h="926">
                  <a:moveTo>
                    <a:pt x="363" y="0"/>
                  </a:moveTo>
                  <a:lnTo>
                    <a:pt x="344" y="0"/>
                  </a:lnTo>
                  <a:lnTo>
                    <a:pt x="326" y="1"/>
                  </a:lnTo>
                  <a:lnTo>
                    <a:pt x="309" y="4"/>
                  </a:lnTo>
                  <a:lnTo>
                    <a:pt x="290" y="6"/>
                  </a:lnTo>
                  <a:lnTo>
                    <a:pt x="273" y="12"/>
                  </a:lnTo>
                  <a:lnTo>
                    <a:pt x="256" y="15"/>
                  </a:lnTo>
                  <a:lnTo>
                    <a:pt x="239" y="23"/>
                  </a:lnTo>
                  <a:lnTo>
                    <a:pt x="222" y="28"/>
                  </a:lnTo>
                  <a:lnTo>
                    <a:pt x="206" y="35"/>
                  </a:lnTo>
                  <a:lnTo>
                    <a:pt x="191" y="43"/>
                  </a:lnTo>
                  <a:lnTo>
                    <a:pt x="175" y="52"/>
                  </a:lnTo>
                  <a:lnTo>
                    <a:pt x="160" y="62"/>
                  </a:lnTo>
                  <a:lnTo>
                    <a:pt x="146" y="71"/>
                  </a:lnTo>
                  <a:lnTo>
                    <a:pt x="133" y="82"/>
                  </a:lnTo>
                  <a:lnTo>
                    <a:pt x="120" y="94"/>
                  </a:lnTo>
                  <a:lnTo>
                    <a:pt x="107" y="105"/>
                  </a:lnTo>
                  <a:lnTo>
                    <a:pt x="95" y="119"/>
                  </a:lnTo>
                  <a:lnTo>
                    <a:pt x="84" y="133"/>
                  </a:lnTo>
                  <a:lnTo>
                    <a:pt x="73" y="146"/>
                  </a:lnTo>
                  <a:lnTo>
                    <a:pt x="62" y="161"/>
                  </a:lnTo>
                  <a:lnTo>
                    <a:pt x="53" y="175"/>
                  </a:lnTo>
                  <a:lnTo>
                    <a:pt x="45" y="189"/>
                  </a:lnTo>
                  <a:lnTo>
                    <a:pt x="36" y="207"/>
                  </a:lnTo>
                  <a:lnTo>
                    <a:pt x="30" y="222"/>
                  </a:lnTo>
                  <a:lnTo>
                    <a:pt x="23" y="239"/>
                  </a:lnTo>
                  <a:lnTo>
                    <a:pt x="17" y="256"/>
                  </a:lnTo>
                  <a:lnTo>
                    <a:pt x="12" y="273"/>
                  </a:lnTo>
                  <a:lnTo>
                    <a:pt x="9" y="291"/>
                  </a:lnTo>
                  <a:lnTo>
                    <a:pt x="5" y="308"/>
                  </a:lnTo>
                  <a:lnTo>
                    <a:pt x="3" y="326"/>
                  </a:lnTo>
                  <a:lnTo>
                    <a:pt x="2" y="345"/>
                  </a:lnTo>
                  <a:lnTo>
                    <a:pt x="0" y="364"/>
                  </a:lnTo>
                  <a:lnTo>
                    <a:pt x="0" y="561"/>
                  </a:lnTo>
                  <a:lnTo>
                    <a:pt x="2" y="580"/>
                  </a:lnTo>
                  <a:lnTo>
                    <a:pt x="3" y="599"/>
                  </a:lnTo>
                  <a:lnTo>
                    <a:pt x="5" y="616"/>
                  </a:lnTo>
                  <a:lnTo>
                    <a:pt x="9" y="635"/>
                  </a:lnTo>
                  <a:lnTo>
                    <a:pt x="12" y="653"/>
                  </a:lnTo>
                  <a:lnTo>
                    <a:pt x="17" y="670"/>
                  </a:lnTo>
                  <a:lnTo>
                    <a:pt x="23" y="687"/>
                  </a:lnTo>
                  <a:lnTo>
                    <a:pt x="30" y="703"/>
                  </a:lnTo>
                  <a:lnTo>
                    <a:pt x="36" y="719"/>
                  </a:lnTo>
                  <a:lnTo>
                    <a:pt x="45" y="734"/>
                  </a:lnTo>
                  <a:lnTo>
                    <a:pt x="53" y="751"/>
                  </a:lnTo>
                  <a:lnTo>
                    <a:pt x="62" y="765"/>
                  </a:lnTo>
                  <a:lnTo>
                    <a:pt x="73" y="781"/>
                  </a:lnTo>
                  <a:lnTo>
                    <a:pt x="84" y="793"/>
                  </a:lnTo>
                  <a:lnTo>
                    <a:pt x="95" y="807"/>
                  </a:lnTo>
                  <a:lnTo>
                    <a:pt x="107" y="818"/>
                  </a:lnTo>
                  <a:lnTo>
                    <a:pt x="120" y="832"/>
                  </a:lnTo>
                  <a:lnTo>
                    <a:pt x="133" y="843"/>
                  </a:lnTo>
                  <a:lnTo>
                    <a:pt x="146" y="852"/>
                  </a:lnTo>
                  <a:lnTo>
                    <a:pt x="160" y="863"/>
                  </a:lnTo>
                  <a:lnTo>
                    <a:pt x="175" y="873"/>
                  </a:lnTo>
                  <a:lnTo>
                    <a:pt x="191" y="882"/>
                  </a:lnTo>
                  <a:lnTo>
                    <a:pt x="206" y="890"/>
                  </a:lnTo>
                  <a:lnTo>
                    <a:pt x="222" y="898"/>
                  </a:lnTo>
                  <a:lnTo>
                    <a:pt x="239" y="904"/>
                  </a:lnTo>
                  <a:lnTo>
                    <a:pt x="256" y="908"/>
                  </a:lnTo>
                  <a:lnTo>
                    <a:pt x="273" y="915"/>
                  </a:lnTo>
                  <a:lnTo>
                    <a:pt x="290" y="918"/>
                  </a:lnTo>
                  <a:lnTo>
                    <a:pt x="309" y="922"/>
                  </a:lnTo>
                  <a:lnTo>
                    <a:pt x="326" y="924"/>
                  </a:lnTo>
                  <a:lnTo>
                    <a:pt x="344" y="926"/>
                  </a:lnTo>
                  <a:lnTo>
                    <a:pt x="363" y="926"/>
                  </a:lnTo>
                  <a:lnTo>
                    <a:pt x="2020" y="926"/>
                  </a:lnTo>
                  <a:lnTo>
                    <a:pt x="2039" y="926"/>
                  </a:lnTo>
                  <a:lnTo>
                    <a:pt x="2057" y="924"/>
                  </a:lnTo>
                  <a:lnTo>
                    <a:pt x="2076" y="922"/>
                  </a:lnTo>
                  <a:lnTo>
                    <a:pt x="2093" y="918"/>
                  </a:lnTo>
                  <a:lnTo>
                    <a:pt x="2112" y="915"/>
                  </a:lnTo>
                  <a:lnTo>
                    <a:pt x="2129" y="908"/>
                  </a:lnTo>
                  <a:lnTo>
                    <a:pt x="2144" y="904"/>
                  </a:lnTo>
                  <a:lnTo>
                    <a:pt x="2161" y="898"/>
                  </a:lnTo>
                  <a:lnTo>
                    <a:pt x="2177" y="890"/>
                  </a:lnTo>
                  <a:lnTo>
                    <a:pt x="2194" y="882"/>
                  </a:lnTo>
                  <a:lnTo>
                    <a:pt x="2208" y="873"/>
                  </a:lnTo>
                  <a:lnTo>
                    <a:pt x="2222" y="863"/>
                  </a:lnTo>
                  <a:lnTo>
                    <a:pt x="2237" y="852"/>
                  </a:lnTo>
                  <a:lnTo>
                    <a:pt x="2251" y="843"/>
                  </a:lnTo>
                  <a:lnTo>
                    <a:pt x="2265" y="832"/>
                  </a:lnTo>
                  <a:lnTo>
                    <a:pt x="2276" y="818"/>
                  </a:lnTo>
                  <a:lnTo>
                    <a:pt x="2288" y="807"/>
                  </a:lnTo>
                  <a:lnTo>
                    <a:pt x="2301" y="793"/>
                  </a:lnTo>
                  <a:lnTo>
                    <a:pt x="2310" y="781"/>
                  </a:lnTo>
                  <a:lnTo>
                    <a:pt x="2321" y="765"/>
                  </a:lnTo>
                  <a:lnTo>
                    <a:pt x="2330" y="751"/>
                  </a:lnTo>
                  <a:lnTo>
                    <a:pt x="2338" y="734"/>
                  </a:lnTo>
                  <a:lnTo>
                    <a:pt x="2346" y="719"/>
                  </a:lnTo>
                  <a:lnTo>
                    <a:pt x="2354" y="703"/>
                  </a:lnTo>
                  <a:lnTo>
                    <a:pt x="2361" y="687"/>
                  </a:lnTo>
                  <a:lnTo>
                    <a:pt x="2366" y="670"/>
                  </a:lnTo>
                  <a:lnTo>
                    <a:pt x="2372" y="653"/>
                  </a:lnTo>
                  <a:lnTo>
                    <a:pt x="2375" y="635"/>
                  </a:lnTo>
                  <a:lnTo>
                    <a:pt x="2378" y="616"/>
                  </a:lnTo>
                  <a:lnTo>
                    <a:pt x="2382" y="599"/>
                  </a:lnTo>
                  <a:lnTo>
                    <a:pt x="2382" y="580"/>
                  </a:lnTo>
                  <a:lnTo>
                    <a:pt x="2382" y="561"/>
                  </a:lnTo>
                  <a:lnTo>
                    <a:pt x="2382" y="364"/>
                  </a:lnTo>
                  <a:lnTo>
                    <a:pt x="2382" y="345"/>
                  </a:lnTo>
                  <a:lnTo>
                    <a:pt x="2382" y="326"/>
                  </a:lnTo>
                  <a:lnTo>
                    <a:pt x="2378" y="308"/>
                  </a:lnTo>
                  <a:lnTo>
                    <a:pt x="2375" y="291"/>
                  </a:lnTo>
                  <a:lnTo>
                    <a:pt x="2372" y="273"/>
                  </a:lnTo>
                  <a:lnTo>
                    <a:pt x="2366" y="256"/>
                  </a:lnTo>
                  <a:lnTo>
                    <a:pt x="2361" y="239"/>
                  </a:lnTo>
                  <a:lnTo>
                    <a:pt x="2354" y="222"/>
                  </a:lnTo>
                  <a:lnTo>
                    <a:pt x="2346" y="207"/>
                  </a:lnTo>
                  <a:lnTo>
                    <a:pt x="2338" y="189"/>
                  </a:lnTo>
                  <a:lnTo>
                    <a:pt x="2330" y="175"/>
                  </a:lnTo>
                  <a:lnTo>
                    <a:pt x="2321" y="161"/>
                  </a:lnTo>
                  <a:lnTo>
                    <a:pt x="2310" y="146"/>
                  </a:lnTo>
                  <a:lnTo>
                    <a:pt x="2301" y="133"/>
                  </a:lnTo>
                  <a:lnTo>
                    <a:pt x="2288" y="119"/>
                  </a:lnTo>
                  <a:lnTo>
                    <a:pt x="2276" y="105"/>
                  </a:lnTo>
                  <a:lnTo>
                    <a:pt x="2265" y="94"/>
                  </a:lnTo>
                  <a:lnTo>
                    <a:pt x="2251" y="82"/>
                  </a:lnTo>
                  <a:lnTo>
                    <a:pt x="2237" y="71"/>
                  </a:lnTo>
                  <a:lnTo>
                    <a:pt x="2222" y="62"/>
                  </a:lnTo>
                  <a:lnTo>
                    <a:pt x="2208" y="52"/>
                  </a:lnTo>
                  <a:lnTo>
                    <a:pt x="2194" y="43"/>
                  </a:lnTo>
                  <a:lnTo>
                    <a:pt x="2177" y="35"/>
                  </a:lnTo>
                  <a:lnTo>
                    <a:pt x="2161" y="28"/>
                  </a:lnTo>
                  <a:lnTo>
                    <a:pt x="2144" y="23"/>
                  </a:lnTo>
                  <a:lnTo>
                    <a:pt x="2129" y="15"/>
                  </a:lnTo>
                  <a:lnTo>
                    <a:pt x="2112" y="12"/>
                  </a:lnTo>
                  <a:lnTo>
                    <a:pt x="2093" y="6"/>
                  </a:lnTo>
                  <a:lnTo>
                    <a:pt x="2076" y="4"/>
                  </a:lnTo>
                  <a:lnTo>
                    <a:pt x="2057" y="1"/>
                  </a:lnTo>
                  <a:lnTo>
                    <a:pt x="2039" y="0"/>
                  </a:lnTo>
                  <a:lnTo>
                    <a:pt x="2020" y="0"/>
                  </a:lnTo>
                  <a:lnTo>
                    <a:pt x="363"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49" name="Freeform 156"/>
            <p:cNvSpPr>
              <a:spLocks/>
            </p:cNvSpPr>
            <p:nvPr/>
          </p:nvSpPr>
          <p:spPr bwMode="auto">
            <a:xfrm>
              <a:off x="2811802" y="3849688"/>
              <a:ext cx="3073400" cy="1195387"/>
            </a:xfrm>
            <a:custGeom>
              <a:avLst/>
              <a:gdLst>
                <a:gd name="T0" fmla="*/ 2147483647 w 2382"/>
                <a:gd name="T1" fmla="*/ 2147483647 h 926"/>
                <a:gd name="T2" fmla="*/ 2147483647 w 2382"/>
                <a:gd name="T3" fmla="*/ 2147483647 h 926"/>
                <a:gd name="T4" fmla="*/ 2147483647 w 2382"/>
                <a:gd name="T5" fmla="*/ 2147483647 h 926"/>
                <a:gd name="T6" fmla="*/ 2147483647 w 2382"/>
                <a:gd name="T7" fmla="*/ 2147483647 h 926"/>
                <a:gd name="T8" fmla="*/ 2147483647 w 2382"/>
                <a:gd name="T9" fmla="*/ 2147483647 h 926"/>
                <a:gd name="T10" fmla="*/ 2147483647 w 2382"/>
                <a:gd name="T11" fmla="*/ 2147483647 h 926"/>
                <a:gd name="T12" fmla="*/ 2147483647 w 2382"/>
                <a:gd name="T13" fmla="*/ 2147483647 h 926"/>
                <a:gd name="T14" fmla="*/ 2147483647 w 2382"/>
                <a:gd name="T15" fmla="*/ 2147483647 h 926"/>
                <a:gd name="T16" fmla="*/ 2147483647 w 2382"/>
                <a:gd name="T17" fmla="*/ 2147483647 h 926"/>
                <a:gd name="T18" fmla="*/ 2147483647 w 2382"/>
                <a:gd name="T19" fmla="*/ 2147483647 h 926"/>
                <a:gd name="T20" fmla="*/ 0 w 2382"/>
                <a:gd name="T21" fmla="*/ 2147483647 h 926"/>
                <a:gd name="T22" fmla="*/ 2147483647 w 2382"/>
                <a:gd name="T23" fmla="*/ 2147483647 h 926"/>
                <a:gd name="T24" fmla="*/ 2147483647 w 2382"/>
                <a:gd name="T25" fmla="*/ 2147483647 h 926"/>
                <a:gd name="T26" fmla="*/ 2147483647 w 2382"/>
                <a:gd name="T27" fmla="*/ 2147483647 h 926"/>
                <a:gd name="T28" fmla="*/ 2147483647 w 2382"/>
                <a:gd name="T29" fmla="*/ 2147483647 h 926"/>
                <a:gd name="T30" fmla="*/ 2147483647 w 2382"/>
                <a:gd name="T31" fmla="*/ 2147483647 h 926"/>
                <a:gd name="T32" fmla="*/ 2147483647 w 2382"/>
                <a:gd name="T33" fmla="*/ 2147483647 h 926"/>
                <a:gd name="T34" fmla="*/ 2147483647 w 2382"/>
                <a:gd name="T35" fmla="*/ 2147483647 h 926"/>
                <a:gd name="T36" fmla="*/ 2147483647 w 2382"/>
                <a:gd name="T37" fmla="*/ 2147483647 h 926"/>
                <a:gd name="T38" fmla="*/ 2147483647 w 2382"/>
                <a:gd name="T39" fmla="*/ 2147483647 h 926"/>
                <a:gd name="T40" fmla="*/ 2147483647 w 2382"/>
                <a:gd name="T41" fmla="*/ 2147483647 h 926"/>
                <a:gd name="T42" fmla="*/ 2147483647 w 2382"/>
                <a:gd name="T43" fmla="*/ 2147483647 h 926"/>
                <a:gd name="T44" fmla="*/ 2147483647 w 2382"/>
                <a:gd name="T45" fmla="*/ 2147483647 h 926"/>
                <a:gd name="T46" fmla="*/ 2147483647 w 2382"/>
                <a:gd name="T47" fmla="*/ 2147483647 h 926"/>
                <a:gd name="T48" fmla="*/ 2147483647 w 2382"/>
                <a:gd name="T49" fmla="*/ 2147483647 h 926"/>
                <a:gd name="T50" fmla="*/ 2147483647 w 2382"/>
                <a:gd name="T51" fmla="*/ 2147483647 h 926"/>
                <a:gd name="T52" fmla="*/ 2147483647 w 2382"/>
                <a:gd name="T53" fmla="*/ 2147483647 h 926"/>
                <a:gd name="T54" fmla="*/ 2147483647 w 2382"/>
                <a:gd name="T55" fmla="*/ 2147483647 h 926"/>
                <a:gd name="T56" fmla="*/ 2147483647 w 2382"/>
                <a:gd name="T57" fmla="*/ 2147483647 h 926"/>
                <a:gd name="T58" fmla="*/ 2147483647 w 2382"/>
                <a:gd name="T59" fmla="*/ 2147483647 h 926"/>
                <a:gd name="T60" fmla="*/ 2147483647 w 2382"/>
                <a:gd name="T61" fmla="*/ 2147483647 h 926"/>
                <a:gd name="T62" fmla="*/ 2147483647 w 2382"/>
                <a:gd name="T63" fmla="*/ 2147483647 h 926"/>
                <a:gd name="T64" fmla="*/ 2147483647 w 2382"/>
                <a:gd name="T65" fmla="*/ 2147483647 h 926"/>
                <a:gd name="T66" fmla="*/ 2147483647 w 2382"/>
                <a:gd name="T67" fmla="*/ 2147483647 h 926"/>
                <a:gd name="T68" fmla="*/ 2147483647 w 2382"/>
                <a:gd name="T69" fmla="*/ 2147483647 h 926"/>
                <a:gd name="T70" fmla="*/ 2147483647 w 2382"/>
                <a:gd name="T71" fmla="*/ 2147483647 h 926"/>
                <a:gd name="T72" fmla="*/ 2147483647 w 2382"/>
                <a:gd name="T73" fmla="*/ 2147483647 h 926"/>
                <a:gd name="T74" fmla="*/ 2147483647 w 2382"/>
                <a:gd name="T75" fmla="*/ 2147483647 h 926"/>
                <a:gd name="T76" fmla="*/ 2147483647 w 2382"/>
                <a:gd name="T77" fmla="*/ 2147483647 h 926"/>
                <a:gd name="T78" fmla="*/ 2147483647 w 2382"/>
                <a:gd name="T79" fmla="*/ 2147483647 h 926"/>
                <a:gd name="T80" fmla="*/ 2147483647 w 2382"/>
                <a:gd name="T81" fmla="*/ 2147483647 h 926"/>
                <a:gd name="T82" fmla="*/ 2147483647 w 2382"/>
                <a:gd name="T83" fmla="*/ 2147483647 h 926"/>
                <a:gd name="T84" fmla="*/ 2147483647 w 2382"/>
                <a:gd name="T85" fmla="*/ 2147483647 h 926"/>
                <a:gd name="T86" fmla="*/ 2147483647 w 2382"/>
                <a:gd name="T87" fmla="*/ 0 h 9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2"/>
                <a:gd name="T133" fmla="*/ 0 h 926"/>
                <a:gd name="T134" fmla="*/ 2382 w 2382"/>
                <a:gd name="T135" fmla="*/ 926 h 9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2" h="926">
                  <a:moveTo>
                    <a:pt x="363" y="0"/>
                  </a:moveTo>
                  <a:lnTo>
                    <a:pt x="344" y="0"/>
                  </a:lnTo>
                  <a:lnTo>
                    <a:pt x="326" y="1"/>
                  </a:lnTo>
                  <a:lnTo>
                    <a:pt x="309" y="4"/>
                  </a:lnTo>
                  <a:lnTo>
                    <a:pt x="290" y="6"/>
                  </a:lnTo>
                  <a:lnTo>
                    <a:pt x="273" y="12"/>
                  </a:lnTo>
                  <a:lnTo>
                    <a:pt x="256" y="15"/>
                  </a:lnTo>
                  <a:lnTo>
                    <a:pt x="239" y="23"/>
                  </a:lnTo>
                  <a:lnTo>
                    <a:pt x="222" y="28"/>
                  </a:lnTo>
                  <a:lnTo>
                    <a:pt x="206" y="35"/>
                  </a:lnTo>
                  <a:lnTo>
                    <a:pt x="191" y="43"/>
                  </a:lnTo>
                  <a:lnTo>
                    <a:pt x="175" y="52"/>
                  </a:lnTo>
                  <a:lnTo>
                    <a:pt x="160" y="62"/>
                  </a:lnTo>
                  <a:lnTo>
                    <a:pt x="146" y="71"/>
                  </a:lnTo>
                  <a:lnTo>
                    <a:pt x="133" y="82"/>
                  </a:lnTo>
                  <a:lnTo>
                    <a:pt x="120" y="94"/>
                  </a:lnTo>
                  <a:lnTo>
                    <a:pt x="107" y="105"/>
                  </a:lnTo>
                  <a:lnTo>
                    <a:pt x="95" y="119"/>
                  </a:lnTo>
                  <a:lnTo>
                    <a:pt x="84" y="133"/>
                  </a:lnTo>
                  <a:lnTo>
                    <a:pt x="73" y="146"/>
                  </a:lnTo>
                  <a:lnTo>
                    <a:pt x="62" y="161"/>
                  </a:lnTo>
                  <a:lnTo>
                    <a:pt x="53" y="175"/>
                  </a:lnTo>
                  <a:lnTo>
                    <a:pt x="45" y="189"/>
                  </a:lnTo>
                  <a:lnTo>
                    <a:pt x="36" y="207"/>
                  </a:lnTo>
                  <a:lnTo>
                    <a:pt x="30" y="222"/>
                  </a:lnTo>
                  <a:lnTo>
                    <a:pt x="23" y="239"/>
                  </a:lnTo>
                  <a:lnTo>
                    <a:pt x="17" y="256"/>
                  </a:lnTo>
                  <a:lnTo>
                    <a:pt x="12" y="273"/>
                  </a:lnTo>
                  <a:lnTo>
                    <a:pt x="9" y="291"/>
                  </a:lnTo>
                  <a:lnTo>
                    <a:pt x="5" y="308"/>
                  </a:lnTo>
                  <a:lnTo>
                    <a:pt x="3" y="326"/>
                  </a:lnTo>
                  <a:lnTo>
                    <a:pt x="2" y="345"/>
                  </a:lnTo>
                  <a:lnTo>
                    <a:pt x="0" y="364"/>
                  </a:lnTo>
                  <a:lnTo>
                    <a:pt x="0" y="561"/>
                  </a:lnTo>
                  <a:lnTo>
                    <a:pt x="2" y="580"/>
                  </a:lnTo>
                  <a:lnTo>
                    <a:pt x="3" y="599"/>
                  </a:lnTo>
                  <a:lnTo>
                    <a:pt x="5" y="616"/>
                  </a:lnTo>
                  <a:lnTo>
                    <a:pt x="9" y="635"/>
                  </a:lnTo>
                  <a:lnTo>
                    <a:pt x="12" y="653"/>
                  </a:lnTo>
                  <a:lnTo>
                    <a:pt x="17" y="670"/>
                  </a:lnTo>
                  <a:lnTo>
                    <a:pt x="23" y="687"/>
                  </a:lnTo>
                  <a:lnTo>
                    <a:pt x="30" y="703"/>
                  </a:lnTo>
                  <a:lnTo>
                    <a:pt x="36" y="719"/>
                  </a:lnTo>
                  <a:lnTo>
                    <a:pt x="45" y="734"/>
                  </a:lnTo>
                  <a:lnTo>
                    <a:pt x="53" y="751"/>
                  </a:lnTo>
                  <a:lnTo>
                    <a:pt x="62" y="765"/>
                  </a:lnTo>
                  <a:lnTo>
                    <a:pt x="73" y="781"/>
                  </a:lnTo>
                  <a:lnTo>
                    <a:pt x="84" y="793"/>
                  </a:lnTo>
                  <a:lnTo>
                    <a:pt x="95" y="807"/>
                  </a:lnTo>
                  <a:lnTo>
                    <a:pt x="107" y="818"/>
                  </a:lnTo>
                  <a:lnTo>
                    <a:pt x="120" y="832"/>
                  </a:lnTo>
                  <a:lnTo>
                    <a:pt x="133" y="843"/>
                  </a:lnTo>
                  <a:lnTo>
                    <a:pt x="146" y="852"/>
                  </a:lnTo>
                  <a:lnTo>
                    <a:pt x="160" y="863"/>
                  </a:lnTo>
                  <a:lnTo>
                    <a:pt x="175" y="873"/>
                  </a:lnTo>
                  <a:lnTo>
                    <a:pt x="191" y="882"/>
                  </a:lnTo>
                  <a:lnTo>
                    <a:pt x="206" y="890"/>
                  </a:lnTo>
                  <a:lnTo>
                    <a:pt x="222" y="898"/>
                  </a:lnTo>
                  <a:lnTo>
                    <a:pt x="239" y="904"/>
                  </a:lnTo>
                  <a:lnTo>
                    <a:pt x="256" y="908"/>
                  </a:lnTo>
                  <a:lnTo>
                    <a:pt x="273" y="915"/>
                  </a:lnTo>
                  <a:lnTo>
                    <a:pt x="290" y="918"/>
                  </a:lnTo>
                  <a:lnTo>
                    <a:pt x="309" y="922"/>
                  </a:lnTo>
                  <a:lnTo>
                    <a:pt x="326" y="924"/>
                  </a:lnTo>
                  <a:lnTo>
                    <a:pt x="344" y="926"/>
                  </a:lnTo>
                  <a:lnTo>
                    <a:pt x="363" y="926"/>
                  </a:lnTo>
                  <a:lnTo>
                    <a:pt x="2020" y="926"/>
                  </a:lnTo>
                  <a:lnTo>
                    <a:pt x="2039" y="926"/>
                  </a:lnTo>
                  <a:lnTo>
                    <a:pt x="2057" y="924"/>
                  </a:lnTo>
                  <a:lnTo>
                    <a:pt x="2076" y="922"/>
                  </a:lnTo>
                  <a:lnTo>
                    <a:pt x="2093" y="918"/>
                  </a:lnTo>
                  <a:lnTo>
                    <a:pt x="2112" y="915"/>
                  </a:lnTo>
                  <a:lnTo>
                    <a:pt x="2129" y="908"/>
                  </a:lnTo>
                  <a:lnTo>
                    <a:pt x="2144" y="904"/>
                  </a:lnTo>
                  <a:lnTo>
                    <a:pt x="2161" y="898"/>
                  </a:lnTo>
                  <a:lnTo>
                    <a:pt x="2177" y="890"/>
                  </a:lnTo>
                  <a:lnTo>
                    <a:pt x="2194" y="882"/>
                  </a:lnTo>
                  <a:lnTo>
                    <a:pt x="2208" y="873"/>
                  </a:lnTo>
                  <a:lnTo>
                    <a:pt x="2222" y="863"/>
                  </a:lnTo>
                  <a:lnTo>
                    <a:pt x="2237" y="852"/>
                  </a:lnTo>
                  <a:lnTo>
                    <a:pt x="2251" y="843"/>
                  </a:lnTo>
                  <a:lnTo>
                    <a:pt x="2265" y="832"/>
                  </a:lnTo>
                  <a:lnTo>
                    <a:pt x="2276" y="818"/>
                  </a:lnTo>
                  <a:lnTo>
                    <a:pt x="2288" y="807"/>
                  </a:lnTo>
                  <a:lnTo>
                    <a:pt x="2301" y="793"/>
                  </a:lnTo>
                  <a:lnTo>
                    <a:pt x="2310" y="781"/>
                  </a:lnTo>
                  <a:lnTo>
                    <a:pt x="2321" y="765"/>
                  </a:lnTo>
                  <a:lnTo>
                    <a:pt x="2330" y="751"/>
                  </a:lnTo>
                  <a:lnTo>
                    <a:pt x="2338" y="734"/>
                  </a:lnTo>
                  <a:lnTo>
                    <a:pt x="2346" y="719"/>
                  </a:lnTo>
                  <a:lnTo>
                    <a:pt x="2354" y="703"/>
                  </a:lnTo>
                  <a:lnTo>
                    <a:pt x="2361" y="687"/>
                  </a:lnTo>
                  <a:lnTo>
                    <a:pt x="2366" y="670"/>
                  </a:lnTo>
                  <a:lnTo>
                    <a:pt x="2372" y="653"/>
                  </a:lnTo>
                  <a:lnTo>
                    <a:pt x="2375" y="635"/>
                  </a:lnTo>
                  <a:lnTo>
                    <a:pt x="2378" y="616"/>
                  </a:lnTo>
                  <a:lnTo>
                    <a:pt x="2382" y="599"/>
                  </a:lnTo>
                  <a:lnTo>
                    <a:pt x="2382" y="580"/>
                  </a:lnTo>
                  <a:lnTo>
                    <a:pt x="2382" y="561"/>
                  </a:lnTo>
                  <a:lnTo>
                    <a:pt x="2382" y="364"/>
                  </a:lnTo>
                  <a:lnTo>
                    <a:pt x="2382" y="345"/>
                  </a:lnTo>
                  <a:lnTo>
                    <a:pt x="2382" y="326"/>
                  </a:lnTo>
                  <a:lnTo>
                    <a:pt x="2378" y="308"/>
                  </a:lnTo>
                  <a:lnTo>
                    <a:pt x="2375" y="291"/>
                  </a:lnTo>
                  <a:lnTo>
                    <a:pt x="2372" y="273"/>
                  </a:lnTo>
                  <a:lnTo>
                    <a:pt x="2366" y="256"/>
                  </a:lnTo>
                  <a:lnTo>
                    <a:pt x="2361" y="239"/>
                  </a:lnTo>
                  <a:lnTo>
                    <a:pt x="2354" y="222"/>
                  </a:lnTo>
                  <a:lnTo>
                    <a:pt x="2346" y="207"/>
                  </a:lnTo>
                  <a:lnTo>
                    <a:pt x="2338" y="189"/>
                  </a:lnTo>
                  <a:lnTo>
                    <a:pt x="2330" y="175"/>
                  </a:lnTo>
                  <a:lnTo>
                    <a:pt x="2321" y="161"/>
                  </a:lnTo>
                  <a:lnTo>
                    <a:pt x="2310" y="146"/>
                  </a:lnTo>
                  <a:lnTo>
                    <a:pt x="2301" y="133"/>
                  </a:lnTo>
                  <a:lnTo>
                    <a:pt x="2288" y="119"/>
                  </a:lnTo>
                  <a:lnTo>
                    <a:pt x="2276" y="105"/>
                  </a:lnTo>
                  <a:lnTo>
                    <a:pt x="2265" y="94"/>
                  </a:lnTo>
                  <a:lnTo>
                    <a:pt x="2251" y="82"/>
                  </a:lnTo>
                  <a:lnTo>
                    <a:pt x="2237" y="71"/>
                  </a:lnTo>
                  <a:lnTo>
                    <a:pt x="2222" y="62"/>
                  </a:lnTo>
                  <a:lnTo>
                    <a:pt x="2208" y="52"/>
                  </a:lnTo>
                  <a:lnTo>
                    <a:pt x="2194" y="43"/>
                  </a:lnTo>
                  <a:lnTo>
                    <a:pt x="2177" y="35"/>
                  </a:lnTo>
                  <a:lnTo>
                    <a:pt x="2161" y="28"/>
                  </a:lnTo>
                  <a:lnTo>
                    <a:pt x="2144" y="23"/>
                  </a:lnTo>
                  <a:lnTo>
                    <a:pt x="2129" y="15"/>
                  </a:lnTo>
                  <a:lnTo>
                    <a:pt x="2112" y="12"/>
                  </a:lnTo>
                  <a:lnTo>
                    <a:pt x="2093" y="6"/>
                  </a:lnTo>
                  <a:lnTo>
                    <a:pt x="2076" y="4"/>
                  </a:lnTo>
                  <a:lnTo>
                    <a:pt x="2057" y="1"/>
                  </a:lnTo>
                  <a:lnTo>
                    <a:pt x="2039" y="0"/>
                  </a:lnTo>
                  <a:lnTo>
                    <a:pt x="2020" y="0"/>
                  </a:lnTo>
                  <a:lnTo>
                    <a:pt x="363"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50" name="Freeform 157"/>
            <p:cNvSpPr>
              <a:spLocks/>
            </p:cNvSpPr>
            <p:nvPr/>
          </p:nvSpPr>
          <p:spPr bwMode="auto">
            <a:xfrm>
              <a:off x="2740057" y="3767138"/>
              <a:ext cx="3275012" cy="1358900"/>
            </a:xfrm>
            <a:custGeom>
              <a:avLst/>
              <a:gdLst>
                <a:gd name="T0" fmla="*/ 2147483647 w 2537"/>
                <a:gd name="T1" fmla="*/ 2147483647 h 1053"/>
                <a:gd name="T2" fmla="*/ 2147483647 w 2537"/>
                <a:gd name="T3" fmla="*/ 2147483647 h 1053"/>
                <a:gd name="T4" fmla="*/ 2147483647 w 2537"/>
                <a:gd name="T5" fmla="*/ 2147483647 h 1053"/>
                <a:gd name="T6" fmla="*/ 2147483647 w 2537"/>
                <a:gd name="T7" fmla="*/ 2147483647 h 1053"/>
                <a:gd name="T8" fmla="*/ 2147483647 w 2537"/>
                <a:gd name="T9" fmla="*/ 2147483647 h 1053"/>
                <a:gd name="T10" fmla="*/ 2147483647 w 2537"/>
                <a:gd name="T11" fmla="*/ 2147483647 h 1053"/>
                <a:gd name="T12" fmla="*/ 2147483647 w 2537"/>
                <a:gd name="T13" fmla="*/ 2147483647 h 1053"/>
                <a:gd name="T14" fmla="*/ 2147483647 w 2537"/>
                <a:gd name="T15" fmla="*/ 2147483647 h 1053"/>
                <a:gd name="T16" fmla="*/ 2147483647 w 2537"/>
                <a:gd name="T17" fmla="*/ 2147483647 h 1053"/>
                <a:gd name="T18" fmla="*/ 2147483647 w 2537"/>
                <a:gd name="T19" fmla="*/ 2147483647 h 1053"/>
                <a:gd name="T20" fmla="*/ 0 w 2537"/>
                <a:gd name="T21" fmla="*/ 2147483647 h 1053"/>
                <a:gd name="T22" fmla="*/ 2147483647 w 2537"/>
                <a:gd name="T23" fmla="*/ 2147483647 h 1053"/>
                <a:gd name="T24" fmla="*/ 2147483647 w 2537"/>
                <a:gd name="T25" fmla="*/ 2147483647 h 1053"/>
                <a:gd name="T26" fmla="*/ 2147483647 w 2537"/>
                <a:gd name="T27" fmla="*/ 2147483647 h 1053"/>
                <a:gd name="T28" fmla="*/ 2147483647 w 2537"/>
                <a:gd name="T29" fmla="*/ 2147483647 h 1053"/>
                <a:gd name="T30" fmla="*/ 2147483647 w 2537"/>
                <a:gd name="T31" fmla="*/ 2147483647 h 1053"/>
                <a:gd name="T32" fmla="*/ 2147483647 w 2537"/>
                <a:gd name="T33" fmla="*/ 2147483647 h 1053"/>
                <a:gd name="T34" fmla="*/ 2147483647 w 2537"/>
                <a:gd name="T35" fmla="*/ 2147483647 h 1053"/>
                <a:gd name="T36" fmla="*/ 2147483647 w 2537"/>
                <a:gd name="T37" fmla="*/ 2147483647 h 1053"/>
                <a:gd name="T38" fmla="*/ 2147483647 w 2537"/>
                <a:gd name="T39" fmla="*/ 2147483647 h 1053"/>
                <a:gd name="T40" fmla="*/ 2147483647 w 2537"/>
                <a:gd name="T41" fmla="*/ 2147483647 h 1053"/>
                <a:gd name="T42" fmla="*/ 2147483647 w 2537"/>
                <a:gd name="T43" fmla="*/ 2147483647 h 1053"/>
                <a:gd name="T44" fmla="*/ 2147483647 w 2537"/>
                <a:gd name="T45" fmla="*/ 2147483647 h 1053"/>
                <a:gd name="T46" fmla="*/ 2147483647 w 2537"/>
                <a:gd name="T47" fmla="*/ 2147483647 h 1053"/>
                <a:gd name="T48" fmla="*/ 2147483647 w 2537"/>
                <a:gd name="T49" fmla="*/ 2147483647 h 1053"/>
                <a:gd name="T50" fmla="*/ 2147483647 w 2537"/>
                <a:gd name="T51" fmla="*/ 2147483647 h 1053"/>
                <a:gd name="T52" fmla="*/ 2147483647 w 2537"/>
                <a:gd name="T53" fmla="*/ 2147483647 h 1053"/>
                <a:gd name="T54" fmla="*/ 2147483647 w 2537"/>
                <a:gd name="T55" fmla="*/ 2147483647 h 1053"/>
                <a:gd name="T56" fmla="*/ 2147483647 w 2537"/>
                <a:gd name="T57" fmla="*/ 2147483647 h 1053"/>
                <a:gd name="T58" fmla="*/ 2147483647 w 2537"/>
                <a:gd name="T59" fmla="*/ 2147483647 h 1053"/>
                <a:gd name="T60" fmla="*/ 2147483647 w 2537"/>
                <a:gd name="T61" fmla="*/ 2147483647 h 1053"/>
                <a:gd name="T62" fmla="*/ 2147483647 w 2537"/>
                <a:gd name="T63" fmla="*/ 2147483647 h 1053"/>
                <a:gd name="T64" fmla="*/ 2147483647 w 2537"/>
                <a:gd name="T65" fmla="*/ 2147483647 h 1053"/>
                <a:gd name="T66" fmla="*/ 2147483647 w 2537"/>
                <a:gd name="T67" fmla="*/ 2147483647 h 1053"/>
                <a:gd name="T68" fmla="*/ 2147483647 w 2537"/>
                <a:gd name="T69" fmla="*/ 2147483647 h 1053"/>
                <a:gd name="T70" fmla="*/ 2147483647 w 2537"/>
                <a:gd name="T71" fmla="*/ 2147483647 h 1053"/>
                <a:gd name="T72" fmla="*/ 2147483647 w 2537"/>
                <a:gd name="T73" fmla="*/ 2147483647 h 1053"/>
                <a:gd name="T74" fmla="*/ 2147483647 w 2537"/>
                <a:gd name="T75" fmla="*/ 2147483647 h 1053"/>
                <a:gd name="T76" fmla="*/ 2147483647 w 2537"/>
                <a:gd name="T77" fmla="*/ 2147483647 h 1053"/>
                <a:gd name="T78" fmla="*/ 2147483647 w 2537"/>
                <a:gd name="T79" fmla="*/ 2147483647 h 1053"/>
                <a:gd name="T80" fmla="*/ 2147483647 w 2537"/>
                <a:gd name="T81" fmla="*/ 2147483647 h 1053"/>
                <a:gd name="T82" fmla="*/ 2147483647 w 2537"/>
                <a:gd name="T83" fmla="*/ 2147483647 h 1053"/>
                <a:gd name="T84" fmla="*/ 2147483647 w 2537"/>
                <a:gd name="T85" fmla="*/ 2147483647 h 1053"/>
                <a:gd name="T86" fmla="*/ 2147483647 w 2537"/>
                <a:gd name="T87" fmla="*/ 0 h 10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7"/>
                <a:gd name="T133" fmla="*/ 0 h 1053"/>
                <a:gd name="T134" fmla="*/ 2537 w 2537"/>
                <a:gd name="T135" fmla="*/ 1053 h 10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7" h="1053">
                  <a:moveTo>
                    <a:pt x="396" y="0"/>
                  </a:moveTo>
                  <a:lnTo>
                    <a:pt x="375" y="0"/>
                  </a:lnTo>
                  <a:lnTo>
                    <a:pt x="355" y="3"/>
                  </a:lnTo>
                  <a:lnTo>
                    <a:pt x="335" y="4"/>
                  </a:lnTo>
                  <a:lnTo>
                    <a:pt x="317" y="8"/>
                  </a:lnTo>
                  <a:lnTo>
                    <a:pt x="296" y="12"/>
                  </a:lnTo>
                  <a:lnTo>
                    <a:pt x="278" y="17"/>
                  </a:lnTo>
                  <a:lnTo>
                    <a:pt x="259" y="25"/>
                  </a:lnTo>
                  <a:lnTo>
                    <a:pt x="242" y="32"/>
                  </a:lnTo>
                  <a:lnTo>
                    <a:pt x="223" y="40"/>
                  </a:lnTo>
                  <a:lnTo>
                    <a:pt x="208" y="48"/>
                  </a:lnTo>
                  <a:lnTo>
                    <a:pt x="191" y="57"/>
                  </a:lnTo>
                  <a:lnTo>
                    <a:pt x="174" y="68"/>
                  </a:lnTo>
                  <a:lnTo>
                    <a:pt x="158" y="79"/>
                  </a:lnTo>
                  <a:lnTo>
                    <a:pt x="144" y="90"/>
                  </a:lnTo>
                  <a:lnTo>
                    <a:pt x="129" y="104"/>
                  </a:lnTo>
                  <a:lnTo>
                    <a:pt x="116" y="116"/>
                  </a:lnTo>
                  <a:lnTo>
                    <a:pt x="102" y="130"/>
                  </a:lnTo>
                  <a:lnTo>
                    <a:pt x="90" y="144"/>
                  </a:lnTo>
                  <a:lnTo>
                    <a:pt x="78" y="160"/>
                  </a:lnTo>
                  <a:lnTo>
                    <a:pt x="67" y="176"/>
                  </a:lnTo>
                  <a:lnTo>
                    <a:pt x="57" y="191"/>
                  </a:lnTo>
                  <a:lnTo>
                    <a:pt x="48" y="208"/>
                  </a:lnTo>
                  <a:lnTo>
                    <a:pt x="39" y="225"/>
                  </a:lnTo>
                  <a:lnTo>
                    <a:pt x="31" y="243"/>
                  </a:lnTo>
                  <a:lnTo>
                    <a:pt x="23" y="261"/>
                  </a:lnTo>
                  <a:lnTo>
                    <a:pt x="17" y="280"/>
                  </a:lnTo>
                  <a:lnTo>
                    <a:pt x="12" y="297"/>
                  </a:lnTo>
                  <a:lnTo>
                    <a:pt x="8" y="317"/>
                  </a:lnTo>
                  <a:lnTo>
                    <a:pt x="5" y="337"/>
                  </a:lnTo>
                  <a:lnTo>
                    <a:pt x="2" y="358"/>
                  </a:lnTo>
                  <a:lnTo>
                    <a:pt x="0" y="378"/>
                  </a:lnTo>
                  <a:lnTo>
                    <a:pt x="0" y="398"/>
                  </a:lnTo>
                  <a:lnTo>
                    <a:pt x="0" y="655"/>
                  </a:lnTo>
                  <a:lnTo>
                    <a:pt x="0" y="677"/>
                  </a:lnTo>
                  <a:lnTo>
                    <a:pt x="2" y="697"/>
                  </a:lnTo>
                  <a:lnTo>
                    <a:pt x="5" y="717"/>
                  </a:lnTo>
                  <a:lnTo>
                    <a:pt x="8" y="736"/>
                  </a:lnTo>
                  <a:lnTo>
                    <a:pt x="12" y="755"/>
                  </a:lnTo>
                  <a:lnTo>
                    <a:pt x="17" y="773"/>
                  </a:lnTo>
                  <a:lnTo>
                    <a:pt x="23" y="792"/>
                  </a:lnTo>
                  <a:lnTo>
                    <a:pt x="31" y="811"/>
                  </a:lnTo>
                  <a:lnTo>
                    <a:pt x="39" y="828"/>
                  </a:lnTo>
                  <a:lnTo>
                    <a:pt x="48" y="845"/>
                  </a:lnTo>
                  <a:lnTo>
                    <a:pt x="57" y="862"/>
                  </a:lnTo>
                  <a:lnTo>
                    <a:pt x="67" y="879"/>
                  </a:lnTo>
                  <a:lnTo>
                    <a:pt x="78" y="893"/>
                  </a:lnTo>
                  <a:lnTo>
                    <a:pt x="90" y="909"/>
                  </a:lnTo>
                  <a:lnTo>
                    <a:pt x="102" y="924"/>
                  </a:lnTo>
                  <a:lnTo>
                    <a:pt x="116" y="937"/>
                  </a:lnTo>
                  <a:lnTo>
                    <a:pt x="129" y="951"/>
                  </a:lnTo>
                  <a:lnTo>
                    <a:pt x="144" y="963"/>
                  </a:lnTo>
                  <a:lnTo>
                    <a:pt x="158" y="974"/>
                  </a:lnTo>
                  <a:lnTo>
                    <a:pt x="174" y="986"/>
                  </a:lnTo>
                  <a:lnTo>
                    <a:pt x="191" y="996"/>
                  </a:lnTo>
                  <a:lnTo>
                    <a:pt x="208" y="1007"/>
                  </a:lnTo>
                  <a:lnTo>
                    <a:pt x="223" y="1014"/>
                  </a:lnTo>
                  <a:lnTo>
                    <a:pt x="242" y="1022"/>
                  </a:lnTo>
                  <a:lnTo>
                    <a:pt x="259" y="1028"/>
                  </a:lnTo>
                  <a:lnTo>
                    <a:pt x="278" y="1036"/>
                  </a:lnTo>
                  <a:lnTo>
                    <a:pt x="296" y="1041"/>
                  </a:lnTo>
                  <a:lnTo>
                    <a:pt x="317" y="1046"/>
                  </a:lnTo>
                  <a:lnTo>
                    <a:pt x="335" y="1049"/>
                  </a:lnTo>
                  <a:lnTo>
                    <a:pt x="355" y="1052"/>
                  </a:lnTo>
                  <a:lnTo>
                    <a:pt x="375" y="1053"/>
                  </a:lnTo>
                  <a:lnTo>
                    <a:pt x="396" y="1053"/>
                  </a:lnTo>
                  <a:lnTo>
                    <a:pt x="2143" y="1053"/>
                  </a:lnTo>
                  <a:lnTo>
                    <a:pt x="2163" y="1053"/>
                  </a:lnTo>
                  <a:lnTo>
                    <a:pt x="2181" y="1052"/>
                  </a:lnTo>
                  <a:lnTo>
                    <a:pt x="2202" y="1049"/>
                  </a:lnTo>
                  <a:lnTo>
                    <a:pt x="2222" y="1046"/>
                  </a:lnTo>
                  <a:lnTo>
                    <a:pt x="2240" y="1041"/>
                  </a:lnTo>
                  <a:lnTo>
                    <a:pt x="2260" y="1036"/>
                  </a:lnTo>
                  <a:lnTo>
                    <a:pt x="2278" y="1028"/>
                  </a:lnTo>
                  <a:lnTo>
                    <a:pt x="2296" y="1022"/>
                  </a:lnTo>
                  <a:lnTo>
                    <a:pt x="2313" y="1014"/>
                  </a:lnTo>
                  <a:lnTo>
                    <a:pt x="2330" y="1007"/>
                  </a:lnTo>
                  <a:lnTo>
                    <a:pt x="2347" y="996"/>
                  </a:lnTo>
                  <a:lnTo>
                    <a:pt x="2363" y="986"/>
                  </a:lnTo>
                  <a:lnTo>
                    <a:pt x="2378" y="974"/>
                  </a:lnTo>
                  <a:lnTo>
                    <a:pt x="2394" y="963"/>
                  </a:lnTo>
                  <a:lnTo>
                    <a:pt x="2408" y="951"/>
                  </a:lnTo>
                  <a:lnTo>
                    <a:pt x="2422" y="937"/>
                  </a:lnTo>
                  <a:lnTo>
                    <a:pt x="2434" y="924"/>
                  </a:lnTo>
                  <a:lnTo>
                    <a:pt x="2447" y="909"/>
                  </a:lnTo>
                  <a:lnTo>
                    <a:pt x="2458" y="893"/>
                  </a:lnTo>
                  <a:lnTo>
                    <a:pt x="2470" y="879"/>
                  </a:lnTo>
                  <a:lnTo>
                    <a:pt x="2479" y="862"/>
                  </a:lnTo>
                  <a:lnTo>
                    <a:pt x="2490" y="845"/>
                  </a:lnTo>
                  <a:lnTo>
                    <a:pt x="2498" y="828"/>
                  </a:lnTo>
                  <a:lnTo>
                    <a:pt x="2506" y="811"/>
                  </a:lnTo>
                  <a:lnTo>
                    <a:pt x="2513" y="792"/>
                  </a:lnTo>
                  <a:lnTo>
                    <a:pt x="2520" y="773"/>
                  </a:lnTo>
                  <a:lnTo>
                    <a:pt x="2524" y="755"/>
                  </a:lnTo>
                  <a:lnTo>
                    <a:pt x="2529" y="736"/>
                  </a:lnTo>
                  <a:lnTo>
                    <a:pt x="2532" y="717"/>
                  </a:lnTo>
                  <a:lnTo>
                    <a:pt x="2535" y="697"/>
                  </a:lnTo>
                  <a:lnTo>
                    <a:pt x="2537" y="677"/>
                  </a:lnTo>
                  <a:lnTo>
                    <a:pt x="2537" y="655"/>
                  </a:lnTo>
                  <a:lnTo>
                    <a:pt x="2537" y="398"/>
                  </a:lnTo>
                  <a:lnTo>
                    <a:pt x="2537" y="378"/>
                  </a:lnTo>
                  <a:lnTo>
                    <a:pt x="2535" y="358"/>
                  </a:lnTo>
                  <a:lnTo>
                    <a:pt x="2532" y="337"/>
                  </a:lnTo>
                  <a:lnTo>
                    <a:pt x="2529" y="317"/>
                  </a:lnTo>
                  <a:lnTo>
                    <a:pt x="2524" y="297"/>
                  </a:lnTo>
                  <a:lnTo>
                    <a:pt x="2520" y="280"/>
                  </a:lnTo>
                  <a:lnTo>
                    <a:pt x="2513" y="261"/>
                  </a:lnTo>
                  <a:lnTo>
                    <a:pt x="2506" y="243"/>
                  </a:lnTo>
                  <a:lnTo>
                    <a:pt x="2498" y="225"/>
                  </a:lnTo>
                  <a:lnTo>
                    <a:pt x="2490" y="208"/>
                  </a:lnTo>
                  <a:lnTo>
                    <a:pt x="2479" y="191"/>
                  </a:lnTo>
                  <a:lnTo>
                    <a:pt x="2470" y="176"/>
                  </a:lnTo>
                  <a:lnTo>
                    <a:pt x="2458" y="160"/>
                  </a:lnTo>
                  <a:lnTo>
                    <a:pt x="2447" y="144"/>
                  </a:lnTo>
                  <a:lnTo>
                    <a:pt x="2434" y="130"/>
                  </a:lnTo>
                  <a:lnTo>
                    <a:pt x="2422" y="116"/>
                  </a:lnTo>
                  <a:lnTo>
                    <a:pt x="2408" y="104"/>
                  </a:lnTo>
                  <a:lnTo>
                    <a:pt x="2394" y="90"/>
                  </a:lnTo>
                  <a:lnTo>
                    <a:pt x="2378" y="79"/>
                  </a:lnTo>
                  <a:lnTo>
                    <a:pt x="2363" y="68"/>
                  </a:lnTo>
                  <a:lnTo>
                    <a:pt x="2347" y="57"/>
                  </a:lnTo>
                  <a:lnTo>
                    <a:pt x="2330" y="48"/>
                  </a:lnTo>
                  <a:lnTo>
                    <a:pt x="2313" y="40"/>
                  </a:lnTo>
                  <a:lnTo>
                    <a:pt x="2296" y="32"/>
                  </a:lnTo>
                  <a:lnTo>
                    <a:pt x="2278" y="25"/>
                  </a:lnTo>
                  <a:lnTo>
                    <a:pt x="2260" y="17"/>
                  </a:lnTo>
                  <a:lnTo>
                    <a:pt x="2240" y="12"/>
                  </a:lnTo>
                  <a:lnTo>
                    <a:pt x="2222" y="8"/>
                  </a:lnTo>
                  <a:lnTo>
                    <a:pt x="2202" y="4"/>
                  </a:lnTo>
                  <a:lnTo>
                    <a:pt x="2181" y="3"/>
                  </a:lnTo>
                  <a:lnTo>
                    <a:pt x="2163" y="0"/>
                  </a:lnTo>
                  <a:lnTo>
                    <a:pt x="2143" y="0"/>
                  </a:lnTo>
                  <a:lnTo>
                    <a:pt x="396"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48" name="Freeform 155"/>
            <p:cNvSpPr>
              <a:spLocks/>
            </p:cNvSpPr>
            <p:nvPr/>
          </p:nvSpPr>
          <p:spPr bwMode="auto">
            <a:xfrm>
              <a:off x="2731453" y="3767138"/>
              <a:ext cx="3275012" cy="1358900"/>
            </a:xfrm>
            <a:custGeom>
              <a:avLst/>
              <a:gdLst>
                <a:gd name="T0" fmla="*/ 2147483647 w 2537"/>
                <a:gd name="T1" fmla="*/ 2147483647 h 1053"/>
                <a:gd name="T2" fmla="*/ 2147483647 w 2537"/>
                <a:gd name="T3" fmla="*/ 2147483647 h 1053"/>
                <a:gd name="T4" fmla="*/ 2147483647 w 2537"/>
                <a:gd name="T5" fmla="*/ 2147483647 h 1053"/>
                <a:gd name="T6" fmla="*/ 2147483647 w 2537"/>
                <a:gd name="T7" fmla="*/ 2147483647 h 1053"/>
                <a:gd name="T8" fmla="*/ 2147483647 w 2537"/>
                <a:gd name="T9" fmla="*/ 2147483647 h 1053"/>
                <a:gd name="T10" fmla="*/ 2147483647 w 2537"/>
                <a:gd name="T11" fmla="*/ 2147483647 h 1053"/>
                <a:gd name="T12" fmla="*/ 2147483647 w 2537"/>
                <a:gd name="T13" fmla="*/ 2147483647 h 1053"/>
                <a:gd name="T14" fmla="*/ 2147483647 w 2537"/>
                <a:gd name="T15" fmla="*/ 2147483647 h 1053"/>
                <a:gd name="T16" fmla="*/ 2147483647 w 2537"/>
                <a:gd name="T17" fmla="*/ 2147483647 h 1053"/>
                <a:gd name="T18" fmla="*/ 2147483647 w 2537"/>
                <a:gd name="T19" fmla="*/ 2147483647 h 1053"/>
                <a:gd name="T20" fmla="*/ 0 w 2537"/>
                <a:gd name="T21" fmla="*/ 2147483647 h 1053"/>
                <a:gd name="T22" fmla="*/ 2147483647 w 2537"/>
                <a:gd name="T23" fmla="*/ 2147483647 h 1053"/>
                <a:gd name="T24" fmla="*/ 2147483647 w 2537"/>
                <a:gd name="T25" fmla="*/ 2147483647 h 1053"/>
                <a:gd name="T26" fmla="*/ 2147483647 w 2537"/>
                <a:gd name="T27" fmla="*/ 2147483647 h 1053"/>
                <a:gd name="T28" fmla="*/ 2147483647 w 2537"/>
                <a:gd name="T29" fmla="*/ 2147483647 h 1053"/>
                <a:gd name="T30" fmla="*/ 2147483647 w 2537"/>
                <a:gd name="T31" fmla="*/ 2147483647 h 1053"/>
                <a:gd name="T32" fmla="*/ 2147483647 w 2537"/>
                <a:gd name="T33" fmla="*/ 2147483647 h 1053"/>
                <a:gd name="T34" fmla="*/ 2147483647 w 2537"/>
                <a:gd name="T35" fmla="*/ 2147483647 h 1053"/>
                <a:gd name="T36" fmla="*/ 2147483647 w 2537"/>
                <a:gd name="T37" fmla="*/ 2147483647 h 1053"/>
                <a:gd name="T38" fmla="*/ 2147483647 w 2537"/>
                <a:gd name="T39" fmla="*/ 2147483647 h 1053"/>
                <a:gd name="T40" fmla="*/ 2147483647 w 2537"/>
                <a:gd name="T41" fmla="*/ 2147483647 h 1053"/>
                <a:gd name="T42" fmla="*/ 2147483647 w 2537"/>
                <a:gd name="T43" fmla="*/ 2147483647 h 1053"/>
                <a:gd name="T44" fmla="*/ 2147483647 w 2537"/>
                <a:gd name="T45" fmla="*/ 2147483647 h 1053"/>
                <a:gd name="T46" fmla="*/ 2147483647 w 2537"/>
                <a:gd name="T47" fmla="*/ 2147483647 h 1053"/>
                <a:gd name="T48" fmla="*/ 2147483647 w 2537"/>
                <a:gd name="T49" fmla="*/ 2147483647 h 1053"/>
                <a:gd name="T50" fmla="*/ 2147483647 w 2537"/>
                <a:gd name="T51" fmla="*/ 2147483647 h 1053"/>
                <a:gd name="T52" fmla="*/ 2147483647 w 2537"/>
                <a:gd name="T53" fmla="*/ 2147483647 h 1053"/>
                <a:gd name="T54" fmla="*/ 2147483647 w 2537"/>
                <a:gd name="T55" fmla="*/ 2147483647 h 1053"/>
                <a:gd name="T56" fmla="*/ 2147483647 w 2537"/>
                <a:gd name="T57" fmla="*/ 2147483647 h 1053"/>
                <a:gd name="T58" fmla="*/ 2147483647 w 2537"/>
                <a:gd name="T59" fmla="*/ 2147483647 h 1053"/>
                <a:gd name="T60" fmla="*/ 2147483647 w 2537"/>
                <a:gd name="T61" fmla="*/ 2147483647 h 1053"/>
                <a:gd name="T62" fmla="*/ 2147483647 w 2537"/>
                <a:gd name="T63" fmla="*/ 2147483647 h 1053"/>
                <a:gd name="T64" fmla="*/ 2147483647 w 2537"/>
                <a:gd name="T65" fmla="*/ 2147483647 h 1053"/>
                <a:gd name="T66" fmla="*/ 2147483647 w 2537"/>
                <a:gd name="T67" fmla="*/ 2147483647 h 1053"/>
                <a:gd name="T68" fmla="*/ 2147483647 w 2537"/>
                <a:gd name="T69" fmla="*/ 2147483647 h 1053"/>
                <a:gd name="T70" fmla="*/ 2147483647 w 2537"/>
                <a:gd name="T71" fmla="*/ 2147483647 h 1053"/>
                <a:gd name="T72" fmla="*/ 2147483647 w 2537"/>
                <a:gd name="T73" fmla="*/ 2147483647 h 1053"/>
                <a:gd name="T74" fmla="*/ 2147483647 w 2537"/>
                <a:gd name="T75" fmla="*/ 2147483647 h 1053"/>
                <a:gd name="T76" fmla="*/ 2147483647 w 2537"/>
                <a:gd name="T77" fmla="*/ 2147483647 h 1053"/>
                <a:gd name="T78" fmla="*/ 2147483647 w 2537"/>
                <a:gd name="T79" fmla="*/ 2147483647 h 1053"/>
                <a:gd name="T80" fmla="*/ 2147483647 w 2537"/>
                <a:gd name="T81" fmla="*/ 2147483647 h 1053"/>
                <a:gd name="T82" fmla="*/ 2147483647 w 2537"/>
                <a:gd name="T83" fmla="*/ 2147483647 h 1053"/>
                <a:gd name="T84" fmla="*/ 2147483647 w 2537"/>
                <a:gd name="T85" fmla="*/ 2147483647 h 1053"/>
                <a:gd name="T86" fmla="*/ 2147483647 w 2537"/>
                <a:gd name="T87" fmla="*/ 0 h 10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7"/>
                <a:gd name="T133" fmla="*/ 0 h 1053"/>
                <a:gd name="T134" fmla="*/ 2537 w 2537"/>
                <a:gd name="T135" fmla="*/ 1053 h 10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7" h="1053">
                  <a:moveTo>
                    <a:pt x="396" y="0"/>
                  </a:moveTo>
                  <a:lnTo>
                    <a:pt x="375" y="0"/>
                  </a:lnTo>
                  <a:lnTo>
                    <a:pt x="355" y="3"/>
                  </a:lnTo>
                  <a:lnTo>
                    <a:pt x="335" y="4"/>
                  </a:lnTo>
                  <a:lnTo>
                    <a:pt x="317" y="8"/>
                  </a:lnTo>
                  <a:lnTo>
                    <a:pt x="296" y="12"/>
                  </a:lnTo>
                  <a:lnTo>
                    <a:pt x="278" y="17"/>
                  </a:lnTo>
                  <a:lnTo>
                    <a:pt x="259" y="25"/>
                  </a:lnTo>
                  <a:lnTo>
                    <a:pt x="242" y="32"/>
                  </a:lnTo>
                  <a:lnTo>
                    <a:pt x="223" y="40"/>
                  </a:lnTo>
                  <a:lnTo>
                    <a:pt x="208" y="48"/>
                  </a:lnTo>
                  <a:lnTo>
                    <a:pt x="191" y="57"/>
                  </a:lnTo>
                  <a:lnTo>
                    <a:pt x="174" y="68"/>
                  </a:lnTo>
                  <a:lnTo>
                    <a:pt x="158" y="79"/>
                  </a:lnTo>
                  <a:lnTo>
                    <a:pt x="144" y="90"/>
                  </a:lnTo>
                  <a:lnTo>
                    <a:pt x="129" y="104"/>
                  </a:lnTo>
                  <a:lnTo>
                    <a:pt x="116" y="116"/>
                  </a:lnTo>
                  <a:lnTo>
                    <a:pt x="102" y="130"/>
                  </a:lnTo>
                  <a:lnTo>
                    <a:pt x="90" y="144"/>
                  </a:lnTo>
                  <a:lnTo>
                    <a:pt x="78" y="160"/>
                  </a:lnTo>
                  <a:lnTo>
                    <a:pt x="67" y="176"/>
                  </a:lnTo>
                  <a:lnTo>
                    <a:pt x="57" y="191"/>
                  </a:lnTo>
                  <a:lnTo>
                    <a:pt x="48" y="208"/>
                  </a:lnTo>
                  <a:lnTo>
                    <a:pt x="39" y="225"/>
                  </a:lnTo>
                  <a:lnTo>
                    <a:pt x="31" y="243"/>
                  </a:lnTo>
                  <a:lnTo>
                    <a:pt x="23" y="261"/>
                  </a:lnTo>
                  <a:lnTo>
                    <a:pt x="17" y="280"/>
                  </a:lnTo>
                  <a:lnTo>
                    <a:pt x="12" y="297"/>
                  </a:lnTo>
                  <a:lnTo>
                    <a:pt x="8" y="317"/>
                  </a:lnTo>
                  <a:lnTo>
                    <a:pt x="5" y="337"/>
                  </a:lnTo>
                  <a:lnTo>
                    <a:pt x="2" y="358"/>
                  </a:lnTo>
                  <a:lnTo>
                    <a:pt x="0" y="378"/>
                  </a:lnTo>
                  <a:lnTo>
                    <a:pt x="0" y="398"/>
                  </a:lnTo>
                  <a:lnTo>
                    <a:pt x="0" y="655"/>
                  </a:lnTo>
                  <a:lnTo>
                    <a:pt x="0" y="677"/>
                  </a:lnTo>
                  <a:lnTo>
                    <a:pt x="2" y="697"/>
                  </a:lnTo>
                  <a:lnTo>
                    <a:pt x="5" y="717"/>
                  </a:lnTo>
                  <a:lnTo>
                    <a:pt x="8" y="736"/>
                  </a:lnTo>
                  <a:lnTo>
                    <a:pt x="12" y="755"/>
                  </a:lnTo>
                  <a:lnTo>
                    <a:pt x="17" y="773"/>
                  </a:lnTo>
                  <a:lnTo>
                    <a:pt x="23" y="792"/>
                  </a:lnTo>
                  <a:lnTo>
                    <a:pt x="31" y="811"/>
                  </a:lnTo>
                  <a:lnTo>
                    <a:pt x="39" y="828"/>
                  </a:lnTo>
                  <a:lnTo>
                    <a:pt x="48" y="845"/>
                  </a:lnTo>
                  <a:lnTo>
                    <a:pt x="57" y="862"/>
                  </a:lnTo>
                  <a:lnTo>
                    <a:pt x="67" y="879"/>
                  </a:lnTo>
                  <a:lnTo>
                    <a:pt x="78" y="893"/>
                  </a:lnTo>
                  <a:lnTo>
                    <a:pt x="90" y="909"/>
                  </a:lnTo>
                  <a:lnTo>
                    <a:pt x="102" y="924"/>
                  </a:lnTo>
                  <a:lnTo>
                    <a:pt x="116" y="937"/>
                  </a:lnTo>
                  <a:lnTo>
                    <a:pt x="129" y="951"/>
                  </a:lnTo>
                  <a:lnTo>
                    <a:pt x="144" y="963"/>
                  </a:lnTo>
                  <a:lnTo>
                    <a:pt x="158" y="974"/>
                  </a:lnTo>
                  <a:lnTo>
                    <a:pt x="174" y="986"/>
                  </a:lnTo>
                  <a:lnTo>
                    <a:pt x="191" y="996"/>
                  </a:lnTo>
                  <a:lnTo>
                    <a:pt x="208" y="1007"/>
                  </a:lnTo>
                  <a:lnTo>
                    <a:pt x="223" y="1014"/>
                  </a:lnTo>
                  <a:lnTo>
                    <a:pt x="242" y="1022"/>
                  </a:lnTo>
                  <a:lnTo>
                    <a:pt x="259" y="1028"/>
                  </a:lnTo>
                  <a:lnTo>
                    <a:pt x="278" y="1036"/>
                  </a:lnTo>
                  <a:lnTo>
                    <a:pt x="296" y="1041"/>
                  </a:lnTo>
                  <a:lnTo>
                    <a:pt x="317" y="1046"/>
                  </a:lnTo>
                  <a:lnTo>
                    <a:pt x="335" y="1049"/>
                  </a:lnTo>
                  <a:lnTo>
                    <a:pt x="355" y="1052"/>
                  </a:lnTo>
                  <a:lnTo>
                    <a:pt x="375" y="1053"/>
                  </a:lnTo>
                  <a:lnTo>
                    <a:pt x="396" y="1053"/>
                  </a:lnTo>
                  <a:lnTo>
                    <a:pt x="2143" y="1053"/>
                  </a:lnTo>
                  <a:lnTo>
                    <a:pt x="2163" y="1053"/>
                  </a:lnTo>
                  <a:lnTo>
                    <a:pt x="2181" y="1052"/>
                  </a:lnTo>
                  <a:lnTo>
                    <a:pt x="2202" y="1049"/>
                  </a:lnTo>
                  <a:lnTo>
                    <a:pt x="2222" y="1046"/>
                  </a:lnTo>
                  <a:lnTo>
                    <a:pt x="2240" y="1041"/>
                  </a:lnTo>
                  <a:lnTo>
                    <a:pt x="2260" y="1036"/>
                  </a:lnTo>
                  <a:lnTo>
                    <a:pt x="2278" y="1028"/>
                  </a:lnTo>
                  <a:lnTo>
                    <a:pt x="2296" y="1022"/>
                  </a:lnTo>
                  <a:lnTo>
                    <a:pt x="2313" y="1014"/>
                  </a:lnTo>
                  <a:lnTo>
                    <a:pt x="2330" y="1007"/>
                  </a:lnTo>
                  <a:lnTo>
                    <a:pt x="2347" y="996"/>
                  </a:lnTo>
                  <a:lnTo>
                    <a:pt x="2363" y="986"/>
                  </a:lnTo>
                  <a:lnTo>
                    <a:pt x="2378" y="974"/>
                  </a:lnTo>
                  <a:lnTo>
                    <a:pt x="2394" y="963"/>
                  </a:lnTo>
                  <a:lnTo>
                    <a:pt x="2408" y="951"/>
                  </a:lnTo>
                  <a:lnTo>
                    <a:pt x="2422" y="937"/>
                  </a:lnTo>
                  <a:lnTo>
                    <a:pt x="2434" y="924"/>
                  </a:lnTo>
                  <a:lnTo>
                    <a:pt x="2447" y="909"/>
                  </a:lnTo>
                  <a:lnTo>
                    <a:pt x="2458" y="893"/>
                  </a:lnTo>
                  <a:lnTo>
                    <a:pt x="2470" y="879"/>
                  </a:lnTo>
                  <a:lnTo>
                    <a:pt x="2479" y="862"/>
                  </a:lnTo>
                  <a:lnTo>
                    <a:pt x="2490" y="845"/>
                  </a:lnTo>
                  <a:lnTo>
                    <a:pt x="2498" y="828"/>
                  </a:lnTo>
                  <a:lnTo>
                    <a:pt x="2506" y="811"/>
                  </a:lnTo>
                  <a:lnTo>
                    <a:pt x="2513" y="792"/>
                  </a:lnTo>
                  <a:lnTo>
                    <a:pt x="2520" y="773"/>
                  </a:lnTo>
                  <a:lnTo>
                    <a:pt x="2524" y="755"/>
                  </a:lnTo>
                  <a:lnTo>
                    <a:pt x="2529" y="736"/>
                  </a:lnTo>
                  <a:lnTo>
                    <a:pt x="2532" y="717"/>
                  </a:lnTo>
                  <a:lnTo>
                    <a:pt x="2535" y="697"/>
                  </a:lnTo>
                  <a:lnTo>
                    <a:pt x="2537" y="677"/>
                  </a:lnTo>
                  <a:lnTo>
                    <a:pt x="2537" y="655"/>
                  </a:lnTo>
                  <a:lnTo>
                    <a:pt x="2537" y="398"/>
                  </a:lnTo>
                  <a:lnTo>
                    <a:pt x="2537" y="378"/>
                  </a:lnTo>
                  <a:lnTo>
                    <a:pt x="2535" y="358"/>
                  </a:lnTo>
                  <a:lnTo>
                    <a:pt x="2532" y="337"/>
                  </a:lnTo>
                  <a:lnTo>
                    <a:pt x="2529" y="317"/>
                  </a:lnTo>
                  <a:lnTo>
                    <a:pt x="2524" y="297"/>
                  </a:lnTo>
                  <a:lnTo>
                    <a:pt x="2520" y="280"/>
                  </a:lnTo>
                  <a:lnTo>
                    <a:pt x="2513" y="261"/>
                  </a:lnTo>
                  <a:lnTo>
                    <a:pt x="2506" y="243"/>
                  </a:lnTo>
                  <a:lnTo>
                    <a:pt x="2498" y="225"/>
                  </a:lnTo>
                  <a:lnTo>
                    <a:pt x="2490" y="208"/>
                  </a:lnTo>
                  <a:lnTo>
                    <a:pt x="2479" y="191"/>
                  </a:lnTo>
                  <a:lnTo>
                    <a:pt x="2470" y="176"/>
                  </a:lnTo>
                  <a:lnTo>
                    <a:pt x="2458" y="160"/>
                  </a:lnTo>
                  <a:lnTo>
                    <a:pt x="2447" y="144"/>
                  </a:lnTo>
                  <a:lnTo>
                    <a:pt x="2434" y="130"/>
                  </a:lnTo>
                  <a:lnTo>
                    <a:pt x="2422" y="116"/>
                  </a:lnTo>
                  <a:lnTo>
                    <a:pt x="2408" y="104"/>
                  </a:lnTo>
                  <a:lnTo>
                    <a:pt x="2394" y="90"/>
                  </a:lnTo>
                  <a:lnTo>
                    <a:pt x="2378" y="79"/>
                  </a:lnTo>
                  <a:lnTo>
                    <a:pt x="2363" y="68"/>
                  </a:lnTo>
                  <a:lnTo>
                    <a:pt x="2347" y="57"/>
                  </a:lnTo>
                  <a:lnTo>
                    <a:pt x="2330" y="48"/>
                  </a:lnTo>
                  <a:lnTo>
                    <a:pt x="2313" y="40"/>
                  </a:lnTo>
                  <a:lnTo>
                    <a:pt x="2296" y="32"/>
                  </a:lnTo>
                  <a:lnTo>
                    <a:pt x="2278" y="25"/>
                  </a:lnTo>
                  <a:lnTo>
                    <a:pt x="2260" y="17"/>
                  </a:lnTo>
                  <a:lnTo>
                    <a:pt x="2240" y="12"/>
                  </a:lnTo>
                  <a:lnTo>
                    <a:pt x="2222" y="8"/>
                  </a:lnTo>
                  <a:lnTo>
                    <a:pt x="2202" y="4"/>
                  </a:lnTo>
                  <a:lnTo>
                    <a:pt x="2181" y="3"/>
                  </a:lnTo>
                  <a:lnTo>
                    <a:pt x="2163" y="0"/>
                  </a:lnTo>
                  <a:lnTo>
                    <a:pt x="2143" y="0"/>
                  </a:lnTo>
                  <a:lnTo>
                    <a:pt x="396"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52" name="Freeform 160"/>
            <p:cNvSpPr>
              <a:spLocks/>
            </p:cNvSpPr>
            <p:nvPr/>
          </p:nvSpPr>
          <p:spPr bwMode="auto">
            <a:xfrm>
              <a:off x="2827974" y="3849688"/>
              <a:ext cx="3073400" cy="1195387"/>
            </a:xfrm>
            <a:custGeom>
              <a:avLst/>
              <a:gdLst>
                <a:gd name="T0" fmla="*/ 2147483647 w 2382"/>
                <a:gd name="T1" fmla="*/ 2147483647 h 926"/>
                <a:gd name="T2" fmla="*/ 2147483647 w 2382"/>
                <a:gd name="T3" fmla="*/ 2147483647 h 926"/>
                <a:gd name="T4" fmla="*/ 2147483647 w 2382"/>
                <a:gd name="T5" fmla="*/ 2147483647 h 926"/>
                <a:gd name="T6" fmla="*/ 2147483647 w 2382"/>
                <a:gd name="T7" fmla="*/ 2147483647 h 926"/>
                <a:gd name="T8" fmla="*/ 2147483647 w 2382"/>
                <a:gd name="T9" fmla="*/ 2147483647 h 926"/>
                <a:gd name="T10" fmla="*/ 2147483647 w 2382"/>
                <a:gd name="T11" fmla="*/ 2147483647 h 926"/>
                <a:gd name="T12" fmla="*/ 2147483647 w 2382"/>
                <a:gd name="T13" fmla="*/ 2147483647 h 926"/>
                <a:gd name="T14" fmla="*/ 2147483647 w 2382"/>
                <a:gd name="T15" fmla="*/ 2147483647 h 926"/>
                <a:gd name="T16" fmla="*/ 2147483647 w 2382"/>
                <a:gd name="T17" fmla="*/ 2147483647 h 926"/>
                <a:gd name="T18" fmla="*/ 2147483647 w 2382"/>
                <a:gd name="T19" fmla="*/ 2147483647 h 926"/>
                <a:gd name="T20" fmla="*/ 0 w 2382"/>
                <a:gd name="T21" fmla="*/ 2147483647 h 926"/>
                <a:gd name="T22" fmla="*/ 2147483647 w 2382"/>
                <a:gd name="T23" fmla="*/ 2147483647 h 926"/>
                <a:gd name="T24" fmla="*/ 2147483647 w 2382"/>
                <a:gd name="T25" fmla="*/ 2147483647 h 926"/>
                <a:gd name="T26" fmla="*/ 2147483647 w 2382"/>
                <a:gd name="T27" fmla="*/ 2147483647 h 926"/>
                <a:gd name="T28" fmla="*/ 2147483647 w 2382"/>
                <a:gd name="T29" fmla="*/ 2147483647 h 926"/>
                <a:gd name="T30" fmla="*/ 2147483647 w 2382"/>
                <a:gd name="T31" fmla="*/ 2147483647 h 926"/>
                <a:gd name="T32" fmla="*/ 2147483647 w 2382"/>
                <a:gd name="T33" fmla="*/ 2147483647 h 926"/>
                <a:gd name="T34" fmla="*/ 2147483647 w 2382"/>
                <a:gd name="T35" fmla="*/ 2147483647 h 926"/>
                <a:gd name="T36" fmla="*/ 2147483647 w 2382"/>
                <a:gd name="T37" fmla="*/ 2147483647 h 926"/>
                <a:gd name="T38" fmla="*/ 2147483647 w 2382"/>
                <a:gd name="T39" fmla="*/ 2147483647 h 926"/>
                <a:gd name="T40" fmla="*/ 2147483647 w 2382"/>
                <a:gd name="T41" fmla="*/ 2147483647 h 926"/>
                <a:gd name="T42" fmla="*/ 2147483647 w 2382"/>
                <a:gd name="T43" fmla="*/ 2147483647 h 926"/>
                <a:gd name="T44" fmla="*/ 2147483647 w 2382"/>
                <a:gd name="T45" fmla="*/ 2147483647 h 926"/>
                <a:gd name="T46" fmla="*/ 2147483647 w 2382"/>
                <a:gd name="T47" fmla="*/ 2147483647 h 926"/>
                <a:gd name="T48" fmla="*/ 2147483647 w 2382"/>
                <a:gd name="T49" fmla="*/ 2147483647 h 926"/>
                <a:gd name="T50" fmla="*/ 2147483647 w 2382"/>
                <a:gd name="T51" fmla="*/ 2147483647 h 926"/>
                <a:gd name="T52" fmla="*/ 2147483647 w 2382"/>
                <a:gd name="T53" fmla="*/ 2147483647 h 926"/>
                <a:gd name="T54" fmla="*/ 2147483647 w 2382"/>
                <a:gd name="T55" fmla="*/ 2147483647 h 926"/>
                <a:gd name="T56" fmla="*/ 2147483647 w 2382"/>
                <a:gd name="T57" fmla="*/ 2147483647 h 926"/>
                <a:gd name="T58" fmla="*/ 2147483647 w 2382"/>
                <a:gd name="T59" fmla="*/ 2147483647 h 926"/>
                <a:gd name="T60" fmla="*/ 2147483647 w 2382"/>
                <a:gd name="T61" fmla="*/ 2147483647 h 926"/>
                <a:gd name="T62" fmla="*/ 2147483647 w 2382"/>
                <a:gd name="T63" fmla="*/ 2147483647 h 926"/>
                <a:gd name="T64" fmla="*/ 2147483647 w 2382"/>
                <a:gd name="T65" fmla="*/ 2147483647 h 926"/>
                <a:gd name="T66" fmla="*/ 2147483647 w 2382"/>
                <a:gd name="T67" fmla="*/ 2147483647 h 926"/>
                <a:gd name="T68" fmla="*/ 2147483647 w 2382"/>
                <a:gd name="T69" fmla="*/ 2147483647 h 926"/>
                <a:gd name="T70" fmla="*/ 2147483647 w 2382"/>
                <a:gd name="T71" fmla="*/ 2147483647 h 926"/>
                <a:gd name="T72" fmla="*/ 2147483647 w 2382"/>
                <a:gd name="T73" fmla="*/ 2147483647 h 926"/>
                <a:gd name="T74" fmla="*/ 2147483647 w 2382"/>
                <a:gd name="T75" fmla="*/ 2147483647 h 926"/>
                <a:gd name="T76" fmla="*/ 2147483647 w 2382"/>
                <a:gd name="T77" fmla="*/ 2147483647 h 926"/>
                <a:gd name="T78" fmla="*/ 2147483647 w 2382"/>
                <a:gd name="T79" fmla="*/ 2147483647 h 926"/>
                <a:gd name="T80" fmla="*/ 2147483647 w 2382"/>
                <a:gd name="T81" fmla="*/ 2147483647 h 926"/>
                <a:gd name="T82" fmla="*/ 2147483647 w 2382"/>
                <a:gd name="T83" fmla="*/ 2147483647 h 926"/>
                <a:gd name="T84" fmla="*/ 2147483647 w 2382"/>
                <a:gd name="T85" fmla="*/ 2147483647 h 926"/>
                <a:gd name="T86" fmla="*/ 2147483647 w 2382"/>
                <a:gd name="T87" fmla="*/ 0 h 9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2"/>
                <a:gd name="T133" fmla="*/ 0 h 926"/>
                <a:gd name="T134" fmla="*/ 2382 w 2382"/>
                <a:gd name="T135" fmla="*/ 926 h 9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2" h="926">
                  <a:moveTo>
                    <a:pt x="363" y="0"/>
                  </a:moveTo>
                  <a:lnTo>
                    <a:pt x="344" y="0"/>
                  </a:lnTo>
                  <a:lnTo>
                    <a:pt x="326" y="1"/>
                  </a:lnTo>
                  <a:lnTo>
                    <a:pt x="309" y="4"/>
                  </a:lnTo>
                  <a:lnTo>
                    <a:pt x="290" y="6"/>
                  </a:lnTo>
                  <a:lnTo>
                    <a:pt x="273" y="12"/>
                  </a:lnTo>
                  <a:lnTo>
                    <a:pt x="256" y="15"/>
                  </a:lnTo>
                  <a:lnTo>
                    <a:pt x="239" y="23"/>
                  </a:lnTo>
                  <a:lnTo>
                    <a:pt x="222" y="28"/>
                  </a:lnTo>
                  <a:lnTo>
                    <a:pt x="206" y="35"/>
                  </a:lnTo>
                  <a:lnTo>
                    <a:pt x="191" y="43"/>
                  </a:lnTo>
                  <a:lnTo>
                    <a:pt x="175" y="52"/>
                  </a:lnTo>
                  <a:lnTo>
                    <a:pt x="160" y="62"/>
                  </a:lnTo>
                  <a:lnTo>
                    <a:pt x="146" y="71"/>
                  </a:lnTo>
                  <a:lnTo>
                    <a:pt x="133" y="82"/>
                  </a:lnTo>
                  <a:lnTo>
                    <a:pt x="120" y="94"/>
                  </a:lnTo>
                  <a:lnTo>
                    <a:pt x="107" y="105"/>
                  </a:lnTo>
                  <a:lnTo>
                    <a:pt x="95" y="119"/>
                  </a:lnTo>
                  <a:lnTo>
                    <a:pt x="84" y="133"/>
                  </a:lnTo>
                  <a:lnTo>
                    <a:pt x="73" y="146"/>
                  </a:lnTo>
                  <a:lnTo>
                    <a:pt x="62" y="161"/>
                  </a:lnTo>
                  <a:lnTo>
                    <a:pt x="53" y="175"/>
                  </a:lnTo>
                  <a:lnTo>
                    <a:pt x="45" y="189"/>
                  </a:lnTo>
                  <a:lnTo>
                    <a:pt x="36" y="207"/>
                  </a:lnTo>
                  <a:lnTo>
                    <a:pt x="30" y="222"/>
                  </a:lnTo>
                  <a:lnTo>
                    <a:pt x="23" y="239"/>
                  </a:lnTo>
                  <a:lnTo>
                    <a:pt x="17" y="256"/>
                  </a:lnTo>
                  <a:lnTo>
                    <a:pt x="12" y="273"/>
                  </a:lnTo>
                  <a:lnTo>
                    <a:pt x="9" y="291"/>
                  </a:lnTo>
                  <a:lnTo>
                    <a:pt x="5" y="308"/>
                  </a:lnTo>
                  <a:lnTo>
                    <a:pt x="3" y="326"/>
                  </a:lnTo>
                  <a:lnTo>
                    <a:pt x="2" y="345"/>
                  </a:lnTo>
                  <a:lnTo>
                    <a:pt x="0" y="364"/>
                  </a:lnTo>
                  <a:lnTo>
                    <a:pt x="0" y="561"/>
                  </a:lnTo>
                  <a:lnTo>
                    <a:pt x="2" y="580"/>
                  </a:lnTo>
                  <a:lnTo>
                    <a:pt x="3" y="599"/>
                  </a:lnTo>
                  <a:lnTo>
                    <a:pt x="5" y="616"/>
                  </a:lnTo>
                  <a:lnTo>
                    <a:pt x="9" y="635"/>
                  </a:lnTo>
                  <a:lnTo>
                    <a:pt x="12" y="653"/>
                  </a:lnTo>
                  <a:lnTo>
                    <a:pt x="17" y="670"/>
                  </a:lnTo>
                  <a:lnTo>
                    <a:pt x="23" y="687"/>
                  </a:lnTo>
                  <a:lnTo>
                    <a:pt x="30" y="703"/>
                  </a:lnTo>
                  <a:lnTo>
                    <a:pt x="36" y="719"/>
                  </a:lnTo>
                  <a:lnTo>
                    <a:pt x="45" y="734"/>
                  </a:lnTo>
                  <a:lnTo>
                    <a:pt x="53" y="751"/>
                  </a:lnTo>
                  <a:lnTo>
                    <a:pt x="62" y="765"/>
                  </a:lnTo>
                  <a:lnTo>
                    <a:pt x="73" y="781"/>
                  </a:lnTo>
                  <a:lnTo>
                    <a:pt x="84" y="793"/>
                  </a:lnTo>
                  <a:lnTo>
                    <a:pt x="95" y="807"/>
                  </a:lnTo>
                  <a:lnTo>
                    <a:pt x="107" y="818"/>
                  </a:lnTo>
                  <a:lnTo>
                    <a:pt x="120" y="832"/>
                  </a:lnTo>
                  <a:lnTo>
                    <a:pt x="133" y="843"/>
                  </a:lnTo>
                  <a:lnTo>
                    <a:pt x="146" y="852"/>
                  </a:lnTo>
                  <a:lnTo>
                    <a:pt x="160" y="863"/>
                  </a:lnTo>
                  <a:lnTo>
                    <a:pt x="175" y="873"/>
                  </a:lnTo>
                  <a:lnTo>
                    <a:pt x="191" y="882"/>
                  </a:lnTo>
                  <a:lnTo>
                    <a:pt x="206" y="890"/>
                  </a:lnTo>
                  <a:lnTo>
                    <a:pt x="222" y="898"/>
                  </a:lnTo>
                  <a:lnTo>
                    <a:pt x="239" y="904"/>
                  </a:lnTo>
                  <a:lnTo>
                    <a:pt x="256" y="908"/>
                  </a:lnTo>
                  <a:lnTo>
                    <a:pt x="273" y="915"/>
                  </a:lnTo>
                  <a:lnTo>
                    <a:pt x="290" y="918"/>
                  </a:lnTo>
                  <a:lnTo>
                    <a:pt x="309" y="922"/>
                  </a:lnTo>
                  <a:lnTo>
                    <a:pt x="326" y="924"/>
                  </a:lnTo>
                  <a:lnTo>
                    <a:pt x="344" y="926"/>
                  </a:lnTo>
                  <a:lnTo>
                    <a:pt x="363" y="926"/>
                  </a:lnTo>
                  <a:lnTo>
                    <a:pt x="2020" y="926"/>
                  </a:lnTo>
                  <a:lnTo>
                    <a:pt x="2039" y="926"/>
                  </a:lnTo>
                  <a:lnTo>
                    <a:pt x="2057" y="924"/>
                  </a:lnTo>
                  <a:lnTo>
                    <a:pt x="2076" y="922"/>
                  </a:lnTo>
                  <a:lnTo>
                    <a:pt x="2093" y="918"/>
                  </a:lnTo>
                  <a:lnTo>
                    <a:pt x="2112" y="915"/>
                  </a:lnTo>
                  <a:lnTo>
                    <a:pt x="2129" y="908"/>
                  </a:lnTo>
                  <a:lnTo>
                    <a:pt x="2144" y="904"/>
                  </a:lnTo>
                  <a:lnTo>
                    <a:pt x="2161" y="898"/>
                  </a:lnTo>
                  <a:lnTo>
                    <a:pt x="2177" y="890"/>
                  </a:lnTo>
                  <a:lnTo>
                    <a:pt x="2194" y="882"/>
                  </a:lnTo>
                  <a:lnTo>
                    <a:pt x="2208" y="873"/>
                  </a:lnTo>
                  <a:lnTo>
                    <a:pt x="2222" y="863"/>
                  </a:lnTo>
                  <a:lnTo>
                    <a:pt x="2237" y="852"/>
                  </a:lnTo>
                  <a:lnTo>
                    <a:pt x="2251" y="843"/>
                  </a:lnTo>
                  <a:lnTo>
                    <a:pt x="2265" y="832"/>
                  </a:lnTo>
                  <a:lnTo>
                    <a:pt x="2276" y="818"/>
                  </a:lnTo>
                  <a:lnTo>
                    <a:pt x="2288" y="807"/>
                  </a:lnTo>
                  <a:lnTo>
                    <a:pt x="2301" y="793"/>
                  </a:lnTo>
                  <a:lnTo>
                    <a:pt x="2310" y="781"/>
                  </a:lnTo>
                  <a:lnTo>
                    <a:pt x="2321" y="765"/>
                  </a:lnTo>
                  <a:lnTo>
                    <a:pt x="2330" y="751"/>
                  </a:lnTo>
                  <a:lnTo>
                    <a:pt x="2338" y="734"/>
                  </a:lnTo>
                  <a:lnTo>
                    <a:pt x="2346" y="719"/>
                  </a:lnTo>
                  <a:lnTo>
                    <a:pt x="2354" y="703"/>
                  </a:lnTo>
                  <a:lnTo>
                    <a:pt x="2361" y="687"/>
                  </a:lnTo>
                  <a:lnTo>
                    <a:pt x="2366" y="670"/>
                  </a:lnTo>
                  <a:lnTo>
                    <a:pt x="2372" y="653"/>
                  </a:lnTo>
                  <a:lnTo>
                    <a:pt x="2375" y="635"/>
                  </a:lnTo>
                  <a:lnTo>
                    <a:pt x="2378" y="616"/>
                  </a:lnTo>
                  <a:lnTo>
                    <a:pt x="2382" y="599"/>
                  </a:lnTo>
                  <a:lnTo>
                    <a:pt x="2382" y="580"/>
                  </a:lnTo>
                  <a:lnTo>
                    <a:pt x="2382" y="561"/>
                  </a:lnTo>
                  <a:lnTo>
                    <a:pt x="2382" y="364"/>
                  </a:lnTo>
                  <a:lnTo>
                    <a:pt x="2382" y="345"/>
                  </a:lnTo>
                  <a:lnTo>
                    <a:pt x="2382" y="326"/>
                  </a:lnTo>
                  <a:lnTo>
                    <a:pt x="2378" y="308"/>
                  </a:lnTo>
                  <a:lnTo>
                    <a:pt x="2375" y="291"/>
                  </a:lnTo>
                  <a:lnTo>
                    <a:pt x="2372" y="273"/>
                  </a:lnTo>
                  <a:lnTo>
                    <a:pt x="2366" y="256"/>
                  </a:lnTo>
                  <a:lnTo>
                    <a:pt x="2361" y="239"/>
                  </a:lnTo>
                  <a:lnTo>
                    <a:pt x="2354" y="222"/>
                  </a:lnTo>
                  <a:lnTo>
                    <a:pt x="2346" y="207"/>
                  </a:lnTo>
                  <a:lnTo>
                    <a:pt x="2338" y="189"/>
                  </a:lnTo>
                  <a:lnTo>
                    <a:pt x="2330" y="175"/>
                  </a:lnTo>
                  <a:lnTo>
                    <a:pt x="2321" y="161"/>
                  </a:lnTo>
                  <a:lnTo>
                    <a:pt x="2310" y="146"/>
                  </a:lnTo>
                  <a:lnTo>
                    <a:pt x="2301" y="133"/>
                  </a:lnTo>
                  <a:lnTo>
                    <a:pt x="2288" y="119"/>
                  </a:lnTo>
                  <a:lnTo>
                    <a:pt x="2276" y="105"/>
                  </a:lnTo>
                  <a:lnTo>
                    <a:pt x="2265" y="94"/>
                  </a:lnTo>
                  <a:lnTo>
                    <a:pt x="2251" y="82"/>
                  </a:lnTo>
                  <a:lnTo>
                    <a:pt x="2237" y="71"/>
                  </a:lnTo>
                  <a:lnTo>
                    <a:pt x="2222" y="62"/>
                  </a:lnTo>
                  <a:lnTo>
                    <a:pt x="2208" y="52"/>
                  </a:lnTo>
                  <a:lnTo>
                    <a:pt x="2194" y="43"/>
                  </a:lnTo>
                  <a:lnTo>
                    <a:pt x="2177" y="35"/>
                  </a:lnTo>
                  <a:lnTo>
                    <a:pt x="2161" y="28"/>
                  </a:lnTo>
                  <a:lnTo>
                    <a:pt x="2144" y="23"/>
                  </a:lnTo>
                  <a:lnTo>
                    <a:pt x="2129" y="15"/>
                  </a:lnTo>
                  <a:lnTo>
                    <a:pt x="2112" y="12"/>
                  </a:lnTo>
                  <a:lnTo>
                    <a:pt x="2093" y="6"/>
                  </a:lnTo>
                  <a:lnTo>
                    <a:pt x="2076" y="4"/>
                  </a:lnTo>
                  <a:lnTo>
                    <a:pt x="2057" y="1"/>
                  </a:lnTo>
                  <a:lnTo>
                    <a:pt x="2039" y="0"/>
                  </a:lnTo>
                  <a:lnTo>
                    <a:pt x="2020" y="0"/>
                  </a:lnTo>
                  <a:lnTo>
                    <a:pt x="363"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grpSp>
          <p:nvGrpSpPr>
            <p:cNvPr id="9341" name="グループ化 221"/>
            <p:cNvGrpSpPr>
              <a:grpSpLocks/>
            </p:cNvGrpSpPr>
            <p:nvPr/>
          </p:nvGrpSpPr>
          <p:grpSpPr bwMode="auto">
            <a:xfrm>
              <a:off x="7108844" y="3675063"/>
              <a:ext cx="1543050" cy="1552575"/>
              <a:chOff x="4071934" y="4143380"/>
              <a:chExt cx="1898650" cy="1909763"/>
            </a:xfrm>
          </p:grpSpPr>
          <p:sp>
            <p:nvSpPr>
              <p:cNvPr id="9376" name="Freeform 11"/>
              <p:cNvSpPr>
                <a:spLocks/>
              </p:cNvSpPr>
              <p:nvPr/>
            </p:nvSpPr>
            <p:spPr bwMode="auto">
              <a:xfrm>
                <a:off x="4071934" y="4143380"/>
                <a:ext cx="1898650" cy="1909763"/>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close/>
                  </a:path>
                </a:pathLst>
              </a:custGeom>
              <a:blipFill dpi="0" rotWithShape="0">
                <a:blip r:embed="rId3" cstate="print"/>
                <a:srcRect/>
                <a:tile tx="0" ty="0" sx="100000" sy="100000" flip="none" algn="tl"/>
              </a:blipFill>
              <a:ln w="9525">
                <a:noFill/>
                <a:round/>
                <a:headEnd/>
                <a:tailEnd/>
              </a:ln>
            </p:spPr>
            <p:txBody>
              <a:bodyPr/>
              <a:lstStyle/>
              <a:p>
                <a:endParaRPr lang="ja-JP" altLang="en-US" dirty="0">
                  <a:latin typeface="Tahoma" pitchFamily="34" charset="0"/>
                  <a:cs typeface="Tahoma" pitchFamily="34" charset="0"/>
                </a:endParaRPr>
              </a:p>
            </p:txBody>
          </p:sp>
          <p:sp>
            <p:nvSpPr>
              <p:cNvPr id="9377" name="Freeform 12"/>
              <p:cNvSpPr>
                <a:spLocks/>
              </p:cNvSpPr>
              <p:nvPr/>
            </p:nvSpPr>
            <p:spPr bwMode="auto">
              <a:xfrm>
                <a:off x="4071934" y="4143380"/>
                <a:ext cx="1898650" cy="1909763"/>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path>
                </a:pathLst>
              </a:custGeom>
              <a:noFill/>
              <a:ln w="17463">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78" name="Freeform 13"/>
              <p:cNvSpPr>
                <a:spLocks/>
              </p:cNvSpPr>
              <p:nvPr/>
            </p:nvSpPr>
            <p:spPr bwMode="auto">
              <a:xfrm>
                <a:off x="4186234" y="4259268"/>
                <a:ext cx="1668463" cy="1677988"/>
              </a:xfrm>
              <a:custGeom>
                <a:avLst/>
                <a:gdLst>
                  <a:gd name="T0" fmla="*/ 2147483647 w 1051"/>
                  <a:gd name="T1" fmla="*/ 2147483647 h 1057"/>
                  <a:gd name="T2" fmla="*/ 2147483647 w 1051"/>
                  <a:gd name="T3" fmla="*/ 2147483647 h 1057"/>
                  <a:gd name="T4" fmla="*/ 2147483647 w 1051"/>
                  <a:gd name="T5" fmla="*/ 2147483647 h 1057"/>
                  <a:gd name="T6" fmla="*/ 2147483647 w 1051"/>
                  <a:gd name="T7" fmla="*/ 2147483647 h 1057"/>
                  <a:gd name="T8" fmla="*/ 2147483647 w 1051"/>
                  <a:gd name="T9" fmla="*/ 2147483647 h 1057"/>
                  <a:gd name="T10" fmla="*/ 2147483647 w 1051"/>
                  <a:gd name="T11" fmla="*/ 2147483647 h 1057"/>
                  <a:gd name="T12" fmla="*/ 2147483647 w 1051"/>
                  <a:gd name="T13" fmla="*/ 2147483647 h 1057"/>
                  <a:gd name="T14" fmla="*/ 2147483647 w 1051"/>
                  <a:gd name="T15" fmla="*/ 2147483647 h 1057"/>
                  <a:gd name="T16" fmla="*/ 2147483647 w 1051"/>
                  <a:gd name="T17" fmla="*/ 2147483647 h 1057"/>
                  <a:gd name="T18" fmla="*/ 2147483647 w 1051"/>
                  <a:gd name="T19" fmla="*/ 2147483647 h 1057"/>
                  <a:gd name="T20" fmla="*/ 2147483647 w 1051"/>
                  <a:gd name="T21" fmla="*/ 2147483647 h 1057"/>
                  <a:gd name="T22" fmla="*/ 0 w 1051"/>
                  <a:gd name="T23" fmla="*/ 2147483647 h 1057"/>
                  <a:gd name="T24" fmla="*/ 2147483647 w 1051"/>
                  <a:gd name="T25" fmla="*/ 2147483647 h 1057"/>
                  <a:gd name="T26" fmla="*/ 2147483647 w 1051"/>
                  <a:gd name="T27" fmla="*/ 2147483647 h 1057"/>
                  <a:gd name="T28" fmla="*/ 2147483647 w 1051"/>
                  <a:gd name="T29" fmla="*/ 2147483647 h 1057"/>
                  <a:gd name="T30" fmla="*/ 2147483647 w 1051"/>
                  <a:gd name="T31" fmla="*/ 2147483647 h 1057"/>
                  <a:gd name="T32" fmla="*/ 2147483647 w 1051"/>
                  <a:gd name="T33" fmla="*/ 2147483647 h 1057"/>
                  <a:gd name="T34" fmla="*/ 2147483647 w 1051"/>
                  <a:gd name="T35" fmla="*/ 2147483647 h 1057"/>
                  <a:gd name="T36" fmla="*/ 2147483647 w 1051"/>
                  <a:gd name="T37" fmla="*/ 2147483647 h 1057"/>
                  <a:gd name="T38" fmla="*/ 2147483647 w 1051"/>
                  <a:gd name="T39" fmla="*/ 2147483647 h 1057"/>
                  <a:gd name="T40" fmla="*/ 2147483647 w 1051"/>
                  <a:gd name="T41" fmla="*/ 2147483647 h 1057"/>
                  <a:gd name="T42" fmla="*/ 2147483647 w 1051"/>
                  <a:gd name="T43" fmla="*/ 2147483647 h 1057"/>
                  <a:gd name="T44" fmla="*/ 2147483647 w 1051"/>
                  <a:gd name="T45" fmla="*/ 2147483647 h 1057"/>
                  <a:gd name="T46" fmla="*/ 2147483647 w 1051"/>
                  <a:gd name="T47" fmla="*/ 2147483647 h 1057"/>
                  <a:gd name="T48" fmla="*/ 2147483647 w 1051"/>
                  <a:gd name="T49" fmla="*/ 2147483647 h 1057"/>
                  <a:gd name="T50" fmla="*/ 2147483647 w 1051"/>
                  <a:gd name="T51" fmla="*/ 2147483647 h 1057"/>
                  <a:gd name="T52" fmla="*/ 2147483647 w 1051"/>
                  <a:gd name="T53" fmla="*/ 2147483647 h 1057"/>
                  <a:gd name="T54" fmla="*/ 2147483647 w 1051"/>
                  <a:gd name="T55" fmla="*/ 2147483647 h 1057"/>
                  <a:gd name="T56" fmla="*/ 2147483647 w 1051"/>
                  <a:gd name="T57" fmla="*/ 2147483647 h 1057"/>
                  <a:gd name="T58" fmla="*/ 2147483647 w 1051"/>
                  <a:gd name="T59" fmla="*/ 2147483647 h 1057"/>
                  <a:gd name="T60" fmla="*/ 2147483647 w 1051"/>
                  <a:gd name="T61" fmla="*/ 2147483647 h 1057"/>
                  <a:gd name="T62" fmla="*/ 2147483647 w 1051"/>
                  <a:gd name="T63" fmla="*/ 2147483647 h 1057"/>
                  <a:gd name="T64" fmla="*/ 2147483647 w 1051"/>
                  <a:gd name="T65" fmla="*/ 2147483647 h 1057"/>
                  <a:gd name="T66" fmla="*/ 2147483647 w 1051"/>
                  <a:gd name="T67" fmla="*/ 2147483647 h 1057"/>
                  <a:gd name="T68" fmla="*/ 2147483647 w 1051"/>
                  <a:gd name="T69" fmla="*/ 2147483647 h 1057"/>
                  <a:gd name="T70" fmla="*/ 2147483647 w 1051"/>
                  <a:gd name="T71" fmla="*/ 2147483647 h 1057"/>
                  <a:gd name="T72" fmla="*/ 2147483647 w 1051"/>
                  <a:gd name="T73" fmla="*/ 2147483647 h 1057"/>
                  <a:gd name="T74" fmla="*/ 2147483647 w 1051"/>
                  <a:gd name="T75" fmla="*/ 2147483647 h 1057"/>
                  <a:gd name="T76" fmla="*/ 2147483647 w 1051"/>
                  <a:gd name="T77" fmla="*/ 2147483647 h 1057"/>
                  <a:gd name="T78" fmla="*/ 2147483647 w 1051"/>
                  <a:gd name="T79" fmla="*/ 2147483647 h 1057"/>
                  <a:gd name="T80" fmla="*/ 2147483647 w 1051"/>
                  <a:gd name="T81" fmla="*/ 2147483647 h 1057"/>
                  <a:gd name="T82" fmla="*/ 2147483647 w 1051"/>
                  <a:gd name="T83" fmla="*/ 2147483647 h 1057"/>
                  <a:gd name="T84" fmla="*/ 2147483647 w 1051"/>
                  <a:gd name="T85" fmla="*/ 2147483647 h 1057"/>
                  <a:gd name="T86" fmla="*/ 2147483647 w 1051"/>
                  <a:gd name="T87" fmla="*/ 2147483647 h 1057"/>
                  <a:gd name="T88" fmla="*/ 2147483647 w 1051"/>
                  <a:gd name="T89" fmla="*/ 2147483647 h 1057"/>
                  <a:gd name="T90" fmla="*/ 2147483647 w 1051"/>
                  <a:gd name="T91" fmla="*/ 2147483647 h 1057"/>
                  <a:gd name="T92" fmla="*/ 2147483647 w 1051"/>
                  <a:gd name="T93" fmla="*/ 2147483647 h 1057"/>
                  <a:gd name="T94" fmla="*/ 2147483647 w 1051"/>
                  <a:gd name="T95" fmla="*/ 0 h 10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057"/>
                  <a:gd name="T146" fmla="*/ 1051 w 1051"/>
                  <a:gd name="T147" fmla="*/ 1057 h 10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057">
                    <a:moveTo>
                      <a:pt x="525" y="0"/>
                    </a:moveTo>
                    <a:lnTo>
                      <a:pt x="513" y="0"/>
                    </a:lnTo>
                    <a:lnTo>
                      <a:pt x="499" y="2"/>
                    </a:lnTo>
                    <a:lnTo>
                      <a:pt x="485" y="2"/>
                    </a:lnTo>
                    <a:lnTo>
                      <a:pt x="471" y="3"/>
                    </a:lnTo>
                    <a:lnTo>
                      <a:pt x="445" y="8"/>
                    </a:lnTo>
                    <a:lnTo>
                      <a:pt x="420" y="11"/>
                    </a:lnTo>
                    <a:lnTo>
                      <a:pt x="395" y="17"/>
                    </a:lnTo>
                    <a:lnTo>
                      <a:pt x="370" y="25"/>
                    </a:lnTo>
                    <a:lnTo>
                      <a:pt x="346" y="33"/>
                    </a:lnTo>
                    <a:lnTo>
                      <a:pt x="321" y="42"/>
                    </a:lnTo>
                    <a:lnTo>
                      <a:pt x="299" y="53"/>
                    </a:lnTo>
                    <a:lnTo>
                      <a:pt x="276" y="64"/>
                    </a:lnTo>
                    <a:lnTo>
                      <a:pt x="254" y="78"/>
                    </a:lnTo>
                    <a:lnTo>
                      <a:pt x="232" y="90"/>
                    </a:lnTo>
                    <a:lnTo>
                      <a:pt x="212" y="106"/>
                    </a:lnTo>
                    <a:lnTo>
                      <a:pt x="192" y="122"/>
                    </a:lnTo>
                    <a:lnTo>
                      <a:pt x="173" y="137"/>
                    </a:lnTo>
                    <a:lnTo>
                      <a:pt x="155" y="154"/>
                    </a:lnTo>
                    <a:lnTo>
                      <a:pt x="138" y="173"/>
                    </a:lnTo>
                    <a:lnTo>
                      <a:pt x="121" y="193"/>
                    </a:lnTo>
                    <a:lnTo>
                      <a:pt x="105" y="213"/>
                    </a:lnTo>
                    <a:lnTo>
                      <a:pt x="90" y="234"/>
                    </a:lnTo>
                    <a:lnTo>
                      <a:pt x="77" y="254"/>
                    </a:lnTo>
                    <a:lnTo>
                      <a:pt x="63" y="277"/>
                    </a:lnTo>
                    <a:lnTo>
                      <a:pt x="52" y="299"/>
                    </a:lnTo>
                    <a:lnTo>
                      <a:pt x="43" y="324"/>
                    </a:lnTo>
                    <a:lnTo>
                      <a:pt x="32" y="347"/>
                    </a:lnTo>
                    <a:lnTo>
                      <a:pt x="24" y="372"/>
                    </a:lnTo>
                    <a:lnTo>
                      <a:pt x="17" y="397"/>
                    </a:lnTo>
                    <a:lnTo>
                      <a:pt x="10" y="422"/>
                    </a:lnTo>
                    <a:lnTo>
                      <a:pt x="7" y="448"/>
                    </a:lnTo>
                    <a:lnTo>
                      <a:pt x="3" y="475"/>
                    </a:lnTo>
                    <a:lnTo>
                      <a:pt x="1" y="489"/>
                    </a:lnTo>
                    <a:lnTo>
                      <a:pt x="1" y="501"/>
                    </a:lnTo>
                    <a:lnTo>
                      <a:pt x="0" y="515"/>
                    </a:lnTo>
                    <a:lnTo>
                      <a:pt x="0" y="528"/>
                    </a:lnTo>
                    <a:lnTo>
                      <a:pt x="0" y="543"/>
                    </a:lnTo>
                    <a:lnTo>
                      <a:pt x="1" y="556"/>
                    </a:lnTo>
                    <a:lnTo>
                      <a:pt x="1" y="570"/>
                    </a:lnTo>
                    <a:lnTo>
                      <a:pt x="3" y="582"/>
                    </a:lnTo>
                    <a:lnTo>
                      <a:pt x="7" y="609"/>
                    </a:lnTo>
                    <a:lnTo>
                      <a:pt x="10" y="637"/>
                    </a:lnTo>
                    <a:lnTo>
                      <a:pt x="17" y="662"/>
                    </a:lnTo>
                    <a:lnTo>
                      <a:pt x="24" y="687"/>
                    </a:lnTo>
                    <a:lnTo>
                      <a:pt x="32" y="710"/>
                    </a:lnTo>
                    <a:lnTo>
                      <a:pt x="43" y="735"/>
                    </a:lnTo>
                    <a:lnTo>
                      <a:pt x="52" y="758"/>
                    </a:lnTo>
                    <a:lnTo>
                      <a:pt x="63" y="781"/>
                    </a:lnTo>
                    <a:lnTo>
                      <a:pt x="77" y="803"/>
                    </a:lnTo>
                    <a:lnTo>
                      <a:pt x="90" y="825"/>
                    </a:lnTo>
                    <a:lnTo>
                      <a:pt x="105" y="845"/>
                    </a:lnTo>
                    <a:lnTo>
                      <a:pt x="121" y="864"/>
                    </a:lnTo>
                    <a:lnTo>
                      <a:pt x="138" y="884"/>
                    </a:lnTo>
                    <a:lnTo>
                      <a:pt x="155" y="901"/>
                    </a:lnTo>
                    <a:lnTo>
                      <a:pt x="173" y="920"/>
                    </a:lnTo>
                    <a:lnTo>
                      <a:pt x="192" y="937"/>
                    </a:lnTo>
                    <a:lnTo>
                      <a:pt x="212" y="953"/>
                    </a:lnTo>
                    <a:lnTo>
                      <a:pt x="232" y="967"/>
                    </a:lnTo>
                    <a:lnTo>
                      <a:pt x="254" y="981"/>
                    </a:lnTo>
                    <a:lnTo>
                      <a:pt x="276" y="993"/>
                    </a:lnTo>
                    <a:lnTo>
                      <a:pt x="297" y="1006"/>
                    </a:lnTo>
                    <a:lnTo>
                      <a:pt x="321" y="1016"/>
                    </a:lnTo>
                    <a:lnTo>
                      <a:pt x="346" y="1026"/>
                    </a:lnTo>
                    <a:lnTo>
                      <a:pt x="370" y="1034"/>
                    </a:lnTo>
                    <a:lnTo>
                      <a:pt x="394" y="1040"/>
                    </a:lnTo>
                    <a:lnTo>
                      <a:pt x="420" y="1046"/>
                    </a:lnTo>
                    <a:lnTo>
                      <a:pt x="445" y="1051"/>
                    </a:lnTo>
                    <a:lnTo>
                      <a:pt x="471" y="1055"/>
                    </a:lnTo>
                    <a:lnTo>
                      <a:pt x="485" y="1055"/>
                    </a:lnTo>
                    <a:lnTo>
                      <a:pt x="499" y="1055"/>
                    </a:lnTo>
                    <a:lnTo>
                      <a:pt x="513" y="1057"/>
                    </a:lnTo>
                    <a:lnTo>
                      <a:pt x="525" y="1057"/>
                    </a:lnTo>
                    <a:lnTo>
                      <a:pt x="539" y="1057"/>
                    </a:lnTo>
                    <a:lnTo>
                      <a:pt x="552" y="1055"/>
                    </a:lnTo>
                    <a:lnTo>
                      <a:pt x="567" y="1055"/>
                    </a:lnTo>
                    <a:lnTo>
                      <a:pt x="580" y="1055"/>
                    </a:lnTo>
                    <a:lnTo>
                      <a:pt x="606" y="1051"/>
                    </a:lnTo>
                    <a:lnTo>
                      <a:pt x="633" y="1046"/>
                    </a:lnTo>
                    <a:lnTo>
                      <a:pt x="657" y="1040"/>
                    </a:lnTo>
                    <a:lnTo>
                      <a:pt x="682" y="1034"/>
                    </a:lnTo>
                    <a:lnTo>
                      <a:pt x="707" y="1026"/>
                    </a:lnTo>
                    <a:lnTo>
                      <a:pt x="730" y="1016"/>
                    </a:lnTo>
                    <a:lnTo>
                      <a:pt x="755" y="1006"/>
                    </a:lnTo>
                    <a:lnTo>
                      <a:pt x="777" y="993"/>
                    </a:lnTo>
                    <a:lnTo>
                      <a:pt x="799" y="981"/>
                    </a:lnTo>
                    <a:lnTo>
                      <a:pt x="820" y="967"/>
                    </a:lnTo>
                    <a:lnTo>
                      <a:pt x="840" y="953"/>
                    </a:lnTo>
                    <a:lnTo>
                      <a:pt x="861" y="937"/>
                    </a:lnTo>
                    <a:lnTo>
                      <a:pt x="881" y="920"/>
                    </a:lnTo>
                    <a:lnTo>
                      <a:pt x="898" y="901"/>
                    </a:lnTo>
                    <a:lnTo>
                      <a:pt x="916" y="884"/>
                    </a:lnTo>
                    <a:lnTo>
                      <a:pt x="932" y="864"/>
                    </a:lnTo>
                    <a:lnTo>
                      <a:pt x="947" y="845"/>
                    </a:lnTo>
                    <a:lnTo>
                      <a:pt x="961" y="825"/>
                    </a:lnTo>
                    <a:lnTo>
                      <a:pt x="975" y="803"/>
                    </a:lnTo>
                    <a:lnTo>
                      <a:pt x="989" y="781"/>
                    </a:lnTo>
                    <a:lnTo>
                      <a:pt x="1000" y="758"/>
                    </a:lnTo>
                    <a:lnTo>
                      <a:pt x="1011" y="735"/>
                    </a:lnTo>
                    <a:lnTo>
                      <a:pt x="1020" y="710"/>
                    </a:lnTo>
                    <a:lnTo>
                      <a:pt x="1028" y="687"/>
                    </a:lnTo>
                    <a:lnTo>
                      <a:pt x="1034" y="662"/>
                    </a:lnTo>
                    <a:lnTo>
                      <a:pt x="1042" y="637"/>
                    </a:lnTo>
                    <a:lnTo>
                      <a:pt x="1045" y="609"/>
                    </a:lnTo>
                    <a:lnTo>
                      <a:pt x="1050" y="582"/>
                    </a:lnTo>
                    <a:lnTo>
                      <a:pt x="1051" y="570"/>
                    </a:lnTo>
                    <a:lnTo>
                      <a:pt x="1051" y="556"/>
                    </a:lnTo>
                    <a:lnTo>
                      <a:pt x="1051" y="543"/>
                    </a:lnTo>
                    <a:lnTo>
                      <a:pt x="1051" y="529"/>
                    </a:lnTo>
                    <a:lnTo>
                      <a:pt x="1051" y="515"/>
                    </a:lnTo>
                    <a:lnTo>
                      <a:pt x="1051" y="501"/>
                    </a:lnTo>
                    <a:lnTo>
                      <a:pt x="1051" y="489"/>
                    </a:lnTo>
                    <a:lnTo>
                      <a:pt x="1050" y="475"/>
                    </a:lnTo>
                    <a:lnTo>
                      <a:pt x="1045" y="448"/>
                    </a:lnTo>
                    <a:lnTo>
                      <a:pt x="1042" y="422"/>
                    </a:lnTo>
                    <a:lnTo>
                      <a:pt x="1034" y="397"/>
                    </a:lnTo>
                    <a:lnTo>
                      <a:pt x="1028" y="372"/>
                    </a:lnTo>
                    <a:lnTo>
                      <a:pt x="1020" y="347"/>
                    </a:lnTo>
                    <a:lnTo>
                      <a:pt x="1011" y="324"/>
                    </a:lnTo>
                    <a:lnTo>
                      <a:pt x="1000" y="299"/>
                    </a:lnTo>
                    <a:lnTo>
                      <a:pt x="989" y="277"/>
                    </a:lnTo>
                    <a:lnTo>
                      <a:pt x="975" y="254"/>
                    </a:lnTo>
                    <a:lnTo>
                      <a:pt x="961" y="234"/>
                    </a:lnTo>
                    <a:lnTo>
                      <a:pt x="947" y="213"/>
                    </a:lnTo>
                    <a:lnTo>
                      <a:pt x="932" y="193"/>
                    </a:lnTo>
                    <a:lnTo>
                      <a:pt x="916" y="173"/>
                    </a:lnTo>
                    <a:lnTo>
                      <a:pt x="898" y="154"/>
                    </a:lnTo>
                    <a:lnTo>
                      <a:pt x="881" y="137"/>
                    </a:lnTo>
                    <a:lnTo>
                      <a:pt x="861" y="122"/>
                    </a:lnTo>
                    <a:lnTo>
                      <a:pt x="840" y="106"/>
                    </a:lnTo>
                    <a:lnTo>
                      <a:pt x="819" y="90"/>
                    </a:lnTo>
                    <a:lnTo>
                      <a:pt x="799" y="78"/>
                    </a:lnTo>
                    <a:lnTo>
                      <a:pt x="777" y="64"/>
                    </a:lnTo>
                    <a:lnTo>
                      <a:pt x="755" y="53"/>
                    </a:lnTo>
                    <a:lnTo>
                      <a:pt x="730" y="42"/>
                    </a:lnTo>
                    <a:lnTo>
                      <a:pt x="707" y="33"/>
                    </a:lnTo>
                    <a:lnTo>
                      <a:pt x="682" y="25"/>
                    </a:lnTo>
                    <a:lnTo>
                      <a:pt x="657" y="17"/>
                    </a:lnTo>
                    <a:lnTo>
                      <a:pt x="633" y="11"/>
                    </a:lnTo>
                    <a:lnTo>
                      <a:pt x="606" y="8"/>
                    </a:lnTo>
                    <a:lnTo>
                      <a:pt x="580" y="3"/>
                    </a:lnTo>
                    <a:lnTo>
                      <a:pt x="567" y="2"/>
                    </a:lnTo>
                    <a:lnTo>
                      <a:pt x="552" y="0"/>
                    </a:lnTo>
                    <a:lnTo>
                      <a:pt x="539" y="0"/>
                    </a:lnTo>
                    <a:lnTo>
                      <a:pt x="525"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379" name="Freeform 14"/>
              <p:cNvSpPr>
                <a:spLocks noEditPoints="1"/>
              </p:cNvSpPr>
              <p:nvPr/>
            </p:nvSpPr>
            <p:spPr bwMode="auto">
              <a:xfrm>
                <a:off x="4179884" y="4254505"/>
                <a:ext cx="1682750" cy="1690688"/>
              </a:xfrm>
              <a:custGeom>
                <a:avLst/>
                <a:gdLst>
                  <a:gd name="T0" fmla="*/ 2147483647 w 1060"/>
                  <a:gd name="T1" fmla="*/ 2147483647 h 1065"/>
                  <a:gd name="T2" fmla="*/ 2147483647 w 1060"/>
                  <a:gd name="T3" fmla="*/ 2147483647 h 1065"/>
                  <a:gd name="T4" fmla="*/ 2147483647 w 1060"/>
                  <a:gd name="T5" fmla="*/ 2147483647 h 1065"/>
                  <a:gd name="T6" fmla="*/ 2147483647 w 1060"/>
                  <a:gd name="T7" fmla="*/ 2147483647 h 1065"/>
                  <a:gd name="T8" fmla="*/ 2147483647 w 1060"/>
                  <a:gd name="T9" fmla="*/ 2147483647 h 1065"/>
                  <a:gd name="T10" fmla="*/ 2147483647 w 1060"/>
                  <a:gd name="T11" fmla="*/ 2147483647 h 1065"/>
                  <a:gd name="T12" fmla="*/ 2147483647 w 1060"/>
                  <a:gd name="T13" fmla="*/ 2147483647 h 1065"/>
                  <a:gd name="T14" fmla="*/ 2147483647 w 1060"/>
                  <a:gd name="T15" fmla="*/ 2147483647 h 1065"/>
                  <a:gd name="T16" fmla="*/ 2147483647 w 1060"/>
                  <a:gd name="T17" fmla="*/ 2147483647 h 1065"/>
                  <a:gd name="T18" fmla="*/ 2147483647 w 1060"/>
                  <a:gd name="T19" fmla="*/ 2147483647 h 1065"/>
                  <a:gd name="T20" fmla="*/ 2147483647 w 1060"/>
                  <a:gd name="T21" fmla="*/ 2147483647 h 1065"/>
                  <a:gd name="T22" fmla="*/ 2147483647 w 1060"/>
                  <a:gd name="T23" fmla="*/ 2147483647 h 1065"/>
                  <a:gd name="T24" fmla="*/ 2147483647 w 1060"/>
                  <a:gd name="T25" fmla="*/ 2147483647 h 1065"/>
                  <a:gd name="T26" fmla="*/ 2147483647 w 1060"/>
                  <a:gd name="T27" fmla="*/ 2147483647 h 1065"/>
                  <a:gd name="T28" fmla="*/ 2147483647 w 1060"/>
                  <a:gd name="T29" fmla="*/ 2147483647 h 1065"/>
                  <a:gd name="T30" fmla="*/ 2147483647 w 1060"/>
                  <a:gd name="T31" fmla="*/ 2147483647 h 1065"/>
                  <a:gd name="T32" fmla="*/ 2147483647 w 1060"/>
                  <a:gd name="T33" fmla="*/ 2147483647 h 1065"/>
                  <a:gd name="T34" fmla="*/ 2147483647 w 1060"/>
                  <a:gd name="T35" fmla="*/ 2147483647 h 1065"/>
                  <a:gd name="T36" fmla="*/ 2147483647 w 1060"/>
                  <a:gd name="T37" fmla="*/ 2147483647 h 1065"/>
                  <a:gd name="T38" fmla="*/ 2147483647 w 1060"/>
                  <a:gd name="T39" fmla="*/ 2147483647 h 1065"/>
                  <a:gd name="T40" fmla="*/ 2147483647 w 1060"/>
                  <a:gd name="T41" fmla="*/ 2147483647 h 1065"/>
                  <a:gd name="T42" fmla="*/ 2147483647 w 1060"/>
                  <a:gd name="T43" fmla="*/ 2147483647 h 1065"/>
                  <a:gd name="T44" fmla="*/ 2147483647 w 1060"/>
                  <a:gd name="T45" fmla="*/ 2147483647 h 1065"/>
                  <a:gd name="T46" fmla="*/ 2147483647 w 1060"/>
                  <a:gd name="T47" fmla="*/ 2147483647 h 1065"/>
                  <a:gd name="T48" fmla="*/ 2147483647 w 1060"/>
                  <a:gd name="T49" fmla="*/ 2147483647 h 1065"/>
                  <a:gd name="T50" fmla="*/ 2147483647 w 1060"/>
                  <a:gd name="T51" fmla="*/ 2147483647 h 1065"/>
                  <a:gd name="T52" fmla="*/ 2147483647 w 1060"/>
                  <a:gd name="T53" fmla="*/ 2147483647 h 1065"/>
                  <a:gd name="T54" fmla="*/ 2147483647 w 1060"/>
                  <a:gd name="T55" fmla="*/ 2147483647 h 1065"/>
                  <a:gd name="T56" fmla="*/ 2147483647 w 1060"/>
                  <a:gd name="T57" fmla="*/ 2147483647 h 1065"/>
                  <a:gd name="T58" fmla="*/ 2147483647 w 1060"/>
                  <a:gd name="T59" fmla="*/ 2147483647 h 1065"/>
                  <a:gd name="T60" fmla="*/ 2147483647 w 1060"/>
                  <a:gd name="T61" fmla="*/ 2147483647 h 1065"/>
                  <a:gd name="T62" fmla="*/ 2147483647 w 1060"/>
                  <a:gd name="T63" fmla="*/ 2147483647 h 1065"/>
                  <a:gd name="T64" fmla="*/ 2147483647 w 1060"/>
                  <a:gd name="T65" fmla="*/ 2147483647 h 1065"/>
                  <a:gd name="T66" fmla="*/ 2147483647 w 1060"/>
                  <a:gd name="T67" fmla="*/ 2147483647 h 1065"/>
                  <a:gd name="T68" fmla="*/ 2147483647 w 1060"/>
                  <a:gd name="T69" fmla="*/ 2147483647 h 1065"/>
                  <a:gd name="T70" fmla="*/ 2147483647 w 1060"/>
                  <a:gd name="T71" fmla="*/ 2147483647 h 1065"/>
                  <a:gd name="T72" fmla="*/ 2147483647 w 1060"/>
                  <a:gd name="T73" fmla="*/ 2147483647 h 1065"/>
                  <a:gd name="T74" fmla="*/ 2147483647 w 1060"/>
                  <a:gd name="T75" fmla="*/ 2147483647 h 1065"/>
                  <a:gd name="T76" fmla="*/ 2147483647 w 1060"/>
                  <a:gd name="T77" fmla="*/ 2147483647 h 1065"/>
                  <a:gd name="T78" fmla="*/ 2147483647 w 1060"/>
                  <a:gd name="T79" fmla="*/ 2147483647 h 1065"/>
                  <a:gd name="T80" fmla="*/ 2147483647 w 1060"/>
                  <a:gd name="T81" fmla="*/ 2147483647 h 1065"/>
                  <a:gd name="T82" fmla="*/ 2147483647 w 1060"/>
                  <a:gd name="T83" fmla="*/ 2147483647 h 1065"/>
                  <a:gd name="T84" fmla="*/ 2147483647 w 1060"/>
                  <a:gd name="T85" fmla="*/ 2147483647 h 1065"/>
                  <a:gd name="T86" fmla="*/ 2147483647 w 1060"/>
                  <a:gd name="T87" fmla="*/ 2147483647 h 1065"/>
                  <a:gd name="T88" fmla="*/ 2147483647 w 1060"/>
                  <a:gd name="T89" fmla="*/ 2147483647 h 1065"/>
                  <a:gd name="T90" fmla="*/ 2147483647 w 1060"/>
                  <a:gd name="T91" fmla="*/ 2147483647 h 1065"/>
                  <a:gd name="T92" fmla="*/ 2147483647 w 1060"/>
                  <a:gd name="T93" fmla="*/ 2147483647 h 1065"/>
                  <a:gd name="T94" fmla="*/ 2147483647 w 1060"/>
                  <a:gd name="T95" fmla="*/ 2147483647 h 1065"/>
                  <a:gd name="T96" fmla="*/ 2147483647 w 1060"/>
                  <a:gd name="T97" fmla="*/ 2147483647 h 1065"/>
                  <a:gd name="T98" fmla="*/ 2147483647 w 1060"/>
                  <a:gd name="T99" fmla="*/ 2147483647 h 1065"/>
                  <a:gd name="T100" fmla="*/ 2147483647 w 1060"/>
                  <a:gd name="T101" fmla="*/ 2147483647 h 1065"/>
                  <a:gd name="T102" fmla="*/ 2147483647 w 1060"/>
                  <a:gd name="T103" fmla="*/ 2147483647 h 1065"/>
                  <a:gd name="T104" fmla="*/ 2147483647 w 1060"/>
                  <a:gd name="T105" fmla="*/ 2147483647 h 1065"/>
                  <a:gd name="T106" fmla="*/ 2147483647 w 1060"/>
                  <a:gd name="T107" fmla="*/ 2147483647 h 1065"/>
                  <a:gd name="T108" fmla="*/ 2147483647 w 1060"/>
                  <a:gd name="T109" fmla="*/ 2147483647 h 1065"/>
                  <a:gd name="T110" fmla="*/ 2147483647 w 1060"/>
                  <a:gd name="T111" fmla="*/ 2147483647 h 1065"/>
                  <a:gd name="T112" fmla="*/ 2147483647 w 1060"/>
                  <a:gd name="T113" fmla="*/ 2147483647 h 1065"/>
                  <a:gd name="T114" fmla="*/ 2147483647 w 1060"/>
                  <a:gd name="T115" fmla="*/ 2147483647 h 1065"/>
                  <a:gd name="T116" fmla="*/ 2147483647 w 1060"/>
                  <a:gd name="T117" fmla="*/ 2147483647 h 1065"/>
                  <a:gd name="T118" fmla="*/ 2147483647 w 1060"/>
                  <a:gd name="T119" fmla="*/ 2147483647 h 1065"/>
                  <a:gd name="T120" fmla="*/ 2147483647 w 1060"/>
                  <a:gd name="T121" fmla="*/ 2147483647 h 1065"/>
                  <a:gd name="T122" fmla="*/ 2147483647 w 1060"/>
                  <a:gd name="T123" fmla="*/ 2147483647 h 10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0"/>
                  <a:gd name="T187" fmla="*/ 0 h 1065"/>
                  <a:gd name="T188" fmla="*/ 1060 w 1060"/>
                  <a:gd name="T189" fmla="*/ 1065 h 10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0" h="1065">
                    <a:moveTo>
                      <a:pt x="548" y="9"/>
                    </a:moveTo>
                    <a:lnTo>
                      <a:pt x="529" y="8"/>
                    </a:lnTo>
                    <a:lnTo>
                      <a:pt x="525" y="8"/>
                    </a:lnTo>
                    <a:lnTo>
                      <a:pt x="523" y="8"/>
                    </a:lnTo>
                    <a:lnTo>
                      <a:pt x="520" y="6"/>
                    </a:lnTo>
                    <a:lnTo>
                      <a:pt x="520" y="5"/>
                    </a:lnTo>
                    <a:lnTo>
                      <a:pt x="520" y="3"/>
                    </a:lnTo>
                    <a:lnTo>
                      <a:pt x="520" y="2"/>
                    </a:lnTo>
                    <a:lnTo>
                      <a:pt x="522" y="0"/>
                    </a:lnTo>
                    <a:lnTo>
                      <a:pt x="525" y="0"/>
                    </a:lnTo>
                    <a:lnTo>
                      <a:pt x="529" y="0"/>
                    </a:lnTo>
                    <a:lnTo>
                      <a:pt x="550" y="0"/>
                    </a:lnTo>
                    <a:lnTo>
                      <a:pt x="551" y="2"/>
                    </a:lnTo>
                    <a:lnTo>
                      <a:pt x="553" y="2"/>
                    </a:lnTo>
                    <a:lnTo>
                      <a:pt x="554" y="5"/>
                    </a:lnTo>
                    <a:lnTo>
                      <a:pt x="553" y="6"/>
                    </a:lnTo>
                    <a:lnTo>
                      <a:pt x="553" y="8"/>
                    </a:lnTo>
                    <a:lnTo>
                      <a:pt x="551" y="8"/>
                    </a:lnTo>
                    <a:lnTo>
                      <a:pt x="548" y="9"/>
                    </a:lnTo>
                    <a:close/>
                    <a:moveTo>
                      <a:pt x="492" y="9"/>
                    </a:moveTo>
                    <a:lnTo>
                      <a:pt x="477" y="11"/>
                    </a:lnTo>
                    <a:lnTo>
                      <a:pt x="467" y="11"/>
                    </a:lnTo>
                    <a:lnTo>
                      <a:pt x="466" y="11"/>
                    </a:lnTo>
                    <a:lnTo>
                      <a:pt x="464" y="11"/>
                    </a:lnTo>
                    <a:lnTo>
                      <a:pt x="463" y="11"/>
                    </a:lnTo>
                    <a:lnTo>
                      <a:pt x="463" y="9"/>
                    </a:lnTo>
                    <a:lnTo>
                      <a:pt x="463" y="6"/>
                    </a:lnTo>
                    <a:lnTo>
                      <a:pt x="464" y="5"/>
                    </a:lnTo>
                    <a:lnTo>
                      <a:pt x="464" y="3"/>
                    </a:lnTo>
                    <a:lnTo>
                      <a:pt x="467" y="3"/>
                    </a:lnTo>
                    <a:lnTo>
                      <a:pt x="475" y="2"/>
                    </a:lnTo>
                    <a:lnTo>
                      <a:pt x="492" y="2"/>
                    </a:lnTo>
                    <a:lnTo>
                      <a:pt x="494" y="2"/>
                    </a:lnTo>
                    <a:lnTo>
                      <a:pt x="495" y="3"/>
                    </a:lnTo>
                    <a:lnTo>
                      <a:pt x="495" y="5"/>
                    </a:lnTo>
                    <a:lnTo>
                      <a:pt x="495" y="6"/>
                    </a:lnTo>
                    <a:lnTo>
                      <a:pt x="494" y="8"/>
                    </a:lnTo>
                    <a:lnTo>
                      <a:pt x="494" y="9"/>
                    </a:lnTo>
                    <a:lnTo>
                      <a:pt x="492" y="9"/>
                    </a:lnTo>
                    <a:close/>
                    <a:moveTo>
                      <a:pt x="435" y="17"/>
                    </a:moveTo>
                    <a:lnTo>
                      <a:pt x="426" y="19"/>
                    </a:lnTo>
                    <a:lnTo>
                      <a:pt x="412" y="22"/>
                    </a:lnTo>
                    <a:lnTo>
                      <a:pt x="408" y="22"/>
                    </a:lnTo>
                    <a:lnTo>
                      <a:pt x="407" y="20"/>
                    </a:lnTo>
                    <a:lnTo>
                      <a:pt x="405" y="20"/>
                    </a:lnTo>
                    <a:lnTo>
                      <a:pt x="405" y="19"/>
                    </a:lnTo>
                    <a:lnTo>
                      <a:pt x="405" y="17"/>
                    </a:lnTo>
                    <a:lnTo>
                      <a:pt x="405" y="16"/>
                    </a:lnTo>
                    <a:lnTo>
                      <a:pt x="407" y="14"/>
                    </a:lnTo>
                    <a:lnTo>
                      <a:pt x="408" y="14"/>
                    </a:lnTo>
                    <a:lnTo>
                      <a:pt x="424" y="11"/>
                    </a:lnTo>
                    <a:lnTo>
                      <a:pt x="433" y="9"/>
                    </a:lnTo>
                    <a:lnTo>
                      <a:pt x="435" y="9"/>
                    </a:lnTo>
                    <a:lnTo>
                      <a:pt x="436" y="9"/>
                    </a:lnTo>
                    <a:lnTo>
                      <a:pt x="438" y="11"/>
                    </a:lnTo>
                    <a:lnTo>
                      <a:pt x="438" y="14"/>
                    </a:lnTo>
                    <a:lnTo>
                      <a:pt x="438" y="16"/>
                    </a:lnTo>
                    <a:lnTo>
                      <a:pt x="436" y="16"/>
                    </a:lnTo>
                    <a:lnTo>
                      <a:pt x="435" y="17"/>
                    </a:lnTo>
                    <a:close/>
                    <a:moveTo>
                      <a:pt x="379" y="30"/>
                    </a:moveTo>
                    <a:lnTo>
                      <a:pt x="376" y="31"/>
                    </a:lnTo>
                    <a:lnTo>
                      <a:pt x="356" y="39"/>
                    </a:lnTo>
                    <a:lnTo>
                      <a:pt x="354" y="39"/>
                    </a:lnTo>
                    <a:lnTo>
                      <a:pt x="353" y="39"/>
                    </a:lnTo>
                    <a:lnTo>
                      <a:pt x="351" y="37"/>
                    </a:lnTo>
                    <a:lnTo>
                      <a:pt x="351" y="36"/>
                    </a:lnTo>
                    <a:lnTo>
                      <a:pt x="351" y="34"/>
                    </a:lnTo>
                    <a:lnTo>
                      <a:pt x="351" y="33"/>
                    </a:lnTo>
                    <a:lnTo>
                      <a:pt x="351" y="31"/>
                    </a:lnTo>
                    <a:lnTo>
                      <a:pt x="353" y="30"/>
                    </a:lnTo>
                    <a:lnTo>
                      <a:pt x="373" y="23"/>
                    </a:lnTo>
                    <a:lnTo>
                      <a:pt x="377" y="22"/>
                    </a:lnTo>
                    <a:lnTo>
                      <a:pt x="379" y="22"/>
                    </a:lnTo>
                    <a:lnTo>
                      <a:pt x="381" y="23"/>
                    </a:lnTo>
                    <a:lnTo>
                      <a:pt x="382" y="25"/>
                    </a:lnTo>
                    <a:lnTo>
                      <a:pt x="382" y="27"/>
                    </a:lnTo>
                    <a:lnTo>
                      <a:pt x="382" y="30"/>
                    </a:lnTo>
                    <a:lnTo>
                      <a:pt x="381" y="30"/>
                    </a:lnTo>
                    <a:lnTo>
                      <a:pt x="379" y="30"/>
                    </a:lnTo>
                    <a:close/>
                    <a:moveTo>
                      <a:pt x="325" y="50"/>
                    </a:moveTo>
                    <a:lnTo>
                      <a:pt x="305" y="59"/>
                    </a:lnTo>
                    <a:lnTo>
                      <a:pt x="303" y="61"/>
                    </a:lnTo>
                    <a:lnTo>
                      <a:pt x="301" y="61"/>
                    </a:lnTo>
                    <a:lnTo>
                      <a:pt x="300" y="61"/>
                    </a:lnTo>
                    <a:lnTo>
                      <a:pt x="298" y="59"/>
                    </a:lnTo>
                    <a:lnTo>
                      <a:pt x="297" y="58"/>
                    </a:lnTo>
                    <a:lnTo>
                      <a:pt x="297" y="56"/>
                    </a:lnTo>
                    <a:lnTo>
                      <a:pt x="297" y="55"/>
                    </a:lnTo>
                    <a:lnTo>
                      <a:pt x="298" y="53"/>
                    </a:lnTo>
                    <a:lnTo>
                      <a:pt x="300" y="51"/>
                    </a:lnTo>
                    <a:lnTo>
                      <a:pt x="323" y="42"/>
                    </a:lnTo>
                    <a:lnTo>
                      <a:pt x="325" y="42"/>
                    </a:lnTo>
                    <a:lnTo>
                      <a:pt x="326" y="44"/>
                    </a:lnTo>
                    <a:lnTo>
                      <a:pt x="328" y="45"/>
                    </a:lnTo>
                    <a:lnTo>
                      <a:pt x="328" y="47"/>
                    </a:lnTo>
                    <a:lnTo>
                      <a:pt x="328" y="48"/>
                    </a:lnTo>
                    <a:lnTo>
                      <a:pt x="326" y="48"/>
                    </a:lnTo>
                    <a:lnTo>
                      <a:pt x="325" y="50"/>
                    </a:lnTo>
                    <a:close/>
                    <a:moveTo>
                      <a:pt x="273" y="75"/>
                    </a:moveTo>
                    <a:lnTo>
                      <a:pt x="260" y="84"/>
                    </a:lnTo>
                    <a:lnTo>
                      <a:pt x="253" y="89"/>
                    </a:lnTo>
                    <a:lnTo>
                      <a:pt x="252" y="89"/>
                    </a:lnTo>
                    <a:lnTo>
                      <a:pt x="250" y="89"/>
                    </a:lnTo>
                    <a:lnTo>
                      <a:pt x="249" y="89"/>
                    </a:lnTo>
                    <a:lnTo>
                      <a:pt x="247" y="87"/>
                    </a:lnTo>
                    <a:lnTo>
                      <a:pt x="246" y="86"/>
                    </a:lnTo>
                    <a:lnTo>
                      <a:pt x="246" y="84"/>
                    </a:lnTo>
                    <a:lnTo>
                      <a:pt x="247" y="83"/>
                    </a:lnTo>
                    <a:lnTo>
                      <a:pt x="249" y="81"/>
                    </a:lnTo>
                    <a:lnTo>
                      <a:pt x="255" y="76"/>
                    </a:lnTo>
                    <a:lnTo>
                      <a:pt x="270" y="69"/>
                    </a:lnTo>
                    <a:lnTo>
                      <a:pt x="270" y="67"/>
                    </a:lnTo>
                    <a:lnTo>
                      <a:pt x="272" y="67"/>
                    </a:lnTo>
                    <a:lnTo>
                      <a:pt x="273" y="69"/>
                    </a:lnTo>
                    <a:lnTo>
                      <a:pt x="275" y="70"/>
                    </a:lnTo>
                    <a:lnTo>
                      <a:pt x="277" y="72"/>
                    </a:lnTo>
                    <a:lnTo>
                      <a:pt x="275" y="73"/>
                    </a:lnTo>
                    <a:lnTo>
                      <a:pt x="275" y="75"/>
                    </a:lnTo>
                    <a:lnTo>
                      <a:pt x="273" y="75"/>
                    </a:lnTo>
                    <a:close/>
                    <a:moveTo>
                      <a:pt x="225" y="107"/>
                    </a:moveTo>
                    <a:lnTo>
                      <a:pt x="218" y="112"/>
                    </a:lnTo>
                    <a:lnTo>
                      <a:pt x="207" y="121"/>
                    </a:lnTo>
                    <a:lnTo>
                      <a:pt x="205" y="121"/>
                    </a:lnTo>
                    <a:lnTo>
                      <a:pt x="202" y="121"/>
                    </a:lnTo>
                    <a:lnTo>
                      <a:pt x="201" y="121"/>
                    </a:lnTo>
                    <a:lnTo>
                      <a:pt x="199" y="120"/>
                    </a:lnTo>
                    <a:lnTo>
                      <a:pt x="199" y="118"/>
                    </a:lnTo>
                    <a:lnTo>
                      <a:pt x="199" y="117"/>
                    </a:lnTo>
                    <a:lnTo>
                      <a:pt x="201" y="115"/>
                    </a:lnTo>
                    <a:lnTo>
                      <a:pt x="213" y="106"/>
                    </a:lnTo>
                    <a:lnTo>
                      <a:pt x="221" y="100"/>
                    </a:lnTo>
                    <a:lnTo>
                      <a:pt x="222" y="100"/>
                    </a:lnTo>
                    <a:lnTo>
                      <a:pt x="224" y="100"/>
                    </a:lnTo>
                    <a:lnTo>
                      <a:pt x="225" y="100"/>
                    </a:lnTo>
                    <a:lnTo>
                      <a:pt x="225" y="101"/>
                    </a:lnTo>
                    <a:lnTo>
                      <a:pt x="227" y="103"/>
                    </a:lnTo>
                    <a:lnTo>
                      <a:pt x="225" y="106"/>
                    </a:lnTo>
                    <a:lnTo>
                      <a:pt x="225" y="107"/>
                    </a:lnTo>
                    <a:close/>
                    <a:moveTo>
                      <a:pt x="182" y="143"/>
                    </a:moveTo>
                    <a:lnTo>
                      <a:pt x="180" y="145"/>
                    </a:lnTo>
                    <a:lnTo>
                      <a:pt x="163" y="160"/>
                    </a:lnTo>
                    <a:lnTo>
                      <a:pt x="162" y="160"/>
                    </a:lnTo>
                    <a:lnTo>
                      <a:pt x="160" y="160"/>
                    </a:lnTo>
                    <a:lnTo>
                      <a:pt x="159" y="160"/>
                    </a:lnTo>
                    <a:lnTo>
                      <a:pt x="157" y="159"/>
                    </a:lnTo>
                    <a:lnTo>
                      <a:pt x="156" y="157"/>
                    </a:lnTo>
                    <a:lnTo>
                      <a:pt x="156" y="156"/>
                    </a:lnTo>
                    <a:lnTo>
                      <a:pt x="157" y="154"/>
                    </a:lnTo>
                    <a:lnTo>
                      <a:pt x="174" y="139"/>
                    </a:lnTo>
                    <a:lnTo>
                      <a:pt x="176" y="137"/>
                    </a:lnTo>
                    <a:lnTo>
                      <a:pt x="177" y="135"/>
                    </a:lnTo>
                    <a:lnTo>
                      <a:pt x="179" y="135"/>
                    </a:lnTo>
                    <a:lnTo>
                      <a:pt x="180" y="137"/>
                    </a:lnTo>
                    <a:lnTo>
                      <a:pt x="182" y="137"/>
                    </a:lnTo>
                    <a:lnTo>
                      <a:pt x="182" y="139"/>
                    </a:lnTo>
                    <a:lnTo>
                      <a:pt x="182" y="140"/>
                    </a:lnTo>
                    <a:lnTo>
                      <a:pt x="182" y="142"/>
                    </a:lnTo>
                    <a:lnTo>
                      <a:pt x="182" y="143"/>
                    </a:lnTo>
                    <a:close/>
                    <a:moveTo>
                      <a:pt x="140" y="184"/>
                    </a:moveTo>
                    <a:lnTo>
                      <a:pt x="128" y="199"/>
                    </a:lnTo>
                    <a:lnTo>
                      <a:pt x="125" y="202"/>
                    </a:lnTo>
                    <a:lnTo>
                      <a:pt x="123" y="202"/>
                    </a:lnTo>
                    <a:lnTo>
                      <a:pt x="121" y="204"/>
                    </a:lnTo>
                    <a:lnTo>
                      <a:pt x="120" y="204"/>
                    </a:lnTo>
                    <a:lnTo>
                      <a:pt x="118" y="202"/>
                    </a:lnTo>
                    <a:lnTo>
                      <a:pt x="118" y="201"/>
                    </a:lnTo>
                    <a:lnTo>
                      <a:pt x="118" y="199"/>
                    </a:lnTo>
                    <a:lnTo>
                      <a:pt x="118" y="198"/>
                    </a:lnTo>
                    <a:lnTo>
                      <a:pt x="121" y="193"/>
                    </a:lnTo>
                    <a:lnTo>
                      <a:pt x="135" y="177"/>
                    </a:lnTo>
                    <a:lnTo>
                      <a:pt x="137" y="176"/>
                    </a:lnTo>
                    <a:lnTo>
                      <a:pt x="139" y="176"/>
                    </a:lnTo>
                    <a:lnTo>
                      <a:pt x="140" y="177"/>
                    </a:lnTo>
                    <a:lnTo>
                      <a:pt x="142" y="179"/>
                    </a:lnTo>
                    <a:lnTo>
                      <a:pt x="142" y="181"/>
                    </a:lnTo>
                    <a:lnTo>
                      <a:pt x="142" y="182"/>
                    </a:lnTo>
                    <a:lnTo>
                      <a:pt x="140" y="184"/>
                    </a:lnTo>
                    <a:close/>
                    <a:moveTo>
                      <a:pt x="104" y="229"/>
                    </a:moveTo>
                    <a:lnTo>
                      <a:pt x="98" y="238"/>
                    </a:lnTo>
                    <a:lnTo>
                      <a:pt x="92" y="249"/>
                    </a:lnTo>
                    <a:lnTo>
                      <a:pt x="90" y="251"/>
                    </a:lnTo>
                    <a:lnTo>
                      <a:pt x="89" y="251"/>
                    </a:lnTo>
                    <a:lnTo>
                      <a:pt x="87" y="251"/>
                    </a:lnTo>
                    <a:lnTo>
                      <a:pt x="86" y="251"/>
                    </a:lnTo>
                    <a:lnTo>
                      <a:pt x="84" y="249"/>
                    </a:lnTo>
                    <a:lnTo>
                      <a:pt x="83" y="248"/>
                    </a:lnTo>
                    <a:lnTo>
                      <a:pt x="84" y="246"/>
                    </a:lnTo>
                    <a:lnTo>
                      <a:pt x="92" y="235"/>
                    </a:lnTo>
                    <a:lnTo>
                      <a:pt x="98" y="224"/>
                    </a:lnTo>
                    <a:lnTo>
                      <a:pt x="100" y="223"/>
                    </a:lnTo>
                    <a:lnTo>
                      <a:pt x="101" y="221"/>
                    </a:lnTo>
                    <a:lnTo>
                      <a:pt x="101" y="223"/>
                    </a:lnTo>
                    <a:lnTo>
                      <a:pt x="104" y="223"/>
                    </a:lnTo>
                    <a:lnTo>
                      <a:pt x="104" y="224"/>
                    </a:lnTo>
                    <a:lnTo>
                      <a:pt x="106" y="226"/>
                    </a:lnTo>
                    <a:lnTo>
                      <a:pt x="106" y="227"/>
                    </a:lnTo>
                    <a:lnTo>
                      <a:pt x="104" y="229"/>
                    </a:lnTo>
                    <a:close/>
                    <a:moveTo>
                      <a:pt x="75" y="277"/>
                    </a:moveTo>
                    <a:lnTo>
                      <a:pt x="72" y="283"/>
                    </a:lnTo>
                    <a:lnTo>
                      <a:pt x="62" y="300"/>
                    </a:lnTo>
                    <a:lnTo>
                      <a:pt x="59" y="302"/>
                    </a:lnTo>
                    <a:lnTo>
                      <a:pt x="58" y="302"/>
                    </a:lnTo>
                    <a:lnTo>
                      <a:pt x="56" y="302"/>
                    </a:lnTo>
                    <a:lnTo>
                      <a:pt x="56" y="300"/>
                    </a:lnTo>
                    <a:lnTo>
                      <a:pt x="56" y="299"/>
                    </a:lnTo>
                    <a:lnTo>
                      <a:pt x="55" y="297"/>
                    </a:lnTo>
                    <a:lnTo>
                      <a:pt x="56" y="296"/>
                    </a:lnTo>
                    <a:lnTo>
                      <a:pt x="66" y="279"/>
                    </a:lnTo>
                    <a:lnTo>
                      <a:pt x="67" y="274"/>
                    </a:lnTo>
                    <a:lnTo>
                      <a:pt x="67" y="272"/>
                    </a:lnTo>
                    <a:lnTo>
                      <a:pt x="69" y="272"/>
                    </a:lnTo>
                    <a:lnTo>
                      <a:pt x="72" y="271"/>
                    </a:lnTo>
                    <a:lnTo>
                      <a:pt x="73" y="272"/>
                    </a:lnTo>
                    <a:lnTo>
                      <a:pt x="75" y="274"/>
                    </a:lnTo>
                    <a:lnTo>
                      <a:pt x="75" y="276"/>
                    </a:lnTo>
                    <a:lnTo>
                      <a:pt x="75" y="277"/>
                    </a:lnTo>
                    <a:close/>
                    <a:moveTo>
                      <a:pt x="49" y="330"/>
                    </a:moveTo>
                    <a:lnTo>
                      <a:pt x="39" y="352"/>
                    </a:lnTo>
                    <a:lnTo>
                      <a:pt x="39" y="353"/>
                    </a:lnTo>
                    <a:lnTo>
                      <a:pt x="39" y="355"/>
                    </a:lnTo>
                    <a:lnTo>
                      <a:pt x="36" y="355"/>
                    </a:lnTo>
                    <a:lnTo>
                      <a:pt x="35" y="355"/>
                    </a:lnTo>
                    <a:lnTo>
                      <a:pt x="33" y="355"/>
                    </a:lnTo>
                    <a:lnTo>
                      <a:pt x="31" y="353"/>
                    </a:lnTo>
                    <a:lnTo>
                      <a:pt x="31" y="352"/>
                    </a:lnTo>
                    <a:lnTo>
                      <a:pt x="31" y="349"/>
                    </a:lnTo>
                    <a:lnTo>
                      <a:pt x="33" y="349"/>
                    </a:lnTo>
                    <a:lnTo>
                      <a:pt x="41" y="327"/>
                    </a:lnTo>
                    <a:lnTo>
                      <a:pt x="42" y="325"/>
                    </a:lnTo>
                    <a:lnTo>
                      <a:pt x="44" y="324"/>
                    </a:lnTo>
                    <a:lnTo>
                      <a:pt x="45" y="324"/>
                    </a:lnTo>
                    <a:lnTo>
                      <a:pt x="47" y="324"/>
                    </a:lnTo>
                    <a:lnTo>
                      <a:pt x="47" y="325"/>
                    </a:lnTo>
                    <a:lnTo>
                      <a:pt x="49" y="327"/>
                    </a:lnTo>
                    <a:lnTo>
                      <a:pt x="49" y="328"/>
                    </a:lnTo>
                    <a:lnTo>
                      <a:pt x="49" y="330"/>
                    </a:lnTo>
                    <a:close/>
                    <a:moveTo>
                      <a:pt x="30" y="384"/>
                    </a:moveTo>
                    <a:lnTo>
                      <a:pt x="25" y="402"/>
                    </a:lnTo>
                    <a:lnTo>
                      <a:pt x="24" y="408"/>
                    </a:lnTo>
                    <a:lnTo>
                      <a:pt x="22" y="409"/>
                    </a:lnTo>
                    <a:lnTo>
                      <a:pt x="21" y="411"/>
                    </a:lnTo>
                    <a:lnTo>
                      <a:pt x="19" y="411"/>
                    </a:lnTo>
                    <a:lnTo>
                      <a:pt x="17" y="411"/>
                    </a:lnTo>
                    <a:lnTo>
                      <a:pt x="16" y="409"/>
                    </a:lnTo>
                    <a:lnTo>
                      <a:pt x="14" y="408"/>
                    </a:lnTo>
                    <a:lnTo>
                      <a:pt x="16" y="406"/>
                    </a:lnTo>
                    <a:lnTo>
                      <a:pt x="17" y="398"/>
                    </a:lnTo>
                    <a:lnTo>
                      <a:pt x="22" y="381"/>
                    </a:lnTo>
                    <a:lnTo>
                      <a:pt x="22" y="380"/>
                    </a:lnTo>
                    <a:lnTo>
                      <a:pt x="24" y="378"/>
                    </a:lnTo>
                    <a:lnTo>
                      <a:pt x="25" y="378"/>
                    </a:lnTo>
                    <a:lnTo>
                      <a:pt x="27" y="378"/>
                    </a:lnTo>
                    <a:lnTo>
                      <a:pt x="28" y="380"/>
                    </a:lnTo>
                    <a:lnTo>
                      <a:pt x="30" y="381"/>
                    </a:lnTo>
                    <a:lnTo>
                      <a:pt x="30" y="383"/>
                    </a:lnTo>
                    <a:lnTo>
                      <a:pt x="30" y="384"/>
                    </a:lnTo>
                    <a:close/>
                    <a:moveTo>
                      <a:pt x="17" y="439"/>
                    </a:moveTo>
                    <a:lnTo>
                      <a:pt x="14" y="453"/>
                    </a:lnTo>
                    <a:lnTo>
                      <a:pt x="13" y="465"/>
                    </a:lnTo>
                    <a:lnTo>
                      <a:pt x="11" y="467"/>
                    </a:lnTo>
                    <a:lnTo>
                      <a:pt x="8" y="467"/>
                    </a:lnTo>
                    <a:lnTo>
                      <a:pt x="7" y="467"/>
                    </a:lnTo>
                    <a:lnTo>
                      <a:pt x="5" y="467"/>
                    </a:lnTo>
                    <a:lnTo>
                      <a:pt x="5" y="465"/>
                    </a:lnTo>
                    <a:lnTo>
                      <a:pt x="5" y="464"/>
                    </a:lnTo>
                    <a:lnTo>
                      <a:pt x="7" y="451"/>
                    </a:lnTo>
                    <a:lnTo>
                      <a:pt x="8" y="439"/>
                    </a:lnTo>
                    <a:lnTo>
                      <a:pt x="10" y="437"/>
                    </a:lnTo>
                    <a:lnTo>
                      <a:pt x="11" y="436"/>
                    </a:lnTo>
                    <a:lnTo>
                      <a:pt x="13" y="436"/>
                    </a:lnTo>
                    <a:lnTo>
                      <a:pt x="14" y="436"/>
                    </a:lnTo>
                    <a:lnTo>
                      <a:pt x="16" y="437"/>
                    </a:lnTo>
                    <a:lnTo>
                      <a:pt x="16" y="439"/>
                    </a:lnTo>
                    <a:lnTo>
                      <a:pt x="17" y="439"/>
                    </a:lnTo>
                    <a:close/>
                    <a:moveTo>
                      <a:pt x="10" y="497"/>
                    </a:moveTo>
                    <a:lnTo>
                      <a:pt x="10" y="504"/>
                    </a:lnTo>
                    <a:lnTo>
                      <a:pt x="10" y="521"/>
                    </a:lnTo>
                    <a:lnTo>
                      <a:pt x="8" y="523"/>
                    </a:lnTo>
                    <a:lnTo>
                      <a:pt x="8" y="525"/>
                    </a:lnTo>
                    <a:lnTo>
                      <a:pt x="7" y="526"/>
                    </a:lnTo>
                    <a:lnTo>
                      <a:pt x="4" y="526"/>
                    </a:lnTo>
                    <a:lnTo>
                      <a:pt x="2" y="525"/>
                    </a:lnTo>
                    <a:lnTo>
                      <a:pt x="0" y="523"/>
                    </a:lnTo>
                    <a:lnTo>
                      <a:pt x="0" y="521"/>
                    </a:lnTo>
                    <a:lnTo>
                      <a:pt x="2" y="504"/>
                    </a:lnTo>
                    <a:lnTo>
                      <a:pt x="2" y="497"/>
                    </a:lnTo>
                    <a:lnTo>
                      <a:pt x="2" y="495"/>
                    </a:lnTo>
                    <a:lnTo>
                      <a:pt x="4" y="493"/>
                    </a:lnTo>
                    <a:lnTo>
                      <a:pt x="7" y="493"/>
                    </a:lnTo>
                    <a:lnTo>
                      <a:pt x="8" y="493"/>
                    </a:lnTo>
                    <a:lnTo>
                      <a:pt x="10" y="493"/>
                    </a:lnTo>
                    <a:lnTo>
                      <a:pt x="10" y="495"/>
                    </a:lnTo>
                    <a:lnTo>
                      <a:pt x="10" y="497"/>
                    </a:lnTo>
                    <a:close/>
                    <a:moveTo>
                      <a:pt x="10" y="556"/>
                    </a:moveTo>
                    <a:lnTo>
                      <a:pt x="10" y="559"/>
                    </a:lnTo>
                    <a:lnTo>
                      <a:pt x="11" y="579"/>
                    </a:lnTo>
                    <a:lnTo>
                      <a:pt x="11" y="582"/>
                    </a:lnTo>
                    <a:lnTo>
                      <a:pt x="10" y="584"/>
                    </a:lnTo>
                    <a:lnTo>
                      <a:pt x="8" y="584"/>
                    </a:lnTo>
                    <a:lnTo>
                      <a:pt x="7" y="585"/>
                    </a:lnTo>
                    <a:lnTo>
                      <a:pt x="5" y="584"/>
                    </a:lnTo>
                    <a:lnTo>
                      <a:pt x="4" y="584"/>
                    </a:lnTo>
                    <a:lnTo>
                      <a:pt x="4" y="582"/>
                    </a:lnTo>
                    <a:lnTo>
                      <a:pt x="4" y="581"/>
                    </a:lnTo>
                    <a:lnTo>
                      <a:pt x="2" y="559"/>
                    </a:lnTo>
                    <a:lnTo>
                      <a:pt x="2" y="556"/>
                    </a:lnTo>
                    <a:lnTo>
                      <a:pt x="2" y="554"/>
                    </a:lnTo>
                    <a:lnTo>
                      <a:pt x="2" y="551"/>
                    </a:lnTo>
                    <a:lnTo>
                      <a:pt x="4" y="551"/>
                    </a:lnTo>
                    <a:lnTo>
                      <a:pt x="5" y="551"/>
                    </a:lnTo>
                    <a:lnTo>
                      <a:pt x="7" y="551"/>
                    </a:lnTo>
                    <a:lnTo>
                      <a:pt x="8" y="551"/>
                    </a:lnTo>
                    <a:lnTo>
                      <a:pt x="10" y="553"/>
                    </a:lnTo>
                    <a:lnTo>
                      <a:pt x="10" y="556"/>
                    </a:lnTo>
                    <a:close/>
                    <a:moveTo>
                      <a:pt x="14" y="612"/>
                    </a:moveTo>
                    <a:lnTo>
                      <a:pt x="19" y="637"/>
                    </a:lnTo>
                    <a:lnTo>
                      <a:pt x="19" y="638"/>
                    </a:lnTo>
                    <a:lnTo>
                      <a:pt x="19" y="640"/>
                    </a:lnTo>
                    <a:lnTo>
                      <a:pt x="17" y="640"/>
                    </a:lnTo>
                    <a:lnTo>
                      <a:pt x="16" y="641"/>
                    </a:lnTo>
                    <a:lnTo>
                      <a:pt x="13" y="641"/>
                    </a:lnTo>
                    <a:lnTo>
                      <a:pt x="11" y="640"/>
                    </a:lnTo>
                    <a:lnTo>
                      <a:pt x="11" y="638"/>
                    </a:lnTo>
                    <a:lnTo>
                      <a:pt x="7" y="613"/>
                    </a:lnTo>
                    <a:lnTo>
                      <a:pt x="7" y="612"/>
                    </a:lnTo>
                    <a:lnTo>
                      <a:pt x="7" y="610"/>
                    </a:lnTo>
                    <a:lnTo>
                      <a:pt x="8" y="610"/>
                    </a:lnTo>
                    <a:lnTo>
                      <a:pt x="10" y="609"/>
                    </a:lnTo>
                    <a:lnTo>
                      <a:pt x="11" y="609"/>
                    </a:lnTo>
                    <a:lnTo>
                      <a:pt x="13" y="610"/>
                    </a:lnTo>
                    <a:lnTo>
                      <a:pt x="13" y="612"/>
                    </a:lnTo>
                    <a:lnTo>
                      <a:pt x="14" y="612"/>
                    </a:lnTo>
                    <a:close/>
                    <a:moveTo>
                      <a:pt x="27" y="668"/>
                    </a:moveTo>
                    <a:lnTo>
                      <a:pt x="31" y="688"/>
                    </a:lnTo>
                    <a:lnTo>
                      <a:pt x="33" y="693"/>
                    </a:lnTo>
                    <a:lnTo>
                      <a:pt x="33" y="694"/>
                    </a:lnTo>
                    <a:lnTo>
                      <a:pt x="31" y="696"/>
                    </a:lnTo>
                    <a:lnTo>
                      <a:pt x="30" y="697"/>
                    </a:lnTo>
                    <a:lnTo>
                      <a:pt x="28" y="697"/>
                    </a:lnTo>
                    <a:lnTo>
                      <a:pt x="27" y="696"/>
                    </a:lnTo>
                    <a:lnTo>
                      <a:pt x="25" y="694"/>
                    </a:lnTo>
                    <a:lnTo>
                      <a:pt x="24" y="691"/>
                    </a:lnTo>
                    <a:lnTo>
                      <a:pt x="19" y="671"/>
                    </a:lnTo>
                    <a:lnTo>
                      <a:pt x="19" y="669"/>
                    </a:lnTo>
                    <a:lnTo>
                      <a:pt x="19" y="668"/>
                    </a:lnTo>
                    <a:lnTo>
                      <a:pt x="21" y="668"/>
                    </a:lnTo>
                    <a:lnTo>
                      <a:pt x="21" y="666"/>
                    </a:lnTo>
                    <a:lnTo>
                      <a:pt x="22" y="666"/>
                    </a:lnTo>
                    <a:lnTo>
                      <a:pt x="24" y="666"/>
                    </a:lnTo>
                    <a:lnTo>
                      <a:pt x="25" y="668"/>
                    </a:lnTo>
                    <a:lnTo>
                      <a:pt x="27" y="668"/>
                    </a:lnTo>
                    <a:close/>
                    <a:moveTo>
                      <a:pt x="45" y="722"/>
                    </a:moveTo>
                    <a:lnTo>
                      <a:pt x="49" y="736"/>
                    </a:lnTo>
                    <a:lnTo>
                      <a:pt x="55" y="747"/>
                    </a:lnTo>
                    <a:lnTo>
                      <a:pt x="55" y="749"/>
                    </a:lnTo>
                    <a:lnTo>
                      <a:pt x="53" y="750"/>
                    </a:lnTo>
                    <a:lnTo>
                      <a:pt x="52" y="752"/>
                    </a:lnTo>
                    <a:lnTo>
                      <a:pt x="50" y="752"/>
                    </a:lnTo>
                    <a:lnTo>
                      <a:pt x="49" y="752"/>
                    </a:lnTo>
                    <a:lnTo>
                      <a:pt x="47" y="750"/>
                    </a:lnTo>
                    <a:lnTo>
                      <a:pt x="47" y="749"/>
                    </a:lnTo>
                    <a:lnTo>
                      <a:pt x="42" y="739"/>
                    </a:lnTo>
                    <a:lnTo>
                      <a:pt x="38" y="727"/>
                    </a:lnTo>
                    <a:lnTo>
                      <a:pt x="38" y="724"/>
                    </a:lnTo>
                    <a:lnTo>
                      <a:pt x="38" y="722"/>
                    </a:lnTo>
                    <a:lnTo>
                      <a:pt x="39" y="722"/>
                    </a:lnTo>
                    <a:lnTo>
                      <a:pt x="41" y="721"/>
                    </a:lnTo>
                    <a:lnTo>
                      <a:pt x="42" y="722"/>
                    </a:lnTo>
                    <a:lnTo>
                      <a:pt x="44" y="722"/>
                    </a:lnTo>
                    <a:lnTo>
                      <a:pt x="45" y="722"/>
                    </a:lnTo>
                    <a:close/>
                    <a:moveTo>
                      <a:pt x="69" y="777"/>
                    </a:moveTo>
                    <a:lnTo>
                      <a:pt x="72" y="783"/>
                    </a:lnTo>
                    <a:lnTo>
                      <a:pt x="81" y="797"/>
                    </a:lnTo>
                    <a:lnTo>
                      <a:pt x="81" y="798"/>
                    </a:lnTo>
                    <a:lnTo>
                      <a:pt x="81" y="800"/>
                    </a:lnTo>
                    <a:lnTo>
                      <a:pt x="80" y="803"/>
                    </a:lnTo>
                    <a:lnTo>
                      <a:pt x="76" y="803"/>
                    </a:lnTo>
                    <a:lnTo>
                      <a:pt x="75" y="803"/>
                    </a:lnTo>
                    <a:lnTo>
                      <a:pt x="73" y="802"/>
                    </a:lnTo>
                    <a:lnTo>
                      <a:pt x="66" y="786"/>
                    </a:lnTo>
                    <a:lnTo>
                      <a:pt x="61" y="780"/>
                    </a:lnTo>
                    <a:lnTo>
                      <a:pt x="61" y="778"/>
                    </a:lnTo>
                    <a:lnTo>
                      <a:pt x="61" y="777"/>
                    </a:lnTo>
                    <a:lnTo>
                      <a:pt x="61" y="775"/>
                    </a:lnTo>
                    <a:lnTo>
                      <a:pt x="64" y="775"/>
                    </a:lnTo>
                    <a:lnTo>
                      <a:pt x="66" y="774"/>
                    </a:lnTo>
                    <a:lnTo>
                      <a:pt x="67" y="775"/>
                    </a:lnTo>
                    <a:lnTo>
                      <a:pt x="69" y="777"/>
                    </a:lnTo>
                    <a:close/>
                    <a:moveTo>
                      <a:pt x="98" y="825"/>
                    </a:moveTo>
                    <a:lnTo>
                      <a:pt x="112" y="845"/>
                    </a:lnTo>
                    <a:lnTo>
                      <a:pt x="112" y="847"/>
                    </a:lnTo>
                    <a:lnTo>
                      <a:pt x="112" y="850"/>
                    </a:lnTo>
                    <a:lnTo>
                      <a:pt x="111" y="851"/>
                    </a:lnTo>
                    <a:lnTo>
                      <a:pt x="109" y="851"/>
                    </a:lnTo>
                    <a:lnTo>
                      <a:pt x="106" y="851"/>
                    </a:lnTo>
                    <a:lnTo>
                      <a:pt x="106" y="850"/>
                    </a:lnTo>
                    <a:lnTo>
                      <a:pt x="92" y="831"/>
                    </a:lnTo>
                    <a:lnTo>
                      <a:pt x="90" y="828"/>
                    </a:lnTo>
                    <a:lnTo>
                      <a:pt x="90" y="826"/>
                    </a:lnTo>
                    <a:lnTo>
                      <a:pt x="92" y="825"/>
                    </a:lnTo>
                    <a:lnTo>
                      <a:pt x="92" y="823"/>
                    </a:lnTo>
                    <a:lnTo>
                      <a:pt x="94" y="823"/>
                    </a:lnTo>
                    <a:lnTo>
                      <a:pt x="95" y="823"/>
                    </a:lnTo>
                    <a:lnTo>
                      <a:pt x="97" y="823"/>
                    </a:lnTo>
                    <a:lnTo>
                      <a:pt x="98" y="825"/>
                    </a:lnTo>
                    <a:close/>
                    <a:moveTo>
                      <a:pt x="132" y="872"/>
                    </a:moveTo>
                    <a:lnTo>
                      <a:pt x="145" y="886"/>
                    </a:lnTo>
                    <a:lnTo>
                      <a:pt x="149" y="889"/>
                    </a:lnTo>
                    <a:lnTo>
                      <a:pt x="149" y="890"/>
                    </a:lnTo>
                    <a:lnTo>
                      <a:pt x="149" y="893"/>
                    </a:lnTo>
                    <a:lnTo>
                      <a:pt x="149" y="895"/>
                    </a:lnTo>
                    <a:lnTo>
                      <a:pt x="146" y="895"/>
                    </a:lnTo>
                    <a:lnTo>
                      <a:pt x="146" y="897"/>
                    </a:lnTo>
                    <a:lnTo>
                      <a:pt x="145" y="895"/>
                    </a:lnTo>
                    <a:lnTo>
                      <a:pt x="143" y="895"/>
                    </a:lnTo>
                    <a:lnTo>
                      <a:pt x="137" y="890"/>
                    </a:lnTo>
                    <a:lnTo>
                      <a:pt x="128" y="876"/>
                    </a:lnTo>
                    <a:lnTo>
                      <a:pt x="126" y="875"/>
                    </a:lnTo>
                    <a:lnTo>
                      <a:pt x="126" y="873"/>
                    </a:lnTo>
                    <a:lnTo>
                      <a:pt x="126" y="872"/>
                    </a:lnTo>
                    <a:lnTo>
                      <a:pt x="128" y="870"/>
                    </a:lnTo>
                    <a:lnTo>
                      <a:pt x="129" y="869"/>
                    </a:lnTo>
                    <a:lnTo>
                      <a:pt x="131" y="870"/>
                    </a:lnTo>
                    <a:lnTo>
                      <a:pt x="132" y="872"/>
                    </a:lnTo>
                    <a:close/>
                    <a:moveTo>
                      <a:pt x="173" y="914"/>
                    </a:moveTo>
                    <a:lnTo>
                      <a:pt x="180" y="920"/>
                    </a:lnTo>
                    <a:lnTo>
                      <a:pt x="190" y="931"/>
                    </a:lnTo>
                    <a:lnTo>
                      <a:pt x="191" y="931"/>
                    </a:lnTo>
                    <a:lnTo>
                      <a:pt x="191" y="932"/>
                    </a:lnTo>
                    <a:lnTo>
                      <a:pt x="191" y="934"/>
                    </a:lnTo>
                    <a:lnTo>
                      <a:pt x="190" y="935"/>
                    </a:lnTo>
                    <a:lnTo>
                      <a:pt x="190" y="937"/>
                    </a:lnTo>
                    <a:lnTo>
                      <a:pt x="188" y="937"/>
                    </a:lnTo>
                    <a:lnTo>
                      <a:pt x="187" y="937"/>
                    </a:lnTo>
                    <a:lnTo>
                      <a:pt x="185" y="935"/>
                    </a:lnTo>
                    <a:lnTo>
                      <a:pt x="174" y="926"/>
                    </a:lnTo>
                    <a:lnTo>
                      <a:pt x="166" y="920"/>
                    </a:lnTo>
                    <a:lnTo>
                      <a:pt x="165" y="917"/>
                    </a:lnTo>
                    <a:lnTo>
                      <a:pt x="165" y="915"/>
                    </a:lnTo>
                    <a:lnTo>
                      <a:pt x="165" y="914"/>
                    </a:lnTo>
                    <a:lnTo>
                      <a:pt x="166" y="914"/>
                    </a:lnTo>
                    <a:lnTo>
                      <a:pt x="168" y="912"/>
                    </a:lnTo>
                    <a:lnTo>
                      <a:pt x="170" y="912"/>
                    </a:lnTo>
                    <a:lnTo>
                      <a:pt x="171" y="912"/>
                    </a:lnTo>
                    <a:lnTo>
                      <a:pt x="173" y="914"/>
                    </a:lnTo>
                    <a:close/>
                    <a:moveTo>
                      <a:pt x="216" y="949"/>
                    </a:moveTo>
                    <a:lnTo>
                      <a:pt x="218" y="953"/>
                    </a:lnTo>
                    <a:lnTo>
                      <a:pt x="235" y="965"/>
                    </a:lnTo>
                    <a:lnTo>
                      <a:pt x="236" y="967"/>
                    </a:lnTo>
                    <a:lnTo>
                      <a:pt x="238" y="968"/>
                    </a:lnTo>
                    <a:lnTo>
                      <a:pt x="236" y="970"/>
                    </a:lnTo>
                    <a:lnTo>
                      <a:pt x="235" y="971"/>
                    </a:lnTo>
                    <a:lnTo>
                      <a:pt x="235" y="973"/>
                    </a:lnTo>
                    <a:lnTo>
                      <a:pt x="233" y="973"/>
                    </a:lnTo>
                    <a:lnTo>
                      <a:pt x="232" y="971"/>
                    </a:lnTo>
                    <a:lnTo>
                      <a:pt x="213" y="959"/>
                    </a:lnTo>
                    <a:lnTo>
                      <a:pt x="210" y="957"/>
                    </a:lnTo>
                    <a:lnTo>
                      <a:pt x="210" y="956"/>
                    </a:lnTo>
                    <a:lnTo>
                      <a:pt x="208" y="954"/>
                    </a:lnTo>
                    <a:lnTo>
                      <a:pt x="208" y="953"/>
                    </a:lnTo>
                    <a:lnTo>
                      <a:pt x="210" y="951"/>
                    </a:lnTo>
                    <a:lnTo>
                      <a:pt x="211" y="949"/>
                    </a:lnTo>
                    <a:lnTo>
                      <a:pt x="213" y="949"/>
                    </a:lnTo>
                    <a:lnTo>
                      <a:pt x="215" y="949"/>
                    </a:lnTo>
                    <a:lnTo>
                      <a:pt x="216" y="949"/>
                    </a:lnTo>
                    <a:close/>
                    <a:moveTo>
                      <a:pt x="263" y="982"/>
                    </a:moveTo>
                    <a:lnTo>
                      <a:pt x="281" y="993"/>
                    </a:lnTo>
                    <a:lnTo>
                      <a:pt x="284" y="995"/>
                    </a:lnTo>
                    <a:lnTo>
                      <a:pt x="286" y="995"/>
                    </a:lnTo>
                    <a:lnTo>
                      <a:pt x="287" y="996"/>
                    </a:lnTo>
                    <a:lnTo>
                      <a:pt x="287" y="998"/>
                    </a:lnTo>
                    <a:lnTo>
                      <a:pt x="287" y="1001"/>
                    </a:lnTo>
                    <a:lnTo>
                      <a:pt x="286" y="1001"/>
                    </a:lnTo>
                    <a:lnTo>
                      <a:pt x="284" y="1002"/>
                    </a:lnTo>
                    <a:lnTo>
                      <a:pt x="283" y="1002"/>
                    </a:lnTo>
                    <a:lnTo>
                      <a:pt x="281" y="1002"/>
                    </a:lnTo>
                    <a:lnTo>
                      <a:pt x="278" y="1001"/>
                    </a:lnTo>
                    <a:lnTo>
                      <a:pt x="260" y="990"/>
                    </a:lnTo>
                    <a:lnTo>
                      <a:pt x="258" y="988"/>
                    </a:lnTo>
                    <a:lnTo>
                      <a:pt x="258" y="987"/>
                    </a:lnTo>
                    <a:lnTo>
                      <a:pt x="256" y="985"/>
                    </a:lnTo>
                    <a:lnTo>
                      <a:pt x="258" y="984"/>
                    </a:lnTo>
                    <a:lnTo>
                      <a:pt x="260" y="982"/>
                    </a:lnTo>
                    <a:lnTo>
                      <a:pt x="261" y="982"/>
                    </a:lnTo>
                    <a:lnTo>
                      <a:pt x="263" y="982"/>
                    </a:lnTo>
                    <a:close/>
                    <a:moveTo>
                      <a:pt x="315" y="1009"/>
                    </a:moveTo>
                    <a:lnTo>
                      <a:pt x="328" y="1015"/>
                    </a:lnTo>
                    <a:lnTo>
                      <a:pt x="337" y="1019"/>
                    </a:lnTo>
                    <a:lnTo>
                      <a:pt x="339" y="1019"/>
                    </a:lnTo>
                    <a:lnTo>
                      <a:pt x="339" y="1021"/>
                    </a:lnTo>
                    <a:lnTo>
                      <a:pt x="340" y="1023"/>
                    </a:lnTo>
                    <a:lnTo>
                      <a:pt x="340" y="1024"/>
                    </a:lnTo>
                    <a:lnTo>
                      <a:pt x="339" y="1026"/>
                    </a:lnTo>
                    <a:lnTo>
                      <a:pt x="337" y="1026"/>
                    </a:lnTo>
                    <a:lnTo>
                      <a:pt x="336" y="1027"/>
                    </a:lnTo>
                    <a:lnTo>
                      <a:pt x="334" y="1027"/>
                    </a:lnTo>
                    <a:lnTo>
                      <a:pt x="325" y="1023"/>
                    </a:lnTo>
                    <a:lnTo>
                      <a:pt x="311" y="1016"/>
                    </a:lnTo>
                    <a:lnTo>
                      <a:pt x="309" y="1015"/>
                    </a:lnTo>
                    <a:lnTo>
                      <a:pt x="308" y="1013"/>
                    </a:lnTo>
                    <a:lnTo>
                      <a:pt x="309" y="1012"/>
                    </a:lnTo>
                    <a:lnTo>
                      <a:pt x="309" y="1010"/>
                    </a:lnTo>
                    <a:lnTo>
                      <a:pt x="311" y="1009"/>
                    </a:lnTo>
                    <a:lnTo>
                      <a:pt x="312" y="1009"/>
                    </a:lnTo>
                    <a:lnTo>
                      <a:pt x="315" y="1009"/>
                    </a:lnTo>
                    <a:close/>
                    <a:moveTo>
                      <a:pt x="368" y="1030"/>
                    </a:moveTo>
                    <a:lnTo>
                      <a:pt x="376" y="1032"/>
                    </a:lnTo>
                    <a:lnTo>
                      <a:pt x="391" y="1038"/>
                    </a:lnTo>
                    <a:lnTo>
                      <a:pt x="393" y="1038"/>
                    </a:lnTo>
                    <a:lnTo>
                      <a:pt x="394" y="1040"/>
                    </a:lnTo>
                    <a:lnTo>
                      <a:pt x="394" y="1041"/>
                    </a:lnTo>
                    <a:lnTo>
                      <a:pt x="393" y="1043"/>
                    </a:lnTo>
                    <a:lnTo>
                      <a:pt x="393" y="1044"/>
                    </a:lnTo>
                    <a:lnTo>
                      <a:pt x="390" y="1046"/>
                    </a:lnTo>
                    <a:lnTo>
                      <a:pt x="388" y="1046"/>
                    </a:lnTo>
                    <a:lnTo>
                      <a:pt x="373" y="1041"/>
                    </a:lnTo>
                    <a:lnTo>
                      <a:pt x="365" y="1038"/>
                    </a:lnTo>
                    <a:lnTo>
                      <a:pt x="363" y="1037"/>
                    </a:lnTo>
                    <a:lnTo>
                      <a:pt x="362" y="1035"/>
                    </a:lnTo>
                    <a:lnTo>
                      <a:pt x="362" y="1033"/>
                    </a:lnTo>
                    <a:lnTo>
                      <a:pt x="362" y="1032"/>
                    </a:lnTo>
                    <a:lnTo>
                      <a:pt x="363" y="1032"/>
                    </a:lnTo>
                    <a:lnTo>
                      <a:pt x="365" y="1030"/>
                    </a:lnTo>
                    <a:lnTo>
                      <a:pt x="367" y="1030"/>
                    </a:lnTo>
                    <a:lnTo>
                      <a:pt x="368" y="1030"/>
                    </a:lnTo>
                    <a:close/>
                    <a:moveTo>
                      <a:pt x="422" y="1044"/>
                    </a:moveTo>
                    <a:lnTo>
                      <a:pt x="426" y="1046"/>
                    </a:lnTo>
                    <a:lnTo>
                      <a:pt x="447" y="1049"/>
                    </a:lnTo>
                    <a:lnTo>
                      <a:pt x="449" y="1049"/>
                    </a:lnTo>
                    <a:lnTo>
                      <a:pt x="449" y="1051"/>
                    </a:lnTo>
                    <a:lnTo>
                      <a:pt x="450" y="1052"/>
                    </a:lnTo>
                    <a:lnTo>
                      <a:pt x="450" y="1054"/>
                    </a:lnTo>
                    <a:lnTo>
                      <a:pt x="449" y="1055"/>
                    </a:lnTo>
                    <a:lnTo>
                      <a:pt x="449" y="1057"/>
                    </a:lnTo>
                    <a:lnTo>
                      <a:pt x="447" y="1058"/>
                    </a:lnTo>
                    <a:lnTo>
                      <a:pt x="446" y="1058"/>
                    </a:lnTo>
                    <a:lnTo>
                      <a:pt x="422" y="1054"/>
                    </a:lnTo>
                    <a:lnTo>
                      <a:pt x="419" y="1052"/>
                    </a:lnTo>
                    <a:lnTo>
                      <a:pt x="419" y="1051"/>
                    </a:lnTo>
                    <a:lnTo>
                      <a:pt x="418" y="1049"/>
                    </a:lnTo>
                    <a:lnTo>
                      <a:pt x="419" y="1048"/>
                    </a:lnTo>
                    <a:lnTo>
                      <a:pt x="421" y="1046"/>
                    </a:lnTo>
                    <a:lnTo>
                      <a:pt x="422" y="1044"/>
                    </a:lnTo>
                    <a:close/>
                    <a:moveTo>
                      <a:pt x="480" y="1054"/>
                    </a:moveTo>
                    <a:lnTo>
                      <a:pt x="503" y="1055"/>
                    </a:lnTo>
                    <a:lnTo>
                      <a:pt x="506" y="1057"/>
                    </a:lnTo>
                    <a:lnTo>
                      <a:pt x="508" y="1057"/>
                    </a:lnTo>
                    <a:lnTo>
                      <a:pt x="508" y="1058"/>
                    </a:lnTo>
                    <a:lnTo>
                      <a:pt x="508" y="1060"/>
                    </a:lnTo>
                    <a:lnTo>
                      <a:pt x="508" y="1062"/>
                    </a:lnTo>
                    <a:lnTo>
                      <a:pt x="506" y="1063"/>
                    </a:lnTo>
                    <a:lnTo>
                      <a:pt x="505" y="1063"/>
                    </a:lnTo>
                    <a:lnTo>
                      <a:pt x="503" y="1065"/>
                    </a:lnTo>
                    <a:lnTo>
                      <a:pt x="478" y="1062"/>
                    </a:lnTo>
                    <a:lnTo>
                      <a:pt x="477" y="1062"/>
                    </a:lnTo>
                    <a:lnTo>
                      <a:pt x="475" y="1060"/>
                    </a:lnTo>
                    <a:lnTo>
                      <a:pt x="475" y="1058"/>
                    </a:lnTo>
                    <a:lnTo>
                      <a:pt x="475" y="1057"/>
                    </a:lnTo>
                    <a:lnTo>
                      <a:pt x="475" y="1055"/>
                    </a:lnTo>
                    <a:lnTo>
                      <a:pt x="478" y="1054"/>
                    </a:lnTo>
                    <a:lnTo>
                      <a:pt x="480" y="1054"/>
                    </a:lnTo>
                    <a:close/>
                    <a:moveTo>
                      <a:pt x="537" y="1057"/>
                    </a:moveTo>
                    <a:lnTo>
                      <a:pt x="557" y="1055"/>
                    </a:lnTo>
                    <a:lnTo>
                      <a:pt x="562" y="1055"/>
                    </a:lnTo>
                    <a:lnTo>
                      <a:pt x="564" y="1055"/>
                    </a:lnTo>
                    <a:lnTo>
                      <a:pt x="565" y="1057"/>
                    </a:lnTo>
                    <a:lnTo>
                      <a:pt x="565" y="1058"/>
                    </a:lnTo>
                    <a:lnTo>
                      <a:pt x="565" y="1060"/>
                    </a:lnTo>
                    <a:lnTo>
                      <a:pt x="565" y="1062"/>
                    </a:lnTo>
                    <a:lnTo>
                      <a:pt x="564" y="1063"/>
                    </a:lnTo>
                    <a:lnTo>
                      <a:pt x="562" y="1063"/>
                    </a:lnTo>
                    <a:lnTo>
                      <a:pt x="557" y="1065"/>
                    </a:lnTo>
                    <a:lnTo>
                      <a:pt x="537" y="1065"/>
                    </a:lnTo>
                    <a:lnTo>
                      <a:pt x="536" y="1065"/>
                    </a:lnTo>
                    <a:lnTo>
                      <a:pt x="534" y="1063"/>
                    </a:lnTo>
                    <a:lnTo>
                      <a:pt x="533" y="1062"/>
                    </a:lnTo>
                    <a:lnTo>
                      <a:pt x="533" y="1060"/>
                    </a:lnTo>
                    <a:lnTo>
                      <a:pt x="533" y="1058"/>
                    </a:lnTo>
                    <a:lnTo>
                      <a:pt x="534" y="1057"/>
                    </a:lnTo>
                    <a:lnTo>
                      <a:pt x="536" y="1057"/>
                    </a:lnTo>
                    <a:lnTo>
                      <a:pt x="537" y="1057"/>
                    </a:lnTo>
                    <a:close/>
                    <a:moveTo>
                      <a:pt x="595" y="1052"/>
                    </a:moveTo>
                    <a:lnTo>
                      <a:pt x="609" y="1049"/>
                    </a:lnTo>
                    <a:lnTo>
                      <a:pt x="618" y="1049"/>
                    </a:lnTo>
                    <a:lnTo>
                      <a:pt x="619" y="1049"/>
                    </a:lnTo>
                    <a:lnTo>
                      <a:pt x="621" y="1049"/>
                    </a:lnTo>
                    <a:lnTo>
                      <a:pt x="623" y="1049"/>
                    </a:lnTo>
                    <a:lnTo>
                      <a:pt x="624" y="1052"/>
                    </a:lnTo>
                    <a:lnTo>
                      <a:pt x="623" y="1054"/>
                    </a:lnTo>
                    <a:lnTo>
                      <a:pt x="623" y="1055"/>
                    </a:lnTo>
                    <a:lnTo>
                      <a:pt x="621" y="1057"/>
                    </a:lnTo>
                    <a:lnTo>
                      <a:pt x="619" y="1057"/>
                    </a:lnTo>
                    <a:lnTo>
                      <a:pt x="610" y="1058"/>
                    </a:lnTo>
                    <a:lnTo>
                      <a:pt x="595" y="1060"/>
                    </a:lnTo>
                    <a:lnTo>
                      <a:pt x="593" y="1060"/>
                    </a:lnTo>
                    <a:lnTo>
                      <a:pt x="592" y="1058"/>
                    </a:lnTo>
                    <a:lnTo>
                      <a:pt x="592" y="1057"/>
                    </a:lnTo>
                    <a:lnTo>
                      <a:pt x="592" y="1055"/>
                    </a:lnTo>
                    <a:lnTo>
                      <a:pt x="592" y="1054"/>
                    </a:lnTo>
                    <a:lnTo>
                      <a:pt x="592" y="1052"/>
                    </a:lnTo>
                    <a:lnTo>
                      <a:pt x="595" y="1052"/>
                    </a:lnTo>
                    <a:close/>
                    <a:moveTo>
                      <a:pt x="650" y="1041"/>
                    </a:moveTo>
                    <a:lnTo>
                      <a:pt x="661" y="1040"/>
                    </a:lnTo>
                    <a:lnTo>
                      <a:pt x="674" y="1035"/>
                    </a:lnTo>
                    <a:lnTo>
                      <a:pt x="675" y="1035"/>
                    </a:lnTo>
                    <a:lnTo>
                      <a:pt x="678" y="1037"/>
                    </a:lnTo>
                    <a:lnTo>
                      <a:pt x="680" y="1040"/>
                    </a:lnTo>
                    <a:lnTo>
                      <a:pt x="680" y="1041"/>
                    </a:lnTo>
                    <a:lnTo>
                      <a:pt x="678" y="1043"/>
                    </a:lnTo>
                    <a:lnTo>
                      <a:pt x="677" y="1043"/>
                    </a:lnTo>
                    <a:lnTo>
                      <a:pt x="663" y="1048"/>
                    </a:lnTo>
                    <a:lnTo>
                      <a:pt x="654" y="1049"/>
                    </a:lnTo>
                    <a:lnTo>
                      <a:pt x="650" y="1049"/>
                    </a:lnTo>
                    <a:lnTo>
                      <a:pt x="649" y="1049"/>
                    </a:lnTo>
                    <a:lnTo>
                      <a:pt x="647" y="1049"/>
                    </a:lnTo>
                    <a:lnTo>
                      <a:pt x="647" y="1048"/>
                    </a:lnTo>
                    <a:lnTo>
                      <a:pt x="647" y="1046"/>
                    </a:lnTo>
                    <a:lnTo>
                      <a:pt x="647" y="1043"/>
                    </a:lnTo>
                    <a:lnTo>
                      <a:pt x="649" y="1043"/>
                    </a:lnTo>
                    <a:lnTo>
                      <a:pt x="650" y="1041"/>
                    </a:lnTo>
                    <a:close/>
                    <a:moveTo>
                      <a:pt x="706" y="1026"/>
                    </a:moveTo>
                    <a:lnTo>
                      <a:pt x="709" y="1024"/>
                    </a:lnTo>
                    <a:lnTo>
                      <a:pt x="728" y="1016"/>
                    </a:lnTo>
                    <a:lnTo>
                      <a:pt x="730" y="1016"/>
                    </a:lnTo>
                    <a:lnTo>
                      <a:pt x="733" y="1016"/>
                    </a:lnTo>
                    <a:lnTo>
                      <a:pt x="734" y="1018"/>
                    </a:lnTo>
                    <a:lnTo>
                      <a:pt x="734" y="1019"/>
                    </a:lnTo>
                    <a:lnTo>
                      <a:pt x="734" y="1021"/>
                    </a:lnTo>
                    <a:lnTo>
                      <a:pt x="734" y="1023"/>
                    </a:lnTo>
                    <a:lnTo>
                      <a:pt x="733" y="1023"/>
                    </a:lnTo>
                    <a:lnTo>
                      <a:pt x="733" y="1024"/>
                    </a:lnTo>
                    <a:lnTo>
                      <a:pt x="713" y="1032"/>
                    </a:lnTo>
                    <a:lnTo>
                      <a:pt x="708" y="1033"/>
                    </a:lnTo>
                    <a:lnTo>
                      <a:pt x="705" y="1033"/>
                    </a:lnTo>
                    <a:lnTo>
                      <a:pt x="705" y="1032"/>
                    </a:lnTo>
                    <a:lnTo>
                      <a:pt x="703" y="1032"/>
                    </a:lnTo>
                    <a:lnTo>
                      <a:pt x="703" y="1029"/>
                    </a:lnTo>
                    <a:lnTo>
                      <a:pt x="703" y="1027"/>
                    </a:lnTo>
                    <a:lnTo>
                      <a:pt x="705" y="1026"/>
                    </a:lnTo>
                    <a:lnTo>
                      <a:pt x="706" y="1026"/>
                    </a:lnTo>
                    <a:close/>
                    <a:moveTo>
                      <a:pt x="759" y="1004"/>
                    </a:moveTo>
                    <a:lnTo>
                      <a:pt x="779" y="993"/>
                    </a:lnTo>
                    <a:lnTo>
                      <a:pt x="781" y="991"/>
                    </a:lnTo>
                    <a:lnTo>
                      <a:pt x="784" y="991"/>
                    </a:lnTo>
                    <a:lnTo>
                      <a:pt x="785" y="993"/>
                    </a:lnTo>
                    <a:lnTo>
                      <a:pt x="787" y="995"/>
                    </a:lnTo>
                    <a:lnTo>
                      <a:pt x="787" y="996"/>
                    </a:lnTo>
                    <a:lnTo>
                      <a:pt x="785" y="998"/>
                    </a:lnTo>
                    <a:lnTo>
                      <a:pt x="784" y="999"/>
                    </a:lnTo>
                    <a:lnTo>
                      <a:pt x="782" y="1001"/>
                    </a:lnTo>
                    <a:lnTo>
                      <a:pt x="762" y="1012"/>
                    </a:lnTo>
                    <a:lnTo>
                      <a:pt x="761" y="1012"/>
                    </a:lnTo>
                    <a:lnTo>
                      <a:pt x="759" y="1012"/>
                    </a:lnTo>
                    <a:lnTo>
                      <a:pt x="758" y="1010"/>
                    </a:lnTo>
                    <a:lnTo>
                      <a:pt x="756" y="1009"/>
                    </a:lnTo>
                    <a:lnTo>
                      <a:pt x="756" y="1007"/>
                    </a:lnTo>
                    <a:lnTo>
                      <a:pt x="756" y="1005"/>
                    </a:lnTo>
                    <a:lnTo>
                      <a:pt x="758" y="1004"/>
                    </a:lnTo>
                    <a:lnTo>
                      <a:pt x="759" y="1004"/>
                    </a:lnTo>
                    <a:close/>
                    <a:moveTo>
                      <a:pt x="809" y="976"/>
                    </a:moveTo>
                    <a:lnTo>
                      <a:pt x="823" y="967"/>
                    </a:lnTo>
                    <a:lnTo>
                      <a:pt x="829" y="962"/>
                    </a:lnTo>
                    <a:lnTo>
                      <a:pt x="830" y="960"/>
                    </a:lnTo>
                    <a:lnTo>
                      <a:pt x="832" y="960"/>
                    </a:lnTo>
                    <a:lnTo>
                      <a:pt x="834" y="960"/>
                    </a:lnTo>
                    <a:lnTo>
                      <a:pt x="835" y="962"/>
                    </a:lnTo>
                    <a:lnTo>
                      <a:pt x="835" y="963"/>
                    </a:lnTo>
                    <a:lnTo>
                      <a:pt x="835" y="967"/>
                    </a:lnTo>
                    <a:lnTo>
                      <a:pt x="835" y="968"/>
                    </a:lnTo>
                    <a:lnTo>
                      <a:pt x="834" y="968"/>
                    </a:lnTo>
                    <a:lnTo>
                      <a:pt x="826" y="974"/>
                    </a:lnTo>
                    <a:lnTo>
                      <a:pt x="813" y="982"/>
                    </a:lnTo>
                    <a:lnTo>
                      <a:pt x="812" y="984"/>
                    </a:lnTo>
                    <a:lnTo>
                      <a:pt x="810" y="984"/>
                    </a:lnTo>
                    <a:lnTo>
                      <a:pt x="809" y="982"/>
                    </a:lnTo>
                    <a:lnTo>
                      <a:pt x="807" y="981"/>
                    </a:lnTo>
                    <a:lnTo>
                      <a:pt x="806" y="979"/>
                    </a:lnTo>
                    <a:lnTo>
                      <a:pt x="806" y="977"/>
                    </a:lnTo>
                    <a:lnTo>
                      <a:pt x="807" y="977"/>
                    </a:lnTo>
                    <a:lnTo>
                      <a:pt x="809" y="976"/>
                    </a:lnTo>
                    <a:close/>
                    <a:moveTo>
                      <a:pt x="855" y="942"/>
                    </a:moveTo>
                    <a:lnTo>
                      <a:pt x="861" y="937"/>
                    </a:lnTo>
                    <a:lnTo>
                      <a:pt x="874" y="926"/>
                    </a:lnTo>
                    <a:lnTo>
                      <a:pt x="875" y="925"/>
                    </a:lnTo>
                    <a:lnTo>
                      <a:pt x="877" y="925"/>
                    </a:lnTo>
                    <a:lnTo>
                      <a:pt x="879" y="925"/>
                    </a:lnTo>
                    <a:lnTo>
                      <a:pt x="880" y="926"/>
                    </a:lnTo>
                    <a:lnTo>
                      <a:pt x="880" y="928"/>
                    </a:lnTo>
                    <a:lnTo>
                      <a:pt x="880" y="929"/>
                    </a:lnTo>
                    <a:lnTo>
                      <a:pt x="880" y="931"/>
                    </a:lnTo>
                    <a:lnTo>
                      <a:pt x="880" y="932"/>
                    </a:lnTo>
                    <a:lnTo>
                      <a:pt x="868" y="943"/>
                    </a:lnTo>
                    <a:lnTo>
                      <a:pt x="860" y="949"/>
                    </a:lnTo>
                    <a:lnTo>
                      <a:pt x="858" y="949"/>
                    </a:lnTo>
                    <a:lnTo>
                      <a:pt x="855" y="949"/>
                    </a:lnTo>
                    <a:lnTo>
                      <a:pt x="855" y="948"/>
                    </a:lnTo>
                    <a:lnTo>
                      <a:pt x="854" y="946"/>
                    </a:lnTo>
                    <a:lnTo>
                      <a:pt x="854" y="945"/>
                    </a:lnTo>
                    <a:lnTo>
                      <a:pt x="854" y="943"/>
                    </a:lnTo>
                    <a:lnTo>
                      <a:pt x="855" y="942"/>
                    </a:lnTo>
                    <a:close/>
                    <a:moveTo>
                      <a:pt x="899" y="904"/>
                    </a:moveTo>
                    <a:lnTo>
                      <a:pt x="899" y="903"/>
                    </a:lnTo>
                    <a:lnTo>
                      <a:pt x="916" y="886"/>
                    </a:lnTo>
                    <a:lnTo>
                      <a:pt x="919" y="886"/>
                    </a:lnTo>
                    <a:lnTo>
                      <a:pt x="920" y="886"/>
                    </a:lnTo>
                    <a:lnTo>
                      <a:pt x="922" y="886"/>
                    </a:lnTo>
                    <a:lnTo>
                      <a:pt x="922" y="889"/>
                    </a:lnTo>
                    <a:lnTo>
                      <a:pt x="922" y="890"/>
                    </a:lnTo>
                    <a:lnTo>
                      <a:pt x="922" y="892"/>
                    </a:lnTo>
                    <a:lnTo>
                      <a:pt x="905" y="909"/>
                    </a:lnTo>
                    <a:lnTo>
                      <a:pt x="903" y="911"/>
                    </a:lnTo>
                    <a:lnTo>
                      <a:pt x="902" y="911"/>
                    </a:lnTo>
                    <a:lnTo>
                      <a:pt x="899" y="911"/>
                    </a:lnTo>
                    <a:lnTo>
                      <a:pt x="899" y="909"/>
                    </a:lnTo>
                    <a:lnTo>
                      <a:pt x="897" y="907"/>
                    </a:lnTo>
                    <a:lnTo>
                      <a:pt x="897" y="906"/>
                    </a:lnTo>
                    <a:lnTo>
                      <a:pt x="897" y="904"/>
                    </a:lnTo>
                    <a:lnTo>
                      <a:pt x="899" y="904"/>
                    </a:lnTo>
                    <a:close/>
                    <a:moveTo>
                      <a:pt x="938" y="861"/>
                    </a:moveTo>
                    <a:lnTo>
                      <a:pt x="948" y="845"/>
                    </a:lnTo>
                    <a:lnTo>
                      <a:pt x="951" y="841"/>
                    </a:lnTo>
                    <a:lnTo>
                      <a:pt x="953" y="841"/>
                    </a:lnTo>
                    <a:lnTo>
                      <a:pt x="955" y="841"/>
                    </a:lnTo>
                    <a:lnTo>
                      <a:pt x="956" y="841"/>
                    </a:lnTo>
                    <a:lnTo>
                      <a:pt x="958" y="841"/>
                    </a:lnTo>
                    <a:lnTo>
                      <a:pt x="958" y="842"/>
                    </a:lnTo>
                    <a:lnTo>
                      <a:pt x="959" y="845"/>
                    </a:lnTo>
                    <a:lnTo>
                      <a:pt x="958" y="847"/>
                    </a:lnTo>
                    <a:lnTo>
                      <a:pt x="956" y="850"/>
                    </a:lnTo>
                    <a:lnTo>
                      <a:pt x="942" y="867"/>
                    </a:lnTo>
                    <a:lnTo>
                      <a:pt x="941" y="867"/>
                    </a:lnTo>
                    <a:lnTo>
                      <a:pt x="939" y="867"/>
                    </a:lnTo>
                    <a:lnTo>
                      <a:pt x="938" y="867"/>
                    </a:lnTo>
                    <a:lnTo>
                      <a:pt x="936" y="865"/>
                    </a:lnTo>
                    <a:lnTo>
                      <a:pt x="936" y="864"/>
                    </a:lnTo>
                    <a:lnTo>
                      <a:pt x="936" y="862"/>
                    </a:lnTo>
                    <a:lnTo>
                      <a:pt x="938" y="861"/>
                    </a:lnTo>
                    <a:close/>
                    <a:moveTo>
                      <a:pt x="970" y="814"/>
                    </a:moveTo>
                    <a:lnTo>
                      <a:pt x="976" y="803"/>
                    </a:lnTo>
                    <a:lnTo>
                      <a:pt x="984" y="794"/>
                    </a:lnTo>
                    <a:lnTo>
                      <a:pt x="984" y="792"/>
                    </a:lnTo>
                    <a:lnTo>
                      <a:pt x="984" y="791"/>
                    </a:lnTo>
                    <a:lnTo>
                      <a:pt x="987" y="791"/>
                    </a:lnTo>
                    <a:lnTo>
                      <a:pt x="989" y="792"/>
                    </a:lnTo>
                    <a:lnTo>
                      <a:pt x="990" y="792"/>
                    </a:lnTo>
                    <a:lnTo>
                      <a:pt x="990" y="794"/>
                    </a:lnTo>
                    <a:lnTo>
                      <a:pt x="990" y="795"/>
                    </a:lnTo>
                    <a:lnTo>
                      <a:pt x="990" y="797"/>
                    </a:lnTo>
                    <a:lnTo>
                      <a:pt x="984" y="808"/>
                    </a:lnTo>
                    <a:lnTo>
                      <a:pt x="976" y="819"/>
                    </a:lnTo>
                    <a:lnTo>
                      <a:pt x="975" y="820"/>
                    </a:lnTo>
                    <a:lnTo>
                      <a:pt x="973" y="820"/>
                    </a:lnTo>
                    <a:lnTo>
                      <a:pt x="972" y="820"/>
                    </a:lnTo>
                    <a:lnTo>
                      <a:pt x="970" y="819"/>
                    </a:lnTo>
                    <a:lnTo>
                      <a:pt x="969" y="817"/>
                    </a:lnTo>
                    <a:lnTo>
                      <a:pt x="969" y="816"/>
                    </a:lnTo>
                    <a:lnTo>
                      <a:pt x="970" y="814"/>
                    </a:lnTo>
                    <a:close/>
                    <a:moveTo>
                      <a:pt x="998" y="764"/>
                    </a:moveTo>
                    <a:lnTo>
                      <a:pt x="1001" y="758"/>
                    </a:lnTo>
                    <a:lnTo>
                      <a:pt x="1009" y="741"/>
                    </a:lnTo>
                    <a:lnTo>
                      <a:pt x="1010" y="739"/>
                    </a:lnTo>
                    <a:lnTo>
                      <a:pt x="1012" y="739"/>
                    </a:lnTo>
                    <a:lnTo>
                      <a:pt x="1014" y="739"/>
                    </a:lnTo>
                    <a:lnTo>
                      <a:pt x="1015" y="739"/>
                    </a:lnTo>
                    <a:lnTo>
                      <a:pt x="1017" y="741"/>
                    </a:lnTo>
                    <a:lnTo>
                      <a:pt x="1017" y="742"/>
                    </a:lnTo>
                    <a:lnTo>
                      <a:pt x="1017" y="746"/>
                    </a:lnTo>
                    <a:lnTo>
                      <a:pt x="1009" y="763"/>
                    </a:lnTo>
                    <a:lnTo>
                      <a:pt x="1006" y="767"/>
                    </a:lnTo>
                    <a:lnTo>
                      <a:pt x="1004" y="767"/>
                    </a:lnTo>
                    <a:lnTo>
                      <a:pt x="1003" y="769"/>
                    </a:lnTo>
                    <a:lnTo>
                      <a:pt x="1001" y="769"/>
                    </a:lnTo>
                    <a:lnTo>
                      <a:pt x="1000" y="767"/>
                    </a:lnTo>
                    <a:lnTo>
                      <a:pt x="998" y="767"/>
                    </a:lnTo>
                    <a:lnTo>
                      <a:pt x="998" y="766"/>
                    </a:lnTo>
                    <a:lnTo>
                      <a:pt x="998" y="764"/>
                    </a:lnTo>
                    <a:close/>
                    <a:moveTo>
                      <a:pt x="1020" y="711"/>
                    </a:moveTo>
                    <a:lnTo>
                      <a:pt x="1029" y="688"/>
                    </a:lnTo>
                    <a:lnTo>
                      <a:pt x="1029" y="686"/>
                    </a:lnTo>
                    <a:lnTo>
                      <a:pt x="1029" y="685"/>
                    </a:lnTo>
                    <a:lnTo>
                      <a:pt x="1031" y="685"/>
                    </a:lnTo>
                    <a:lnTo>
                      <a:pt x="1032" y="685"/>
                    </a:lnTo>
                    <a:lnTo>
                      <a:pt x="1034" y="685"/>
                    </a:lnTo>
                    <a:lnTo>
                      <a:pt x="1035" y="685"/>
                    </a:lnTo>
                    <a:lnTo>
                      <a:pt x="1037" y="686"/>
                    </a:lnTo>
                    <a:lnTo>
                      <a:pt x="1037" y="688"/>
                    </a:lnTo>
                    <a:lnTo>
                      <a:pt x="1037" y="690"/>
                    </a:lnTo>
                    <a:lnTo>
                      <a:pt x="1037" y="691"/>
                    </a:lnTo>
                    <a:lnTo>
                      <a:pt x="1029" y="713"/>
                    </a:lnTo>
                    <a:lnTo>
                      <a:pt x="1029" y="714"/>
                    </a:lnTo>
                    <a:lnTo>
                      <a:pt x="1027" y="716"/>
                    </a:lnTo>
                    <a:lnTo>
                      <a:pt x="1024" y="716"/>
                    </a:lnTo>
                    <a:lnTo>
                      <a:pt x="1023" y="716"/>
                    </a:lnTo>
                    <a:lnTo>
                      <a:pt x="1021" y="714"/>
                    </a:lnTo>
                    <a:lnTo>
                      <a:pt x="1020" y="713"/>
                    </a:lnTo>
                    <a:lnTo>
                      <a:pt x="1020" y="711"/>
                    </a:lnTo>
                    <a:close/>
                    <a:moveTo>
                      <a:pt x="1037" y="655"/>
                    </a:moveTo>
                    <a:lnTo>
                      <a:pt x="1041" y="638"/>
                    </a:lnTo>
                    <a:lnTo>
                      <a:pt x="1043" y="630"/>
                    </a:lnTo>
                    <a:lnTo>
                      <a:pt x="1045" y="629"/>
                    </a:lnTo>
                    <a:lnTo>
                      <a:pt x="1046" y="629"/>
                    </a:lnTo>
                    <a:lnTo>
                      <a:pt x="1048" y="629"/>
                    </a:lnTo>
                    <a:lnTo>
                      <a:pt x="1049" y="630"/>
                    </a:lnTo>
                    <a:lnTo>
                      <a:pt x="1051" y="630"/>
                    </a:lnTo>
                    <a:lnTo>
                      <a:pt x="1051" y="632"/>
                    </a:lnTo>
                    <a:lnTo>
                      <a:pt x="1049" y="640"/>
                    </a:lnTo>
                    <a:lnTo>
                      <a:pt x="1046" y="658"/>
                    </a:lnTo>
                    <a:lnTo>
                      <a:pt x="1045" y="658"/>
                    </a:lnTo>
                    <a:lnTo>
                      <a:pt x="1043" y="660"/>
                    </a:lnTo>
                    <a:lnTo>
                      <a:pt x="1041" y="660"/>
                    </a:lnTo>
                    <a:lnTo>
                      <a:pt x="1040" y="660"/>
                    </a:lnTo>
                    <a:lnTo>
                      <a:pt x="1038" y="660"/>
                    </a:lnTo>
                    <a:lnTo>
                      <a:pt x="1037" y="658"/>
                    </a:lnTo>
                    <a:lnTo>
                      <a:pt x="1037" y="655"/>
                    </a:lnTo>
                    <a:close/>
                    <a:moveTo>
                      <a:pt x="1048" y="599"/>
                    </a:moveTo>
                    <a:lnTo>
                      <a:pt x="1049" y="585"/>
                    </a:lnTo>
                    <a:lnTo>
                      <a:pt x="1051" y="574"/>
                    </a:lnTo>
                    <a:lnTo>
                      <a:pt x="1051" y="573"/>
                    </a:lnTo>
                    <a:lnTo>
                      <a:pt x="1051" y="571"/>
                    </a:lnTo>
                    <a:lnTo>
                      <a:pt x="1054" y="570"/>
                    </a:lnTo>
                    <a:lnTo>
                      <a:pt x="1055" y="570"/>
                    </a:lnTo>
                    <a:lnTo>
                      <a:pt x="1055" y="571"/>
                    </a:lnTo>
                    <a:lnTo>
                      <a:pt x="1057" y="571"/>
                    </a:lnTo>
                    <a:lnTo>
                      <a:pt x="1059" y="574"/>
                    </a:lnTo>
                    <a:lnTo>
                      <a:pt x="1059" y="576"/>
                    </a:lnTo>
                    <a:lnTo>
                      <a:pt x="1057" y="587"/>
                    </a:lnTo>
                    <a:lnTo>
                      <a:pt x="1055" y="601"/>
                    </a:lnTo>
                    <a:lnTo>
                      <a:pt x="1055" y="602"/>
                    </a:lnTo>
                    <a:lnTo>
                      <a:pt x="1055" y="604"/>
                    </a:lnTo>
                    <a:lnTo>
                      <a:pt x="1054" y="604"/>
                    </a:lnTo>
                    <a:lnTo>
                      <a:pt x="1051" y="604"/>
                    </a:lnTo>
                    <a:lnTo>
                      <a:pt x="1049" y="604"/>
                    </a:lnTo>
                    <a:lnTo>
                      <a:pt x="1048" y="602"/>
                    </a:lnTo>
                    <a:lnTo>
                      <a:pt x="1048" y="601"/>
                    </a:lnTo>
                    <a:lnTo>
                      <a:pt x="1048" y="599"/>
                    </a:lnTo>
                    <a:close/>
                    <a:moveTo>
                      <a:pt x="1052" y="542"/>
                    </a:moveTo>
                    <a:lnTo>
                      <a:pt x="1052" y="531"/>
                    </a:lnTo>
                    <a:lnTo>
                      <a:pt x="1052" y="517"/>
                    </a:lnTo>
                    <a:lnTo>
                      <a:pt x="1052" y="515"/>
                    </a:lnTo>
                    <a:lnTo>
                      <a:pt x="1052" y="514"/>
                    </a:lnTo>
                    <a:lnTo>
                      <a:pt x="1055" y="512"/>
                    </a:lnTo>
                    <a:lnTo>
                      <a:pt x="1057" y="512"/>
                    </a:lnTo>
                    <a:lnTo>
                      <a:pt x="1059" y="512"/>
                    </a:lnTo>
                    <a:lnTo>
                      <a:pt x="1060" y="515"/>
                    </a:lnTo>
                    <a:lnTo>
                      <a:pt x="1060" y="517"/>
                    </a:lnTo>
                    <a:lnTo>
                      <a:pt x="1060" y="532"/>
                    </a:lnTo>
                    <a:lnTo>
                      <a:pt x="1060" y="542"/>
                    </a:lnTo>
                    <a:lnTo>
                      <a:pt x="1060" y="543"/>
                    </a:lnTo>
                    <a:lnTo>
                      <a:pt x="1059" y="545"/>
                    </a:lnTo>
                    <a:lnTo>
                      <a:pt x="1057" y="545"/>
                    </a:lnTo>
                    <a:lnTo>
                      <a:pt x="1055" y="546"/>
                    </a:lnTo>
                    <a:lnTo>
                      <a:pt x="1055" y="545"/>
                    </a:lnTo>
                    <a:lnTo>
                      <a:pt x="1054" y="545"/>
                    </a:lnTo>
                    <a:lnTo>
                      <a:pt x="1052" y="543"/>
                    </a:lnTo>
                    <a:lnTo>
                      <a:pt x="1052" y="542"/>
                    </a:lnTo>
                    <a:close/>
                    <a:moveTo>
                      <a:pt x="1049" y="484"/>
                    </a:moveTo>
                    <a:lnTo>
                      <a:pt x="1049" y="478"/>
                    </a:lnTo>
                    <a:lnTo>
                      <a:pt x="1046" y="459"/>
                    </a:lnTo>
                    <a:lnTo>
                      <a:pt x="1046" y="458"/>
                    </a:lnTo>
                    <a:lnTo>
                      <a:pt x="1048" y="456"/>
                    </a:lnTo>
                    <a:lnTo>
                      <a:pt x="1049" y="455"/>
                    </a:lnTo>
                    <a:lnTo>
                      <a:pt x="1051" y="455"/>
                    </a:lnTo>
                    <a:lnTo>
                      <a:pt x="1052" y="455"/>
                    </a:lnTo>
                    <a:lnTo>
                      <a:pt x="1054" y="456"/>
                    </a:lnTo>
                    <a:lnTo>
                      <a:pt x="1055" y="458"/>
                    </a:lnTo>
                    <a:lnTo>
                      <a:pt x="1057" y="478"/>
                    </a:lnTo>
                    <a:lnTo>
                      <a:pt x="1057" y="484"/>
                    </a:lnTo>
                    <a:lnTo>
                      <a:pt x="1057" y="486"/>
                    </a:lnTo>
                    <a:lnTo>
                      <a:pt x="1055" y="487"/>
                    </a:lnTo>
                    <a:lnTo>
                      <a:pt x="1052" y="487"/>
                    </a:lnTo>
                    <a:lnTo>
                      <a:pt x="1051" y="486"/>
                    </a:lnTo>
                    <a:lnTo>
                      <a:pt x="1049" y="484"/>
                    </a:lnTo>
                    <a:close/>
                    <a:moveTo>
                      <a:pt x="1041" y="427"/>
                    </a:moveTo>
                    <a:lnTo>
                      <a:pt x="1041" y="427"/>
                    </a:lnTo>
                    <a:lnTo>
                      <a:pt x="1037" y="403"/>
                    </a:lnTo>
                    <a:lnTo>
                      <a:pt x="1037" y="402"/>
                    </a:lnTo>
                    <a:lnTo>
                      <a:pt x="1037" y="400"/>
                    </a:lnTo>
                    <a:lnTo>
                      <a:pt x="1037" y="398"/>
                    </a:lnTo>
                    <a:lnTo>
                      <a:pt x="1038" y="397"/>
                    </a:lnTo>
                    <a:lnTo>
                      <a:pt x="1040" y="397"/>
                    </a:lnTo>
                    <a:lnTo>
                      <a:pt x="1041" y="398"/>
                    </a:lnTo>
                    <a:lnTo>
                      <a:pt x="1043" y="398"/>
                    </a:lnTo>
                    <a:lnTo>
                      <a:pt x="1045" y="402"/>
                    </a:lnTo>
                    <a:lnTo>
                      <a:pt x="1049" y="425"/>
                    </a:lnTo>
                    <a:lnTo>
                      <a:pt x="1049" y="427"/>
                    </a:lnTo>
                    <a:lnTo>
                      <a:pt x="1049" y="428"/>
                    </a:lnTo>
                    <a:lnTo>
                      <a:pt x="1048" y="430"/>
                    </a:lnTo>
                    <a:lnTo>
                      <a:pt x="1046" y="430"/>
                    </a:lnTo>
                    <a:lnTo>
                      <a:pt x="1045" y="430"/>
                    </a:lnTo>
                    <a:lnTo>
                      <a:pt x="1043" y="430"/>
                    </a:lnTo>
                    <a:lnTo>
                      <a:pt x="1041" y="428"/>
                    </a:lnTo>
                    <a:lnTo>
                      <a:pt x="1041" y="427"/>
                    </a:lnTo>
                    <a:close/>
                    <a:moveTo>
                      <a:pt x="1027" y="370"/>
                    </a:moveTo>
                    <a:lnTo>
                      <a:pt x="1020" y="352"/>
                    </a:lnTo>
                    <a:lnTo>
                      <a:pt x="1020" y="349"/>
                    </a:lnTo>
                    <a:lnTo>
                      <a:pt x="1018" y="346"/>
                    </a:lnTo>
                    <a:lnTo>
                      <a:pt x="1020" y="344"/>
                    </a:lnTo>
                    <a:lnTo>
                      <a:pt x="1020" y="342"/>
                    </a:lnTo>
                    <a:lnTo>
                      <a:pt x="1021" y="342"/>
                    </a:lnTo>
                    <a:lnTo>
                      <a:pt x="1023" y="341"/>
                    </a:lnTo>
                    <a:lnTo>
                      <a:pt x="1024" y="342"/>
                    </a:lnTo>
                    <a:lnTo>
                      <a:pt x="1026" y="342"/>
                    </a:lnTo>
                    <a:lnTo>
                      <a:pt x="1027" y="346"/>
                    </a:lnTo>
                    <a:lnTo>
                      <a:pt x="1029" y="349"/>
                    </a:lnTo>
                    <a:lnTo>
                      <a:pt x="1035" y="367"/>
                    </a:lnTo>
                    <a:lnTo>
                      <a:pt x="1035" y="369"/>
                    </a:lnTo>
                    <a:lnTo>
                      <a:pt x="1035" y="372"/>
                    </a:lnTo>
                    <a:lnTo>
                      <a:pt x="1034" y="374"/>
                    </a:lnTo>
                    <a:lnTo>
                      <a:pt x="1032" y="374"/>
                    </a:lnTo>
                    <a:lnTo>
                      <a:pt x="1031" y="374"/>
                    </a:lnTo>
                    <a:lnTo>
                      <a:pt x="1029" y="374"/>
                    </a:lnTo>
                    <a:lnTo>
                      <a:pt x="1027" y="372"/>
                    </a:lnTo>
                    <a:lnTo>
                      <a:pt x="1027" y="370"/>
                    </a:lnTo>
                    <a:close/>
                    <a:moveTo>
                      <a:pt x="1006" y="318"/>
                    </a:moveTo>
                    <a:lnTo>
                      <a:pt x="1001" y="305"/>
                    </a:lnTo>
                    <a:lnTo>
                      <a:pt x="995" y="294"/>
                    </a:lnTo>
                    <a:lnTo>
                      <a:pt x="995" y="293"/>
                    </a:lnTo>
                    <a:lnTo>
                      <a:pt x="996" y="291"/>
                    </a:lnTo>
                    <a:lnTo>
                      <a:pt x="998" y="290"/>
                    </a:lnTo>
                    <a:lnTo>
                      <a:pt x="1000" y="288"/>
                    </a:lnTo>
                    <a:lnTo>
                      <a:pt x="1001" y="290"/>
                    </a:lnTo>
                    <a:lnTo>
                      <a:pt x="1003" y="291"/>
                    </a:lnTo>
                    <a:lnTo>
                      <a:pt x="1009" y="302"/>
                    </a:lnTo>
                    <a:lnTo>
                      <a:pt x="1014" y="313"/>
                    </a:lnTo>
                    <a:lnTo>
                      <a:pt x="1014" y="314"/>
                    </a:lnTo>
                    <a:lnTo>
                      <a:pt x="1014" y="318"/>
                    </a:lnTo>
                    <a:lnTo>
                      <a:pt x="1012" y="319"/>
                    </a:lnTo>
                    <a:lnTo>
                      <a:pt x="1010" y="319"/>
                    </a:lnTo>
                    <a:lnTo>
                      <a:pt x="1010" y="321"/>
                    </a:lnTo>
                    <a:lnTo>
                      <a:pt x="1009" y="319"/>
                    </a:lnTo>
                    <a:lnTo>
                      <a:pt x="1007" y="319"/>
                    </a:lnTo>
                    <a:lnTo>
                      <a:pt x="1006" y="318"/>
                    </a:lnTo>
                    <a:close/>
                    <a:moveTo>
                      <a:pt x="979" y="266"/>
                    </a:moveTo>
                    <a:lnTo>
                      <a:pt x="976" y="260"/>
                    </a:lnTo>
                    <a:lnTo>
                      <a:pt x="965" y="246"/>
                    </a:lnTo>
                    <a:lnTo>
                      <a:pt x="965" y="243"/>
                    </a:lnTo>
                    <a:lnTo>
                      <a:pt x="965" y="241"/>
                    </a:lnTo>
                    <a:lnTo>
                      <a:pt x="965" y="240"/>
                    </a:lnTo>
                    <a:lnTo>
                      <a:pt x="967" y="238"/>
                    </a:lnTo>
                    <a:lnTo>
                      <a:pt x="969" y="238"/>
                    </a:lnTo>
                    <a:lnTo>
                      <a:pt x="972" y="238"/>
                    </a:lnTo>
                    <a:lnTo>
                      <a:pt x="973" y="238"/>
                    </a:lnTo>
                    <a:lnTo>
                      <a:pt x="975" y="240"/>
                    </a:lnTo>
                    <a:lnTo>
                      <a:pt x="984" y="257"/>
                    </a:lnTo>
                    <a:lnTo>
                      <a:pt x="987" y="262"/>
                    </a:lnTo>
                    <a:lnTo>
                      <a:pt x="987" y="263"/>
                    </a:lnTo>
                    <a:lnTo>
                      <a:pt x="987" y="265"/>
                    </a:lnTo>
                    <a:lnTo>
                      <a:pt x="986" y="266"/>
                    </a:lnTo>
                    <a:lnTo>
                      <a:pt x="984" y="268"/>
                    </a:lnTo>
                    <a:lnTo>
                      <a:pt x="982" y="268"/>
                    </a:lnTo>
                    <a:lnTo>
                      <a:pt x="981" y="266"/>
                    </a:lnTo>
                    <a:lnTo>
                      <a:pt x="979" y="266"/>
                    </a:lnTo>
                    <a:close/>
                    <a:moveTo>
                      <a:pt x="948" y="218"/>
                    </a:moveTo>
                    <a:lnTo>
                      <a:pt x="933" y="199"/>
                    </a:lnTo>
                    <a:lnTo>
                      <a:pt x="931" y="196"/>
                    </a:lnTo>
                    <a:lnTo>
                      <a:pt x="931" y="195"/>
                    </a:lnTo>
                    <a:lnTo>
                      <a:pt x="931" y="193"/>
                    </a:lnTo>
                    <a:lnTo>
                      <a:pt x="933" y="193"/>
                    </a:lnTo>
                    <a:lnTo>
                      <a:pt x="934" y="193"/>
                    </a:lnTo>
                    <a:lnTo>
                      <a:pt x="936" y="191"/>
                    </a:lnTo>
                    <a:lnTo>
                      <a:pt x="938" y="193"/>
                    </a:lnTo>
                    <a:lnTo>
                      <a:pt x="939" y="193"/>
                    </a:lnTo>
                    <a:lnTo>
                      <a:pt x="955" y="212"/>
                    </a:lnTo>
                    <a:lnTo>
                      <a:pt x="956" y="213"/>
                    </a:lnTo>
                    <a:lnTo>
                      <a:pt x="956" y="216"/>
                    </a:lnTo>
                    <a:lnTo>
                      <a:pt x="955" y="218"/>
                    </a:lnTo>
                    <a:lnTo>
                      <a:pt x="955" y="220"/>
                    </a:lnTo>
                    <a:lnTo>
                      <a:pt x="951" y="220"/>
                    </a:lnTo>
                    <a:lnTo>
                      <a:pt x="950" y="220"/>
                    </a:lnTo>
                    <a:lnTo>
                      <a:pt x="948" y="220"/>
                    </a:lnTo>
                    <a:lnTo>
                      <a:pt x="948" y="218"/>
                    </a:lnTo>
                    <a:close/>
                    <a:moveTo>
                      <a:pt x="911" y="174"/>
                    </a:moveTo>
                    <a:lnTo>
                      <a:pt x="899" y="162"/>
                    </a:lnTo>
                    <a:lnTo>
                      <a:pt x="894" y="157"/>
                    </a:lnTo>
                    <a:lnTo>
                      <a:pt x="894" y="156"/>
                    </a:lnTo>
                    <a:lnTo>
                      <a:pt x="893" y="154"/>
                    </a:lnTo>
                    <a:lnTo>
                      <a:pt x="893" y="151"/>
                    </a:lnTo>
                    <a:lnTo>
                      <a:pt x="894" y="149"/>
                    </a:lnTo>
                    <a:lnTo>
                      <a:pt x="896" y="148"/>
                    </a:lnTo>
                    <a:lnTo>
                      <a:pt x="897" y="149"/>
                    </a:lnTo>
                    <a:lnTo>
                      <a:pt x="900" y="149"/>
                    </a:lnTo>
                    <a:lnTo>
                      <a:pt x="905" y="156"/>
                    </a:lnTo>
                    <a:lnTo>
                      <a:pt x="917" y="168"/>
                    </a:lnTo>
                    <a:lnTo>
                      <a:pt x="917" y="170"/>
                    </a:lnTo>
                    <a:lnTo>
                      <a:pt x="919" y="171"/>
                    </a:lnTo>
                    <a:lnTo>
                      <a:pt x="917" y="173"/>
                    </a:lnTo>
                    <a:lnTo>
                      <a:pt x="917" y="174"/>
                    </a:lnTo>
                    <a:lnTo>
                      <a:pt x="916" y="174"/>
                    </a:lnTo>
                    <a:lnTo>
                      <a:pt x="913" y="174"/>
                    </a:lnTo>
                    <a:lnTo>
                      <a:pt x="911" y="174"/>
                    </a:lnTo>
                    <a:close/>
                    <a:moveTo>
                      <a:pt x="869" y="134"/>
                    </a:moveTo>
                    <a:lnTo>
                      <a:pt x="861" y="128"/>
                    </a:lnTo>
                    <a:lnTo>
                      <a:pt x="851" y="118"/>
                    </a:lnTo>
                    <a:lnTo>
                      <a:pt x="851" y="117"/>
                    </a:lnTo>
                    <a:lnTo>
                      <a:pt x="849" y="115"/>
                    </a:lnTo>
                    <a:lnTo>
                      <a:pt x="849" y="114"/>
                    </a:lnTo>
                    <a:lnTo>
                      <a:pt x="851" y="112"/>
                    </a:lnTo>
                    <a:lnTo>
                      <a:pt x="851" y="111"/>
                    </a:lnTo>
                    <a:lnTo>
                      <a:pt x="852" y="111"/>
                    </a:lnTo>
                    <a:lnTo>
                      <a:pt x="854" y="111"/>
                    </a:lnTo>
                    <a:lnTo>
                      <a:pt x="855" y="111"/>
                    </a:lnTo>
                    <a:lnTo>
                      <a:pt x="868" y="121"/>
                    </a:lnTo>
                    <a:lnTo>
                      <a:pt x="875" y="128"/>
                    </a:lnTo>
                    <a:lnTo>
                      <a:pt x="877" y="129"/>
                    </a:lnTo>
                    <a:lnTo>
                      <a:pt x="877" y="132"/>
                    </a:lnTo>
                    <a:lnTo>
                      <a:pt x="875" y="134"/>
                    </a:lnTo>
                    <a:lnTo>
                      <a:pt x="874" y="134"/>
                    </a:lnTo>
                    <a:lnTo>
                      <a:pt x="872" y="135"/>
                    </a:lnTo>
                    <a:lnTo>
                      <a:pt x="871" y="135"/>
                    </a:lnTo>
                    <a:lnTo>
                      <a:pt x="869" y="134"/>
                    </a:lnTo>
                    <a:close/>
                    <a:moveTo>
                      <a:pt x="823" y="100"/>
                    </a:moveTo>
                    <a:lnTo>
                      <a:pt x="823" y="98"/>
                    </a:lnTo>
                    <a:lnTo>
                      <a:pt x="804" y="86"/>
                    </a:lnTo>
                    <a:lnTo>
                      <a:pt x="803" y="84"/>
                    </a:lnTo>
                    <a:lnTo>
                      <a:pt x="801" y="83"/>
                    </a:lnTo>
                    <a:lnTo>
                      <a:pt x="801" y="81"/>
                    </a:lnTo>
                    <a:lnTo>
                      <a:pt x="803" y="79"/>
                    </a:lnTo>
                    <a:lnTo>
                      <a:pt x="804" y="78"/>
                    </a:lnTo>
                    <a:lnTo>
                      <a:pt x="806" y="78"/>
                    </a:lnTo>
                    <a:lnTo>
                      <a:pt x="807" y="78"/>
                    </a:lnTo>
                    <a:lnTo>
                      <a:pt x="826" y="90"/>
                    </a:lnTo>
                    <a:lnTo>
                      <a:pt x="829" y="93"/>
                    </a:lnTo>
                    <a:lnTo>
                      <a:pt x="830" y="93"/>
                    </a:lnTo>
                    <a:lnTo>
                      <a:pt x="830" y="95"/>
                    </a:lnTo>
                    <a:lnTo>
                      <a:pt x="830" y="97"/>
                    </a:lnTo>
                    <a:lnTo>
                      <a:pt x="830" y="98"/>
                    </a:lnTo>
                    <a:lnTo>
                      <a:pt x="829" y="100"/>
                    </a:lnTo>
                    <a:lnTo>
                      <a:pt x="827" y="100"/>
                    </a:lnTo>
                    <a:lnTo>
                      <a:pt x="824" y="100"/>
                    </a:lnTo>
                    <a:lnTo>
                      <a:pt x="823" y="100"/>
                    </a:lnTo>
                    <a:close/>
                    <a:moveTo>
                      <a:pt x="775" y="69"/>
                    </a:moveTo>
                    <a:lnTo>
                      <a:pt x="756" y="59"/>
                    </a:lnTo>
                    <a:lnTo>
                      <a:pt x="753" y="58"/>
                    </a:lnTo>
                    <a:lnTo>
                      <a:pt x="751" y="56"/>
                    </a:lnTo>
                    <a:lnTo>
                      <a:pt x="751" y="55"/>
                    </a:lnTo>
                    <a:lnTo>
                      <a:pt x="751" y="53"/>
                    </a:lnTo>
                    <a:lnTo>
                      <a:pt x="751" y="51"/>
                    </a:lnTo>
                    <a:lnTo>
                      <a:pt x="753" y="50"/>
                    </a:lnTo>
                    <a:lnTo>
                      <a:pt x="754" y="50"/>
                    </a:lnTo>
                    <a:lnTo>
                      <a:pt x="756" y="50"/>
                    </a:lnTo>
                    <a:lnTo>
                      <a:pt x="761" y="53"/>
                    </a:lnTo>
                    <a:lnTo>
                      <a:pt x="779" y="62"/>
                    </a:lnTo>
                    <a:lnTo>
                      <a:pt x="781" y="64"/>
                    </a:lnTo>
                    <a:lnTo>
                      <a:pt x="781" y="65"/>
                    </a:lnTo>
                    <a:lnTo>
                      <a:pt x="781" y="67"/>
                    </a:lnTo>
                    <a:lnTo>
                      <a:pt x="779" y="69"/>
                    </a:lnTo>
                    <a:lnTo>
                      <a:pt x="776" y="70"/>
                    </a:lnTo>
                    <a:lnTo>
                      <a:pt x="775" y="69"/>
                    </a:lnTo>
                    <a:close/>
                    <a:moveTo>
                      <a:pt x="723" y="45"/>
                    </a:moveTo>
                    <a:lnTo>
                      <a:pt x="709" y="39"/>
                    </a:lnTo>
                    <a:lnTo>
                      <a:pt x="700" y="37"/>
                    </a:lnTo>
                    <a:lnTo>
                      <a:pt x="699" y="36"/>
                    </a:lnTo>
                    <a:lnTo>
                      <a:pt x="699" y="34"/>
                    </a:lnTo>
                    <a:lnTo>
                      <a:pt x="697" y="33"/>
                    </a:lnTo>
                    <a:lnTo>
                      <a:pt x="699" y="31"/>
                    </a:lnTo>
                    <a:lnTo>
                      <a:pt x="699" y="30"/>
                    </a:lnTo>
                    <a:lnTo>
                      <a:pt x="700" y="28"/>
                    </a:lnTo>
                    <a:lnTo>
                      <a:pt x="703" y="30"/>
                    </a:lnTo>
                    <a:lnTo>
                      <a:pt x="713" y="31"/>
                    </a:lnTo>
                    <a:lnTo>
                      <a:pt x="725" y="37"/>
                    </a:lnTo>
                    <a:lnTo>
                      <a:pt x="727" y="39"/>
                    </a:lnTo>
                    <a:lnTo>
                      <a:pt x="728" y="39"/>
                    </a:lnTo>
                    <a:lnTo>
                      <a:pt x="728" y="41"/>
                    </a:lnTo>
                    <a:lnTo>
                      <a:pt x="728" y="42"/>
                    </a:lnTo>
                    <a:lnTo>
                      <a:pt x="727" y="44"/>
                    </a:lnTo>
                    <a:lnTo>
                      <a:pt x="725" y="45"/>
                    </a:lnTo>
                    <a:lnTo>
                      <a:pt x="723" y="45"/>
                    </a:lnTo>
                    <a:close/>
                    <a:moveTo>
                      <a:pt x="669" y="27"/>
                    </a:moveTo>
                    <a:lnTo>
                      <a:pt x="661" y="25"/>
                    </a:lnTo>
                    <a:lnTo>
                      <a:pt x="644" y="20"/>
                    </a:lnTo>
                    <a:lnTo>
                      <a:pt x="643" y="19"/>
                    </a:lnTo>
                    <a:lnTo>
                      <a:pt x="641" y="17"/>
                    </a:lnTo>
                    <a:lnTo>
                      <a:pt x="641" y="16"/>
                    </a:lnTo>
                    <a:lnTo>
                      <a:pt x="643" y="14"/>
                    </a:lnTo>
                    <a:lnTo>
                      <a:pt x="644" y="13"/>
                    </a:lnTo>
                    <a:lnTo>
                      <a:pt x="646" y="13"/>
                    </a:lnTo>
                    <a:lnTo>
                      <a:pt x="663" y="17"/>
                    </a:lnTo>
                    <a:lnTo>
                      <a:pt x="672" y="19"/>
                    </a:lnTo>
                    <a:lnTo>
                      <a:pt x="672" y="20"/>
                    </a:lnTo>
                    <a:lnTo>
                      <a:pt x="674" y="22"/>
                    </a:lnTo>
                    <a:lnTo>
                      <a:pt x="674" y="23"/>
                    </a:lnTo>
                    <a:lnTo>
                      <a:pt x="672" y="25"/>
                    </a:lnTo>
                    <a:lnTo>
                      <a:pt x="672" y="27"/>
                    </a:lnTo>
                    <a:lnTo>
                      <a:pt x="671" y="27"/>
                    </a:lnTo>
                    <a:lnTo>
                      <a:pt x="669" y="27"/>
                    </a:lnTo>
                    <a:close/>
                    <a:moveTo>
                      <a:pt x="612" y="14"/>
                    </a:moveTo>
                    <a:lnTo>
                      <a:pt x="609" y="14"/>
                    </a:lnTo>
                    <a:lnTo>
                      <a:pt x="588" y="11"/>
                    </a:lnTo>
                    <a:lnTo>
                      <a:pt x="587" y="11"/>
                    </a:lnTo>
                    <a:lnTo>
                      <a:pt x="585" y="9"/>
                    </a:lnTo>
                    <a:lnTo>
                      <a:pt x="584" y="8"/>
                    </a:lnTo>
                    <a:lnTo>
                      <a:pt x="584" y="6"/>
                    </a:lnTo>
                    <a:lnTo>
                      <a:pt x="585" y="5"/>
                    </a:lnTo>
                    <a:lnTo>
                      <a:pt x="585" y="3"/>
                    </a:lnTo>
                    <a:lnTo>
                      <a:pt x="587" y="3"/>
                    </a:lnTo>
                    <a:lnTo>
                      <a:pt x="590" y="3"/>
                    </a:lnTo>
                    <a:lnTo>
                      <a:pt x="610" y="6"/>
                    </a:lnTo>
                    <a:lnTo>
                      <a:pt x="613" y="6"/>
                    </a:lnTo>
                    <a:lnTo>
                      <a:pt x="615" y="6"/>
                    </a:lnTo>
                    <a:lnTo>
                      <a:pt x="616" y="8"/>
                    </a:lnTo>
                    <a:lnTo>
                      <a:pt x="618" y="9"/>
                    </a:lnTo>
                    <a:lnTo>
                      <a:pt x="618" y="11"/>
                    </a:lnTo>
                    <a:lnTo>
                      <a:pt x="616" y="13"/>
                    </a:lnTo>
                    <a:lnTo>
                      <a:pt x="616" y="14"/>
                    </a:lnTo>
                    <a:lnTo>
                      <a:pt x="615" y="14"/>
                    </a:lnTo>
                    <a:lnTo>
                      <a:pt x="612" y="14"/>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80" name="Freeform 15"/>
              <p:cNvSpPr>
                <a:spLocks/>
              </p:cNvSpPr>
              <p:nvPr/>
            </p:nvSpPr>
            <p:spPr bwMode="auto">
              <a:xfrm>
                <a:off x="4286247" y="4360868"/>
                <a:ext cx="1470025" cy="1474788"/>
              </a:xfrm>
              <a:custGeom>
                <a:avLst/>
                <a:gdLst>
                  <a:gd name="T0" fmla="*/ 2147483647 w 926"/>
                  <a:gd name="T1" fmla="*/ 2147483647 h 929"/>
                  <a:gd name="T2" fmla="*/ 2147483647 w 926"/>
                  <a:gd name="T3" fmla="*/ 2147483647 h 929"/>
                  <a:gd name="T4" fmla="*/ 2147483647 w 926"/>
                  <a:gd name="T5" fmla="*/ 2147483647 h 929"/>
                  <a:gd name="T6" fmla="*/ 2147483647 w 926"/>
                  <a:gd name="T7" fmla="*/ 2147483647 h 929"/>
                  <a:gd name="T8" fmla="*/ 2147483647 w 926"/>
                  <a:gd name="T9" fmla="*/ 2147483647 h 929"/>
                  <a:gd name="T10" fmla="*/ 2147483647 w 926"/>
                  <a:gd name="T11" fmla="*/ 2147483647 h 929"/>
                  <a:gd name="T12" fmla="*/ 2147483647 w 926"/>
                  <a:gd name="T13" fmla="*/ 2147483647 h 929"/>
                  <a:gd name="T14" fmla="*/ 2147483647 w 926"/>
                  <a:gd name="T15" fmla="*/ 2147483647 h 929"/>
                  <a:gd name="T16" fmla="*/ 2147483647 w 926"/>
                  <a:gd name="T17" fmla="*/ 2147483647 h 929"/>
                  <a:gd name="T18" fmla="*/ 2147483647 w 926"/>
                  <a:gd name="T19" fmla="*/ 2147483647 h 929"/>
                  <a:gd name="T20" fmla="*/ 0 w 926"/>
                  <a:gd name="T21" fmla="*/ 2147483647 h 929"/>
                  <a:gd name="T22" fmla="*/ 2147483647 w 926"/>
                  <a:gd name="T23" fmla="*/ 2147483647 h 929"/>
                  <a:gd name="T24" fmla="*/ 2147483647 w 926"/>
                  <a:gd name="T25" fmla="*/ 2147483647 h 929"/>
                  <a:gd name="T26" fmla="*/ 2147483647 w 926"/>
                  <a:gd name="T27" fmla="*/ 2147483647 h 929"/>
                  <a:gd name="T28" fmla="*/ 2147483647 w 926"/>
                  <a:gd name="T29" fmla="*/ 2147483647 h 929"/>
                  <a:gd name="T30" fmla="*/ 2147483647 w 926"/>
                  <a:gd name="T31" fmla="*/ 2147483647 h 929"/>
                  <a:gd name="T32" fmla="*/ 2147483647 w 926"/>
                  <a:gd name="T33" fmla="*/ 2147483647 h 929"/>
                  <a:gd name="T34" fmla="*/ 2147483647 w 926"/>
                  <a:gd name="T35" fmla="*/ 2147483647 h 929"/>
                  <a:gd name="T36" fmla="*/ 2147483647 w 926"/>
                  <a:gd name="T37" fmla="*/ 2147483647 h 929"/>
                  <a:gd name="T38" fmla="*/ 2147483647 w 926"/>
                  <a:gd name="T39" fmla="*/ 2147483647 h 929"/>
                  <a:gd name="T40" fmla="*/ 2147483647 w 926"/>
                  <a:gd name="T41" fmla="*/ 2147483647 h 929"/>
                  <a:gd name="T42" fmla="*/ 2147483647 w 926"/>
                  <a:gd name="T43" fmla="*/ 2147483647 h 929"/>
                  <a:gd name="T44" fmla="*/ 2147483647 w 926"/>
                  <a:gd name="T45" fmla="*/ 2147483647 h 929"/>
                  <a:gd name="T46" fmla="*/ 2147483647 w 926"/>
                  <a:gd name="T47" fmla="*/ 2147483647 h 929"/>
                  <a:gd name="T48" fmla="*/ 2147483647 w 926"/>
                  <a:gd name="T49" fmla="*/ 2147483647 h 929"/>
                  <a:gd name="T50" fmla="*/ 2147483647 w 926"/>
                  <a:gd name="T51" fmla="*/ 2147483647 h 929"/>
                  <a:gd name="T52" fmla="*/ 2147483647 w 926"/>
                  <a:gd name="T53" fmla="*/ 2147483647 h 929"/>
                  <a:gd name="T54" fmla="*/ 2147483647 w 926"/>
                  <a:gd name="T55" fmla="*/ 2147483647 h 929"/>
                  <a:gd name="T56" fmla="*/ 2147483647 w 926"/>
                  <a:gd name="T57" fmla="*/ 2147483647 h 929"/>
                  <a:gd name="T58" fmla="*/ 2147483647 w 926"/>
                  <a:gd name="T59" fmla="*/ 2147483647 h 929"/>
                  <a:gd name="T60" fmla="*/ 2147483647 w 926"/>
                  <a:gd name="T61" fmla="*/ 2147483647 h 929"/>
                  <a:gd name="T62" fmla="*/ 2147483647 w 926"/>
                  <a:gd name="T63" fmla="*/ 2147483647 h 929"/>
                  <a:gd name="T64" fmla="*/ 2147483647 w 926"/>
                  <a:gd name="T65" fmla="*/ 2147483647 h 929"/>
                  <a:gd name="T66" fmla="*/ 2147483647 w 926"/>
                  <a:gd name="T67" fmla="*/ 2147483647 h 929"/>
                  <a:gd name="T68" fmla="*/ 2147483647 w 926"/>
                  <a:gd name="T69" fmla="*/ 2147483647 h 929"/>
                  <a:gd name="T70" fmla="*/ 2147483647 w 926"/>
                  <a:gd name="T71" fmla="*/ 2147483647 h 929"/>
                  <a:gd name="T72" fmla="*/ 2147483647 w 926"/>
                  <a:gd name="T73" fmla="*/ 2147483647 h 929"/>
                  <a:gd name="T74" fmla="*/ 2147483647 w 926"/>
                  <a:gd name="T75" fmla="*/ 2147483647 h 929"/>
                  <a:gd name="T76" fmla="*/ 2147483647 w 926"/>
                  <a:gd name="T77" fmla="*/ 2147483647 h 929"/>
                  <a:gd name="T78" fmla="*/ 2147483647 w 926"/>
                  <a:gd name="T79" fmla="*/ 2147483647 h 929"/>
                  <a:gd name="T80" fmla="*/ 2147483647 w 926"/>
                  <a:gd name="T81" fmla="*/ 2147483647 h 929"/>
                  <a:gd name="T82" fmla="*/ 2147483647 w 926"/>
                  <a:gd name="T83" fmla="*/ 2147483647 h 929"/>
                  <a:gd name="T84" fmla="*/ 2147483647 w 926"/>
                  <a:gd name="T85" fmla="*/ 0 h 9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6"/>
                  <a:gd name="T130" fmla="*/ 0 h 929"/>
                  <a:gd name="T131" fmla="*/ 926 w 926"/>
                  <a:gd name="T132" fmla="*/ 929 h 9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6" h="929">
                    <a:moveTo>
                      <a:pt x="462" y="0"/>
                    </a:moveTo>
                    <a:lnTo>
                      <a:pt x="439" y="0"/>
                    </a:lnTo>
                    <a:lnTo>
                      <a:pt x="416" y="3"/>
                    </a:lnTo>
                    <a:lnTo>
                      <a:pt x="393" y="6"/>
                    </a:lnTo>
                    <a:lnTo>
                      <a:pt x="369" y="9"/>
                    </a:lnTo>
                    <a:lnTo>
                      <a:pt x="348" y="16"/>
                    </a:lnTo>
                    <a:lnTo>
                      <a:pt x="326" y="22"/>
                    </a:lnTo>
                    <a:lnTo>
                      <a:pt x="304" y="28"/>
                    </a:lnTo>
                    <a:lnTo>
                      <a:pt x="284" y="36"/>
                    </a:lnTo>
                    <a:lnTo>
                      <a:pt x="262" y="45"/>
                    </a:lnTo>
                    <a:lnTo>
                      <a:pt x="242" y="56"/>
                    </a:lnTo>
                    <a:lnTo>
                      <a:pt x="224" y="67"/>
                    </a:lnTo>
                    <a:lnTo>
                      <a:pt x="203" y="81"/>
                    </a:lnTo>
                    <a:lnTo>
                      <a:pt x="186" y="92"/>
                    </a:lnTo>
                    <a:lnTo>
                      <a:pt x="168" y="107"/>
                    </a:lnTo>
                    <a:lnTo>
                      <a:pt x="152" y="121"/>
                    </a:lnTo>
                    <a:lnTo>
                      <a:pt x="137" y="135"/>
                    </a:lnTo>
                    <a:lnTo>
                      <a:pt x="121" y="153"/>
                    </a:lnTo>
                    <a:lnTo>
                      <a:pt x="106" y="170"/>
                    </a:lnTo>
                    <a:lnTo>
                      <a:pt x="93" y="187"/>
                    </a:lnTo>
                    <a:lnTo>
                      <a:pt x="79" y="205"/>
                    </a:lnTo>
                    <a:lnTo>
                      <a:pt x="68" y="224"/>
                    </a:lnTo>
                    <a:lnTo>
                      <a:pt x="56" y="244"/>
                    </a:lnTo>
                    <a:lnTo>
                      <a:pt x="47" y="263"/>
                    </a:lnTo>
                    <a:lnTo>
                      <a:pt x="37" y="283"/>
                    </a:lnTo>
                    <a:lnTo>
                      <a:pt x="28" y="305"/>
                    </a:lnTo>
                    <a:lnTo>
                      <a:pt x="22" y="327"/>
                    </a:lnTo>
                    <a:lnTo>
                      <a:pt x="16" y="349"/>
                    </a:lnTo>
                    <a:lnTo>
                      <a:pt x="9" y="372"/>
                    </a:lnTo>
                    <a:lnTo>
                      <a:pt x="6" y="394"/>
                    </a:lnTo>
                    <a:lnTo>
                      <a:pt x="3" y="417"/>
                    </a:lnTo>
                    <a:lnTo>
                      <a:pt x="0" y="440"/>
                    </a:lnTo>
                    <a:lnTo>
                      <a:pt x="0" y="464"/>
                    </a:lnTo>
                    <a:lnTo>
                      <a:pt x="0" y="489"/>
                    </a:lnTo>
                    <a:lnTo>
                      <a:pt x="3" y="512"/>
                    </a:lnTo>
                    <a:lnTo>
                      <a:pt x="6" y="537"/>
                    </a:lnTo>
                    <a:lnTo>
                      <a:pt x="9" y="559"/>
                    </a:lnTo>
                    <a:lnTo>
                      <a:pt x="16" y="582"/>
                    </a:lnTo>
                    <a:lnTo>
                      <a:pt x="22" y="602"/>
                    </a:lnTo>
                    <a:lnTo>
                      <a:pt x="28" y="626"/>
                    </a:lnTo>
                    <a:lnTo>
                      <a:pt x="37" y="646"/>
                    </a:lnTo>
                    <a:lnTo>
                      <a:pt x="47" y="666"/>
                    </a:lnTo>
                    <a:lnTo>
                      <a:pt x="56" y="686"/>
                    </a:lnTo>
                    <a:lnTo>
                      <a:pt x="68" y="707"/>
                    </a:lnTo>
                    <a:lnTo>
                      <a:pt x="79" y="725"/>
                    </a:lnTo>
                    <a:lnTo>
                      <a:pt x="93" y="742"/>
                    </a:lnTo>
                    <a:lnTo>
                      <a:pt x="106" y="761"/>
                    </a:lnTo>
                    <a:lnTo>
                      <a:pt x="121" y="777"/>
                    </a:lnTo>
                    <a:lnTo>
                      <a:pt x="137" y="792"/>
                    </a:lnTo>
                    <a:lnTo>
                      <a:pt x="152" y="809"/>
                    </a:lnTo>
                    <a:lnTo>
                      <a:pt x="168" y="823"/>
                    </a:lnTo>
                    <a:lnTo>
                      <a:pt x="186" y="837"/>
                    </a:lnTo>
                    <a:lnTo>
                      <a:pt x="203" y="850"/>
                    </a:lnTo>
                    <a:lnTo>
                      <a:pt x="224" y="862"/>
                    </a:lnTo>
                    <a:lnTo>
                      <a:pt x="242" y="873"/>
                    </a:lnTo>
                    <a:lnTo>
                      <a:pt x="262" y="882"/>
                    </a:lnTo>
                    <a:lnTo>
                      <a:pt x="284" y="892"/>
                    </a:lnTo>
                    <a:lnTo>
                      <a:pt x="304" y="901"/>
                    </a:lnTo>
                    <a:lnTo>
                      <a:pt x="326" y="909"/>
                    </a:lnTo>
                    <a:lnTo>
                      <a:pt x="348" y="915"/>
                    </a:lnTo>
                    <a:lnTo>
                      <a:pt x="369" y="920"/>
                    </a:lnTo>
                    <a:lnTo>
                      <a:pt x="393" y="924"/>
                    </a:lnTo>
                    <a:lnTo>
                      <a:pt x="416" y="928"/>
                    </a:lnTo>
                    <a:lnTo>
                      <a:pt x="439" y="928"/>
                    </a:lnTo>
                    <a:lnTo>
                      <a:pt x="462" y="929"/>
                    </a:lnTo>
                    <a:lnTo>
                      <a:pt x="487" y="928"/>
                    </a:lnTo>
                    <a:lnTo>
                      <a:pt x="511" y="928"/>
                    </a:lnTo>
                    <a:lnTo>
                      <a:pt x="534" y="924"/>
                    </a:lnTo>
                    <a:lnTo>
                      <a:pt x="557" y="920"/>
                    </a:lnTo>
                    <a:lnTo>
                      <a:pt x="579" y="915"/>
                    </a:lnTo>
                    <a:lnTo>
                      <a:pt x="601" y="909"/>
                    </a:lnTo>
                    <a:lnTo>
                      <a:pt x="622" y="901"/>
                    </a:lnTo>
                    <a:lnTo>
                      <a:pt x="642" y="892"/>
                    </a:lnTo>
                    <a:lnTo>
                      <a:pt x="664" y="882"/>
                    </a:lnTo>
                    <a:lnTo>
                      <a:pt x="684" y="873"/>
                    </a:lnTo>
                    <a:lnTo>
                      <a:pt x="703" y="862"/>
                    </a:lnTo>
                    <a:lnTo>
                      <a:pt x="722" y="850"/>
                    </a:lnTo>
                    <a:lnTo>
                      <a:pt x="739" y="837"/>
                    </a:lnTo>
                    <a:lnTo>
                      <a:pt x="757" y="823"/>
                    </a:lnTo>
                    <a:lnTo>
                      <a:pt x="774" y="809"/>
                    </a:lnTo>
                    <a:lnTo>
                      <a:pt x="791" y="792"/>
                    </a:lnTo>
                    <a:lnTo>
                      <a:pt x="805" y="777"/>
                    </a:lnTo>
                    <a:lnTo>
                      <a:pt x="819" y="761"/>
                    </a:lnTo>
                    <a:lnTo>
                      <a:pt x="835" y="742"/>
                    </a:lnTo>
                    <a:lnTo>
                      <a:pt x="846" y="725"/>
                    </a:lnTo>
                    <a:lnTo>
                      <a:pt x="858" y="707"/>
                    </a:lnTo>
                    <a:lnTo>
                      <a:pt x="871" y="686"/>
                    </a:lnTo>
                    <a:lnTo>
                      <a:pt x="881" y="666"/>
                    </a:lnTo>
                    <a:lnTo>
                      <a:pt x="891" y="646"/>
                    </a:lnTo>
                    <a:lnTo>
                      <a:pt x="898" y="626"/>
                    </a:lnTo>
                    <a:lnTo>
                      <a:pt x="905" y="602"/>
                    </a:lnTo>
                    <a:lnTo>
                      <a:pt x="911" y="582"/>
                    </a:lnTo>
                    <a:lnTo>
                      <a:pt x="917" y="559"/>
                    </a:lnTo>
                    <a:lnTo>
                      <a:pt x="920" y="537"/>
                    </a:lnTo>
                    <a:lnTo>
                      <a:pt x="923" y="512"/>
                    </a:lnTo>
                    <a:lnTo>
                      <a:pt x="926" y="489"/>
                    </a:lnTo>
                    <a:lnTo>
                      <a:pt x="926" y="464"/>
                    </a:lnTo>
                    <a:lnTo>
                      <a:pt x="926" y="440"/>
                    </a:lnTo>
                    <a:lnTo>
                      <a:pt x="923" y="417"/>
                    </a:lnTo>
                    <a:lnTo>
                      <a:pt x="920" y="394"/>
                    </a:lnTo>
                    <a:lnTo>
                      <a:pt x="917" y="372"/>
                    </a:lnTo>
                    <a:lnTo>
                      <a:pt x="911" y="349"/>
                    </a:lnTo>
                    <a:lnTo>
                      <a:pt x="905" y="327"/>
                    </a:lnTo>
                    <a:lnTo>
                      <a:pt x="898" y="305"/>
                    </a:lnTo>
                    <a:lnTo>
                      <a:pt x="891" y="283"/>
                    </a:lnTo>
                    <a:lnTo>
                      <a:pt x="881" y="263"/>
                    </a:lnTo>
                    <a:lnTo>
                      <a:pt x="871" y="244"/>
                    </a:lnTo>
                    <a:lnTo>
                      <a:pt x="858" y="224"/>
                    </a:lnTo>
                    <a:lnTo>
                      <a:pt x="846" y="205"/>
                    </a:lnTo>
                    <a:lnTo>
                      <a:pt x="835" y="187"/>
                    </a:lnTo>
                    <a:lnTo>
                      <a:pt x="819" y="170"/>
                    </a:lnTo>
                    <a:lnTo>
                      <a:pt x="805" y="153"/>
                    </a:lnTo>
                    <a:lnTo>
                      <a:pt x="791" y="135"/>
                    </a:lnTo>
                    <a:lnTo>
                      <a:pt x="774" y="121"/>
                    </a:lnTo>
                    <a:lnTo>
                      <a:pt x="757" y="107"/>
                    </a:lnTo>
                    <a:lnTo>
                      <a:pt x="739" y="92"/>
                    </a:lnTo>
                    <a:lnTo>
                      <a:pt x="722" y="81"/>
                    </a:lnTo>
                    <a:lnTo>
                      <a:pt x="703" y="67"/>
                    </a:lnTo>
                    <a:lnTo>
                      <a:pt x="684" y="56"/>
                    </a:lnTo>
                    <a:lnTo>
                      <a:pt x="664" y="45"/>
                    </a:lnTo>
                    <a:lnTo>
                      <a:pt x="642" y="36"/>
                    </a:lnTo>
                    <a:lnTo>
                      <a:pt x="622" y="28"/>
                    </a:lnTo>
                    <a:lnTo>
                      <a:pt x="601" y="22"/>
                    </a:lnTo>
                    <a:lnTo>
                      <a:pt x="579" y="16"/>
                    </a:lnTo>
                    <a:lnTo>
                      <a:pt x="557" y="9"/>
                    </a:lnTo>
                    <a:lnTo>
                      <a:pt x="534" y="6"/>
                    </a:lnTo>
                    <a:lnTo>
                      <a:pt x="511" y="3"/>
                    </a:lnTo>
                    <a:lnTo>
                      <a:pt x="487" y="0"/>
                    </a:lnTo>
                    <a:lnTo>
                      <a:pt x="462"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381" name="Freeform 16"/>
              <p:cNvSpPr>
                <a:spLocks noEditPoints="1"/>
              </p:cNvSpPr>
              <p:nvPr/>
            </p:nvSpPr>
            <p:spPr bwMode="auto">
              <a:xfrm>
                <a:off x="4281484" y="4356105"/>
                <a:ext cx="1479550" cy="1487488"/>
              </a:xfrm>
              <a:custGeom>
                <a:avLst/>
                <a:gdLst>
                  <a:gd name="T0" fmla="*/ 2147483647 w 932"/>
                  <a:gd name="T1" fmla="*/ 2147483647 h 937"/>
                  <a:gd name="T2" fmla="*/ 2147483647 w 932"/>
                  <a:gd name="T3" fmla="*/ 2147483647 h 937"/>
                  <a:gd name="T4" fmla="*/ 2147483647 w 932"/>
                  <a:gd name="T5" fmla="*/ 2147483647 h 937"/>
                  <a:gd name="T6" fmla="*/ 2147483647 w 932"/>
                  <a:gd name="T7" fmla="*/ 2147483647 h 937"/>
                  <a:gd name="T8" fmla="*/ 2147483647 w 932"/>
                  <a:gd name="T9" fmla="*/ 2147483647 h 937"/>
                  <a:gd name="T10" fmla="*/ 2147483647 w 932"/>
                  <a:gd name="T11" fmla="*/ 2147483647 h 937"/>
                  <a:gd name="T12" fmla="*/ 2147483647 w 932"/>
                  <a:gd name="T13" fmla="*/ 2147483647 h 937"/>
                  <a:gd name="T14" fmla="*/ 2147483647 w 932"/>
                  <a:gd name="T15" fmla="*/ 2147483647 h 937"/>
                  <a:gd name="T16" fmla="*/ 2147483647 w 932"/>
                  <a:gd name="T17" fmla="*/ 2147483647 h 937"/>
                  <a:gd name="T18" fmla="*/ 2147483647 w 932"/>
                  <a:gd name="T19" fmla="*/ 2147483647 h 937"/>
                  <a:gd name="T20" fmla="*/ 2147483647 w 932"/>
                  <a:gd name="T21" fmla="*/ 2147483647 h 937"/>
                  <a:gd name="T22" fmla="*/ 2147483647 w 932"/>
                  <a:gd name="T23" fmla="*/ 2147483647 h 937"/>
                  <a:gd name="T24" fmla="*/ 2147483647 w 932"/>
                  <a:gd name="T25" fmla="*/ 2147483647 h 937"/>
                  <a:gd name="T26" fmla="*/ 2147483647 w 932"/>
                  <a:gd name="T27" fmla="*/ 2147483647 h 937"/>
                  <a:gd name="T28" fmla="*/ 2147483647 w 932"/>
                  <a:gd name="T29" fmla="*/ 2147483647 h 937"/>
                  <a:gd name="T30" fmla="*/ 2147483647 w 932"/>
                  <a:gd name="T31" fmla="*/ 2147483647 h 937"/>
                  <a:gd name="T32" fmla="*/ 0 w 932"/>
                  <a:gd name="T33" fmla="*/ 2147483647 h 937"/>
                  <a:gd name="T34" fmla="*/ 2147483647 w 932"/>
                  <a:gd name="T35" fmla="*/ 2147483647 h 937"/>
                  <a:gd name="T36" fmla="*/ 2147483647 w 932"/>
                  <a:gd name="T37" fmla="*/ 2147483647 h 937"/>
                  <a:gd name="T38" fmla="*/ 2147483647 w 932"/>
                  <a:gd name="T39" fmla="*/ 2147483647 h 937"/>
                  <a:gd name="T40" fmla="*/ 2147483647 w 932"/>
                  <a:gd name="T41" fmla="*/ 2147483647 h 937"/>
                  <a:gd name="T42" fmla="*/ 2147483647 w 932"/>
                  <a:gd name="T43" fmla="*/ 2147483647 h 937"/>
                  <a:gd name="T44" fmla="*/ 2147483647 w 932"/>
                  <a:gd name="T45" fmla="*/ 2147483647 h 937"/>
                  <a:gd name="T46" fmla="*/ 2147483647 w 932"/>
                  <a:gd name="T47" fmla="*/ 2147483647 h 937"/>
                  <a:gd name="T48" fmla="*/ 2147483647 w 932"/>
                  <a:gd name="T49" fmla="*/ 2147483647 h 937"/>
                  <a:gd name="T50" fmla="*/ 2147483647 w 932"/>
                  <a:gd name="T51" fmla="*/ 2147483647 h 937"/>
                  <a:gd name="T52" fmla="*/ 2147483647 w 932"/>
                  <a:gd name="T53" fmla="*/ 2147483647 h 937"/>
                  <a:gd name="T54" fmla="*/ 2147483647 w 932"/>
                  <a:gd name="T55" fmla="*/ 2147483647 h 937"/>
                  <a:gd name="T56" fmla="*/ 2147483647 w 932"/>
                  <a:gd name="T57" fmla="*/ 2147483647 h 937"/>
                  <a:gd name="T58" fmla="*/ 2147483647 w 932"/>
                  <a:gd name="T59" fmla="*/ 2147483647 h 937"/>
                  <a:gd name="T60" fmla="*/ 2147483647 w 932"/>
                  <a:gd name="T61" fmla="*/ 2147483647 h 937"/>
                  <a:gd name="T62" fmla="*/ 2147483647 w 932"/>
                  <a:gd name="T63" fmla="*/ 2147483647 h 937"/>
                  <a:gd name="T64" fmla="*/ 2147483647 w 932"/>
                  <a:gd name="T65" fmla="*/ 2147483647 h 937"/>
                  <a:gd name="T66" fmla="*/ 2147483647 w 932"/>
                  <a:gd name="T67" fmla="*/ 2147483647 h 937"/>
                  <a:gd name="T68" fmla="*/ 2147483647 w 932"/>
                  <a:gd name="T69" fmla="*/ 2147483647 h 937"/>
                  <a:gd name="T70" fmla="*/ 2147483647 w 932"/>
                  <a:gd name="T71" fmla="*/ 2147483647 h 937"/>
                  <a:gd name="T72" fmla="*/ 2147483647 w 932"/>
                  <a:gd name="T73" fmla="*/ 2147483647 h 937"/>
                  <a:gd name="T74" fmla="*/ 2147483647 w 932"/>
                  <a:gd name="T75" fmla="*/ 2147483647 h 937"/>
                  <a:gd name="T76" fmla="*/ 2147483647 w 932"/>
                  <a:gd name="T77" fmla="*/ 2147483647 h 937"/>
                  <a:gd name="T78" fmla="*/ 2147483647 w 932"/>
                  <a:gd name="T79" fmla="*/ 2147483647 h 937"/>
                  <a:gd name="T80" fmla="*/ 2147483647 w 932"/>
                  <a:gd name="T81" fmla="*/ 2147483647 h 937"/>
                  <a:gd name="T82" fmla="*/ 2147483647 w 932"/>
                  <a:gd name="T83" fmla="*/ 2147483647 h 937"/>
                  <a:gd name="T84" fmla="*/ 2147483647 w 932"/>
                  <a:gd name="T85" fmla="*/ 2147483647 h 937"/>
                  <a:gd name="T86" fmla="*/ 2147483647 w 932"/>
                  <a:gd name="T87" fmla="*/ 2147483647 h 937"/>
                  <a:gd name="T88" fmla="*/ 2147483647 w 932"/>
                  <a:gd name="T89" fmla="*/ 2147483647 h 937"/>
                  <a:gd name="T90" fmla="*/ 2147483647 w 932"/>
                  <a:gd name="T91" fmla="*/ 2147483647 h 937"/>
                  <a:gd name="T92" fmla="*/ 2147483647 w 932"/>
                  <a:gd name="T93" fmla="*/ 2147483647 h 937"/>
                  <a:gd name="T94" fmla="*/ 2147483647 w 932"/>
                  <a:gd name="T95" fmla="*/ 2147483647 h 937"/>
                  <a:gd name="T96" fmla="*/ 2147483647 w 932"/>
                  <a:gd name="T97" fmla="*/ 2147483647 h 937"/>
                  <a:gd name="T98" fmla="*/ 2147483647 w 932"/>
                  <a:gd name="T99" fmla="*/ 2147483647 h 937"/>
                  <a:gd name="T100" fmla="*/ 2147483647 w 932"/>
                  <a:gd name="T101" fmla="*/ 2147483647 h 937"/>
                  <a:gd name="T102" fmla="*/ 2147483647 w 932"/>
                  <a:gd name="T103" fmla="*/ 2147483647 h 937"/>
                  <a:gd name="T104" fmla="*/ 2147483647 w 932"/>
                  <a:gd name="T105" fmla="*/ 2147483647 h 937"/>
                  <a:gd name="T106" fmla="*/ 2147483647 w 932"/>
                  <a:gd name="T107" fmla="*/ 2147483647 h 937"/>
                  <a:gd name="T108" fmla="*/ 2147483647 w 932"/>
                  <a:gd name="T109" fmla="*/ 2147483647 h 937"/>
                  <a:gd name="T110" fmla="*/ 2147483647 w 932"/>
                  <a:gd name="T111" fmla="*/ 2147483647 h 937"/>
                  <a:gd name="T112" fmla="*/ 2147483647 w 932"/>
                  <a:gd name="T113" fmla="*/ 2147483647 h 937"/>
                  <a:gd name="T114" fmla="*/ 2147483647 w 932"/>
                  <a:gd name="T115" fmla="*/ 2147483647 h 937"/>
                  <a:gd name="T116" fmla="*/ 2147483647 w 932"/>
                  <a:gd name="T117" fmla="*/ 2147483647 h 937"/>
                  <a:gd name="T118" fmla="*/ 2147483647 w 932"/>
                  <a:gd name="T119" fmla="*/ 2147483647 h 937"/>
                  <a:gd name="T120" fmla="*/ 2147483647 w 932"/>
                  <a:gd name="T121" fmla="*/ 2147483647 h 937"/>
                  <a:gd name="T122" fmla="*/ 2147483647 w 932"/>
                  <a:gd name="T123" fmla="*/ 2147483647 h 9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2"/>
                  <a:gd name="T187" fmla="*/ 0 h 937"/>
                  <a:gd name="T188" fmla="*/ 932 w 932"/>
                  <a:gd name="T189" fmla="*/ 937 h 9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2" h="937">
                    <a:moveTo>
                      <a:pt x="483" y="8"/>
                    </a:moveTo>
                    <a:lnTo>
                      <a:pt x="465" y="8"/>
                    </a:lnTo>
                    <a:lnTo>
                      <a:pt x="456" y="8"/>
                    </a:lnTo>
                    <a:lnTo>
                      <a:pt x="455" y="6"/>
                    </a:lnTo>
                    <a:lnTo>
                      <a:pt x="453" y="5"/>
                    </a:lnTo>
                    <a:lnTo>
                      <a:pt x="453" y="3"/>
                    </a:lnTo>
                    <a:lnTo>
                      <a:pt x="453" y="1"/>
                    </a:lnTo>
                    <a:lnTo>
                      <a:pt x="455" y="1"/>
                    </a:lnTo>
                    <a:lnTo>
                      <a:pt x="456" y="0"/>
                    </a:lnTo>
                    <a:lnTo>
                      <a:pt x="465" y="0"/>
                    </a:lnTo>
                    <a:lnTo>
                      <a:pt x="483" y="0"/>
                    </a:lnTo>
                    <a:lnTo>
                      <a:pt x="484" y="1"/>
                    </a:lnTo>
                    <a:lnTo>
                      <a:pt x="486" y="1"/>
                    </a:lnTo>
                    <a:lnTo>
                      <a:pt x="486" y="3"/>
                    </a:lnTo>
                    <a:lnTo>
                      <a:pt x="486" y="5"/>
                    </a:lnTo>
                    <a:lnTo>
                      <a:pt x="484" y="6"/>
                    </a:lnTo>
                    <a:lnTo>
                      <a:pt x="483" y="8"/>
                    </a:lnTo>
                    <a:close/>
                    <a:moveTo>
                      <a:pt x="424" y="11"/>
                    </a:moveTo>
                    <a:lnTo>
                      <a:pt x="420" y="11"/>
                    </a:lnTo>
                    <a:lnTo>
                      <a:pt x="400" y="12"/>
                    </a:lnTo>
                    <a:lnTo>
                      <a:pt x="399" y="12"/>
                    </a:lnTo>
                    <a:lnTo>
                      <a:pt x="397" y="11"/>
                    </a:lnTo>
                    <a:lnTo>
                      <a:pt x="396" y="11"/>
                    </a:lnTo>
                    <a:lnTo>
                      <a:pt x="394" y="9"/>
                    </a:lnTo>
                    <a:lnTo>
                      <a:pt x="394" y="8"/>
                    </a:lnTo>
                    <a:lnTo>
                      <a:pt x="396" y="6"/>
                    </a:lnTo>
                    <a:lnTo>
                      <a:pt x="397" y="5"/>
                    </a:lnTo>
                    <a:lnTo>
                      <a:pt x="399" y="3"/>
                    </a:lnTo>
                    <a:lnTo>
                      <a:pt x="419" y="1"/>
                    </a:lnTo>
                    <a:lnTo>
                      <a:pt x="424" y="1"/>
                    </a:lnTo>
                    <a:lnTo>
                      <a:pt x="425" y="1"/>
                    </a:lnTo>
                    <a:lnTo>
                      <a:pt x="427" y="1"/>
                    </a:lnTo>
                    <a:lnTo>
                      <a:pt x="428" y="3"/>
                    </a:lnTo>
                    <a:lnTo>
                      <a:pt x="428" y="5"/>
                    </a:lnTo>
                    <a:lnTo>
                      <a:pt x="428" y="6"/>
                    </a:lnTo>
                    <a:lnTo>
                      <a:pt x="428" y="8"/>
                    </a:lnTo>
                    <a:lnTo>
                      <a:pt x="427" y="9"/>
                    </a:lnTo>
                    <a:lnTo>
                      <a:pt x="424" y="11"/>
                    </a:lnTo>
                    <a:close/>
                    <a:moveTo>
                      <a:pt x="368" y="19"/>
                    </a:moveTo>
                    <a:lnTo>
                      <a:pt x="351" y="22"/>
                    </a:lnTo>
                    <a:lnTo>
                      <a:pt x="344" y="25"/>
                    </a:lnTo>
                    <a:lnTo>
                      <a:pt x="341" y="25"/>
                    </a:lnTo>
                    <a:lnTo>
                      <a:pt x="340" y="23"/>
                    </a:lnTo>
                    <a:lnTo>
                      <a:pt x="340" y="22"/>
                    </a:lnTo>
                    <a:lnTo>
                      <a:pt x="340" y="20"/>
                    </a:lnTo>
                    <a:lnTo>
                      <a:pt x="340" y="19"/>
                    </a:lnTo>
                    <a:lnTo>
                      <a:pt x="340" y="17"/>
                    </a:lnTo>
                    <a:lnTo>
                      <a:pt x="341" y="17"/>
                    </a:lnTo>
                    <a:lnTo>
                      <a:pt x="349" y="14"/>
                    </a:lnTo>
                    <a:lnTo>
                      <a:pt x="366" y="11"/>
                    </a:lnTo>
                    <a:lnTo>
                      <a:pt x="368" y="11"/>
                    </a:lnTo>
                    <a:lnTo>
                      <a:pt x="369" y="11"/>
                    </a:lnTo>
                    <a:lnTo>
                      <a:pt x="371" y="11"/>
                    </a:lnTo>
                    <a:lnTo>
                      <a:pt x="371" y="12"/>
                    </a:lnTo>
                    <a:lnTo>
                      <a:pt x="371" y="15"/>
                    </a:lnTo>
                    <a:lnTo>
                      <a:pt x="371" y="17"/>
                    </a:lnTo>
                    <a:lnTo>
                      <a:pt x="369" y="19"/>
                    </a:lnTo>
                    <a:lnTo>
                      <a:pt x="368" y="19"/>
                    </a:lnTo>
                    <a:close/>
                    <a:moveTo>
                      <a:pt x="313" y="34"/>
                    </a:moveTo>
                    <a:lnTo>
                      <a:pt x="309" y="36"/>
                    </a:lnTo>
                    <a:lnTo>
                      <a:pt x="290" y="43"/>
                    </a:lnTo>
                    <a:lnTo>
                      <a:pt x="287" y="43"/>
                    </a:lnTo>
                    <a:lnTo>
                      <a:pt x="286" y="42"/>
                    </a:lnTo>
                    <a:lnTo>
                      <a:pt x="286" y="40"/>
                    </a:lnTo>
                    <a:lnTo>
                      <a:pt x="284" y="39"/>
                    </a:lnTo>
                    <a:lnTo>
                      <a:pt x="286" y="37"/>
                    </a:lnTo>
                    <a:lnTo>
                      <a:pt x="286" y="36"/>
                    </a:lnTo>
                    <a:lnTo>
                      <a:pt x="287" y="36"/>
                    </a:lnTo>
                    <a:lnTo>
                      <a:pt x="306" y="28"/>
                    </a:lnTo>
                    <a:lnTo>
                      <a:pt x="310" y="26"/>
                    </a:lnTo>
                    <a:lnTo>
                      <a:pt x="312" y="26"/>
                    </a:lnTo>
                    <a:lnTo>
                      <a:pt x="313" y="26"/>
                    </a:lnTo>
                    <a:lnTo>
                      <a:pt x="313" y="28"/>
                    </a:lnTo>
                    <a:lnTo>
                      <a:pt x="315" y="29"/>
                    </a:lnTo>
                    <a:lnTo>
                      <a:pt x="315" y="31"/>
                    </a:lnTo>
                    <a:lnTo>
                      <a:pt x="313" y="33"/>
                    </a:lnTo>
                    <a:lnTo>
                      <a:pt x="313" y="34"/>
                    </a:lnTo>
                    <a:close/>
                    <a:moveTo>
                      <a:pt x="261" y="56"/>
                    </a:moveTo>
                    <a:lnTo>
                      <a:pt x="248" y="64"/>
                    </a:lnTo>
                    <a:lnTo>
                      <a:pt x="239" y="68"/>
                    </a:lnTo>
                    <a:lnTo>
                      <a:pt x="237" y="68"/>
                    </a:lnTo>
                    <a:lnTo>
                      <a:pt x="234" y="68"/>
                    </a:lnTo>
                    <a:lnTo>
                      <a:pt x="233" y="68"/>
                    </a:lnTo>
                    <a:lnTo>
                      <a:pt x="233" y="67"/>
                    </a:lnTo>
                    <a:lnTo>
                      <a:pt x="233" y="65"/>
                    </a:lnTo>
                    <a:lnTo>
                      <a:pt x="233" y="64"/>
                    </a:lnTo>
                    <a:lnTo>
                      <a:pt x="233" y="62"/>
                    </a:lnTo>
                    <a:lnTo>
                      <a:pt x="234" y="61"/>
                    </a:lnTo>
                    <a:lnTo>
                      <a:pt x="244" y="56"/>
                    </a:lnTo>
                    <a:lnTo>
                      <a:pt x="256" y="48"/>
                    </a:lnTo>
                    <a:lnTo>
                      <a:pt x="258" y="48"/>
                    </a:lnTo>
                    <a:lnTo>
                      <a:pt x="261" y="48"/>
                    </a:lnTo>
                    <a:lnTo>
                      <a:pt x="261" y="50"/>
                    </a:lnTo>
                    <a:lnTo>
                      <a:pt x="262" y="51"/>
                    </a:lnTo>
                    <a:lnTo>
                      <a:pt x="262" y="53"/>
                    </a:lnTo>
                    <a:lnTo>
                      <a:pt x="262" y="54"/>
                    </a:lnTo>
                    <a:lnTo>
                      <a:pt x="261" y="56"/>
                    </a:lnTo>
                    <a:close/>
                    <a:moveTo>
                      <a:pt x="211" y="85"/>
                    </a:moveTo>
                    <a:lnTo>
                      <a:pt x="209" y="85"/>
                    </a:lnTo>
                    <a:lnTo>
                      <a:pt x="191" y="99"/>
                    </a:lnTo>
                    <a:lnTo>
                      <a:pt x="191" y="101"/>
                    </a:lnTo>
                    <a:lnTo>
                      <a:pt x="189" y="101"/>
                    </a:lnTo>
                    <a:lnTo>
                      <a:pt x="188" y="101"/>
                    </a:lnTo>
                    <a:lnTo>
                      <a:pt x="186" y="101"/>
                    </a:lnTo>
                    <a:lnTo>
                      <a:pt x="185" y="99"/>
                    </a:lnTo>
                    <a:lnTo>
                      <a:pt x="185" y="98"/>
                    </a:lnTo>
                    <a:lnTo>
                      <a:pt x="185" y="96"/>
                    </a:lnTo>
                    <a:lnTo>
                      <a:pt x="185" y="95"/>
                    </a:lnTo>
                    <a:lnTo>
                      <a:pt x="186" y="93"/>
                    </a:lnTo>
                    <a:lnTo>
                      <a:pt x="188" y="93"/>
                    </a:lnTo>
                    <a:lnTo>
                      <a:pt x="206" y="79"/>
                    </a:lnTo>
                    <a:lnTo>
                      <a:pt x="206" y="78"/>
                    </a:lnTo>
                    <a:lnTo>
                      <a:pt x="209" y="78"/>
                    </a:lnTo>
                    <a:lnTo>
                      <a:pt x="211" y="79"/>
                    </a:lnTo>
                    <a:lnTo>
                      <a:pt x="213" y="81"/>
                    </a:lnTo>
                    <a:lnTo>
                      <a:pt x="213" y="82"/>
                    </a:lnTo>
                    <a:lnTo>
                      <a:pt x="213" y="84"/>
                    </a:lnTo>
                    <a:lnTo>
                      <a:pt x="211" y="85"/>
                    </a:lnTo>
                    <a:close/>
                    <a:moveTo>
                      <a:pt x="164" y="120"/>
                    </a:moveTo>
                    <a:lnTo>
                      <a:pt x="158" y="127"/>
                    </a:lnTo>
                    <a:lnTo>
                      <a:pt x="147" y="138"/>
                    </a:lnTo>
                    <a:lnTo>
                      <a:pt x="146" y="138"/>
                    </a:lnTo>
                    <a:lnTo>
                      <a:pt x="144" y="138"/>
                    </a:lnTo>
                    <a:lnTo>
                      <a:pt x="143" y="138"/>
                    </a:lnTo>
                    <a:lnTo>
                      <a:pt x="141" y="138"/>
                    </a:lnTo>
                    <a:lnTo>
                      <a:pt x="141" y="137"/>
                    </a:lnTo>
                    <a:lnTo>
                      <a:pt x="140" y="135"/>
                    </a:lnTo>
                    <a:lnTo>
                      <a:pt x="141" y="132"/>
                    </a:lnTo>
                    <a:lnTo>
                      <a:pt x="141" y="131"/>
                    </a:lnTo>
                    <a:lnTo>
                      <a:pt x="154" y="120"/>
                    </a:lnTo>
                    <a:lnTo>
                      <a:pt x="160" y="115"/>
                    </a:lnTo>
                    <a:lnTo>
                      <a:pt x="161" y="113"/>
                    </a:lnTo>
                    <a:lnTo>
                      <a:pt x="163" y="113"/>
                    </a:lnTo>
                    <a:lnTo>
                      <a:pt x="164" y="113"/>
                    </a:lnTo>
                    <a:lnTo>
                      <a:pt x="166" y="115"/>
                    </a:lnTo>
                    <a:lnTo>
                      <a:pt x="166" y="117"/>
                    </a:lnTo>
                    <a:lnTo>
                      <a:pt x="166" y="118"/>
                    </a:lnTo>
                    <a:lnTo>
                      <a:pt x="166" y="120"/>
                    </a:lnTo>
                    <a:lnTo>
                      <a:pt x="164" y="120"/>
                    </a:lnTo>
                    <a:close/>
                    <a:moveTo>
                      <a:pt x="126" y="162"/>
                    </a:moveTo>
                    <a:lnTo>
                      <a:pt x="112" y="174"/>
                    </a:lnTo>
                    <a:lnTo>
                      <a:pt x="109" y="180"/>
                    </a:lnTo>
                    <a:lnTo>
                      <a:pt x="109" y="182"/>
                    </a:lnTo>
                    <a:lnTo>
                      <a:pt x="106" y="182"/>
                    </a:lnTo>
                    <a:lnTo>
                      <a:pt x="104" y="182"/>
                    </a:lnTo>
                    <a:lnTo>
                      <a:pt x="102" y="180"/>
                    </a:lnTo>
                    <a:lnTo>
                      <a:pt x="101" y="179"/>
                    </a:lnTo>
                    <a:lnTo>
                      <a:pt x="101" y="177"/>
                    </a:lnTo>
                    <a:lnTo>
                      <a:pt x="101" y="176"/>
                    </a:lnTo>
                    <a:lnTo>
                      <a:pt x="102" y="174"/>
                    </a:lnTo>
                    <a:lnTo>
                      <a:pt x="107" y="170"/>
                    </a:lnTo>
                    <a:lnTo>
                      <a:pt x="118" y="157"/>
                    </a:lnTo>
                    <a:lnTo>
                      <a:pt x="120" y="156"/>
                    </a:lnTo>
                    <a:lnTo>
                      <a:pt x="121" y="154"/>
                    </a:lnTo>
                    <a:lnTo>
                      <a:pt x="123" y="156"/>
                    </a:lnTo>
                    <a:lnTo>
                      <a:pt x="124" y="156"/>
                    </a:lnTo>
                    <a:lnTo>
                      <a:pt x="126" y="157"/>
                    </a:lnTo>
                    <a:lnTo>
                      <a:pt x="126" y="160"/>
                    </a:lnTo>
                    <a:lnTo>
                      <a:pt x="126" y="162"/>
                    </a:lnTo>
                    <a:close/>
                    <a:moveTo>
                      <a:pt x="90" y="207"/>
                    </a:moveTo>
                    <a:lnTo>
                      <a:pt x="85" y="212"/>
                    </a:lnTo>
                    <a:lnTo>
                      <a:pt x="75" y="227"/>
                    </a:lnTo>
                    <a:lnTo>
                      <a:pt x="75" y="229"/>
                    </a:lnTo>
                    <a:lnTo>
                      <a:pt x="73" y="230"/>
                    </a:lnTo>
                    <a:lnTo>
                      <a:pt x="71" y="230"/>
                    </a:lnTo>
                    <a:lnTo>
                      <a:pt x="70" y="229"/>
                    </a:lnTo>
                    <a:lnTo>
                      <a:pt x="68" y="227"/>
                    </a:lnTo>
                    <a:lnTo>
                      <a:pt x="68" y="226"/>
                    </a:lnTo>
                    <a:lnTo>
                      <a:pt x="68" y="224"/>
                    </a:lnTo>
                    <a:lnTo>
                      <a:pt x="68" y="222"/>
                    </a:lnTo>
                    <a:lnTo>
                      <a:pt x="79" y="205"/>
                    </a:lnTo>
                    <a:lnTo>
                      <a:pt x="82" y="202"/>
                    </a:lnTo>
                    <a:lnTo>
                      <a:pt x="82" y="201"/>
                    </a:lnTo>
                    <a:lnTo>
                      <a:pt x="85" y="201"/>
                    </a:lnTo>
                    <a:lnTo>
                      <a:pt x="87" y="201"/>
                    </a:lnTo>
                    <a:lnTo>
                      <a:pt x="88" y="201"/>
                    </a:lnTo>
                    <a:lnTo>
                      <a:pt x="90" y="202"/>
                    </a:lnTo>
                    <a:lnTo>
                      <a:pt x="90" y="205"/>
                    </a:lnTo>
                    <a:lnTo>
                      <a:pt x="90" y="207"/>
                    </a:lnTo>
                    <a:close/>
                    <a:moveTo>
                      <a:pt x="59" y="257"/>
                    </a:moveTo>
                    <a:lnTo>
                      <a:pt x="53" y="268"/>
                    </a:lnTo>
                    <a:lnTo>
                      <a:pt x="48" y="278"/>
                    </a:lnTo>
                    <a:lnTo>
                      <a:pt x="47" y="278"/>
                    </a:lnTo>
                    <a:lnTo>
                      <a:pt x="47" y="280"/>
                    </a:lnTo>
                    <a:lnTo>
                      <a:pt x="45" y="280"/>
                    </a:lnTo>
                    <a:lnTo>
                      <a:pt x="43" y="280"/>
                    </a:lnTo>
                    <a:lnTo>
                      <a:pt x="42" y="278"/>
                    </a:lnTo>
                    <a:lnTo>
                      <a:pt x="40" y="277"/>
                    </a:lnTo>
                    <a:lnTo>
                      <a:pt x="40" y="275"/>
                    </a:lnTo>
                    <a:lnTo>
                      <a:pt x="47" y="264"/>
                    </a:lnTo>
                    <a:lnTo>
                      <a:pt x="53" y="252"/>
                    </a:lnTo>
                    <a:lnTo>
                      <a:pt x="53" y="250"/>
                    </a:lnTo>
                    <a:lnTo>
                      <a:pt x="54" y="249"/>
                    </a:lnTo>
                    <a:lnTo>
                      <a:pt x="56" y="249"/>
                    </a:lnTo>
                    <a:lnTo>
                      <a:pt x="57" y="250"/>
                    </a:lnTo>
                    <a:lnTo>
                      <a:pt x="59" y="250"/>
                    </a:lnTo>
                    <a:lnTo>
                      <a:pt x="59" y="252"/>
                    </a:lnTo>
                    <a:lnTo>
                      <a:pt x="61" y="255"/>
                    </a:lnTo>
                    <a:lnTo>
                      <a:pt x="59" y="257"/>
                    </a:lnTo>
                    <a:close/>
                    <a:moveTo>
                      <a:pt x="37" y="308"/>
                    </a:moveTo>
                    <a:lnTo>
                      <a:pt x="36" y="310"/>
                    </a:lnTo>
                    <a:lnTo>
                      <a:pt x="28" y="330"/>
                    </a:lnTo>
                    <a:lnTo>
                      <a:pt x="28" y="331"/>
                    </a:lnTo>
                    <a:lnTo>
                      <a:pt x="28" y="333"/>
                    </a:lnTo>
                    <a:lnTo>
                      <a:pt x="26" y="334"/>
                    </a:lnTo>
                    <a:lnTo>
                      <a:pt x="25" y="334"/>
                    </a:lnTo>
                    <a:lnTo>
                      <a:pt x="23" y="334"/>
                    </a:lnTo>
                    <a:lnTo>
                      <a:pt x="22" y="333"/>
                    </a:lnTo>
                    <a:lnTo>
                      <a:pt x="20" y="333"/>
                    </a:lnTo>
                    <a:lnTo>
                      <a:pt x="20" y="330"/>
                    </a:lnTo>
                    <a:lnTo>
                      <a:pt x="20" y="328"/>
                    </a:lnTo>
                    <a:lnTo>
                      <a:pt x="28" y="306"/>
                    </a:lnTo>
                    <a:lnTo>
                      <a:pt x="28" y="305"/>
                    </a:lnTo>
                    <a:lnTo>
                      <a:pt x="28" y="303"/>
                    </a:lnTo>
                    <a:lnTo>
                      <a:pt x="30" y="302"/>
                    </a:lnTo>
                    <a:lnTo>
                      <a:pt x="33" y="302"/>
                    </a:lnTo>
                    <a:lnTo>
                      <a:pt x="34" y="302"/>
                    </a:lnTo>
                    <a:lnTo>
                      <a:pt x="36" y="303"/>
                    </a:lnTo>
                    <a:lnTo>
                      <a:pt x="37" y="305"/>
                    </a:lnTo>
                    <a:lnTo>
                      <a:pt x="37" y="306"/>
                    </a:lnTo>
                    <a:lnTo>
                      <a:pt x="37" y="308"/>
                    </a:lnTo>
                    <a:close/>
                    <a:moveTo>
                      <a:pt x="19" y="364"/>
                    </a:moveTo>
                    <a:lnTo>
                      <a:pt x="17" y="375"/>
                    </a:lnTo>
                    <a:lnTo>
                      <a:pt x="16" y="387"/>
                    </a:lnTo>
                    <a:lnTo>
                      <a:pt x="14" y="389"/>
                    </a:lnTo>
                    <a:lnTo>
                      <a:pt x="12" y="391"/>
                    </a:lnTo>
                    <a:lnTo>
                      <a:pt x="11" y="392"/>
                    </a:lnTo>
                    <a:lnTo>
                      <a:pt x="9" y="391"/>
                    </a:lnTo>
                    <a:lnTo>
                      <a:pt x="8" y="389"/>
                    </a:lnTo>
                    <a:lnTo>
                      <a:pt x="6" y="387"/>
                    </a:lnTo>
                    <a:lnTo>
                      <a:pt x="6" y="386"/>
                    </a:lnTo>
                    <a:lnTo>
                      <a:pt x="9" y="373"/>
                    </a:lnTo>
                    <a:lnTo>
                      <a:pt x="11" y="363"/>
                    </a:lnTo>
                    <a:lnTo>
                      <a:pt x="12" y="359"/>
                    </a:lnTo>
                    <a:lnTo>
                      <a:pt x="14" y="359"/>
                    </a:lnTo>
                    <a:lnTo>
                      <a:pt x="16" y="358"/>
                    </a:lnTo>
                    <a:lnTo>
                      <a:pt x="17" y="358"/>
                    </a:lnTo>
                    <a:lnTo>
                      <a:pt x="19" y="359"/>
                    </a:lnTo>
                    <a:lnTo>
                      <a:pt x="19" y="361"/>
                    </a:lnTo>
                    <a:lnTo>
                      <a:pt x="19" y="363"/>
                    </a:lnTo>
                    <a:lnTo>
                      <a:pt x="19" y="364"/>
                    </a:lnTo>
                    <a:close/>
                    <a:moveTo>
                      <a:pt x="11" y="420"/>
                    </a:moveTo>
                    <a:lnTo>
                      <a:pt x="11" y="420"/>
                    </a:lnTo>
                    <a:lnTo>
                      <a:pt x="9" y="445"/>
                    </a:lnTo>
                    <a:lnTo>
                      <a:pt x="8" y="447"/>
                    </a:lnTo>
                    <a:lnTo>
                      <a:pt x="8" y="448"/>
                    </a:lnTo>
                    <a:lnTo>
                      <a:pt x="6" y="448"/>
                    </a:lnTo>
                    <a:lnTo>
                      <a:pt x="3" y="448"/>
                    </a:lnTo>
                    <a:lnTo>
                      <a:pt x="2" y="448"/>
                    </a:lnTo>
                    <a:lnTo>
                      <a:pt x="2" y="447"/>
                    </a:lnTo>
                    <a:lnTo>
                      <a:pt x="0" y="445"/>
                    </a:lnTo>
                    <a:lnTo>
                      <a:pt x="0" y="443"/>
                    </a:lnTo>
                    <a:lnTo>
                      <a:pt x="2" y="420"/>
                    </a:lnTo>
                    <a:lnTo>
                      <a:pt x="2" y="419"/>
                    </a:lnTo>
                    <a:lnTo>
                      <a:pt x="3" y="417"/>
                    </a:lnTo>
                    <a:lnTo>
                      <a:pt x="5" y="415"/>
                    </a:lnTo>
                    <a:lnTo>
                      <a:pt x="6" y="415"/>
                    </a:lnTo>
                    <a:lnTo>
                      <a:pt x="8" y="417"/>
                    </a:lnTo>
                    <a:lnTo>
                      <a:pt x="9" y="417"/>
                    </a:lnTo>
                    <a:lnTo>
                      <a:pt x="11" y="419"/>
                    </a:lnTo>
                    <a:lnTo>
                      <a:pt x="11" y="420"/>
                    </a:lnTo>
                    <a:close/>
                    <a:moveTo>
                      <a:pt x="8" y="478"/>
                    </a:moveTo>
                    <a:lnTo>
                      <a:pt x="9" y="492"/>
                    </a:lnTo>
                    <a:lnTo>
                      <a:pt x="9" y="503"/>
                    </a:lnTo>
                    <a:lnTo>
                      <a:pt x="9" y="504"/>
                    </a:lnTo>
                    <a:lnTo>
                      <a:pt x="9" y="506"/>
                    </a:lnTo>
                    <a:lnTo>
                      <a:pt x="8" y="506"/>
                    </a:lnTo>
                    <a:lnTo>
                      <a:pt x="5" y="507"/>
                    </a:lnTo>
                    <a:lnTo>
                      <a:pt x="3" y="507"/>
                    </a:lnTo>
                    <a:lnTo>
                      <a:pt x="2" y="506"/>
                    </a:lnTo>
                    <a:lnTo>
                      <a:pt x="2" y="504"/>
                    </a:lnTo>
                    <a:lnTo>
                      <a:pt x="2" y="503"/>
                    </a:lnTo>
                    <a:lnTo>
                      <a:pt x="0" y="493"/>
                    </a:lnTo>
                    <a:lnTo>
                      <a:pt x="0" y="478"/>
                    </a:lnTo>
                    <a:lnTo>
                      <a:pt x="0" y="476"/>
                    </a:lnTo>
                    <a:lnTo>
                      <a:pt x="2" y="476"/>
                    </a:lnTo>
                    <a:lnTo>
                      <a:pt x="2" y="475"/>
                    </a:lnTo>
                    <a:lnTo>
                      <a:pt x="3" y="475"/>
                    </a:lnTo>
                    <a:lnTo>
                      <a:pt x="5" y="475"/>
                    </a:lnTo>
                    <a:lnTo>
                      <a:pt x="6" y="476"/>
                    </a:lnTo>
                    <a:lnTo>
                      <a:pt x="8" y="476"/>
                    </a:lnTo>
                    <a:lnTo>
                      <a:pt x="8" y="478"/>
                    </a:lnTo>
                    <a:close/>
                    <a:moveTo>
                      <a:pt x="12" y="535"/>
                    </a:moveTo>
                    <a:lnTo>
                      <a:pt x="12" y="538"/>
                    </a:lnTo>
                    <a:lnTo>
                      <a:pt x="17" y="559"/>
                    </a:lnTo>
                    <a:lnTo>
                      <a:pt x="17" y="562"/>
                    </a:lnTo>
                    <a:lnTo>
                      <a:pt x="17" y="563"/>
                    </a:lnTo>
                    <a:lnTo>
                      <a:pt x="16" y="565"/>
                    </a:lnTo>
                    <a:lnTo>
                      <a:pt x="14" y="565"/>
                    </a:lnTo>
                    <a:lnTo>
                      <a:pt x="11" y="565"/>
                    </a:lnTo>
                    <a:lnTo>
                      <a:pt x="9" y="563"/>
                    </a:lnTo>
                    <a:lnTo>
                      <a:pt x="9" y="562"/>
                    </a:lnTo>
                    <a:lnTo>
                      <a:pt x="5" y="540"/>
                    </a:lnTo>
                    <a:lnTo>
                      <a:pt x="5" y="537"/>
                    </a:lnTo>
                    <a:lnTo>
                      <a:pt x="5" y="535"/>
                    </a:lnTo>
                    <a:lnTo>
                      <a:pt x="5" y="534"/>
                    </a:lnTo>
                    <a:lnTo>
                      <a:pt x="6" y="532"/>
                    </a:lnTo>
                    <a:lnTo>
                      <a:pt x="9" y="531"/>
                    </a:lnTo>
                    <a:lnTo>
                      <a:pt x="11" y="531"/>
                    </a:lnTo>
                    <a:lnTo>
                      <a:pt x="11" y="532"/>
                    </a:lnTo>
                    <a:lnTo>
                      <a:pt x="12" y="534"/>
                    </a:lnTo>
                    <a:lnTo>
                      <a:pt x="12" y="535"/>
                    </a:lnTo>
                    <a:close/>
                    <a:moveTo>
                      <a:pt x="25" y="591"/>
                    </a:moveTo>
                    <a:lnTo>
                      <a:pt x="28" y="605"/>
                    </a:lnTo>
                    <a:lnTo>
                      <a:pt x="33" y="615"/>
                    </a:lnTo>
                    <a:lnTo>
                      <a:pt x="33" y="616"/>
                    </a:lnTo>
                    <a:lnTo>
                      <a:pt x="31" y="619"/>
                    </a:lnTo>
                    <a:lnTo>
                      <a:pt x="31" y="621"/>
                    </a:lnTo>
                    <a:lnTo>
                      <a:pt x="30" y="621"/>
                    </a:lnTo>
                    <a:lnTo>
                      <a:pt x="28" y="621"/>
                    </a:lnTo>
                    <a:lnTo>
                      <a:pt x="26" y="621"/>
                    </a:lnTo>
                    <a:lnTo>
                      <a:pt x="25" y="619"/>
                    </a:lnTo>
                    <a:lnTo>
                      <a:pt x="25" y="618"/>
                    </a:lnTo>
                    <a:lnTo>
                      <a:pt x="20" y="607"/>
                    </a:lnTo>
                    <a:lnTo>
                      <a:pt x="17" y="594"/>
                    </a:lnTo>
                    <a:lnTo>
                      <a:pt x="17" y="593"/>
                    </a:lnTo>
                    <a:lnTo>
                      <a:pt x="17" y="591"/>
                    </a:lnTo>
                    <a:lnTo>
                      <a:pt x="19" y="590"/>
                    </a:lnTo>
                    <a:lnTo>
                      <a:pt x="19" y="588"/>
                    </a:lnTo>
                    <a:lnTo>
                      <a:pt x="20" y="588"/>
                    </a:lnTo>
                    <a:lnTo>
                      <a:pt x="23" y="590"/>
                    </a:lnTo>
                    <a:lnTo>
                      <a:pt x="25" y="591"/>
                    </a:lnTo>
                    <a:close/>
                    <a:moveTo>
                      <a:pt x="43" y="646"/>
                    </a:moveTo>
                    <a:lnTo>
                      <a:pt x="45" y="647"/>
                    </a:lnTo>
                    <a:lnTo>
                      <a:pt x="53" y="668"/>
                    </a:lnTo>
                    <a:lnTo>
                      <a:pt x="54" y="668"/>
                    </a:lnTo>
                    <a:lnTo>
                      <a:pt x="54" y="669"/>
                    </a:lnTo>
                    <a:lnTo>
                      <a:pt x="54" y="672"/>
                    </a:lnTo>
                    <a:lnTo>
                      <a:pt x="53" y="674"/>
                    </a:lnTo>
                    <a:lnTo>
                      <a:pt x="51" y="675"/>
                    </a:lnTo>
                    <a:lnTo>
                      <a:pt x="50" y="675"/>
                    </a:lnTo>
                    <a:lnTo>
                      <a:pt x="48" y="675"/>
                    </a:lnTo>
                    <a:lnTo>
                      <a:pt x="47" y="674"/>
                    </a:lnTo>
                    <a:lnTo>
                      <a:pt x="47" y="672"/>
                    </a:lnTo>
                    <a:lnTo>
                      <a:pt x="47" y="671"/>
                    </a:lnTo>
                    <a:lnTo>
                      <a:pt x="37" y="650"/>
                    </a:lnTo>
                    <a:lnTo>
                      <a:pt x="36" y="649"/>
                    </a:lnTo>
                    <a:lnTo>
                      <a:pt x="36" y="646"/>
                    </a:lnTo>
                    <a:lnTo>
                      <a:pt x="37" y="644"/>
                    </a:lnTo>
                    <a:lnTo>
                      <a:pt x="39" y="643"/>
                    </a:lnTo>
                    <a:lnTo>
                      <a:pt x="42" y="644"/>
                    </a:lnTo>
                    <a:lnTo>
                      <a:pt x="43" y="646"/>
                    </a:lnTo>
                    <a:close/>
                    <a:moveTo>
                      <a:pt x="70" y="697"/>
                    </a:moveTo>
                    <a:lnTo>
                      <a:pt x="75" y="706"/>
                    </a:lnTo>
                    <a:lnTo>
                      <a:pt x="82" y="719"/>
                    </a:lnTo>
                    <a:lnTo>
                      <a:pt x="82" y="720"/>
                    </a:lnTo>
                    <a:lnTo>
                      <a:pt x="82" y="722"/>
                    </a:lnTo>
                    <a:lnTo>
                      <a:pt x="81" y="724"/>
                    </a:lnTo>
                    <a:lnTo>
                      <a:pt x="79" y="725"/>
                    </a:lnTo>
                    <a:lnTo>
                      <a:pt x="78" y="725"/>
                    </a:lnTo>
                    <a:lnTo>
                      <a:pt x="76" y="724"/>
                    </a:lnTo>
                    <a:lnTo>
                      <a:pt x="75" y="722"/>
                    </a:lnTo>
                    <a:lnTo>
                      <a:pt x="67" y="711"/>
                    </a:lnTo>
                    <a:lnTo>
                      <a:pt x="62" y="702"/>
                    </a:lnTo>
                    <a:lnTo>
                      <a:pt x="62" y="700"/>
                    </a:lnTo>
                    <a:lnTo>
                      <a:pt x="62" y="699"/>
                    </a:lnTo>
                    <a:lnTo>
                      <a:pt x="62" y="697"/>
                    </a:lnTo>
                    <a:lnTo>
                      <a:pt x="64" y="696"/>
                    </a:lnTo>
                    <a:lnTo>
                      <a:pt x="67" y="696"/>
                    </a:lnTo>
                    <a:lnTo>
                      <a:pt x="68" y="696"/>
                    </a:lnTo>
                    <a:lnTo>
                      <a:pt x="70" y="697"/>
                    </a:lnTo>
                    <a:close/>
                    <a:moveTo>
                      <a:pt x="99" y="745"/>
                    </a:moveTo>
                    <a:lnTo>
                      <a:pt x="113" y="761"/>
                    </a:lnTo>
                    <a:lnTo>
                      <a:pt x="116" y="766"/>
                    </a:lnTo>
                    <a:lnTo>
                      <a:pt x="118" y="767"/>
                    </a:lnTo>
                    <a:lnTo>
                      <a:pt x="116" y="769"/>
                    </a:lnTo>
                    <a:lnTo>
                      <a:pt x="116" y="770"/>
                    </a:lnTo>
                    <a:lnTo>
                      <a:pt x="115" y="772"/>
                    </a:lnTo>
                    <a:lnTo>
                      <a:pt x="112" y="772"/>
                    </a:lnTo>
                    <a:lnTo>
                      <a:pt x="110" y="772"/>
                    </a:lnTo>
                    <a:lnTo>
                      <a:pt x="109" y="770"/>
                    </a:lnTo>
                    <a:lnTo>
                      <a:pt x="107" y="767"/>
                    </a:lnTo>
                    <a:lnTo>
                      <a:pt x="95" y="750"/>
                    </a:lnTo>
                    <a:lnTo>
                      <a:pt x="93" y="748"/>
                    </a:lnTo>
                    <a:lnTo>
                      <a:pt x="93" y="747"/>
                    </a:lnTo>
                    <a:lnTo>
                      <a:pt x="95" y="745"/>
                    </a:lnTo>
                    <a:lnTo>
                      <a:pt x="96" y="744"/>
                    </a:lnTo>
                    <a:lnTo>
                      <a:pt x="98" y="744"/>
                    </a:lnTo>
                    <a:lnTo>
                      <a:pt x="99" y="744"/>
                    </a:lnTo>
                    <a:lnTo>
                      <a:pt x="99" y="745"/>
                    </a:lnTo>
                    <a:close/>
                    <a:moveTo>
                      <a:pt x="138" y="789"/>
                    </a:moveTo>
                    <a:lnTo>
                      <a:pt x="143" y="794"/>
                    </a:lnTo>
                    <a:lnTo>
                      <a:pt x="155" y="806"/>
                    </a:lnTo>
                    <a:lnTo>
                      <a:pt x="157" y="808"/>
                    </a:lnTo>
                    <a:lnTo>
                      <a:pt x="157" y="809"/>
                    </a:lnTo>
                    <a:lnTo>
                      <a:pt x="157" y="811"/>
                    </a:lnTo>
                    <a:lnTo>
                      <a:pt x="155" y="812"/>
                    </a:lnTo>
                    <a:lnTo>
                      <a:pt x="154" y="812"/>
                    </a:lnTo>
                    <a:lnTo>
                      <a:pt x="152" y="812"/>
                    </a:lnTo>
                    <a:lnTo>
                      <a:pt x="151" y="812"/>
                    </a:lnTo>
                    <a:lnTo>
                      <a:pt x="135" y="800"/>
                    </a:lnTo>
                    <a:lnTo>
                      <a:pt x="132" y="794"/>
                    </a:lnTo>
                    <a:lnTo>
                      <a:pt x="130" y="792"/>
                    </a:lnTo>
                    <a:lnTo>
                      <a:pt x="132" y="791"/>
                    </a:lnTo>
                    <a:lnTo>
                      <a:pt x="132" y="789"/>
                    </a:lnTo>
                    <a:lnTo>
                      <a:pt x="133" y="787"/>
                    </a:lnTo>
                    <a:lnTo>
                      <a:pt x="135" y="787"/>
                    </a:lnTo>
                    <a:lnTo>
                      <a:pt x="137" y="787"/>
                    </a:lnTo>
                    <a:lnTo>
                      <a:pt x="138" y="789"/>
                    </a:lnTo>
                    <a:close/>
                    <a:moveTo>
                      <a:pt x="180" y="828"/>
                    </a:moveTo>
                    <a:lnTo>
                      <a:pt x="192" y="837"/>
                    </a:lnTo>
                    <a:lnTo>
                      <a:pt x="200" y="842"/>
                    </a:lnTo>
                    <a:lnTo>
                      <a:pt x="202" y="843"/>
                    </a:lnTo>
                    <a:lnTo>
                      <a:pt x="202" y="845"/>
                    </a:lnTo>
                    <a:lnTo>
                      <a:pt x="202" y="848"/>
                    </a:lnTo>
                    <a:lnTo>
                      <a:pt x="202" y="850"/>
                    </a:lnTo>
                    <a:lnTo>
                      <a:pt x="200" y="850"/>
                    </a:lnTo>
                    <a:lnTo>
                      <a:pt x="197" y="850"/>
                    </a:lnTo>
                    <a:lnTo>
                      <a:pt x="196" y="850"/>
                    </a:lnTo>
                    <a:lnTo>
                      <a:pt x="188" y="843"/>
                    </a:lnTo>
                    <a:lnTo>
                      <a:pt x="175" y="834"/>
                    </a:lnTo>
                    <a:lnTo>
                      <a:pt x="174" y="833"/>
                    </a:lnTo>
                    <a:lnTo>
                      <a:pt x="174" y="831"/>
                    </a:lnTo>
                    <a:lnTo>
                      <a:pt x="175" y="829"/>
                    </a:lnTo>
                    <a:lnTo>
                      <a:pt x="175" y="828"/>
                    </a:lnTo>
                    <a:lnTo>
                      <a:pt x="178" y="826"/>
                    </a:lnTo>
                    <a:lnTo>
                      <a:pt x="180" y="828"/>
                    </a:lnTo>
                    <a:close/>
                    <a:moveTo>
                      <a:pt x="227" y="861"/>
                    </a:moveTo>
                    <a:lnTo>
                      <a:pt x="228" y="862"/>
                    </a:lnTo>
                    <a:lnTo>
                      <a:pt x="248" y="873"/>
                    </a:lnTo>
                    <a:lnTo>
                      <a:pt x="250" y="875"/>
                    </a:lnTo>
                    <a:lnTo>
                      <a:pt x="251" y="876"/>
                    </a:lnTo>
                    <a:lnTo>
                      <a:pt x="251" y="878"/>
                    </a:lnTo>
                    <a:lnTo>
                      <a:pt x="250" y="879"/>
                    </a:lnTo>
                    <a:lnTo>
                      <a:pt x="248" y="881"/>
                    </a:lnTo>
                    <a:lnTo>
                      <a:pt x="247" y="881"/>
                    </a:lnTo>
                    <a:lnTo>
                      <a:pt x="245" y="881"/>
                    </a:lnTo>
                    <a:lnTo>
                      <a:pt x="244" y="879"/>
                    </a:lnTo>
                    <a:lnTo>
                      <a:pt x="225" y="868"/>
                    </a:lnTo>
                    <a:lnTo>
                      <a:pt x="223" y="867"/>
                    </a:lnTo>
                    <a:lnTo>
                      <a:pt x="222" y="867"/>
                    </a:lnTo>
                    <a:lnTo>
                      <a:pt x="222" y="865"/>
                    </a:lnTo>
                    <a:lnTo>
                      <a:pt x="222" y="864"/>
                    </a:lnTo>
                    <a:lnTo>
                      <a:pt x="222" y="862"/>
                    </a:lnTo>
                    <a:lnTo>
                      <a:pt x="223" y="861"/>
                    </a:lnTo>
                    <a:lnTo>
                      <a:pt x="225" y="861"/>
                    </a:lnTo>
                    <a:lnTo>
                      <a:pt x="227" y="861"/>
                    </a:lnTo>
                    <a:close/>
                    <a:moveTo>
                      <a:pt x="278" y="887"/>
                    </a:moveTo>
                    <a:lnTo>
                      <a:pt x="287" y="893"/>
                    </a:lnTo>
                    <a:lnTo>
                      <a:pt x="301" y="896"/>
                    </a:lnTo>
                    <a:lnTo>
                      <a:pt x="303" y="898"/>
                    </a:lnTo>
                    <a:lnTo>
                      <a:pt x="304" y="899"/>
                    </a:lnTo>
                    <a:lnTo>
                      <a:pt x="304" y="901"/>
                    </a:lnTo>
                    <a:lnTo>
                      <a:pt x="304" y="903"/>
                    </a:lnTo>
                    <a:lnTo>
                      <a:pt x="303" y="904"/>
                    </a:lnTo>
                    <a:lnTo>
                      <a:pt x="301" y="904"/>
                    </a:lnTo>
                    <a:lnTo>
                      <a:pt x="299" y="904"/>
                    </a:lnTo>
                    <a:lnTo>
                      <a:pt x="298" y="904"/>
                    </a:lnTo>
                    <a:lnTo>
                      <a:pt x="286" y="899"/>
                    </a:lnTo>
                    <a:lnTo>
                      <a:pt x="275" y="895"/>
                    </a:lnTo>
                    <a:lnTo>
                      <a:pt x="273" y="895"/>
                    </a:lnTo>
                    <a:lnTo>
                      <a:pt x="272" y="893"/>
                    </a:lnTo>
                    <a:lnTo>
                      <a:pt x="272" y="892"/>
                    </a:lnTo>
                    <a:lnTo>
                      <a:pt x="273" y="890"/>
                    </a:lnTo>
                    <a:lnTo>
                      <a:pt x="273" y="889"/>
                    </a:lnTo>
                    <a:lnTo>
                      <a:pt x="275" y="887"/>
                    </a:lnTo>
                    <a:lnTo>
                      <a:pt x="276" y="887"/>
                    </a:lnTo>
                    <a:lnTo>
                      <a:pt x="278" y="887"/>
                    </a:lnTo>
                    <a:close/>
                    <a:moveTo>
                      <a:pt x="332" y="909"/>
                    </a:moveTo>
                    <a:lnTo>
                      <a:pt x="351" y="913"/>
                    </a:lnTo>
                    <a:lnTo>
                      <a:pt x="355" y="913"/>
                    </a:lnTo>
                    <a:lnTo>
                      <a:pt x="357" y="915"/>
                    </a:lnTo>
                    <a:lnTo>
                      <a:pt x="358" y="917"/>
                    </a:lnTo>
                    <a:lnTo>
                      <a:pt x="358" y="918"/>
                    </a:lnTo>
                    <a:lnTo>
                      <a:pt x="358" y="920"/>
                    </a:lnTo>
                    <a:lnTo>
                      <a:pt x="358" y="921"/>
                    </a:lnTo>
                    <a:lnTo>
                      <a:pt x="357" y="921"/>
                    </a:lnTo>
                    <a:lnTo>
                      <a:pt x="355" y="923"/>
                    </a:lnTo>
                    <a:lnTo>
                      <a:pt x="354" y="923"/>
                    </a:lnTo>
                    <a:lnTo>
                      <a:pt x="349" y="921"/>
                    </a:lnTo>
                    <a:lnTo>
                      <a:pt x="329" y="917"/>
                    </a:lnTo>
                    <a:lnTo>
                      <a:pt x="327" y="915"/>
                    </a:lnTo>
                    <a:lnTo>
                      <a:pt x="327" y="913"/>
                    </a:lnTo>
                    <a:lnTo>
                      <a:pt x="326" y="913"/>
                    </a:lnTo>
                    <a:lnTo>
                      <a:pt x="326" y="912"/>
                    </a:lnTo>
                    <a:lnTo>
                      <a:pt x="327" y="910"/>
                    </a:lnTo>
                    <a:lnTo>
                      <a:pt x="329" y="909"/>
                    </a:lnTo>
                    <a:lnTo>
                      <a:pt x="330" y="907"/>
                    </a:lnTo>
                    <a:lnTo>
                      <a:pt x="332" y="909"/>
                    </a:lnTo>
                    <a:close/>
                    <a:moveTo>
                      <a:pt x="386" y="921"/>
                    </a:moveTo>
                    <a:lnTo>
                      <a:pt x="396" y="923"/>
                    </a:lnTo>
                    <a:lnTo>
                      <a:pt x="411" y="924"/>
                    </a:lnTo>
                    <a:lnTo>
                      <a:pt x="413" y="926"/>
                    </a:lnTo>
                    <a:lnTo>
                      <a:pt x="414" y="926"/>
                    </a:lnTo>
                    <a:lnTo>
                      <a:pt x="414" y="927"/>
                    </a:lnTo>
                    <a:lnTo>
                      <a:pt x="416" y="931"/>
                    </a:lnTo>
                    <a:lnTo>
                      <a:pt x="414" y="931"/>
                    </a:lnTo>
                    <a:lnTo>
                      <a:pt x="413" y="932"/>
                    </a:lnTo>
                    <a:lnTo>
                      <a:pt x="411" y="932"/>
                    </a:lnTo>
                    <a:lnTo>
                      <a:pt x="394" y="931"/>
                    </a:lnTo>
                    <a:lnTo>
                      <a:pt x="385" y="931"/>
                    </a:lnTo>
                    <a:lnTo>
                      <a:pt x="385" y="929"/>
                    </a:lnTo>
                    <a:lnTo>
                      <a:pt x="383" y="927"/>
                    </a:lnTo>
                    <a:lnTo>
                      <a:pt x="383" y="926"/>
                    </a:lnTo>
                    <a:lnTo>
                      <a:pt x="383" y="924"/>
                    </a:lnTo>
                    <a:lnTo>
                      <a:pt x="383" y="923"/>
                    </a:lnTo>
                    <a:lnTo>
                      <a:pt x="385" y="921"/>
                    </a:lnTo>
                    <a:lnTo>
                      <a:pt x="386" y="921"/>
                    </a:lnTo>
                    <a:close/>
                    <a:moveTo>
                      <a:pt x="444" y="927"/>
                    </a:moveTo>
                    <a:lnTo>
                      <a:pt x="465" y="929"/>
                    </a:lnTo>
                    <a:lnTo>
                      <a:pt x="469" y="929"/>
                    </a:lnTo>
                    <a:lnTo>
                      <a:pt x="470" y="929"/>
                    </a:lnTo>
                    <a:lnTo>
                      <a:pt x="472" y="931"/>
                    </a:lnTo>
                    <a:lnTo>
                      <a:pt x="473" y="931"/>
                    </a:lnTo>
                    <a:lnTo>
                      <a:pt x="473" y="932"/>
                    </a:lnTo>
                    <a:lnTo>
                      <a:pt x="473" y="934"/>
                    </a:lnTo>
                    <a:lnTo>
                      <a:pt x="472" y="935"/>
                    </a:lnTo>
                    <a:lnTo>
                      <a:pt x="470" y="937"/>
                    </a:lnTo>
                    <a:lnTo>
                      <a:pt x="469" y="937"/>
                    </a:lnTo>
                    <a:lnTo>
                      <a:pt x="465" y="937"/>
                    </a:lnTo>
                    <a:lnTo>
                      <a:pt x="444" y="937"/>
                    </a:lnTo>
                    <a:lnTo>
                      <a:pt x="442" y="935"/>
                    </a:lnTo>
                    <a:lnTo>
                      <a:pt x="441" y="935"/>
                    </a:lnTo>
                    <a:lnTo>
                      <a:pt x="439" y="934"/>
                    </a:lnTo>
                    <a:lnTo>
                      <a:pt x="439" y="931"/>
                    </a:lnTo>
                    <a:lnTo>
                      <a:pt x="441" y="929"/>
                    </a:lnTo>
                    <a:lnTo>
                      <a:pt x="442" y="929"/>
                    </a:lnTo>
                    <a:lnTo>
                      <a:pt x="444" y="927"/>
                    </a:lnTo>
                    <a:close/>
                    <a:moveTo>
                      <a:pt x="501" y="927"/>
                    </a:moveTo>
                    <a:lnTo>
                      <a:pt x="514" y="926"/>
                    </a:lnTo>
                    <a:lnTo>
                      <a:pt x="526" y="924"/>
                    </a:lnTo>
                    <a:lnTo>
                      <a:pt x="528" y="924"/>
                    </a:lnTo>
                    <a:lnTo>
                      <a:pt x="529" y="924"/>
                    </a:lnTo>
                    <a:lnTo>
                      <a:pt x="529" y="926"/>
                    </a:lnTo>
                    <a:lnTo>
                      <a:pt x="531" y="927"/>
                    </a:lnTo>
                    <a:lnTo>
                      <a:pt x="531" y="931"/>
                    </a:lnTo>
                    <a:lnTo>
                      <a:pt x="529" y="931"/>
                    </a:lnTo>
                    <a:lnTo>
                      <a:pt x="528" y="931"/>
                    </a:lnTo>
                    <a:lnTo>
                      <a:pt x="528" y="932"/>
                    </a:lnTo>
                    <a:lnTo>
                      <a:pt x="514" y="934"/>
                    </a:lnTo>
                    <a:lnTo>
                      <a:pt x="501" y="935"/>
                    </a:lnTo>
                    <a:lnTo>
                      <a:pt x="500" y="934"/>
                    </a:lnTo>
                    <a:lnTo>
                      <a:pt x="498" y="932"/>
                    </a:lnTo>
                    <a:lnTo>
                      <a:pt x="498" y="931"/>
                    </a:lnTo>
                    <a:lnTo>
                      <a:pt x="500" y="929"/>
                    </a:lnTo>
                    <a:lnTo>
                      <a:pt x="501" y="927"/>
                    </a:lnTo>
                    <a:close/>
                    <a:moveTo>
                      <a:pt x="559" y="920"/>
                    </a:moveTo>
                    <a:lnTo>
                      <a:pt x="559" y="920"/>
                    </a:lnTo>
                    <a:lnTo>
                      <a:pt x="580" y="913"/>
                    </a:lnTo>
                    <a:lnTo>
                      <a:pt x="582" y="913"/>
                    </a:lnTo>
                    <a:lnTo>
                      <a:pt x="583" y="913"/>
                    </a:lnTo>
                    <a:lnTo>
                      <a:pt x="585" y="913"/>
                    </a:lnTo>
                    <a:lnTo>
                      <a:pt x="586" y="915"/>
                    </a:lnTo>
                    <a:lnTo>
                      <a:pt x="588" y="917"/>
                    </a:lnTo>
                    <a:lnTo>
                      <a:pt x="588" y="918"/>
                    </a:lnTo>
                    <a:lnTo>
                      <a:pt x="586" y="920"/>
                    </a:lnTo>
                    <a:lnTo>
                      <a:pt x="586" y="921"/>
                    </a:lnTo>
                    <a:lnTo>
                      <a:pt x="583" y="921"/>
                    </a:lnTo>
                    <a:lnTo>
                      <a:pt x="582" y="921"/>
                    </a:lnTo>
                    <a:lnTo>
                      <a:pt x="560" y="927"/>
                    </a:lnTo>
                    <a:lnTo>
                      <a:pt x="559" y="927"/>
                    </a:lnTo>
                    <a:lnTo>
                      <a:pt x="557" y="926"/>
                    </a:lnTo>
                    <a:lnTo>
                      <a:pt x="555" y="924"/>
                    </a:lnTo>
                    <a:lnTo>
                      <a:pt x="554" y="923"/>
                    </a:lnTo>
                    <a:lnTo>
                      <a:pt x="554" y="921"/>
                    </a:lnTo>
                    <a:lnTo>
                      <a:pt x="555" y="921"/>
                    </a:lnTo>
                    <a:lnTo>
                      <a:pt x="557" y="920"/>
                    </a:lnTo>
                    <a:lnTo>
                      <a:pt x="559" y="920"/>
                    </a:lnTo>
                    <a:close/>
                    <a:moveTo>
                      <a:pt x="614" y="904"/>
                    </a:moveTo>
                    <a:lnTo>
                      <a:pt x="624" y="901"/>
                    </a:lnTo>
                    <a:lnTo>
                      <a:pt x="636" y="895"/>
                    </a:lnTo>
                    <a:lnTo>
                      <a:pt x="638" y="895"/>
                    </a:lnTo>
                    <a:lnTo>
                      <a:pt x="639" y="895"/>
                    </a:lnTo>
                    <a:lnTo>
                      <a:pt x="641" y="896"/>
                    </a:lnTo>
                    <a:lnTo>
                      <a:pt x="642" y="898"/>
                    </a:lnTo>
                    <a:lnTo>
                      <a:pt x="642" y="899"/>
                    </a:lnTo>
                    <a:lnTo>
                      <a:pt x="642" y="901"/>
                    </a:lnTo>
                    <a:lnTo>
                      <a:pt x="641" y="903"/>
                    </a:lnTo>
                    <a:lnTo>
                      <a:pt x="639" y="904"/>
                    </a:lnTo>
                    <a:lnTo>
                      <a:pt x="625" y="909"/>
                    </a:lnTo>
                    <a:lnTo>
                      <a:pt x="616" y="912"/>
                    </a:lnTo>
                    <a:lnTo>
                      <a:pt x="614" y="912"/>
                    </a:lnTo>
                    <a:lnTo>
                      <a:pt x="613" y="912"/>
                    </a:lnTo>
                    <a:lnTo>
                      <a:pt x="611" y="910"/>
                    </a:lnTo>
                    <a:lnTo>
                      <a:pt x="611" y="909"/>
                    </a:lnTo>
                    <a:lnTo>
                      <a:pt x="610" y="907"/>
                    </a:lnTo>
                    <a:lnTo>
                      <a:pt x="611" y="906"/>
                    </a:lnTo>
                    <a:lnTo>
                      <a:pt x="611" y="904"/>
                    </a:lnTo>
                    <a:lnTo>
                      <a:pt x="614" y="904"/>
                    </a:lnTo>
                    <a:close/>
                    <a:moveTo>
                      <a:pt x="667" y="882"/>
                    </a:moveTo>
                    <a:lnTo>
                      <a:pt x="686" y="873"/>
                    </a:lnTo>
                    <a:lnTo>
                      <a:pt x="687" y="870"/>
                    </a:lnTo>
                    <a:lnTo>
                      <a:pt x="689" y="870"/>
                    </a:lnTo>
                    <a:lnTo>
                      <a:pt x="690" y="870"/>
                    </a:lnTo>
                    <a:lnTo>
                      <a:pt x="692" y="871"/>
                    </a:lnTo>
                    <a:lnTo>
                      <a:pt x="694" y="873"/>
                    </a:lnTo>
                    <a:lnTo>
                      <a:pt x="695" y="875"/>
                    </a:lnTo>
                    <a:lnTo>
                      <a:pt x="695" y="876"/>
                    </a:lnTo>
                    <a:lnTo>
                      <a:pt x="694" y="876"/>
                    </a:lnTo>
                    <a:lnTo>
                      <a:pt x="692" y="878"/>
                    </a:lnTo>
                    <a:lnTo>
                      <a:pt x="687" y="879"/>
                    </a:lnTo>
                    <a:lnTo>
                      <a:pt x="670" y="890"/>
                    </a:lnTo>
                    <a:lnTo>
                      <a:pt x="669" y="890"/>
                    </a:lnTo>
                    <a:lnTo>
                      <a:pt x="667" y="890"/>
                    </a:lnTo>
                    <a:lnTo>
                      <a:pt x="666" y="889"/>
                    </a:lnTo>
                    <a:lnTo>
                      <a:pt x="664" y="887"/>
                    </a:lnTo>
                    <a:lnTo>
                      <a:pt x="664" y="885"/>
                    </a:lnTo>
                    <a:lnTo>
                      <a:pt x="666" y="884"/>
                    </a:lnTo>
                    <a:lnTo>
                      <a:pt x="667" y="882"/>
                    </a:lnTo>
                    <a:close/>
                    <a:moveTo>
                      <a:pt x="715" y="854"/>
                    </a:moveTo>
                    <a:lnTo>
                      <a:pt x="723" y="850"/>
                    </a:lnTo>
                    <a:lnTo>
                      <a:pt x="737" y="840"/>
                    </a:lnTo>
                    <a:lnTo>
                      <a:pt x="739" y="840"/>
                    </a:lnTo>
                    <a:lnTo>
                      <a:pt x="740" y="840"/>
                    </a:lnTo>
                    <a:lnTo>
                      <a:pt x="742" y="840"/>
                    </a:lnTo>
                    <a:lnTo>
                      <a:pt x="743" y="842"/>
                    </a:lnTo>
                    <a:lnTo>
                      <a:pt x="743" y="843"/>
                    </a:lnTo>
                    <a:lnTo>
                      <a:pt x="742" y="845"/>
                    </a:lnTo>
                    <a:lnTo>
                      <a:pt x="742" y="847"/>
                    </a:lnTo>
                    <a:lnTo>
                      <a:pt x="726" y="857"/>
                    </a:lnTo>
                    <a:lnTo>
                      <a:pt x="721" y="861"/>
                    </a:lnTo>
                    <a:lnTo>
                      <a:pt x="720" y="861"/>
                    </a:lnTo>
                    <a:lnTo>
                      <a:pt x="717" y="861"/>
                    </a:lnTo>
                    <a:lnTo>
                      <a:pt x="715" y="861"/>
                    </a:lnTo>
                    <a:lnTo>
                      <a:pt x="715" y="859"/>
                    </a:lnTo>
                    <a:lnTo>
                      <a:pt x="715" y="857"/>
                    </a:lnTo>
                    <a:lnTo>
                      <a:pt x="715" y="854"/>
                    </a:lnTo>
                    <a:close/>
                    <a:moveTo>
                      <a:pt x="762" y="820"/>
                    </a:moveTo>
                    <a:lnTo>
                      <a:pt x="774" y="809"/>
                    </a:lnTo>
                    <a:lnTo>
                      <a:pt x="780" y="803"/>
                    </a:lnTo>
                    <a:lnTo>
                      <a:pt x="782" y="803"/>
                    </a:lnTo>
                    <a:lnTo>
                      <a:pt x="784" y="803"/>
                    </a:lnTo>
                    <a:lnTo>
                      <a:pt x="785" y="803"/>
                    </a:lnTo>
                    <a:lnTo>
                      <a:pt x="787" y="803"/>
                    </a:lnTo>
                    <a:lnTo>
                      <a:pt x="787" y="805"/>
                    </a:lnTo>
                    <a:lnTo>
                      <a:pt x="787" y="806"/>
                    </a:lnTo>
                    <a:lnTo>
                      <a:pt x="787" y="808"/>
                    </a:lnTo>
                    <a:lnTo>
                      <a:pt x="787" y="809"/>
                    </a:lnTo>
                    <a:lnTo>
                      <a:pt x="779" y="814"/>
                    </a:lnTo>
                    <a:lnTo>
                      <a:pt x="768" y="826"/>
                    </a:lnTo>
                    <a:lnTo>
                      <a:pt x="766" y="826"/>
                    </a:lnTo>
                    <a:lnTo>
                      <a:pt x="765" y="826"/>
                    </a:lnTo>
                    <a:lnTo>
                      <a:pt x="763" y="826"/>
                    </a:lnTo>
                    <a:lnTo>
                      <a:pt x="762" y="825"/>
                    </a:lnTo>
                    <a:lnTo>
                      <a:pt x="760" y="823"/>
                    </a:lnTo>
                    <a:lnTo>
                      <a:pt x="760" y="822"/>
                    </a:lnTo>
                    <a:lnTo>
                      <a:pt x="762" y="820"/>
                    </a:lnTo>
                    <a:close/>
                    <a:moveTo>
                      <a:pt x="804" y="780"/>
                    </a:moveTo>
                    <a:lnTo>
                      <a:pt x="805" y="777"/>
                    </a:lnTo>
                    <a:lnTo>
                      <a:pt x="821" y="761"/>
                    </a:lnTo>
                    <a:lnTo>
                      <a:pt x="822" y="759"/>
                    </a:lnTo>
                    <a:lnTo>
                      <a:pt x="824" y="759"/>
                    </a:lnTo>
                    <a:lnTo>
                      <a:pt x="825" y="759"/>
                    </a:lnTo>
                    <a:lnTo>
                      <a:pt x="827" y="761"/>
                    </a:lnTo>
                    <a:lnTo>
                      <a:pt x="827" y="764"/>
                    </a:lnTo>
                    <a:lnTo>
                      <a:pt x="827" y="766"/>
                    </a:lnTo>
                    <a:lnTo>
                      <a:pt x="825" y="767"/>
                    </a:lnTo>
                    <a:lnTo>
                      <a:pt x="811" y="784"/>
                    </a:lnTo>
                    <a:lnTo>
                      <a:pt x="810" y="786"/>
                    </a:lnTo>
                    <a:lnTo>
                      <a:pt x="808" y="786"/>
                    </a:lnTo>
                    <a:lnTo>
                      <a:pt x="807" y="786"/>
                    </a:lnTo>
                    <a:lnTo>
                      <a:pt x="805" y="786"/>
                    </a:lnTo>
                    <a:lnTo>
                      <a:pt x="804" y="786"/>
                    </a:lnTo>
                    <a:lnTo>
                      <a:pt x="804" y="784"/>
                    </a:lnTo>
                    <a:lnTo>
                      <a:pt x="804" y="783"/>
                    </a:lnTo>
                    <a:lnTo>
                      <a:pt x="804" y="781"/>
                    </a:lnTo>
                    <a:lnTo>
                      <a:pt x="804" y="780"/>
                    </a:lnTo>
                    <a:close/>
                    <a:moveTo>
                      <a:pt x="839" y="734"/>
                    </a:moveTo>
                    <a:lnTo>
                      <a:pt x="847" y="725"/>
                    </a:lnTo>
                    <a:lnTo>
                      <a:pt x="853" y="714"/>
                    </a:lnTo>
                    <a:lnTo>
                      <a:pt x="855" y="713"/>
                    </a:lnTo>
                    <a:lnTo>
                      <a:pt x="856" y="713"/>
                    </a:lnTo>
                    <a:lnTo>
                      <a:pt x="858" y="713"/>
                    </a:lnTo>
                    <a:lnTo>
                      <a:pt x="860" y="714"/>
                    </a:lnTo>
                    <a:lnTo>
                      <a:pt x="861" y="716"/>
                    </a:lnTo>
                    <a:lnTo>
                      <a:pt x="861" y="717"/>
                    </a:lnTo>
                    <a:lnTo>
                      <a:pt x="860" y="719"/>
                    </a:lnTo>
                    <a:lnTo>
                      <a:pt x="853" y="730"/>
                    </a:lnTo>
                    <a:lnTo>
                      <a:pt x="847" y="739"/>
                    </a:lnTo>
                    <a:lnTo>
                      <a:pt x="846" y="741"/>
                    </a:lnTo>
                    <a:lnTo>
                      <a:pt x="844" y="741"/>
                    </a:lnTo>
                    <a:lnTo>
                      <a:pt x="842" y="741"/>
                    </a:lnTo>
                    <a:lnTo>
                      <a:pt x="839" y="741"/>
                    </a:lnTo>
                    <a:lnTo>
                      <a:pt x="839" y="739"/>
                    </a:lnTo>
                    <a:lnTo>
                      <a:pt x="839" y="738"/>
                    </a:lnTo>
                    <a:lnTo>
                      <a:pt x="839" y="736"/>
                    </a:lnTo>
                    <a:lnTo>
                      <a:pt x="839" y="734"/>
                    </a:lnTo>
                    <a:close/>
                    <a:moveTo>
                      <a:pt x="870" y="685"/>
                    </a:moveTo>
                    <a:lnTo>
                      <a:pt x="880" y="668"/>
                    </a:lnTo>
                    <a:lnTo>
                      <a:pt x="881" y="664"/>
                    </a:lnTo>
                    <a:lnTo>
                      <a:pt x="883" y="663"/>
                    </a:lnTo>
                    <a:lnTo>
                      <a:pt x="884" y="661"/>
                    </a:lnTo>
                    <a:lnTo>
                      <a:pt x="886" y="661"/>
                    </a:lnTo>
                    <a:lnTo>
                      <a:pt x="887" y="663"/>
                    </a:lnTo>
                    <a:lnTo>
                      <a:pt x="889" y="664"/>
                    </a:lnTo>
                    <a:lnTo>
                      <a:pt x="889" y="666"/>
                    </a:lnTo>
                    <a:lnTo>
                      <a:pt x="886" y="671"/>
                    </a:lnTo>
                    <a:lnTo>
                      <a:pt x="877" y="689"/>
                    </a:lnTo>
                    <a:lnTo>
                      <a:pt x="875" y="691"/>
                    </a:lnTo>
                    <a:lnTo>
                      <a:pt x="875" y="692"/>
                    </a:lnTo>
                    <a:lnTo>
                      <a:pt x="874" y="692"/>
                    </a:lnTo>
                    <a:lnTo>
                      <a:pt x="872" y="692"/>
                    </a:lnTo>
                    <a:lnTo>
                      <a:pt x="870" y="691"/>
                    </a:lnTo>
                    <a:lnTo>
                      <a:pt x="869" y="689"/>
                    </a:lnTo>
                    <a:lnTo>
                      <a:pt x="869" y="688"/>
                    </a:lnTo>
                    <a:lnTo>
                      <a:pt x="870" y="685"/>
                    </a:lnTo>
                    <a:close/>
                    <a:moveTo>
                      <a:pt x="894" y="633"/>
                    </a:moveTo>
                    <a:lnTo>
                      <a:pt x="897" y="626"/>
                    </a:lnTo>
                    <a:lnTo>
                      <a:pt x="901" y="612"/>
                    </a:lnTo>
                    <a:lnTo>
                      <a:pt x="903" y="608"/>
                    </a:lnTo>
                    <a:lnTo>
                      <a:pt x="905" y="608"/>
                    </a:lnTo>
                    <a:lnTo>
                      <a:pt x="906" y="607"/>
                    </a:lnTo>
                    <a:lnTo>
                      <a:pt x="908" y="608"/>
                    </a:lnTo>
                    <a:lnTo>
                      <a:pt x="909" y="608"/>
                    </a:lnTo>
                    <a:lnTo>
                      <a:pt x="911" y="610"/>
                    </a:lnTo>
                    <a:lnTo>
                      <a:pt x="911" y="612"/>
                    </a:lnTo>
                    <a:lnTo>
                      <a:pt x="911" y="613"/>
                    </a:lnTo>
                    <a:lnTo>
                      <a:pt x="905" y="630"/>
                    </a:lnTo>
                    <a:lnTo>
                      <a:pt x="901" y="636"/>
                    </a:lnTo>
                    <a:lnTo>
                      <a:pt x="901" y="638"/>
                    </a:lnTo>
                    <a:lnTo>
                      <a:pt x="900" y="640"/>
                    </a:lnTo>
                    <a:lnTo>
                      <a:pt x="898" y="640"/>
                    </a:lnTo>
                    <a:lnTo>
                      <a:pt x="897" y="640"/>
                    </a:lnTo>
                    <a:lnTo>
                      <a:pt x="894" y="638"/>
                    </a:lnTo>
                    <a:lnTo>
                      <a:pt x="894" y="636"/>
                    </a:lnTo>
                    <a:lnTo>
                      <a:pt x="894" y="635"/>
                    </a:lnTo>
                    <a:lnTo>
                      <a:pt x="894" y="633"/>
                    </a:lnTo>
                    <a:close/>
                    <a:moveTo>
                      <a:pt x="911" y="579"/>
                    </a:moveTo>
                    <a:lnTo>
                      <a:pt x="915" y="560"/>
                    </a:lnTo>
                    <a:lnTo>
                      <a:pt x="917" y="555"/>
                    </a:lnTo>
                    <a:lnTo>
                      <a:pt x="917" y="552"/>
                    </a:lnTo>
                    <a:lnTo>
                      <a:pt x="918" y="552"/>
                    </a:lnTo>
                    <a:lnTo>
                      <a:pt x="920" y="551"/>
                    </a:lnTo>
                    <a:lnTo>
                      <a:pt x="922" y="552"/>
                    </a:lnTo>
                    <a:lnTo>
                      <a:pt x="923" y="552"/>
                    </a:lnTo>
                    <a:lnTo>
                      <a:pt x="925" y="554"/>
                    </a:lnTo>
                    <a:lnTo>
                      <a:pt x="925" y="557"/>
                    </a:lnTo>
                    <a:lnTo>
                      <a:pt x="923" y="563"/>
                    </a:lnTo>
                    <a:lnTo>
                      <a:pt x="920" y="580"/>
                    </a:lnTo>
                    <a:lnTo>
                      <a:pt x="918" y="582"/>
                    </a:lnTo>
                    <a:lnTo>
                      <a:pt x="917" y="584"/>
                    </a:lnTo>
                    <a:lnTo>
                      <a:pt x="915" y="585"/>
                    </a:lnTo>
                    <a:lnTo>
                      <a:pt x="914" y="585"/>
                    </a:lnTo>
                    <a:lnTo>
                      <a:pt x="912" y="584"/>
                    </a:lnTo>
                    <a:lnTo>
                      <a:pt x="911" y="582"/>
                    </a:lnTo>
                    <a:lnTo>
                      <a:pt x="911" y="580"/>
                    </a:lnTo>
                    <a:lnTo>
                      <a:pt x="911" y="579"/>
                    </a:lnTo>
                    <a:close/>
                    <a:moveTo>
                      <a:pt x="922" y="521"/>
                    </a:moveTo>
                    <a:lnTo>
                      <a:pt x="922" y="515"/>
                    </a:lnTo>
                    <a:lnTo>
                      <a:pt x="923" y="498"/>
                    </a:lnTo>
                    <a:lnTo>
                      <a:pt x="923" y="495"/>
                    </a:lnTo>
                    <a:lnTo>
                      <a:pt x="925" y="493"/>
                    </a:lnTo>
                    <a:lnTo>
                      <a:pt x="926" y="493"/>
                    </a:lnTo>
                    <a:lnTo>
                      <a:pt x="929" y="493"/>
                    </a:lnTo>
                    <a:lnTo>
                      <a:pt x="931" y="495"/>
                    </a:lnTo>
                    <a:lnTo>
                      <a:pt x="931" y="496"/>
                    </a:lnTo>
                    <a:lnTo>
                      <a:pt x="931" y="498"/>
                    </a:lnTo>
                    <a:lnTo>
                      <a:pt x="929" y="517"/>
                    </a:lnTo>
                    <a:lnTo>
                      <a:pt x="929" y="523"/>
                    </a:lnTo>
                    <a:lnTo>
                      <a:pt x="929" y="524"/>
                    </a:lnTo>
                    <a:lnTo>
                      <a:pt x="929" y="526"/>
                    </a:lnTo>
                    <a:lnTo>
                      <a:pt x="926" y="526"/>
                    </a:lnTo>
                    <a:lnTo>
                      <a:pt x="925" y="527"/>
                    </a:lnTo>
                    <a:lnTo>
                      <a:pt x="923" y="526"/>
                    </a:lnTo>
                    <a:lnTo>
                      <a:pt x="922" y="524"/>
                    </a:lnTo>
                    <a:lnTo>
                      <a:pt x="922" y="523"/>
                    </a:lnTo>
                    <a:lnTo>
                      <a:pt x="922" y="521"/>
                    </a:lnTo>
                    <a:close/>
                    <a:moveTo>
                      <a:pt x="925" y="465"/>
                    </a:moveTo>
                    <a:lnTo>
                      <a:pt x="925" y="445"/>
                    </a:lnTo>
                    <a:lnTo>
                      <a:pt x="923" y="439"/>
                    </a:lnTo>
                    <a:lnTo>
                      <a:pt x="925" y="437"/>
                    </a:lnTo>
                    <a:lnTo>
                      <a:pt x="926" y="436"/>
                    </a:lnTo>
                    <a:lnTo>
                      <a:pt x="928" y="436"/>
                    </a:lnTo>
                    <a:lnTo>
                      <a:pt x="929" y="436"/>
                    </a:lnTo>
                    <a:lnTo>
                      <a:pt x="929" y="437"/>
                    </a:lnTo>
                    <a:lnTo>
                      <a:pt x="931" y="439"/>
                    </a:lnTo>
                    <a:lnTo>
                      <a:pt x="932" y="439"/>
                    </a:lnTo>
                    <a:lnTo>
                      <a:pt x="932" y="443"/>
                    </a:lnTo>
                    <a:lnTo>
                      <a:pt x="932" y="465"/>
                    </a:lnTo>
                    <a:lnTo>
                      <a:pt x="932" y="467"/>
                    </a:lnTo>
                    <a:lnTo>
                      <a:pt x="931" y="467"/>
                    </a:lnTo>
                    <a:lnTo>
                      <a:pt x="929" y="468"/>
                    </a:lnTo>
                    <a:lnTo>
                      <a:pt x="928" y="468"/>
                    </a:lnTo>
                    <a:lnTo>
                      <a:pt x="926" y="467"/>
                    </a:lnTo>
                    <a:lnTo>
                      <a:pt x="925" y="467"/>
                    </a:lnTo>
                    <a:lnTo>
                      <a:pt x="925" y="465"/>
                    </a:lnTo>
                    <a:close/>
                    <a:moveTo>
                      <a:pt x="920" y="408"/>
                    </a:moveTo>
                    <a:lnTo>
                      <a:pt x="920" y="398"/>
                    </a:lnTo>
                    <a:lnTo>
                      <a:pt x="917" y="383"/>
                    </a:lnTo>
                    <a:lnTo>
                      <a:pt x="917" y="381"/>
                    </a:lnTo>
                    <a:lnTo>
                      <a:pt x="917" y="380"/>
                    </a:lnTo>
                    <a:lnTo>
                      <a:pt x="918" y="378"/>
                    </a:lnTo>
                    <a:lnTo>
                      <a:pt x="920" y="378"/>
                    </a:lnTo>
                    <a:lnTo>
                      <a:pt x="922" y="378"/>
                    </a:lnTo>
                    <a:lnTo>
                      <a:pt x="923" y="378"/>
                    </a:lnTo>
                    <a:lnTo>
                      <a:pt x="925" y="380"/>
                    </a:lnTo>
                    <a:lnTo>
                      <a:pt x="925" y="381"/>
                    </a:lnTo>
                    <a:lnTo>
                      <a:pt x="928" y="397"/>
                    </a:lnTo>
                    <a:lnTo>
                      <a:pt x="929" y="406"/>
                    </a:lnTo>
                    <a:lnTo>
                      <a:pt x="929" y="408"/>
                    </a:lnTo>
                    <a:lnTo>
                      <a:pt x="928" y="409"/>
                    </a:lnTo>
                    <a:lnTo>
                      <a:pt x="926" y="411"/>
                    </a:lnTo>
                    <a:lnTo>
                      <a:pt x="925" y="411"/>
                    </a:lnTo>
                    <a:lnTo>
                      <a:pt x="923" y="411"/>
                    </a:lnTo>
                    <a:lnTo>
                      <a:pt x="922" y="411"/>
                    </a:lnTo>
                    <a:lnTo>
                      <a:pt x="920" y="409"/>
                    </a:lnTo>
                    <a:lnTo>
                      <a:pt x="920" y="408"/>
                    </a:lnTo>
                    <a:close/>
                    <a:moveTo>
                      <a:pt x="911" y="350"/>
                    </a:moveTo>
                    <a:lnTo>
                      <a:pt x="903" y="330"/>
                    </a:lnTo>
                    <a:lnTo>
                      <a:pt x="901" y="327"/>
                    </a:lnTo>
                    <a:lnTo>
                      <a:pt x="901" y="325"/>
                    </a:lnTo>
                    <a:lnTo>
                      <a:pt x="901" y="324"/>
                    </a:lnTo>
                    <a:lnTo>
                      <a:pt x="903" y="322"/>
                    </a:lnTo>
                    <a:lnTo>
                      <a:pt x="905" y="320"/>
                    </a:lnTo>
                    <a:lnTo>
                      <a:pt x="906" y="320"/>
                    </a:lnTo>
                    <a:lnTo>
                      <a:pt x="909" y="320"/>
                    </a:lnTo>
                    <a:lnTo>
                      <a:pt x="911" y="322"/>
                    </a:lnTo>
                    <a:lnTo>
                      <a:pt x="911" y="324"/>
                    </a:lnTo>
                    <a:lnTo>
                      <a:pt x="911" y="330"/>
                    </a:lnTo>
                    <a:lnTo>
                      <a:pt x="918" y="349"/>
                    </a:lnTo>
                    <a:lnTo>
                      <a:pt x="918" y="350"/>
                    </a:lnTo>
                    <a:lnTo>
                      <a:pt x="917" y="352"/>
                    </a:lnTo>
                    <a:lnTo>
                      <a:pt x="917" y="353"/>
                    </a:lnTo>
                    <a:lnTo>
                      <a:pt x="914" y="353"/>
                    </a:lnTo>
                    <a:lnTo>
                      <a:pt x="912" y="353"/>
                    </a:lnTo>
                    <a:lnTo>
                      <a:pt x="911" y="353"/>
                    </a:lnTo>
                    <a:lnTo>
                      <a:pt x="911" y="352"/>
                    </a:lnTo>
                    <a:lnTo>
                      <a:pt x="911" y="350"/>
                    </a:lnTo>
                    <a:close/>
                    <a:moveTo>
                      <a:pt x="892" y="296"/>
                    </a:moveTo>
                    <a:lnTo>
                      <a:pt x="889" y="289"/>
                    </a:lnTo>
                    <a:lnTo>
                      <a:pt x="881" y="274"/>
                    </a:lnTo>
                    <a:lnTo>
                      <a:pt x="881" y="272"/>
                    </a:lnTo>
                    <a:lnTo>
                      <a:pt x="881" y="271"/>
                    </a:lnTo>
                    <a:lnTo>
                      <a:pt x="883" y="269"/>
                    </a:lnTo>
                    <a:lnTo>
                      <a:pt x="884" y="268"/>
                    </a:lnTo>
                    <a:lnTo>
                      <a:pt x="884" y="266"/>
                    </a:lnTo>
                    <a:lnTo>
                      <a:pt x="886" y="268"/>
                    </a:lnTo>
                    <a:lnTo>
                      <a:pt x="887" y="268"/>
                    </a:lnTo>
                    <a:lnTo>
                      <a:pt x="889" y="269"/>
                    </a:lnTo>
                    <a:lnTo>
                      <a:pt x="897" y="285"/>
                    </a:lnTo>
                    <a:lnTo>
                      <a:pt x="900" y="294"/>
                    </a:lnTo>
                    <a:lnTo>
                      <a:pt x="900" y="296"/>
                    </a:lnTo>
                    <a:lnTo>
                      <a:pt x="898" y="297"/>
                    </a:lnTo>
                    <a:lnTo>
                      <a:pt x="897" y="299"/>
                    </a:lnTo>
                    <a:lnTo>
                      <a:pt x="895" y="299"/>
                    </a:lnTo>
                    <a:lnTo>
                      <a:pt x="894" y="299"/>
                    </a:lnTo>
                    <a:lnTo>
                      <a:pt x="894" y="297"/>
                    </a:lnTo>
                    <a:lnTo>
                      <a:pt x="892" y="296"/>
                    </a:lnTo>
                    <a:close/>
                    <a:moveTo>
                      <a:pt x="866" y="244"/>
                    </a:moveTo>
                    <a:lnTo>
                      <a:pt x="858" y="230"/>
                    </a:lnTo>
                    <a:lnTo>
                      <a:pt x="855" y="222"/>
                    </a:lnTo>
                    <a:lnTo>
                      <a:pt x="853" y="221"/>
                    </a:lnTo>
                    <a:lnTo>
                      <a:pt x="855" y="218"/>
                    </a:lnTo>
                    <a:lnTo>
                      <a:pt x="856" y="218"/>
                    </a:lnTo>
                    <a:lnTo>
                      <a:pt x="858" y="216"/>
                    </a:lnTo>
                    <a:lnTo>
                      <a:pt x="860" y="218"/>
                    </a:lnTo>
                    <a:lnTo>
                      <a:pt x="861" y="219"/>
                    </a:lnTo>
                    <a:lnTo>
                      <a:pt x="866" y="226"/>
                    </a:lnTo>
                    <a:lnTo>
                      <a:pt x="875" y="240"/>
                    </a:lnTo>
                    <a:lnTo>
                      <a:pt x="875" y="241"/>
                    </a:lnTo>
                    <a:lnTo>
                      <a:pt x="875" y="243"/>
                    </a:lnTo>
                    <a:lnTo>
                      <a:pt x="874" y="244"/>
                    </a:lnTo>
                    <a:lnTo>
                      <a:pt x="872" y="246"/>
                    </a:lnTo>
                    <a:lnTo>
                      <a:pt x="870" y="246"/>
                    </a:lnTo>
                    <a:lnTo>
                      <a:pt x="869" y="246"/>
                    </a:lnTo>
                    <a:lnTo>
                      <a:pt x="867" y="246"/>
                    </a:lnTo>
                    <a:lnTo>
                      <a:pt x="866" y="244"/>
                    </a:lnTo>
                    <a:close/>
                    <a:moveTo>
                      <a:pt x="836" y="194"/>
                    </a:moveTo>
                    <a:lnTo>
                      <a:pt x="833" y="193"/>
                    </a:lnTo>
                    <a:lnTo>
                      <a:pt x="821" y="176"/>
                    </a:lnTo>
                    <a:lnTo>
                      <a:pt x="821" y="174"/>
                    </a:lnTo>
                    <a:lnTo>
                      <a:pt x="821" y="173"/>
                    </a:lnTo>
                    <a:lnTo>
                      <a:pt x="821" y="171"/>
                    </a:lnTo>
                    <a:lnTo>
                      <a:pt x="822" y="170"/>
                    </a:lnTo>
                    <a:lnTo>
                      <a:pt x="824" y="170"/>
                    </a:lnTo>
                    <a:lnTo>
                      <a:pt x="825" y="170"/>
                    </a:lnTo>
                    <a:lnTo>
                      <a:pt x="827" y="171"/>
                    </a:lnTo>
                    <a:lnTo>
                      <a:pt x="839" y="187"/>
                    </a:lnTo>
                    <a:lnTo>
                      <a:pt x="842" y="191"/>
                    </a:lnTo>
                    <a:lnTo>
                      <a:pt x="842" y="193"/>
                    </a:lnTo>
                    <a:lnTo>
                      <a:pt x="842" y="194"/>
                    </a:lnTo>
                    <a:lnTo>
                      <a:pt x="841" y="196"/>
                    </a:lnTo>
                    <a:lnTo>
                      <a:pt x="839" y="198"/>
                    </a:lnTo>
                    <a:lnTo>
                      <a:pt x="838" y="196"/>
                    </a:lnTo>
                    <a:lnTo>
                      <a:pt x="836" y="194"/>
                    </a:lnTo>
                    <a:close/>
                    <a:moveTo>
                      <a:pt x="799" y="151"/>
                    </a:moveTo>
                    <a:lnTo>
                      <a:pt x="790" y="142"/>
                    </a:lnTo>
                    <a:lnTo>
                      <a:pt x="782" y="134"/>
                    </a:lnTo>
                    <a:lnTo>
                      <a:pt x="780" y="132"/>
                    </a:lnTo>
                    <a:lnTo>
                      <a:pt x="780" y="131"/>
                    </a:lnTo>
                    <a:lnTo>
                      <a:pt x="780" y="129"/>
                    </a:lnTo>
                    <a:lnTo>
                      <a:pt x="782" y="129"/>
                    </a:lnTo>
                    <a:lnTo>
                      <a:pt x="784" y="127"/>
                    </a:lnTo>
                    <a:lnTo>
                      <a:pt x="785" y="127"/>
                    </a:lnTo>
                    <a:lnTo>
                      <a:pt x="787" y="127"/>
                    </a:lnTo>
                    <a:lnTo>
                      <a:pt x="787" y="129"/>
                    </a:lnTo>
                    <a:lnTo>
                      <a:pt x="796" y="137"/>
                    </a:lnTo>
                    <a:lnTo>
                      <a:pt x="804" y="146"/>
                    </a:lnTo>
                    <a:lnTo>
                      <a:pt x="805" y="148"/>
                    </a:lnTo>
                    <a:lnTo>
                      <a:pt x="805" y="149"/>
                    </a:lnTo>
                    <a:lnTo>
                      <a:pt x="804" y="151"/>
                    </a:lnTo>
                    <a:lnTo>
                      <a:pt x="804" y="152"/>
                    </a:lnTo>
                    <a:lnTo>
                      <a:pt x="802" y="152"/>
                    </a:lnTo>
                    <a:lnTo>
                      <a:pt x="801" y="152"/>
                    </a:lnTo>
                    <a:lnTo>
                      <a:pt x="799" y="151"/>
                    </a:lnTo>
                    <a:close/>
                    <a:moveTo>
                      <a:pt x="757" y="112"/>
                    </a:moveTo>
                    <a:lnTo>
                      <a:pt x="742" y="99"/>
                    </a:lnTo>
                    <a:lnTo>
                      <a:pt x="739" y="96"/>
                    </a:lnTo>
                    <a:lnTo>
                      <a:pt x="737" y="95"/>
                    </a:lnTo>
                    <a:lnTo>
                      <a:pt x="735" y="93"/>
                    </a:lnTo>
                    <a:lnTo>
                      <a:pt x="737" y="92"/>
                    </a:lnTo>
                    <a:lnTo>
                      <a:pt x="739" y="90"/>
                    </a:lnTo>
                    <a:lnTo>
                      <a:pt x="740" y="90"/>
                    </a:lnTo>
                    <a:lnTo>
                      <a:pt x="742" y="90"/>
                    </a:lnTo>
                    <a:lnTo>
                      <a:pt x="745" y="93"/>
                    </a:lnTo>
                    <a:lnTo>
                      <a:pt x="762" y="106"/>
                    </a:lnTo>
                    <a:lnTo>
                      <a:pt x="763" y="107"/>
                    </a:lnTo>
                    <a:lnTo>
                      <a:pt x="763" y="109"/>
                    </a:lnTo>
                    <a:lnTo>
                      <a:pt x="763" y="110"/>
                    </a:lnTo>
                    <a:lnTo>
                      <a:pt x="762" y="112"/>
                    </a:lnTo>
                    <a:lnTo>
                      <a:pt x="760" y="112"/>
                    </a:lnTo>
                    <a:lnTo>
                      <a:pt x="759" y="112"/>
                    </a:lnTo>
                    <a:lnTo>
                      <a:pt x="757" y="112"/>
                    </a:lnTo>
                    <a:close/>
                    <a:moveTo>
                      <a:pt x="711" y="78"/>
                    </a:moveTo>
                    <a:lnTo>
                      <a:pt x="704" y="75"/>
                    </a:lnTo>
                    <a:lnTo>
                      <a:pt x="689" y="65"/>
                    </a:lnTo>
                    <a:lnTo>
                      <a:pt x="687" y="65"/>
                    </a:lnTo>
                    <a:lnTo>
                      <a:pt x="687" y="64"/>
                    </a:lnTo>
                    <a:lnTo>
                      <a:pt x="687" y="62"/>
                    </a:lnTo>
                    <a:lnTo>
                      <a:pt x="687" y="61"/>
                    </a:lnTo>
                    <a:lnTo>
                      <a:pt x="689" y="59"/>
                    </a:lnTo>
                    <a:lnTo>
                      <a:pt x="690" y="57"/>
                    </a:lnTo>
                    <a:lnTo>
                      <a:pt x="692" y="57"/>
                    </a:lnTo>
                    <a:lnTo>
                      <a:pt x="694" y="57"/>
                    </a:lnTo>
                    <a:lnTo>
                      <a:pt x="707" y="67"/>
                    </a:lnTo>
                    <a:lnTo>
                      <a:pt x="715" y="71"/>
                    </a:lnTo>
                    <a:lnTo>
                      <a:pt x="715" y="73"/>
                    </a:lnTo>
                    <a:lnTo>
                      <a:pt x="717" y="75"/>
                    </a:lnTo>
                    <a:lnTo>
                      <a:pt x="715" y="76"/>
                    </a:lnTo>
                    <a:lnTo>
                      <a:pt x="715" y="78"/>
                    </a:lnTo>
                    <a:lnTo>
                      <a:pt x="714" y="79"/>
                    </a:lnTo>
                    <a:lnTo>
                      <a:pt x="712" y="79"/>
                    </a:lnTo>
                    <a:lnTo>
                      <a:pt x="711" y="78"/>
                    </a:lnTo>
                    <a:close/>
                    <a:moveTo>
                      <a:pt x="661" y="51"/>
                    </a:moveTo>
                    <a:lnTo>
                      <a:pt x="644" y="43"/>
                    </a:lnTo>
                    <a:lnTo>
                      <a:pt x="638" y="40"/>
                    </a:lnTo>
                    <a:lnTo>
                      <a:pt x="636" y="39"/>
                    </a:lnTo>
                    <a:lnTo>
                      <a:pt x="635" y="39"/>
                    </a:lnTo>
                    <a:lnTo>
                      <a:pt x="635" y="37"/>
                    </a:lnTo>
                    <a:lnTo>
                      <a:pt x="635" y="36"/>
                    </a:lnTo>
                    <a:lnTo>
                      <a:pt x="636" y="34"/>
                    </a:lnTo>
                    <a:lnTo>
                      <a:pt x="638" y="33"/>
                    </a:lnTo>
                    <a:lnTo>
                      <a:pt x="639" y="33"/>
                    </a:lnTo>
                    <a:lnTo>
                      <a:pt x="641" y="33"/>
                    </a:lnTo>
                    <a:lnTo>
                      <a:pt x="649" y="37"/>
                    </a:lnTo>
                    <a:lnTo>
                      <a:pt x="664" y="43"/>
                    </a:lnTo>
                    <a:lnTo>
                      <a:pt x="666" y="45"/>
                    </a:lnTo>
                    <a:lnTo>
                      <a:pt x="666" y="47"/>
                    </a:lnTo>
                    <a:lnTo>
                      <a:pt x="666" y="48"/>
                    </a:lnTo>
                    <a:lnTo>
                      <a:pt x="664" y="50"/>
                    </a:lnTo>
                    <a:lnTo>
                      <a:pt x="663" y="51"/>
                    </a:lnTo>
                    <a:lnTo>
                      <a:pt x="661" y="51"/>
                    </a:lnTo>
                    <a:close/>
                    <a:moveTo>
                      <a:pt x="608" y="29"/>
                    </a:moveTo>
                    <a:lnTo>
                      <a:pt x="602" y="29"/>
                    </a:lnTo>
                    <a:lnTo>
                      <a:pt x="583" y="23"/>
                    </a:lnTo>
                    <a:lnTo>
                      <a:pt x="582" y="22"/>
                    </a:lnTo>
                    <a:lnTo>
                      <a:pt x="580" y="20"/>
                    </a:lnTo>
                    <a:lnTo>
                      <a:pt x="580" y="19"/>
                    </a:lnTo>
                    <a:lnTo>
                      <a:pt x="580" y="17"/>
                    </a:lnTo>
                    <a:lnTo>
                      <a:pt x="582" y="15"/>
                    </a:lnTo>
                    <a:lnTo>
                      <a:pt x="583" y="14"/>
                    </a:lnTo>
                    <a:lnTo>
                      <a:pt x="586" y="15"/>
                    </a:lnTo>
                    <a:lnTo>
                      <a:pt x="605" y="20"/>
                    </a:lnTo>
                    <a:lnTo>
                      <a:pt x="610" y="22"/>
                    </a:lnTo>
                    <a:lnTo>
                      <a:pt x="611" y="22"/>
                    </a:lnTo>
                    <a:lnTo>
                      <a:pt x="611" y="23"/>
                    </a:lnTo>
                    <a:lnTo>
                      <a:pt x="613" y="26"/>
                    </a:lnTo>
                    <a:lnTo>
                      <a:pt x="613" y="28"/>
                    </a:lnTo>
                    <a:lnTo>
                      <a:pt x="611" y="29"/>
                    </a:lnTo>
                    <a:lnTo>
                      <a:pt x="610" y="29"/>
                    </a:lnTo>
                    <a:lnTo>
                      <a:pt x="608" y="29"/>
                    </a:lnTo>
                    <a:close/>
                    <a:moveTo>
                      <a:pt x="552" y="15"/>
                    </a:moveTo>
                    <a:lnTo>
                      <a:pt x="537" y="12"/>
                    </a:lnTo>
                    <a:lnTo>
                      <a:pt x="528" y="11"/>
                    </a:lnTo>
                    <a:lnTo>
                      <a:pt x="526" y="11"/>
                    </a:lnTo>
                    <a:lnTo>
                      <a:pt x="524" y="11"/>
                    </a:lnTo>
                    <a:lnTo>
                      <a:pt x="524" y="9"/>
                    </a:lnTo>
                    <a:lnTo>
                      <a:pt x="524" y="8"/>
                    </a:lnTo>
                    <a:lnTo>
                      <a:pt x="524" y="6"/>
                    </a:lnTo>
                    <a:lnTo>
                      <a:pt x="526" y="5"/>
                    </a:lnTo>
                    <a:lnTo>
                      <a:pt x="528" y="3"/>
                    </a:lnTo>
                    <a:lnTo>
                      <a:pt x="537" y="5"/>
                    </a:lnTo>
                    <a:lnTo>
                      <a:pt x="554" y="8"/>
                    </a:lnTo>
                    <a:lnTo>
                      <a:pt x="555" y="9"/>
                    </a:lnTo>
                    <a:lnTo>
                      <a:pt x="555" y="11"/>
                    </a:lnTo>
                    <a:lnTo>
                      <a:pt x="555" y="12"/>
                    </a:lnTo>
                    <a:lnTo>
                      <a:pt x="555" y="14"/>
                    </a:lnTo>
                    <a:lnTo>
                      <a:pt x="554" y="15"/>
                    </a:lnTo>
                    <a:lnTo>
                      <a:pt x="552" y="15"/>
                    </a:lnTo>
                    <a:close/>
                    <a:moveTo>
                      <a:pt x="495" y="9"/>
                    </a:moveTo>
                    <a:lnTo>
                      <a:pt x="490" y="8"/>
                    </a:lnTo>
                    <a:lnTo>
                      <a:pt x="489" y="8"/>
                    </a:lnTo>
                    <a:lnTo>
                      <a:pt x="487" y="6"/>
                    </a:lnTo>
                    <a:lnTo>
                      <a:pt x="486" y="5"/>
                    </a:lnTo>
                    <a:lnTo>
                      <a:pt x="486" y="3"/>
                    </a:lnTo>
                    <a:lnTo>
                      <a:pt x="486" y="1"/>
                    </a:lnTo>
                    <a:lnTo>
                      <a:pt x="487" y="1"/>
                    </a:lnTo>
                    <a:lnTo>
                      <a:pt x="489" y="0"/>
                    </a:lnTo>
                    <a:lnTo>
                      <a:pt x="490" y="0"/>
                    </a:lnTo>
                    <a:lnTo>
                      <a:pt x="495" y="1"/>
                    </a:lnTo>
                    <a:lnTo>
                      <a:pt x="497" y="1"/>
                    </a:lnTo>
                    <a:lnTo>
                      <a:pt x="498" y="1"/>
                    </a:lnTo>
                    <a:lnTo>
                      <a:pt x="500" y="3"/>
                    </a:lnTo>
                    <a:lnTo>
                      <a:pt x="500" y="5"/>
                    </a:lnTo>
                    <a:lnTo>
                      <a:pt x="500" y="6"/>
                    </a:lnTo>
                    <a:lnTo>
                      <a:pt x="498" y="8"/>
                    </a:lnTo>
                    <a:lnTo>
                      <a:pt x="497" y="9"/>
                    </a:lnTo>
                    <a:lnTo>
                      <a:pt x="495" y="9"/>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82" name="Freeform 17"/>
              <p:cNvSpPr>
                <a:spLocks/>
              </p:cNvSpPr>
              <p:nvPr/>
            </p:nvSpPr>
            <p:spPr bwMode="auto">
              <a:xfrm>
                <a:off x="4986334" y="5048255"/>
                <a:ext cx="107950" cy="107950"/>
              </a:xfrm>
              <a:custGeom>
                <a:avLst/>
                <a:gdLst>
                  <a:gd name="T0" fmla="*/ 2147483647 w 68"/>
                  <a:gd name="T1" fmla="*/ 0 h 68"/>
                  <a:gd name="T2" fmla="*/ 2147483647 w 68"/>
                  <a:gd name="T3" fmla="*/ 0 h 68"/>
                  <a:gd name="T4" fmla="*/ 2147483647 w 68"/>
                  <a:gd name="T5" fmla="*/ 0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0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1" y="0"/>
                    </a:lnTo>
                    <a:lnTo>
                      <a:pt x="28" y="0"/>
                    </a:lnTo>
                    <a:lnTo>
                      <a:pt x="21" y="3"/>
                    </a:lnTo>
                    <a:lnTo>
                      <a:pt x="15" y="4"/>
                    </a:lnTo>
                    <a:lnTo>
                      <a:pt x="11" y="11"/>
                    </a:lnTo>
                    <a:lnTo>
                      <a:pt x="6" y="14"/>
                    </a:lnTo>
                    <a:lnTo>
                      <a:pt x="3" y="21"/>
                    </a:lnTo>
                    <a:lnTo>
                      <a:pt x="1" y="28"/>
                    </a:lnTo>
                    <a:lnTo>
                      <a:pt x="1" y="31"/>
                    </a:lnTo>
                    <a:lnTo>
                      <a:pt x="0" y="34"/>
                    </a:lnTo>
                    <a:lnTo>
                      <a:pt x="1" y="39"/>
                    </a:lnTo>
                    <a:lnTo>
                      <a:pt x="1" y="40"/>
                    </a:lnTo>
                    <a:lnTo>
                      <a:pt x="3" y="48"/>
                    </a:lnTo>
                    <a:lnTo>
                      <a:pt x="6" y="53"/>
                    </a:lnTo>
                    <a:lnTo>
                      <a:pt x="11" y="57"/>
                    </a:lnTo>
                    <a:lnTo>
                      <a:pt x="15" y="62"/>
                    </a:lnTo>
                    <a:lnTo>
                      <a:pt x="21" y="67"/>
                    </a:lnTo>
                    <a:lnTo>
                      <a:pt x="28" y="67"/>
                    </a:lnTo>
                    <a:lnTo>
                      <a:pt x="31" y="68"/>
                    </a:lnTo>
                    <a:lnTo>
                      <a:pt x="34" y="68"/>
                    </a:lnTo>
                    <a:lnTo>
                      <a:pt x="39" y="68"/>
                    </a:lnTo>
                    <a:lnTo>
                      <a:pt x="42" y="67"/>
                    </a:lnTo>
                    <a:lnTo>
                      <a:pt x="48" y="67"/>
                    </a:lnTo>
                    <a:lnTo>
                      <a:pt x="54" y="62"/>
                    </a:lnTo>
                    <a:lnTo>
                      <a:pt x="59" y="57"/>
                    </a:lnTo>
                    <a:lnTo>
                      <a:pt x="63" y="53"/>
                    </a:lnTo>
                    <a:lnTo>
                      <a:pt x="65" y="48"/>
                    </a:lnTo>
                    <a:lnTo>
                      <a:pt x="68" y="40"/>
                    </a:lnTo>
                    <a:lnTo>
                      <a:pt x="68" y="39"/>
                    </a:lnTo>
                    <a:lnTo>
                      <a:pt x="68" y="34"/>
                    </a:lnTo>
                    <a:lnTo>
                      <a:pt x="68" y="31"/>
                    </a:lnTo>
                    <a:lnTo>
                      <a:pt x="68" y="28"/>
                    </a:lnTo>
                    <a:lnTo>
                      <a:pt x="65" y="21"/>
                    </a:lnTo>
                    <a:lnTo>
                      <a:pt x="63" y="14"/>
                    </a:lnTo>
                    <a:lnTo>
                      <a:pt x="59" y="11"/>
                    </a:lnTo>
                    <a:lnTo>
                      <a:pt x="54" y="4"/>
                    </a:lnTo>
                    <a:lnTo>
                      <a:pt x="48" y="3"/>
                    </a:lnTo>
                    <a:lnTo>
                      <a:pt x="42" y="0"/>
                    </a:lnTo>
                    <a:lnTo>
                      <a:pt x="39" y="0"/>
                    </a:lnTo>
                    <a:lnTo>
                      <a:pt x="34" y="0"/>
                    </a:lnTo>
                    <a:close/>
                  </a:path>
                </a:pathLst>
              </a:custGeom>
              <a:solidFill>
                <a:srgbClr val="FF0000"/>
              </a:solidFill>
              <a:ln w="9525">
                <a:noFill/>
                <a:round/>
                <a:headEnd/>
                <a:tailEnd/>
              </a:ln>
            </p:spPr>
            <p:txBody>
              <a:bodyPr/>
              <a:lstStyle/>
              <a:p>
                <a:endParaRPr lang="ja-JP" altLang="en-US" dirty="0">
                  <a:latin typeface="Tahoma" pitchFamily="34" charset="0"/>
                  <a:cs typeface="Tahoma" pitchFamily="34" charset="0"/>
                </a:endParaRPr>
              </a:p>
            </p:txBody>
          </p:sp>
          <p:sp>
            <p:nvSpPr>
              <p:cNvPr id="9383" name="Freeform 18"/>
              <p:cNvSpPr>
                <a:spLocks/>
              </p:cNvSpPr>
              <p:nvPr/>
            </p:nvSpPr>
            <p:spPr bwMode="auto">
              <a:xfrm>
                <a:off x="4986334" y="5048255"/>
                <a:ext cx="107950" cy="107950"/>
              </a:xfrm>
              <a:custGeom>
                <a:avLst/>
                <a:gdLst>
                  <a:gd name="T0" fmla="*/ 2147483647 w 68"/>
                  <a:gd name="T1" fmla="*/ 0 h 68"/>
                  <a:gd name="T2" fmla="*/ 2147483647 w 68"/>
                  <a:gd name="T3" fmla="*/ 0 h 68"/>
                  <a:gd name="T4" fmla="*/ 2147483647 w 68"/>
                  <a:gd name="T5" fmla="*/ 0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0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0 h 68"/>
                  <a:gd name="T78" fmla="*/ 2147483647 w 68"/>
                  <a:gd name="T79" fmla="*/ 0 h 68"/>
                  <a:gd name="T80" fmla="*/ 2147483647 w 68"/>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8"/>
                  <a:gd name="T125" fmla="*/ 68 w 68"/>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8">
                    <a:moveTo>
                      <a:pt x="34" y="0"/>
                    </a:moveTo>
                    <a:lnTo>
                      <a:pt x="31" y="0"/>
                    </a:lnTo>
                    <a:lnTo>
                      <a:pt x="28" y="0"/>
                    </a:lnTo>
                    <a:lnTo>
                      <a:pt x="21" y="3"/>
                    </a:lnTo>
                    <a:lnTo>
                      <a:pt x="15" y="4"/>
                    </a:lnTo>
                    <a:lnTo>
                      <a:pt x="11" y="11"/>
                    </a:lnTo>
                    <a:lnTo>
                      <a:pt x="6" y="14"/>
                    </a:lnTo>
                    <a:lnTo>
                      <a:pt x="3" y="21"/>
                    </a:lnTo>
                    <a:lnTo>
                      <a:pt x="1" y="28"/>
                    </a:lnTo>
                    <a:lnTo>
                      <a:pt x="1" y="31"/>
                    </a:lnTo>
                    <a:lnTo>
                      <a:pt x="0" y="34"/>
                    </a:lnTo>
                    <a:lnTo>
                      <a:pt x="1" y="39"/>
                    </a:lnTo>
                    <a:lnTo>
                      <a:pt x="1" y="40"/>
                    </a:lnTo>
                    <a:lnTo>
                      <a:pt x="3" y="48"/>
                    </a:lnTo>
                    <a:lnTo>
                      <a:pt x="6" y="53"/>
                    </a:lnTo>
                    <a:lnTo>
                      <a:pt x="11" y="57"/>
                    </a:lnTo>
                    <a:lnTo>
                      <a:pt x="15" y="62"/>
                    </a:lnTo>
                    <a:lnTo>
                      <a:pt x="21" y="67"/>
                    </a:lnTo>
                    <a:lnTo>
                      <a:pt x="28" y="67"/>
                    </a:lnTo>
                    <a:lnTo>
                      <a:pt x="31" y="68"/>
                    </a:lnTo>
                    <a:lnTo>
                      <a:pt x="34" y="68"/>
                    </a:lnTo>
                    <a:lnTo>
                      <a:pt x="39" y="68"/>
                    </a:lnTo>
                    <a:lnTo>
                      <a:pt x="42" y="67"/>
                    </a:lnTo>
                    <a:lnTo>
                      <a:pt x="48" y="67"/>
                    </a:lnTo>
                    <a:lnTo>
                      <a:pt x="54" y="62"/>
                    </a:lnTo>
                    <a:lnTo>
                      <a:pt x="59" y="57"/>
                    </a:lnTo>
                    <a:lnTo>
                      <a:pt x="63" y="53"/>
                    </a:lnTo>
                    <a:lnTo>
                      <a:pt x="65" y="48"/>
                    </a:lnTo>
                    <a:lnTo>
                      <a:pt x="68" y="40"/>
                    </a:lnTo>
                    <a:lnTo>
                      <a:pt x="68" y="39"/>
                    </a:lnTo>
                    <a:lnTo>
                      <a:pt x="68" y="34"/>
                    </a:lnTo>
                    <a:lnTo>
                      <a:pt x="68" y="31"/>
                    </a:lnTo>
                    <a:lnTo>
                      <a:pt x="68" y="28"/>
                    </a:lnTo>
                    <a:lnTo>
                      <a:pt x="65" y="21"/>
                    </a:lnTo>
                    <a:lnTo>
                      <a:pt x="63" y="14"/>
                    </a:lnTo>
                    <a:lnTo>
                      <a:pt x="59" y="11"/>
                    </a:lnTo>
                    <a:lnTo>
                      <a:pt x="54" y="4"/>
                    </a:lnTo>
                    <a:lnTo>
                      <a:pt x="48" y="3"/>
                    </a:lnTo>
                    <a:lnTo>
                      <a:pt x="42" y="0"/>
                    </a:lnTo>
                    <a:lnTo>
                      <a:pt x="39"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84" name="Freeform 21"/>
              <p:cNvSpPr>
                <a:spLocks/>
              </p:cNvSpPr>
              <p:nvPr/>
            </p:nvSpPr>
            <p:spPr bwMode="auto">
              <a:xfrm>
                <a:off x="5608634" y="5053018"/>
                <a:ext cx="109538" cy="107950"/>
              </a:xfrm>
              <a:custGeom>
                <a:avLst/>
                <a:gdLst>
                  <a:gd name="T0" fmla="*/ 2147483647 w 69"/>
                  <a:gd name="T1" fmla="*/ 0 h 68"/>
                  <a:gd name="T2" fmla="*/ 2147483647 w 69"/>
                  <a:gd name="T3" fmla="*/ 0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0 w 69"/>
                  <a:gd name="T19" fmla="*/ 2147483647 h 68"/>
                  <a:gd name="T20" fmla="*/ 0 w 69"/>
                  <a:gd name="T21" fmla="*/ 2147483647 h 68"/>
                  <a:gd name="T22" fmla="*/ 0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2147483647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2147483647 w 69"/>
                  <a:gd name="T67" fmla="*/ 2147483647 h 68"/>
                  <a:gd name="T68" fmla="*/ 2147483647 w 69"/>
                  <a:gd name="T69" fmla="*/ 2147483647 h 68"/>
                  <a:gd name="T70" fmla="*/ 2147483647 w 69"/>
                  <a:gd name="T71" fmla="*/ 2147483647 h 68"/>
                  <a:gd name="T72" fmla="*/ 2147483647 w 69"/>
                  <a:gd name="T73" fmla="*/ 2147483647 h 68"/>
                  <a:gd name="T74" fmla="*/ 2147483647 w 69"/>
                  <a:gd name="T75" fmla="*/ 2147483647 h 68"/>
                  <a:gd name="T76" fmla="*/ 2147483647 w 69"/>
                  <a:gd name="T77" fmla="*/ 2147483647 h 68"/>
                  <a:gd name="T78" fmla="*/ 2147483647 w 69"/>
                  <a:gd name="T79" fmla="*/ 0 h 68"/>
                  <a:gd name="T80" fmla="*/ 2147483647 w 69"/>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68"/>
                  <a:gd name="T125" fmla="*/ 69 w 6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68">
                    <a:moveTo>
                      <a:pt x="34" y="0"/>
                    </a:moveTo>
                    <a:lnTo>
                      <a:pt x="31" y="0"/>
                    </a:lnTo>
                    <a:lnTo>
                      <a:pt x="28" y="1"/>
                    </a:lnTo>
                    <a:lnTo>
                      <a:pt x="22" y="3"/>
                    </a:lnTo>
                    <a:lnTo>
                      <a:pt x="16" y="6"/>
                    </a:lnTo>
                    <a:lnTo>
                      <a:pt x="11" y="9"/>
                    </a:lnTo>
                    <a:lnTo>
                      <a:pt x="6" y="15"/>
                    </a:lnTo>
                    <a:lnTo>
                      <a:pt x="3" y="22"/>
                    </a:lnTo>
                    <a:lnTo>
                      <a:pt x="2" y="28"/>
                    </a:lnTo>
                    <a:lnTo>
                      <a:pt x="0" y="31"/>
                    </a:lnTo>
                    <a:lnTo>
                      <a:pt x="0" y="36"/>
                    </a:lnTo>
                    <a:lnTo>
                      <a:pt x="0" y="37"/>
                    </a:lnTo>
                    <a:lnTo>
                      <a:pt x="2" y="42"/>
                    </a:lnTo>
                    <a:lnTo>
                      <a:pt x="3" y="46"/>
                    </a:lnTo>
                    <a:lnTo>
                      <a:pt x="6" y="54"/>
                    </a:lnTo>
                    <a:lnTo>
                      <a:pt x="11" y="59"/>
                    </a:lnTo>
                    <a:lnTo>
                      <a:pt x="16" y="64"/>
                    </a:lnTo>
                    <a:lnTo>
                      <a:pt x="22" y="65"/>
                    </a:lnTo>
                    <a:lnTo>
                      <a:pt x="28" y="68"/>
                    </a:lnTo>
                    <a:lnTo>
                      <a:pt x="31" y="68"/>
                    </a:lnTo>
                    <a:lnTo>
                      <a:pt x="34" y="68"/>
                    </a:lnTo>
                    <a:lnTo>
                      <a:pt x="39" y="68"/>
                    </a:lnTo>
                    <a:lnTo>
                      <a:pt x="42" y="68"/>
                    </a:lnTo>
                    <a:lnTo>
                      <a:pt x="48" y="65"/>
                    </a:lnTo>
                    <a:lnTo>
                      <a:pt x="55" y="64"/>
                    </a:lnTo>
                    <a:lnTo>
                      <a:pt x="59" y="59"/>
                    </a:lnTo>
                    <a:lnTo>
                      <a:pt x="64" y="54"/>
                    </a:lnTo>
                    <a:lnTo>
                      <a:pt x="65" y="46"/>
                    </a:lnTo>
                    <a:lnTo>
                      <a:pt x="69" y="42"/>
                    </a:lnTo>
                    <a:lnTo>
                      <a:pt x="69" y="37"/>
                    </a:lnTo>
                    <a:lnTo>
                      <a:pt x="69" y="36"/>
                    </a:lnTo>
                    <a:lnTo>
                      <a:pt x="69" y="31"/>
                    </a:lnTo>
                    <a:lnTo>
                      <a:pt x="69" y="28"/>
                    </a:lnTo>
                    <a:lnTo>
                      <a:pt x="65" y="22"/>
                    </a:lnTo>
                    <a:lnTo>
                      <a:pt x="64" y="15"/>
                    </a:lnTo>
                    <a:lnTo>
                      <a:pt x="59" y="9"/>
                    </a:lnTo>
                    <a:lnTo>
                      <a:pt x="55" y="6"/>
                    </a:lnTo>
                    <a:lnTo>
                      <a:pt x="48" y="3"/>
                    </a:lnTo>
                    <a:lnTo>
                      <a:pt x="42" y="1"/>
                    </a:lnTo>
                    <a:lnTo>
                      <a:pt x="39" y="0"/>
                    </a:lnTo>
                    <a:lnTo>
                      <a:pt x="34" y="0"/>
                    </a:lnTo>
                    <a:close/>
                  </a:path>
                </a:pathLst>
              </a:custGeom>
              <a:solidFill>
                <a:srgbClr val="FF00FF"/>
              </a:solidFill>
              <a:ln w="9525">
                <a:noFill/>
                <a:round/>
                <a:headEnd/>
                <a:tailEnd/>
              </a:ln>
            </p:spPr>
            <p:txBody>
              <a:bodyPr/>
              <a:lstStyle/>
              <a:p>
                <a:endParaRPr lang="ja-JP" altLang="en-US" dirty="0">
                  <a:latin typeface="Tahoma" pitchFamily="34" charset="0"/>
                  <a:cs typeface="Tahoma" pitchFamily="34" charset="0"/>
                </a:endParaRPr>
              </a:p>
            </p:txBody>
          </p:sp>
          <p:sp>
            <p:nvSpPr>
              <p:cNvPr id="9385" name="Freeform 22"/>
              <p:cNvSpPr>
                <a:spLocks/>
              </p:cNvSpPr>
              <p:nvPr/>
            </p:nvSpPr>
            <p:spPr bwMode="auto">
              <a:xfrm>
                <a:off x="5608634" y="5053018"/>
                <a:ext cx="109538" cy="107950"/>
              </a:xfrm>
              <a:custGeom>
                <a:avLst/>
                <a:gdLst>
                  <a:gd name="T0" fmla="*/ 2147483647 w 69"/>
                  <a:gd name="T1" fmla="*/ 0 h 68"/>
                  <a:gd name="T2" fmla="*/ 2147483647 w 69"/>
                  <a:gd name="T3" fmla="*/ 0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0 w 69"/>
                  <a:gd name="T19" fmla="*/ 2147483647 h 68"/>
                  <a:gd name="T20" fmla="*/ 0 w 69"/>
                  <a:gd name="T21" fmla="*/ 2147483647 h 68"/>
                  <a:gd name="T22" fmla="*/ 0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2147483647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2147483647 w 69"/>
                  <a:gd name="T67" fmla="*/ 2147483647 h 68"/>
                  <a:gd name="T68" fmla="*/ 2147483647 w 69"/>
                  <a:gd name="T69" fmla="*/ 2147483647 h 68"/>
                  <a:gd name="T70" fmla="*/ 2147483647 w 69"/>
                  <a:gd name="T71" fmla="*/ 2147483647 h 68"/>
                  <a:gd name="T72" fmla="*/ 2147483647 w 69"/>
                  <a:gd name="T73" fmla="*/ 2147483647 h 68"/>
                  <a:gd name="T74" fmla="*/ 2147483647 w 69"/>
                  <a:gd name="T75" fmla="*/ 2147483647 h 68"/>
                  <a:gd name="T76" fmla="*/ 2147483647 w 69"/>
                  <a:gd name="T77" fmla="*/ 2147483647 h 68"/>
                  <a:gd name="T78" fmla="*/ 2147483647 w 69"/>
                  <a:gd name="T79" fmla="*/ 0 h 68"/>
                  <a:gd name="T80" fmla="*/ 2147483647 w 69"/>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68"/>
                  <a:gd name="T125" fmla="*/ 69 w 6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68">
                    <a:moveTo>
                      <a:pt x="34" y="0"/>
                    </a:moveTo>
                    <a:lnTo>
                      <a:pt x="31" y="0"/>
                    </a:lnTo>
                    <a:lnTo>
                      <a:pt x="28" y="1"/>
                    </a:lnTo>
                    <a:lnTo>
                      <a:pt x="22" y="3"/>
                    </a:lnTo>
                    <a:lnTo>
                      <a:pt x="16" y="6"/>
                    </a:lnTo>
                    <a:lnTo>
                      <a:pt x="11" y="9"/>
                    </a:lnTo>
                    <a:lnTo>
                      <a:pt x="6" y="15"/>
                    </a:lnTo>
                    <a:lnTo>
                      <a:pt x="3" y="22"/>
                    </a:lnTo>
                    <a:lnTo>
                      <a:pt x="2" y="28"/>
                    </a:lnTo>
                    <a:lnTo>
                      <a:pt x="0" y="31"/>
                    </a:lnTo>
                    <a:lnTo>
                      <a:pt x="0" y="36"/>
                    </a:lnTo>
                    <a:lnTo>
                      <a:pt x="0" y="37"/>
                    </a:lnTo>
                    <a:lnTo>
                      <a:pt x="2" y="42"/>
                    </a:lnTo>
                    <a:lnTo>
                      <a:pt x="3" y="46"/>
                    </a:lnTo>
                    <a:lnTo>
                      <a:pt x="6" y="54"/>
                    </a:lnTo>
                    <a:lnTo>
                      <a:pt x="11" y="59"/>
                    </a:lnTo>
                    <a:lnTo>
                      <a:pt x="16" y="64"/>
                    </a:lnTo>
                    <a:lnTo>
                      <a:pt x="22" y="65"/>
                    </a:lnTo>
                    <a:lnTo>
                      <a:pt x="28" y="68"/>
                    </a:lnTo>
                    <a:lnTo>
                      <a:pt x="31" y="68"/>
                    </a:lnTo>
                    <a:lnTo>
                      <a:pt x="34" y="68"/>
                    </a:lnTo>
                    <a:lnTo>
                      <a:pt x="39" y="68"/>
                    </a:lnTo>
                    <a:lnTo>
                      <a:pt x="42" y="68"/>
                    </a:lnTo>
                    <a:lnTo>
                      <a:pt x="48" y="65"/>
                    </a:lnTo>
                    <a:lnTo>
                      <a:pt x="55" y="64"/>
                    </a:lnTo>
                    <a:lnTo>
                      <a:pt x="59" y="59"/>
                    </a:lnTo>
                    <a:lnTo>
                      <a:pt x="64" y="54"/>
                    </a:lnTo>
                    <a:lnTo>
                      <a:pt x="65" y="46"/>
                    </a:lnTo>
                    <a:lnTo>
                      <a:pt x="69" y="42"/>
                    </a:lnTo>
                    <a:lnTo>
                      <a:pt x="69" y="37"/>
                    </a:lnTo>
                    <a:lnTo>
                      <a:pt x="69" y="36"/>
                    </a:lnTo>
                    <a:lnTo>
                      <a:pt x="69" y="31"/>
                    </a:lnTo>
                    <a:lnTo>
                      <a:pt x="69" y="28"/>
                    </a:lnTo>
                    <a:lnTo>
                      <a:pt x="65" y="22"/>
                    </a:lnTo>
                    <a:lnTo>
                      <a:pt x="64" y="15"/>
                    </a:lnTo>
                    <a:lnTo>
                      <a:pt x="59" y="9"/>
                    </a:lnTo>
                    <a:lnTo>
                      <a:pt x="55" y="6"/>
                    </a:lnTo>
                    <a:lnTo>
                      <a:pt x="48" y="3"/>
                    </a:lnTo>
                    <a:lnTo>
                      <a:pt x="42" y="1"/>
                    </a:lnTo>
                    <a:lnTo>
                      <a:pt x="39"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86" name="Freeform 23"/>
              <p:cNvSpPr>
                <a:spLocks/>
              </p:cNvSpPr>
              <p:nvPr/>
            </p:nvSpPr>
            <p:spPr bwMode="auto">
              <a:xfrm>
                <a:off x="4981572" y="5684843"/>
                <a:ext cx="107950" cy="109538"/>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close/>
                  </a:path>
                </a:pathLst>
              </a:custGeom>
              <a:solidFill>
                <a:srgbClr val="FF00FF"/>
              </a:solidFill>
              <a:ln w="9525">
                <a:noFill/>
                <a:round/>
                <a:headEnd/>
                <a:tailEnd/>
              </a:ln>
            </p:spPr>
            <p:txBody>
              <a:bodyPr/>
              <a:lstStyle/>
              <a:p>
                <a:endParaRPr lang="ja-JP" altLang="en-US" dirty="0">
                  <a:latin typeface="Tahoma" pitchFamily="34" charset="0"/>
                  <a:cs typeface="Tahoma" pitchFamily="34" charset="0"/>
                </a:endParaRPr>
              </a:p>
            </p:txBody>
          </p:sp>
          <p:sp>
            <p:nvSpPr>
              <p:cNvPr id="9387" name="Freeform 24"/>
              <p:cNvSpPr>
                <a:spLocks/>
              </p:cNvSpPr>
              <p:nvPr/>
            </p:nvSpPr>
            <p:spPr bwMode="auto">
              <a:xfrm>
                <a:off x="4981572" y="5684843"/>
                <a:ext cx="107950" cy="109538"/>
              </a:xfrm>
              <a:custGeom>
                <a:avLst/>
                <a:gdLst>
                  <a:gd name="T0" fmla="*/ 2147483647 w 68"/>
                  <a:gd name="T1" fmla="*/ 0 h 69"/>
                  <a:gd name="T2" fmla="*/ 2147483647 w 68"/>
                  <a:gd name="T3" fmla="*/ 0 h 69"/>
                  <a:gd name="T4" fmla="*/ 2147483647 w 68"/>
                  <a:gd name="T5" fmla="*/ 0 h 69"/>
                  <a:gd name="T6" fmla="*/ 2147483647 w 68"/>
                  <a:gd name="T7" fmla="*/ 2147483647 h 69"/>
                  <a:gd name="T8" fmla="*/ 2147483647 w 68"/>
                  <a:gd name="T9" fmla="*/ 2147483647 h 69"/>
                  <a:gd name="T10" fmla="*/ 2147483647 w 68"/>
                  <a:gd name="T11" fmla="*/ 2147483647 h 69"/>
                  <a:gd name="T12" fmla="*/ 2147483647 w 68"/>
                  <a:gd name="T13" fmla="*/ 2147483647 h 69"/>
                  <a:gd name="T14" fmla="*/ 2147483647 w 68"/>
                  <a:gd name="T15" fmla="*/ 2147483647 h 69"/>
                  <a:gd name="T16" fmla="*/ 2147483647 w 68"/>
                  <a:gd name="T17" fmla="*/ 2147483647 h 69"/>
                  <a:gd name="T18" fmla="*/ 0 w 68"/>
                  <a:gd name="T19" fmla="*/ 2147483647 h 69"/>
                  <a:gd name="T20" fmla="*/ 0 w 68"/>
                  <a:gd name="T21" fmla="*/ 2147483647 h 69"/>
                  <a:gd name="T22" fmla="*/ 0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2147483647 w 68"/>
                  <a:gd name="T67" fmla="*/ 2147483647 h 69"/>
                  <a:gd name="T68" fmla="*/ 2147483647 w 68"/>
                  <a:gd name="T69" fmla="*/ 2147483647 h 69"/>
                  <a:gd name="T70" fmla="*/ 2147483647 w 68"/>
                  <a:gd name="T71" fmla="*/ 2147483647 h 69"/>
                  <a:gd name="T72" fmla="*/ 2147483647 w 68"/>
                  <a:gd name="T73" fmla="*/ 2147483647 h 69"/>
                  <a:gd name="T74" fmla="*/ 2147483647 w 68"/>
                  <a:gd name="T75" fmla="*/ 2147483647 h 69"/>
                  <a:gd name="T76" fmla="*/ 2147483647 w 68"/>
                  <a:gd name="T77" fmla="*/ 0 h 69"/>
                  <a:gd name="T78" fmla="*/ 2147483647 w 68"/>
                  <a:gd name="T79" fmla="*/ 0 h 69"/>
                  <a:gd name="T80" fmla="*/ 2147483647 w 68"/>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69"/>
                  <a:gd name="T125" fmla="*/ 68 w 6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69">
                    <a:moveTo>
                      <a:pt x="34" y="0"/>
                    </a:moveTo>
                    <a:lnTo>
                      <a:pt x="32" y="0"/>
                    </a:lnTo>
                    <a:lnTo>
                      <a:pt x="28" y="0"/>
                    </a:lnTo>
                    <a:lnTo>
                      <a:pt x="21" y="3"/>
                    </a:lnTo>
                    <a:lnTo>
                      <a:pt x="15" y="5"/>
                    </a:lnTo>
                    <a:lnTo>
                      <a:pt x="11" y="11"/>
                    </a:lnTo>
                    <a:lnTo>
                      <a:pt x="6" y="14"/>
                    </a:lnTo>
                    <a:lnTo>
                      <a:pt x="3" y="20"/>
                    </a:lnTo>
                    <a:lnTo>
                      <a:pt x="1" y="28"/>
                    </a:lnTo>
                    <a:lnTo>
                      <a:pt x="0" y="30"/>
                    </a:lnTo>
                    <a:lnTo>
                      <a:pt x="0" y="34"/>
                    </a:lnTo>
                    <a:lnTo>
                      <a:pt x="0" y="39"/>
                    </a:lnTo>
                    <a:lnTo>
                      <a:pt x="1" y="41"/>
                    </a:lnTo>
                    <a:lnTo>
                      <a:pt x="3" y="48"/>
                    </a:lnTo>
                    <a:lnTo>
                      <a:pt x="6" y="55"/>
                    </a:lnTo>
                    <a:lnTo>
                      <a:pt x="11" y="58"/>
                    </a:lnTo>
                    <a:lnTo>
                      <a:pt x="15" y="64"/>
                    </a:lnTo>
                    <a:lnTo>
                      <a:pt x="21" y="67"/>
                    </a:lnTo>
                    <a:lnTo>
                      <a:pt x="28" y="67"/>
                    </a:lnTo>
                    <a:lnTo>
                      <a:pt x="32" y="69"/>
                    </a:lnTo>
                    <a:lnTo>
                      <a:pt x="34" y="69"/>
                    </a:lnTo>
                    <a:lnTo>
                      <a:pt x="38" y="69"/>
                    </a:lnTo>
                    <a:lnTo>
                      <a:pt x="42" y="67"/>
                    </a:lnTo>
                    <a:lnTo>
                      <a:pt x="48" y="67"/>
                    </a:lnTo>
                    <a:lnTo>
                      <a:pt x="54" y="64"/>
                    </a:lnTo>
                    <a:lnTo>
                      <a:pt x="60" y="58"/>
                    </a:lnTo>
                    <a:lnTo>
                      <a:pt x="63" y="55"/>
                    </a:lnTo>
                    <a:lnTo>
                      <a:pt x="66" y="48"/>
                    </a:lnTo>
                    <a:lnTo>
                      <a:pt x="68" y="41"/>
                    </a:lnTo>
                    <a:lnTo>
                      <a:pt x="68" y="39"/>
                    </a:lnTo>
                    <a:lnTo>
                      <a:pt x="68" y="34"/>
                    </a:lnTo>
                    <a:lnTo>
                      <a:pt x="68" y="30"/>
                    </a:lnTo>
                    <a:lnTo>
                      <a:pt x="68" y="28"/>
                    </a:lnTo>
                    <a:lnTo>
                      <a:pt x="66" y="20"/>
                    </a:lnTo>
                    <a:lnTo>
                      <a:pt x="63" y="14"/>
                    </a:lnTo>
                    <a:lnTo>
                      <a:pt x="60" y="11"/>
                    </a:lnTo>
                    <a:lnTo>
                      <a:pt x="54" y="5"/>
                    </a:lnTo>
                    <a:lnTo>
                      <a:pt x="48" y="3"/>
                    </a:lnTo>
                    <a:lnTo>
                      <a:pt x="42" y="0"/>
                    </a:lnTo>
                    <a:lnTo>
                      <a:pt x="38" y="0"/>
                    </a:lnTo>
                    <a:lnTo>
                      <a:pt x="34" y="0"/>
                    </a:lnTo>
                  </a:path>
                </a:pathLst>
              </a:custGeom>
              <a:noFill/>
              <a:ln w="12700">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388" name="Rectangle 33"/>
              <p:cNvSpPr>
                <a:spLocks noChangeArrowheads="1"/>
              </p:cNvSpPr>
              <p:nvPr/>
            </p:nvSpPr>
            <p:spPr bwMode="auto">
              <a:xfrm>
                <a:off x="5416547" y="4870455"/>
                <a:ext cx="110455"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89" name="Rectangle 34"/>
              <p:cNvSpPr>
                <a:spLocks noChangeArrowheads="1"/>
              </p:cNvSpPr>
              <p:nvPr/>
            </p:nvSpPr>
            <p:spPr bwMode="auto">
              <a:xfrm>
                <a:off x="5519734" y="4870455"/>
                <a:ext cx="189295" cy="227155"/>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⑤</a:t>
                </a:r>
                <a:endParaRPr lang="en-US" altLang="ja-JP" sz="1600" dirty="0">
                  <a:latin typeface="Tahoma" pitchFamily="34" charset="0"/>
                  <a:ea typeface="Tahoma" pitchFamily="34" charset="0"/>
                  <a:cs typeface="Tahoma" pitchFamily="34" charset="0"/>
                </a:endParaRPr>
              </a:p>
            </p:txBody>
          </p:sp>
          <p:sp>
            <p:nvSpPr>
              <p:cNvPr id="9390" name="Rectangle 35"/>
              <p:cNvSpPr>
                <a:spLocks noChangeArrowheads="1"/>
              </p:cNvSpPr>
              <p:nvPr/>
            </p:nvSpPr>
            <p:spPr bwMode="auto">
              <a:xfrm>
                <a:off x="4695821" y="5594355"/>
                <a:ext cx="110455"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91" name="Rectangle 36"/>
              <p:cNvSpPr>
                <a:spLocks noChangeArrowheads="1"/>
              </p:cNvSpPr>
              <p:nvPr/>
            </p:nvSpPr>
            <p:spPr bwMode="auto">
              <a:xfrm>
                <a:off x="4795834" y="5594355"/>
                <a:ext cx="189295" cy="227155"/>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⑥</a:t>
                </a:r>
                <a:endParaRPr lang="en-US" altLang="ja-JP" sz="1600" dirty="0">
                  <a:latin typeface="Tahoma" pitchFamily="34" charset="0"/>
                  <a:ea typeface="Tahoma" pitchFamily="34" charset="0"/>
                  <a:cs typeface="Tahoma" pitchFamily="34" charset="0"/>
                </a:endParaRPr>
              </a:p>
            </p:txBody>
          </p:sp>
          <p:sp>
            <p:nvSpPr>
              <p:cNvPr id="9392" name="Rectangle 37"/>
              <p:cNvSpPr>
                <a:spLocks noChangeArrowheads="1"/>
              </p:cNvSpPr>
              <p:nvPr/>
            </p:nvSpPr>
            <p:spPr bwMode="auto">
              <a:xfrm>
                <a:off x="4687884" y="4437068"/>
                <a:ext cx="110455"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93" name="Rectangle 38"/>
              <p:cNvSpPr>
                <a:spLocks noChangeArrowheads="1"/>
              </p:cNvSpPr>
              <p:nvPr/>
            </p:nvSpPr>
            <p:spPr bwMode="auto">
              <a:xfrm>
                <a:off x="4791073" y="4437068"/>
                <a:ext cx="189295" cy="227155"/>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④</a:t>
                </a:r>
                <a:endParaRPr lang="en-US" altLang="ja-JP" sz="1600" dirty="0">
                  <a:latin typeface="Tahoma" pitchFamily="34" charset="0"/>
                  <a:ea typeface="Tahoma" pitchFamily="34" charset="0"/>
                  <a:cs typeface="Tahoma" pitchFamily="34" charset="0"/>
                </a:endParaRPr>
              </a:p>
            </p:txBody>
          </p:sp>
          <p:sp>
            <p:nvSpPr>
              <p:cNvPr id="9394" name="Rectangle 39"/>
              <p:cNvSpPr>
                <a:spLocks noChangeArrowheads="1"/>
              </p:cNvSpPr>
              <p:nvPr/>
            </p:nvSpPr>
            <p:spPr bwMode="auto">
              <a:xfrm>
                <a:off x="4668834" y="5186368"/>
                <a:ext cx="110455"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T</a:t>
                </a:r>
                <a:endParaRPr lang="en-US" altLang="ja-JP" sz="1600" dirty="0">
                  <a:latin typeface="Tahoma" pitchFamily="34" charset="0"/>
                  <a:ea typeface="Tahoma" pitchFamily="34" charset="0"/>
                  <a:cs typeface="Tahoma" pitchFamily="34" charset="0"/>
                </a:endParaRPr>
              </a:p>
            </p:txBody>
          </p:sp>
          <p:sp>
            <p:nvSpPr>
              <p:cNvPr id="9395" name="Rectangle 40"/>
              <p:cNvSpPr>
                <a:spLocks noChangeArrowheads="1"/>
              </p:cNvSpPr>
              <p:nvPr/>
            </p:nvSpPr>
            <p:spPr bwMode="auto">
              <a:xfrm>
                <a:off x="4772022" y="5186368"/>
                <a:ext cx="189295" cy="227155"/>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①</a:t>
                </a:r>
                <a:endParaRPr lang="en-US" altLang="ja-JP" sz="1600" dirty="0">
                  <a:latin typeface="Tahoma" pitchFamily="34" charset="0"/>
                  <a:ea typeface="Tahoma" pitchFamily="34" charset="0"/>
                  <a:cs typeface="Tahoma" pitchFamily="34" charset="0"/>
                </a:endParaRPr>
              </a:p>
            </p:txBody>
          </p:sp>
          <p:sp>
            <p:nvSpPr>
              <p:cNvPr id="9396" name="Rectangle 41"/>
              <p:cNvSpPr>
                <a:spLocks noChangeArrowheads="1"/>
              </p:cNvSpPr>
              <p:nvPr/>
            </p:nvSpPr>
            <p:spPr bwMode="auto">
              <a:xfrm>
                <a:off x="4946648" y="5186368"/>
                <a:ext cx="57201"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a:t>
                </a:r>
                <a:endParaRPr lang="en-US" altLang="ja-JP" sz="1600" dirty="0">
                  <a:latin typeface="Tahoma" pitchFamily="34" charset="0"/>
                  <a:ea typeface="Tahoma" pitchFamily="34" charset="0"/>
                  <a:cs typeface="Tahoma" pitchFamily="34" charset="0"/>
                </a:endParaRPr>
              </a:p>
            </p:txBody>
          </p:sp>
          <p:sp>
            <p:nvSpPr>
              <p:cNvPr id="9397" name="Rectangle 42"/>
              <p:cNvSpPr>
                <a:spLocks noChangeArrowheads="1"/>
              </p:cNvSpPr>
              <p:nvPr/>
            </p:nvSpPr>
            <p:spPr bwMode="auto">
              <a:xfrm>
                <a:off x="4981572" y="5186368"/>
                <a:ext cx="189295" cy="227155"/>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②</a:t>
                </a:r>
                <a:endParaRPr lang="en-US" altLang="ja-JP" sz="1600" dirty="0">
                  <a:latin typeface="Tahoma" pitchFamily="34" charset="0"/>
                  <a:ea typeface="Tahoma" pitchFamily="34" charset="0"/>
                  <a:cs typeface="Tahoma" pitchFamily="34" charset="0"/>
                </a:endParaRPr>
              </a:p>
            </p:txBody>
          </p:sp>
          <p:sp>
            <p:nvSpPr>
              <p:cNvPr id="9398" name="Rectangle 43"/>
              <p:cNvSpPr>
                <a:spLocks noChangeArrowheads="1"/>
              </p:cNvSpPr>
              <p:nvPr/>
            </p:nvSpPr>
            <p:spPr bwMode="auto">
              <a:xfrm>
                <a:off x="5156197" y="5186368"/>
                <a:ext cx="57201"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a:t>
                </a:r>
                <a:endParaRPr lang="en-US" altLang="ja-JP" sz="1600" dirty="0">
                  <a:latin typeface="Tahoma" pitchFamily="34" charset="0"/>
                  <a:ea typeface="Tahoma" pitchFamily="34" charset="0"/>
                  <a:cs typeface="Tahoma" pitchFamily="34" charset="0"/>
                </a:endParaRPr>
              </a:p>
            </p:txBody>
          </p:sp>
          <p:sp>
            <p:nvSpPr>
              <p:cNvPr id="9399" name="Rectangle 44"/>
              <p:cNvSpPr>
                <a:spLocks noChangeArrowheads="1"/>
              </p:cNvSpPr>
              <p:nvPr/>
            </p:nvSpPr>
            <p:spPr bwMode="auto">
              <a:xfrm>
                <a:off x="5191122" y="5186368"/>
                <a:ext cx="189295" cy="227155"/>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③</a:t>
                </a:r>
                <a:endParaRPr lang="en-US" altLang="ja-JP" sz="1600" dirty="0">
                  <a:latin typeface="Tahoma" pitchFamily="34" charset="0"/>
                  <a:ea typeface="Tahoma" pitchFamily="34" charset="0"/>
                  <a:cs typeface="Tahoma" pitchFamily="34" charset="0"/>
                </a:endParaRPr>
              </a:p>
            </p:txBody>
          </p:sp>
          <p:sp>
            <p:nvSpPr>
              <p:cNvPr id="9400" name="Freeform 69"/>
              <p:cNvSpPr>
                <a:spLocks/>
              </p:cNvSpPr>
              <p:nvPr/>
            </p:nvSpPr>
            <p:spPr bwMode="auto">
              <a:xfrm>
                <a:off x="4071934" y="4143380"/>
                <a:ext cx="1898650" cy="1909763"/>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close/>
                  </a:path>
                </a:pathLst>
              </a:custGeom>
              <a:blipFill dpi="0" rotWithShape="0">
                <a:blip r:embed="rId3" cstate="print"/>
                <a:srcRect/>
                <a:tile tx="0" ty="0" sx="100000" sy="100000" flip="none" algn="tl"/>
              </a:blipFill>
              <a:ln w="9525">
                <a:noFill/>
                <a:round/>
                <a:headEnd/>
                <a:tailEnd/>
              </a:ln>
            </p:spPr>
            <p:txBody>
              <a:bodyPr/>
              <a:lstStyle/>
              <a:p>
                <a:endParaRPr lang="ja-JP" altLang="en-US" dirty="0">
                  <a:latin typeface="Tahoma" pitchFamily="34" charset="0"/>
                  <a:cs typeface="Tahoma" pitchFamily="34" charset="0"/>
                </a:endParaRPr>
              </a:p>
            </p:txBody>
          </p:sp>
          <p:sp>
            <p:nvSpPr>
              <p:cNvPr id="9401" name="Freeform 70"/>
              <p:cNvSpPr>
                <a:spLocks/>
              </p:cNvSpPr>
              <p:nvPr/>
            </p:nvSpPr>
            <p:spPr bwMode="auto">
              <a:xfrm>
                <a:off x="4071934" y="4143380"/>
                <a:ext cx="1898650" cy="1909763"/>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path>
                </a:pathLst>
              </a:custGeom>
              <a:noFill/>
              <a:ln w="17463">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02" name="Freeform 71"/>
              <p:cNvSpPr>
                <a:spLocks/>
              </p:cNvSpPr>
              <p:nvPr/>
            </p:nvSpPr>
            <p:spPr bwMode="auto">
              <a:xfrm>
                <a:off x="4186234" y="4259268"/>
                <a:ext cx="1668463" cy="1677988"/>
              </a:xfrm>
              <a:custGeom>
                <a:avLst/>
                <a:gdLst>
                  <a:gd name="T0" fmla="*/ 2147483647 w 1051"/>
                  <a:gd name="T1" fmla="*/ 2147483647 h 1057"/>
                  <a:gd name="T2" fmla="*/ 2147483647 w 1051"/>
                  <a:gd name="T3" fmla="*/ 2147483647 h 1057"/>
                  <a:gd name="T4" fmla="*/ 2147483647 w 1051"/>
                  <a:gd name="T5" fmla="*/ 2147483647 h 1057"/>
                  <a:gd name="T6" fmla="*/ 2147483647 w 1051"/>
                  <a:gd name="T7" fmla="*/ 2147483647 h 1057"/>
                  <a:gd name="T8" fmla="*/ 2147483647 w 1051"/>
                  <a:gd name="T9" fmla="*/ 2147483647 h 1057"/>
                  <a:gd name="T10" fmla="*/ 2147483647 w 1051"/>
                  <a:gd name="T11" fmla="*/ 2147483647 h 1057"/>
                  <a:gd name="T12" fmla="*/ 2147483647 w 1051"/>
                  <a:gd name="T13" fmla="*/ 2147483647 h 1057"/>
                  <a:gd name="T14" fmla="*/ 2147483647 w 1051"/>
                  <a:gd name="T15" fmla="*/ 2147483647 h 1057"/>
                  <a:gd name="T16" fmla="*/ 2147483647 w 1051"/>
                  <a:gd name="T17" fmla="*/ 2147483647 h 1057"/>
                  <a:gd name="T18" fmla="*/ 2147483647 w 1051"/>
                  <a:gd name="T19" fmla="*/ 2147483647 h 1057"/>
                  <a:gd name="T20" fmla="*/ 2147483647 w 1051"/>
                  <a:gd name="T21" fmla="*/ 2147483647 h 1057"/>
                  <a:gd name="T22" fmla="*/ 0 w 1051"/>
                  <a:gd name="T23" fmla="*/ 2147483647 h 1057"/>
                  <a:gd name="T24" fmla="*/ 2147483647 w 1051"/>
                  <a:gd name="T25" fmla="*/ 2147483647 h 1057"/>
                  <a:gd name="T26" fmla="*/ 2147483647 w 1051"/>
                  <a:gd name="T27" fmla="*/ 2147483647 h 1057"/>
                  <a:gd name="T28" fmla="*/ 2147483647 w 1051"/>
                  <a:gd name="T29" fmla="*/ 2147483647 h 1057"/>
                  <a:gd name="T30" fmla="*/ 2147483647 w 1051"/>
                  <a:gd name="T31" fmla="*/ 2147483647 h 1057"/>
                  <a:gd name="T32" fmla="*/ 2147483647 w 1051"/>
                  <a:gd name="T33" fmla="*/ 2147483647 h 1057"/>
                  <a:gd name="T34" fmla="*/ 2147483647 w 1051"/>
                  <a:gd name="T35" fmla="*/ 2147483647 h 1057"/>
                  <a:gd name="T36" fmla="*/ 2147483647 w 1051"/>
                  <a:gd name="T37" fmla="*/ 2147483647 h 1057"/>
                  <a:gd name="T38" fmla="*/ 2147483647 w 1051"/>
                  <a:gd name="T39" fmla="*/ 2147483647 h 1057"/>
                  <a:gd name="T40" fmla="*/ 2147483647 w 1051"/>
                  <a:gd name="T41" fmla="*/ 2147483647 h 1057"/>
                  <a:gd name="T42" fmla="*/ 2147483647 w 1051"/>
                  <a:gd name="T43" fmla="*/ 2147483647 h 1057"/>
                  <a:gd name="T44" fmla="*/ 2147483647 w 1051"/>
                  <a:gd name="T45" fmla="*/ 2147483647 h 1057"/>
                  <a:gd name="T46" fmla="*/ 2147483647 w 1051"/>
                  <a:gd name="T47" fmla="*/ 2147483647 h 1057"/>
                  <a:gd name="T48" fmla="*/ 2147483647 w 1051"/>
                  <a:gd name="T49" fmla="*/ 2147483647 h 1057"/>
                  <a:gd name="T50" fmla="*/ 2147483647 w 1051"/>
                  <a:gd name="T51" fmla="*/ 2147483647 h 1057"/>
                  <a:gd name="T52" fmla="*/ 2147483647 w 1051"/>
                  <a:gd name="T53" fmla="*/ 2147483647 h 1057"/>
                  <a:gd name="T54" fmla="*/ 2147483647 w 1051"/>
                  <a:gd name="T55" fmla="*/ 2147483647 h 1057"/>
                  <a:gd name="T56" fmla="*/ 2147483647 w 1051"/>
                  <a:gd name="T57" fmla="*/ 2147483647 h 1057"/>
                  <a:gd name="T58" fmla="*/ 2147483647 w 1051"/>
                  <a:gd name="T59" fmla="*/ 2147483647 h 1057"/>
                  <a:gd name="T60" fmla="*/ 2147483647 w 1051"/>
                  <a:gd name="T61" fmla="*/ 2147483647 h 1057"/>
                  <a:gd name="T62" fmla="*/ 2147483647 w 1051"/>
                  <a:gd name="T63" fmla="*/ 2147483647 h 1057"/>
                  <a:gd name="T64" fmla="*/ 2147483647 w 1051"/>
                  <a:gd name="T65" fmla="*/ 2147483647 h 1057"/>
                  <a:gd name="T66" fmla="*/ 2147483647 w 1051"/>
                  <a:gd name="T67" fmla="*/ 2147483647 h 1057"/>
                  <a:gd name="T68" fmla="*/ 2147483647 w 1051"/>
                  <a:gd name="T69" fmla="*/ 2147483647 h 1057"/>
                  <a:gd name="T70" fmla="*/ 2147483647 w 1051"/>
                  <a:gd name="T71" fmla="*/ 2147483647 h 1057"/>
                  <a:gd name="T72" fmla="*/ 2147483647 w 1051"/>
                  <a:gd name="T73" fmla="*/ 2147483647 h 1057"/>
                  <a:gd name="T74" fmla="*/ 2147483647 w 1051"/>
                  <a:gd name="T75" fmla="*/ 2147483647 h 1057"/>
                  <a:gd name="T76" fmla="*/ 2147483647 w 1051"/>
                  <a:gd name="T77" fmla="*/ 2147483647 h 1057"/>
                  <a:gd name="T78" fmla="*/ 2147483647 w 1051"/>
                  <a:gd name="T79" fmla="*/ 2147483647 h 1057"/>
                  <a:gd name="T80" fmla="*/ 2147483647 w 1051"/>
                  <a:gd name="T81" fmla="*/ 2147483647 h 1057"/>
                  <a:gd name="T82" fmla="*/ 2147483647 w 1051"/>
                  <a:gd name="T83" fmla="*/ 2147483647 h 1057"/>
                  <a:gd name="T84" fmla="*/ 2147483647 w 1051"/>
                  <a:gd name="T85" fmla="*/ 2147483647 h 1057"/>
                  <a:gd name="T86" fmla="*/ 2147483647 w 1051"/>
                  <a:gd name="T87" fmla="*/ 2147483647 h 1057"/>
                  <a:gd name="T88" fmla="*/ 2147483647 w 1051"/>
                  <a:gd name="T89" fmla="*/ 2147483647 h 1057"/>
                  <a:gd name="T90" fmla="*/ 2147483647 w 1051"/>
                  <a:gd name="T91" fmla="*/ 2147483647 h 1057"/>
                  <a:gd name="T92" fmla="*/ 2147483647 w 1051"/>
                  <a:gd name="T93" fmla="*/ 2147483647 h 1057"/>
                  <a:gd name="T94" fmla="*/ 2147483647 w 1051"/>
                  <a:gd name="T95" fmla="*/ 0 h 10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057"/>
                  <a:gd name="T146" fmla="*/ 1051 w 1051"/>
                  <a:gd name="T147" fmla="*/ 1057 h 10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057">
                    <a:moveTo>
                      <a:pt x="525" y="0"/>
                    </a:moveTo>
                    <a:lnTo>
                      <a:pt x="513" y="0"/>
                    </a:lnTo>
                    <a:lnTo>
                      <a:pt x="499" y="2"/>
                    </a:lnTo>
                    <a:lnTo>
                      <a:pt x="485" y="2"/>
                    </a:lnTo>
                    <a:lnTo>
                      <a:pt x="471" y="3"/>
                    </a:lnTo>
                    <a:lnTo>
                      <a:pt x="445" y="8"/>
                    </a:lnTo>
                    <a:lnTo>
                      <a:pt x="420" y="11"/>
                    </a:lnTo>
                    <a:lnTo>
                      <a:pt x="395" y="17"/>
                    </a:lnTo>
                    <a:lnTo>
                      <a:pt x="370" y="25"/>
                    </a:lnTo>
                    <a:lnTo>
                      <a:pt x="346" y="33"/>
                    </a:lnTo>
                    <a:lnTo>
                      <a:pt x="321" y="42"/>
                    </a:lnTo>
                    <a:lnTo>
                      <a:pt x="299" y="53"/>
                    </a:lnTo>
                    <a:lnTo>
                      <a:pt x="276" y="64"/>
                    </a:lnTo>
                    <a:lnTo>
                      <a:pt x="254" y="78"/>
                    </a:lnTo>
                    <a:lnTo>
                      <a:pt x="232" y="90"/>
                    </a:lnTo>
                    <a:lnTo>
                      <a:pt x="212" y="106"/>
                    </a:lnTo>
                    <a:lnTo>
                      <a:pt x="192" y="122"/>
                    </a:lnTo>
                    <a:lnTo>
                      <a:pt x="173" y="137"/>
                    </a:lnTo>
                    <a:lnTo>
                      <a:pt x="155" y="154"/>
                    </a:lnTo>
                    <a:lnTo>
                      <a:pt x="138" y="173"/>
                    </a:lnTo>
                    <a:lnTo>
                      <a:pt x="121" y="193"/>
                    </a:lnTo>
                    <a:lnTo>
                      <a:pt x="105" y="213"/>
                    </a:lnTo>
                    <a:lnTo>
                      <a:pt x="90" y="234"/>
                    </a:lnTo>
                    <a:lnTo>
                      <a:pt x="77" y="254"/>
                    </a:lnTo>
                    <a:lnTo>
                      <a:pt x="63" y="277"/>
                    </a:lnTo>
                    <a:lnTo>
                      <a:pt x="52" y="299"/>
                    </a:lnTo>
                    <a:lnTo>
                      <a:pt x="43" y="324"/>
                    </a:lnTo>
                    <a:lnTo>
                      <a:pt x="32" y="347"/>
                    </a:lnTo>
                    <a:lnTo>
                      <a:pt x="24" y="372"/>
                    </a:lnTo>
                    <a:lnTo>
                      <a:pt x="17" y="397"/>
                    </a:lnTo>
                    <a:lnTo>
                      <a:pt x="10" y="422"/>
                    </a:lnTo>
                    <a:lnTo>
                      <a:pt x="7" y="448"/>
                    </a:lnTo>
                    <a:lnTo>
                      <a:pt x="3" y="475"/>
                    </a:lnTo>
                    <a:lnTo>
                      <a:pt x="1" y="489"/>
                    </a:lnTo>
                    <a:lnTo>
                      <a:pt x="1" y="501"/>
                    </a:lnTo>
                    <a:lnTo>
                      <a:pt x="0" y="515"/>
                    </a:lnTo>
                    <a:lnTo>
                      <a:pt x="0" y="528"/>
                    </a:lnTo>
                    <a:lnTo>
                      <a:pt x="0" y="543"/>
                    </a:lnTo>
                    <a:lnTo>
                      <a:pt x="1" y="556"/>
                    </a:lnTo>
                    <a:lnTo>
                      <a:pt x="1" y="570"/>
                    </a:lnTo>
                    <a:lnTo>
                      <a:pt x="3" y="582"/>
                    </a:lnTo>
                    <a:lnTo>
                      <a:pt x="7" y="609"/>
                    </a:lnTo>
                    <a:lnTo>
                      <a:pt x="10" y="637"/>
                    </a:lnTo>
                    <a:lnTo>
                      <a:pt x="17" y="662"/>
                    </a:lnTo>
                    <a:lnTo>
                      <a:pt x="24" y="687"/>
                    </a:lnTo>
                    <a:lnTo>
                      <a:pt x="32" y="710"/>
                    </a:lnTo>
                    <a:lnTo>
                      <a:pt x="43" y="735"/>
                    </a:lnTo>
                    <a:lnTo>
                      <a:pt x="52" y="758"/>
                    </a:lnTo>
                    <a:lnTo>
                      <a:pt x="63" y="781"/>
                    </a:lnTo>
                    <a:lnTo>
                      <a:pt x="77" y="803"/>
                    </a:lnTo>
                    <a:lnTo>
                      <a:pt x="90" y="825"/>
                    </a:lnTo>
                    <a:lnTo>
                      <a:pt x="105" y="845"/>
                    </a:lnTo>
                    <a:lnTo>
                      <a:pt x="121" y="864"/>
                    </a:lnTo>
                    <a:lnTo>
                      <a:pt x="138" y="884"/>
                    </a:lnTo>
                    <a:lnTo>
                      <a:pt x="155" y="901"/>
                    </a:lnTo>
                    <a:lnTo>
                      <a:pt x="173" y="920"/>
                    </a:lnTo>
                    <a:lnTo>
                      <a:pt x="192" y="937"/>
                    </a:lnTo>
                    <a:lnTo>
                      <a:pt x="212" y="953"/>
                    </a:lnTo>
                    <a:lnTo>
                      <a:pt x="232" y="967"/>
                    </a:lnTo>
                    <a:lnTo>
                      <a:pt x="254" y="981"/>
                    </a:lnTo>
                    <a:lnTo>
                      <a:pt x="276" y="993"/>
                    </a:lnTo>
                    <a:lnTo>
                      <a:pt x="297" y="1006"/>
                    </a:lnTo>
                    <a:lnTo>
                      <a:pt x="321" y="1016"/>
                    </a:lnTo>
                    <a:lnTo>
                      <a:pt x="346" y="1026"/>
                    </a:lnTo>
                    <a:lnTo>
                      <a:pt x="370" y="1034"/>
                    </a:lnTo>
                    <a:lnTo>
                      <a:pt x="394" y="1040"/>
                    </a:lnTo>
                    <a:lnTo>
                      <a:pt x="420" y="1046"/>
                    </a:lnTo>
                    <a:lnTo>
                      <a:pt x="445" y="1051"/>
                    </a:lnTo>
                    <a:lnTo>
                      <a:pt x="471" y="1055"/>
                    </a:lnTo>
                    <a:lnTo>
                      <a:pt x="485" y="1055"/>
                    </a:lnTo>
                    <a:lnTo>
                      <a:pt x="499" y="1055"/>
                    </a:lnTo>
                    <a:lnTo>
                      <a:pt x="513" y="1057"/>
                    </a:lnTo>
                    <a:lnTo>
                      <a:pt x="525" y="1057"/>
                    </a:lnTo>
                    <a:lnTo>
                      <a:pt x="539" y="1057"/>
                    </a:lnTo>
                    <a:lnTo>
                      <a:pt x="552" y="1055"/>
                    </a:lnTo>
                    <a:lnTo>
                      <a:pt x="567" y="1055"/>
                    </a:lnTo>
                    <a:lnTo>
                      <a:pt x="580" y="1055"/>
                    </a:lnTo>
                    <a:lnTo>
                      <a:pt x="606" y="1051"/>
                    </a:lnTo>
                    <a:lnTo>
                      <a:pt x="633" y="1046"/>
                    </a:lnTo>
                    <a:lnTo>
                      <a:pt x="657" y="1040"/>
                    </a:lnTo>
                    <a:lnTo>
                      <a:pt x="682" y="1034"/>
                    </a:lnTo>
                    <a:lnTo>
                      <a:pt x="707" y="1026"/>
                    </a:lnTo>
                    <a:lnTo>
                      <a:pt x="730" y="1016"/>
                    </a:lnTo>
                    <a:lnTo>
                      <a:pt x="755" y="1006"/>
                    </a:lnTo>
                    <a:lnTo>
                      <a:pt x="777" y="993"/>
                    </a:lnTo>
                    <a:lnTo>
                      <a:pt x="799" y="981"/>
                    </a:lnTo>
                    <a:lnTo>
                      <a:pt x="820" y="967"/>
                    </a:lnTo>
                    <a:lnTo>
                      <a:pt x="840" y="953"/>
                    </a:lnTo>
                    <a:lnTo>
                      <a:pt x="861" y="937"/>
                    </a:lnTo>
                    <a:lnTo>
                      <a:pt x="881" y="920"/>
                    </a:lnTo>
                    <a:lnTo>
                      <a:pt x="898" y="901"/>
                    </a:lnTo>
                    <a:lnTo>
                      <a:pt x="916" y="884"/>
                    </a:lnTo>
                    <a:lnTo>
                      <a:pt x="932" y="864"/>
                    </a:lnTo>
                    <a:lnTo>
                      <a:pt x="947" y="845"/>
                    </a:lnTo>
                    <a:lnTo>
                      <a:pt x="961" y="825"/>
                    </a:lnTo>
                    <a:lnTo>
                      <a:pt x="975" y="803"/>
                    </a:lnTo>
                    <a:lnTo>
                      <a:pt x="989" y="781"/>
                    </a:lnTo>
                    <a:lnTo>
                      <a:pt x="1000" y="758"/>
                    </a:lnTo>
                    <a:lnTo>
                      <a:pt x="1011" y="735"/>
                    </a:lnTo>
                    <a:lnTo>
                      <a:pt x="1020" y="710"/>
                    </a:lnTo>
                    <a:lnTo>
                      <a:pt x="1028" y="687"/>
                    </a:lnTo>
                    <a:lnTo>
                      <a:pt x="1034" y="662"/>
                    </a:lnTo>
                    <a:lnTo>
                      <a:pt x="1042" y="637"/>
                    </a:lnTo>
                    <a:lnTo>
                      <a:pt x="1045" y="609"/>
                    </a:lnTo>
                    <a:lnTo>
                      <a:pt x="1050" y="582"/>
                    </a:lnTo>
                    <a:lnTo>
                      <a:pt x="1051" y="570"/>
                    </a:lnTo>
                    <a:lnTo>
                      <a:pt x="1051" y="556"/>
                    </a:lnTo>
                    <a:lnTo>
                      <a:pt x="1051" y="543"/>
                    </a:lnTo>
                    <a:lnTo>
                      <a:pt x="1051" y="529"/>
                    </a:lnTo>
                    <a:lnTo>
                      <a:pt x="1051" y="515"/>
                    </a:lnTo>
                    <a:lnTo>
                      <a:pt x="1051" y="501"/>
                    </a:lnTo>
                    <a:lnTo>
                      <a:pt x="1051" y="489"/>
                    </a:lnTo>
                    <a:lnTo>
                      <a:pt x="1050" y="475"/>
                    </a:lnTo>
                    <a:lnTo>
                      <a:pt x="1045" y="448"/>
                    </a:lnTo>
                    <a:lnTo>
                      <a:pt x="1042" y="422"/>
                    </a:lnTo>
                    <a:lnTo>
                      <a:pt x="1034" y="397"/>
                    </a:lnTo>
                    <a:lnTo>
                      <a:pt x="1028" y="372"/>
                    </a:lnTo>
                    <a:lnTo>
                      <a:pt x="1020" y="347"/>
                    </a:lnTo>
                    <a:lnTo>
                      <a:pt x="1011" y="324"/>
                    </a:lnTo>
                    <a:lnTo>
                      <a:pt x="1000" y="299"/>
                    </a:lnTo>
                    <a:lnTo>
                      <a:pt x="989" y="277"/>
                    </a:lnTo>
                    <a:lnTo>
                      <a:pt x="975" y="254"/>
                    </a:lnTo>
                    <a:lnTo>
                      <a:pt x="961" y="234"/>
                    </a:lnTo>
                    <a:lnTo>
                      <a:pt x="947" y="213"/>
                    </a:lnTo>
                    <a:lnTo>
                      <a:pt x="932" y="193"/>
                    </a:lnTo>
                    <a:lnTo>
                      <a:pt x="916" y="173"/>
                    </a:lnTo>
                    <a:lnTo>
                      <a:pt x="898" y="154"/>
                    </a:lnTo>
                    <a:lnTo>
                      <a:pt x="881" y="137"/>
                    </a:lnTo>
                    <a:lnTo>
                      <a:pt x="861" y="122"/>
                    </a:lnTo>
                    <a:lnTo>
                      <a:pt x="840" y="106"/>
                    </a:lnTo>
                    <a:lnTo>
                      <a:pt x="819" y="90"/>
                    </a:lnTo>
                    <a:lnTo>
                      <a:pt x="799" y="78"/>
                    </a:lnTo>
                    <a:lnTo>
                      <a:pt x="777" y="64"/>
                    </a:lnTo>
                    <a:lnTo>
                      <a:pt x="755" y="53"/>
                    </a:lnTo>
                    <a:lnTo>
                      <a:pt x="730" y="42"/>
                    </a:lnTo>
                    <a:lnTo>
                      <a:pt x="707" y="33"/>
                    </a:lnTo>
                    <a:lnTo>
                      <a:pt x="682" y="25"/>
                    </a:lnTo>
                    <a:lnTo>
                      <a:pt x="657" y="17"/>
                    </a:lnTo>
                    <a:lnTo>
                      <a:pt x="633" y="11"/>
                    </a:lnTo>
                    <a:lnTo>
                      <a:pt x="606" y="8"/>
                    </a:lnTo>
                    <a:lnTo>
                      <a:pt x="580" y="3"/>
                    </a:lnTo>
                    <a:lnTo>
                      <a:pt x="567" y="2"/>
                    </a:lnTo>
                    <a:lnTo>
                      <a:pt x="552" y="0"/>
                    </a:lnTo>
                    <a:lnTo>
                      <a:pt x="539" y="0"/>
                    </a:lnTo>
                    <a:lnTo>
                      <a:pt x="525"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403" name="Freeform 72"/>
              <p:cNvSpPr>
                <a:spLocks noEditPoints="1"/>
              </p:cNvSpPr>
              <p:nvPr/>
            </p:nvSpPr>
            <p:spPr bwMode="auto">
              <a:xfrm>
                <a:off x="4179884" y="4254505"/>
                <a:ext cx="1682750" cy="1690688"/>
              </a:xfrm>
              <a:custGeom>
                <a:avLst/>
                <a:gdLst>
                  <a:gd name="T0" fmla="*/ 2147483647 w 1060"/>
                  <a:gd name="T1" fmla="*/ 2147483647 h 1065"/>
                  <a:gd name="T2" fmla="*/ 2147483647 w 1060"/>
                  <a:gd name="T3" fmla="*/ 2147483647 h 1065"/>
                  <a:gd name="T4" fmla="*/ 2147483647 w 1060"/>
                  <a:gd name="T5" fmla="*/ 2147483647 h 1065"/>
                  <a:gd name="T6" fmla="*/ 2147483647 w 1060"/>
                  <a:gd name="T7" fmla="*/ 2147483647 h 1065"/>
                  <a:gd name="T8" fmla="*/ 2147483647 w 1060"/>
                  <a:gd name="T9" fmla="*/ 2147483647 h 1065"/>
                  <a:gd name="T10" fmla="*/ 2147483647 w 1060"/>
                  <a:gd name="T11" fmla="*/ 2147483647 h 1065"/>
                  <a:gd name="T12" fmla="*/ 2147483647 w 1060"/>
                  <a:gd name="T13" fmla="*/ 2147483647 h 1065"/>
                  <a:gd name="T14" fmla="*/ 2147483647 w 1060"/>
                  <a:gd name="T15" fmla="*/ 2147483647 h 1065"/>
                  <a:gd name="T16" fmla="*/ 2147483647 w 1060"/>
                  <a:gd name="T17" fmla="*/ 2147483647 h 1065"/>
                  <a:gd name="T18" fmla="*/ 2147483647 w 1060"/>
                  <a:gd name="T19" fmla="*/ 2147483647 h 1065"/>
                  <a:gd name="T20" fmla="*/ 2147483647 w 1060"/>
                  <a:gd name="T21" fmla="*/ 2147483647 h 1065"/>
                  <a:gd name="T22" fmla="*/ 2147483647 w 1060"/>
                  <a:gd name="T23" fmla="*/ 2147483647 h 1065"/>
                  <a:gd name="T24" fmla="*/ 2147483647 w 1060"/>
                  <a:gd name="T25" fmla="*/ 2147483647 h 1065"/>
                  <a:gd name="T26" fmla="*/ 2147483647 w 1060"/>
                  <a:gd name="T27" fmla="*/ 2147483647 h 1065"/>
                  <a:gd name="T28" fmla="*/ 2147483647 w 1060"/>
                  <a:gd name="T29" fmla="*/ 2147483647 h 1065"/>
                  <a:gd name="T30" fmla="*/ 2147483647 w 1060"/>
                  <a:gd name="T31" fmla="*/ 2147483647 h 1065"/>
                  <a:gd name="T32" fmla="*/ 2147483647 w 1060"/>
                  <a:gd name="T33" fmla="*/ 2147483647 h 1065"/>
                  <a:gd name="T34" fmla="*/ 2147483647 w 1060"/>
                  <a:gd name="T35" fmla="*/ 2147483647 h 1065"/>
                  <a:gd name="T36" fmla="*/ 2147483647 w 1060"/>
                  <a:gd name="T37" fmla="*/ 2147483647 h 1065"/>
                  <a:gd name="T38" fmla="*/ 2147483647 w 1060"/>
                  <a:gd name="T39" fmla="*/ 2147483647 h 1065"/>
                  <a:gd name="T40" fmla="*/ 2147483647 w 1060"/>
                  <a:gd name="T41" fmla="*/ 2147483647 h 1065"/>
                  <a:gd name="T42" fmla="*/ 2147483647 w 1060"/>
                  <a:gd name="T43" fmla="*/ 2147483647 h 1065"/>
                  <a:gd name="T44" fmla="*/ 2147483647 w 1060"/>
                  <a:gd name="T45" fmla="*/ 2147483647 h 1065"/>
                  <a:gd name="T46" fmla="*/ 2147483647 w 1060"/>
                  <a:gd name="T47" fmla="*/ 2147483647 h 1065"/>
                  <a:gd name="T48" fmla="*/ 2147483647 w 1060"/>
                  <a:gd name="T49" fmla="*/ 2147483647 h 1065"/>
                  <a:gd name="T50" fmla="*/ 2147483647 w 1060"/>
                  <a:gd name="T51" fmla="*/ 2147483647 h 1065"/>
                  <a:gd name="T52" fmla="*/ 2147483647 w 1060"/>
                  <a:gd name="T53" fmla="*/ 2147483647 h 1065"/>
                  <a:gd name="T54" fmla="*/ 2147483647 w 1060"/>
                  <a:gd name="T55" fmla="*/ 2147483647 h 1065"/>
                  <a:gd name="T56" fmla="*/ 2147483647 w 1060"/>
                  <a:gd name="T57" fmla="*/ 2147483647 h 1065"/>
                  <a:gd name="T58" fmla="*/ 2147483647 w 1060"/>
                  <a:gd name="T59" fmla="*/ 2147483647 h 1065"/>
                  <a:gd name="T60" fmla="*/ 2147483647 w 1060"/>
                  <a:gd name="T61" fmla="*/ 2147483647 h 1065"/>
                  <a:gd name="T62" fmla="*/ 2147483647 w 1060"/>
                  <a:gd name="T63" fmla="*/ 2147483647 h 1065"/>
                  <a:gd name="T64" fmla="*/ 2147483647 w 1060"/>
                  <a:gd name="T65" fmla="*/ 2147483647 h 1065"/>
                  <a:gd name="T66" fmla="*/ 2147483647 w 1060"/>
                  <a:gd name="T67" fmla="*/ 2147483647 h 1065"/>
                  <a:gd name="T68" fmla="*/ 2147483647 w 1060"/>
                  <a:gd name="T69" fmla="*/ 2147483647 h 1065"/>
                  <a:gd name="T70" fmla="*/ 2147483647 w 1060"/>
                  <a:gd name="T71" fmla="*/ 2147483647 h 1065"/>
                  <a:gd name="T72" fmla="*/ 2147483647 w 1060"/>
                  <a:gd name="T73" fmla="*/ 2147483647 h 1065"/>
                  <a:gd name="T74" fmla="*/ 2147483647 w 1060"/>
                  <a:gd name="T75" fmla="*/ 2147483647 h 1065"/>
                  <a:gd name="T76" fmla="*/ 2147483647 w 1060"/>
                  <a:gd name="T77" fmla="*/ 2147483647 h 1065"/>
                  <a:gd name="T78" fmla="*/ 2147483647 w 1060"/>
                  <a:gd name="T79" fmla="*/ 2147483647 h 1065"/>
                  <a:gd name="T80" fmla="*/ 2147483647 w 1060"/>
                  <a:gd name="T81" fmla="*/ 2147483647 h 1065"/>
                  <a:gd name="T82" fmla="*/ 2147483647 w 1060"/>
                  <a:gd name="T83" fmla="*/ 2147483647 h 1065"/>
                  <a:gd name="T84" fmla="*/ 2147483647 w 1060"/>
                  <a:gd name="T85" fmla="*/ 2147483647 h 1065"/>
                  <a:gd name="T86" fmla="*/ 2147483647 w 1060"/>
                  <a:gd name="T87" fmla="*/ 2147483647 h 1065"/>
                  <a:gd name="T88" fmla="*/ 2147483647 w 1060"/>
                  <a:gd name="T89" fmla="*/ 2147483647 h 1065"/>
                  <a:gd name="T90" fmla="*/ 2147483647 w 1060"/>
                  <a:gd name="T91" fmla="*/ 2147483647 h 1065"/>
                  <a:gd name="T92" fmla="*/ 2147483647 w 1060"/>
                  <a:gd name="T93" fmla="*/ 2147483647 h 1065"/>
                  <a:gd name="T94" fmla="*/ 2147483647 w 1060"/>
                  <a:gd name="T95" fmla="*/ 2147483647 h 1065"/>
                  <a:gd name="T96" fmla="*/ 2147483647 w 1060"/>
                  <a:gd name="T97" fmla="*/ 2147483647 h 1065"/>
                  <a:gd name="T98" fmla="*/ 2147483647 w 1060"/>
                  <a:gd name="T99" fmla="*/ 2147483647 h 1065"/>
                  <a:gd name="T100" fmla="*/ 2147483647 w 1060"/>
                  <a:gd name="T101" fmla="*/ 2147483647 h 1065"/>
                  <a:gd name="T102" fmla="*/ 2147483647 w 1060"/>
                  <a:gd name="T103" fmla="*/ 2147483647 h 1065"/>
                  <a:gd name="T104" fmla="*/ 2147483647 w 1060"/>
                  <a:gd name="T105" fmla="*/ 2147483647 h 1065"/>
                  <a:gd name="T106" fmla="*/ 2147483647 w 1060"/>
                  <a:gd name="T107" fmla="*/ 2147483647 h 1065"/>
                  <a:gd name="T108" fmla="*/ 2147483647 w 1060"/>
                  <a:gd name="T109" fmla="*/ 2147483647 h 1065"/>
                  <a:gd name="T110" fmla="*/ 2147483647 w 1060"/>
                  <a:gd name="T111" fmla="*/ 2147483647 h 1065"/>
                  <a:gd name="T112" fmla="*/ 2147483647 w 1060"/>
                  <a:gd name="T113" fmla="*/ 2147483647 h 1065"/>
                  <a:gd name="T114" fmla="*/ 2147483647 w 1060"/>
                  <a:gd name="T115" fmla="*/ 2147483647 h 1065"/>
                  <a:gd name="T116" fmla="*/ 2147483647 w 1060"/>
                  <a:gd name="T117" fmla="*/ 2147483647 h 1065"/>
                  <a:gd name="T118" fmla="*/ 2147483647 w 1060"/>
                  <a:gd name="T119" fmla="*/ 2147483647 h 1065"/>
                  <a:gd name="T120" fmla="*/ 2147483647 w 1060"/>
                  <a:gd name="T121" fmla="*/ 2147483647 h 1065"/>
                  <a:gd name="T122" fmla="*/ 2147483647 w 1060"/>
                  <a:gd name="T123" fmla="*/ 2147483647 h 10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0"/>
                  <a:gd name="T187" fmla="*/ 0 h 1065"/>
                  <a:gd name="T188" fmla="*/ 1060 w 1060"/>
                  <a:gd name="T189" fmla="*/ 1065 h 10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0" h="1065">
                    <a:moveTo>
                      <a:pt x="548" y="9"/>
                    </a:moveTo>
                    <a:lnTo>
                      <a:pt x="529" y="8"/>
                    </a:lnTo>
                    <a:lnTo>
                      <a:pt x="525" y="8"/>
                    </a:lnTo>
                    <a:lnTo>
                      <a:pt x="523" y="8"/>
                    </a:lnTo>
                    <a:lnTo>
                      <a:pt x="520" y="6"/>
                    </a:lnTo>
                    <a:lnTo>
                      <a:pt x="520" y="5"/>
                    </a:lnTo>
                    <a:lnTo>
                      <a:pt x="520" y="3"/>
                    </a:lnTo>
                    <a:lnTo>
                      <a:pt x="520" y="2"/>
                    </a:lnTo>
                    <a:lnTo>
                      <a:pt x="522" y="0"/>
                    </a:lnTo>
                    <a:lnTo>
                      <a:pt x="525" y="0"/>
                    </a:lnTo>
                    <a:lnTo>
                      <a:pt x="529" y="0"/>
                    </a:lnTo>
                    <a:lnTo>
                      <a:pt x="550" y="0"/>
                    </a:lnTo>
                    <a:lnTo>
                      <a:pt x="551" y="2"/>
                    </a:lnTo>
                    <a:lnTo>
                      <a:pt x="553" y="2"/>
                    </a:lnTo>
                    <a:lnTo>
                      <a:pt x="554" y="5"/>
                    </a:lnTo>
                    <a:lnTo>
                      <a:pt x="553" y="6"/>
                    </a:lnTo>
                    <a:lnTo>
                      <a:pt x="553" y="8"/>
                    </a:lnTo>
                    <a:lnTo>
                      <a:pt x="551" y="8"/>
                    </a:lnTo>
                    <a:lnTo>
                      <a:pt x="548" y="9"/>
                    </a:lnTo>
                    <a:close/>
                    <a:moveTo>
                      <a:pt x="492" y="9"/>
                    </a:moveTo>
                    <a:lnTo>
                      <a:pt x="477" y="11"/>
                    </a:lnTo>
                    <a:lnTo>
                      <a:pt x="467" y="11"/>
                    </a:lnTo>
                    <a:lnTo>
                      <a:pt x="466" y="11"/>
                    </a:lnTo>
                    <a:lnTo>
                      <a:pt x="464" y="11"/>
                    </a:lnTo>
                    <a:lnTo>
                      <a:pt x="463" y="11"/>
                    </a:lnTo>
                    <a:lnTo>
                      <a:pt x="463" y="9"/>
                    </a:lnTo>
                    <a:lnTo>
                      <a:pt x="463" y="6"/>
                    </a:lnTo>
                    <a:lnTo>
                      <a:pt x="464" y="5"/>
                    </a:lnTo>
                    <a:lnTo>
                      <a:pt x="464" y="3"/>
                    </a:lnTo>
                    <a:lnTo>
                      <a:pt x="467" y="3"/>
                    </a:lnTo>
                    <a:lnTo>
                      <a:pt x="475" y="2"/>
                    </a:lnTo>
                    <a:lnTo>
                      <a:pt x="492" y="2"/>
                    </a:lnTo>
                    <a:lnTo>
                      <a:pt x="494" y="2"/>
                    </a:lnTo>
                    <a:lnTo>
                      <a:pt x="495" y="3"/>
                    </a:lnTo>
                    <a:lnTo>
                      <a:pt x="495" y="5"/>
                    </a:lnTo>
                    <a:lnTo>
                      <a:pt x="495" y="6"/>
                    </a:lnTo>
                    <a:lnTo>
                      <a:pt x="494" y="8"/>
                    </a:lnTo>
                    <a:lnTo>
                      <a:pt x="494" y="9"/>
                    </a:lnTo>
                    <a:lnTo>
                      <a:pt x="492" y="9"/>
                    </a:lnTo>
                    <a:close/>
                    <a:moveTo>
                      <a:pt x="435" y="17"/>
                    </a:moveTo>
                    <a:lnTo>
                      <a:pt x="426" y="19"/>
                    </a:lnTo>
                    <a:lnTo>
                      <a:pt x="412" y="22"/>
                    </a:lnTo>
                    <a:lnTo>
                      <a:pt x="408" y="22"/>
                    </a:lnTo>
                    <a:lnTo>
                      <a:pt x="407" y="20"/>
                    </a:lnTo>
                    <a:lnTo>
                      <a:pt x="405" y="20"/>
                    </a:lnTo>
                    <a:lnTo>
                      <a:pt x="405" y="19"/>
                    </a:lnTo>
                    <a:lnTo>
                      <a:pt x="405" y="17"/>
                    </a:lnTo>
                    <a:lnTo>
                      <a:pt x="405" y="16"/>
                    </a:lnTo>
                    <a:lnTo>
                      <a:pt x="407" y="14"/>
                    </a:lnTo>
                    <a:lnTo>
                      <a:pt x="408" y="14"/>
                    </a:lnTo>
                    <a:lnTo>
                      <a:pt x="424" y="11"/>
                    </a:lnTo>
                    <a:lnTo>
                      <a:pt x="433" y="9"/>
                    </a:lnTo>
                    <a:lnTo>
                      <a:pt x="435" y="9"/>
                    </a:lnTo>
                    <a:lnTo>
                      <a:pt x="436" y="9"/>
                    </a:lnTo>
                    <a:lnTo>
                      <a:pt x="438" y="11"/>
                    </a:lnTo>
                    <a:lnTo>
                      <a:pt x="438" y="14"/>
                    </a:lnTo>
                    <a:lnTo>
                      <a:pt x="438" y="16"/>
                    </a:lnTo>
                    <a:lnTo>
                      <a:pt x="436" y="16"/>
                    </a:lnTo>
                    <a:lnTo>
                      <a:pt x="435" y="17"/>
                    </a:lnTo>
                    <a:close/>
                    <a:moveTo>
                      <a:pt x="379" y="30"/>
                    </a:moveTo>
                    <a:lnTo>
                      <a:pt x="376" y="31"/>
                    </a:lnTo>
                    <a:lnTo>
                      <a:pt x="356" y="39"/>
                    </a:lnTo>
                    <a:lnTo>
                      <a:pt x="354" y="39"/>
                    </a:lnTo>
                    <a:lnTo>
                      <a:pt x="353" y="39"/>
                    </a:lnTo>
                    <a:lnTo>
                      <a:pt x="351" y="37"/>
                    </a:lnTo>
                    <a:lnTo>
                      <a:pt x="351" y="36"/>
                    </a:lnTo>
                    <a:lnTo>
                      <a:pt x="351" y="34"/>
                    </a:lnTo>
                    <a:lnTo>
                      <a:pt x="351" y="33"/>
                    </a:lnTo>
                    <a:lnTo>
                      <a:pt x="351" y="31"/>
                    </a:lnTo>
                    <a:lnTo>
                      <a:pt x="353" y="30"/>
                    </a:lnTo>
                    <a:lnTo>
                      <a:pt x="373" y="23"/>
                    </a:lnTo>
                    <a:lnTo>
                      <a:pt x="377" y="22"/>
                    </a:lnTo>
                    <a:lnTo>
                      <a:pt x="379" y="22"/>
                    </a:lnTo>
                    <a:lnTo>
                      <a:pt x="381" y="23"/>
                    </a:lnTo>
                    <a:lnTo>
                      <a:pt x="382" y="25"/>
                    </a:lnTo>
                    <a:lnTo>
                      <a:pt x="382" y="27"/>
                    </a:lnTo>
                    <a:lnTo>
                      <a:pt x="382" y="30"/>
                    </a:lnTo>
                    <a:lnTo>
                      <a:pt x="381" y="30"/>
                    </a:lnTo>
                    <a:lnTo>
                      <a:pt x="379" y="30"/>
                    </a:lnTo>
                    <a:close/>
                    <a:moveTo>
                      <a:pt x="325" y="50"/>
                    </a:moveTo>
                    <a:lnTo>
                      <a:pt x="305" y="59"/>
                    </a:lnTo>
                    <a:lnTo>
                      <a:pt x="303" y="61"/>
                    </a:lnTo>
                    <a:lnTo>
                      <a:pt x="301" y="61"/>
                    </a:lnTo>
                    <a:lnTo>
                      <a:pt x="300" y="61"/>
                    </a:lnTo>
                    <a:lnTo>
                      <a:pt x="298" y="59"/>
                    </a:lnTo>
                    <a:lnTo>
                      <a:pt x="297" y="58"/>
                    </a:lnTo>
                    <a:lnTo>
                      <a:pt x="297" y="56"/>
                    </a:lnTo>
                    <a:lnTo>
                      <a:pt x="297" y="55"/>
                    </a:lnTo>
                    <a:lnTo>
                      <a:pt x="298" y="53"/>
                    </a:lnTo>
                    <a:lnTo>
                      <a:pt x="300" y="51"/>
                    </a:lnTo>
                    <a:lnTo>
                      <a:pt x="323" y="42"/>
                    </a:lnTo>
                    <a:lnTo>
                      <a:pt x="325" y="42"/>
                    </a:lnTo>
                    <a:lnTo>
                      <a:pt x="326" y="44"/>
                    </a:lnTo>
                    <a:lnTo>
                      <a:pt x="328" y="45"/>
                    </a:lnTo>
                    <a:lnTo>
                      <a:pt x="328" y="47"/>
                    </a:lnTo>
                    <a:lnTo>
                      <a:pt x="328" y="48"/>
                    </a:lnTo>
                    <a:lnTo>
                      <a:pt x="326" y="48"/>
                    </a:lnTo>
                    <a:lnTo>
                      <a:pt x="325" y="50"/>
                    </a:lnTo>
                    <a:close/>
                    <a:moveTo>
                      <a:pt x="273" y="75"/>
                    </a:moveTo>
                    <a:lnTo>
                      <a:pt x="260" y="84"/>
                    </a:lnTo>
                    <a:lnTo>
                      <a:pt x="253" y="89"/>
                    </a:lnTo>
                    <a:lnTo>
                      <a:pt x="252" y="89"/>
                    </a:lnTo>
                    <a:lnTo>
                      <a:pt x="250" y="89"/>
                    </a:lnTo>
                    <a:lnTo>
                      <a:pt x="249" y="89"/>
                    </a:lnTo>
                    <a:lnTo>
                      <a:pt x="247" y="87"/>
                    </a:lnTo>
                    <a:lnTo>
                      <a:pt x="246" y="86"/>
                    </a:lnTo>
                    <a:lnTo>
                      <a:pt x="246" y="84"/>
                    </a:lnTo>
                    <a:lnTo>
                      <a:pt x="247" y="83"/>
                    </a:lnTo>
                    <a:lnTo>
                      <a:pt x="249" y="81"/>
                    </a:lnTo>
                    <a:lnTo>
                      <a:pt x="255" y="76"/>
                    </a:lnTo>
                    <a:lnTo>
                      <a:pt x="270" y="69"/>
                    </a:lnTo>
                    <a:lnTo>
                      <a:pt x="270" y="67"/>
                    </a:lnTo>
                    <a:lnTo>
                      <a:pt x="272" y="67"/>
                    </a:lnTo>
                    <a:lnTo>
                      <a:pt x="273" y="69"/>
                    </a:lnTo>
                    <a:lnTo>
                      <a:pt x="275" y="70"/>
                    </a:lnTo>
                    <a:lnTo>
                      <a:pt x="277" y="72"/>
                    </a:lnTo>
                    <a:lnTo>
                      <a:pt x="275" y="73"/>
                    </a:lnTo>
                    <a:lnTo>
                      <a:pt x="275" y="75"/>
                    </a:lnTo>
                    <a:lnTo>
                      <a:pt x="273" y="75"/>
                    </a:lnTo>
                    <a:close/>
                    <a:moveTo>
                      <a:pt x="225" y="107"/>
                    </a:moveTo>
                    <a:lnTo>
                      <a:pt x="218" y="112"/>
                    </a:lnTo>
                    <a:lnTo>
                      <a:pt x="207" y="121"/>
                    </a:lnTo>
                    <a:lnTo>
                      <a:pt x="205" y="121"/>
                    </a:lnTo>
                    <a:lnTo>
                      <a:pt x="202" y="121"/>
                    </a:lnTo>
                    <a:lnTo>
                      <a:pt x="201" y="121"/>
                    </a:lnTo>
                    <a:lnTo>
                      <a:pt x="199" y="120"/>
                    </a:lnTo>
                    <a:lnTo>
                      <a:pt x="199" y="118"/>
                    </a:lnTo>
                    <a:lnTo>
                      <a:pt x="199" y="117"/>
                    </a:lnTo>
                    <a:lnTo>
                      <a:pt x="201" y="115"/>
                    </a:lnTo>
                    <a:lnTo>
                      <a:pt x="213" y="106"/>
                    </a:lnTo>
                    <a:lnTo>
                      <a:pt x="221" y="100"/>
                    </a:lnTo>
                    <a:lnTo>
                      <a:pt x="222" y="100"/>
                    </a:lnTo>
                    <a:lnTo>
                      <a:pt x="224" y="100"/>
                    </a:lnTo>
                    <a:lnTo>
                      <a:pt x="225" y="100"/>
                    </a:lnTo>
                    <a:lnTo>
                      <a:pt x="225" y="101"/>
                    </a:lnTo>
                    <a:lnTo>
                      <a:pt x="227" y="103"/>
                    </a:lnTo>
                    <a:lnTo>
                      <a:pt x="225" y="106"/>
                    </a:lnTo>
                    <a:lnTo>
                      <a:pt x="225" y="107"/>
                    </a:lnTo>
                    <a:close/>
                    <a:moveTo>
                      <a:pt x="182" y="143"/>
                    </a:moveTo>
                    <a:lnTo>
                      <a:pt x="180" y="145"/>
                    </a:lnTo>
                    <a:lnTo>
                      <a:pt x="163" y="160"/>
                    </a:lnTo>
                    <a:lnTo>
                      <a:pt x="162" y="160"/>
                    </a:lnTo>
                    <a:lnTo>
                      <a:pt x="160" y="160"/>
                    </a:lnTo>
                    <a:lnTo>
                      <a:pt x="159" y="160"/>
                    </a:lnTo>
                    <a:lnTo>
                      <a:pt x="157" y="159"/>
                    </a:lnTo>
                    <a:lnTo>
                      <a:pt x="156" y="157"/>
                    </a:lnTo>
                    <a:lnTo>
                      <a:pt x="156" y="156"/>
                    </a:lnTo>
                    <a:lnTo>
                      <a:pt x="157" y="154"/>
                    </a:lnTo>
                    <a:lnTo>
                      <a:pt x="174" y="139"/>
                    </a:lnTo>
                    <a:lnTo>
                      <a:pt x="176" y="137"/>
                    </a:lnTo>
                    <a:lnTo>
                      <a:pt x="177" y="135"/>
                    </a:lnTo>
                    <a:lnTo>
                      <a:pt x="179" y="135"/>
                    </a:lnTo>
                    <a:lnTo>
                      <a:pt x="180" y="137"/>
                    </a:lnTo>
                    <a:lnTo>
                      <a:pt x="182" y="137"/>
                    </a:lnTo>
                    <a:lnTo>
                      <a:pt x="182" y="139"/>
                    </a:lnTo>
                    <a:lnTo>
                      <a:pt x="182" y="140"/>
                    </a:lnTo>
                    <a:lnTo>
                      <a:pt x="182" y="142"/>
                    </a:lnTo>
                    <a:lnTo>
                      <a:pt x="182" y="143"/>
                    </a:lnTo>
                    <a:close/>
                    <a:moveTo>
                      <a:pt x="140" y="184"/>
                    </a:moveTo>
                    <a:lnTo>
                      <a:pt x="128" y="199"/>
                    </a:lnTo>
                    <a:lnTo>
                      <a:pt x="125" y="202"/>
                    </a:lnTo>
                    <a:lnTo>
                      <a:pt x="123" y="202"/>
                    </a:lnTo>
                    <a:lnTo>
                      <a:pt x="121" y="204"/>
                    </a:lnTo>
                    <a:lnTo>
                      <a:pt x="120" y="204"/>
                    </a:lnTo>
                    <a:lnTo>
                      <a:pt x="118" y="202"/>
                    </a:lnTo>
                    <a:lnTo>
                      <a:pt x="118" y="201"/>
                    </a:lnTo>
                    <a:lnTo>
                      <a:pt x="118" y="199"/>
                    </a:lnTo>
                    <a:lnTo>
                      <a:pt x="118" y="198"/>
                    </a:lnTo>
                    <a:lnTo>
                      <a:pt x="121" y="193"/>
                    </a:lnTo>
                    <a:lnTo>
                      <a:pt x="135" y="177"/>
                    </a:lnTo>
                    <a:lnTo>
                      <a:pt x="137" y="176"/>
                    </a:lnTo>
                    <a:lnTo>
                      <a:pt x="139" y="176"/>
                    </a:lnTo>
                    <a:lnTo>
                      <a:pt x="140" y="177"/>
                    </a:lnTo>
                    <a:lnTo>
                      <a:pt x="142" y="179"/>
                    </a:lnTo>
                    <a:lnTo>
                      <a:pt x="142" y="181"/>
                    </a:lnTo>
                    <a:lnTo>
                      <a:pt x="142" y="182"/>
                    </a:lnTo>
                    <a:lnTo>
                      <a:pt x="140" y="184"/>
                    </a:lnTo>
                    <a:close/>
                    <a:moveTo>
                      <a:pt x="104" y="229"/>
                    </a:moveTo>
                    <a:lnTo>
                      <a:pt x="98" y="238"/>
                    </a:lnTo>
                    <a:lnTo>
                      <a:pt x="92" y="249"/>
                    </a:lnTo>
                    <a:lnTo>
                      <a:pt x="90" y="251"/>
                    </a:lnTo>
                    <a:lnTo>
                      <a:pt x="89" y="251"/>
                    </a:lnTo>
                    <a:lnTo>
                      <a:pt x="87" y="251"/>
                    </a:lnTo>
                    <a:lnTo>
                      <a:pt x="86" y="251"/>
                    </a:lnTo>
                    <a:lnTo>
                      <a:pt x="84" y="249"/>
                    </a:lnTo>
                    <a:lnTo>
                      <a:pt x="83" y="248"/>
                    </a:lnTo>
                    <a:lnTo>
                      <a:pt x="84" y="246"/>
                    </a:lnTo>
                    <a:lnTo>
                      <a:pt x="92" y="235"/>
                    </a:lnTo>
                    <a:lnTo>
                      <a:pt x="98" y="224"/>
                    </a:lnTo>
                    <a:lnTo>
                      <a:pt x="100" y="223"/>
                    </a:lnTo>
                    <a:lnTo>
                      <a:pt x="101" y="221"/>
                    </a:lnTo>
                    <a:lnTo>
                      <a:pt x="101" y="223"/>
                    </a:lnTo>
                    <a:lnTo>
                      <a:pt x="104" y="223"/>
                    </a:lnTo>
                    <a:lnTo>
                      <a:pt x="104" y="224"/>
                    </a:lnTo>
                    <a:lnTo>
                      <a:pt x="106" y="226"/>
                    </a:lnTo>
                    <a:lnTo>
                      <a:pt x="106" y="227"/>
                    </a:lnTo>
                    <a:lnTo>
                      <a:pt x="104" y="229"/>
                    </a:lnTo>
                    <a:close/>
                    <a:moveTo>
                      <a:pt x="75" y="277"/>
                    </a:moveTo>
                    <a:lnTo>
                      <a:pt x="72" y="283"/>
                    </a:lnTo>
                    <a:lnTo>
                      <a:pt x="62" y="300"/>
                    </a:lnTo>
                    <a:lnTo>
                      <a:pt x="59" y="302"/>
                    </a:lnTo>
                    <a:lnTo>
                      <a:pt x="58" y="302"/>
                    </a:lnTo>
                    <a:lnTo>
                      <a:pt x="56" y="302"/>
                    </a:lnTo>
                    <a:lnTo>
                      <a:pt x="56" y="300"/>
                    </a:lnTo>
                    <a:lnTo>
                      <a:pt x="56" y="299"/>
                    </a:lnTo>
                    <a:lnTo>
                      <a:pt x="55" y="297"/>
                    </a:lnTo>
                    <a:lnTo>
                      <a:pt x="56" y="296"/>
                    </a:lnTo>
                    <a:lnTo>
                      <a:pt x="66" y="279"/>
                    </a:lnTo>
                    <a:lnTo>
                      <a:pt x="67" y="274"/>
                    </a:lnTo>
                    <a:lnTo>
                      <a:pt x="67" y="272"/>
                    </a:lnTo>
                    <a:lnTo>
                      <a:pt x="69" y="272"/>
                    </a:lnTo>
                    <a:lnTo>
                      <a:pt x="72" y="271"/>
                    </a:lnTo>
                    <a:lnTo>
                      <a:pt x="73" y="272"/>
                    </a:lnTo>
                    <a:lnTo>
                      <a:pt x="75" y="274"/>
                    </a:lnTo>
                    <a:lnTo>
                      <a:pt x="75" y="276"/>
                    </a:lnTo>
                    <a:lnTo>
                      <a:pt x="75" y="277"/>
                    </a:lnTo>
                    <a:close/>
                    <a:moveTo>
                      <a:pt x="49" y="330"/>
                    </a:moveTo>
                    <a:lnTo>
                      <a:pt x="39" y="352"/>
                    </a:lnTo>
                    <a:lnTo>
                      <a:pt x="39" y="353"/>
                    </a:lnTo>
                    <a:lnTo>
                      <a:pt x="39" y="355"/>
                    </a:lnTo>
                    <a:lnTo>
                      <a:pt x="36" y="355"/>
                    </a:lnTo>
                    <a:lnTo>
                      <a:pt x="35" y="355"/>
                    </a:lnTo>
                    <a:lnTo>
                      <a:pt x="33" y="355"/>
                    </a:lnTo>
                    <a:lnTo>
                      <a:pt x="31" y="353"/>
                    </a:lnTo>
                    <a:lnTo>
                      <a:pt x="31" y="352"/>
                    </a:lnTo>
                    <a:lnTo>
                      <a:pt x="31" y="349"/>
                    </a:lnTo>
                    <a:lnTo>
                      <a:pt x="33" y="349"/>
                    </a:lnTo>
                    <a:lnTo>
                      <a:pt x="41" y="327"/>
                    </a:lnTo>
                    <a:lnTo>
                      <a:pt x="42" y="325"/>
                    </a:lnTo>
                    <a:lnTo>
                      <a:pt x="44" y="324"/>
                    </a:lnTo>
                    <a:lnTo>
                      <a:pt x="45" y="324"/>
                    </a:lnTo>
                    <a:lnTo>
                      <a:pt x="47" y="324"/>
                    </a:lnTo>
                    <a:lnTo>
                      <a:pt x="47" y="325"/>
                    </a:lnTo>
                    <a:lnTo>
                      <a:pt x="49" y="327"/>
                    </a:lnTo>
                    <a:lnTo>
                      <a:pt x="49" y="328"/>
                    </a:lnTo>
                    <a:lnTo>
                      <a:pt x="49" y="330"/>
                    </a:lnTo>
                    <a:close/>
                    <a:moveTo>
                      <a:pt x="30" y="384"/>
                    </a:moveTo>
                    <a:lnTo>
                      <a:pt x="25" y="402"/>
                    </a:lnTo>
                    <a:lnTo>
                      <a:pt x="24" y="408"/>
                    </a:lnTo>
                    <a:lnTo>
                      <a:pt x="22" y="409"/>
                    </a:lnTo>
                    <a:lnTo>
                      <a:pt x="21" y="411"/>
                    </a:lnTo>
                    <a:lnTo>
                      <a:pt x="19" y="411"/>
                    </a:lnTo>
                    <a:lnTo>
                      <a:pt x="17" y="411"/>
                    </a:lnTo>
                    <a:lnTo>
                      <a:pt x="16" y="409"/>
                    </a:lnTo>
                    <a:lnTo>
                      <a:pt x="14" y="408"/>
                    </a:lnTo>
                    <a:lnTo>
                      <a:pt x="16" y="406"/>
                    </a:lnTo>
                    <a:lnTo>
                      <a:pt x="17" y="398"/>
                    </a:lnTo>
                    <a:lnTo>
                      <a:pt x="22" y="381"/>
                    </a:lnTo>
                    <a:lnTo>
                      <a:pt x="22" y="380"/>
                    </a:lnTo>
                    <a:lnTo>
                      <a:pt x="24" y="378"/>
                    </a:lnTo>
                    <a:lnTo>
                      <a:pt x="25" y="378"/>
                    </a:lnTo>
                    <a:lnTo>
                      <a:pt x="27" y="378"/>
                    </a:lnTo>
                    <a:lnTo>
                      <a:pt x="28" y="380"/>
                    </a:lnTo>
                    <a:lnTo>
                      <a:pt x="30" y="381"/>
                    </a:lnTo>
                    <a:lnTo>
                      <a:pt x="30" y="383"/>
                    </a:lnTo>
                    <a:lnTo>
                      <a:pt x="30" y="384"/>
                    </a:lnTo>
                    <a:close/>
                    <a:moveTo>
                      <a:pt x="17" y="439"/>
                    </a:moveTo>
                    <a:lnTo>
                      <a:pt x="14" y="453"/>
                    </a:lnTo>
                    <a:lnTo>
                      <a:pt x="13" y="465"/>
                    </a:lnTo>
                    <a:lnTo>
                      <a:pt x="11" y="467"/>
                    </a:lnTo>
                    <a:lnTo>
                      <a:pt x="8" y="467"/>
                    </a:lnTo>
                    <a:lnTo>
                      <a:pt x="7" y="467"/>
                    </a:lnTo>
                    <a:lnTo>
                      <a:pt x="5" y="467"/>
                    </a:lnTo>
                    <a:lnTo>
                      <a:pt x="5" y="465"/>
                    </a:lnTo>
                    <a:lnTo>
                      <a:pt x="5" y="464"/>
                    </a:lnTo>
                    <a:lnTo>
                      <a:pt x="7" y="451"/>
                    </a:lnTo>
                    <a:lnTo>
                      <a:pt x="8" y="439"/>
                    </a:lnTo>
                    <a:lnTo>
                      <a:pt x="10" y="437"/>
                    </a:lnTo>
                    <a:lnTo>
                      <a:pt x="11" y="436"/>
                    </a:lnTo>
                    <a:lnTo>
                      <a:pt x="13" y="436"/>
                    </a:lnTo>
                    <a:lnTo>
                      <a:pt x="14" y="436"/>
                    </a:lnTo>
                    <a:lnTo>
                      <a:pt x="16" y="437"/>
                    </a:lnTo>
                    <a:lnTo>
                      <a:pt x="16" y="439"/>
                    </a:lnTo>
                    <a:lnTo>
                      <a:pt x="17" y="439"/>
                    </a:lnTo>
                    <a:close/>
                    <a:moveTo>
                      <a:pt x="10" y="497"/>
                    </a:moveTo>
                    <a:lnTo>
                      <a:pt x="10" y="504"/>
                    </a:lnTo>
                    <a:lnTo>
                      <a:pt x="10" y="521"/>
                    </a:lnTo>
                    <a:lnTo>
                      <a:pt x="8" y="523"/>
                    </a:lnTo>
                    <a:lnTo>
                      <a:pt x="8" y="525"/>
                    </a:lnTo>
                    <a:lnTo>
                      <a:pt x="7" y="526"/>
                    </a:lnTo>
                    <a:lnTo>
                      <a:pt x="4" y="526"/>
                    </a:lnTo>
                    <a:lnTo>
                      <a:pt x="2" y="525"/>
                    </a:lnTo>
                    <a:lnTo>
                      <a:pt x="0" y="523"/>
                    </a:lnTo>
                    <a:lnTo>
                      <a:pt x="0" y="521"/>
                    </a:lnTo>
                    <a:lnTo>
                      <a:pt x="2" y="504"/>
                    </a:lnTo>
                    <a:lnTo>
                      <a:pt x="2" y="497"/>
                    </a:lnTo>
                    <a:lnTo>
                      <a:pt x="2" y="495"/>
                    </a:lnTo>
                    <a:lnTo>
                      <a:pt x="4" y="493"/>
                    </a:lnTo>
                    <a:lnTo>
                      <a:pt x="7" y="493"/>
                    </a:lnTo>
                    <a:lnTo>
                      <a:pt x="8" y="493"/>
                    </a:lnTo>
                    <a:lnTo>
                      <a:pt x="10" y="493"/>
                    </a:lnTo>
                    <a:lnTo>
                      <a:pt x="10" y="495"/>
                    </a:lnTo>
                    <a:lnTo>
                      <a:pt x="10" y="497"/>
                    </a:lnTo>
                    <a:close/>
                    <a:moveTo>
                      <a:pt x="10" y="556"/>
                    </a:moveTo>
                    <a:lnTo>
                      <a:pt x="10" y="559"/>
                    </a:lnTo>
                    <a:lnTo>
                      <a:pt x="11" y="579"/>
                    </a:lnTo>
                    <a:lnTo>
                      <a:pt x="11" y="582"/>
                    </a:lnTo>
                    <a:lnTo>
                      <a:pt x="10" y="584"/>
                    </a:lnTo>
                    <a:lnTo>
                      <a:pt x="8" y="584"/>
                    </a:lnTo>
                    <a:lnTo>
                      <a:pt x="7" y="585"/>
                    </a:lnTo>
                    <a:lnTo>
                      <a:pt x="5" y="584"/>
                    </a:lnTo>
                    <a:lnTo>
                      <a:pt x="4" y="584"/>
                    </a:lnTo>
                    <a:lnTo>
                      <a:pt x="4" y="582"/>
                    </a:lnTo>
                    <a:lnTo>
                      <a:pt x="4" y="581"/>
                    </a:lnTo>
                    <a:lnTo>
                      <a:pt x="2" y="559"/>
                    </a:lnTo>
                    <a:lnTo>
                      <a:pt x="2" y="556"/>
                    </a:lnTo>
                    <a:lnTo>
                      <a:pt x="2" y="554"/>
                    </a:lnTo>
                    <a:lnTo>
                      <a:pt x="2" y="551"/>
                    </a:lnTo>
                    <a:lnTo>
                      <a:pt x="4" y="551"/>
                    </a:lnTo>
                    <a:lnTo>
                      <a:pt x="5" y="551"/>
                    </a:lnTo>
                    <a:lnTo>
                      <a:pt x="7" y="551"/>
                    </a:lnTo>
                    <a:lnTo>
                      <a:pt x="8" y="551"/>
                    </a:lnTo>
                    <a:lnTo>
                      <a:pt x="10" y="553"/>
                    </a:lnTo>
                    <a:lnTo>
                      <a:pt x="10" y="556"/>
                    </a:lnTo>
                    <a:close/>
                    <a:moveTo>
                      <a:pt x="14" y="612"/>
                    </a:moveTo>
                    <a:lnTo>
                      <a:pt x="19" y="637"/>
                    </a:lnTo>
                    <a:lnTo>
                      <a:pt x="19" y="638"/>
                    </a:lnTo>
                    <a:lnTo>
                      <a:pt x="19" y="640"/>
                    </a:lnTo>
                    <a:lnTo>
                      <a:pt x="17" y="640"/>
                    </a:lnTo>
                    <a:lnTo>
                      <a:pt x="16" y="641"/>
                    </a:lnTo>
                    <a:lnTo>
                      <a:pt x="13" y="641"/>
                    </a:lnTo>
                    <a:lnTo>
                      <a:pt x="11" y="640"/>
                    </a:lnTo>
                    <a:lnTo>
                      <a:pt x="11" y="638"/>
                    </a:lnTo>
                    <a:lnTo>
                      <a:pt x="7" y="613"/>
                    </a:lnTo>
                    <a:lnTo>
                      <a:pt x="7" y="612"/>
                    </a:lnTo>
                    <a:lnTo>
                      <a:pt x="7" y="610"/>
                    </a:lnTo>
                    <a:lnTo>
                      <a:pt x="8" y="610"/>
                    </a:lnTo>
                    <a:lnTo>
                      <a:pt x="10" y="609"/>
                    </a:lnTo>
                    <a:lnTo>
                      <a:pt x="11" y="609"/>
                    </a:lnTo>
                    <a:lnTo>
                      <a:pt x="13" y="610"/>
                    </a:lnTo>
                    <a:lnTo>
                      <a:pt x="13" y="612"/>
                    </a:lnTo>
                    <a:lnTo>
                      <a:pt x="14" y="612"/>
                    </a:lnTo>
                    <a:close/>
                    <a:moveTo>
                      <a:pt x="27" y="668"/>
                    </a:moveTo>
                    <a:lnTo>
                      <a:pt x="31" y="688"/>
                    </a:lnTo>
                    <a:lnTo>
                      <a:pt x="33" y="693"/>
                    </a:lnTo>
                    <a:lnTo>
                      <a:pt x="33" y="694"/>
                    </a:lnTo>
                    <a:lnTo>
                      <a:pt x="31" y="696"/>
                    </a:lnTo>
                    <a:lnTo>
                      <a:pt x="30" y="697"/>
                    </a:lnTo>
                    <a:lnTo>
                      <a:pt x="28" y="697"/>
                    </a:lnTo>
                    <a:lnTo>
                      <a:pt x="27" y="696"/>
                    </a:lnTo>
                    <a:lnTo>
                      <a:pt x="25" y="694"/>
                    </a:lnTo>
                    <a:lnTo>
                      <a:pt x="24" y="691"/>
                    </a:lnTo>
                    <a:lnTo>
                      <a:pt x="19" y="671"/>
                    </a:lnTo>
                    <a:lnTo>
                      <a:pt x="19" y="669"/>
                    </a:lnTo>
                    <a:lnTo>
                      <a:pt x="19" y="668"/>
                    </a:lnTo>
                    <a:lnTo>
                      <a:pt x="21" y="668"/>
                    </a:lnTo>
                    <a:lnTo>
                      <a:pt x="21" y="666"/>
                    </a:lnTo>
                    <a:lnTo>
                      <a:pt x="22" y="666"/>
                    </a:lnTo>
                    <a:lnTo>
                      <a:pt x="24" y="666"/>
                    </a:lnTo>
                    <a:lnTo>
                      <a:pt x="25" y="668"/>
                    </a:lnTo>
                    <a:lnTo>
                      <a:pt x="27" y="668"/>
                    </a:lnTo>
                    <a:close/>
                    <a:moveTo>
                      <a:pt x="45" y="722"/>
                    </a:moveTo>
                    <a:lnTo>
                      <a:pt x="49" y="736"/>
                    </a:lnTo>
                    <a:lnTo>
                      <a:pt x="55" y="747"/>
                    </a:lnTo>
                    <a:lnTo>
                      <a:pt x="55" y="749"/>
                    </a:lnTo>
                    <a:lnTo>
                      <a:pt x="53" y="750"/>
                    </a:lnTo>
                    <a:lnTo>
                      <a:pt x="52" y="752"/>
                    </a:lnTo>
                    <a:lnTo>
                      <a:pt x="50" y="752"/>
                    </a:lnTo>
                    <a:lnTo>
                      <a:pt x="49" y="752"/>
                    </a:lnTo>
                    <a:lnTo>
                      <a:pt x="47" y="750"/>
                    </a:lnTo>
                    <a:lnTo>
                      <a:pt x="47" y="749"/>
                    </a:lnTo>
                    <a:lnTo>
                      <a:pt x="42" y="739"/>
                    </a:lnTo>
                    <a:lnTo>
                      <a:pt x="38" y="727"/>
                    </a:lnTo>
                    <a:lnTo>
                      <a:pt x="38" y="724"/>
                    </a:lnTo>
                    <a:lnTo>
                      <a:pt x="38" y="722"/>
                    </a:lnTo>
                    <a:lnTo>
                      <a:pt x="39" y="722"/>
                    </a:lnTo>
                    <a:lnTo>
                      <a:pt x="41" y="721"/>
                    </a:lnTo>
                    <a:lnTo>
                      <a:pt x="42" y="722"/>
                    </a:lnTo>
                    <a:lnTo>
                      <a:pt x="44" y="722"/>
                    </a:lnTo>
                    <a:lnTo>
                      <a:pt x="45" y="722"/>
                    </a:lnTo>
                    <a:close/>
                    <a:moveTo>
                      <a:pt x="69" y="777"/>
                    </a:moveTo>
                    <a:lnTo>
                      <a:pt x="72" y="783"/>
                    </a:lnTo>
                    <a:lnTo>
                      <a:pt x="81" y="797"/>
                    </a:lnTo>
                    <a:lnTo>
                      <a:pt x="81" y="798"/>
                    </a:lnTo>
                    <a:lnTo>
                      <a:pt x="81" y="800"/>
                    </a:lnTo>
                    <a:lnTo>
                      <a:pt x="80" y="803"/>
                    </a:lnTo>
                    <a:lnTo>
                      <a:pt x="76" y="803"/>
                    </a:lnTo>
                    <a:lnTo>
                      <a:pt x="75" y="803"/>
                    </a:lnTo>
                    <a:lnTo>
                      <a:pt x="73" y="802"/>
                    </a:lnTo>
                    <a:lnTo>
                      <a:pt x="66" y="786"/>
                    </a:lnTo>
                    <a:lnTo>
                      <a:pt x="61" y="780"/>
                    </a:lnTo>
                    <a:lnTo>
                      <a:pt x="61" y="778"/>
                    </a:lnTo>
                    <a:lnTo>
                      <a:pt x="61" y="777"/>
                    </a:lnTo>
                    <a:lnTo>
                      <a:pt x="61" y="775"/>
                    </a:lnTo>
                    <a:lnTo>
                      <a:pt x="64" y="775"/>
                    </a:lnTo>
                    <a:lnTo>
                      <a:pt x="66" y="774"/>
                    </a:lnTo>
                    <a:lnTo>
                      <a:pt x="67" y="775"/>
                    </a:lnTo>
                    <a:lnTo>
                      <a:pt x="69" y="777"/>
                    </a:lnTo>
                    <a:close/>
                    <a:moveTo>
                      <a:pt x="98" y="825"/>
                    </a:moveTo>
                    <a:lnTo>
                      <a:pt x="112" y="845"/>
                    </a:lnTo>
                    <a:lnTo>
                      <a:pt x="112" y="847"/>
                    </a:lnTo>
                    <a:lnTo>
                      <a:pt x="112" y="850"/>
                    </a:lnTo>
                    <a:lnTo>
                      <a:pt x="111" y="851"/>
                    </a:lnTo>
                    <a:lnTo>
                      <a:pt x="109" y="851"/>
                    </a:lnTo>
                    <a:lnTo>
                      <a:pt x="106" y="851"/>
                    </a:lnTo>
                    <a:lnTo>
                      <a:pt x="106" y="850"/>
                    </a:lnTo>
                    <a:lnTo>
                      <a:pt x="92" y="831"/>
                    </a:lnTo>
                    <a:lnTo>
                      <a:pt x="90" y="828"/>
                    </a:lnTo>
                    <a:lnTo>
                      <a:pt x="90" y="826"/>
                    </a:lnTo>
                    <a:lnTo>
                      <a:pt x="92" y="825"/>
                    </a:lnTo>
                    <a:lnTo>
                      <a:pt x="92" y="823"/>
                    </a:lnTo>
                    <a:lnTo>
                      <a:pt x="94" y="823"/>
                    </a:lnTo>
                    <a:lnTo>
                      <a:pt x="95" y="823"/>
                    </a:lnTo>
                    <a:lnTo>
                      <a:pt x="97" y="823"/>
                    </a:lnTo>
                    <a:lnTo>
                      <a:pt x="98" y="825"/>
                    </a:lnTo>
                    <a:close/>
                    <a:moveTo>
                      <a:pt x="132" y="872"/>
                    </a:moveTo>
                    <a:lnTo>
                      <a:pt x="145" y="886"/>
                    </a:lnTo>
                    <a:lnTo>
                      <a:pt x="149" y="889"/>
                    </a:lnTo>
                    <a:lnTo>
                      <a:pt x="149" y="890"/>
                    </a:lnTo>
                    <a:lnTo>
                      <a:pt x="149" y="893"/>
                    </a:lnTo>
                    <a:lnTo>
                      <a:pt x="149" y="895"/>
                    </a:lnTo>
                    <a:lnTo>
                      <a:pt x="146" y="895"/>
                    </a:lnTo>
                    <a:lnTo>
                      <a:pt x="146" y="897"/>
                    </a:lnTo>
                    <a:lnTo>
                      <a:pt x="145" y="895"/>
                    </a:lnTo>
                    <a:lnTo>
                      <a:pt x="143" y="895"/>
                    </a:lnTo>
                    <a:lnTo>
                      <a:pt x="137" y="890"/>
                    </a:lnTo>
                    <a:lnTo>
                      <a:pt x="128" y="876"/>
                    </a:lnTo>
                    <a:lnTo>
                      <a:pt x="126" y="875"/>
                    </a:lnTo>
                    <a:lnTo>
                      <a:pt x="126" y="873"/>
                    </a:lnTo>
                    <a:lnTo>
                      <a:pt x="126" y="872"/>
                    </a:lnTo>
                    <a:lnTo>
                      <a:pt x="128" y="870"/>
                    </a:lnTo>
                    <a:lnTo>
                      <a:pt x="129" y="869"/>
                    </a:lnTo>
                    <a:lnTo>
                      <a:pt x="131" y="870"/>
                    </a:lnTo>
                    <a:lnTo>
                      <a:pt x="132" y="872"/>
                    </a:lnTo>
                    <a:close/>
                    <a:moveTo>
                      <a:pt x="173" y="914"/>
                    </a:moveTo>
                    <a:lnTo>
                      <a:pt x="180" y="920"/>
                    </a:lnTo>
                    <a:lnTo>
                      <a:pt x="190" y="931"/>
                    </a:lnTo>
                    <a:lnTo>
                      <a:pt x="191" y="931"/>
                    </a:lnTo>
                    <a:lnTo>
                      <a:pt x="191" y="932"/>
                    </a:lnTo>
                    <a:lnTo>
                      <a:pt x="191" y="934"/>
                    </a:lnTo>
                    <a:lnTo>
                      <a:pt x="190" y="935"/>
                    </a:lnTo>
                    <a:lnTo>
                      <a:pt x="190" y="937"/>
                    </a:lnTo>
                    <a:lnTo>
                      <a:pt x="188" y="937"/>
                    </a:lnTo>
                    <a:lnTo>
                      <a:pt x="187" y="937"/>
                    </a:lnTo>
                    <a:lnTo>
                      <a:pt x="185" y="935"/>
                    </a:lnTo>
                    <a:lnTo>
                      <a:pt x="174" y="926"/>
                    </a:lnTo>
                    <a:lnTo>
                      <a:pt x="166" y="920"/>
                    </a:lnTo>
                    <a:lnTo>
                      <a:pt x="165" y="917"/>
                    </a:lnTo>
                    <a:lnTo>
                      <a:pt x="165" y="915"/>
                    </a:lnTo>
                    <a:lnTo>
                      <a:pt x="165" y="914"/>
                    </a:lnTo>
                    <a:lnTo>
                      <a:pt x="166" y="914"/>
                    </a:lnTo>
                    <a:lnTo>
                      <a:pt x="168" y="912"/>
                    </a:lnTo>
                    <a:lnTo>
                      <a:pt x="170" y="912"/>
                    </a:lnTo>
                    <a:lnTo>
                      <a:pt x="171" y="912"/>
                    </a:lnTo>
                    <a:lnTo>
                      <a:pt x="173" y="914"/>
                    </a:lnTo>
                    <a:close/>
                    <a:moveTo>
                      <a:pt x="216" y="949"/>
                    </a:moveTo>
                    <a:lnTo>
                      <a:pt x="218" y="953"/>
                    </a:lnTo>
                    <a:lnTo>
                      <a:pt x="235" y="965"/>
                    </a:lnTo>
                    <a:lnTo>
                      <a:pt x="236" y="967"/>
                    </a:lnTo>
                    <a:lnTo>
                      <a:pt x="238" y="968"/>
                    </a:lnTo>
                    <a:lnTo>
                      <a:pt x="236" y="970"/>
                    </a:lnTo>
                    <a:lnTo>
                      <a:pt x="235" y="971"/>
                    </a:lnTo>
                    <a:lnTo>
                      <a:pt x="235" y="973"/>
                    </a:lnTo>
                    <a:lnTo>
                      <a:pt x="233" y="973"/>
                    </a:lnTo>
                    <a:lnTo>
                      <a:pt x="232" y="971"/>
                    </a:lnTo>
                    <a:lnTo>
                      <a:pt x="213" y="959"/>
                    </a:lnTo>
                    <a:lnTo>
                      <a:pt x="210" y="957"/>
                    </a:lnTo>
                    <a:lnTo>
                      <a:pt x="210" y="956"/>
                    </a:lnTo>
                    <a:lnTo>
                      <a:pt x="208" y="954"/>
                    </a:lnTo>
                    <a:lnTo>
                      <a:pt x="208" y="953"/>
                    </a:lnTo>
                    <a:lnTo>
                      <a:pt x="210" y="951"/>
                    </a:lnTo>
                    <a:lnTo>
                      <a:pt x="211" y="949"/>
                    </a:lnTo>
                    <a:lnTo>
                      <a:pt x="213" y="949"/>
                    </a:lnTo>
                    <a:lnTo>
                      <a:pt x="215" y="949"/>
                    </a:lnTo>
                    <a:lnTo>
                      <a:pt x="216" y="949"/>
                    </a:lnTo>
                    <a:close/>
                    <a:moveTo>
                      <a:pt x="263" y="982"/>
                    </a:moveTo>
                    <a:lnTo>
                      <a:pt x="281" y="993"/>
                    </a:lnTo>
                    <a:lnTo>
                      <a:pt x="284" y="995"/>
                    </a:lnTo>
                    <a:lnTo>
                      <a:pt x="286" y="995"/>
                    </a:lnTo>
                    <a:lnTo>
                      <a:pt x="287" y="996"/>
                    </a:lnTo>
                    <a:lnTo>
                      <a:pt x="287" y="998"/>
                    </a:lnTo>
                    <a:lnTo>
                      <a:pt x="287" y="1001"/>
                    </a:lnTo>
                    <a:lnTo>
                      <a:pt x="286" y="1001"/>
                    </a:lnTo>
                    <a:lnTo>
                      <a:pt x="284" y="1002"/>
                    </a:lnTo>
                    <a:lnTo>
                      <a:pt x="283" y="1002"/>
                    </a:lnTo>
                    <a:lnTo>
                      <a:pt x="281" y="1002"/>
                    </a:lnTo>
                    <a:lnTo>
                      <a:pt x="278" y="1001"/>
                    </a:lnTo>
                    <a:lnTo>
                      <a:pt x="260" y="990"/>
                    </a:lnTo>
                    <a:lnTo>
                      <a:pt x="258" y="988"/>
                    </a:lnTo>
                    <a:lnTo>
                      <a:pt x="258" y="987"/>
                    </a:lnTo>
                    <a:lnTo>
                      <a:pt x="256" y="985"/>
                    </a:lnTo>
                    <a:lnTo>
                      <a:pt x="258" y="984"/>
                    </a:lnTo>
                    <a:lnTo>
                      <a:pt x="260" y="982"/>
                    </a:lnTo>
                    <a:lnTo>
                      <a:pt x="261" y="982"/>
                    </a:lnTo>
                    <a:lnTo>
                      <a:pt x="263" y="982"/>
                    </a:lnTo>
                    <a:close/>
                    <a:moveTo>
                      <a:pt x="315" y="1009"/>
                    </a:moveTo>
                    <a:lnTo>
                      <a:pt x="328" y="1015"/>
                    </a:lnTo>
                    <a:lnTo>
                      <a:pt x="337" y="1019"/>
                    </a:lnTo>
                    <a:lnTo>
                      <a:pt x="339" y="1019"/>
                    </a:lnTo>
                    <a:lnTo>
                      <a:pt x="339" y="1021"/>
                    </a:lnTo>
                    <a:lnTo>
                      <a:pt x="340" y="1023"/>
                    </a:lnTo>
                    <a:lnTo>
                      <a:pt x="340" y="1024"/>
                    </a:lnTo>
                    <a:lnTo>
                      <a:pt x="339" y="1026"/>
                    </a:lnTo>
                    <a:lnTo>
                      <a:pt x="337" y="1026"/>
                    </a:lnTo>
                    <a:lnTo>
                      <a:pt x="336" y="1027"/>
                    </a:lnTo>
                    <a:lnTo>
                      <a:pt x="334" y="1027"/>
                    </a:lnTo>
                    <a:lnTo>
                      <a:pt x="325" y="1023"/>
                    </a:lnTo>
                    <a:lnTo>
                      <a:pt x="311" y="1016"/>
                    </a:lnTo>
                    <a:lnTo>
                      <a:pt x="309" y="1015"/>
                    </a:lnTo>
                    <a:lnTo>
                      <a:pt x="308" y="1013"/>
                    </a:lnTo>
                    <a:lnTo>
                      <a:pt x="309" y="1012"/>
                    </a:lnTo>
                    <a:lnTo>
                      <a:pt x="309" y="1010"/>
                    </a:lnTo>
                    <a:lnTo>
                      <a:pt x="311" y="1009"/>
                    </a:lnTo>
                    <a:lnTo>
                      <a:pt x="312" y="1009"/>
                    </a:lnTo>
                    <a:lnTo>
                      <a:pt x="315" y="1009"/>
                    </a:lnTo>
                    <a:close/>
                    <a:moveTo>
                      <a:pt x="368" y="1030"/>
                    </a:moveTo>
                    <a:lnTo>
                      <a:pt x="376" y="1032"/>
                    </a:lnTo>
                    <a:lnTo>
                      <a:pt x="391" y="1038"/>
                    </a:lnTo>
                    <a:lnTo>
                      <a:pt x="393" y="1038"/>
                    </a:lnTo>
                    <a:lnTo>
                      <a:pt x="394" y="1040"/>
                    </a:lnTo>
                    <a:lnTo>
                      <a:pt x="394" y="1041"/>
                    </a:lnTo>
                    <a:lnTo>
                      <a:pt x="393" y="1043"/>
                    </a:lnTo>
                    <a:lnTo>
                      <a:pt x="393" y="1044"/>
                    </a:lnTo>
                    <a:lnTo>
                      <a:pt x="390" y="1046"/>
                    </a:lnTo>
                    <a:lnTo>
                      <a:pt x="388" y="1046"/>
                    </a:lnTo>
                    <a:lnTo>
                      <a:pt x="373" y="1041"/>
                    </a:lnTo>
                    <a:lnTo>
                      <a:pt x="365" y="1038"/>
                    </a:lnTo>
                    <a:lnTo>
                      <a:pt x="363" y="1037"/>
                    </a:lnTo>
                    <a:lnTo>
                      <a:pt x="362" y="1035"/>
                    </a:lnTo>
                    <a:lnTo>
                      <a:pt x="362" y="1033"/>
                    </a:lnTo>
                    <a:lnTo>
                      <a:pt x="362" y="1032"/>
                    </a:lnTo>
                    <a:lnTo>
                      <a:pt x="363" y="1032"/>
                    </a:lnTo>
                    <a:lnTo>
                      <a:pt x="365" y="1030"/>
                    </a:lnTo>
                    <a:lnTo>
                      <a:pt x="367" y="1030"/>
                    </a:lnTo>
                    <a:lnTo>
                      <a:pt x="368" y="1030"/>
                    </a:lnTo>
                    <a:close/>
                    <a:moveTo>
                      <a:pt x="422" y="1044"/>
                    </a:moveTo>
                    <a:lnTo>
                      <a:pt x="426" y="1046"/>
                    </a:lnTo>
                    <a:lnTo>
                      <a:pt x="447" y="1049"/>
                    </a:lnTo>
                    <a:lnTo>
                      <a:pt x="449" y="1049"/>
                    </a:lnTo>
                    <a:lnTo>
                      <a:pt x="449" y="1051"/>
                    </a:lnTo>
                    <a:lnTo>
                      <a:pt x="450" y="1052"/>
                    </a:lnTo>
                    <a:lnTo>
                      <a:pt x="450" y="1054"/>
                    </a:lnTo>
                    <a:lnTo>
                      <a:pt x="449" y="1055"/>
                    </a:lnTo>
                    <a:lnTo>
                      <a:pt x="449" y="1057"/>
                    </a:lnTo>
                    <a:lnTo>
                      <a:pt x="447" y="1058"/>
                    </a:lnTo>
                    <a:lnTo>
                      <a:pt x="446" y="1058"/>
                    </a:lnTo>
                    <a:lnTo>
                      <a:pt x="422" y="1054"/>
                    </a:lnTo>
                    <a:lnTo>
                      <a:pt x="419" y="1052"/>
                    </a:lnTo>
                    <a:lnTo>
                      <a:pt x="419" y="1051"/>
                    </a:lnTo>
                    <a:lnTo>
                      <a:pt x="418" y="1049"/>
                    </a:lnTo>
                    <a:lnTo>
                      <a:pt x="419" y="1048"/>
                    </a:lnTo>
                    <a:lnTo>
                      <a:pt x="421" y="1046"/>
                    </a:lnTo>
                    <a:lnTo>
                      <a:pt x="422" y="1044"/>
                    </a:lnTo>
                    <a:close/>
                    <a:moveTo>
                      <a:pt x="480" y="1054"/>
                    </a:moveTo>
                    <a:lnTo>
                      <a:pt x="503" y="1055"/>
                    </a:lnTo>
                    <a:lnTo>
                      <a:pt x="506" y="1057"/>
                    </a:lnTo>
                    <a:lnTo>
                      <a:pt x="508" y="1057"/>
                    </a:lnTo>
                    <a:lnTo>
                      <a:pt x="508" y="1058"/>
                    </a:lnTo>
                    <a:lnTo>
                      <a:pt x="508" y="1060"/>
                    </a:lnTo>
                    <a:lnTo>
                      <a:pt x="508" y="1062"/>
                    </a:lnTo>
                    <a:lnTo>
                      <a:pt x="506" y="1063"/>
                    </a:lnTo>
                    <a:lnTo>
                      <a:pt x="505" y="1063"/>
                    </a:lnTo>
                    <a:lnTo>
                      <a:pt x="503" y="1065"/>
                    </a:lnTo>
                    <a:lnTo>
                      <a:pt x="478" y="1062"/>
                    </a:lnTo>
                    <a:lnTo>
                      <a:pt x="477" y="1062"/>
                    </a:lnTo>
                    <a:lnTo>
                      <a:pt x="475" y="1060"/>
                    </a:lnTo>
                    <a:lnTo>
                      <a:pt x="475" y="1058"/>
                    </a:lnTo>
                    <a:lnTo>
                      <a:pt x="475" y="1057"/>
                    </a:lnTo>
                    <a:lnTo>
                      <a:pt x="475" y="1055"/>
                    </a:lnTo>
                    <a:lnTo>
                      <a:pt x="478" y="1054"/>
                    </a:lnTo>
                    <a:lnTo>
                      <a:pt x="480" y="1054"/>
                    </a:lnTo>
                    <a:close/>
                    <a:moveTo>
                      <a:pt x="537" y="1057"/>
                    </a:moveTo>
                    <a:lnTo>
                      <a:pt x="557" y="1055"/>
                    </a:lnTo>
                    <a:lnTo>
                      <a:pt x="562" y="1055"/>
                    </a:lnTo>
                    <a:lnTo>
                      <a:pt x="564" y="1055"/>
                    </a:lnTo>
                    <a:lnTo>
                      <a:pt x="565" y="1057"/>
                    </a:lnTo>
                    <a:lnTo>
                      <a:pt x="565" y="1058"/>
                    </a:lnTo>
                    <a:lnTo>
                      <a:pt x="565" y="1060"/>
                    </a:lnTo>
                    <a:lnTo>
                      <a:pt x="565" y="1062"/>
                    </a:lnTo>
                    <a:lnTo>
                      <a:pt x="564" y="1063"/>
                    </a:lnTo>
                    <a:lnTo>
                      <a:pt x="562" y="1063"/>
                    </a:lnTo>
                    <a:lnTo>
                      <a:pt x="557" y="1065"/>
                    </a:lnTo>
                    <a:lnTo>
                      <a:pt x="537" y="1065"/>
                    </a:lnTo>
                    <a:lnTo>
                      <a:pt x="536" y="1065"/>
                    </a:lnTo>
                    <a:lnTo>
                      <a:pt x="534" y="1063"/>
                    </a:lnTo>
                    <a:lnTo>
                      <a:pt x="533" y="1062"/>
                    </a:lnTo>
                    <a:lnTo>
                      <a:pt x="533" y="1060"/>
                    </a:lnTo>
                    <a:lnTo>
                      <a:pt x="533" y="1058"/>
                    </a:lnTo>
                    <a:lnTo>
                      <a:pt x="534" y="1057"/>
                    </a:lnTo>
                    <a:lnTo>
                      <a:pt x="536" y="1057"/>
                    </a:lnTo>
                    <a:lnTo>
                      <a:pt x="537" y="1057"/>
                    </a:lnTo>
                    <a:close/>
                    <a:moveTo>
                      <a:pt x="595" y="1052"/>
                    </a:moveTo>
                    <a:lnTo>
                      <a:pt x="609" y="1049"/>
                    </a:lnTo>
                    <a:lnTo>
                      <a:pt x="618" y="1049"/>
                    </a:lnTo>
                    <a:lnTo>
                      <a:pt x="619" y="1049"/>
                    </a:lnTo>
                    <a:lnTo>
                      <a:pt x="621" y="1049"/>
                    </a:lnTo>
                    <a:lnTo>
                      <a:pt x="623" y="1049"/>
                    </a:lnTo>
                    <a:lnTo>
                      <a:pt x="624" y="1052"/>
                    </a:lnTo>
                    <a:lnTo>
                      <a:pt x="623" y="1054"/>
                    </a:lnTo>
                    <a:lnTo>
                      <a:pt x="623" y="1055"/>
                    </a:lnTo>
                    <a:lnTo>
                      <a:pt x="621" y="1057"/>
                    </a:lnTo>
                    <a:lnTo>
                      <a:pt x="619" y="1057"/>
                    </a:lnTo>
                    <a:lnTo>
                      <a:pt x="610" y="1058"/>
                    </a:lnTo>
                    <a:lnTo>
                      <a:pt x="595" y="1060"/>
                    </a:lnTo>
                    <a:lnTo>
                      <a:pt x="593" y="1060"/>
                    </a:lnTo>
                    <a:lnTo>
                      <a:pt x="592" y="1058"/>
                    </a:lnTo>
                    <a:lnTo>
                      <a:pt x="592" y="1057"/>
                    </a:lnTo>
                    <a:lnTo>
                      <a:pt x="592" y="1055"/>
                    </a:lnTo>
                    <a:lnTo>
                      <a:pt x="592" y="1054"/>
                    </a:lnTo>
                    <a:lnTo>
                      <a:pt x="592" y="1052"/>
                    </a:lnTo>
                    <a:lnTo>
                      <a:pt x="595" y="1052"/>
                    </a:lnTo>
                    <a:close/>
                    <a:moveTo>
                      <a:pt x="650" y="1041"/>
                    </a:moveTo>
                    <a:lnTo>
                      <a:pt x="661" y="1040"/>
                    </a:lnTo>
                    <a:lnTo>
                      <a:pt x="674" y="1035"/>
                    </a:lnTo>
                    <a:lnTo>
                      <a:pt x="675" y="1035"/>
                    </a:lnTo>
                    <a:lnTo>
                      <a:pt x="678" y="1037"/>
                    </a:lnTo>
                    <a:lnTo>
                      <a:pt x="680" y="1040"/>
                    </a:lnTo>
                    <a:lnTo>
                      <a:pt x="680" y="1041"/>
                    </a:lnTo>
                    <a:lnTo>
                      <a:pt x="678" y="1043"/>
                    </a:lnTo>
                    <a:lnTo>
                      <a:pt x="677" y="1043"/>
                    </a:lnTo>
                    <a:lnTo>
                      <a:pt x="663" y="1048"/>
                    </a:lnTo>
                    <a:lnTo>
                      <a:pt x="654" y="1049"/>
                    </a:lnTo>
                    <a:lnTo>
                      <a:pt x="650" y="1049"/>
                    </a:lnTo>
                    <a:lnTo>
                      <a:pt x="649" y="1049"/>
                    </a:lnTo>
                    <a:lnTo>
                      <a:pt x="647" y="1049"/>
                    </a:lnTo>
                    <a:lnTo>
                      <a:pt x="647" y="1048"/>
                    </a:lnTo>
                    <a:lnTo>
                      <a:pt x="647" y="1046"/>
                    </a:lnTo>
                    <a:lnTo>
                      <a:pt x="647" y="1043"/>
                    </a:lnTo>
                    <a:lnTo>
                      <a:pt x="649" y="1043"/>
                    </a:lnTo>
                    <a:lnTo>
                      <a:pt x="650" y="1041"/>
                    </a:lnTo>
                    <a:close/>
                    <a:moveTo>
                      <a:pt x="706" y="1026"/>
                    </a:moveTo>
                    <a:lnTo>
                      <a:pt x="709" y="1024"/>
                    </a:lnTo>
                    <a:lnTo>
                      <a:pt x="728" y="1016"/>
                    </a:lnTo>
                    <a:lnTo>
                      <a:pt x="730" y="1016"/>
                    </a:lnTo>
                    <a:lnTo>
                      <a:pt x="733" y="1016"/>
                    </a:lnTo>
                    <a:lnTo>
                      <a:pt x="734" y="1018"/>
                    </a:lnTo>
                    <a:lnTo>
                      <a:pt x="734" y="1019"/>
                    </a:lnTo>
                    <a:lnTo>
                      <a:pt x="734" y="1021"/>
                    </a:lnTo>
                    <a:lnTo>
                      <a:pt x="734" y="1023"/>
                    </a:lnTo>
                    <a:lnTo>
                      <a:pt x="733" y="1023"/>
                    </a:lnTo>
                    <a:lnTo>
                      <a:pt x="733" y="1024"/>
                    </a:lnTo>
                    <a:lnTo>
                      <a:pt x="713" y="1032"/>
                    </a:lnTo>
                    <a:lnTo>
                      <a:pt x="708" y="1033"/>
                    </a:lnTo>
                    <a:lnTo>
                      <a:pt x="705" y="1033"/>
                    </a:lnTo>
                    <a:lnTo>
                      <a:pt x="705" y="1032"/>
                    </a:lnTo>
                    <a:lnTo>
                      <a:pt x="703" y="1032"/>
                    </a:lnTo>
                    <a:lnTo>
                      <a:pt x="703" y="1029"/>
                    </a:lnTo>
                    <a:lnTo>
                      <a:pt x="703" y="1027"/>
                    </a:lnTo>
                    <a:lnTo>
                      <a:pt x="705" y="1026"/>
                    </a:lnTo>
                    <a:lnTo>
                      <a:pt x="706" y="1026"/>
                    </a:lnTo>
                    <a:close/>
                    <a:moveTo>
                      <a:pt x="759" y="1004"/>
                    </a:moveTo>
                    <a:lnTo>
                      <a:pt x="779" y="993"/>
                    </a:lnTo>
                    <a:lnTo>
                      <a:pt x="781" y="991"/>
                    </a:lnTo>
                    <a:lnTo>
                      <a:pt x="784" y="991"/>
                    </a:lnTo>
                    <a:lnTo>
                      <a:pt x="785" y="993"/>
                    </a:lnTo>
                    <a:lnTo>
                      <a:pt x="787" y="995"/>
                    </a:lnTo>
                    <a:lnTo>
                      <a:pt x="787" y="996"/>
                    </a:lnTo>
                    <a:lnTo>
                      <a:pt x="785" y="998"/>
                    </a:lnTo>
                    <a:lnTo>
                      <a:pt x="784" y="999"/>
                    </a:lnTo>
                    <a:lnTo>
                      <a:pt x="782" y="1001"/>
                    </a:lnTo>
                    <a:lnTo>
                      <a:pt x="762" y="1012"/>
                    </a:lnTo>
                    <a:lnTo>
                      <a:pt x="761" y="1012"/>
                    </a:lnTo>
                    <a:lnTo>
                      <a:pt x="759" y="1012"/>
                    </a:lnTo>
                    <a:lnTo>
                      <a:pt x="758" y="1010"/>
                    </a:lnTo>
                    <a:lnTo>
                      <a:pt x="756" y="1009"/>
                    </a:lnTo>
                    <a:lnTo>
                      <a:pt x="756" y="1007"/>
                    </a:lnTo>
                    <a:lnTo>
                      <a:pt x="756" y="1005"/>
                    </a:lnTo>
                    <a:lnTo>
                      <a:pt x="758" y="1004"/>
                    </a:lnTo>
                    <a:lnTo>
                      <a:pt x="759" y="1004"/>
                    </a:lnTo>
                    <a:close/>
                    <a:moveTo>
                      <a:pt x="809" y="976"/>
                    </a:moveTo>
                    <a:lnTo>
                      <a:pt x="823" y="967"/>
                    </a:lnTo>
                    <a:lnTo>
                      <a:pt x="829" y="962"/>
                    </a:lnTo>
                    <a:lnTo>
                      <a:pt x="830" y="960"/>
                    </a:lnTo>
                    <a:lnTo>
                      <a:pt x="832" y="960"/>
                    </a:lnTo>
                    <a:lnTo>
                      <a:pt x="834" y="960"/>
                    </a:lnTo>
                    <a:lnTo>
                      <a:pt x="835" y="962"/>
                    </a:lnTo>
                    <a:lnTo>
                      <a:pt x="835" y="963"/>
                    </a:lnTo>
                    <a:lnTo>
                      <a:pt x="835" y="967"/>
                    </a:lnTo>
                    <a:lnTo>
                      <a:pt x="835" y="968"/>
                    </a:lnTo>
                    <a:lnTo>
                      <a:pt x="834" y="968"/>
                    </a:lnTo>
                    <a:lnTo>
                      <a:pt x="826" y="974"/>
                    </a:lnTo>
                    <a:lnTo>
                      <a:pt x="813" y="982"/>
                    </a:lnTo>
                    <a:lnTo>
                      <a:pt x="812" y="984"/>
                    </a:lnTo>
                    <a:lnTo>
                      <a:pt x="810" y="984"/>
                    </a:lnTo>
                    <a:lnTo>
                      <a:pt x="809" y="982"/>
                    </a:lnTo>
                    <a:lnTo>
                      <a:pt x="807" y="981"/>
                    </a:lnTo>
                    <a:lnTo>
                      <a:pt x="806" y="979"/>
                    </a:lnTo>
                    <a:lnTo>
                      <a:pt x="806" y="977"/>
                    </a:lnTo>
                    <a:lnTo>
                      <a:pt x="807" y="977"/>
                    </a:lnTo>
                    <a:lnTo>
                      <a:pt x="809" y="976"/>
                    </a:lnTo>
                    <a:close/>
                    <a:moveTo>
                      <a:pt x="855" y="942"/>
                    </a:moveTo>
                    <a:lnTo>
                      <a:pt x="861" y="937"/>
                    </a:lnTo>
                    <a:lnTo>
                      <a:pt x="874" y="926"/>
                    </a:lnTo>
                    <a:lnTo>
                      <a:pt x="875" y="925"/>
                    </a:lnTo>
                    <a:lnTo>
                      <a:pt x="877" y="925"/>
                    </a:lnTo>
                    <a:lnTo>
                      <a:pt x="879" y="925"/>
                    </a:lnTo>
                    <a:lnTo>
                      <a:pt x="880" y="926"/>
                    </a:lnTo>
                    <a:lnTo>
                      <a:pt x="880" y="928"/>
                    </a:lnTo>
                    <a:lnTo>
                      <a:pt x="880" y="929"/>
                    </a:lnTo>
                    <a:lnTo>
                      <a:pt x="880" y="931"/>
                    </a:lnTo>
                    <a:lnTo>
                      <a:pt x="880" y="932"/>
                    </a:lnTo>
                    <a:lnTo>
                      <a:pt x="868" y="943"/>
                    </a:lnTo>
                    <a:lnTo>
                      <a:pt x="860" y="949"/>
                    </a:lnTo>
                    <a:lnTo>
                      <a:pt x="858" y="949"/>
                    </a:lnTo>
                    <a:lnTo>
                      <a:pt x="855" y="949"/>
                    </a:lnTo>
                    <a:lnTo>
                      <a:pt x="855" y="948"/>
                    </a:lnTo>
                    <a:lnTo>
                      <a:pt x="854" y="946"/>
                    </a:lnTo>
                    <a:lnTo>
                      <a:pt x="854" y="945"/>
                    </a:lnTo>
                    <a:lnTo>
                      <a:pt x="854" y="943"/>
                    </a:lnTo>
                    <a:lnTo>
                      <a:pt x="855" y="942"/>
                    </a:lnTo>
                    <a:close/>
                    <a:moveTo>
                      <a:pt x="899" y="904"/>
                    </a:moveTo>
                    <a:lnTo>
                      <a:pt x="899" y="903"/>
                    </a:lnTo>
                    <a:lnTo>
                      <a:pt x="916" y="886"/>
                    </a:lnTo>
                    <a:lnTo>
                      <a:pt x="919" y="886"/>
                    </a:lnTo>
                    <a:lnTo>
                      <a:pt x="920" y="886"/>
                    </a:lnTo>
                    <a:lnTo>
                      <a:pt x="922" y="886"/>
                    </a:lnTo>
                    <a:lnTo>
                      <a:pt x="922" y="889"/>
                    </a:lnTo>
                    <a:lnTo>
                      <a:pt x="922" y="890"/>
                    </a:lnTo>
                    <a:lnTo>
                      <a:pt x="922" y="892"/>
                    </a:lnTo>
                    <a:lnTo>
                      <a:pt x="905" y="909"/>
                    </a:lnTo>
                    <a:lnTo>
                      <a:pt x="903" y="911"/>
                    </a:lnTo>
                    <a:lnTo>
                      <a:pt x="902" y="911"/>
                    </a:lnTo>
                    <a:lnTo>
                      <a:pt x="899" y="911"/>
                    </a:lnTo>
                    <a:lnTo>
                      <a:pt x="899" y="909"/>
                    </a:lnTo>
                    <a:lnTo>
                      <a:pt x="897" y="907"/>
                    </a:lnTo>
                    <a:lnTo>
                      <a:pt x="897" y="906"/>
                    </a:lnTo>
                    <a:lnTo>
                      <a:pt x="897" y="904"/>
                    </a:lnTo>
                    <a:lnTo>
                      <a:pt x="899" y="904"/>
                    </a:lnTo>
                    <a:close/>
                    <a:moveTo>
                      <a:pt x="938" y="861"/>
                    </a:moveTo>
                    <a:lnTo>
                      <a:pt x="948" y="845"/>
                    </a:lnTo>
                    <a:lnTo>
                      <a:pt x="951" y="841"/>
                    </a:lnTo>
                    <a:lnTo>
                      <a:pt x="953" y="841"/>
                    </a:lnTo>
                    <a:lnTo>
                      <a:pt x="955" y="841"/>
                    </a:lnTo>
                    <a:lnTo>
                      <a:pt x="956" y="841"/>
                    </a:lnTo>
                    <a:lnTo>
                      <a:pt x="958" y="841"/>
                    </a:lnTo>
                    <a:lnTo>
                      <a:pt x="958" y="842"/>
                    </a:lnTo>
                    <a:lnTo>
                      <a:pt x="959" y="845"/>
                    </a:lnTo>
                    <a:lnTo>
                      <a:pt x="958" y="847"/>
                    </a:lnTo>
                    <a:lnTo>
                      <a:pt x="956" y="850"/>
                    </a:lnTo>
                    <a:lnTo>
                      <a:pt x="942" y="867"/>
                    </a:lnTo>
                    <a:lnTo>
                      <a:pt x="941" y="867"/>
                    </a:lnTo>
                    <a:lnTo>
                      <a:pt x="939" y="867"/>
                    </a:lnTo>
                    <a:lnTo>
                      <a:pt x="938" y="867"/>
                    </a:lnTo>
                    <a:lnTo>
                      <a:pt x="936" y="865"/>
                    </a:lnTo>
                    <a:lnTo>
                      <a:pt x="936" y="864"/>
                    </a:lnTo>
                    <a:lnTo>
                      <a:pt x="936" y="862"/>
                    </a:lnTo>
                    <a:lnTo>
                      <a:pt x="938" y="861"/>
                    </a:lnTo>
                    <a:close/>
                    <a:moveTo>
                      <a:pt x="970" y="814"/>
                    </a:moveTo>
                    <a:lnTo>
                      <a:pt x="976" y="803"/>
                    </a:lnTo>
                    <a:lnTo>
                      <a:pt x="984" y="794"/>
                    </a:lnTo>
                    <a:lnTo>
                      <a:pt x="984" y="792"/>
                    </a:lnTo>
                    <a:lnTo>
                      <a:pt x="984" y="791"/>
                    </a:lnTo>
                    <a:lnTo>
                      <a:pt x="987" y="791"/>
                    </a:lnTo>
                    <a:lnTo>
                      <a:pt x="989" y="792"/>
                    </a:lnTo>
                    <a:lnTo>
                      <a:pt x="990" y="792"/>
                    </a:lnTo>
                    <a:lnTo>
                      <a:pt x="990" y="794"/>
                    </a:lnTo>
                    <a:lnTo>
                      <a:pt x="990" y="795"/>
                    </a:lnTo>
                    <a:lnTo>
                      <a:pt x="990" y="797"/>
                    </a:lnTo>
                    <a:lnTo>
                      <a:pt x="984" y="808"/>
                    </a:lnTo>
                    <a:lnTo>
                      <a:pt x="976" y="819"/>
                    </a:lnTo>
                    <a:lnTo>
                      <a:pt x="975" y="820"/>
                    </a:lnTo>
                    <a:lnTo>
                      <a:pt x="973" y="820"/>
                    </a:lnTo>
                    <a:lnTo>
                      <a:pt x="972" y="820"/>
                    </a:lnTo>
                    <a:lnTo>
                      <a:pt x="970" y="819"/>
                    </a:lnTo>
                    <a:lnTo>
                      <a:pt x="969" y="817"/>
                    </a:lnTo>
                    <a:lnTo>
                      <a:pt x="969" y="816"/>
                    </a:lnTo>
                    <a:lnTo>
                      <a:pt x="970" y="814"/>
                    </a:lnTo>
                    <a:close/>
                    <a:moveTo>
                      <a:pt x="998" y="764"/>
                    </a:moveTo>
                    <a:lnTo>
                      <a:pt x="1001" y="758"/>
                    </a:lnTo>
                    <a:lnTo>
                      <a:pt x="1009" y="741"/>
                    </a:lnTo>
                    <a:lnTo>
                      <a:pt x="1010" y="739"/>
                    </a:lnTo>
                    <a:lnTo>
                      <a:pt x="1012" y="739"/>
                    </a:lnTo>
                    <a:lnTo>
                      <a:pt x="1014" y="739"/>
                    </a:lnTo>
                    <a:lnTo>
                      <a:pt x="1015" y="739"/>
                    </a:lnTo>
                    <a:lnTo>
                      <a:pt x="1017" y="741"/>
                    </a:lnTo>
                    <a:lnTo>
                      <a:pt x="1017" y="742"/>
                    </a:lnTo>
                    <a:lnTo>
                      <a:pt x="1017" y="746"/>
                    </a:lnTo>
                    <a:lnTo>
                      <a:pt x="1009" y="763"/>
                    </a:lnTo>
                    <a:lnTo>
                      <a:pt x="1006" y="767"/>
                    </a:lnTo>
                    <a:lnTo>
                      <a:pt x="1004" y="767"/>
                    </a:lnTo>
                    <a:lnTo>
                      <a:pt x="1003" y="769"/>
                    </a:lnTo>
                    <a:lnTo>
                      <a:pt x="1001" y="769"/>
                    </a:lnTo>
                    <a:lnTo>
                      <a:pt x="1000" y="767"/>
                    </a:lnTo>
                    <a:lnTo>
                      <a:pt x="998" y="767"/>
                    </a:lnTo>
                    <a:lnTo>
                      <a:pt x="998" y="766"/>
                    </a:lnTo>
                    <a:lnTo>
                      <a:pt x="998" y="764"/>
                    </a:lnTo>
                    <a:close/>
                    <a:moveTo>
                      <a:pt x="1020" y="711"/>
                    </a:moveTo>
                    <a:lnTo>
                      <a:pt x="1029" y="688"/>
                    </a:lnTo>
                    <a:lnTo>
                      <a:pt x="1029" y="686"/>
                    </a:lnTo>
                    <a:lnTo>
                      <a:pt x="1029" y="685"/>
                    </a:lnTo>
                    <a:lnTo>
                      <a:pt x="1031" y="685"/>
                    </a:lnTo>
                    <a:lnTo>
                      <a:pt x="1032" y="685"/>
                    </a:lnTo>
                    <a:lnTo>
                      <a:pt x="1034" y="685"/>
                    </a:lnTo>
                    <a:lnTo>
                      <a:pt x="1035" y="685"/>
                    </a:lnTo>
                    <a:lnTo>
                      <a:pt x="1037" y="686"/>
                    </a:lnTo>
                    <a:lnTo>
                      <a:pt x="1037" y="688"/>
                    </a:lnTo>
                    <a:lnTo>
                      <a:pt x="1037" y="690"/>
                    </a:lnTo>
                    <a:lnTo>
                      <a:pt x="1037" y="691"/>
                    </a:lnTo>
                    <a:lnTo>
                      <a:pt x="1029" y="713"/>
                    </a:lnTo>
                    <a:lnTo>
                      <a:pt x="1029" y="714"/>
                    </a:lnTo>
                    <a:lnTo>
                      <a:pt x="1027" y="716"/>
                    </a:lnTo>
                    <a:lnTo>
                      <a:pt x="1024" y="716"/>
                    </a:lnTo>
                    <a:lnTo>
                      <a:pt x="1023" y="716"/>
                    </a:lnTo>
                    <a:lnTo>
                      <a:pt x="1021" y="714"/>
                    </a:lnTo>
                    <a:lnTo>
                      <a:pt x="1020" y="713"/>
                    </a:lnTo>
                    <a:lnTo>
                      <a:pt x="1020" y="711"/>
                    </a:lnTo>
                    <a:close/>
                    <a:moveTo>
                      <a:pt x="1037" y="655"/>
                    </a:moveTo>
                    <a:lnTo>
                      <a:pt x="1041" y="638"/>
                    </a:lnTo>
                    <a:lnTo>
                      <a:pt x="1043" y="630"/>
                    </a:lnTo>
                    <a:lnTo>
                      <a:pt x="1045" y="629"/>
                    </a:lnTo>
                    <a:lnTo>
                      <a:pt x="1046" y="629"/>
                    </a:lnTo>
                    <a:lnTo>
                      <a:pt x="1048" y="629"/>
                    </a:lnTo>
                    <a:lnTo>
                      <a:pt x="1049" y="630"/>
                    </a:lnTo>
                    <a:lnTo>
                      <a:pt x="1051" y="630"/>
                    </a:lnTo>
                    <a:lnTo>
                      <a:pt x="1051" y="632"/>
                    </a:lnTo>
                    <a:lnTo>
                      <a:pt x="1049" y="640"/>
                    </a:lnTo>
                    <a:lnTo>
                      <a:pt x="1046" y="658"/>
                    </a:lnTo>
                    <a:lnTo>
                      <a:pt x="1045" y="658"/>
                    </a:lnTo>
                    <a:lnTo>
                      <a:pt x="1043" y="660"/>
                    </a:lnTo>
                    <a:lnTo>
                      <a:pt x="1041" y="660"/>
                    </a:lnTo>
                    <a:lnTo>
                      <a:pt x="1040" y="660"/>
                    </a:lnTo>
                    <a:lnTo>
                      <a:pt x="1038" y="660"/>
                    </a:lnTo>
                    <a:lnTo>
                      <a:pt x="1037" y="658"/>
                    </a:lnTo>
                    <a:lnTo>
                      <a:pt x="1037" y="655"/>
                    </a:lnTo>
                    <a:close/>
                    <a:moveTo>
                      <a:pt x="1048" y="599"/>
                    </a:moveTo>
                    <a:lnTo>
                      <a:pt x="1049" y="585"/>
                    </a:lnTo>
                    <a:lnTo>
                      <a:pt x="1051" y="574"/>
                    </a:lnTo>
                    <a:lnTo>
                      <a:pt x="1051" y="573"/>
                    </a:lnTo>
                    <a:lnTo>
                      <a:pt x="1051" y="571"/>
                    </a:lnTo>
                    <a:lnTo>
                      <a:pt x="1054" y="570"/>
                    </a:lnTo>
                    <a:lnTo>
                      <a:pt x="1055" y="570"/>
                    </a:lnTo>
                    <a:lnTo>
                      <a:pt x="1055" y="571"/>
                    </a:lnTo>
                    <a:lnTo>
                      <a:pt x="1057" y="571"/>
                    </a:lnTo>
                    <a:lnTo>
                      <a:pt x="1059" y="574"/>
                    </a:lnTo>
                    <a:lnTo>
                      <a:pt x="1059" y="576"/>
                    </a:lnTo>
                    <a:lnTo>
                      <a:pt x="1057" y="587"/>
                    </a:lnTo>
                    <a:lnTo>
                      <a:pt x="1055" y="601"/>
                    </a:lnTo>
                    <a:lnTo>
                      <a:pt x="1055" y="602"/>
                    </a:lnTo>
                    <a:lnTo>
                      <a:pt x="1055" y="604"/>
                    </a:lnTo>
                    <a:lnTo>
                      <a:pt x="1054" y="604"/>
                    </a:lnTo>
                    <a:lnTo>
                      <a:pt x="1051" y="604"/>
                    </a:lnTo>
                    <a:lnTo>
                      <a:pt x="1049" y="604"/>
                    </a:lnTo>
                    <a:lnTo>
                      <a:pt x="1048" y="602"/>
                    </a:lnTo>
                    <a:lnTo>
                      <a:pt x="1048" y="601"/>
                    </a:lnTo>
                    <a:lnTo>
                      <a:pt x="1048" y="599"/>
                    </a:lnTo>
                    <a:close/>
                    <a:moveTo>
                      <a:pt x="1052" y="542"/>
                    </a:moveTo>
                    <a:lnTo>
                      <a:pt x="1052" y="531"/>
                    </a:lnTo>
                    <a:lnTo>
                      <a:pt x="1052" y="517"/>
                    </a:lnTo>
                    <a:lnTo>
                      <a:pt x="1052" y="515"/>
                    </a:lnTo>
                    <a:lnTo>
                      <a:pt x="1052" y="514"/>
                    </a:lnTo>
                    <a:lnTo>
                      <a:pt x="1055" y="512"/>
                    </a:lnTo>
                    <a:lnTo>
                      <a:pt x="1057" y="512"/>
                    </a:lnTo>
                    <a:lnTo>
                      <a:pt x="1059" y="512"/>
                    </a:lnTo>
                    <a:lnTo>
                      <a:pt x="1060" y="515"/>
                    </a:lnTo>
                    <a:lnTo>
                      <a:pt x="1060" y="517"/>
                    </a:lnTo>
                    <a:lnTo>
                      <a:pt x="1060" y="532"/>
                    </a:lnTo>
                    <a:lnTo>
                      <a:pt x="1060" y="542"/>
                    </a:lnTo>
                    <a:lnTo>
                      <a:pt x="1060" y="543"/>
                    </a:lnTo>
                    <a:lnTo>
                      <a:pt x="1059" y="545"/>
                    </a:lnTo>
                    <a:lnTo>
                      <a:pt x="1057" y="545"/>
                    </a:lnTo>
                    <a:lnTo>
                      <a:pt x="1055" y="546"/>
                    </a:lnTo>
                    <a:lnTo>
                      <a:pt x="1055" y="545"/>
                    </a:lnTo>
                    <a:lnTo>
                      <a:pt x="1054" y="545"/>
                    </a:lnTo>
                    <a:lnTo>
                      <a:pt x="1052" y="543"/>
                    </a:lnTo>
                    <a:lnTo>
                      <a:pt x="1052" y="542"/>
                    </a:lnTo>
                    <a:close/>
                    <a:moveTo>
                      <a:pt x="1049" y="484"/>
                    </a:moveTo>
                    <a:lnTo>
                      <a:pt x="1049" y="478"/>
                    </a:lnTo>
                    <a:lnTo>
                      <a:pt x="1046" y="459"/>
                    </a:lnTo>
                    <a:lnTo>
                      <a:pt x="1046" y="458"/>
                    </a:lnTo>
                    <a:lnTo>
                      <a:pt x="1048" y="456"/>
                    </a:lnTo>
                    <a:lnTo>
                      <a:pt x="1049" y="455"/>
                    </a:lnTo>
                    <a:lnTo>
                      <a:pt x="1051" y="455"/>
                    </a:lnTo>
                    <a:lnTo>
                      <a:pt x="1052" y="455"/>
                    </a:lnTo>
                    <a:lnTo>
                      <a:pt x="1054" y="456"/>
                    </a:lnTo>
                    <a:lnTo>
                      <a:pt x="1055" y="458"/>
                    </a:lnTo>
                    <a:lnTo>
                      <a:pt x="1057" y="478"/>
                    </a:lnTo>
                    <a:lnTo>
                      <a:pt x="1057" y="484"/>
                    </a:lnTo>
                    <a:lnTo>
                      <a:pt x="1057" y="486"/>
                    </a:lnTo>
                    <a:lnTo>
                      <a:pt x="1055" y="487"/>
                    </a:lnTo>
                    <a:lnTo>
                      <a:pt x="1052" y="487"/>
                    </a:lnTo>
                    <a:lnTo>
                      <a:pt x="1051" y="486"/>
                    </a:lnTo>
                    <a:lnTo>
                      <a:pt x="1049" y="484"/>
                    </a:lnTo>
                    <a:close/>
                    <a:moveTo>
                      <a:pt x="1041" y="427"/>
                    </a:moveTo>
                    <a:lnTo>
                      <a:pt x="1041" y="427"/>
                    </a:lnTo>
                    <a:lnTo>
                      <a:pt x="1037" y="403"/>
                    </a:lnTo>
                    <a:lnTo>
                      <a:pt x="1037" y="402"/>
                    </a:lnTo>
                    <a:lnTo>
                      <a:pt x="1037" y="400"/>
                    </a:lnTo>
                    <a:lnTo>
                      <a:pt x="1037" y="398"/>
                    </a:lnTo>
                    <a:lnTo>
                      <a:pt x="1038" y="397"/>
                    </a:lnTo>
                    <a:lnTo>
                      <a:pt x="1040" y="397"/>
                    </a:lnTo>
                    <a:lnTo>
                      <a:pt x="1041" y="398"/>
                    </a:lnTo>
                    <a:lnTo>
                      <a:pt x="1043" y="398"/>
                    </a:lnTo>
                    <a:lnTo>
                      <a:pt x="1045" y="402"/>
                    </a:lnTo>
                    <a:lnTo>
                      <a:pt x="1049" y="425"/>
                    </a:lnTo>
                    <a:lnTo>
                      <a:pt x="1049" y="427"/>
                    </a:lnTo>
                    <a:lnTo>
                      <a:pt x="1049" y="428"/>
                    </a:lnTo>
                    <a:lnTo>
                      <a:pt x="1048" y="430"/>
                    </a:lnTo>
                    <a:lnTo>
                      <a:pt x="1046" y="430"/>
                    </a:lnTo>
                    <a:lnTo>
                      <a:pt x="1045" y="430"/>
                    </a:lnTo>
                    <a:lnTo>
                      <a:pt x="1043" y="430"/>
                    </a:lnTo>
                    <a:lnTo>
                      <a:pt x="1041" y="428"/>
                    </a:lnTo>
                    <a:lnTo>
                      <a:pt x="1041" y="427"/>
                    </a:lnTo>
                    <a:close/>
                    <a:moveTo>
                      <a:pt x="1027" y="370"/>
                    </a:moveTo>
                    <a:lnTo>
                      <a:pt x="1020" y="352"/>
                    </a:lnTo>
                    <a:lnTo>
                      <a:pt x="1020" y="349"/>
                    </a:lnTo>
                    <a:lnTo>
                      <a:pt x="1018" y="346"/>
                    </a:lnTo>
                    <a:lnTo>
                      <a:pt x="1020" y="344"/>
                    </a:lnTo>
                    <a:lnTo>
                      <a:pt x="1020" y="342"/>
                    </a:lnTo>
                    <a:lnTo>
                      <a:pt x="1021" y="342"/>
                    </a:lnTo>
                    <a:lnTo>
                      <a:pt x="1023" y="341"/>
                    </a:lnTo>
                    <a:lnTo>
                      <a:pt x="1024" y="342"/>
                    </a:lnTo>
                    <a:lnTo>
                      <a:pt x="1026" y="342"/>
                    </a:lnTo>
                    <a:lnTo>
                      <a:pt x="1027" y="346"/>
                    </a:lnTo>
                    <a:lnTo>
                      <a:pt x="1029" y="349"/>
                    </a:lnTo>
                    <a:lnTo>
                      <a:pt x="1035" y="367"/>
                    </a:lnTo>
                    <a:lnTo>
                      <a:pt x="1035" y="369"/>
                    </a:lnTo>
                    <a:lnTo>
                      <a:pt x="1035" y="372"/>
                    </a:lnTo>
                    <a:lnTo>
                      <a:pt x="1034" y="374"/>
                    </a:lnTo>
                    <a:lnTo>
                      <a:pt x="1032" y="374"/>
                    </a:lnTo>
                    <a:lnTo>
                      <a:pt x="1031" y="374"/>
                    </a:lnTo>
                    <a:lnTo>
                      <a:pt x="1029" y="374"/>
                    </a:lnTo>
                    <a:lnTo>
                      <a:pt x="1027" y="372"/>
                    </a:lnTo>
                    <a:lnTo>
                      <a:pt x="1027" y="370"/>
                    </a:lnTo>
                    <a:close/>
                    <a:moveTo>
                      <a:pt x="1006" y="318"/>
                    </a:moveTo>
                    <a:lnTo>
                      <a:pt x="1001" y="305"/>
                    </a:lnTo>
                    <a:lnTo>
                      <a:pt x="995" y="294"/>
                    </a:lnTo>
                    <a:lnTo>
                      <a:pt x="995" y="293"/>
                    </a:lnTo>
                    <a:lnTo>
                      <a:pt x="996" y="291"/>
                    </a:lnTo>
                    <a:lnTo>
                      <a:pt x="998" y="290"/>
                    </a:lnTo>
                    <a:lnTo>
                      <a:pt x="1000" y="288"/>
                    </a:lnTo>
                    <a:lnTo>
                      <a:pt x="1001" y="290"/>
                    </a:lnTo>
                    <a:lnTo>
                      <a:pt x="1003" y="291"/>
                    </a:lnTo>
                    <a:lnTo>
                      <a:pt x="1009" y="302"/>
                    </a:lnTo>
                    <a:lnTo>
                      <a:pt x="1014" y="313"/>
                    </a:lnTo>
                    <a:lnTo>
                      <a:pt x="1014" y="314"/>
                    </a:lnTo>
                    <a:lnTo>
                      <a:pt x="1014" y="318"/>
                    </a:lnTo>
                    <a:lnTo>
                      <a:pt x="1012" y="319"/>
                    </a:lnTo>
                    <a:lnTo>
                      <a:pt x="1010" y="319"/>
                    </a:lnTo>
                    <a:lnTo>
                      <a:pt x="1010" y="321"/>
                    </a:lnTo>
                    <a:lnTo>
                      <a:pt x="1009" y="319"/>
                    </a:lnTo>
                    <a:lnTo>
                      <a:pt x="1007" y="319"/>
                    </a:lnTo>
                    <a:lnTo>
                      <a:pt x="1006" y="318"/>
                    </a:lnTo>
                    <a:close/>
                    <a:moveTo>
                      <a:pt x="979" y="266"/>
                    </a:moveTo>
                    <a:lnTo>
                      <a:pt x="976" y="260"/>
                    </a:lnTo>
                    <a:lnTo>
                      <a:pt x="965" y="246"/>
                    </a:lnTo>
                    <a:lnTo>
                      <a:pt x="965" y="243"/>
                    </a:lnTo>
                    <a:lnTo>
                      <a:pt x="965" y="241"/>
                    </a:lnTo>
                    <a:lnTo>
                      <a:pt x="965" y="240"/>
                    </a:lnTo>
                    <a:lnTo>
                      <a:pt x="967" y="238"/>
                    </a:lnTo>
                    <a:lnTo>
                      <a:pt x="969" y="238"/>
                    </a:lnTo>
                    <a:lnTo>
                      <a:pt x="972" y="238"/>
                    </a:lnTo>
                    <a:lnTo>
                      <a:pt x="973" y="238"/>
                    </a:lnTo>
                    <a:lnTo>
                      <a:pt x="975" y="240"/>
                    </a:lnTo>
                    <a:lnTo>
                      <a:pt x="984" y="257"/>
                    </a:lnTo>
                    <a:lnTo>
                      <a:pt x="987" y="262"/>
                    </a:lnTo>
                    <a:lnTo>
                      <a:pt x="987" y="263"/>
                    </a:lnTo>
                    <a:lnTo>
                      <a:pt x="987" y="265"/>
                    </a:lnTo>
                    <a:lnTo>
                      <a:pt x="986" y="266"/>
                    </a:lnTo>
                    <a:lnTo>
                      <a:pt x="984" y="268"/>
                    </a:lnTo>
                    <a:lnTo>
                      <a:pt x="982" y="268"/>
                    </a:lnTo>
                    <a:lnTo>
                      <a:pt x="981" y="266"/>
                    </a:lnTo>
                    <a:lnTo>
                      <a:pt x="979" y="266"/>
                    </a:lnTo>
                    <a:close/>
                    <a:moveTo>
                      <a:pt x="948" y="218"/>
                    </a:moveTo>
                    <a:lnTo>
                      <a:pt x="933" y="199"/>
                    </a:lnTo>
                    <a:lnTo>
                      <a:pt x="931" y="196"/>
                    </a:lnTo>
                    <a:lnTo>
                      <a:pt x="931" y="195"/>
                    </a:lnTo>
                    <a:lnTo>
                      <a:pt x="931" y="193"/>
                    </a:lnTo>
                    <a:lnTo>
                      <a:pt x="933" y="193"/>
                    </a:lnTo>
                    <a:lnTo>
                      <a:pt x="934" y="193"/>
                    </a:lnTo>
                    <a:lnTo>
                      <a:pt x="936" y="191"/>
                    </a:lnTo>
                    <a:lnTo>
                      <a:pt x="938" y="193"/>
                    </a:lnTo>
                    <a:lnTo>
                      <a:pt x="939" y="193"/>
                    </a:lnTo>
                    <a:lnTo>
                      <a:pt x="955" y="212"/>
                    </a:lnTo>
                    <a:lnTo>
                      <a:pt x="956" y="213"/>
                    </a:lnTo>
                    <a:lnTo>
                      <a:pt x="956" y="216"/>
                    </a:lnTo>
                    <a:lnTo>
                      <a:pt x="955" y="218"/>
                    </a:lnTo>
                    <a:lnTo>
                      <a:pt x="955" y="220"/>
                    </a:lnTo>
                    <a:lnTo>
                      <a:pt x="951" y="220"/>
                    </a:lnTo>
                    <a:lnTo>
                      <a:pt x="950" y="220"/>
                    </a:lnTo>
                    <a:lnTo>
                      <a:pt x="948" y="220"/>
                    </a:lnTo>
                    <a:lnTo>
                      <a:pt x="948" y="218"/>
                    </a:lnTo>
                    <a:close/>
                    <a:moveTo>
                      <a:pt x="911" y="174"/>
                    </a:moveTo>
                    <a:lnTo>
                      <a:pt x="899" y="162"/>
                    </a:lnTo>
                    <a:lnTo>
                      <a:pt x="894" y="157"/>
                    </a:lnTo>
                    <a:lnTo>
                      <a:pt x="894" y="156"/>
                    </a:lnTo>
                    <a:lnTo>
                      <a:pt x="893" y="154"/>
                    </a:lnTo>
                    <a:lnTo>
                      <a:pt x="893" y="151"/>
                    </a:lnTo>
                    <a:lnTo>
                      <a:pt x="894" y="149"/>
                    </a:lnTo>
                    <a:lnTo>
                      <a:pt x="896" y="148"/>
                    </a:lnTo>
                    <a:lnTo>
                      <a:pt x="897" y="149"/>
                    </a:lnTo>
                    <a:lnTo>
                      <a:pt x="900" y="149"/>
                    </a:lnTo>
                    <a:lnTo>
                      <a:pt x="905" y="156"/>
                    </a:lnTo>
                    <a:lnTo>
                      <a:pt x="917" y="168"/>
                    </a:lnTo>
                    <a:lnTo>
                      <a:pt x="917" y="170"/>
                    </a:lnTo>
                    <a:lnTo>
                      <a:pt x="919" y="171"/>
                    </a:lnTo>
                    <a:lnTo>
                      <a:pt x="917" y="173"/>
                    </a:lnTo>
                    <a:lnTo>
                      <a:pt x="917" y="174"/>
                    </a:lnTo>
                    <a:lnTo>
                      <a:pt x="916" y="174"/>
                    </a:lnTo>
                    <a:lnTo>
                      <a:pt x="913" y="174"/>
                    </a:lnTo>
                    <a:lnTo>
                      <a:pt x="911" y="174"/>
                    </a:lnTo>
                    <a:close/>
                    <a:moveTo>
                      <a:pt x="869" y="134"/>
                    </a:moveTo>
                    <a:lnTo>
                      <a:pt x="861" y="128"/>
                    </a:lnTo>
                    <a:lnTo>
                      <a:pt x="851" y="118"/>
                    </a:lnTo>
                    <a:lnTo>
                      <a:pt x="851" y="117"/>
                    </a:lnTo>
                    <a:lnTo>
                      <a:pt x="849" y="115"/>
                    </a:lnTo>
                    <a:lnTo>
                      <a:pt x="849" y="114"/>
                    </a:lnTo>
                    <a:lnTo>
                      <a:pt x="851" y="112"/>
                    </a:lnTo>
                    <a:lnTo>
                      <a:pt x="851" y="111"/>
                    </a:lnTo>
                    <a:lnTo>
                      <a:pt x="852" y="111"/>
                    </a:lnTo>
                    <a:lnTo>
                      <a:pt x="854" y="111"/>
                    </a:lnTo>
                    <a:lnTo>
                      <a:pt x="855" y="111"/>
                    </a:lnTo>
                    <a:lnTo>
                      <a:pt x="868" y="121"/>
                    </a:lnTo>
                    <a:lnTo>
                      <a:pt x="875" y="128"/>
                    </a:lnTo>
                    <a:lnTo>
                      <a:pt x="877" y="129"/>
                    </a:lnTo>
                    <a:lnTo>
                      <a:pt x="877" y="132"/>
                    </a:lnTo>
                    <a:lnTo>
                      <a:pt x="875" y="134"/>
                    </a:lnTo>
                    <a:lnTo>
                      <a:pt x="874" y="134"/>
                    </a:lnTo>
                    <a:lnTo>
                      <a:pt x="872" y="135"/>
                    </a:lnTo>
                    <a:lnTo>
                      <a:pt x="871" y="135"/>
                    </a:lnTo>
                    <a:lnTo>
                      <a:pt x="869" y="134"/>
                    </a:lnTo>
                    <a:close/>
                    <a:moveTo>
                      <a:pt x="823" y="100"/>
                    </a:moveTo>
                    <a:lnTo>
                      <a:pt x="823" y="98"/>
                    </a:lnTo>
                    <a:lnTo>
                      <a:pt x="804" y="86"/>
                    </a:lnTo>
                    <a:lnTo>
                      <a:pt x="803" y="84"/>
                    </a:lnTo>
                    <a:lnTo>
                      <a:pt x="801" y="83"/>
                    </a:lnTo>
                    <a:lnTo>
                      <a:pt x="801" y="81"/>
                    </a:lnTo>
                    <a:lnTo>
                      <a:pt x="803" y="79"/>
                    </a:lnTo>
                    <a:lnTo>
                      <a:pt x="804" y="78"/>
                    </a:lnTo>
                    <a:lnTo>
                      <a:pt x="806" y="78"/>
                    </a:lnTo>
                    <a:lnTo>
                      <a:pt x="807" y="78"/>
                    </a:lnTo>
                    <a:lnTo>
                      <a:pt x="826" y="90"/>
                    </a:lnTo>
                    <a:lnTo>
                      <a:pt x="829" y="93"/>
                    </a:lnTo>
                    <a:lnTo>
                      <a:pt x="830" y="93"/>
                    </a:lnTo>
                    <a:lnTo>
                      <a:pt x="830" y="95"/>
                    </a:lnTo>
                    <a:lnTo>
                      <a:pt x="830" y="97"/>
                    </a:lnTo>
                    <a:lnTo>
                      <a:pt x="830" y="98"/>
                    </a:lnTo>
                    <a:lnTo>
                      <a:pt x="829" y="100"/>
                    </a:lnTo>
                    <a:lnTo>
                      <a:pt x="827" y="100"/>
                    </a:lnTo>
                    <a:lnTo>
                      <a:pt x="824" y="100"/>
                    </a:lnTo>
                    <a:lnTo>
                      <a:pt x="823" y="100"/>
                    </a:lnTo>
                    <a:close/>
                    <a:moveTo>
                      <a:pt x="775" y="69"/>
                    </a:moveTo>
                    <a:lnTo>
                      <a:pt x="756" y="59"/>
                    </a:lnTo>
                    <a:lnTo>
                      <a:pt x="753" y="58"/>
                    </a:lnTo>
                    <a:lnTo>
                      <a:pt x="751" y="56"/>
                    </a:lnTo>
                    <a:lnTo>
                      <a:pt x="751" y="55"/>
                    </a:lnTo>
                    <a:lnTo>
                      <a:pt x="751" y="53"/>
                    </a:lnTo>
                    <a:lnTo>
                      <a:pt x="751" y="51"/>
                    </a:lnTo>
                    <a:lnTo>
                      <a:pt x="753" y="50"/>
                    </a:lnTo>
                    <a:lnTo>
                      <a:pt x="754" y="50"/>
                    </a:lnTo>
                    <a:lnTo>
                      <a:pt x="756" y="50"/>
                    </a:lnTo>
                    <a:lnTo>
                      <a:pt x="761" y="53"/>
                    </a:lnTo>
                    <a:lnTo>
                      <a:pt x="779" y="62"/>
                    </a:lnTo>
                    <a:lnTo>
                      <a:pt x="781" y="64"/>
                    </a:lnTo>
                    <a:lnTo>
                      <a:pt x="781" y="65"/>
                    </a:lnTo>
                    <a:lnTo>
                      <a:pt x="781" y="67"/>
                    </a:lnTo>
                    <a:lnTo>
                      <a:pt x="779" y="69"/>
                    </a:lnTo>
                    <a:lnTo>
                      <a:pt x="776" y="70"/>
                    </a:lnTo>
                    <a:lnTo>
                      <a:pt x="775" y="69"/>
                    </a:lnTo>
                    <a:close/>
                    <a:moveTo>
                      <a:pt x="723" y="45"/>
                    </a:moveTo>
                    <a:lnTo>
                      <a:pt x="709" y="39"/>
                    </a:lnTo>
                    <a:lnTo>
                      <a:pt x="700" y="37"/>
                    </a:lnTo>
                    <a:lnTo>
                      <a:pt x="699" y="36"/>
                    </a:lnTo>
                    <a:lnTo>
                      <a:pt x="699" y="34"/>
                    </a:lnTo>
                    <a:lnTo>
                      <a:pt x="697" y="33"/>
                    </a:lnTo>
                    <a:lnTo>
                      <a:pt x="699" y="31"/>
                    </a:lnTo>
                    <a:lnTo>
                      <a:pt x="699" y="30"/>
                    </a:lnTo>
                    <a:lnTo>
                      <a:pt x="700" y="28"/>
                    </a:lnTo>
                    <a:lnTo>
                      <a:pt x="703" y="30"/>
                    </a:lnTo>
                    <a:lnTo>
                      <a:pt x="713" y="31"/>
                    </a:lnTo>
                    <a:lnTo>
                      <a:pt x="725" y="37"/>
                    </a:lnTo>
                    <a:lnTo>
                      <a:pt x="727" y="39"/>
                    </a:lnTo>
                    <a:lnTo>
                      <a:pt x="728" y="39"/>
                    </a:lnTo>
                    <a:lnTo>
                      <a:pt x="728" y="41"/>
                    </a:lnTo>
                    <a:lnTo>
                      <a:pt x="728" y="42"/>
                    </a:lnTo>
                    <a:lnTo>
                      <a:pt x="727" y="44"/>
                    </a:lnTo>
                    <a:lnTo>
                      <a:pt x="725" y="45"/>
                    </a:lnTo>
                    <a:lnTo>
                      <a:pt x="723" y="45"/>
                    </a:lnTo>
                    <a:close/>
                    <a:moveTo>
                      <a:pt x="669" y="27"/>
                    </a:moveTo>
                    <a:lnTo>
                      <a:pt x="661" y="25"/>
                    </a:lnTo>
                    <a:lnTo>
                      <a:pt x="644" y="20"/>
                    </a:lnTo>
                    <a:lnTo>
                      <a:pt x="643" y="19"/>
                    </a:lnTo>
                    <a:lnTo>
                      <a:pt x="641" y="17"/>
                    </a:lnTo>
                    <a:lnTo>
                      <a:pt x="641" y="16"/>
                    </a:lnTo>
                    <a:lnTo>
                      <a:pt x="643" y="14"/>
                    </a:lnTo>
                    <a:lnTo>
                      <a:pt x="644" y="13"/>
                    </a:lnTo>
                    <a:lnTo>
                      <a:pt x="646" y="13"/>
                    </a:lnTo>
                    <a:lnTo>
                      <a:pt x="663" y="17"/>
                    </a:lnTo>
                    <a:lnTo>
                      <a:pt x="672" y="19"/>
                    </a:lnTo>
                    <a:lnTo>
                      <a:pt x="672" y="20"/>
                    </a:lnTo>
                    <a:lnTo>
                      <a:pt x="674" y="22"/>
                    </a:lnTo>
                    <a:lnTo>
                      <a:pt x="674" y="23"/>
                    </a:lnTo>
                    <a:lnTo>
                      <a:pt x="672" y="25"/>
                    </a:lnTo>
                    <a:lnTo>
                      <a:pt x="672" y="27"/>
                    </a:lnTo>
                    <a:lnTo>
                      <a:pt x="671" y="27"/>
                    </a:lnTo>
                    <a:lnTo>
                      <a:pt x="669" y="27"/>
                    </a:lnTo>
                    <a:close/>
                    <a:moveTo>
                      <a:pt x="612" y="14"/>
                    </a:moveTo>
                    <a:lnTo>
                      <a:pt x="609" y="14"/>
                    </a:lnTo>
                    <a:lnTo>
                      <a:pt x="588" y="11"/>
                    </a:lnTo>
                    <a:lnTo>
                      <a:pt x="587" y="11"/>
                    </a:lnTo>
                    <a:lnTo>
                      <a:pt x="585" y="9"/>
                    </a:lnTo>
                    <a:lnTo>
                      <a:pt x="584" y="8"/>
                    </a:lnTo>
                    <a:lnTo>
                      <a:pt x="584" y="6"/>
                    </a:lnTo>
                    <a:lnTo>
                      <a:pt x="585" y="5"/>
                    </a:lnTo>
                    <a:lnTo>
                      <a:pt x="585" y="3"/>
                    </a:lnTo>
                    <a:lnTo>
                      <a:pt x="587" y="3"/>
                    </a:lnTo>
                    <a:lnTo>
                      <a:pt x="590" y="3"/>
                    </a:lnTo>
                    <a:lnTo>
                      <a:pt x="610" y="6"/>
                    </a:lnTo>
                    <a:lnTo>
                      <a:pt x="613" y="6"/>
                    </a:lnTo>
                    <a:lnTo>
                      <a:pt x="615" y="6"/>
                    </a:lnTo>
                    <a:lnTo>
                      <a:pt x="616" y="8"/>
                    </a:lnTo>
                    <a:lnTo>
                      <a:pt x="618" y="9"/>
                    </a:lnTo>
                    <a:lnTo>
                      <a:pt x="618" y="11"/>
                    </a:lnTo>
                    <a:lnTo>
                      <a:pt x="616" y="13"/>
                    </a:lnTo>
                    <a:lnTo>
                      <a:pt x="616" y="14"/>
                    </a:lnTo>
                    <a:lnTo>
                      <a:pt x="615" y="14"/>
                    </a:lnTo>
                    <a:lnTo>
                      <a:pt x="612" y="14"/>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04" name="Freeform 73"/>
              <p:cNvSpPr>
                <a:spLocks/>
              </p:cNvSpPr>
              <p:nvPr/>
            </p:nvSpPr>
            <p:spPr bwMode="auto">
              <a:xfrm>
                <a:off x="4286247" y="4360868"/>
                <a:ext cx="1470025" cy="1474788"/>
              </a:xfrm>
              <a:custGeom>
                <a:avLst/>
                <a:gdLst>
                  <a:gd name="T0" fmla="*/ 2147483647 w 926"/>
                  <a:gd name="T1" fmla="*/ 2147483647 h 929"/>
                  <a:gd name="T2" fmla="*/ 2147483647 w 926"/>
                  <a:gd name="T3" fmla="*/ 2147483647 h 929"/>
                  <a:gd name="T4" fmla="*/ 2147483647 w 926"/>
                  <a:gd name="T5" fmla="*/ 2147483647 h 929"/>
                  <a:gd name="T6" fmla="*/ 2147483647 w 926"/>
                  <a:gd name="T7" fmla="*/ 2147483647 h 929"/>
                  <a:gd name="T8" fmla="*/ 2147483647 w 926"/>
                  <a:gd name="T9" fmla="*/ 2147483647 h 929"/>
                  <a:gd name="T10" fmla="*/ 2147483647 w 926"/>
                  <a:gd name="T11" fmla="*/ 2147483647 h 929"/>
                  <a:gd name="T12" fmla="*/ 2147483647 w 926"/>
                  <a:gd name="T13" fmla="*/ 2147483647 h 929"/>
                  <a:gd name="T14" fmla="*/ 2147483647 w 926"/>
                  <a:gd name="T15" fmla="*/ 2147483647 h 929"/>
                  <a:gd name="T16" fmla="*/ 2147483647 w 926"/>
                  <a:gd name="T17" fmla="*/ 2147483647 h 929"/>
                  <a:gd name="T18" fmla="*/ 2147483647 w 926"/>
                  <a:gd name="T19" fmla="*/ 2147483647 h 929"/>
                  <a:gd name="T20" fmla="*/ 0 w 926"/>
                  <a:gd name="T21" fmla="*/ 2147483647 h 929"/>
                  <a:gd name="T22" fmla="*/ 2147483647 w 926"/>
                  <a:gd name="T23" fmla="*/ 2147483647 h 929"/>
                  <a:gd name="T24" fmla="*/ 2147483647 w 926"/>
                  <a:gd name="T25" fmla="*/ 2147483647 h 929"/>
                  <a:gd name="T26" fmla="*/ 2147483647 w 926"/>
                  <a:gd name="T27" fmla="*/ 2147483647 h 929"/>
                  <a:gd name="T28" fmla="*/ 2147483647 w 926"/>
                  <a:gd name="T29" fmla="*/ 2147483647 h 929"/>
                  <a:gd name="T30" fmla="*/ 2147483647 w 926"/>
                  <a:gd name="T31" fmla="*/ 2147483647 h 929"/>
                  <a:gd name="T32" fmla="*/ 2147483647 w 926"/>
                  <a:gd name="T33" fmla="*/ 2147483647 h 929"/>
                  <a:gd name="T34" fmla="*/ 2147483647 w 926"/>
                  <a:gd name="T35" fmla="*/ 2147483647 h 929"/>
                  <a:gd name="T36" fmla="*/ 2147483647 w 926"/>
                  <a:gd name="T37" fmla="*/ 2147483647 h 929"/>
                  <a:gd name="T38" fmla="*/ 2147483647 w 926"/>
                  <a:gd name="T39" fmla="*/ 2147483647 h 929"/>
                  <a:gd name="T40" fmla="*/ 2147483647 w 926"/>
                  <a:gd name="T41" fmla="*/ 2147483647 h 929"/>
                  <a:gd name="T42" fmla="*/ 2147483647 w 926"/>
                  <a:gd name="T43" fmla="*/ 2147483647 h 929"/>
                  <a:gd name="T44" fmla="*/ 2147483647 w 926"/>
                  <a:gd name="T45" fmla="*/ 2147483647 h 929"/>
                  <a:gd name="T46" fmla="*/ 2147483647 w 926"/>
                  <a:gd name="T47" fmla="*/ 2147483647 h 929"/>
                  <a:gd name="T48" fmla="*/ 2147483647 w 926"/>
                  <a:gd name="T49" fmla="*/ 2147483647 h 929"/>
                  <a:gd name="T50" fmla="*/ 2147483647 w 926"/>
                  <a:gd name="T51" fmla="*/ 2147483647 h 929"/>
                  <a:gd name="T52" fmla="*/ 2147483647 w 926"/>
                  <a:gd name="T53" fmla="*/ 2147483647 h 929"/>
                  <a:gd name="T54" fmla="*/ 2147483647 w 926"/>
                  <a:gd name="T55" fmla="*/ 2147483647 h 929"/>
                  <a:gd name="T56" fmla="*/ 2147483647 w 926"/>
                  <a:gd name="T57" fmla="*/ 2147483647 h 929"/>
                  <a:gd name="T58" fmla="*/ 2147483647 w 926"/>
                  <a:gd name="T59" fmla="*/ 2147483647 h 929"/>
                  <a:gd name="T60" fmla="*/ 2147483647 w 926"/>
                  <a:gd name="T61" fmla="*/ 2147483647 h 929"/>
                  <a:gd name="T62" fmla="*/ 2147483647 w 926"/>
                  <a:gd name="T63" fmla="*/ 2147483647 h 929"/>
                  <a:gd name="T64" fmla="*/ 2147483647 w 926"/>
                  <a:gd name="T65" fmla="*/ 2147483647 h 929"/>
                  <a:gd name="T66" fmla="*/ 2147483647 w 926"/>
                  <a:gd name="T67" fmla="*/ 2147483647 h 929"/>
                  <a:gd name="T68" fmla="*/ 2147483647 w 926"/>
                  <a:gd name="T69" fmla="*/ 2147483647 h 929"/>
                  <a:gd name="T70" fmla="*/ 2147483647 w 926"/>
                  <a:gd name="T71" fmla="*/ 2147483647 h 929"/>
                  <a:gd name="T72" fmla="*/ 2147483647 w 926"/>
                  <a:gd name="T73" fmla="*/ 2147483647 h 929"/>
                  <a:gd name="T74" fmla="*/ 2147483647 w 926"/>
                  <a:gd name="T75" fmla="*/ 2147483647 h 929"/>
                  <a:gd name="T76" fmla="*/ 2147483647 w 926"/>
                  <a:gd name="T77" fmla="*/ 2147483647 h 929"/>
                  <a:gd name="T78" fmla="*/ 2147483647 w 926"/>
                  <a:gd name="T79" fmla="*/ 2147483647 h 929"/>
                  <a:gd name="T80" fmla="*/ 2147483647 w 926"/>
                  <a:gd name="T81" fmla="*/ 2147483647 h 929"/>
                  <a:gd name="T82" fmla="*/ 2147483647 w 926"/>
                  <a:gd name="T83" fmla="*/ 2147483647 h 929"/>
                  <a:gd name="T84" fmla="*/ 2147483647 w 926"/>
                  <a:gd name="T85" fmla="*/ 0 h 9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6"/>
                  <a:gd name="T130" fmla="*/ 0 h 929"/>
                  <a:gd name="T131" fmla="*/ 926 w 926"/>
                  <a:gd name="T132" fmla="*/ 929 h 9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6" h="929">
                    <a:moveTo>
                      <a:pt x="462" y="0"/>
                    </a:moveTo>
                    <a:lnTo>
                      <a:pt x="439" y="0"/>
                    </a:lnTo>
                    <a:lnTo>
                      <a:pt x="416" y="3"/>
                    </a:lnTo>
                    <a:lnTo>
                      <a:pt x="393" y="6"/>
                    </a:lnTo>
                    <a:lnTo>
                      <a:pt x="369" y="9"/>
                    </a:lnTo>
                    <a:lnTo>
                      <a:pt x="348" y="16"/>
                    </a:lnTo>
                    <a:lnTo>
                      <a:pt x="326" y="22"/>
                    </a:lnTo>
                    <a:lnTo>
                      <a:pt x="304" y="28"/>
                    </a:lnTo>
                    <a:lnTo>
                      <a:pt x="284" y="36"/>
                    </a:lnTo>
                    <a:lnTo>
                      <a:pt x="262" y="45"/>
                    </a:lnTo>
                    <a:lnTo>
                      <a:pt x="242" y="56"/>
                    </a:lnTo>
                    <a:lnTo>
                      <a:pt x="224" y="67"/>
                    </a:lnTo>
                    <a:lnTo>
                      <a:pt x="203" y="81"/>
                    </a:lnTo>
                    <a:lnTo>
                      <a:pt x="186" y="92"/>
                    </a:lnTo>
                    <a:lnTo>
                      <a:pt x="168" y="107"/>
                    </a:lnTo>
                    <a:lnTo>
                      <a:pt x="152" y="121"/>
                    </a:lnTo>
                    <a:lnTo>
                      <a:pt x="137" y="135"/>
                    </a:lnTo>
                    <a:lnTo>
                      <a:pt x="121" y="153"/>
                    </a:lnTo>
                    <a:lnTo>
                      <a:pt x="106" y="170"/>
                    </a:lnTo>
                    <a:lnTo>
                      <a:pt x="93" y="187"/>
                    </a:lnTo>
                    <a:lnTo>
                      <a:pt x="79" y="205"/>
                    </a:lnTo>
                    <a:lnTo>
                      <a:pt x="68" y="224"/>
                    </a:lnTo>
                    <a:lnTo>
                      <a:pt x="56" y="244"/>
                    </a:lnTo>
                    <a:lnTo>
                      <a:pt x="47" y="263"/>
                    </a:lnTo>
                    <a:lnTo>
                      <a:pt x="37" y="283"/>
                    </a:lnTo>
                    <a:lnTo>
                      <a:pt x="28" y="305"/>
                    </a:lnTo>
                    <a:lnTo>
                      <a:pt x="22" y="327"/>
                    </a:lnTo>
                    <a:lnTo>
                      <a:pt x="16" y="349"/>
                    </a:lnTo>
                    <a:lnTo>
                      <a:pt x="9" y="372"/>
                    </a:lnTo>
                    <a:lnTo>
                      <a:pt x="6" y="394"/>
                    </a:lnTo>
                    <a:lnTo>
                      <a:pt x="3" y="417"/>
                    </a:lnTo>
                    <a:lnTo>
                      <a:pt x="0" y="440"/>
                    </a:lnTo>
                    <a:lnTo>
                      <a:pt x="0" y="464"/>
                    </a:lnTo>
                    <a:lnTo>
                      <a:pt x="0" y="489"/>
                    </a:lnTo>
                    <a:lnTo>
                      <a:pt x="3" y="512"/>
                    </a:lnTo>
                    <a:lnTo>
                      <a:pt x="6" y="537"/>
                    </a:lnTo>
                    <a:lnTo>
                      <a:pt x="9" y="559"/>
                    </a:lnTo>
                    <a:lnTo>
                      <a:pt x="16" y="582"/>
                    </a:lnTo>
                    <a:lnTo>
                      <a:pt x="22" y="602"/>
                    </a:lnTo>
                    <a:lnTo>
                      <a:pt x="28" y="626"/>
                    </a:lnTo>
                    <a:lnTo>
                      <a:pt x="37" y="646"/>
                    </a:lnTo>
                    <a:lnTo>
                      <a:pt x="47" y="666"/>
                    </a:lnTo>
                    <a:lnTo>
                      <a:pt x="56" y="686"/>
                    </a:lnTo>
                    <a:lnTo>
                      <a:pt x="68" y="707"/>
                    </a:lnTo>
                    <a:lnTo>
                      <a:pt x="79" y="725"/>
                    </a:lnTo>
                    <a:lnTo>
                      <a:pt x="93" y="742"/>
                    </a:lnTo>
                    <a:lnTo>
                      <a:pt x="106" y="761"/>
                    </a:lnTo>
                    <a:lnTo>
                      <a:pt x="121" y="777"/>
                    </a:lnTo>
                    <a:lnTo>
                      <a:pt x="137" y="792"/>
                    </a:lnTo>
                    <a:lnTo>
                      <a:pt x="152" y="809"/>
                    </a:lnTo>
                    <a:lnTo>
                      <a:pt x="168" y="823"/>
                    </a:lnTo>
                    <a:lnTo>
                      <a:pt x="186" y="837"/>
                    </a:lnTo>
                    <a:lnTo>
                      <a:pt x="203" y="850"/>
                    </a:lnTo>
                    <a:lnTo>
                      <a:pt x="224" y="862"/>
                    </a:lnTo>
                    <a:lnTo>
                      <a:pt x="242" y="873"/>
                    </a:lnTo>
                    <a:lnTo>
                      <a:pt x="262" y="882"/>
                    </a:lnTo>
                    <a:lnTo>
                      <a:pt x="284" y="892"/>
                    </a:lnTo>
                    <a:lnTo>
                      <a:pt x="304" y="901"/>
                    </a:lnTo>
                    <a:lnTo>
                      <a:pt x="326" y="909"/>
                    </a:lnTo>
                    <a:lnTo>
                      <a:pt x="348" y="915"/>
                    </a:lnTo>
                    <a:lnTo>
                      <a:pt x="369" y="920"/>
                    </a:lnTo>
                    <a:lnTo>
                      <a:pt x="393" y="924"/>
                    </a:lnTo>
                    <a:lnTo>
                      <a:pt x="416" y="928"/>
                    </a:lnTo>
                    <a:lnTo>
                      <a:pt x="439" y="928"/>
                    </a:lnTo>
                    <a:lnTo>
                      <a:pt x="462" y="929"/>
                    </a:lnTo>
                    <a:lnTo>
                      <a:pt x="487" y="928"/>
                    </a:lnTo>
                    <a:lnTo>
                      <a:pt x="511" y="928"/>
                    </a:lnTo>
                    <a:lnTo>
                      <a:pt x="534" y="924"/>
                    </a:lnTo>
                    <a:lnTo>
                      <a:pt x="557" y="920"/>
                    </a:lnTo>
                    <a:lnTo>
                      <a:pt x="579" y="915"/>
                    </a:lnTo>
                    <a:lnTo>
                      <a:pt x="601" y="909"/>
                    </a:lnTo>
                    <a:lnTo>
                      <a:pt x="622" y="901"/>
                    </a:lnTo>
                    <a:lnTo>
                      <a:pt x="642" y="892"/>
                    </a:lnTo>
                    <a:lnTo>
                      <a:pt x="664" y="882"/>
                    </a:lnTo>
                    <a:lnTo>
                      <a:pt x="684" y="873"/>
                    </a:lnTo>
                    <a:lnTo>
                      <a:pt x="703" y="862"/>
                    </a:lnTo>
                    <a:lnTo>
                      <a:pt x="722" y="850"/>
                    </a:lnTo>
                    <a:lnTo>
                      <a:pt x="739" y="837"/>
                    </a:lnTo>
                    <a:lnTo>
                      <a:pt x="757" y="823"/>
                    </a:lnTo>
                    <a:lnTo>
                      <a:pt x="774" y="809"/>
                    </a:lnTo>
                    <a:lnTo>
                      <a:pt x="791" y="792"/>
                    </a:lnTo>
                    <a:lnTo>
                      <a:pt x="805" y="777"/>
                    </a:lnTo>
                    <a:lnTo>
                      <a:pt x="819" y="761"/>
                    </a:lnTo>
                    <a:lnTo>
                      <a:pt x="835" y="742"/>
                    </a:lnTo>
                    <a:lnTo>
                      <a:pt x="846" y="725"/>
                    </a:lnTo>
                    <a:lnTo>
                      <a:pt x="858" y="707"/>
                    </a:lnTo>
                    <a:lnTo>
                      <a:pt x="871" y="686"/>
                    </a:lnTo>
                    <a:lnTo>
                      <a:pt x="881" y="666"/>
                    </a:lnTo>
                    <a:lnTo>
                      <a:pt x="891" y="646"/>
                    </a:lnTo>
                    <a:lnTo>
                      <a:pt x="898" y="626"/>
                    </a:lnTo>
                    <a:lnTo>
                      <a:pt x="905" y="602"/>
                    </a:lnTo>
                    <a:lnTo>
                      <a:pt x="911" y="582"/>
                    </a:lnTo>
                    <a:lnTo>
                      <a:pt x="917" y="559"/>
                    </a:lnTo>
                    <a:lnTo>
                      <a:pt x="920" y="537"/>
                    </a:lnTo>
                    <a:lnTo>
                      <a:pt x="923" y="512"/>
                    </a:lnTo>
                    <a:lnTo>
                      <a:pt x="926" y="489"/>
                    </a:lnTo>
                    <a:lnTo>
                      <a:pt x="926" y="464"/>
                    </a:lnTo>
                    <a:lnTo>
                      <a:pt x="926" y="440"/>
                    </a:lnTo>
                    <a:lnTo>
                      <a:pt x="923" y="417"/>
                    </a:lnTo>
                    <a:lnTo>
                      <a:pt x="920" y="394"/>
                    </a:lnTo>
                    <a:lnTo>
                      <a:pt x="917" y="372"/>
                    </a:lnTo>
                    <a:lnTo>
                      <a:pt x="911" y="349"/>
                    </a:lnTo>
                    <a:lnTo>
                      <a:pt x="905" y="327"/>
                    </a:lnTo>
                    <a:lnTo>
                      <a:pt x="898" y="305"/>
                    </a:lnTo>
                    <a:lnTo>
                      <a:pt x="891" y="283"/>
                    </a:lnTo>
                    <a:lnTo>
                      <a:pt x="881" y="263"/>
                    </a:lnTo>
                    <a:lnTo>
                      <a:pt x="871" y="244"/>
                    </a:lnTo>
                    <a:lnTo>
                      <a:pt x="858" y="224"/>
                    </a:lnTo>
                    <a:lnTo>
                      <a:pt x="846" y="205"/>
                    </a:lnTo>
                    <a:lnTo>
                      <a:pt x="835" y="187"/>
                    </a:lnTo>
                    <a:lnTo>
                      <a:pt x="819" y="170"/>
                    </a:lnTo>
                    <a:lnTo>
                      <a:pt x="805" y="153"/>
                    </a:lnTo>
                    <a:lnTo>
                      <a:pt x="791" y="135"/>
                    </a:lnTo>
                    <a:lnTo>
                      <a:pt x="774" y="121"/>
                    </a:lnTo>
                    <a:lnTo>
                      <a:pt x="757" y="107"/>
                    </a:lnTo>
                    <a:lnTo>
                      <a:pt x="739" y="92"/>
                    </a:lnTo>
                    <a:lnTo>
                      <a:pt x="722" y="81"/>
                    </a:lnTo>
                    <a:lnTo>
                      <a:pt x="703" y="67"/>
                    </a:lnTo>
                    <a:lnTo>
                      <a:pt x="684" y="56"/>
                    </a:lnTo>
                    <a:lnTo>
                      <a:pt x="664" y="45"/>
                    </a:lnTo>
                    <a:lnTo>
                      <a:pt x="642" y="36"/>
                    </a:lnTo>
                    <a:lnTo>
                      <a:pt x="622" y="28"/>
                    </a:lnTo>
                    <a:lnTo>
                      <a:pt x="601" y="22"/>
                    </a:lnTo>
                    <a:lnTo>
                      <a:pt x="579" y="16"/>
                    </a:lnTo>
                    <a:lnTo>
                      <a:pt x="557" y="9"/>
                    </a:lnTo>
                    <a:lnTo>
                      <a:pt x="534" y="6"/>
                    </a:lnTo>
                    <a:lnTo>
                      <a:pt x="511" y="3"/>
                    </a:lnTo>
                    <a:lnTo>
                      <a:pt x="487" y="0"/>
                    </a:lnTo>
                    <a:lnTo>
                      <a:pt x="462"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405" name="Freeform 74"/>
              <p:cNvSpPr>
                <a:spLocks noEditPoints="1"/>
              </p:cNvSpPr>
              <p:nvPr/>
            </p:nvSpPr>
            <p:spPr bwMode="auto">
              <a:xfrm>
                <a:off x="4281484" y="4356105"/>
                <a:ext cx="1479550" cy="1487488"/>
              </a:xfrm>
              <a:custGeom>
                <a:avLst/>
                <a:gdLst>
                  <a:gd name="T0" fmla="*/ 2147483647 w 932"/>
                  <a:gd name="T1" fmla="*/ 2147483647 h 937"/>
                  <a:gd name="T2" fmla="*/ 2147483647 w 932"/>
                  <a:gd name="T3" fmla="*/ 2147483647 h 937"/>
                  <a:gd name="T4" fmla="*/ 2147483647 w 932"/>
                  <a:gd name="T5" fmla="*/ 2147483647 h 937"/>
                  <a:gd name="T6" fmla="*/ 2147483647 w 932"/>
                  <a:gd name="T7" fmla="*/ 2147483647 h 937"/>
                  <a:gd name="T8" fmla="*/ 2147483647 w 932"/>
                  <a:gd name="T9" fmla="*/ 2147483647 h 937"/>
                  <a:gd name="T10" fmla="*/ 2147483647 w 932"/>
                  <a:gd name="T11" fmla="*/ 2147483647 h 937"/>
                  <a:gd name="T12" fmla="*/ 2147483647 w 932"/>
                  <a:gd name="T13" fmla="*/ 2147483647 h 937"/>
                  <a:gd name="T14" fmla="*/ 2147483647 w 932"/>
                  <a:gd name="T15" fmla="*/ 2147483647 h 937"/>
                  <a:gd name="T16" fmla="*/ 2147483647 w 932"/>
                  <a:gd name="T17" fmla="*/ 2147483647 h 937"/>
                  <a:gd name="T18" fmla="*/ 2147483647 w 932"/>
                  <a:gd name="T19" fmla="*/ 2147483647 h 937"/>
                  <a:gd name="T20" fmla="*/ 2147483647 w 932"/>
                  <a:gd name="T21" fmla="*/ 2147483647 h 937"/>
                  <a:gd name="T22" fmla="*/ 2147483647 w 932"/>
                  <a:gd name="T23" fmla="*/ 2147483647 h 937"/>
                  <a:gd name="T24" fmla="*/ 2147483647 w 932"/>
                  <a:gd name="T25" fmla="*/ 2147483647 h 937"/>
                  <a:gd name="T26" fmla="*/ 2147483647 w 932"/>
                  <a:gd name="T27" fmla="*/ 2147483647 h 937"/>
                  <a:gd name="T28" fmla="*/ 2147483647 w 932"/>
                  <a:gd name="T29" fmla="*/ 2147483647 h 937"/>
                  <a:gd name="T30" fmla="*/ 2147483647 w 932"/>
                  <a:gd name="T31" fmla="*/ 2147483647 h 937"/>
                  <a:gd name="T32" fmla="*/ 0 w 932"/>
                  <a:gd name="T33" fmla="*/ 2147483647 h 937"/>
                  <a:gd name="T34" fmla="*/ 2147483647 w 932"/>
                  <a:gd name="T35" fmla="*/ 2147483647 h 937"/>
                  <a:gd name="T36" fmla="*/ 2147483647 w 932"/>
                  <a:gd name="T37" fmla="*/ 2147483647 h 937"/>
                  <a:gd name="T38" fmla="*/ 2147483647 w 932"/>
                  <a:gd name="T39" fmla="*/ 2147483647 h 937"/>
                  <a:gd name="T40" fmla="*/ 2147483647 w 932"/>
                  <a:gd name="T41" fmla="*/ 2147483647 h 937"/>
                  <a:gd name="T42" fmla="*/ 2147483647 w 932"/>
                  <a:gd name="T43" fmla="*/ 2147483647 h 937"/>
                  <a:gd name="T44" fmla="*/ 2147483647 w 932"/>
                  <a:gd name="T45" fmla="*/ 2147483647 h 937"/>
                  <a:gd name="T46" fmla="*/ 2147483647 w 932"/>
                  <a:gd name="T47" fmla="*/ 2147483647 h 937"/>
                  <a:gd name="T48" fmla="*/ 2147483647 w 932"/>
                  <a:gd name="T49" fmla="*/ 2147483647 h 937"/>
                  <a:gd name="T50" fmla="*/ 2147483647 w 932"/>
                  <a:gd name="T51" fmla="*/ 2147483647 h 937"/>
                  <a:gd name="T52" fmla="*/ 2147483647 w 932"/>
                  <a:gd name="T53" fmla="*/ 2147483647 h 937"/>
                  <a:gd name="T54" fmla="*/ 2147483647 w 932"/>
                  <a:gd name="T55" fmla="*/ 2147483647 h 937"/>
                  <a:gd name="T56" fmla="*/ 2147483647 w 932"/>
                  <a:gd name="T57" fmla="*/ 2147483647 h 937"/>
                  <a:gd name="T58" fmla="*/ 2147483647 w 932"/>
                  <a:gd name="T59" fmla="*/ 2147483647 h 937"/>
                  <a:gd name="T60" fmla="*/ 2147483647 w 932"/>
                  <a:gd name="T61" fmla="*/ 2147483647 h 937"/>
                  <a:gd name="T62" fmla="*/ 2147483647 w 932"/>
                  <a:gd name="T63" fmla="*/ 2147483647 h 937"/>
                  <a:gd name="T64" fmla="*/ 2147483647 w 932"/>
                  <a:gd name="T65" fmla="*/ 2147483647 h 937"/>
                  <a:gd name="T66" fmla="*/ 2147483647 w 932"/>
                  <a:gd name="T67" fmla="*/ 2147483647 h 937"/>
                  <a:gd name="T68" fmla="*/ 2147483647 w 932"/>
                  <a:gd name="T69" fmla="*/ 2147483647 h 937"/>
                  <a:gd name="T70" fmla="*/ 2147483647 w 932"/>
                  <a:gd name="T71" fmla="*/ 2147483647 h 937"/>
                  <a:gd name="T72" fmla="*/ 2147483647 w 932"/>
                  <a:gd name="T73" fmla="*/ 2147483647 h 937"/>
                  <a:gd name="T74" fmla="*/ 2147483647 w 932"/>
                  <a:gd name="T75" fmla="*/ 2147483647 h 937"/>
                  <a:gd name="T76" fmla="*/ 2147483647 w 932"/>
                  <a:gd name="T77" fmla="*/ 2147483647 h 937"/>
                  <a:gd name="T78" fmla="*/ 2147483647 w 932"/>
                  <a:gd name="T79" fmla="*/ 2147483647 h 937"/>
                  <a:gd name="T80" fmla="*/ 2147483647 w 932"/>
                  <a:gd name="T81" fmla="*/ 2147483647 h 937"/>
                  <a:gd name="T82" fmla="*/ 2147483647 w 932"/>
                  <a:gd name="T83" fmla="*/ 2147483647 h 937"/>
                  <a:gd name="T84" fmla="*/ 2147483647 w 932"/>
                  <a:gd name="T85" fmla="*/ 2147483647 h 937"/>
                  <a:gd name="T86" fmla="*/ 2147483647 w 932"/>
                  <a:gd name="T87" fmla="*/ 2147483647 h 937"/>
                  <a:gd name="T88" fmla="*/ 2147483647 w 932"/>
                  <a:gd name="T89" fmla="*/ 2147483647 h 937"/>
                  <a:gd name="T90" fmla="*/ 2147483647 w 932"/>
                  <a:gd name="T91" fmla="*/ 2147483647 h 937"/>
                  <a:gd name="T92" fmla="*/ 2147483647 w 932"/>
                  <a:gd name="T93" fmla="*/ 2147483647 h 937"/>
                  <a:gd name="T94" fmla="*/ 2147483647 w 932"/>
                  <a:gd name="T95" fmla="*/ 2147483647 h 937"/>
                  <a:gd name="T96" fmla="*/ 2147483647 w 932"/>
                  <a:gd name="T97" fmla="*/ 2147483647 h 937"/>
                  <a:gd name="T98" fmla="*/ 2147483647 w 932"/>
                  <a:gd name="T99" fmla="*/ 2147483647 h 937"/>
                  <a:gd name="T100" fmla="*/ 2147483647 w 932"/>
                  <a:gd name="T101" fmla="*/ 2147483647 h 937"/>
                  <a:gd name="T102" fmla="*/ 2147483647 w 932"/>
                  <a:gd name="T103" fmla="*/ 2147483647 h 937"/>
                  <a:gd name="T104" fmla="*/ 2147483647 w 932"/>
                  <a:gd name="T105" fmla="*/ 2147483647 h 937"/>
                  <a:gd name="T106" fmla="*/ 2147483647 w 932"/>
                  <a:gd name="T107" fmla="*/ 2147483647 h 937"/>
                  <a:gd name="T108" fmla="*/ 2147483647 w 932"/>
                  <a:gd name="T109" fmla="*/ 2147483647 h 937"/>
                  <a:gd name="T110" fmla="*/ 2147483647 w 932"/>
                  <a:gd name="T111" fmla="*/ 2147483647 h 937"/>
                  <a:gd name="T112" fmla="*/ 2147483647 w 932"/>
                  <a:gd name="T113" fmla="*/ 2147483647 h 937"/>
                  <a:gd name="T114" fmla="*/ 2147483647 w 932"/>
                  <a:gd name="T115" fmla="*/ 2147483647 h 937"/>
                  <a:gd name="T116" fmla="*/ 2147483647 w 932"/>
                  <a:gd name="T117" fmla="*/ 2147483647 h 937"/>
                  <a:gd name="T118" fmla="*/ 2147483647 w 932"/>
                  <a:gd name="T119" fmla="*/ 2147483647 h 937"/>
                  <a:gd name="T120" fmla="*/ 2147483647 w 932"/>
                  <a:gd name="T121" fmla="*/ 2147483647 h 937"/>
                  <a:gd name="T122" fmla="*/ 2147483647 w 932"/>
                  <a:gd name="T123" fmla="*/ 2147483647 h 9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2"/>
                  <a:gd name="T187" fmla="*/ 0 h 937"/>
                  <a:gd name="T188" fmla="*/ 932 w 932"/>
                  <a:gd name="T189" fmla="*/ 937 h 9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2" h="937">
                    <a:moveTo>
                      <a:pt x="483" y="8"/>
                    </a:moveTo>
                    <a:lnTo>
                      <a:pt x="465" y="8"/>
                    </a:lnTo>
                    <a:lnTo>
                      <a:pt x="456" y="8"/>
                    </a:lnTo>
                    <a:lnTo>
                      <a:pt x="455" y="6"/>
                    </a:lnTo>
                    <a:lnTo>
                      <a:pt x="453" y="5"/>
                    </a:lnTo>
                    <a:lnTo>
                      <a:pt x="453" y="3"/>
                    </a:lnTo>
                    <a:lnTo>
                      <a:pt x="453" y="1"/>
                    </a:lnTo>
                    <a:lnTo>
                      <a:pt x="455" y="1"/>
                    </a:lnTo>
                    <a:lnTo>
                      <a:pt x="456" y="0"/>
                    </a:lnTo>
                    <a:lnTo>
                      <a:pt x="465" y="0"/>
                    </a:lnTo>
                    <a:lnTo>
                      <a:pt x="483" y="0"/>
                    </a:lnTo>
                    <a:lnTo>
                      <a:pt x="484" y="1"/>
                    </a:lnTo>
                    <a:lnTo>
                      <a:pt x="486" y="1"/>
                    </a:lnTo>
                    <a:lnTo>
                      <a:pt x="486" y="3"/>
                    </a:lnTo>
                    <a:lnTo>
                      <a:pt x="486" y="5"/>
                    </a:lnTo>
                    <a:lnTo>
                      <a:pt x="484" y="6"/>
                    </a:lnTo>
                    <a:lnTo>
                      <a:pt x="483" y="8"/>
                    </a:lnTo>
                    <a:close/>
                    <a:moveTo>
                      <a:pt x="424" y="11"/>
                    </a:moveTo>
                    <a:lnTo>
                      <a:pt x="420" y="11"/>
                    </a:lnTo>
                    <a:lnTo>
                      <a:pt x="400" y="12"/>
                    </a:lnTo>
                    <a:lnTo>
                      <a:pt x="399" y="12"/>
                    </a:lnTo>
                    <a:lnTo>
                      <a:pt x="397" y="11"/>
                    </a:lnTo>
                    <a:lnTo>
                      <a:pt x="396" y="11"/>
                    </a:lnTo>
                    <a:lnTo>
                      <a:pt x="394" y="9"/>
                    </a:lnTo>
                    <a:lnTo>
                      <a:pt x="394" y="8"/>
                    </a:lnTo>
                    <a:lnTo>
                      <a:pt x="396" y="6"/>
                    </a:lnTo>
                    <a:lnTo>
                      <a:pt x="397" y="5"/>
                    </a:lnTo>
                    <a:lnTo>
                      <a:pt x="399" y="3"/>
                    </a:lnTo>
                    <a:lnTo>
                      <a:pt x="419" y="1"/>
                    </a:lnTo>
                    <a:lnTo>
                      <a:pt x="424" y="1"/>
                    </a:lnTo>
                    <a:lnTo>
                      <a:pt x="425" y="1"/>
                    </a:lnTo>
                    <a:lnTo>
                      <a:pt x="427" y="1"/>
                    </a:lnTo>
                    <a:lnTo>
                      <a:pt x="428" y="3"/>
                    </a:lnTo>
                    <a:lnTo>
                      <a:pt x="428" y="5"/>
                    </a:lnTo>
                    <a:lnTo>
                      <a:pt x="428" y="6"/>
                    </a:lnTo>
                    <a:lnTo>
                      <a:pt x="428" y="8"/>
                    </a:lnTo>
                    <a:lnTo>
                      <a:pt x="427" y="9"/>
                    </a:lnTo>
                    <a:lnTo>
                      <a:pt x="424" y="11"/>
                    </a:lnTo>
                    <a:close/>
                    <a:moveTo>
                      <a:pt x="368" y="19"/>
                    </a:moveTo>
                    <a:lnTo>
                      <a:pt x="351" y="22"/>
                    </a:lnTo>
                    <a:lnTo>
                      <a:pt x="344" y="25"/>
                    </a:lnTo>
                    <a:lnTo>
                      <a:pt x="341" y="25"/>
                    </a:lnTo>
                    <a:lnTo>
                      <a:pt x="340" y="23"/>
                    </a:lnTo>
                    <a:lnTo>
                      <a:pt x="340" y="22"/>
                    </a:lnTo>
                    <a:lnTo>
                      <a:pt x="340" y="20"/>
                    </a:lnTo>
                    <a:lnTo>
                      <a:pt x="340" y="19"/>
                    </a:lnTo>
                    <a:lnTo>
                      <a:pt x="340" y="17"/>
                    </a:lnTo>
                    <a:lnTo>
                      <a:pt x="341" y="17"/>
                    </a:lnTo>
                    <a:lnTo>
                      <a:pt x="349" y="14"/>
                    </a:lnTo>
                    <a:lnTo>
                      <a:pt x="366" y="11"/>
                    </a:lnTo>
                    <a:lnTo>
                      <a:pt x="368" y="11"/>
                    </a:lnTo>
                    <a:lnTo>
                      <a:pt x="369" y="11"/>
                    </a:lnTo>
                    <a:lnTo>
                      <a:pt x="371" y="11"/>
                    </a:lnTo>
                    <a:lnTo>
                      <a:pt x="371" y="12"/>
                    </a:lnTo>
                    <a:lnTo>
                      <a:pt x="371" y="15"/>
                    </a:lnTo>
                    <a:lnTo>
                      <a:pt x="371" y="17"/>
                    </a:lnTo>
                    <a:lnTo>
                      <a:pt x="369" y="19"/>
                    </a:lnTo>
                    <a:lnTo>
                      <a:pt x="368" y="19"/>
                    </a:lnTo>
                    <a:close/>
                    <a:moveTo>
                      <a:pt x="313" y="34"/>
                    </a:moveTo>
                    <a:lnTo>
                      <a:pt x="309" y="36"/>
                    </a:lnTo>
                    <a:lnTo>
                      <a:pt x="290" y="43"/>
                    </a:lnTo>
                    <a:lnTo>
                      <a:pt x="287" y="43"/>
                    </a:lnTo>
                    <a:lnTo>
                      <a:pt x="286" y="42"/>
                    </a:lnTo>
                    <a:lnTo>
                      <a:pt x="286" y="40"/>
                    </a:lnTo>
                    <a:lnTo>
                      <a:pt x="284" y="39"/>
                    </a:lnTo>
                    <a:lnTo>
                      <a:pt x="286" y="37"/>
                    </a:lnTo>
                    <a:lnTo>
                      <a:pt x="286" y="36"/>
                    </a:lnTo>
                    <a:lnTo>
                      <a:pt x="287" y="36"/>
                    </a:lnTo>
                    <a:lnTo>
                      <a:pt x="306" y="28"/>
                    </a:lnTo>
                    <a:lnTo>
                      <a:pt x="310" y="26"/>
                    </a:lnTo>
                    <a:lnTo>
                      <a:pt x="312" y="26"/>
                    </a:lnTo>
                    <a:lnTo>
                      <a:pt x="313" y="26"/>
                    </a:lnTo>
                    <a:lnTo>
                      <a:pt x="313" y="28"/>
                    </a:lnTo>
                    <a:lnTo>
                      <a:pt x="315" y="29"/>
                    </a:lnTo>
                    <a:lnTo>
                      <a:pt x="315" y="31"/>
                    </a:lnTo>
                    <a:lnTo>
                      <a:pt x="313" y="33"/>
                    </a:lnTo>
                    <a:lnTo>
                      <a:pt x="313" y="34"/>
                    </a:lnTo>
                    <a:close/>
                    <a:moveTo>
                      <a:pt x="261" y="56"/>
                    </a:moveTo>
                    <a:lnTo>
                      <a:pt x="248" y="64"/>
                    </a:lnTo>
                    <a:lnTo>
                      <a:pt x="239" y="68"/>
                    </a:lnTo>
                    <a:lnTo>
                      <a:pt x="237" y="68"/>
                    </a:lnTo>
                    <a:lnTo>
                      <a:pt x="234" y="68"/>
                    </a:lnTo>
                    <a:lnTo>
                      <a:pt x="233" y="68"/>
                    </a:lnTo>
                    <a:lnTo>
                      <a:pt x="233" y="67"/>
                    </a:lnTo>
                    <a:lnTo>
                      <a:pt x="233" y="65"/>
                    </a:lnTo>
                    <a:lnTo>
                      <a:pt x="233" y="64"/>
                    </a:lnTo>
                    <a:lnTo>
                      <a:pt x="233" y="62"/>
                    </a:lnTo>
                    <a:lnTo>
                      <a:pt x="234" y="61"/>
                    </a:lnTo>
                    <a:lnTo>
                      <a:pt x="244" y="56"/>
                    </a:lnTo>
                    <a:lnTo>
                      <a:pt x="256" y="48"/>
                    </a:lnTo>
                    <a:lnTo>
                      <a:pt x="258" y="48"/>
                    </a:lnTo>
                    <a:lnTo>
                      <a:pt x="261" y="48"/>
                    </a:lnTo>
                    <a:lnTo>
                      <a:pt x="261" y="50"/>
                    </a:lnTo>
                    <a:lnTo>
                      <a:pt x="262" y="51"/>
                    </a:lnTo>
                    <a:lnTo>
                      <a:pt x="262" y="53"/>
                    </a:lnTo>
                    <a:lnTo>
                      <a:pt x="262" y="54"/>
                    </a:lnTo>
                    <a:lnTo>
                      <a:pt x="261" y="56"/>
                    </a:lnTo>
                    <a:close/>
                    <a:moveTo>
                      <a:pt x="211" y="85"/>
                    </a:moveTo>
                    <a:lnTo>
                      <a:pt x="209" y="85"/>
                    </a:lnTo>
                    <a:lnTo>
                      <a:pt x="191" y="99"/>
                    </a:lnTo>
                    <a:lnTo>
                      <a:pt x="191" y="101"/>
                    </a:lnTo>
                    <a:lnTo>
                      <a:pt x="189" y="101"/>
                    </a:lnTo>
                    <a:lnTo>
                      <a:pt x="188" y="101"/>
                    </a:lnTo>
                    <a:lnTo>
                      <a:pt x="186" y="101"/>
                    </a:lnTo>
                    <a:lnTo>
                      <a:pt x="185" y="99"/>
                    </a:lnTo>
                    <a:lnTo>
                      <a:pt x="185" y="98"/>
                    </a:lnTo>
                    <a:lnTo>
                      <a:pt x="185" y="96"/>
                    </a:lnTo>
                    <a:lnTo>
                      <a:pt x="185" y="95"/>
                    </a:lnTo>
                    <a:lnTo>
                      <a:pt x="186" y="93"/>
                    </a:lnTo>
                    <a:lnTo>
                      <a:pt x="188" y="93"/>
                    </a:lnTo>
                    <a:lnTo>
                      <a:pt x="206" y="79"/>
                    </a:lnTo>
                    <a:lnTo>
                      <a:pt x="206" y="78"/>
                    </a:lnTo>
                    <a:lnTo>
                      <a:pt x="209" y="78"/>
                    </a:lnTo>
                    <a:lnTo>
                      <a:pt x="211" y="79"/>
                    </a:lnTo>
                    <a:lnTo>
                      <a:pt x="213" y="81"/>
                    </a:lnTo>
                    <a:lnTo>
                      <a:pt x="213" y="82"/>
                    </a:lnTo>
                    <a:lnTo>
                      <a:pt x="213" y="84"/>
                    </a:lnTo>
                    <a:lnTo>
                      <a:pt x="211" y="85"/>
                    </a:lnTo>
                    <a:close/>
                    <a:moveTo>
                      <a:pt x="164" y="120"/>
                    </a:moveTo>
                    <a:lnTo>
                      <a:pt x="158" y="127"/>
                    </a:lnTo>
                    <a:lnTo>
                      <a:pt x="147" y="138"/>
                    </a:lnTo>
                    <a:lnTo>
                      <a:pt x="146" y="138"/>
                    </a:lnTo>
                    <a:lnTo>
                      <a:pt x="144" y="138"/>
                    </a:lnTo>
                    <a:lnTo>
                      <a:pt x="143" y="138"/>
                    </a:lnTo>
                    <a:lnTo>
                      <a:pt x="141" y="138"/>
                    </a:lnTo>
                    <a:lnTo>
                      <a:pt x="141" y="137"/>
                    </a:lnTo>
                    <a:lnTo>
                      <a:pt x="140" y="135"/>
                    </a:lnTo>
                    <a:lnTo>
                      <a:pt x="141" y="132"/>
                    </a:lnTo>
                    <a:lnTo>
                      <a:pt x="141" y="131"/>
                    </a:lnTo>
                    <a:lnTo>
                      <a:pt x="154" y="120"/>
                    </a:lnTo>
                    <a:lnTo>
                      <a:pt x="160" y="115"/>
                    </a:lnTo>
                    <a:lnTo>
                      <a:pt x="161" y="113"/>
                    </a:lnTo>
                    <a:lnTo>
                      <a:pt x="163" y="113"/>
                    </a:lnTo>
                    <a:lnTo>
                      <a:pt x="164" y="113"/>
                    </a:lnTo>
                    <a:lnTo>
                      <a:pt x="166" y="115"/>
                    </a:lnTo>
                    <a:lnTo>
                      <a:pt x="166" y="117"/>
                    </a:lnTo>
                    <a:lnTo>
                      <a:pt x="166" y="118"/>
                    </a:lnTo>
                    <a:lnTo>
                      <a:pt x="166" y="120"/>
                    </a:lnTo>
                    <a:lnTo>
                      <a:pt x="164" y="120"/>
                    </a:lnTo>
                    <a:close/>
                    <a:moveTo>
                      <a:pt x="126" y="162"/>
                    </a:moveTo>
                    <a:lnTo>
                      <a:pt x="112" y="174"/>
                    </a:lnTo>
                    <a:lnTo>
                      <a:pt x="109" y="180"/>
                    </a:lnTo>
                    <a:lnTo>
                      <a:pt x="109" y="182"/>
                    </a:lnTo>
                    <a:lnTo>
                      <a:pt x="106" y="182"/>
                    </a:lnTo>
                    <a:lnTo>
                      <a:pt x="104" y="182"/>
                    </a:lnTo>
                    <a:lnTo>
                      <a:pt x="102" y="180"/>
                    </a:lnTo>
                    <a:lnTo>
                      <a:pt x="101" y="179"/>
                    </a:lnTo>
                    <a:lnTo>
                      <a:pt x="101" y="177"/>
                    </a:lnTo>
                    <a:lnTo>
                      <a:pt x="101" y="176"/>
                    </a:lnTo>
                    <a:lnTo>
                      <a:pt x="102" y="174"/>
                    </a:lnTo>
                    <a:lnTo>
                      <a:pt x="107" y="170"/>
                    </a:lnTo>
                    <a:lnTo>
                      <a:pt x="118" y="157"/>
                    </a:lnTo>
                    <a:lnTo>
                      <a:pt x="120" y="156"/>
                    </a:lnTo>
                    <a:lnTo>
                      <a:pt x="121" y="154"/>
                    </a:lnTo>
                    <a:lnTo>
                      <a:pt x="123" y="156"/>
                    </a:lnTo>
                    <a:lnTo>
                      <a:pt x="124" y="156"/>
                    </a:lnTo>
                    <a:lnTo>
                      <a:pt x="126" y="157"/>
                    </a:lnTo>
                    <a:lnTo>
                      <a:pt x="126" y="160"/>
                    </a:lnTo>
                    <a:lnTo>
                      <a:pt x="126" y="162"/>
                    </a:lnTo>
                    <a:close/>
                    <a:moveTo>
                      <a:pt x="90" y="207"/>
                    </a:moveTo>
                    <a:lnTo>
                      <a:pt x="85" y="212"/>
                    </a:lnTo>
                    <a:lnTo>
                      <a:pt x="75" y="227"/>
                    </a:lnTo>
                    <a:lnTo>
                      <a:pt x="75" y="229"/>
                    </a:lnTo>
                    <a:lnTo>
                      <a:pt x="73" y="230"/>
                    </a:lnTo>
                    <a:lnTo>
                      <a:pt x="71" y="230"/>
                    </a:lnTo>
                    <a:lnTo>
                      <a:pt x="70" y="229"/>
                    </a:lnTo>
                    <a:lnTo>
                      <a:pt x="68" y="227"/>
                    </a:lnTo>
                    <a:lnTo>
                      <a:pt x="68" y="226"/>
                    </a:lnTo>
                    <a:lnTo>
                      <a:pt x="68" y="224"/>
                    </a:lnTo>
                    <a:lnTo>
                      <a:pt x="68" y="222"/>
                    </a:lnTo>
                    <a:lnTo>
                      <a:pt x="79" y="205"/>
                    </a:lnTo>
                    <a:lnTo>
                      <a:pt x="82" y="202"/>
                    </a:lnTo>
                    <a:lnTo>
                      <a:pt x="82" y="201"/>
                    </a:lnTo>
                    <a:lnTo>
                      <a:pt x="85" y="201"/>
                    </a:lnTo>
                    <a:lnTo>
                      <a:pt x="87" y="201"/>
                    </a:lnTo>
                    <a:lnTo>
                      <a:pt x="88" y="201"/>
                    </a:lnTo>
                    <a:lnTo>
                      <a:pt x="90" y="202"/>
                    </a:lnTo>
                    <a:lnTo>
                      <a:pt x="90" y="205"/>
                    </a:lnTo>
                    <a:lnTo>
                      <a:pt x="90" y="207"/>
                    </a:lnTo>
                    <a:close/>
                    <a:moveTo>
                      <a:pt x="59" y="257"/>
                    </a:moveTo>
                    <a:lnTo>
                      <a:pt x="53" y="268"/>
                    </a:lnTo>
                    <a:lnTo>
                      <a:pt x="48" y="278"/>
                    </a:lnTo>
                    <a:lnTo>
                      <a:pt x="47" y="278"/>
                    </a:lnTo>
                    <a:lnTo>
                      <a:pt x="47" y="280"/>
                    </a:lnTo>
                    <a:lnTo>
                      <a:pt x="45" y="280"/>
                    </a:lnTo>
                    <a:lnTo>
                      <a:pt x="43" y="280"/>
                    </a:lnTo>
                    <a:lnTo>
                      <a:pt x="42" y="278"/>
                    </a:lnTo>
                    <a:lnTo>
                      <a:pt x="40" y="277"/>
                    </a:lnTo>
                    <a:lnTo>
                      <a:pt x="40" y="275"/>
                    </a:lnTo>
                    <a:lnTo>
                      <a:pt x="47" y="264"/>
                    </a:lnTo>
                    <a:lnTo>
                      <a:pt x="53" y="252"/>
                    </a:lnTo>
                    <a:lnTo>
                      <a:pt x="53" y="250"/>
                    </a:lnTo>
                    <a:lnTo>
                      <a:pt x="54" y="249"/>
                    </a:lnTo>
                    <a:lnTo>
                      <a:pt x="56" y="249"/>
                    </a:lnTo>
                    <a:lnTo>
                      <a:pt x="57" y="250"/>
                    </a:lnTo>
                    <a:lnTo>
                      <a:pt x="59" y="250"/>
                    </a:lnTo>
                    <a:lnTo>
                      <a:pt x="59" y="252"/>
                    </a:lnTo>
                    <a:lnTo>
                      <a:pt x="61" y="255"/>
                    </a:lnTo>
                    <a:lnTo>
                      <a:pt x="59" y="257"/>
                    </a:lnTo>
                    <a:close/>
                    <a:moveTo>
                      <a:pt x="37" y="308"/>
                    </a:moveTo>
                    <a:lnTo>
                      <a:pt x="36" y="310"/>
                    </a:lnTo>
                    <a:lnTo>
                      <a:pt x="28" y="330"/>
                    </a:lnTo>
                    <a:lnTo>
                      <a:pt x="28" y="331"/>
                    </a:lnTo>
                    <a:lnTo>
                      <a:pt x="28" y="333"/>
                    </a:lnTo>
                    <a:lnTo>
                      <a:pt x="26" y="334"/>
                    </a:lnTo>
                    <a:lnTo>
                      <a:pt x="25" y="334"/>
                    </a:lnTo>
                    <a:lnTo>
                      <a:pt x="23" y="334"/>
                    </a:lnTo>
                    <a:lnTo>
                      <a:pt x="22" y="333"/>
                    </a:lnTo>
                    <a:lnTo>
                      <a:pt x="20" y="333"/>
                    </a:lnTo>
                    <a:lnTo>
                      <a:pt x="20" y="330"/>
                    </a:lnTo>
                    <a:lnTo>
                      <a:pt x="20" y="328"/>
                    </a:lnTo>
                    <a:lnTo>
                      <a:pt x="28" y="306"/>
                    </a:lnTo>
                    <a:lnTo>
                      <a:pt x="28" y="305"/>
                    </a:lnTo>
                    <a:lnTo>
                      <a:pt x="28" y="303"/>
                    </a:lnTo>
                    <a:lnTo>
                      <a:pt x="30" y="302"/>
                    </a:lnTo>
                    <a:lnTo>
                      <a:pt x="33" y="302"/>
                    </a:lnTo>
                    <a:lnTo>
                      <a:pt x="34" y="302"/>
                    </a:lnTo>
                    <a:lnTo>
                      <a:pt x="36" y="303"/>
                    </a:lnTo>
                    <a:lnTo>
                      <a:pt x="37" y="305"/>
                    </a:lnTo>
                    <a:lnTo>
                      <a:pt x="37" y="306"/>
                    </a:lnTo>
                    <a:lnTo>
                      <a:pt x="37" y="308"/>
                    </a:lnTo>
                    <a:close/>
                    <a:moveTo>
                      <a:pt x="19" y="364"/>
                    </a:moveTo>
                    <a:lnTo>
                      <a:pt x="17" y="375"/>
                    </a:lnTo>
                    <a:lnTo>
                      <a:pt x="16" y="387"/>
                    </a:lnTo>
                    <a:lnTo>
                      <a:pt x="14" y="389"/>
                    </a:lnTo>
                    <a:lnTo>
                      <a:pt x="12" y="391"/>
                    </a:lnTo>
                    <a:lnTo>
                      <a:pt x="11" y="392"/>
                    </a:lnTo>
                    <a:lnTo>
                      <a:pt x="9" y="391"/>
                    </a:lnTo>
                    <a:lnTo>
                      <a:pt x="8" y="389"/>
                    </a:lnTo>
                    <a:lnTo>
                      <a:pt x="6" y="387"/>
                    </a:lnTo>
                    <a:lnTo>
                      <a:pt x="6" y="386"/>
                    </a:lnTo>
                    <a:lnTo>
                      <a:pt x="9" y="373"/>
                    </a:lnTo>
                    <a:lnTo>
                      <a:pt x="11" y="363"/>
                    </a:lnTo>
                    <a:lnTo>
                      <a:pt x="12" y="359"/>
                    </a:lnTo>
                    <a:lnTo>
                      <a:pt x="14" y="359"/>
                    </a:lnTo>
                    <a:lnTo>
                      <a:pt x="16" y="358"/>
                    </a:lnTo>
                    <a:lnTo>
                      <a:pt x="17" y="358"/>
                    </a:lnTo>
                    <a:lnTo>
                      <a:pt x="19" y="359"/>
                    </a:lnTo>
                    <a:lnTo>
                      <a:pt x="19" y="361"/>
                    </a:lnTo>
                    <a:lnTo>
                      <a:pt x="19" y="363"/>
                    </a:lnTo>
                    <a:lnTo>
                      <a:pt x="19" y="364"/>
                    </a:lnTo>
                    <a:close/>
                    <a:moveTo>
                      <a:pt x="11" y="420"/>
                    </a:moveTo>
                    <a:lnTo>
                      <a:pt x="11" y="420"/>
                    </a:lnTo>
                    <a:lnTo>
                      <a:pt x="9" y="445"/>
                    </a:lnTo>
                    <a:lnTo>
                      <a:pt x="8" y="447"/>
                    </a:lnTo>
                    <a:lnTo>
                      <a:pt x="8" y="448"/>
                    </a:lnTo>
                    <a:lnTo>
                      <a:pt x="6" y="448"/>
                    </a:lnTo>
                    <a:lnTo>
                      <a:pt x="3" y="448"/>
                    </a:lnTo>
                    <a:lnTo>
                      <a:pt x="2" y="448"/>
                    </a:lnTo>
                    <a:lnTo>
                      <a:pt x="2" y="447"/>
                    </a:lnTo>
                    <a:lnTo>
                      <a:pt x="0" y="445"/>
                    </a:lnTo>
                    <a:lnTo>
                      <a:pt x="0" y="443"/>
                    </a:lnTo>
                    <a:lnTo>
                      <a:pt x="2" y="420"/>
                    </a:lnTo>
                    <a:lnTo>
                      <a:pt x="2" y="419"/>
                    </a:lnTo>
                    <a:lnTo>
                      <a:pt x="3" y="417"/>
                    </a:lnTo>
                    <a:lnTo>
                      <a:pt x="5" y="415"/>
                    </a:lnTo>
                    <a:lnTo>
                      <a:pt x="6" y="415"/>
                    </a:lnTo>
                    <a:lnTo>
                      <a:pt x="8" y="417"/>
                    </a:lnTo>
                    <a:lnTo>
                      <a:pt x="9" y="417"/>
                    </a:lnTo>
                    <a:lnTo>
                      <a:pt x="11" y="419"/>
                    </a:lnTo>
                    <a:lnTo>
                      <a:pt x="11" y="420"/>
                    </a:lnTo>
                    <a:close/>
                    <a:moveTo>
                      <a:pt x="8" y="478"/>
                    </a:moveTo>
                    <a:lnTo>
                      <a:pt x="9" y="492"/>
                    </a:lnTo>
                    <a:lnTo>
                      <a:pt x="9" y="503"/>
                    </a:lnTo>
                    <a:lnTo>
                      <a:pt x="9" y="504"/>
                    </a:lnTo>
                    <a:lnTo>
                      <a:pt x="9" y="506"/>
                    </a:lnTo>
                    <a:lnTo>
                      <a:pt x="8" y="506"/>
                    </a:lnTo>
                    <a:lnTo>
                      <a:pt x="5" y="507"/>
                    </a:lnTo>
                    <a:lnTo>
                      <a:pt x="3" y="507"/>
                    </a:lnTo>
                    <a:lnTo>
                      <a:pt x="2" y="506"/>
                    </a:lnTo>
                    <a:lnTo>
                      <a:pt x="2" y="504"/>
                    </a:lnTo>
                    <a:lnTo>
                      <a:pt x="2" y="503"/>
                    </a:lnTo>
                    <a:lnTo>
                      <a:pt x="0" y="493"/>
                    </a:lnTo>
                    <a:lnTo>
                      <a:pt x="0" y="478"/>
                    </a:lnTo>
                    <a:lnTo>
                      <a:pt x="0" y="476"/>
                    </a:lnTo>
                    <a:lnTo>
                      <a:pt x="2" y="476"/>
                    </a:lnTo>
                    <a:lnTo>
                      <a:pt x="2" y="475"/>
                    </a:lnTo>
                    <a:lnTo>
                      <a:pt x="3" y="475"/>
                    </a:lnTo>
                    <a:lnTo>
                      <a:pt x="5" y="475"/>
                    </a:lnTo>
                    <a:lnTo>
                      <a:pt x="6" y="476"/>
                    </a:lnTo>
                    <a:lnTo>
                      <a:pt x="8" y="476"/>
                    </a:lnTo>
                    <a:lnTo>
                      <a:pt x="8" y="478"/>
                    </a:lnTo>
                    <a:close/>
                    <a:moveTo>
                      <a:pt x="12" y="535"/>
                    </a:moveTo>
                    <a:lnTo>
                      <a:pt x="12" y="538"/>
                    </a:lnTo>
                    <a:lnTo>
                      <a:pt x="17" y="559"/>
                    </a:lnTo>
                    <a:lnTo>
                      <a:pt x="17" y="562"/>
                    </a:lnTo>
                    <a:lnTo>
                      <a:pt x="17" y="563"/>
                    </a:lnTo>
                    <a:lnTo>
                      <a:pt x="16" y="565"/>
                    </a:lnTo>
                    <a:lnTo>
                      <a:pt x="14" y="565"/>
                    </a:lnTo>
                    <a:lnTo>
                      <a:pt x="11" y="565"/>
                    </a:lnTo>
                    <a:lnTo>
                      <a:pt x="9" y="563"/>
                    </a:lnTo>
                    <a:lnTo>
                      <a:pt x="9" y="562"/>
                    </a:lnTo>
                    <a:lnTo>
                      <a:pt x="5" y="540"/>
                    </a:lnTo>
                    <a:lnTo>
                      <a:pt x="5" y="537"/>
                    </a:lnTo>
                    <a:lnTo>
                      <a:pt x="5" y="535"/>
                    </a:lnTo>
                    <a:lnTo>
                      <a:pt x="5" y="534"/>
                    </a:lnTo>
                    <a:lnTo>
                      <a:pt x="6" y="532"/>
                    </a:lnTo>
                    <a:lnTo>
                      <a:pt x="9" y="531"/>
                    </a:lnTo>
                    <a:lnTo>
                      <a:pt x="11" y="531"/>
                    </a:lnTo>
                    <a:lnTo>
                      <a:pt x="11" y="532"/>
                    </a:lnTo>
                    <a:lnTo>
                      <a:pt x="12" y="534"/>
                    </a:lnTo>
                    <a:lnTo>
                      <a:pt x="12" y="535"/>
                    </a:lnTo>
                    <a:close/>
                    <a:moveTo>
                      <a:pt x="25" y="591"/>
                    </a:moveTo>
                    <a:lnTo>
                      <a:pt x="28" y="605"/>
                    </a:lnTo>
                    <a:lnTo>
                      <a:pt x="33" y="615"/>
                    </a:lnTo>
                    <a:lnTo>
                      <a:pt x="33" y="616"/>
                    </a:lnTo>
                    <a:lnTo>
                      <a:pt x="31" y="619"/>
                    </a:lnTo>
                    <a:lnTo>
                      <a:pt x="31" y="621"/>
                    </a:lnTo>
                    <a:lnTo>
                      <a:pt x="30" y="621"/>
                    </a:lnTo>
                    <a:lnTo>
                      <a:pt x="28" y="621"/>
                    </a:lnTo>
                    <a:lnTo>
                      <a:pt x="26" y="621"/>
                    </a:lnTo>
                    <a:lnTo>
                      <a:pt x="25" y="619"/>
                    </a:lnTo>
                    <a:lnTo>
                      <a:pt x="25" y="618"/>
                    </a:lnTo>
                    <a:lnTo>
                      <a:pt x="20" y="607"/>
                    </a:lnTo>
                    <a:lnTo>
                      <a:pt x="17" y="594"/>
                    </a:lnTo>
                    <a:lnTo>
                      <a:pt x="17" y="593"/>
                    </a:lnTo>
                    <a:lnTo>
                      <a:pt x="17" y="591"/>
                    </a:lnTo>
                    <a:lnTo>
                      <a:pt x="19" y="590"/>
                    </a:lnTo>
                    <a:lnTo>
                      <a:pt x="19" y="588"/>
                    </a:lnTo>
                    <a:lnTo>
                      <a:pt x="20" y="588"/>
                    </a:lnTo>
                    <a:lnTo>
                      <a:pt x="23" y="590"/>
                    </a:lnTo>
                    <a:lnTo>
                      <a:pt x="25" y="591"/>
                    </a:lnTo>
                    <a:close/>
                    <a:moveTo>
                      <a:pt x="43" y="646"/>
                    </a:moveTo>
                    <a:lnTo>
                      <a:pt x="45" y="647"/>
                    </a:lnTo>
                    <a:lnTo>
                      <a:pt x="53" y="668"/>
                    </a:lnTo>
                    <a:lnTo>
                      <a:pt x="54" y="668"/>
                    </a:lnTo>
                    <a:lnTo>
                      <a:pt x="54" y="669"/>
                    </a:lnTo>
                    <a:lnTo>
                      <a:pt x="54" y="672"/>
                    </a:lnTo>
                    <a:lnTo>
                      <a:pt x="53" y="674"/>
                    </a:lnTo>
                    <a:lnTo>
                      <a:pt x="51" y="675"/>
                    </a:lnTo>
                    <a:lnTo>
                      <a:pt x="50" y="675"/>
                    </a:lnTo>
                    <a:lnTo>
                      <a:pt x="48" y="675"/>
                    </a:lnTo>
                    <a:lnTo>
                      <a:pt x="47" y="674"/>
                    </a:lnTo>
                    <a:lnTo>
                      <a:pt x="47" y="672"/>
                    </a:lnTo>
                    <a:lnTo>
                      <a:pt x="47" y="671"/>
                    </a:lnTo>
                    <a:lnTo>
                      <a:pt x="37" y="650"/>
                    </a:lnTo>
                    <a:lnTo>
                      <a:pt x="36" y="649"/>
                    </a:lnTo>
                    <a:lnTo>
                      <a:pt x="36" y="646"/>
                    </a:lnTo>
                    <a:lnTo>
                      <a:pt x="37" y="644"/>
                    </a:lnTo>
                    <a:lnTo>
                      <a:pt x="39" y="643"/>
                    </a:lnTo>
                    <a:lnTo>
                      <a:pt x="42" y="644"/>
                    </a:lnTo>
                    <a:lnTo>
                      <a:pt x="43" y="646"/>
                    </a:lnTo>
                    <a:close/>
                    <a:moveTo>
                      <a:pt x="70" y="697"/>
                    </a:moveTo>
                    <a:lnTo>
                      <a:pt x="75" y="706"/>
                    </a:lnTo>
                    <a:lnTo>
                      <a:pt x="82" y="719"/>
                    </a:lnTo>
                    <a:lnTo>
                      <a:pt x="82" y="720"/>
                    </a:lnTo>
                    <a:lnTo>
                      <a:pt x="82" y="722"/>
                    </a:lnTo>
                    <a:lnTo>
                      <a:pt x="81" y="724"/>
                    </a:lnTo>
                    <a:lnTo>
                      <a:pt x="79" y="725"/>
                    </a:lnTo>
                    <a:lnTo>
                      <a:pt x="78" y="725"/>
                    </a:lnTo>
                    <a:lnTo>
                      <a:pt x="76" y="724"/>
                    </a:lnTo>
                    <a:lnTo>
                      <a:pt x="75" y="722"/>
                    </a:lnTo>
                    <a:lnTo>
                      <a:pt x="67" y="711"/>
                    </a:lnTo>
                    <a:lnTo>
                      <a:pt x="62" y="702"/>
                    </a:lnTo>
                    <a:lnTo>
                      <a:pt x="62" y="700"/>
                    </a:lnTo>
                    <a:lnTo>
                      <a:pt x="62" y="699"/>
                    </a:lnTo>
                    <a:lnTo>
                      <a:pt x="62" y="697"/>
                    </a:lnTo>
                    <a:lnTo>
                      <a:pt x="64" y="696"/>
                    </a:lnTo>
                    <a:lnTo>
                      <a:pt x="67" y="696"/>
                    </a:lnTo>
                    <a:lnTo>
                      <a:pt x="68" y="696"/>
                    </a:lnTo>
                    <a:lnTo>
                      <a:pt x="70" y="697"/>
                    </a:lnTo>
                    <a:close/>
                    <a:moveTo>
                      <a:pt x="99" y="745"/>
                    </a:moveTo>
                    <a:lnTo>
                      <a:pt x="113" y="761"/>
                    </a:lnTo>
                    <a:lnTo>
                      <a:pt x="116" y="766"/>
                    </a:lnTo>
                    <a:lnTo>
                      <a:pt x="118" y="767"/>
                    </a:lnTo>
                    <a:lnTo>
                      <a:pt x="116" y="769"/>
                    </a:lnTo>
                    <a:lnTo>
                      <a:pt x="116" y="770"/>
                    </a:lnTo>
                    <a:lnTo>
                      <a:pt x="115" y="772"/>
                    </a:lnTo>
                    <a:lnTo>
                      <a:pt x="112" y="772"/>
                    </a:lnTo>
                    <a:lnTo>
                      <a:pt x="110" y="772"/>
                    </a:lnTo>
                    <a:lnTo>
                      <a:pt x="109" y="770"/>
                    </a:lnTo>
                    <a:lnTo>
                      <a:pt x="107" y="767"/>
                    </a:lnTo>
                    <a:lnTo>
                      <a:pt x="95" y="750"/>
                    </a:lnTo>
                    <a:lnTo>
                      <a:pt x="93" y="748"/>
                    </a:lnTo>
                    <a:lnTo>
                      <a:pt x="93" y="747"/>
                    </a:lnTo>
                    <a:lnTo>
                      <a:pt x="95" y="745"/>
                    </a:lnTo>
                    <a:lnTo>
                      <a:pt x="96" y="744"/>
                    </a:lnTo>
                    <a:lnTo>
                      <a:pt x="98" y="744"/>
                    </a:lnTo>
                    <a:lnTo>
                      <a:pt x="99" y="744"/>
                    </a:lnTo>
                    <a:lnTo>
                      <a:pt x="99" y="745"/>
                    </a:lnTo>
                    <a:close/>
                    <a:moveTo>
                      <a:pt x="138" y="789"/>
                    </a:moveTo>
                    <a:lnTo>
                      <a:pt x="143" y="794"/>
                    </a:lnTo>
                    <a:lnTo>
                      <a:pt x="155" y="806"/>
                    </a:lnTo>
                    <a:lnTo>
                      <a:pt x="157" y="808"/>
                    </a:lnTo>
                    <a:lnTo>
                      <a:pt x="157" y="809"/>
                    </a:lnTo>
                    <a:lnTo>
                      <a:pt x="157" y="811"/>
                    </a:lnTo>
                    <a:lnTo>
                      <a:pt x="155" y="812"/>
                    </a:lnTo>
                    <a:lnTo>
                      <a:pt x="154" y="812"/>
                    </a:lnTo>
                    <a:lnTo>
                      <a:pt x="152" y="812"/>
                    </a:lnTo>
                    <a:lnTo>
                      <a:pt x="151" y="812"/>
                    </a:lnTo>
                    <a:lnTo>
                      <a:pt x="135" y="800"/>
                    </a:lnTo>
                    <a:lnTo>
                      <a:pt x="132" y="794"/>
                    </a:lnTo>
                    <a:lnTo>
                      <a:pt x="130" y="792"/>
                    </a:lnTo>
                    <a:lnTo>
                      <a:pt x="132" y="791"/>
                    </a:lnTo>
                    <a:lnTo>
                      <a:pt x="132" y="789"/>
                    </a:lnTo>
                    <a:lnTo>
                      <a:pt x="133" y="787"/>
                    </a:lnTo>
                    <a:lnTo>
                      <a:pt x="135" y="787"/>
                    </a:lnTo>
                    <a:lnTo>
                      <a:pt x="137" y="787"/>
                    </a:lnTo>
                    <a:lnTo>
                      <a:pt x="138" y="789"/>
                    </a:lnTo>
                    <a:close/>
                    <a:moveTo>
                      <a:pt x="180" y="828"/>
                    </a:moveTo>
                    <a:lnTo>
                      <a:pt x="192" y="837"/>
                    </a:lnTo>
                    <a:lnTo>
                      <a:pt x="200" y="842"/>
                    </a:lnTo>
                    <a:lnTo>
                      <a:pt x="202" y="843"/>
                    </a:lnTo>
                    <a:lnTo>
                      <a:pt x="202" y="845"/>
                    </a:lnTo>
                    <a:lnTo>
                      <a:pt x="202" y="848"/>
                    </a:lnTo>
                    <a:lnTo>
                      <a:pt x="202" y="850"/>
                    </a:lnTo>
                    <a:lnTo>
                      <a:pt x="200" y="850"/>
                    </a:lnTo>
                    <a:lnTo>
                      <a:pt x="197" y="850"/>
                    </a:lnTo>
                    <a:lnTo>
                      <a:pt x="196" y="850"/>
                    </a:lnTo>
                    <a:lnTo>
                      <a:pt x="188" y="843"/>
                    </a:lnTo>
                    <a:lnTo>
                      <a:pt x="175" y="834"/>
                    </a:lnTo>
                    <a:lnTo>
                      <a:pt x="174" y="833"/>
                    </a:lnTo>
                    <a:lnTo>
                      <a:pt x="174" y="831"/>
                    </a:lnTo>
                    <a:lnTo>
                      <a:pt x="175" y="829"/>
                    </a:lnTo>
                    <a:lnTo>
                      <a:pt x="175" y="828"/>
                    </a:lnTo>
                    <a:lnTo>
                      <a:pt x="178" y="826"/>
                    </a:lnTo>
                    <a:lnTo>
                      <a:pt x="180" y="828"/>
                    </a:lnTo>
                    <a:close/>
                    <a:moveTo>
                      <a:pt x="227" y="861"/>
                    </a:moveTo>
                    <a:lnTo>
                      <a:pt x="228" y="862"/>
                    </a:lnTo>
                    <a:lnTo>
                      <a:pt x="248" y="873"/>
                    </a:lnTo>
                    <a:lnTo>
                      <a:pt x="250" y="875"/>
                    </a:lnTo>
                    <a:lnTo>
                      <a:pt x="251" y="876"/>
                    </a:lnTo>
                    <a:lnTo>
                      <a:pt x="251" y="878"/>
                    </a:lnTo>
                    <a:lnTo>
                      <a:pt x="250" y="879"/>
                    </a:lnTo>
                    <a:lnTo>
                      <a:pt x="248" y="881"/>
                    </a:lnTo>
                    <a:lnTo>
                      <a:pt x="247" y="881"/>
                    </a:lnTo>
                    <a:lnTo>
                      <a:pt x="245" y="881"/>
                    </a:lnTo>
                    <a:lnTo>
                      <a:pt x="244" y="879"/>
                    </a:lnTo>
                    <a:lnTo>
                      <a:pt x="225" y="868"/>
                    </a:lnTo>
                    <a:lnTo>
                      <a:pt x="223" y="867"/>
                    </a:lnTo>
                    <a:lnTo>
                      <a:pt x="222" y="867"/>
                    </a:lnTo>
                    <a:lnTo>
                      <a:pt x="222" y="865"/>
                    </a:lnTo>
                    <a:lnTo>
                      <a:pt x="222" y="864"/>
                    </a:lnTo>
                    <a:lnTo>
                      <a:pt x="222" y="862"/>
                    </a:lnTo>
                    <a:lnTo>
                      <a:pt x="223" y="861"/>
                    </a:lnTo>
                    <a:lnTo>
                      <a:pt x="225" y="861"/>
                    </a:lnTo>
                    <a:lnTo>
                      <a:pt x="227" y="861"/>
                    </a:lnTo>
                    <a:close/>
                    <a:moveTo>
                      <a:pt x="278" y="887"/>
                    </a:moveTo>
                    <a:lnTo>
                      <a:pt x="287" y="893"/>
                    </a:lnTo>
                    <a:lnTo>
                      <a:pt x="301" y="896"/>
                    </a:lnTo>
                    <a:lnTo>
                      <a:pt x="303" y="898"/>
                    </a:lnTo>
                    <a:lnTo>
                      <a:pt x="304" y="899"/>
                    </a:lnTo>
                    <a:lnTo>
                      <a:pt x="304" y="901"/>
                    </a:lnTo>
                    <a:lnTo>
                      <a:pt x="304" y="903"/>
                    </a:lnTo>
                    <a:lnTo>
                      <a:pt x="303" y="904"/>
                    </a:lnTo>
                    <a:lnTo>
                      <a:pt x="301" y="904"/>
                    </a:lnTo>
                    <a:lnTo>
                      <a:pt x="299" y="904"/>
                    </a:lnTo>
                    <a:lnTo>
                      <a:pt x="298" y="904"/>
                    </a:lnTo>
                    <a:lnTo>
                      <a:pt x="286" y="899"/>
                    </a:lnTo>
                    <a:lnTo>
                      <a:pt x="275" y="895"/>
                    </a:lnTo>
                    <a:lnTo>
                      <a:pt x="273" y="895"/>
                    </a:lnTo>
                    <a:lnTo>
                      <a:pt x="272" y="893"/>
                    </a:lnTo>
                    <a:lnTo>
                      <a:pt x="272" y="892"/>
                    </a:lnTo>
                    <a:lnTo>
                      <a:pt x="273" y="890"/>
                    </a:lnTo>
                    <a:lnTo>
                      <a:pt x="273" y="889"/>
                    </a:lnTo>
                    <a:lnTo>
                      <a:pt x="275" y="887"/>
                    </a:lnTo>
                    <a:lnTo>
                      <a:pt x="276" y="887"/>
                    </a:lnTo>
                    <a:lnTo>
                      <a:pt x="278" y="887"/>
                    </a:lnTo>
                    <a:close/>
                    <a:moveTo>
                      <a:pt x="332" y="909"/>
                    </a:moveTo>
                    <a:lnTo>
                      <a:pt x="351" y="913"/>
                    </a:lnTo>
                    <a:lnTo>
                      <a:pt x="355" y="913"/>
                    </a:lnTo>
                    <a:lnTo>
                      <a:pt x="357" y="915"/>
                    </a:lnTo>
                    <a:lnTo>
                      <a:pt x="358" y="917"/>
                    </a:lnTo>
                    <a:lnTo>
                      <a:pt x="358" y="918"/>
                    </a:lnTo>
                    <a:lnTo>
                      <a:pt x="358" y="920"/>
                    </a:lnTo>
                    <a:lnTo>
                      <a:pt x="358" y="921"/>
                    </a:lnTo>
                    <a:lnTo>
                      <a:pt x="357" y="921"/>
                    </a:lnTo>
                    <a:lnTo>
                      <a:pt x="355" y="923"/>
                    </a:lnTo>
                    <a:lnTo>
                      <a:pt x="354" y="923"/>
                    </a:lnTo>
                    <a:lnTo>
                      <a:pt x="349" y="921"/>
                    </a:lnTo>
                    <a:lnTo>
                      <a:pt x="329" y="917"/>
                    </a:lnTo>
                    <a:lnTo>
                      <a:pt x="327" y="915"/>
                    </a:lnTo>
                    <a:lnTo>
                      <a:pt x="327" y="913"/>
                    </a:lnTo>
                    <a:lnTo>
                      <a:pt x="326" y="913"/>
                    </a:lnTo>
                    <a:lnTo>
                      <a:pt x="326" y="912"/>
                    </a:lnTo>
                    <a:lnTo>
                      <a:pt x="327" y="910"/>
                    </a:lnTo>
                    <a:lnTo>
                      <a:pt x="329" y="909"/>
                    </a:lnTo>
                    <a:lnTo>
                      <a:pt x="330" y="907"/>
                    </a:lnTo>
                    <a:lnTo>
                      <a:pt x="332" y="909"/>
                    </a:lnTo>
                    <a:close/>
                    <a:moveTo>
                      <a:pt x="386" y="921"/>
                    </a:moveTo>
                    <a:lnTo>
                      <a:pt x="396" y="923"/>
                    </a:lnTo>
                    <a:lnTo>
                      <a:pt x="411" y="924"/>
                    </a:lnTo>
                    <a:lnTo>
                      <a:pt x="413" y="926"/>
                    </a:lnTo>
                    <a:lnTo>
                      <a:pt x="414" y="926"/>
                    </a:lnTo>
                    <a:lnTo>
                      <a:pt x="414" y="927"/>
                    </a:lnTo>
                    <a:lnTo>
                      <a:pt x="416" y="931"/>
                    </a:lnTo>
                    <a:lnTo>
                      <a:pt x="414" y="931"/>
                    </a:lnTo>
                    <a:lnTo>
                      <a:pt x="413" y="932"/>
                    </a:lnTo>
                    <a:lnTo>
                      <a:pt x="411" y="932"/>
                    </a:lnTo>
                    <a:lnTo>
                      <a:pt x="394" y="931"/>
                    </a:lnTo>
                    <a:lnTo>
                      <a:pt x="385" y="931"/>
                    </a:lnTo>
                    <a:lnTo>
                      <a:pt x="385" y="929"/>
                    </a:lnTo>
                    <a:lnTo>
                      <a:pt x="383" y="927"/>
                    </a:lnTo>
                    <a:lnTo>
                      <a:pt x="383" y="926"/>
                    </a:lnTo>
                    <a:lnTo>
                      <a:pt x="383" y="924"/>
                    </a:lnTo>
                    <a:lnTo>
                      <a:pt x="383" y="923"/>
                    </a:lnTo>
                    <a:lnTo>
                      <a:pt x="385" y="921"/>
                    </a:lnTo>
                    <a:lnTo>
                      <a:pt x="386" y="921"/>
                    </a:lnTo>
                    <a:close/>
                    <a:moveTo>
                      <a:pt x="444" y="927"/>
                    </a:moveTo>
                    <a:lnTo>
                      <a:pt x="465" y="929"/>
                    </a:lnTo>
                    <a:lnTo>
                      <a:pt x="469" y="929"/>
                    </a:lnTo>
                    <a:lnTo>
                      <a:pt x="470" y="929"/>
                    </a:lnTo>
                    <a:lnTo>
                      <a:pt x="472" y="931"/>
                    </a:lnTo>
                    <a:lnTo>
                      <a:pt x="473" y="931"/>
                    </a:lnTo>
                    <a:lnTo>
                      <a:pt x="473" y="932"/>
                    </a:lnTo>
                    <a:lnTo>
                      <a:pt x="473" y="934"/>
                    </a:lnTo>
                    <a:lnTo>
                      <a:pt x="472" y="935"/>
                    </a:lnTo>
                    <a:lnTo>
                      <a:pt x="470" y="937"/>
                    </a:lnTo>
                    <a:lnTo>
                      <a:pt x="469" y="937"/>
                    </a:lnTo>
                    <a:lnTo>
                      <a:pt x="465" y="937"/>
                    </a:lnTo>
                    <a:lnTo>
                      <a:pt x="444" y="937"/>
                    </a:lnTo>
                    <a:lnTo>
                      <a:pt x="442" y="935"/>
                    </a:lnTo>
                    <a:lnTo>
                      <a:pt x="441" y="935"/>
                    </a:lnTo>
                    <a:lnTo>
                      <a:pt x="439" y="934"/>
                    </a:lnTo>
                    <a:lnTo>
                      <a:pt x="439" y="931"/>
                    </a:lnTo>
                    <a:lnTo>
                      <a:pt x="441" y="929"/>
                    </a:lnTo>
                    <a:lnTo>
                      <a:pt x="442" y="929"/>
                    </a:lnTo>
                    <a:lnTo>
                      <a:pt x="444" y="927"/>
                    </a:lnTo>
                    <a:close/>
                    <a:moveTo>
                      <a:pt x="501" y="927"/>
                    </a:moveTo>
                    <a:lnTo>
                      <a:pt x="514" y="926"/>
                    </a:lnTo>
                    <a:lnTo>
                      <a:pt x="526" y="924"/>
                    </a:lnTo>
                    <a:lnTo>
                      <a:pt x="528" y="924"/>
                    </a:lnTo>
                    <a:lnTo>
                      <a:pt x="529" y="924"/>
                    </a:lnTo>
                    <a:lnTo>
                      <a:pt x="529" y="926"/>
                    </a:lnTo>
                    <a:lnTo>
                      <a:pt x="531" y="927"/>
                    </a:lnTo>
                    <a:lnTo>
                      <a:pt x="531" y="931"/>
                    </a:lnTo>
                    <a:lnTo>
                      <a:pt x="529" y="931"/>
                    </a:lnTo>
                    <a:lnTo>
                      <a:pt x="528" y="931"/>
                    </a:lnTo>
                    <a:lnTo>
                      <a:pt x="528" y="932"/>
                    </a:lnTo>
                    <a:lnTo>
                      <a:pt x="514" y="934"/>
                    </a:lnTo>
                    <a:lnTo>
                      <a:pt x="501" y="935"/>
                    </a:lnTo>
                    <a:lnTo>
                      <a:pt x="500" y="934"/>
                    </a:lnTo>
                    <a:lnTo>
                      <a:pt x="498" y="932"/>
                    </a:lnTo>
                    <a:lnTo>
                      <a:pt x="498" y="931"/>
                    </a:lnTo>
                    <a:lnTo>
                      <a:pt x="500" y="929"/>
                    </a:lnTo>
                    <a:lnTo>
                      <a:pt x="501" y="927"/>
                    </a:lnTo>
                    <a:close/>
                    <a:moveTo>
                      <a:pt x="559" y="920"/>
                    </a:moveTo>
                    <a:lnTo>
                      <a:pt x="559" y="920"/>
                    </a:lnTo>
                    <a:lnTo>
                      <a:pt x="580" y="913"/>
                    </a:lnTo>
                    <a:lnTo>
                      <a:pt x="582" y="913"/>
                    </a:lnTo>
                    <a:lnTo>
                      <a:pt x="583" y="913"/>
                    </a:lnTo>
                    <a:lnTo>
                      <a:pt x="585" y="913"/>
                    </a:lnTo>
                    <a:lnTo>
                      <a:pt x="586" y="915"/>
                    </a:lnTo>
                    <a:lnTo>
                      <a:pt x="588" y="917"/>
                    </a:lnTo>
                    <a:lnTo>
                      <a:pt x="588" y="918"/>
                    </a:lnTo>
                    <a:lnTo>
                      <a:pt x="586" y="920"/>
                    </a:lnTo>
                    <a:lnTo>
                      <a:pt x="586" y="921"/>
                    </a:lnTo>
                    <a:lnTo>
                      <a:pt x="583" y="921"/>
                    </a:lnTo>
                    <a:lnTo>
                      <a:pt x="582" y="921"/>
                    </a:lnTo>
                    <a:lnTo>
                      <a:pt x="560" y="927"/>
                    </a:lnTo>
                    <a:lnTo>
                      <a:pt x="559" y="927"/>
                    </a:lnTo>
                    <a:lnTo>
                      <a:pt x="557" y="926"/>
                    </a:lnTo>
                    <a:lnTo>
                      <a:pt x="555" y="924"/>
                    </a:lnTo>
                    <a:lnTo>
                      <a:pt x="554" y="923"/>
                    </a:lnTo>
                    <a:lnTo>
                      <a:pt x="554" y="921"/>
                    </a:lnTo>
                    <a:lnTo>
                      <a:pt x="555" y="921"/>
                    </a:lnTo>
                    <a:lnTo>
                      <a:pt x="557" y="920"/>
                    </a:lnTo>
                    <a:lnTo>
                      <a:pt x="559" y="920"/>
                    </a:lnTo>
                    <a:close/>
                    <a:moveTo>
                      <a:pt x="614" y="904"/>
                    </a:moveTo>
                    <a:lnTo>
                      <a:pt x="624" y="901"/>
                    </a:lnTo>
                    <a:lnTo>
                      <a:pt x="636" y="895"/>
                    </a:lnTo>
                    <a:lnTo>
                      <a:pt x="638" y="895"/>
                    </a:lnTo>
                    <a:lnTo>
                      <a:pt x="639" y="895"/>
                    </a:lnTo>
                    <a:lnTo>
                      <a:pt x="641" y="896"/>
                    </a:lnTo>
                    <a:lnTo>
                      <a:pt x="642" y="898"/>
                    </a:lnTo>
                    <a:lnTo>
                      <a:pt x="642" y="899"/>
                    </a:lnTo>
                    <a:lnTo>
                      <a:pt x="642" y="901"/>
                    </a:lnTo>
                    <a:lnTo>
                      <a:pt x="641" y="903"/>
                    </a:lnTo>
                    <a:lnTo>
                      <a:pt x="639" y="904"/>
                    </a:lnTo>
                    <a:lnTo>
                      <a:pt x="625" y="909"/>
                    </a:lnTo>
                    <a:lnTo>
                      <a:pt x="616" y="912"/>
                    </a:lnTo>
                    <a:lnTo>
                      <a:pt x="614" y="912"/>
                    </a:lnTo>
                    <a:lnTo>
                      <a:pt x="613" y="912"/>
                    </a:lnTo>
                    <a:lnTo>
                      <a:pt x="611" y="910"/>
                    </a:lnTo>
                    <a:lnTo>
                      <a:pt x="611" y="909"/>
                    </a:lnTo>
                    <a:lnTo>
                      <a:pt x="610" y="907"/>
                    </a:lnTo>
                    <a:lnTo>
                      <a:pt x="611" y="906"/>
                    </a:lnTo>
                    <a:lnTo>
                      <a:pt x="611" y="904"/>
                    </a:lnTo>
                    <a:lnTo>
                      <a:pt x="614" y="904"/>
                    </a:lnTo>
                    <a:close/>
                    <a:moveTo>
                      <a:pt x="667" y="882"/>
                    </a:moveTo>
                    <a:lnTo>
                      <a:pt x="686" y="873"/>
                    </a:lnTo>
                    <a:lnTo>
                      <a:pt x="687" y="870"/>
                    </a:lnTo>
                    <a:lnTo>
                      <a:pt x="689" y="870"/>
                    </a:lnTo>
                    <a:lnTo>
                      <a:pt x="690" y="870"/>
                    </a:lnTo>
                    <a:lnTo>
                      <a:pt x="692" y="871"/>
                    </a:lnTo>
                    <a:lnTo>
                      <a:pt x="694" y="873"/>
                    </a:lnTo>
                    <a:lnTo>
                      <a:pt x="695" y="875"/>
                    </a:lnTo>
                    <a:lnTo>
                      <a:pt x="695" y="876"/>
                    </a:lnTo>
                    <a:lnTo>
                      <a:pt x="694" y="876"/>
                    </a:lnTo>
                    <a:lnTo>
                      <a:pt x="692" y="878"/>
                    </a:lnTo>
                    <a:lnTo>
                      <a:pt x="687" y="879"/>
                    </a:lnTo>
                    <a:lnTo>
                      <a:pt x="670" y="890"/>
                    </a:lnTo>
                    <a:lnTo>
                      <a:pt x="669" y="890"/>
                    </a:lnTo>
                    <a:lnTo>
                      <a:pt x="667" y="890"/>
                    </a:lnTo>
                    <a:lnTo>
                      <a:pt x="666" y="889"/>
                    </a:lnTo>
                    <a:lnTo>
                      <a:pt x="664" y="887"/>
                    </a:lnTo>
                    <a:lnTo>
                      <a:pt x="664" y="885"/>
                    </a:lnTo>
                    <a:lnTo>
                      <a:pt x="666" y="884"/>
                    </a:lnTo>
                    <a:lnTo>
                      <a:pt x="667" y="882"/>
                    </a:lnTo>
                    <a:close/>
                    <a:moveTo>
                      <a:pt x="715" y="854"/>
                    </a:moveTo>
                    <a:lnTo>
                      <a:pt x="723" y="850"/>
                    </a:lnTo>
                    <a:lnTo>
                      <a:pt x="737" y="840"/>
                    </a:lnTo>
                    <a:lnTo>
                      <a:pt x="739" y="840"/>
                    </a:lnTo>
                    <a:lnTo>
                      <a:pt x="740" y="840"/>
                    </a:lnTo>
                    <a:lnTo>
                      <a:pt x="742" y="840"/>
                    </a:lnTo>
                    <a:lnTo>
                      <a:pt x="743" y="842"/>
                    </a:lnTo>
                    <a:lnTo>
                      <a:pt x="743" y="843"/>
                    </a:lnTo>
                    <a:lnTo>
                      <a:pt x="742" y="845"/>
                    </a:lnTo>
                    <a:lnTo>
                      <a:pt x="742" y="847"/>
                    </a:lnTo>
                    <a:lnTo>
                      <a:pt x="726" y="857"/>
                    </a:lnTo>
                    <a:lnTo>
                      <a:pt x="721" y="861"/>
                    </a:lnTo>
                    <a:lnTo>
                      <a:pt x="720" y="861"/>
                    </a:lnTo>
                    <a:lnTo>
                      <a:pt x="717" y="861"/>
                    </a:lnTo>
                    <a:lnTo>
                      <a:pt x="715" y="861"/>
                    </a:lnTo>
                    <a:lnTo>
                      <a:pt x="715" y="859"/>
                    </a:lnTo>
                    <a:lnTo>
                      <a:pt x="715" y="857"/>
                    </a:lnTo>
                    <a:lnTo>
                      <a:pt x="715" y="854"/>
                    </a:lnTo>
                    <a:close/>
                    <a:moveTo>
                      <a:pt x="762" y="820"/>
                    </a:moveTo>
                    <a:lnTo>
                      <a:pt x="774" y="809"/>
                    </a:lnTo>
                    <a:lnTo>
                      <a:pt x="780" y="803"/>
                    </a:lnTo>
                    <a:lnTo>
                      <a:pt x="782" y="803"/>
                    </a:lnTo>
                    <a:lnTo>
                      <a:pt x="784" y="803"/>
                    </a:lnTo>
                    <a:lnTo>
                      <a:pt x="785" y="803"/>
                    </a:lnTo>
                    <a:lnTo>
                      <a:pt x="787" y="803"/>
                    </a:lnTo>
                    <a:lnTo>
                      <a:pt x="787" y="805"/>
                    </a:lnTo>
                    <a:lnTo>
                      <a:pt x="787" y="806"/>
                    </a:lnTo>
                    <a:lnTo>
                      <a:pt x="787" y="808"/>
                    </a:lnTo>
                    <a:lnTo>
                      <a:pt x="787" y="809"/>
                    </a:lnTo>
                    <a:lnTo>
                      <a:pt x="779" y="814"/>
                    </a:lnTo>
                    <a:lnTo>
                      <a:pt x="768" y="826"/>
                    </a:lnTo>
                    <a:lnTo>
                      <a:pt x="766" y="826"/>
                    </a:lnTo>
                    <a:lnTo>
                      <a:pt x="765" y="826"/>
                    </a:lnTo>
                    <a:lnTo>
                      <a:pt x="763" y="826"/>
                    </a:lnTo>
                    <a:lnTo>
                      <a:pt x="762" y="825"/>
                    </a:lnTo>
                    <a:lnTo>
                      <a:pt x="760" y="823"/>
                    </a:lnTo>
                    <a:lnTo>
                      <a:pt x="760" y="822"/>
                    </a:lnTo>
                    <a:lnTo>
                      <a:pt x="762" y="820"/>
                    </a:lnTo>
                    <a:close/>
                    <a:moveTo>
                      <a:pt x="804" y="780"/>
                    </a:moveTo>
                    <a:lnTo>
                      <a:pt x="805" y="777"/>
                    </a:lnTo>
                    <a:lnTo>
                      <a:pt x="821" y="761"/>
                    </a:lnTo>
                    <a:lnTo>
                      <a:pt x="822" y="759"/>
                    </a:lnTo>
                    <a:lnTo>
                      <a:pt x="824" y="759"/>
                    </a:lnTo>
                    <a:lnTo>
                      <a:pt x="825" y="759"/>
                    </a:lnTo>
                    <a:lnTo>
                      <a:pt x="827" y="761"/>
                    </a:lnTo>
                    <a:lnTo>
                      <a:pt x="827" y="764"/>
                    </a:lnTo>
                    <a:lnTo>
                      <a:pt x="827" y="766"/>
                    </a:lnTo>
                    <a:lnTo>
                      <a:pt x="825" y="767"/>
                    </a:lnTo>
                    <a:lnTo>
                      <a:pt x="811" y="784"/>
                    </a:lnTo>
                    <a:lnTo>
                      <a:pt x="810" y="786"/>
                    </a:lnTo>
                    <a:lnTo>
                      <a:pt x="808" y="786"/>
                    </a:lnTo>
                    <a:lnTo>
                      <a:pt x="807" y="786"/>
                    </a:lnTo>
                    <a:lnTo>
                      <a:pt x="805" y="786"/>
                    </a:lnTo>
                    <a:lnTo>
                      <a:pt x="804" y="786"/>
                    </a:lnTo>
                    <a:lnTo>
                      <a:pt x="804" y="784"/>
                    </a:lnTo>
                    <a:lnTo>
                      <a:pt x="804" y="783"/>
                    </a:lnTo>
                    <a:lnTo>
                      <a:pt x="804" y="781"/>
                    </a:lnTo>
                    <a:lnTo>
                      <a:pt x="804" y="780"/>
                    </a:lnTo>
                    <a:close/>
                    <a:moveTo>
                      <a:pt x="839" y="734"/>
                    </a:moveTo>
                    <a:lnTo>
                      <a:pt x="847" y="725"/>
                    </a:lnTo>
                    <a:lnTo>
                      <a:pt x="853" y="714"/>
                    </a:lnTo>
                    <a:lnTo>
                      <a:pt x="855" y="713"/>
                    </a:lnTo>
                    <a:lnTo>
                      <a:pt x="856" y="713"/>
                    </a:lnTo>
                    <a:lnTo>
                      <a:pt x="858" y="713"/>
                    </a:lnTo>
                    <a:lnTo>
                      <a:pt x="860" y="714"/>
                    </a:lnTo>
                    <a:lnTo>
                      <a:pt x="861" y="716"/>
                    </a:lnTo>
                    <a:lnTo>
                      <a:pt x="861" y="717"/>
                    </a:lnTo>
                    <a:lnTo>
                      <a:pt x="860" y="719"/>
                    </a:lnTo>
                    <a:lnTo>
                      <a:pt x="853" y="730"/>
                    </a:lnTo>
                    <a:lnTo>
                      <a:pt x="847" y="739"/>
                    </a:lnTo>
                    <a:lnTo>
                      <a:pt x="846" y="741"/>
                    </a:lnTo>
                    <a:lnTo>
                      <a:pt x="844" y="741"/>
                    </a:lnTo>
                    <a:lnTo>
                      <a:pt x="842" y="741"/>
                    </a:lnTo>
                    <a:lnTo>
                      <a:pt x="839" y="741"/>
                    </a:lnTo>
                    <a:lnTo>
                      <a:pt x="839" y="739"/>
                    </a:lnTo>
                    <a:lnTo>
                      <a:pt x="839" y="738"/>
                    </a:lnTo>
                    <a:lnTo>
                      <a:pt x="839" y="736"/>
                    </a:lnTo>
                    <a:lnTo>
                      <a:pt x="839" y="734"/>
                    </a:lnTo>
                    <a:close/>
                    <a:moveTo>
                      <a:pt x="870" y="685"/>
                    </a:moveTo>
                    <a:lnTo>
                      <a:pt x="880" y="668"/>
                    </a:lnTo>
                    <a:lnTo>
                      <a:pt x="881" y="664"/>
                    </a:lnTo>
                    <a:lnTo>
                      <a:pt x="883" y="663"/>
                    </a:lnTo>
                    <a:lnTo>
                      <a:pt x="884" y="661"/>
                    </a:lnTo>
                    <a:lnTo>
                      <a:pt x="886" y="661"/>
                    </a:lnTo>
                    <a:lnTo>
                      <a:pt x="887" y="663"/>
                    </a:lnTo>
                    <a:lnTo>
                      <a:pt x="889" y="664"/>
                    </a:lnTo>
                    <a:lnTo>
                      <a:pt x="889" y="666"/>
                    </a:lnTo>
                    <a:lnTo>
                      <a:pt x="886" y="671"/>
                    </a:lnTo>
                    <a:lnTo>
                      <a:pt x="877" y="689"/>
                    </a:lnTo>
                    <a:lnTo>
                      <a:pt x="875" y="691"/>
                    </a:lnTo>
                    <a:lnTo>
                      <a:pt x="875" y="692"/>
                    </a:lnTo>
                    <a:lnTo>
                      <a:pt x="874" y="692"/>
                    </a:lnTo>
                    <a:lnTo>
                      <a:pt x="872" y="692"/>
                    </a:lnTo>
                    <a:lnTo>
                      <a:pt x="870" y="691"/>
                    </a:lnTo>
                    <a:lnTo>
                      <a:pt x="869" y="689"/>
                    </a:lnTo>
                    <a:lnTo>
                      <a:pt x="869" y="688"/>
                    </a:lnTo>
                    <a:lnTo>
                      <a:pt x="870" y="685"/>
                    </a:lnTo>
                    <a:close/>
                    <a:moveTo>
                      <a:pt x="894" y="633"/>
                    </a:moveTo>
                    <a:lnTo>
                      <a:pt x="897" y="626"/>
                    </a:lnTo>
                    <a:lnTo>
                      <a:pt x="901" y="612"/>
                    </a:lnTo>
                    <a:lnTo>
                      <a:pt x="903" y="608"/>
                    </a:lnTo>
                    <a:lnTo>
                      <a:pt x="905" y="608"/>
                    </a:lnTo>
                    <a:lnTo>
                      <a:pt x="906" y="607"/>
                    </a:lnTo>
                    <a:lnTo>
                      <a:pt x="908" y="608"/>
                    </a:lnTo>
                    <a:lnTo>
                      <a:pt x="909" y="608"/>
                    </a:lnTo>
                    <a:lnTo>
                      <a:pt x="911" y="610"/>
                    </a:lnTo>
                    <a:lnTo>
                      <a:pt x="911" y="612"/>
                    </a:lnTo>
                    <a:lnTo>
                      <a:pt x="911" y="613"/>
                    </a:lnTo>
                    <a:lnTo>
                      <a:pt x="905" y="630"/>
                    </a:lnTo>
                    <a:lnTo>
                      <a:pt x="901" y="636"/>
                    </a:lnTo>
                    <a:lnTo>
                      <a:pt x="901" y="638"/>
                    </a:lnTo>
                    <a:lnTo>
                      <a:pt x="900" y="640"/>
                    </a:lnTo>
                    <a:lnTo>
                      <a:pt x="898" y="640"/>
                    </a:lnTo>
                    <a:lnTo>
                      <a:pt x="897" y="640"/>
                    </a:lnTo>
                    <a:lnTo>
                      <a:pt x="894" y="638"/>
                    </a:lnTo>
                    <a:lnTo>
                      <a:pt x="894" y="636"/>
                    </a:lnTo>
                    <a:lnTo>
                      <a:pt x="894" y="635"/>
                    </a:lnTo>
                    <a:lnTo>
                      <a:pt x="894" y="633"/>
                    </a:lnTo>
                    <a:close/>
                    <a:moveTo>
                      <a:pt x="911" y="579"/>
                    </a:moveTo>
                    <a:lnTo>
                      <a:pt x="915" y="560"/>
                    </a:lnTo>
                    <a:lnTo>
                      <a:pt x="917" y="555"/>
                    </a:lnTo>
                    <a:lnTo>
                      <a:pt x="917" y="552"/>
                    </a:lnTo>
                    <a:lnTo>
                      <a:pt x="918" y="552"/>
                    </a:lnTo>
                    <a:lnTo>
                      <a:pt x="920" y="551"/>
                    </a:lnTo>
                    <a:lnTo>
                      <a:pt x="922" y="552"/>
                    </a:lnTo>
                    <a:lnTo>
                      <a:pt x="923" y="552"/>
                    </a:lnTo>
                    <a:lnTo>
                      <a:pt x="925" y="554"/>
                    </a:lnTo>
                    <a:lnTo>
                      <a:pt x="925" y="557"/>
                    </a:lnTo>
                    <a:lnTo>
                      <a:pt x="923" y="563"/>
                    </a:lnTo>
                    <a:lnTo>
                      <a:pt x="920" y="580"/>
                    </a:lnTo>
                    <a:lnTo>
                      <a:pt x="918" y="582"/>
                    </a:lnTo>
                    <a:lnTo>
                      <a:pt x="917" y="584"/>
                    </a:lnTo>
                    <a:lnTo>
                      <a:pt x="915" y="585"/>
                    </a:lnTo>
                    <a:lnTo>
                      <a:pt x="914" y="585"/>
                    </a:lnTo>
                    <a:lnTo>
                      <a:pt x="912" y="584"/>
                    </a:lnTo>
                    <a:lnTo>
                      <a:pt x="911" y="582"/>
                    </a:lnTo>
                    <a:lnTo>
                      <a:pt x="911" y="580"/>
                    </a:lnTo>
                    <a:lnTo>
                      <a:pt x="911" y="579"/>
                    </a:lnTo>
                    <a:close/>
                    <a:moveTo>
                      <a:pt x="922" y="521"/>
                    </a:moveTo>
                    <a:lnTo>
                      <a:pt x="922" y="515"/>
                    </a:lnTo>
                    <a:lnTo>
                      <a:pt x="923" y="498"/>
                    </a:lnTo>
                    <a:lnTo>
                      <a:pt x="923" y="495"/>
                    </a:lnTo>
                    <a:lnTo>
                      <a:pt x="925" y="493"/>
                    </a:lnTo>
                    <a:lnTo>
                      <a:pt x="926" y="493"/>
                    </a:lnTo>
                    <a:lnTo>
                      <a:pt x="929" y="493"/>
                    </a:lnTo>
                    <a:lnTo>
                      <a:pt x="931" y="495"/>
                    </a:lnTo>
                    <a:lnTo>
                      <a:pt x="931" y="496"/>
                    </a:lnTo>
                    <a:lnTo>
                      <a:pt x="931" y="498"/>
                    </a:lnTo>
                    <a:lnTo>
                      <a:pt x="929" y="517"/>
                    </a:lnTo>
                    <a:lnTo>
                      <a:pt x="929" y="523"/>
                    </a:lnTo>
                    <a:lnTo>
                      <a:pt x="929" y="524"/>
                    </a:lnTo>
                    <a:lnTo>
                      <a:pt x="929" y="526"/>
                    </a:lnTo>
                    <a:lnTo>
                      <a:pt x="926" y="526"/>
                    </a:lnTo>
                    <a:lnTo>
                      <a:pt x="925" y="527"/>
                    </a:lnTo>
                    <a:lnTo>
                      <a:pt x="923" y="526"/>
                    </a:lnTo>
                    <a:lnTo>
                      <a:pt x="922" y="524"/>
                    </a:lnTo>
                    <a:lnTo>
                      <a:pt x="922" y="523"/>
                    </a:lnTo>
                    <a:lnTo>
                      <a:pt x="922" y="521"/>
                    </a:lnTo>
                    <a:close/>
                    <a:moveTo>
                      <a:pt x="925" y="465"/>
                    </a:moveTo>
                    <a:lnTo>
                      <a:pt x="925" y="445"/>
                    </a:lnTo>
                    <a:lnTo>
                      <a:pt x="923" y="439"/>
                    </a:lnTo>
                    <a:lnTo>
                      <a:pt x="925" y="437"/>
                    </a:lnTo>
                    <a:lnTo>
                      <a:pt x="926" y="436"/>
                    </a:lnTo>
                    <a:lnTo>
                      <a:pt x="928" y="436"/>
                    </a:lnTo>
                    <a:lnTo>
                      <a:pt x="929" y="436"/>
                    </a:lnTo>
                    <a:lnTo>
                      <a:pt x="929" y="437"/>
                    </a:lnTo>
                    <a:lnTo>
                      <a:pt x="931" y="439"/>
                    </a:lnTo>
                    <a:lnTo>
                      <a:pt x="932" y="439"/>
                    </a:lnTo>
                    <a:lnTo>
                      <a:pt x="932" y="443"/>
                    </a:lnTo>
                    <a:lnTo>
                      <a:pt x="932" y="465"/>
                    </a:lnTo>
                    <a:lnTo>
                      <a:pt x="932" y="467"/>
                    </a:lnTo>
                    <a:lnTo>
                      <a:pt x="931" y="467"/>
                    </a:lnTo>
                    <a:lnTo>
                      <a:pt x="929" y="468"/>
                    </a:lnTo>
                    <a:lnTo>
                      <a:pt x="928" y="468"/>
                    </a:lnTo>
                    <a:lnTo>
                      <a:pt x="926" y="467"/>
                    </a:lnTo>
                    <a:lnTo>
                      <a:pt x="925" y="467"/>
                    </a:lnTo>
                    <a:lnTo>
                      <a:pt x="925" y="465"/>
                    </a:lnTo>
                    <a:close/>
                    <a:moveTo>
                      <a:pt x="920" y="408"/>
                    </a:moveTo>
                    <a:lnTo>
                      <a:pt x="920" y="398"/>
                    </a:lnTo>
                    <a:lnTo>
                      <a:pt x="917" y="383"/>
                    </a:lnTo>
                    <a:lnTo>
                      <a:pt x="917" y="381"/>
                    </a:lnTo>
                    <a:lnTo>
                      <a:pt x="917" y="380"/>
                    </a:lnTo>
                    <a:lnTo>
                      <a:pt x="918" y="378"/>
                    </a:lnTo>
                    <a:lnTo>
                      <a:pt x="920" y="378"/>
                    </a:lnTo>
                    <a:lnTo>
                      <a:pt x="922" y="378"/>
                    </a:lnTo>
                    <a:lnTo>
                      <a:pt x="923" y="378"/>
                    </a:lnTo>
                    <a:lnTo>
                      <a:pt x="925" y="380"/>
                    </a:lnTo>
                    <a:lnTo>
                      <a:pt x="925" y="381"/>
                    </a:lnTo>
                    <a:lnTo>
                      <a:pt x="928" y="397"/>
                    </a:lnTo>
                    <a:lnTo>
                      <a:pt x="929" y="406"/>
                    </a:lnTo>
                    <a:lnTo>
                      <a:pt x="929" y="408"/>
                    </a:lnTo>
                    <a:lnTo>
                      <a:pt x="928" y="409"/>
                    </a:lnTo>
                    <a:lnTo>
                      <a:pt x="926" y="411"/>
                    </a:lnTo>
                    <a:lnTo>
                      <a:pt x="925" y="411"/>
                    </a:lnTo>
                    <a:lnTo>
                      <a:pt x="923" y="411"/>
                    </a:lnTo>
                    <a:lnTo>
                      <a:pt x="922" y="411"/>
                    </a:lnTo>
                    <a:lnTo>
                      <a:pt x="920" y="409"/>
                    </a:lnTo>
                    <a:lnTo>
                      <a:pt x="920" y="408"/>
                    </a:lnTo>
                    <a:close/>
                    <a:moveTo>
                      <a:pt x="911" y="350"/>
                    </a:moveTo>
                    <a:lnTo>
                      <a:pt x="903" y="330"/>
                    </a:lnTo>
                    <a:lnTo>
                      <a:pt x="901" y="327"/>
                    </a:lnTo>
                    <a:lnTo>
                      <a:pt x="901" y="325"/>
                    </a:lnTo>
                    <a:lnTo>
                      <a:pt x="901" y="324"/>
                    </a:lnTo>
                    <a:lnTo>
                      <a:pt x="903" y="322"/>
                    </a:lnTo>
                    <a:lnTo>
                      <a:pt x="905" y="320"/>
                    </a:lnTo>
                    <a:lnTo>
                      <a:pt x="906" y="320"/>
                    </a:lnTo>
                    <a:lnTo>
                      <a:pt x="909" y="320"/>
                    </a:lnTo>
                    <a:lnTo>
                      <a:pt x="911" y="322"/>
                    </a:lnTo>
                    <a:lnTo>
                      <a:pt x="911" y="324"/>
                    </a:lnTo>
                    <a:lnTo>
                      <a:pt x="911" y="330"/>
                    </a:lnTo>
                    <a:lnTo>
                      <a:pt x="918" y="349"/>
                    </a:lnTo>
                    <a:lnTo>
                      <a:pt x="918" y="350"/>
                    </a:lnTo>
                    <a:lnTo>
                      <a:pt x="917" y="352"/>
                    </a:lnTo>
                    <a:lnTo>
                      <a:pt x="917" y="353"/>
                    </a:lnTo>
                    <a:lnTo>
                      <a:pt x="914" y="353"/>
                    </a:lnTo>
                    <a:lnTo>
                      <a:pt x="912" y="353"/>
                    </a:lnTo>
                    <a:lnTo>
                      <a:pt x="911" y="353"/>
                    </a:lnTo>
                    <a:lnTo>
                      <a:pt x="911" y="352"/>
                    </a:lnTo>
                    <a:lnTo>
                      <a:pt x="911" y="350"/>
                    </a:lnTo>
                    <a:close/>
                    <a:moveTo>
                      <a:pt x="892" y="296"/>
                    </a:moveTo>
                    <a:lnTo>
                      <a:pt x="889" y="289"/>
                    </a:lnTo>
                    <a:lnTo>
                      <a:pt x="881" y="274"/>
                    </a:lnTo>
                    <a:lnTo>
                      <a:pt x="881" y="272"/>
                    </a:lnTo>
                    <a:lnTo>
                      <a:pt x="881" y="271"/>
                    </a:lnTo>
                    <a:lnTo>
                      <a:pt x="883" y="269"/>
                    </a:lnTo>
                    <a:lnTo>
                      <a:pt x="884" y="268"/>
                    </a:lnTo>
                    <a:lnTo>
                      <a:pt x="884" y="266"/>
                    </a:lnTo>
                    <a:lnTo>
                      <a:pt x="886" y="268"/>
                    </a:lnTo>
                    <a:lnTo>
                      <a:pt x="887" y="268"/>
                    </a:lnTo>
                    <a:lnTo>
                      <a:pt x="889" y="269"/>
                    </a:lnTo>
                    <a:lnTo>
                      <a:pt x="897" y="285"/>
                    </a:lnTo>
                    <a:lnTo>
                      <a:pt x="900" y="294"/>
                    </a:lnTo>
                    <a:lnTo>
                      <a:pt x="900" y="296"/>
                    </a:lnTo>
                    <a:lnTo>
                      <a:pt x="898" y="297"/>
                    </a:lnTo>
                    <a:lnTo>
                      <a:pt x="897" y="299"/>
                    </a:lnTo>
                    <a:lnTo>
                      <a:pt x="895" y="299"/>
                    </a:lnTo>
                    <a:lnTo>
                      <a:pt x="894" y="299"/>
                    </a:lnTo>
                    <a:lnTo>
                      <a:pt x="894" y="297"/>
                    </a:lnTo>
                    <a:lnTo>
                      <a:pt x="892" y="296"/>
                    </a:lnTo>
                    <a:close/>
                    <a:moveTo>
                      <a:pt x="866" y="244"/>
                    </a:moveTo>
                    <a:lnTo>
                      <a:pt x="858" y="230"/>
                    </a:lnTo>
                    <a:lnTo>
                      <a:pt x="855" y="222"/>
                    </a:lnTo>
                    <a:lnTo>
                      <a:pt x="853" y="221"/>
                    </a:lnTo>
                    <a:lnTo>
                      <a:pt x="855" y="218"/>
                    </a:lnTo>
                    <a:lnTo>
                      <a:pt x="856" y="218"/>
                    </a:lnTo>
                    <a:lnTo>
                      <a:pt x="858" y="216"/>
                    </a:lnTo>
                    <a:lnTo>
                      <a:pt x="860" y="218"/>
                    </a:lnTo>
                    <a:lnTo>
                      <a:pt x="861" y="219"/>
                    </a:lnTo>
                    <a:lnTo>
                      <a:pt x="866" y="226"/>
                    </a:lnTo>
                    <a:lnTo>
                      <a:pt x="875" y="240"/>
                    </a:lnTo>
                    <a:lnTo>
                      <a:pt x="875" y="241"/>
                    </a:lnTo>
                    <a:lnTo>
                      <a:pt x="875" y="243"/>
                    </a:lnTo>
                    <a:lnTo>
                      <a:pt x="874" y="244"/>
                    </a:lnTo>
                    <a:lnTo>
                      <a:pt x="872" y="246"/>
                    </a:lnTo>
                    <a:lnTo>
                      <a:pt x="870" y="246"/>
                    </a:lnTo>
                    <a:lnTo>
                      <a:pt x="869" y="246"/>
                    </a:lnTo>
                    <a:lnTo>
                      <a:pt x="867" y="246"/>
                    </a:lnTo>
                    <a:lnTo>
                      <a:pt x="866" y="244"/>
                    </a:lnTo>
                    <a:close/>
                    <a:moveTo>
                      <a:pt x="836" y="194"/>
                    </a:moveTo>
                    <a:lnTo>
                      <a:pt x="833" y="193"/>
                    </a:lnTo>
                    <a:lnTo>
                      <a:pt x="821" y="176"/>
                    </a:lnTo>
                    <a:lnTo>
                      <a:pt x="821" y="174"/>
                    </a:lnTo>
                    <a:lnTo>
                      <a:pt x="821" y="173"/>
                    </a:lnTo>
                    <a:lnTo>
                      <a:pt x="821" y="171"/>
                    </a:lnTo>
                    <a:lnTo>
                      <a:pt x="822" y="170"/>
                    </a:lnTo>
                    <a:lnTo>
                      <a:pt x="824" y="170"/>
                    </a:lnTo>
                    <a:lnTo>
                      <a:pt x="825" y="170"/>
                    </a:lnTo>
                    <a:lnTo>
                      <a:pt x="827" y="171"/>
                    </a:lnTo>
                    <a:lnTo>
                      <a:pt x="839" y="187"/>
                    </a:lnTo>
                    <a:lnTo>
                      <a:pt x="842" y="191"/>
                    </a:lnTo>
                    <a:lnTo>
                      <a:pt x="842" y="193"/>
                    </a:lnTo>
                    <a:lnTo>
                      <a:pt x="842" y="194"/>
                    </a:lnTo>
                    <a:lnTo>
                      <a:pt x="841" y="196"/>
                    </a:lnTo>
                    <a:lnTo>
                      <a:pt x="839" y="198"/>
                    </a:lnTo>
                    <a:lnTo>
                      <a:pt x="838" y="196"/>
                    </a:lnTo>
                    <a:lnTo>
                      <a:pt x="836" y="194"/>
                    </a:lnTo>
                    <a:close/>
                    <a:moveTo>
                      <a:pt x="799" y="151"/>
                    </a:moveTo>
                    <a:lnTo>
                      <a:pt x="790" y="142"/>
                    </a:lnTo>
                    <a:lnTo>
                      <a:pt x="782" y="134"/>
                    </a:lnTo>
                    <a:lnTo>
                      <a:pt x="780" y="132"/>
                    </a:lnTo>
                    <a:lnTo>
                      <a:pt x="780" y="131"/>
                    </a:lnTo>
                    <a:lnTo>
                      <a:pt x="780" y="129"/>
                    </a:lnTo>
                    <a:lnTo>
                      <a:pt x="782" y="129"/>
                    </a:lnTo>
                    <a:lnTo>
                      <a:pt x="784" y="127"/>
                    </a:lnTo>
                    <a:lnTo>
                      <a:pt x="785" y="127"/>
                    </a:lnTo>
                    <a:lnTo>
                      <a:pt x="787" y="127"/>
                    </a:lnTo>
                    <a:lnTo>
                      <a:pt x="787" y="129"/>
                    </a:lnTo>
                    <a:lnTo>
                      <a:pt x="796" y="137"/>
                    </a:lnTo>
                    <a:lnTo>
                      <a:pt x="804" y="146"/>
                    </a:lnTo>
                    <a:lnTo>
                      <a:pt x="805" y="148"/>
                    </a:lnTo>
                    <a:lnTo>
                      <a:pt x="805" y="149"/>
                    </a:lnTo>
                    <a:lnTo>
                      <a:pt x="804" y="151"/>
                    </a:lnTo>
                    <a:lnTo>
                      <a:pt x="804" y="152"/>
                    </a:lnTo>
                    <a:lnTo>
                      <a:pt x="802" y="152"/>
                    </a:lnTo>
                    <a:lnTo>
                      <a:pt x="801" y="152"/>
                    </a:lnTo>
                    <a:lnTo>
                      <a:pt x="799" y="151"/>
                    </a:lnTo>
                    <a:close/>
                    <a:moveTo>
                      <a:pt x="757" y="112"/>
                    </a:moveTo>
                    <a:lnTo>
                      <a:pt x="742" y="99"/>
                    </a:lnTo>
                    <a:lnTo>
                      <a:pt x="739" y="96"/>
                    </a:lnTo>
                    <a:lnTo>
                      <a:pt x="737" y="95"/>
                    </a:lnTo>
                    <a:lnTo>
                      <a:pt x="735" y="93"/>
                    </a:lnTo>
                    <a:lnTo>
                      <a:pt x="737" y="92"/>
                    </a:lnTo>
                    <a:lnTo>
                      <a:pt x="739" y="90"/>
                    </a:lnTo>
                    <a:lnTo>
                      <a:pt x="740" y="90"/>
                    </a:lnTo>
                    <a:lnTo>
                      <a:pt x="742" y="90"/>
                    </a:lnTo>
                    <a:lnTo>
                      <a:pt x="745" y="93"/>
                    </a:lnTo>
                    <a:lnTo>
                      <a:pt x="762" y="106"/>
                    </a:lnTo>
                    <a:lnTo>
                      <a:pt x="763" y="107"/>
                    </a:lnTo>
                    <a:lnTo>
                      <a:pt x="763" y="109"/>
                    </a:lnTo>
                    <a:lnTo>
                      <a:pt x="763" y="110"/>
                    </a:lnTo>
                    <a:lnTo>
                      <a:pt x="762" y="112"/>
                    </a:lnTo>
                    <a:lnTo>
                      <a:pt x="760" y="112"/>
                    </a:lnTo>
                    <a:lnTo>
                      <a:pt x="759" y="112"/>
                    </a:lnTo>
                    <a:lnTo>
                      <a:pt x="757" y="112"/>
                    </a:lnTo>
                    <a:close/>
                    <a:moveTo>
                      <a:pt x="711" y="78"/>
                    </a:moveTo>
                    <a:lnTo>
                      <a:pt x="704" y="75"/>
                    </a:lnTo>
                    <a:lnTo>
                      <a:pt x="689" y="65"/>
                    </a:lnTo>
                    <a:lnTo>
                      <a:pt x="687" y="65"/>
                    </a:lnTo>
                    <a:lnTo>
                      <a:pt x="687" y="64"/>
                    </a:lnTo>
                    <a:lnTo>
                      <a:pt x="687" y="62"/>
                    </a:lnTo>
                    <a:lnTo>
                      <a:pt x="687" y="61"/>
                    </a:lnTo>
                    <a:lnTo>
                      <a:pt x="689" y="59"/>
                    </a:lnTo>
                    <a:lnTo>
                      <a:pt x="690" y="57"/>
                    </a:lnTo>
                    <a:lnTo>
                      <a:pt x="692" y="57"/>
                    </a:lnTo>
                    <a:lnTo>
                      <a:pt x="694" y="57"/>
                    </a:lnTo>
                    <a:lnTo>
                      <a:pt x="707" y="67"/>
                    </a:lnTo>
                    <a:lnTo>
                      <a:pt x="715" y="71"/>
                    </a:lnTo>
                    <a:lnTo>
                      <a:pt x="715" y="73"/>
                    </a:lnTo>
                    <a:lnTo>
                      <a:pt x="717" y="75"/>
                    </a:lnTo>
                    <a:lnTo>
                      <a:pt x="715" y="76"/>
                    </a:lnTo>
                    <a:lnTo>
                      <a:pt x="715" y="78"/>
                    </a:lnTo>
                    <a:lnTo>
                      <a:pt x="714" y="79"/>
                    </a:lnTo>
                    <a:lnTo>
                      <a:pt x="712" y="79"/>
                    </a:lnTo>
                    <a:lnTo>
                      <a:pt x="711" y="78"/>
                    </a:lnTo>
                    <a:close/>
                    <a:moveTo>
                      <a:pt x="661" y="51"/>
                    </a:moveTo>
                    <a:lnTo>
                      <a:pt x="644" y="43"/>
                    </a:lnTo>
                    <a:lnTo>
                      <a:pt x="638" y="40"/>
                    </a:lnTo>
                    <a:lnTo>
                      <a:pt x="636" y="39"/>
                    </a:lnTo>
                    <a:lnTo>
                      <a:pt x="635" y="39"/>
                    </a:lnTo>
                    <a:lnTo>
                      <a:pt x="635" y="37"/>
                    </a:lnTo>
                    <a:lnTo>
                      <a:pt x="635" y="36"/>
                    </a:lnTo>
                    <a:lnTo>
                      <a:pt x="636" y="34"/>
                    </a:lnTo>
                    <a:lnTo>
                      <a:pt x="638" y="33"/>
                    </a:lnTo>
                    <a:lnTo>
                      <a:pt x="639" y="33"/>
                    </a:lnTo>
                    <a:lnTo>
                      <a:pt x="641" y="33"/>
                    </a:lnTo>
                    <a:lnTo>
                      <a:pt x="649" y="37"/>
                    </a:lnTo>
                    <a:lnTo>
                      <a:pt x="664" y="43"/>
                    </a:lnTo>
                    <a:lnTo>
                      <a:pt x="666" y="45"/>
                    </a:lnTo>
                    <a:lnTo>
                      <a:pt x="666" y="47"/>
                    </a:lnTo>
                    <a:lnTo>
                      <a:pt x="666" y="48"/>
                    </a:lnTo>
                    <a:lnTo>
                      <a:pt x="664" y="50"/>
                    </a:lnTo>
                    <a:lnTo>
                      <a:pt x="663" y="51"/>
                    </a:lnTo>
                    <a:lnTo>
                      <a:pt x="661" y="51"/>
                    </a:lnTo>
                    <a:close/>
                    <a:moveTo>
                      <a:pt x="608" y="29"/>
                    </a:moveTo>
                    <a:lnTo>
                      <a:pt x="602" y="29"/>
                    </a:lnTo>
                    <a:lnTo>
                      <a:pt x="583" y="23"/>
                    </a:lnTo>
                    <a:lnTo>
                      <a:pt x="582" y="22"/>
                    </a:lnTo>
                    <a:lnTo>
                      <a:pt x="580" y="20"/>
                    </a:lnTo>
                    <a:lnTo>
                      <a:pt x="580" y="19"/>
                    </a:lnTo>
                    <a:lnTo>
                      <a:pt x="580" y="17"/>
                    </a:lnTo>
                    <a:lnTo>
                      <a:pt x="582" y="15"/>
                    </a:lnTo>
                    <a:lnTo>
                      <a:pt x="583" y="14"/>
                    </a:lnTo>
                    <a:lnTo>
                      <a:pt x="586" y="15"/>
                    </a:lnTo>
                    <a:lnTo>
                      <a:pt x="605" y="20"/>
                    </a:lnTo>
                    <a:lnTo>
                      <a:pt x="610" y="22"/>
                    </a:lnTo>
                    <a:lnTo>
                      <a:pt x="611" y="22"/>
                    </a:lnTo>
                    <a:lnTo>
                      <a:pt x="611" y="23"/>
                    </a:lnTo>
                    <a:lnTo>
                      <a:pt x="613" y="26"/>
                    </a:lnTo>
                    <a:lnTo>
                      <a:pt x="613" y="28"/>
                    </a:lnTo>
                    <a:lnTo>
                      <a:pt x="611" y="29"/>
                    </a:lnTo>
                    <a:lnTo>
                      <a:pt x="610" y="29"/>
                    </a:lnTo>
                    <a:lnTo>
                      <a:pt x="608" y="29"/>
                    </a:lnTo>
                    <a:close/>
                    <a:moveTo>
                      <a:pt x="552" y="15"/>
                    </a:moveTo>
                    <a:lnTo>
                      <a:pt x="537" y="12"/>
                    </a:lnTo>
                    <a:lnTo>
                      <a:pt x="528" y="11"/>
                    </a:lnTo>
                    <a:lnTo>
                      <a:pt x="526" y="11"/>
                    </a:lnTo>
                    <a:lnTo>
                      <a:pt x="524" y="11"/>
                    </a:lnTo>
                    <a:lnTo>
                      <a:pt x="524" y="9"/>
                    </a:lnTo>
                    <a:lnTo>
                      <a:pt x="524" y="8"/>
                    </a:lnTo>
                    <a:lnTo>
                      <a:pt x="524" y="6"/>
                    </a:lnTo>
                    <a:lnTo>
                      <a:pt x="526" y="5"/>
                    </a:lnTo>
                    <a:lnTo>
                      <a:pt x="528" y="3"/>
                    </a:lnTo>
                    <a:lnTo>
                      <a:pt x="537" y="5"/>
                    </a:lnTo>
                    <a:lnTo>
                      <a:pt x="554" y="8"/>
                    </a:lnTo>
                    <a:lnTo>
                      <a:pt x="555" y="9"/>
                    </a:lnTo>
                    <a:lnTo>
                      <a:pt x="555" y="11"/>
                    </a:lnTo>
                    <a:lnTo>
                      <a:pt x="555" y="12"/>
                    </a:lnTo>
                    <a:lnTo>
                      <a:pt x="555" y="14"/>
                    </a:lnTo>
                    <a:lnTo>
                      <a:pt x="554" y="15"/>
                    </a:lnTo>
                    <a:lnTo>
                      <a:pt x="552" y="15"/>
                    </a:lnTo>
                    <a:close/>
                    <a:moveTo>
                      <a:pt x="495" y="9"/>
                    </a:moveTo>
                    <a:lnTo>
                      <a:pt x="490" y="8"/>
                    </a:lnTo>
                    <a:lnTo>
                      <a:pt x="489" y="8"/>
                    </a:lnTo>
                    <a:lnTo>
                      <a:pt x="487" y="6"/>
                    </a:lnTo>
                    <a:lnTo>
                      <a:pt x="486" y="5"/>
                    </a:lnTo>
                    <a:lnTo>
                      <a:pt x="486" y="3"/>
                    </a:lnTo>
                    <a:lnTo>
                      <a:pt x="486" y="1"/>
                    </a:lnTo>
                    <a:lnTo>
                      <a:pt x="487" y="1"/>
                    </a:lnTo>
                    <a:lnTo>
                      <a:pt x="489" y="0"/>
                    </a:lnTo>
                    <a:lnTo>
                      <a:pt x="490" y="0"/>
                    </a:lnTo>
                    <a:lnTo>
                      <a:pt x="495" y="1"/>
                    </a:lnTo>
                    <a:lnTo>
                      <a:pt x="497" y="1"/>
                    </a:lnTo>
                    <a:lnTo>
                      <a:pt x="498" y="1"/>
                    </a:lnTo>
                    <a:lnTo>
                      <a:pt x="500" y="3"/>
                    </a:lnTo>
                    <a:lnTo>
                      <a:pt x="500" y="5"/>
                    </a:lnTo>
                    <a:lnTo>
                      <a:pt x="500" y="6"/>
                    </a:lnTo>
                    <a:lnTo>
                      <a:pt x="498" y="8"/>
                    </a:lnTo>
                    <a:lnTo>
                      <a:pt x="497" y="9"/>
                    </a:lnTo>
                    <a:lnTo>
                      <a:pt x="495" y="9"/>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06" name="Freeform 75"/>
              <p:cNvSpPr>
                <a:spLocks/>
              </p:cNvSpPr>
              <p:nvPr/>
            </p:nvSpPr>
            <p:spPr bwMode="auto">
              <a:xfrm>
                <a:off x="4071934" y="4143380"/>
                <a:ext cx="1898650" cy="1909763"/>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close/>
                  </a:path>
                </a:pathLst>
              </a:custGeom>
              <a:blipFill dpi="0" rotWithShape="0">
                <a:blip r:embed="rId3" cstate="print"/>
                <a:srcRect/>
                <a:tile tx="0" ty="0" sx="100000" sy="100000" flip="none" algn="tl"/>
              </a:blipFill>
              <a:ln w="9525">
                <a:noFill/>
                <a:round/>
                <a:headEnd/>
                <a:tailEnd/>
              </a:ln>
            </p:spPr>
            <p:txBody>
              <a:bodyPr/>
              <a:lstStyle/>
              <a:p>
                <a:endParaRPr lang="ja-JP" altLang="en-US" dirty="0">
                  <a:latin typeface="Tahoma" pitchFamily="34" charset="0"/>
                  <a:cs typeface="Tahoma" pitchFamily="34" charset="0"/>
                </a:endParaRPr>
              </a:p>
            </p:txBody>
          </p:sp>
          <p:sp>
            <p:nvSpPr>
              <p:cNvPr id="9407" name="Freeform 76"/>
              <p:cNvSpPr>
                <a:spLocks/>
              </p:cNvSpPr>
              <p:nvPr/>
            </p:nvSpPr>
            <p:spPr bwMode="auto">
              <a:xfrm>
                <a:off x="4071934" y="4143380"/>
                <a:ext cx="1898650" cy="1909763"/>
              </a:xfrm>
              <a:custGeom>
                <a:avLst/>
                <a:gdLst>
                  <a:gd name="T0" fmla="*/ 2147483647 w 1196"/>
                  <a:gd name="T1" fmla="*/ 0 h 1203"/>
                  <a:gd name="T2" fmla="*/ 2147483647 w 1196"/>
                  <a:gd name="T3" fmla="*/ 2147483647 h 1203"/>
                  <a:gd name="T4" fmla="*/ 2147483647 w 1196"/>
                  <a:gd name="T5" fmla="*/ 2147483647 h 1203"/>
                  <a:gd name="T6" fmla="*/ 2147483647 w 1196"/>
                  <a:gd name="T7" fmla="*/ 2147483647 h 1203"/>
                  <a:gd name="T8" fmla="*/ 2147483647 w 1196"/>
                  <a:gd name="T9" fmla="*/ 2147483647 h 1203"/>
                  <a:gd name="T10" fmla="*/ 2147483647 w 1196"/>
                  <a:gd name="T11" fmla="*/ 2147483647 h 1203"/>
                  <a:gd name="T12" fmla="*/ 2147483647 w 1196"/>
                  <a:gd name="T13" fmla="*/ 2147483647 h 1203"/>
                  <a:gd name="T14" fmla="*/ 2147483647 w 1196"/>
                  <a:gd name="T15" fmla="*/ 2147483647 h 1203"/>
                  <a:gd name="T16" fmla="*/ 2147483647 w 1196"/>
                  <a:gd name="T17" fmla="*/ 2147483647 h 1203"/>
                  <a:gd name="T18" fmla="*/ 2147483647 w 1196"/>
                  <a:gd name="T19" fmla="*/ 2147483647 h 1203"/>
                  <a:gd name="T20" fmla="*/ 2147483647 w 1196"/>
                  <a:gd name="T21" fmla="*/ 2147483647 h 1203"/>
                  <a:gd name="T22" fmla="*/ 2147483647 w 1196"/>
                  <a:gd name="T23" fmla="*/ 2147483647 h 1203"/>
                  <a:gd name="T24" fmla="*/ 2147483647 w 1196"/>
                  <a:gd name="T25" fmla="*/ 2147483647 h 1203"/>
                  <a:gd name="T26" fmla="*/ 2147483647 w 1196"/>
                  <a:gd name="T27" fmla="*/ 2147483647 h 1203"/>
                  <a:gd name="T28" fmla="*/ 0 w 1196"/>
                  <a:gd name="T29" fmla="*/ 2147483647 h 1203"/>
                  <a:gd name="T30" fmla="*/ 0 w 1196"/>
                  <a:gd name="T31" fmla="*/ 2147483647 h 1203"/>
                  <a:gd name="T32" fmla="*/ 2147483647 w 1196"/>
                  <a:gd name="T33" fmla="*/ 2147483647 h 1203"/>
                  <a:gd name="T34" fmla="*/ 2147483647 w 1196"/>
                  <a:gd name="T35" fmla="*/ 2147483647 h 1203"/>
                  <a:gd name="T36" fmla="*/ 2147483647 w 1196"/>
                  <a:gd name="T37" fmla="*/ 2147483647 h 1203"/>
                  <a:gd name="T38" fmla="*/ 2147483647 w 1196"/>
                  <a:gd name="T39" fmla="*/ 2147483647 h 1203"/>
                  <a:gd name="T40" fmla="*/ 2147483647 w 1196"/>
                  <a:gd name="T41" fmla="*/ 2147483647 h 1203"/>
                  <a:gd name="T42" fmla="*/ 2147483647 w 1196"/>
                  <a:gd name="T43" fmla="*/ 2147483647 h 1203"/>
                  <a:gd name="T44" fmla="*/ 2147483647 w 1196"/>
                  <a:gd name="T45" fmla="*/ 2147483647 h 1203"/>
                  <a:gd name="T46" fmla="*/ 2147483647 w 1196"/>
                  <a:gd name="T47" fmla="*/ 2147483647 h 1203"/>
                  <a:gd name="T48" fmla="*/ 2147483647 w 1196"/>
                  <a:gd name="T49" fmla="*/ 2147483647 h 1203"/>
                  <a:gd name="T50" fmla="*/ 2147483647 w 1196"/>
                  <a:gd name="T51" fmla="*/ 2147483647 h 1203"/>
                  <a:gd name="T52" fmla="*/ 2147483647 w 1196"/>
                  <a:gd name="T53" fmla="*/ 2147483647 h 1203"/>
                  <a:gd name="T54" fmla="*/ 2147483647 w 1196"/>
                  <a:gd name="T55" fmla="*/ 2147483647 h 1203"/>
                  <a:gd name="T56" fmla="*/ 2147483647 w 1196"/>
                  <a:gd name="T57" fmla="*/ 2147483647 h 1203"/>
                  <a:gd name="T58" fmla="*/ 2147483647 w 1196"/>
                  <a:gd name="T59" fmla="*/ 2147483647 h 1203"/>
                  <a:gd name="T60" fmla="*/ 2147483647 w 1196"/>
                  <a:gd name="T61" fmla="*/ 2147483647 h 1203"/>
                  <a:gd name="T62" fmla="*/ 2147483647 w 1196"/>
                  <a:gd name="T63" fmla="*/ 2147483647 h 1203"/>
                  <a:gd name="T64" fmla="*/ 2147483647 w 1196"/>
                  <a:gd name="T65" fmla="*/ 2147483647 h 1203"/>
                  <a:gd name="T66" fmla="*/ 2147483647 w 1196"/>
                  <a:gd name="T67" fmla="*/ 2147483647 h 1203"/>
                  <a:gd name="T68" fmla="*/ 2147483647 w 1196"/>
                  <a:gd name="T69" fmla="*/ 2147483647 h 1203"/>
                  <a:gd name="T70" fmla="*/ 2147483647 w 1196"/>
                  <a:gd name="T71" fmla="*/ 2147483647 h 1203"/>
                  <a:gd name="T72" fmla="*/ 2147483647 w 1196"/>
                  <a:gd name="T73" fmla="*/ 2147483647 h 1203"/>
                  <a:gd name="T74" fmla="*/ 2147483647 w 1196"/>
                  <a:gd name="T75" fmla="*/ 2147483647 h 1203"/>
                  <a:gd name="T76" fmla="*/ 2147483647 w 1196"/>
                  <a:gd name="T77" fmla="*/ 2147483647 h 1203"/>
                  <a:gd name="T78" fmla="*/ 2147483647 w 1196"/>
                  <a:gd name="T79" fmla="*/ 2147483647 h 1203"/>
                  <a:gd name="T80" fmla="*/ 2147483647 w 1196"/>
                  <a:gd name="T81" fmla="*/ 2147483647 h 1203"/>
                  <a:gd name="T82" fmla="*/ 2147483647 w 1196"/>
                  <a:gd name="T83" fmla="*/ 2147483647 h 1203"/>
                  <a:gd name="T84" fmla="*/ 2147483647 w 1196"/>
                  <a:gd name="T85" fmla="*/ 2147483647 h 1203"/>
                  <a:gd name="T86" fmla="*/ 2147483647 w 1196"/>
                  <a:gd name="T87" fmla="*/ 2147483647 h 1203"/>
                  <a:gd name="T88" fmla="*/ 2147483647 w 1196"/>
                  <a:gd name="T89" fmla="*/ 2147483647 h 1203"/>
                  <a:gd name="T90" fmla="*/ 2147483647 w 1196"/>
                  <a:gd name="T91" fmla="*/ 2147483647 h 1203"/>
                  <a:gd name="T92" fmla="*/ 2147483647 w 1196"/>
                  <a:gd name="T93" fmla="*/ 2147483647 h 1203"/>
                  <a:gd name="T94" fmla="*/ 2147483647 w 1196"/>
                  <a:gd name="T95" fmla="*/ 2147483647 h 1203"/>
                  <a:gd name="T96" fmla="*/ 2147483647 w 1196"/>
                  <a:gd name="T97" fmla="*/ 2147483647 h 1203"/>
                  <a:gd name="T98" fmla="*/ 2147483647 w 1196"/>
                  <a:gd name="T99" fmla="*/ 2147483647 h 1203"/>
                  <a:gd name="T100" fmla="*/ 2147483647 w 1196"/>
                  <a:gd name="T101" fmla="*/ 2147483647 h 1203"/>
                  <a:gd name="T102" fmla="*/ 2147483647 w 1196"/>
                  <a:gd name="T103" fmla="*/ 2147483647 h 1203"/>
                  <a:gd name="T104" fmla="*/ 2147483647 w 1196"/>
                  <a:gd name="T105" fmla="*/ 2147483647 h 1203"/>
                  <a:gd name="T106" fmla="*/ 2147483647 w 1196"/>
                  <a:gd name="T107" fmla="*/ 2147483647 h 1203"/>
                  <a:gd name="T108" fmla="*/ 2147483647 w 1196"/>
                  <a:gd name="T109" fmla="*/ 2147483647 h 1203"/>
                  <a:gd name="T110" fmla="*/ 2147483647 w 1196"/>
                  <a:gd name="T111" fmla="*/ 2147483647 h 1203"/>
                  <a:gd name="T112" fmla="*/ 2147483647 w 1196"/>
                  <a:gd name="T113" fmla="*/ 2147483647 h 1203"/>
                  <a:gd name="T114" fmla="*/ 2147483647 w 1196"/>
                  <a:gd name="T115" fmla="*/ 2147483647 h 1203"/>
                  <a:gd name="T116" fmla="*/ 2147483647 w 1196"/>
                  <a:gd name="T117" fmla="*/ 2147483647 h 1203"/>
                  <a:gd name="T118" fmla="*/ 2147483647 w 1196"/>
                  <a:gd name="T119" fmla="*/ 2147483647 h 1203"/>
                  <a:gd name="T120" fmla="*/ 2147483647 w 1196"/>
                  <a:gd name="T121" fmla="*/ 0 h 1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1203"/>
                  <a:gd name="T185" fmla="*/ 1196 w 1196"/>
                  <a:gd name="T186" fmla="*/ 1203 h 1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1203">
                    <a:moveTo>
                      <a:pt x="597" y="0"/>
                    </a:moveTo>
                    <a:lnTo>
                      <a:pt x="582" y="0"/>
                    </a:lnTo>
                    <a:lnTo>
                      <a:pt x="568" y="0"/>
                    </a:lnTo>
                    <a:lnTo>
                      <a:pt x="552" y="2"/>
                    </a:lnTo>
                    <a:lnTo>
                      <a:pt x="537" y="3"/>
                    </a:lnTo>
                    <a:lnTo>
                      <a:pt x="521" y="5"/>
                    </a:lnTo>
                    <a:lnTo>
                      <a:pt x="507" y="8"/>
                    </a:lnTo>
                    <a:lnTo>
                      <a:pt x="492" y="9"/>
                    </a:lnTo>
                    <a:lnTo>
                      <a:pt x="478" y="12"/>
                    </a:lnTo>
                    <a:lnTo>
                      <a:pt x="464" y="16"/>
                    </a:lnTo>
                    <a:lnTo>
                      <a:pt x="449" y="19"/>
                    </a:lnTo>
                    <a:lnTo>
                      <a:pt x="435" y="23"/>
                    </a:lnTo>
                    <a:lnTo>
                      <a:pt x="419" y="26"/>
                    </a:lnTo>
                    <a:lnTo>
                      <a:pt x="407" y="33"/>
                    </a:lnTo>
                    <a:lnTo>
                      <a:pt x="393" y="36"/>
                    </a:lnTo>
                    <a:lnTo>
                      <a:pt x="365" y="47"/>
                    </a:lnTo>
                    <a:lnTo>
                      <a:pt x="338" y="59"/>
                    </a:lnTo>
                    <a:lnTo>
                      <a:pt x="312" y="72"/>
                    </a:lnTo>
                    <a:lnTo>
                      <a:pt x="287" y="87"/>
                    </a:lnTo>
                    <a:lnTo>
                      <a:pt x="264" y="103"/>
                    </a:lnTo>
                    <a:lnTo>
                      <a:pt x="241" y="120"/>
                    </a:lnTo>
                    <a:lnTo>
                      <a:pt x="217" y="137"/>
                    </a:lnTo>
                    <a:lnTo>
                      <a:pt x="196" y="156"/>
                    </a:lnTo>
                    <a:lnTo>
                      <a:pt x="175" y="176"/>
                    </a:lnTo>
                    <a:lnTo>
                      <a:pt x="155" y="198"/>
                    </a:lnTo>
                    <a:lnTo>
                      <a:pt x="135" y="219"/>
                    </a:lnTo>
                    <a:lnTo>
                      <a:pt x="118" y="243"/>
                    </a:lnTo>
                    <a:lnTo>
                      <a:pt x="101" y="265"/>
                    </a:lnTo>
                    <a:lnTo>
                      <a:pt x="87" y="291"/>
                    </a:lnTo>
                    <a:lnTo>
                      <a:pt x="72" y="316"/>
                    </a:lnTo>
                    <a:lnTo>
                      <a:pt x="59" y="341"/>
                    </a:lnTo>
                    <a:lnTo>
                      <a:pt x="47" y="367"/>
                    </a:lnTo>
                    <a:lnTo>
                      <a:pt x="36" y="395"/>
                    </a:lnTo>
                    <a:lnTo>
                      <a:pt x="31" y="409"/>
                    </a:lnTo>
                    <a:lnTo>
                      <a:pt x="27" y="423"/>
                    </a:lnTo>
                    <a:lnTo>
                      <a:pt x="22" y="437"/>
                    </a:lnTo>
                    <a:lnTo>
                      <a:pt x="17" y="451"/>
                    </a:lnTo>
                    <a:lnTo>
                      <a:pt x="16" y="465"/>
                    </a:lnTo>
                    <a:lnTo>
                      <a:pt x="11" y="481"/>
                    </a:lnTo>
                    <a:lnTo>
                      <a:pt x="8" y="495"/>
                    </a:lnTo>
                    <a:lnTo>
                      <a:pt x="6" y="511"/>
                    </a:lnTo>
                    <a:lnTo>
                      <a:pt x="5" y="526"/>
                    </a:lnTo>
                    <a:lnTo>
                      <a:pt x="2" y="540"/>
                    </a:lnTo>
                    <a:lnTo>
                      <a:pt x="0" y="556"/>
                    </a:lnTo>
                    <a:lnTo>
                      <a:pt x="0" y="571"/>
                    </a:lnTo>
                    <a:lnTo>
                      <a:pt x="0" y="587"/>
                    </a:lnTo>
                    <a:lnTo>
                      <a:pt x="0" y="601"/>
                    </a:lnTo>
                    <a:lnTo>
                      <a:pt x="0" y="618"/>
                    </a:lnTo>
                    <a:lnTo>
                      <a:pt x="0" y="633"/>
                    </a:lnTo>
                    <a:lnTo>
                      <a:pt x="0" y="647"/>
                    </a:lnTo>
                    <a:lnTo>
                      <a:pt x="2" y="665"/>
                    </a:lnTo>
                    <a:lnTo>
                      <a:pt x="5" y="679"/>
                    </a:lnTo>
                    <a:lnTo>
                      <a:pt x="6" y="693"/>
                    </a:lnTo>
                    <a:lnTo>
                      <a:pt x="8" y="710"/>
                    </a:lnTo>
                    <a:lnTo>
                      <a:pt x="11" y="724"/>
                    </a:lnTo>
                    <a:lnTo>
                      <a:pt x="16" y="738"/>
                    </a:lnTo>
                    <a:lnTo>
                      <a:pt x="17" y="753"/>
                    </a:lnTo>
                    <a:lnTo>
                      <a:pt x="22" y="766"/>
                    </a:lnTo>
                    <a:lnTo>
                      <a:pt x="27" y="781"/>
                    </a:lnTo>
                    <a:lnTo>
                      <a:pt x="31" y="795"/>
                    </a:lnTo>
                    <a:lnTo>
                      <a:pt x="36" y="809"/>
                    </a:lnTo>
                    <a:lnTo>
                      <a:pt x="47" y="837"/>
                    </a:lnTo>
                    <a:lnTo>
                      <a:pt x="59" y="864"/>
                    </a:lnTo>
                    <a:lnTo>
                      <a:pt x="72" y="889"/>
                    </a:lnTo>
                    <a:lnTo>
                      <a:pt x="87" y="914"/>
                    </a:lnTo>
                    <a:lnTo>
                      <a:pt x="101" y="937"/>
                    </a:lnTo>
                    <a:lnTo>
                      <a:pt x="118" y="962"/>
                    </a:lnTo>
                    <a:lnTo>
                      <a:pt x="135" y="984"/>
                    </a:lnTo>
                    <a:lnTo>
                      <a:pt x="155" y="1007"/>
                    </a:lnTo>
                    <a:lnTo>
                      <a:pt x="175" y="1027"/>
                    </a:lnTo>
                    <a:lnTo>
                      <a:pt x="196" y="1047"/>
                    </a:lnTo>
                    <a:lnTo>
                      <a:pt x="217" y="1066"/>
                    </a:lnTo>
                    <a:lnTo>
                      <a:pt x="241" y="1083"/>
                    </a:lnTo>
                    <a:lnTo>
                      <a:pt x="264" y="1102"/>
                    </a:lnTo>
                    <a:lnTo>
                      <a:pt x="287" y="1116"/>
                    </a:lnTo>
                    <a:lnTo>
                      <a:pt x="312" y="1130"/>
                    </a:lnTo>
                    <a:lnTo>
                      <a:pt x="338" y="1144"/>
                    </a:lnTo>
                    <a:lnTo>
                      <a:pt x="365" y="1156"/>
                    </a:lnTo>
                    <a:lnTo>
                      <a:pt x="393" y="1167"/>
                    </a:lnTo>
                    <a:lnTo>
                      <a:pt x="407" y="1172"/>
                    </a:lnTo>
                    <a:lnTo>
                      <a:pt x="419" y="1177"/>
                    </a:lnTo>
                    <a:lnTo>
                      <a:pt x="435" y="1181"/>
                    </a:lnTo>
                    <a:lnTo>
                      <a:pt x="449" y="1184"/>
                    </a:lnTo>
                    <a:lnTo>
                      <a:pt x="464" y="1188"/>
                    </a:lnTo>
                    <a:lnTo>
                      <a:pt x="478" y="1192"/>
                    </a:lnTo>
                    <a:lnTo>
                      <a:pt x="492" y="1194"/>
                    </a:lnTo>
                    <a:lnTo>
                      <a:pt x="507" y="1197"/>
                    </a:lnTo>
                    <a:lnTo>
                      <a:pt x="521" y="1198"/>
                    </a:lnTo>
                    <a:lnTo>
                      <a:pt x="537" y="1202"/>
                    </a:lnTo>
                    <a:lnTo>
                      <a:pt x="552" y="1202"/>
                    </a:lnTo>
                    <a:lnTo>
                      <a:pt x="568" y="1202"/>
                    </a:lnTo>
                    <a:lnTo>
                      <a:pt x="582" y="1203"/>
                    </a:lnTo>
                    <a:lnTo>
                      <a:pt x="597" y="1203"/>
                    </a:lnTo>
                    <a:lnTo>
                      <a:pt x="615" y="1203"/>
                    </a:lnTo>
                    <a:lnTo>
                      <a:pt x="629" y="1202"/>
                    </a:lnTo>
                    <a:lnTo>
                      <a:pt x="644" y="1202"/>
                    </a:lnTo>
                    <a:lnTo>
                      <a:pt x="660" y="1202"/>
                    </a:lnTo>
                    <a:lnTo>
                      <a:pt x="675" y="1198"/>
                    </a:lnTo>
                    <a:lnTo>
                      <a:pt x="689" y="1197"/>
                    </a:lnTo>
                    <a:lnTo>
                      <a:pt x="705" y="1194"/>
                    </a:lnTo>
                    <a:lnTo>
                      <a:pt x="718" y="1192"/>
                    </a:lnTo>
                    <a:lnTo>
                      <a:pt x="732" y="1188"/>
                    </a:lnTo>
                    <a:lnTo>
                      <a:pt x="748" y="1184"/>
                    </a:lnTo>
                    <a:lnTo>
                      <a:pt x="762" y="1181"/>
                    </a:lnTo>
                    <a:lnTo>
                      <a:pt x="776" y="1177"/>
                    </a:lnTo>
                    <a:lnTo>
                      <a:pt x="790" y="1172"/>
                    </a:lnTo>
                    <a:lnTo>
                      <a:pt x="804" y="1167"/>
                    </a:lnTo>
                    <a:lnTo>
                      <a:pt x="830" y="1156"/>
                    </a:lnTo>
                    <a:lnTo>
                      <a:pt x="857" y="1144"/>
                    </a:lnTo>
                    <a:lnTo>
                      <a:pt x="883" y="1130"/>
                    </a:lnTo>
                    <a:lnTo>
                      <a:pt x="909" y="1116"/>
                    </a:lnTo>
                    <a:lnTo>
                      <a:pt x="933" y="1102"/>
                    </a:lnTo>
                    <a:lnTo>
                      <a:pt x="956" y="1083"/>
                    </a:lnTo>
                    <a:lnTo>
                      <a:pt x="979" y="1066"/>
                    </a:lnTo>
                    <a:lnTo>
                      <a:pt x="1001" y="1047"/>
                    </a:lnTo>
                    <a:lnTo>
                      <a:pt x="1021" y="1027"/>
                    </a:lnTo>
                    <a:lnTo>
                      <a:pt x="1041" y="1007"/>
                    </a:lnTo>
                    <a:lnTo>
                      <a:pt x="1061" y="984"/>
                    </a:lnTo>
                    <a:lnTo>
                      <a:pt x="1078" y="962"/>
                    </a:lnTo>
                    <a:lnTo>
                      <a:pt x="1095" y="937"/>
                    </a:lnTo>
                    <a:lnTo>
                      <a:pt x="1111" y="914"/>
                    </a:lnTo>
                    <a:lnTo>
                      <a:pt x="1125" y="889"/>
                    </a:lnTo>
                    <a:lnTo>
                      <a:pt x="1139" y="864"/>
                    </a:lnTo>
                    <a:lnTo>
                      <a:pt x="1150" y="837"/>
                    </a:lnTo>
                    <a:lnTo>
                      <a:pt x="1161" y="809"/>
                    </a:lnTo>
                    <a:lnTo>
                      <a:pt x="1165" y="794"/>
                    </a:lnTo>
                    <a:lnTo>
                      <a:pt x="1170" y="781"/>
                    </a:lnTo>
                    <a:lnTo>
                      <a:pt x="1175" y="766"/>
                    </a:lnTo>
                    <a:lnTo>
                      <a:pt x="1178" y="752"/>
                    </a:lnTo>
                    <a:lnTo>
                      <a:pt x="1182" y="738"/>
                    </a:lnTo>
                    <a:lnTo>
                      <a:pt x="1185" y="724"/>
                    </a:lnTo>
                    <a:lnTo>
                      <a:pt x="1187" y="708"/>
                    </a:lnTo>
                    <a:lnTo>
                      <a:pt x="1190" y="693"/>
                    </a:lnTo>
                    <a:lnTo>
                      <a:pt x="1193" y="679"/>
                    </a:lnTo>
                    <a:lnTo>
                      <a:pt x="1195" y="665"/>
                    </a:lnTo>
                    <a:lnTo>
                      <a:pt x="1195" y="647"/>
                    </a:lnTo>
                    <a:lnTo>
                      <a:pt x="1196" y="633"/>
                    </a:lnTo>
                    <a:lnTo>
                      <a:pt x="1196" y="618"/>
                    </a:lnTo>
                    <a:lnTo>
                      <a:pt x="1196" y="601"/>
                    </a:lnTo>
                    <a:lnTo>
                      <a:pt x="1196" y="587"/>
                    </a:lnTo>
                    <a:lnTo>
                      <a:pt x="1196" y="571"/>
                    </a:lnTo>
                    <a:lnTo>
                      <a:pt x="1195" y="556"/>
                    </a:lnTo>
                    <a:lnTo>
                      <a:pt x="1195" y="540"/>
                    </a:lnTo>
                    <a:lnTo>
                      <a:pt x="1193" y="526"/>
                    </a:lnTo>
                    <a:lnTo>
                      <a:pt x="1190" y="511"/>
                    </a:lnTo>
                    <a:lnTo>
                      <a:pt x="1187" y="495"/>
                    </a:lnTo>
                    <a:lnTo>
                      <a:pt x="1185" y="481"/>
                    </a:lnTo>
                    <a:lnTo>
                      <a:pt x="1182" y="465"/>
                    </a:lnTo>
                    <a:lnTo>
                      <a:pt x="1178" y="451"/>
                    </a:lnTo>
                    <a:lnTo>
                      <a:pt x="1175" y="437"/>
                    </a:lnTo>
                    <a:lnTo>
                      <a:pt x="1170" y="423"/>
                    </a:lnTo>
                    <a:lnTo>
                      <a:pt x="1165" y="409"/>
                    </a:lnTo>
                    <a:lnTo>
                      <a:pt x="1161" y="395"/>
                    </a:lnTo>
                    <a:lnTo>
                      <a:pt x="1150" y="367"/>
                    </a:lnTo>
                    <a:lnTo>
                      <a:pt x="1139" y="341"/>
                    </a:lnTo>
                    <a:lnTo>
                      <a:pt x="1125" y="316"/>
                    </a:lnTo>
                    <a:lnTo>
                      <a:pt x="1111" y="291"/>
                    </a:lnTo>
                    <a:lnTo>
                      <a:pt x="1095" y="265"/>
                    </a:lnTo>
                    <a:lnTo>
                      <a:pt x="1078" y="243"/>
                    </a:lnTo>
                    <a:lnTo>
                      <a:pt x="1061" y="219"/>
                    </a:lnTo>
                    <a:lnTo>
                      <a:pt x="1041" y="198"/>
                    </a:lnTo>
                    <a:lnTo>
                      <a:pt x="1021" y="176"/>
                    </a:lnTo>
                    <a:lnTo>
                      <a:pt x="1001" y="156"/>
                    </a:lnTo>
                    <a:lnTo>
                      <a:pt x="979" y="137"/>
                    </a:lnTo>
                    <a:lnTo>
                      <a:pt x="956" y="120"/>
                    </a:lnTo>
                    <a:lnTo>
                      <a:pt x="933" y="103"/>
                    </a:lnTo>
                    <a:lnTo>
                      <a:pt x="909" y="87"/>
                    </a:lnTo>
                    <a:lnTo>
                      <a:pt x="883" y="72"/>
                    </a:lnTo>
                    <a:lnTo>
                      <a:pt x="857" y="59"/>
                    </a:lnTo>
                    <a:lnTo>
                      <a:pt x="830" y="47"/>
                    </a:lnTo>
                    <a:lnTo>
                      <a:pt x="804" y="36"/>
                    </a:lnTo>
                    <a:lnTo>
                      <a:pt x="790" y="31"/>
                    </a:lnTo>
                    <a:lnTo>
                      <a:pt x="776" y="26"/>
                    </a:lnTo>
                    <a:lnTo>
                      <a:pt x="762" y="23"/>
                    </a:lnTo>
                    <a:lnTo>
                      <a:pt x="748" y="19"/>
                    </a:lnTo>
                    <a:lnTo>
                      <a:pt x="732" y="16"/>
                    </a:lnTo>
                    <a:lnTo>
                      <a:pt x="718" y="12"/>
                    </a:lnTo>
                    <a:lnTo>
                      <a:pt x="705" y="9"/>
                    </a:lnTo>
                    <a:lnTo>
                      <a:pt x="689" y="8"/>
                    </a:lnTo>
                    <a:lnTo>
                      <a:pt x="675" y="5"/>
                    </a:lnTo>
                    <a:lnTo>
                      <a:pt x="660" y="3"/>
                    </a:lnTo>
                    <a:lnTo>
                      <a:pt x="644" y="2"/>
                    </a:lnTo>
                    <a:lnTo>
                      <a:pt x="629" y="0"/>
                    </a:lnTo>
                    <a:lnTo>
                      <a:pt x="615" y="0"/>
                    </a:lnTo>
                    <a:lnTo>
                      <a:pt x="597" y="0"/>
                    </a:lnTo>
                  </a:path>
                </a:pathLst>
              </a:custGeom>
              <a:noFill/>
              <a:ln w="17463">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08" name="Freeform 77"/>
              <p:cNvSpPr>
                <a:spLocks/>
              </p:cNvSpPr>
              <p:nvPr/>
            </p:nvSpPr>
            <p:spPr bwMode="auto">
              <a:xfrm>
                <a:off x="4186234" y="4259268"/>
                <a:ext cx="1668463" cy="1677988"/>
              </a:xfrm>
              <a:custGeom>
                <a:avLst/>
                <a:gdLst>
                  <a:gd name="T0" fmla="*/ 2147483647 w 1051"/>
                  <a:gd name="T1" fmla="*/ 2147483647 h 1057"/>
                  <a:gd name="T2" fmla="*/ 2147483647 w 1051"/>
                  <a:gd name="T3" fmla="*/ 2147483647 h 1057"/>
                  <a:gd name="T4" fmla="*/ 2147483647 w 1051"/>
                  <a:gd name="T5" fmla="*/ 2147483647 h 1057"/>
                  <a:gd name="T6" fmla="*/ 2147483647 w 1051"/>
                  <a:gd name="T7" fmla="*/ 2147483647 h 1057"/>
                  <a:gd name="T8" fmla="*/ 2147483647 w 1051"/>
                  <a:gd name="T9" fmla="*/ 2147483647 h 1057"/>
                  <a:gd name="T10" fmla="*/ 2147483647 w 1051"/>
                  <a:gd name="T11" fmla="*/ 2147483647 h 1057"/>
                  <a:gd name="T12" fmla="*/ 2147483647 w 1051"/>
                  <a:gd name="T13" fmla="*/ 2147483647 h 1057"/>
                  <a:gd name="T14" fmla="*/ 2147483647 w 1051"/>
                  <a:gd name="T15" fmla="*/ 2147483647 h 1057"/>
                  <a:gd name="T16" fmla="*/ 2147483647 w 1051"/>
                  <a:gd name="T17" fmla="*/ 2147483647 h 1057"/>
                  <a:gd name="T18" fmla="*/ 2147483647 w 1051"/>
                  <a:gd name="T19" fmla="*/ 2147483647 h 1057"/>
                  <a:gd name="T20" fmla="*/ 2147483647 w 1051"/>
                  <a:gd name="T21" fmla="*/ 2147483647 h 1057"/>
                  <a:gd name="T22" fmla="*/ 0 w 1051"/>
                  <a:gd name="T23" fmla="*/ 2147483647 h 1057"/>
                  <a:gd name="T24" fmla="*/ 2147483647 w 1051"/>
                  <a:gd name="T25" fmla="*/ 2147483647 h 1057"/>
                  <a:gd name="T26" fmla="*/ 2147483647 w 1051"/>
                  <a:gd name="T27" fmla="*/ 2147483647 h 1057"/>
                  <a:gd name="T28" fmla="*/ 2147483647 w 1051"/>
                  <a:gd name="T29" fmla="*/ 2147483647 h 1057"/>
                  <a:gd name="T30" fmla="*/ 2147483647 w 1051"/>
                  <a:gd name="T31" fmla="*/ 2147483647 h 1057"/>
                  <a:gd name="T32" fmla="*/ 2147483647 w 1051"/>
                  <a:gd name="T33" fmla="*/ 2147483647 h 1057"/>
                  <a:gd name="T34" fmla="*/ 2147483647 w 1051"/>
                  <a:gd name="T35" fmla="*/ 2147483647 h 1057"/>
                  <a:gd name="T36" fmla="*/ 2147483647 w 1051"/>
                  <a:gd name="T37" fmla="*/ 2147483647 h 1057"/>
                  <a:gd name="T38" fmla="*/ 2147483647 w 1051"/>
                  <a:gd name="T39" fmla="*/ 2147483647 h 1057"/>
                  <a:gd name="T40" fmla="*/ 2147483647 w 1051"/>
                  <a:gd name="T41" fmla="*/ 2147483647 h 1057"/>
                  <a:gd name="T42" fmla="*/ 2147483647 w 1051"/>
                  <a:gd name="T43" fmla="*/ 2147483647 h 1057"/>
                  <a:gd name="T44" fmla="*/ 2147483647 w 1051"/>
                  <a:gd name="T45" fmla="*/ 2147483647 h 1057"/>
                  <a:gd name="T46" fmla="*/ 2147483647 w 1051"/>
                  <a:gd name="T47" fmla="*/ 2147483647 h 1057"/>
                  <a:gd name="T48" fmla="*/ 2147483647 w 1051"/>
                  <a:gd name="T49" fmla="*/ 2147483647 h 1057"/>
                  <a:gd name="T50" fmla="*/ 2147483647 w 1051"/>
                  <a:gd name="T51" fmla="*/ 2147483647 h 1057"/>
                  <a:gd name="T52" fmla="*/ 2147483647 w 1051"/>
                  <a:gd name="T53" fmla="*/ 2147483647 h 1057"/>
                  <a:gd name="T54" fmla="*/ 2147483647 w 1051"/>
                  <a:gd name="T55" fmla="*/ 2147483647 h 1057"/>
                  <a:gd name="T56" fmla="*/ 2147483647 w 1051"/>
                  <a:gd name="T57" fmla="*/ 2147483647 h 1057"/>
                  <a:gd name="T58" fmla="*/ 2147483647 w 1051"/>
                  <a:gd name="T59" fmla="*/ 2147483647 h 1057"/>
                  <a:gd name="T60" fmla="*/ 2147483647 w 1051"/>
                  <a:gd name="T61" fmla="*/ 2147483647 h 1057"/>
                  <a:gd name="T62" fmla="*/ 2147483647 w 1051"/>
                  <a:gd name="T63" fmla="*/ 2147483647 h 1057"/>
                  <a:gd name="T64" fmla="*/ 2147483647 w 1051"/>
                  <a:gd name="T65" fmla="*/ 2147483647 h 1057"/>
                  <a:gd name="T66" fmla="*/ 2147483647 w 1051"/>
                  <a:gd name="T67" fmla="*/ 2147483647 h 1057"/>
                  <a:gd name="T68" fmla="*/ 2147483647 w 1051"/>
                  <a:gd name="T69" fmla="*/ 2147483647 h 1057"/>
                  <a:gd name="T70" fmla="*/ 2147483647 w 1051"/>
                  <a:gd name="T71" fmla="*/ 2147483647 h 1057"/>
                  <a:gd name="T72" fmla="*/ 2147483647 w 1051"/>
                  <a:gd name="T73" fmla="*/ 2147483647 h 1057"/>
                  <a:gd name="T74" fmla="*/ 2147483647 w 1051"/>
                  <a:gd name="T75" fmla="*/ 2147483647 h 1057"/>
                  <a:gd name="T76" fmla="*/ 2147483647 w 1051"/>
                  <a:gd name="T77" fmla="*/ 2147483647 h 1057"/>
                  <a:gd name="T78" fmla="*/ 2147483647 w 1051"/>
                  <a:gd name="T79" fmla="*/ 2147483647 h 1057"/>
                  <a:gd name="T80" fmla="*/ 2147483647 w 1051"/>
                  <a:gd name="T81" fmla="*/ 2147483647 h 1057"/>
                  <a:gd name="T82" fmla="*/ 2147483647 w 1051"/>
                  <a:gd name="T83" fmla="*/ 2147483647 h 1057"/>
                  <a:gd name="T84" fmla="*/ 2147483647 w 1051"/>
                  <a:gd name="T85" fmla="*/ 2147483647 h 1057"/>
                  <a:gd name="T86" fmla="*/ 2147483647 w 1051"/>
                  <a:gd name="T87" fmla="*/ 2147483647 h 1057"/>
                  <a:gd name="T88" fmla="*/ 2147483647 w 1051"/>
                  <a:gd name="T89" fmla="*/ 2147483647 h 1057"/>
                  <a:gd name="T90" fmla="*/ 2147483647 w 1051"/>
                  <a:gd name="T91" fmla="*/ 2147483647 h 1057"/>
                  <a:gd name="T92" fmla="*/ 2147483647 w 1051"/>
                  <a:gd name="T93" fmla="*/ 2147483647 h 1057"/>
                  <a:gd name="T94" fmla="*/ 2147483647 w 1051"/>
                  <a:gd name="T95" fmla="*/ 0 h 10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057"/>
                  <a:gd name="T146" fmla="*/ 1051 w 1051"/>
                  <a:gd name="T147" fmla="*/ 1057 h 10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057">
                    <a:moveTo>
                      <a:pt x="525" y="0"/>
                    </a:moveTo>
                    <a:lnTo>
                      <a:pt x="513" y="0"/>
                    </a:lnTo>
                    <a:lnTo>
                      <a:pt x="499" y="2"/>
                    </a:lnTo>
                    <a:lnTo>
                      <a:pt x="485" y="2"/>
                    </a:lnTo>
                    <a:lnTo>
                      <a:pt x="471" y="3"/>
                    </a:lnTo>
                    <a:lnTo>
                      <a:pt x="445" y="8"/>
                    </a:lnTo>
                    <a:lnTo>
                      <a:pt x="420" y="11"/>
                    </a:lnTo>
                    <a:lnTo>
                      <a:pt x="395" y="17"/>
                    </a:lnTo>
                    <a:lnTo>
                      <a:pt x="370" y="25"/>
                    </a:lnTo>
                    <a:lnTo>
                      <a:pt x="346" y="33"/>
                    </a:lnTo>
                    <a:lnTo>
                      <a:pt x="321" y="42"/>
                    </a:lnTo>
                    <a:lnTo>
                      <a:pt x="299" y="53"/>
                    </a:lnTo>
                    <a:lnTo>
                      <a:pt x="276" y="64"/>
                    </a:lnTo>
                    <a:lnTo>
                      <a:pt x="254" y="78"/>
                    </a:lnTo>
                    <a:lnTo>
                      <a:pt x="232" y="90"/>
                    </a:lnTo>
                    <a:lnTo>
                      <a:pt x="212" y="106"/>
                    </a:lnTo>
                    <a:lnTo>
                      <a:pt x="192" y="122"/>
                    </a:lnTo>
                    <a:lnTo>
                      <a:pt x="173" y="137"/>
                    </a:lnTo>
                    <a:lnTo>
                      <a:pt x="155" y="154"/>
                    </a:lnTo>
                    <a:lnTo>
                      <a:pt x="138" y="173"/>
                    </a:lnTo>
                    <a:lnTo>
                      <a:pt x="121" y="193"/>
                    </a:lnTo>
                    <a:lnTo>
                      <a:pt x="105" y="213"/>
                    </a:lnTo>
                    <a:lnTo>
                      <a:pt x="90" y="234"/>
                    </a:lnTo>
                    <a:lnTo>
                      <a:pt x="77" y="254"/>
                    </a:lnTo>
                    <a:lnTo>
                      <a:pt x="63" y="277"/>
                    </a:lnTo>
                    <a:lnTo>
                      <a:pt x="52" y="299"/>
                    </a:lnTo>
                    <a:lnTo>
                      <a:pt x="43" y="324"/>
                    </a:lnTo>
                    <a:lnTo>
                      <a:pt x="32" y="347"/>
                    </a:lnTo>
                    <a:lnTo>
                      <a:pt x="24" y="372"/>
                    </a:lnTo>
                    <a:lnTo>
                      <a:pt x="17" y="397"/>
                    </a:lnTo>
                    <a:lnTo>
                      <a:pt x="10" y="422"/>
                    </a:lnTo>
                    <a:lnTo>
                      <a:pt x="7" y="448"/>
                    </a:lnTo>
                    <a:lnTo>
                      <a:pt x="3" y="475"/>
                    </a:lnTo>
                    <a:lnTo>
                      <a:pt x="1" y="489"/>
                    </a:lnTo>
                    <a:lnTo>
                      <a:pt x="1" y="501"/>
                    </a:lnTo>
                    <a:lnTo>
                      <a:pt x="0" y="515"/>
                    </a:lnTo>
                    <a:lnTo>
                      <a:pt x="0" y="528"/>
                    </a:lnTo>
                    <a:lnTo>
                      <a:pt x="0" y="543"/>
                    </a:lnTo>
                    <a:lnTo>
                      <a:pt x="1" y="556"/>
                    </a:lnTo>
                    <a:lnTo>
                      <a:pt x="1" y="570"/>
                    </a:lnTo>
                    <a:lnTo>
                      <a:pt x="3" y="582"/>
                    </a:lnTo>
                    <a:lnTo>
                      <a:pt x="7" y="609"/>
                    </a:lnTo>
                    <a:lnTo>
                      <a:pt x="10" y="637"/>
                    </a:lnTo>
                    <a:lnTo>
                      <a:pt x="17" y="662"/>
                    </a:lnTo>
                    <a:lnTo>
                      <a:pt x="24" y="687"/>
                    </a:lnTo>
                    <a:lnTo>
                      <a:pt x="32" y="710"/>
                    </a:lnTo>
                    <a:lnTo>
                      <a:pt x="43" y="735"/>
                    </a:lnTo>
                    <a:lnTo>
                      <a:pt x="52" y="758"/>
                    </a:lnTo>
                    <a:lnTo>
                      <a:pt x="63" y="781"/>
                    </a:lnTo>
                    <a:lnTo>
                      <a:pt x="77" y="803"/>
                    </a:lnTo>
                    <a:lnTo>
                      <a:pt x="90" y="825"/>
                    </a:lnTo>
                    <a:lnTo>
                      <a:pt x="105" y="845"/>
                    </a:lnTo>
                    <a:lnTo>
                      <a:pt x="121" y="864"/>
                    </a:lnTo>
                    <a:lnTo>
                      <a:pt x="138" y="884"/>
                    </a:lnTo>
                    <a:lnTo>
                      <a:pt x="155" y="901"/>
                    </a:lnTo>
                    <a:lnTo>
                      <a:pt x="173" y="920"/>
                    </a:lnTo>
                    <a:lnTo>
                      <a:pt x="192" y="937"/>
                    </a:lnTo>
                    <a:lnTo>
                      <a:pt x="212" y="953"/>
                    </a:lnTo>
                    <a:lnTo>
                      <a:pt x="232" y="967"/>
                    </a:lnTo>
                    <a:lnTo>
                      <a:pt x="254" y="981"/>
                    </a:lnTo>
                    <a:lnTo>
                      <a:pt x="276" y="993"/>
                    </a:lnTo>
                    <a:lnTo>
                      <a:pt x="297" y="1006"/>
                    </a:lnTo>
                    <a:lnTo>
                      <a:pt x="321" y="1016"/>
                    </a:lnTo>
                    <a:lnTo>
                      <a:pt x="346" y="1026"/>
                    </a:lnTo>
                    <a:lnTo>
                      <a:pt x="370" y="1034"/>
                    </a:lnTo>
                    <a:lnTo>
                      <a:pt x="394" y="1040"/>
                    </a:lnTo>
                    <a:lnTo>
                      <a:pt x="420" y="1046"/>
                    </a:lnTo>
                    <a:lnTo>
                      <a:pt x="445" y="1051"/>
                    </a:lnTo>
                    <a:lnTo>
                      <a:pt x="471" y="1055"/>
                    </a:lnTo>
                    <a:lnTo>
                      <a:pt x="485" y="1055"/>
                    </a:lnTo>
                    <a:lnTo>
                      <a:pt x="499" y="1055"/>
                    </a:lnTo>
                    <a:lnTo>
                      <a:pt x="513" y="1057"/>
                    </a:lnTo>
                    <a:lnTo>
                      <a:pt x="525" y="1057"/>
                    </a:lnTo>
                    <a:lnTo>
                      <a:pt x="539" y="1057"/>
                    </a:lnTo>
                    <a:lnTo>
                      <a:pt x="552" y="1055"/>
                    </a:lnTo>
                    <a:lnTo>
                      <a:pt x="567" y="1055"/>
                    </a:lnTo>
                    <a:lnTo>
                      <a:pt x="580" y="1055"/>
                    </a:lnTo>
                    <a:lnTo>
                      <a:pt x="606" y="1051"/>
                    </a:lnTo>
                    <a:lnTo>
                      <a:pt x="633" y="1046"/>
                    </a:lnTo>
                    <a:lnTo>
                      <a:pt x="657" y="1040"/>
                    </a:lnTo>
                    <a:lnTo>
                      <a:pt x="682" y="1034"/>
                    </a:lnTo>
                    <a:lnTo>
                      <a:pt x="707" y="1026"/>
                    </a:lnTo>
                    <a:lnTo>
                      <a:pt x="730" y="1016"/>
                    </a:lnTo>
                    <a:lnTo>
                      <a:pt x="755" y="1006"/>
                    </a:lnTo>
                    <a:lnTo>
                      <a:pt x="777" y="993"/>
                    </a:lnTo>
                    <a:lnTo>
                      <a:pt x="799" y="981"/>
                    </a:lnTo>
                    <a:lnTo>
                      <a:pt x="820" y="967"/>
                    </a:lnTo>
                    <a:lnTo>
                      <a:pt x="840" y="953"/>
                    </a:lnTo>
                    <a:lnTo>
                      <a:pt x="861" y="937"/>
                    </a:lnTo>
                    <a:lnTo>
                      <a:pt x="881" y="920"/>
                    </a:lnTo>
                    <a:lnTo>
                      <a:pt x="898" y="901"/>
                    </a:lnTo>
                    <a:lnTo>
                      <a:pt x="916" y="884"/>
                    </a:lnTo>
                    <a:lnTo>
                      <a:pt x="932" y="864"/>
                    </a:lnTo>
                    <a:lnTo>
                      <a:pt x="947" y="845"/>
                    </a:lnTo>
                    <a:lnTo>
                      <a:pt x="961" y="825"/>
                    </a:lnTo>
                    <a:lnTo>
                      <a:pt x="975" y="803"/>
                    </a:lnTo>
                    <a:lnTo>
                      <a:pt x="989" y="781"/>
                    </a:lnTo>
                    <a:lnTo>
                      <a:pt x="1000" y="758"/>
                    </a:lnTo>
                    <a:lnTo>
                      <a:pt x="1011" y="735"/>
                    </a:lnTo>
                    <a:lnTo>
                      <a:pt x="1020" y="710"/>
                    </a:lnTo>
                    <a:lnTo>
                      <a:pt x="1028" y="687"/>
                    </a:lnTo>
                    <a:lnTo>
                      <a:pt x="1034" y="662"/>
                    </a:lnTo>
                    <a:lnTo>
                      <a:pt x="1042" y="637"/>
                    </a:lnTo>
                    <a:lnTo>
                      <a:pt x="1045" y="609"/>
                    </a:lnTo>
                    <a:lnTo>
                      <a:pt x="1050" y="582"/>
                    </a:lnTo>
                    <a:lnTo>
                      <a:pt x="1051" y="570"/>
                    </a:lnTo>
                    <a:lnTo>
                      <a:pt x="1051" y="556"/>
                    </a:lnTo>
                    <a:lnTo>
                      <a:pt x="1051" y="543"/>
                    </a:lnTo>
                    <a:lnTo>
                      <a:pt x="1051" y="529"/>
                    </a:lnTo>
                    <a:lnTo>
                      <a:pt x="1051" y="515"/>
                    </a:lnTo>
                    <a:lnTo>
                      <a:pt x="1051" y="501"/>
                    </a:lnTo>
                    <a:lnTo>
                      <a:pt x="1051" y="489"/>
                    </a:lnTo>
                    <a:lnTo>
                      <a:pt x="1050" y="475"/>
                    </a:lnTo>
                    <a:lnTo>
                      <a:pt x="1045" y="448"/>
                    </a:lnTo>
                    <a:lnTo>
                      <a:pt x="1042" y="422"/>
                    </a:lnTo>
                    <a:lnTo>
                      <a:pt x="1034" y="397"/>
                    </a:lnTo>
                    <a:lnTo>
                      <a:pt x="1028" y="372"/>
                    </a:lnTo>
                    <a:lnTo>
                      <a:pt x="1020" y="347"/>
                    </a:lnTo>
                    <a:lnTo>
                      <a:pt x="1011" y="324"/>
                    </a:lnTo>
                    <a:lnTo>
                      <a:pt x="1000" y="299"/>
                    </a:lnTo>
                    <a:lnTo>
                      <a:pt x="989" y="277"/>
                    </a:lnTo>
                    <a:lnTo>
                      <a:pt x="975" y="254"/>
                    </a:lnTo>
                    <a:lnTo>
                      <a:pt x="961" y="234"/>
                    </a:lnTo>
                    <a:lnTo>
                      <a:pt x="947" y="213"/>
                    </a:lnTo>
                    <a:lnTo>
                      <a:pt x="932" y="193"/>
                    </a:lnTo>
                    <a:lnTo>
                      <a:pt x="916" y="173"/>
                    </a:lnTo>
                    <a:lnTo>
                      <a:pt x="898" y="154"/>
                    </a:lnTo>
                    <a:lnTo>
                      <a:pt x="881" y="137"/>
                    </a:lnTo>
                    <a:lnTo>
                      <a:pt x="861" y="122"/>
                    </a:lnTo>
                    <a:lnTo>
                      <a:pt x="840" y="106"/>
                    </a:lnTo>
                    <a:lnTo>
                      <a:pt x="819" y="90"/>
                    </a:lnTo>
                    <a:lnTo>
                      <a:pt x="799" y="78"/>
                    </a:lnTo>
                    <a:lnTo>
                      <a:pt x="777" y="64"/>
                    </a:lnTo>
                    <a:lnTo>
                      <a:pt x="755" y="53"/>
                    </a:lnTo>
                    <a:lnTo>
                      <a:pt x="730" y="42"/>
                    </a:lnTo>
                    <a:lnTo>
                      <a:pt x="707" y="33"/>
                    </a:lnTo>
                    <a:lnTo>
                      <a:pt x="682" y="25"/>
                    </a:lnTo>
                    <a:lnTo>
                      <a:pt x="657" y="17"/>
                    </a:lnTo>
                    <a:lnTo>
                      <a:pt x="633" y="11"/>
                    </a:lnTo>
                    <a:lnTo>
                      <a:pt x="606" y="8"/>
                    </a:lnTo>
                    <a:lnTo>
                      <a:pt x="580" y="3"/>
                    </a:lnTo>
                    <a:lnTo>
                      <a:pt x="567" y="2"/>
                    </a:lnTo>
                    <a:lnTo>
                      <a:pt x="552" y="0"/>
                    </a:lnTo>
                    <a:lnTo>
                      <a:pt x="539" y="0"/>
                    </a:lnTo>
                    <a:lnTo>
                      <a:pt x="525" y="0"/>
                    </a:lnTo>
                    <a:close/>
                  </a:path>
                </a:pathLst>
              </a:custGeom>
              <a:solidFill>
                <a:srgbClr val="EAEAEA"/>
              </a:solidFill>
              <a:ln w="9525">
                <a:noFill/>
                <a:round/>
                <a:headEnd/>
                <a:tailEnd/>
              </a:ln>
            </p:spPr>
            <p:txBody>
              <a:bodyPr/>
              <a:lstStyle/>
              <a:p>
                <a:endParaRPr lang="ja-JP" altLang="en-US" dirty="0">
                  <a:latin typeface="Tahoma" pitchFamily="34" charset="0"/>
                  <a:cs typeface="Tahoma" pitchFamily="34" charset="0"/>
                </a:endParaRPr>
              </a:p>
            </p:txBody>
          </p:sp>
          <p:sp>
            <p:nvSpPr>
              <p:cNvPr id="9409" name="Freeform 78"/>
              <p:cNvSpPr>
                <a:spLocks noEditPoints="1"/>
              </p:cNvSpPr>
              <p:nvPr/>
            </p:nvSpPr>
            <p:spPr bwMode="auto">
              <a:xfrm>
                <a:off x="4179884" y="4254505"/>
                <a:ext cx="1682750" cy="1690688"/>
              </a:xfrm>
              <a:custGeom>
                <a:avLst/>
                <a:gdLst>
                  <a:gd name="T0" fmla="*/ 2147483647 w 1060"/>
                  <a:gd name="T1" fmla="*/ 2147483647 h 1065"/>
                  <a:gd name="T2" fmla="*/ 2147483647 w 1060"/>
                  <a:gd name="T3" fmla="*/ 2147483647 h 1065"/>
                  <a:gd name="T4" fmla="*/ 2147483647 w 1060"/>
                  <a:gd name="T5" fmla="*/ 2147483647 h 1065"/>
                  <a:gd name="T6" fmla="*/ 2147483647 w 1060"/>
                  <a:gd name="T7" fmla="*/ 2147483647 h 1065"/>
                  <a:gd name="T8" fmla="*/ 2147483647 w 1060"/>
                  <a:gd name="T9" fmla="*/ 2147483647 h 1065"/>
                  <a:gd name="T10" fmla="*/ 2147483647 w 1060"/>
                  <a:gd name="T11" fmla="*/ 2147483647 h 1065"/>
                  <a:gd name="T12" fmla="*/ 2147483647 w 1060"/>
                  <a:gd name="T13" fmla="*/ 2147483647 h 1065"/>
                  <a:gd name="T14" fmla="*/ 2147483647 w 1060"/>
                  <a:gd name="T15" fmla="*/ 2147483647 h 1065"/>
                  <a:gd name="T16" fmla="*/ 2147483647 w 1060"/>
                  <a:gd name="T17" fmla="*/ 2147483647 h 1065"/>
                  <a:gd name="T18" fmla="*/ 2147483647 w 1060"/>
                  <a:gd name="T19" fmla="*/ 2147483647 h 1065"/>
                  <a:gd name="T20" fmla="*/ 2147483647 w 1060"/>
                  <a:gd name="T21" fmla="*/ 2147483647 h 1065"/>
                  <a:gd name="T22" fmla="*/ 2147483647 w 1060"/>
                  <a:gd name="T23" fmla="*/ 2147483647 h 1065"/>
                  <a:gd name="T24" fmla="*/ 2147483647 w 1060"/>
                  <a:gd name="T25" fmla="*/ 2147483647 h 1065"/>
                  <a:gd name="T26" fmla="*/ 2147483647 w 1060"/>
                  <a:gd name="T27" fmla="*/ 2147483647 h 1065"/>
                  <a:gd name="T28" fmla="*/ 2147483647 w 1060"/>
                  <a:gd name="T29" fmla="*/ 2147483647 h 1065"/>
                  <a:gd name="T30" fmla="*/ 2147483647 w 1060"/>
                  <a:gd name="T31" fmla="*/ 2147483647 h 1065"/>
                  <a:gd name="T32" fmla="*/ 2147483647 w 1060"/>
                  <a:gd name="T33" fmla="*/ 2147483647 h 1065"/>
                  <a:gd name="T34" fmla="*/ 2147483647 w 1060"/>
                  <a:gd name="T35" fmla="*/ 2147483647 h 1065"/>
                  <a:gd name="T36" fmla="*/ 2147483647 w 1060"/>
                  <a:gd name="T37" fmla="*/ 2147483647 h 1065"/>
                  <a:gd name="T38" fmla="*/ 2147483647 w 1060"/>
                  <a:gd name="T39" fmla="*/ 2147483647 h 1065"/>
                  <a:gd name="T40" fmla="*/ 2147483647 w 1060"/>
                  <a:gd name="T41" fmla="*/ 2147483647 h 1065"/>
                  <a:gd name="T42" fmla="*/ 2147483647 w 1060"/>
                  <a:gd name="T43" fmla="*/ 2147483647 h 1065"/>
                  <a:gd name="T44" fmla="*/ 2147483647 w 1060"/>
                  <a:gd name="T45" fmla="*/ 2147483647 h 1065"/>
                  <a:gd name="T46" fmla="*/ 2147483647 w 1060"/>
                  <a:gd name="T47" fmla="*/ 2147483647 h 1065"/>
                  <a:gd name="T48" fmla="*/ 2147483647 w 1060"/>
                  <a:gd name="T49" fmla="*/ 2147483647 h 1065"/>
                  <a:gd name="T50" fmla="*/ 2147483647 w 1060"/>
                  <a:gd name="T51" fmla="*/ 2147483647 h 1065"/>
                  <a:gd name="T52" fmla="*/ 2147483647 w 1060"/>
                  <a:gd name="T53" fmla="*/ 2147483647 h 1065"/>
                  <a:gd name="T54" fmla="*/ 2147483647 w 1060"/>
                  <a:gd name="T55" fmla="*/ 2147483647 h 1065"/>
                  <a:gd name="T56" fmla="*/ 2147483647 w 1060"/>
                  <a:gd name="T57" fmla="*/ 2147483647 h 1065"/>
                  <a:gd name="T58" fmla="*/ 2147483647 w 1060"/>
                  <a:gd name="T59" fmla="*/ 2147483647 h 1065"/>
                  <a:gd name="T60" fmla="*/ 2147483647 w 1060"/>
                  <a:gd name="T61" fmla="*/ 2147483647 h 1065"/>
                  <a:gd name="T62" fmla="*/ 2147483647 w 1060"/>
                  <a:gd name="T63" fmla="*/ 2147483647 h 1065"/>
                  <a:gd name="T64" fmla="*/ 2147483647 w 1060"/>
                  <a:gd name="T65" fmla="*/ 2147483647 h 1065"/>
                  <a:gd name="T66" fmla="*/ 2147483647 w 1060"/>
                  <a:gd name="T67" fmla="*/ 2147483647 h 1065"/>
                  <a:gd name="T68" fmla="*/ 2147483647 w 1060"/>
                  <a:gd name="T69" fmla="*/ 2147483647 h 1065"/>
                  <a:gd name="T70" fmla="*/ 2147483647 w 1060"/>
                  <a:gd name="T71" fmla="*/ 2147483647 h 1065"/>
                  <a:gd name="T72" fmla="*/ 2147483647 w 1060"/>
                  <a:gd name="T73" fmla="*/ 2147483647 h 1065"/>
                  <a:gd name="T74" fmla="*/ 2147483647 w 1060"/>
                  <a:gd name="T75" fmla="*/ 2147483647 h 1065"/>
                  <a:gd name="T76" fmla="*/ 2147483647 w 1060"/>
                  <a:gd name="T77" fmla="*/ 2147483647 h 1065"/>
                  <a:gd name="T78" fmla="*/ 2147483647 w 1060"/>
                  <a:gd name="T79" fmla="*/ 2147483647 h 1065"/>
                  <a:gd name="T80" fmla="*/ 2147483647 w 1060"/>
                  <a:gd name="T81" fmla="*/ 2147483647 h 1065"/>
                  <a:gd name="T82" fmla="*/ 2147483647 w 1060"/>
                  <a:gd name="T83" fmla="*/ 2147483647 h 1065"/>
                  <a:gd name="T84" fmla="*/ 2147483647 w 1060"/>
                  <a:gd name="T85" fmla="*/ 2147483647 h 1065"/>
                  <a:gd name="T86" fmla="*/ 2147483647 w 1060"/>
                  <a:gd name="T87" fmla="*/ 2147483647 h 1065"/>
                  <a:gd name="T88" fmla="*/ 2147483647 w 1060"/>
                  <a:gd name="T89" fmla="*/ 2147483647 h 1065"/>
                  <a:gd name="T90" fmla="*/ 2147483647 w 1060"/>
                  <a:gd name="T91" fmla="*/ 2147483647 h 1065"/>
                  <a:gd name="T92" fmla="*/ 2147483647 w 1060"/>
                  <a:gd name="T93" fmla="*/ 2147483647 h 1065"/>
                  <a:gd name="T94" fmla="*/ 2147483647 w 1060"/>
                  <a:gd name="T95" fmla="*/ 2147483647 h 1065"/>
                  <a:gd name="T96" fmla="*/ 2147483647 w 1060"/>
                  <a:gd name="T97" fmla="*/ 2147483647 h 1065"/>
                  <a:gd name="T98" fmla="*/ 2147483647 w 1060"/>
                  <a:gd name="T99" fmla="*/ 2147483647 h 1065"/>
                  <a:gd name="T100" fmla="*/ 2147483647 w 1060"/>
                  <a:gd name="T101" fmla="*/ 2147483647 h 1065"/>
                  <a:gd name="T102" fmla="*/ 2147483647 w 1060"/>
                  <a:gd name="T103" fmla="*/ 2147483647 h 1065"/>
                  <a:gd name="T104" fmla="*/ 2147483647 w 1060"/>
                  <a:gd name="T105" fmla="*/ 2147483647 h 1065"/>
                  <a:gd name="T106" fmla="*/ 2147483647 w 1060"/>
                  <a:gd name="T107" fmla="*/ 2147483647 h 1065"/>
                  <a:gd name="T108" fmla="*/ 2147483647 w 1060"/>
                  <a:gd name="T109" fmla="*/ 2147483647 h 1065"/>
                  <a:gd name="T110" fmla="*/ 2147483647 w 1060"/>
                  <a:gd name="T111" fmla="*/ 2147483647 h 1065"/>
                  <a:gd name="T112" fmla="*/ 2147483647 w 1060"/>
                  <a:gd name="T113" fmla="*/ 2147483647 h 1065"/>
                  <a:gd name="T114" fmla="*/ 2147483647 w 1060"/>
                  <a:gd name="T115" fmla="*/ 2147483647 h 1065"/>
                  <a:gd name="T116" fmla="*/ 2147483647 w 1060"/>
                  <a:gd name="T117" fmla="*/ 2147483647 h 1065"/>
                  <a:gd name="T118" fmla="*/ 2147483647 w 1060"/>
                  <a:gd name="T119" fmla="*/ 2147483647 h 1065"/>
                  <a:gd name="T120" fmla="*/ 2147483647 w 1060"/>
                  <a:gd name="T121" fmla="*/ 2147483647 h 1065"/>
                  <a:gd name="T122" fmla="*/ 2147483647 w 1060"/>
                  <a:gd name="T123" fmla="*/ 2147483647 h 10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0"/>
                  <a:gd name="T187" fmla="*/ 0 h 1065"/>
                  <a:gd name="T188" fmla="*/ 1060 w 1060"/>
                  <a:gd name="T189" fmla="*/ 1065 h 10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0" h="1065">
                    <a:moveTo>
                      <a:pt x="548" y="9"/>
                    </a:moveTo>
                    <a:lnTo>
                      <a:pt x="529" y="8"/>
                    </a:lnTo>
                    <a:lnTo>
                      <a:pt x="525" y="8"/>
                    </a:lnTo>
                    <a:lnTo>
                      <a:pt x="523" y="8"/>
                    </a:lnTo>
                    <a:lnTo>
                      <a:pt x="520" y="6"/>
                    </a:lnTo>
                    <a:lnTo>
                      <a:pt x="520" y="5"/>
                    </a:lnTo>
                    <a:lnTo>
                      <a:pt x="520" y="3"/>
                    </a:lnTo>
                    <a:lnTo>
                      <a:pt x="520" y="2"/>
                    </a:lnTo>
                    <a:lnTo>
                      <a:pt x="522" y="0"/>
                    </a:lnTo>
                    <a:lnTo>
                      <a:pt x="525" y="0"/>
                    </a:lnTo>
                    <a:lnTo>
                      <a:pt x="529" y="0"/>
                    </a:lnTo>
                    <a:lnTo>
                      <a:pt x="550" y="0"/>
                    </a:lnTo>
                    <a:lnTo>
                      <a:pt x="551" y="2"/>
                    </a:lnTo>
                    <a:lnTo>
                      <a:pt x="553" y="2"/>
                    </a:lnTo>
                    <a:lnTo>
                      <a:pt x="554" y="5"/>
                    </a:lnTo>
                    <a:lnTo>
                      <a:pt x="553" y="6"/>
                    </a:lnTo>
                    <a:lnTo>
                      <a:pt x="553" y="8"/>
                    </a:lnTo>
                    <a:lnTo>
                      <a:pt x="551" y="8"/>
                    </a:lnTo>
                    <a:lnTo>
                      <a:pt x="548" y="9"/>
                    </a:lnTo>
                    <a:close/>
                    <a:moveTo>
                      <a:pt x="492" y="9"/>
                    </a:moveTo>
                    <a:lnTo>
                      <a:pt x="477" y="11"/>
                    </a:lnTo>
                    <a:lnTo>
                      <a:pt x="467" y="11"/>
                    </a:lnTo>
                    <a:lnTo>
                      <a:pt x="466" y="11"/>
                    </a:lnTo>
                    <a:lnTo>
                      <a:pt x="464" y="11"/>
                    </a:lnTo>
                    <a:lnTo>
                      <a:pt x="463" y="11"/>
                    </a:lnTo>
                    <a:lnTo>
                      <a:pt x="463" y="9"/>
                    </a:lnTo>
                    <a:lnTo>
                      <a:pt x="463" y="6"/>
                    </a:lnTo>
                    <a:lnTo>
                      <a:pt x="464" y="5"/>
                    </a:lnTo>
                    <a:lnTo>
                      <a:pt x="464" y="3"/>
                    </a:lnTo>
                    <a:lnTo>
                      <a:pt x="467" y="3"/>
                    </a:lnTo>
                    <a:lnTo>
                      <a:pt x="475" y="2"/>
                    </a:lnTo>
                    <a:lnTo>
                      <a:pt x="492" y="2"/>
                    </a:lnTo>
                    <a:lnTo>
                      <a:pt x="494" y="2"/>
                    </a:lnTo>
                    <a:lnTo>
                      <a:pt x="495" y="3"/>
                    </a:lnTo>
                    <a:lnTo>
                      <a:pt x="495" y="5"/>
                    </a:lnTo>
                    <a:lnTo>
                      <a:pt x="495" y="6"/>
                    </a:lnTo>
                    <a:lnTo>
                      <a:pt x="494" y="8"/>
                    </a:lnTo>
                    <a:lnTo>
                      <a:pt x="494" y="9"/>
                    </a:lnTo>
                    <a:lnTo>
                      <a:pt x="492" y="9"/>
                    </a:lnTo>
                    <a:close/>
                    <a:moveTo>
                      <a:pt x="435" y="17"/>
                    </a:moveTo>
                    <a:lnTo>
                      <a:pt x="426" y="19"/>
                    </a:lnTo>
                    <a:lnTo>
                      <a:pt x="412" y="22"/>
                    </a:lnTo>
                    <a:lnTo>
                      <a:pt x="408" y="22"/>
                    </a:lnTo>
                    <a:lnTo>
                      <a:pt x="407" y="20"/>
                    </a:lnTo>
                    <a:lnTo>
                      <a:pt x="405" y="20"/>
                    </a:lnTo>
                    <a:lnTo>
                      <a:pt x="405" y="19"/>
                    </a:lnTo>
                    <a:lnTo>
                      <a:pt x="405" y="17"/>
                    </a:lnTo>
                    <a:lnTo>
                      <a:pt x="405" y="16"/>
                    </a:lnTo>
                    <a:lnTo>
                      <a:pt x="407" y="14"/>
                    </a:lnTo>
                    <a:lnTo>
                      <a:pt x="408" y="14"/>
                    </a:lnTo>
                    <a:lnTo>
                      <a:pt x="424" y="11"/>
                    </a:lnTo>
                    <a:lnTo>
                      <a:pt x="433" y="9"/>
                    </a:lnTo>
                    <a:lnTo>
                      <a:pt x="435" y="9"/>
                    </a:lnTo>
                    <a:lnTo>
                      <a:pt x="436" y="9"/>
                    </a:lnTo>
                    <a:lnTo>
                      <a:pt x="438" y="11"/>
                    </a:lnTo>
                    <a:lnTo>
                      <a:pt x="438" y="14"/>
                    </a:lnTo>
                    <a:lnTo>
                      <a:pt x="438" y="16"/>
                    </a:lnTo>
                    <a:lnTo>
                      <a:pt x="436" y="16"/>
                    </a:lnTo>
                    <a:lnTo>
                      <a:pt x="435" y="17"/>
                    </a:lnTo>
                    <a:close/>
                    <a:moveTo>
                      <a:pt x="379" y="30"/>
                    </a:moveTo>
                    <a:lnTo>
                      <a:pt x="376" y="31"/>
                    </a:lnTo>
                    <a:lnTo>
                      <a:pt x="356" y="39"/>
                    </a:lnTo>
                    <a:lnTo>
                      <a:pt x="354" y="39"/>
                    </a:lnTo>
                    <a:lnTo>
                      <a:pt x="353" y="39"/>
                    </a:lnTo>
                    <a:lnTo>
                      <a:pt x="351" y="37"/>
                    </a:lnTo>
                    <a:lnTo>
                      <a:pt x="351" y="36"/>
                    </a:lnTo>
                    <a:lnTo>
                      <a:pt x="351" y="34"/>
                    </a:lnTo>
                    <a:lnTo>
                      <a:pt x="351" y="33"/>
                    </a:lnTo>
                    <a:lnTo>
                      <a:pt x="351" y="31"/>
                    </a:lnTo>
                    <a:lnTo>
                      <a:pt x="353" y="30"/>
                    </a:lnTo>
                    <a:lnTo>
                      <a:pt x="373" y="23"/>
                    </a:lnTo>
                    <a:lnTo>
                      <a:pt x="377" y="22"/>
                    </a:lnTo>
                    <a:lnTo>
                      <a:pt x="379" y="22"/>
                    </a:lnTo>
                    <a:lnTo>
                      <a:pt x="381" y="23"/>
                    </a:lnTo>
                    <a:lnTo>
                      <a:pt x="382" y="25"/>
                    </a:lnTo>
                    <a:lnTo>
                      <a:pt x="382" y="27"/>
                    </a:lnTo>
                    <a:lnTo>
                      <a:pt x="382" y="30"/>
                    </a:lnTo>
                    <a:lnTo>
                      <a:pt x="381" y="30"/>
                    </a:lnTo>
                    <a:lnTo>
                      <a:pt x="379" y="30"/>
                    </a:lnTo>
                    <a:close/>
                    <a:moveTo>
                      <a:pt x="325" y="50"/>
                    </a:moveTo>
                    <a:lnTo>
                      <a:pt x="305" y="59"/>
                    </a:lnTo>
                    <a:lnTo>
                      <a:pt x="303" y="61"/>
                    </a:lnTo>
                    <a:lnTo>
                      <a:pt x="301" y="61"/>
                    </a:lnTo>
                    <a:lnTo>
                      <a:pt x="300" y="61"/>
                    </a:lnTo>
                    <a:lnTo>
                      <a:pt x="298" y="59"/>
                    </a:lnTo>
                    <a:lnTo>
                      <a:pt x="297" y="58"/>
                    </a:lnTo>
                    <a:lnTo>
                      <a:pt x="297" y="56"/>
                    </a:lnTo>
                    <a:lnTo>
                      <a:pt x="297" y="55"/>
                    </a:lnTo>
                    <a:lnTo>
                      <a:pt x="298" y="53"/>
                    </a:lnTo>
                    <a:lnTo>
                      <a:pt x="300" y="51"/>
                    </a:lnTo>
                    <a:lnTo>
                      <a:pt x="323" y="42"/>
                    </a:lnTo>
                    <a:lnTo>
                      <a:pt x="325" y="42"/>
                    </a:lnTo>
                    <a:lnTo>
                      <a:pt x="326" y="44"/>
                    </a:lnTo>
                    <a:lnTo>
                      <a:pt x="328" y="45"/>
                    </a:lnTo>
                    <a:lnTo>
                      <a:pt x="328" y="47"/>
                    </a:lnTo>
                    <a:lnTo>
                      <a:pt x="328" y="48"/>
                    </a:lnTo>
                    <a:lnTo>
                      <a:pt x="326" y="48"/>
                    </a:lnTo>
                    <a:lnTo>
                      <a:pt x="325" y="50"/>
                    </a:lnTo>
                    <a:close/>
                    <a:moveTo>
                      <a:pt x="273" y="75"/>
                    </a:moveTo>
                    <a:lnTo>
                      <a:pt x="260" y="84"/>
                    </a:lnTo>
                    <a:lnTo>
                      <a:pt x="253" y="89"/>
                    </a:lnTo>
                    <a:lnTo>
                      <a:pt x="252" y="89"/>
                    </a:lnTo>
                    <a:lnTo>
                      <a:pt x="250" y="89"/>
                    </a:lnTo>
                    <a:lnTo>
                      <a:pt x="249" y="89"/>
                    </a:lnTo>
                    <a:lnTo>
                      <a:pt x="247" y="87"/>
                    </a:lnTo>
                    <a:lnTo>
                      <a:pt x="246" y="86"/>
                    </a:lnTo>
                    <a:lnTo>
                      <a:pt x="246" y="84"/>
                    </a:lnTo>
                    <a:lnTo>
                      <a:pt x="247" y="83"/>
                    </a:lnTo>
                    <a:lnTo>
                      <a:pt x="249" y="81"/>
                    </a:lnTo>
                    <a:lnTo>
                      <a:pt x="255" y="76"/>
                    </a:lnTo>
                    <a:lnTo>
                      <a:pt x="270" y="69"/>
                    </a:lnTo>
                    <a:lnTo>
                      <a:pt x="270" y="67"/>
                    </a:lnTo>
                    <a:lnTo>
                      <a:pt x="272" y="67"/>
                    </a:lnTo>
                    <a:lnTo>
                      <a:pt x="273" y="69"/>
                    </a:lnTo>
                    <a:lnTo>
                      <a:pt x="275" y="70"/>
                    </a:lnTo>
                    <a:lnTo>
                      <a:pt x="277" y="72"/>
                    </a:lnTo>
                    <a:lnTo>
                      <a:pt x="275" y="73"/>
                    </a:lnTo>
                    <a:lnTo>
                      <a:pt x="275" y="75"/>
                    </a:lnTo>
                    <a:lnTo>
                      <a:pt x="273" y="75"/>
                    </a:lnTo>
                    <a:close/>
                    <a:moveTo>
                      <a:pt x="225" y="107"/>
                    </a:moveTo>
                    <a:lnTo>
                      <a:pt x="218" y="112"/>
                    </a:lnTo>
                    <a:lnTo>
                      <a:pt x="207" y="121"/>
                    </a:lnTo>
                    <a:lnTo>
                      <a:pt x="205" y="121"/>
                    </a:lnTo>
                    <a:lnTo>
                      <a:pt x="202" y="121"/>
                    </a:lnTo>
                    <a:lnTo>
                      <a:pt x="201" y="121"/>
                    </a:lnTo>
                    <a:lnTo>
                      <a:pt x="199" y="120"/>
                    </a:lnTo>
                    <a:lnTo>
                      <a:pt x="199" y="118"/>
                    </a:lnTo>
                    <a:lnTo>
                      <a:pt x="199" y="117"/>
                    </a:lnTo>
                    <a:lnTo>
                      <a:pt x="201" y="115"/>
                    </a:lnTo>
                    <a:lnTo>
                      <a:pt x="213" y="106"/>
                    </a:lnTo>
                    <a:lnTo>
                      <a:pt x="221" y="100"/>
                    </a:lnTo>
                    <a:lnTo>
                      <a:pt x="222" y="100"/>
                    </a:lnTo>
                    <a:lnTo>
                      <a:pt x="224" y="100"/>
                    </a:lnTo>
                    <a:lnTo>
                      <a:pt x="225" y="100"/>
                    </a:lnTo>
                    <a:lnTo>
                      <a:pt x="225" y="101"/>
                    </a:lnTo>
                    <a:lnTo>
                      <a:pt x="227" y="103"/>
                    </a:lnTo>
                    <a:lnTo>
                      <a:pt x="225" y="106"/>
                    </a:lnTo>
                    <a:lnTo>
                      <a:pt x="225" y="107"/>
                    </a:lnTo>
                    <a:close/>
                    <a:moveTo>
                      <a:pt x="182" y="143"/>
                    </a:moveTo>
                    <a:lnTo>
                      <a:pt x="180" y="145"/>
                    </a:lnTo>
                    <a:lnTo>
                      <a:pt x="163" y="160"/>
                    </a:lnTo>
                    <a:lnTo>
                      <a:pt x="162" y="160"/>
                    </a:lnTo>
                    <a:lnTo>
                      <a:pt x="160" y="160"/>
                    </a:lnTo>
                    <a:lnTo>
                      <a:pt x="159" y="160"/>
                    </a:lnTo>
                    <a:lnTo>
                      <a:pt x="157" y="159"/>
                    </a:lnTo>
                    <a:lnTo>
                      <a:pt x="156" y="157"/>
                    </a:lnTo>
                    <a:lnTo>
                      <a:pt x="156" y="156"/>
                    </a:lnTo>
                    <a:lnTo>
                      <a:pt x="157" y="154"/>
                    </a:lnTo>
                    <a:lnTo>
                      <a:pt x="174" y="139"/>
                    </a:lnTo>
                    <a:lnTo>
                      <a:pt x="176" y="137"/>
                    </a:lnTo>
                    <a:lnTo>
                      <a:pt x="177" y="135"/>
                    </a:lnTo>
                    <a:lnTo>
                      <a:pt x="179" y="135"/>
                    </a:lnTo>
                    <a:lnTo>
                      <a:pt x="180" y="137"/>
                    </a:lnTo>
                    <a:lnTo>
                      <a:pt x="182" y="137"/>
                    </a:lnTo>
                    <a:lnTo>
                      <a:pt x="182" y="139"/>
                    </a:lnTo>
                    <a:lnTo>
                      <a:pt x="182" y="140"/>
                    </a:lnTo>
                    <a:lnTo>
                      <a:pt x="182" y="142"/>
                    </a:lnTo>
                    <a:lnTo>
                      <a:pt x="182" y="143"/>
                    </a:lnTo>
                    <a:close/>
                    <a:moveTo>
                      <a:pt x="140" y="184"/>
                    </a:moveTo>
                    <a:lnTo>
                      <a:pt x="128" y="199"/>
                    </a:lnTo>
                    <a:lnTo>
                      <a:pt x="125" y="202"/>
                    </a:lnTo>
                    <a:lnTo>
                      <a:pt x="123" y="202"/>
                    </a:lnTo>
                    <a:lnTo>
                      <a:pt x="121" y="204"/>
                    </a:lnTo>
                    <a:lnTo>
                      <a:pt x="120" y="204"/>
                    </a:lnTo>
                    <a:lnTo>
                      <a:pt x="118" y="202"/>
                    </a:lnTo>
                    <a:lnTo>
                      <a:pt x="118" y="201"/>
                    </a:lnTo>
                    <a:lnTo>
                      <a:pt x="118" y="199"/>
                    </a:lnTo>
                    <a:lnTo>
                      <a:pt x="118" y="198"/>
                    </a:lnTo>
                    <a:lnTo>
                      <a:pt x="121" y="193"/>
                    </a:lnTo>
                    <a:lnTo>
                      <a:pt x="135" y="177"/>
                    </a:lnTo>
                    <a:lnTo>
                      <a:pt x="137" y="176"/>
                    </a:lnTo>
                    <a:lnTo>
                      <a:pt x="139" y="176"/>
                    </a:lnTo>
                    <a:lnTo>
                      <a:pt x="140" y="177"/>
                    </a:lnTo>
                    <a:lnTo>
                      <a:pt x="142" y="179"/>
                    </a:lnTo>
                    <a:lnTo>
                      <a:pt x="142" y="181"/>
                    </a:lnTo>
                    <a:lnTo>
                      <a:pt x="142" y="182"/>
                    </a:lnTo>
                    <a:lnTo>
                      <a:pt x="140" y="184"/>
                    </a:lnTo>
                    <a:close/>
                    <a:moveTo>
                      <a:pt x="104" y="229"/>
                    </a:moveTo>
                    <a:lnTo>
                      <a:pt x="98" y="238"/>
                    </a:lnTo>
                    <a:lnTo>
                      <a:pt x="92" y="249"/>
                    </a:lnTo>
                    <a:lnTo>
                      <a:pt x="90" y="251"/>
                    </a:lnTo>
                    <a:lnTo>
                      <a:pt x="89" y="251"/>
                    </a:lnTo>
                    <a:lnTo>
                      <a:pt x="87" y="251"/>
                    </a:lnTo>
                    <a:lnTo>
                      <a:pt x="86" y="251"/>
                    </a:lnTo>
                    <a:lnTo>
                      <a:pt x="84" y="249"/>
                    </a:lnTo>
                    <a:lnTo>
                      <a:pt x="83" y="248"/>
                    </a:lnTo>
                    <a:lnTo>
                      <a:pt x="84" y="246"/>
                    </a:lnTo>
                    <a:lnTo>
                      <a:pt x="92" y="235"/>
                    </a:lnTo>
                    <a:lnTo>
                      <a:pt x="98" y="224"/>
                    </a:lnTo>
                    <a:lnTo>
                      <a:pt x="100" y="223"/>
                    </a:lnTo>
                    <a:lnTo>
                      <a:pt x="101" y="221"/>
                    </a:lnTo>
                    <a:lnTo>
                      <a:pt x="101" y="223"/>
                    </a:lnTo>
                    <a:lnTo>
                      <a:pt x="104" y="223"/>
                    </a:lnTo>
                    <a:lnTo>
                      <a:pt x="104" y="224"/>
                    </a:lnTo>
                    <a:lnTo>
                      <a:pt x="106" y="226"/>
                    </a:lnTo>
                    <a:lnTo>
                      <a:pt x="106" y="227"/>
                    </a:lnTo>
                    <a:lnTo>
                      <a:pt x="104" y="229"/>
                    </a:lnTo>
                    <a:close/>
                    <a:moveTo>
                      <a:pt x="75" y="277"/>
                    </a:moveTo>
                    <a:lnTo>
                      <a:pt x="72" y="283"/>
                    </a:lnTo>
                    <a:lnTo>
                      <a:pt x="62" y="300"/>
                    </a:lnTo>
                    <a:lnTo>
                      <a:pt x="59" y="302"/>
                    </a:lnTo>
                    <a:lnTo>
                      <a:pt x="58" y="302"/>
                    </a:lnTo>
                    <a:lnTo>
                      <a:pt x="56" y="302"/>
                    </a:lnTo>
                    <a:lnTo>
                      <a:pt x="56" y="300"/>
                    </a:lnTo>
                    <a:lnTo>
                      <a:pt x="56" y="299"/>
                    </a:lnTo>
                    <a:lnTo>
                      <a:pt x="55" y="297"/>
                    </a:lnTo>
                    <a:lnTo>
                      <a:pt x="56" y="296"/>
                    </a:lnTo>
                    <a:lnTo>
                      <a:pt x="66" y="279"/>
                    </a:lnTo>
                    <a:lnTo>
                      <a:pt x="67" y="274"/>
                    </a:lnTo>
                    <a:lnTo>
                      <a:pt x="67" y="272"/>
                    </a:lnTo>
                    <a:lnTo>
                      <a:pt x="69" y="272"/>
                    </a:lnTo>
                    <a:lnTo>
                      <a:pt x="72" y="271"/>
                    </a:lnTo>
                    <a:lnTo>
                      <a:pt x="73" y="272"/>
                    </a:lnTo>
                    <a:lnTo>
                      <a:pt x="75" y="274"/>
                    </a:lnTo>
                    <a:lnTo>
                      <a:pt x="75" y="276"/>
                    </a:lnTo>
                    <a:lnTo>
                      <a:pt x="75" y="277"/>
                    </a:lnTo>
                    <a:close/>
                    <a:moveTo>
                      <a:pt x="49" y="330"/>
                    </a:moveTo>
                    <a:lnTo>
                      <a:pt x="39" y="352"/>
                    </a:lnTo>
                    <a:lnTo>
                      <a:pt x="39" y="353"/>
                    </a:lnTo>
                    <a:lnTo>
                      <a:pt x="39" y="355"/>
                    </a:lnTo>
                    <a:lnTo>
                      <a:pt x="36" y="355"/>
                    </a:lnTo>
                    <a:lnTo>
                      <a:pt x="35" y="355"/>
                    </a:lnTo>
                    <a:lnTo>
                      <a:pt x="33" y="355"/>
                    </a:lnTo>
                    <a:lnTo>
                      <a:pt x="31" y="353"/>
                    </a:lnTo>
                    <a:lnTo>
                      <a:pt x="31" y="352"/>
                    </a:lnTo>
                    <a:lnTo>
                      <a:pt x="31" y="349"/>
                    </a:lnTo>
                    <a:lnTo>
                      <a:pt x="33" y="349"/>
                    </a:lnTo>
                    <a:lnTo>
                      <a:pt x="41" y="327"/>
                    </a:lnTo>
                    <a:lnTo>
                      <a:pt x="42" y="325"/>
                    </a:lnTo>
                    <a:lnTo>
                      <a:pt x="44" y="324"/>
                    </a:lnTo>
                    <a:lnTo>
                      <a:pt x="45" y="324"/>
                    </a:lnTo>
                    <a:lnTo>
                      <a:pt x="47" y="324"/>
                    </a:lnTo>
                    <a:lnTo>
                      <a:pt x="47" y="325"/>
                    </a:lnTo>
                    <a:lnTo>
                      <a:pt x="49" y="327"/>
                    </a:lnTo>
                    <a:lnTo>
                      <a:pt x="49" y="328"/>
                    </a:lnTo>
                    <a:lnTo>
                      <a:pt x="49" y="330"/>
                    </a:lnTo>
                    <a:close/>
                    <a:moveTo>
                      <a:pt x="30" y="384"/>
                    </a:moveTo>
                    <a:lnTo>
                      <a:pt x="25" y="402"/>
                    </a:lnTo>
                    <a:lnTo>
                      <a:pt x="24" y="408"/>
                    </a:lnTo>
                    <a:lnTo>
                      <a:pt x="22" y="409"/>
                    </a:lnTo>
                    <a:lnTo>
                      <a:pt x="21" y="411"/>
                    </a:lnTo>
                    <a:lnTo>
                      <a:pt x="19" y="411"/>
                    </a:lnTo>
                    <a:lnTo>
                      <a:pt x="17" y="411"/>
                    </a:lnTo>
                    <a:lnTo>
                      <a:pt x="16" y="409"/>
                    </a:lnTo>
                    <a:lnTo>
                      <a:pt x="14" y="408"/>
                    </a:lnTo>
                    <a:lnTo>
                      <a:pt x="16" y="406"/>
                    </a:lnTo>
                    <a:lnTo>
                      <a:pt x="17" y="398"/>
                    </a:lnTo>
                    <a:lnTo>
                      <a:pt x="22" y="381"/>
                    </a:lnTo>
                    <a:lnTo>
                      <a:pt x="22" y="380"/>
                    </a:lnTo>
                    <a:lnTo>
                      <a:pt x="24" y="378"/>
                    </a:lnTo>
                    <a:lnTo>
                      <a:pt x="25" y="378"/>
                    </a:lnTo>
                    <a:lnTo>
                      <a:pt x="27" y="378"/>
                    </a:lnTo>
                    <a:lnTo>
                      <a:pt x="28" y="380"/>
                    </a:lnTo>
                    <a:lnTo>
                      <a:pt x="30" y="381"/>
                    </a:lnTo>
                    <a:lnTo>
                      <a:pt x="30" y="383"/>
                    </a:lnTo>
                    <a:lnTo>
                      <a:pt x="30" y="384"/>
                    </a:lnTo>
                    <a:close/>
                    <a:moveTo>
                      <a:pt x="17" y="439"/>
                    </a:moveTo>
                    <a:lnTo>
                      <a:pt x="14" y="453"/>
                    </a:lnTo>
                    <a:lnTo>
                      <a:pt x="13" y="465"/>
                    </a:lnTo>
                    <a:lnTo>
                      <a:pt x="11" y="467"/>
                    </a:lnTo>
                    <a:lnTo>
                      <a:pt x="8" y="467"/>
                    </a:lnTo>
                    <a:lnTo>
                      <a:pt x="7" y="467"/>
                    </a:lnTo>
                    <a:lnTo>
                      <a:pt x="5" y="467"/>
                    </a:lnTo>
                    <a:lnTo>
                      <a:pt x="5" y="465"/>
                    </a:lnTo>
                    <a:lnTo>
                      <a:pt x="5" y="464"/>
                    </a:lnTo>
                    <a:lnTo>
                      <a:pt x="7" y="451"/>
                    </a:lnTo>
                    <a:lnTo>
                      <a:pt x="8" y="439"/>
                    </a:lnTo>
                    <a:lnTo>
                      <a:pt x="10" y="437"/>
                    </a:lnTo>
                    <a:lnTo>
                      <a:pt x="11" y="436"/>
                    </a:lnTo>
                    <a:lnTo>
                      <a:pt x="13" y="436"/>
                    </a:lnTo>
                    <a:lnTo>
                      <a:pt x="14" y="436"/>
                    </a:lnTo>
                    <a:lnTo>
                      <a:pt x="16" y="437"/>
                    </a:lnTo>
                    <a:lnTo>
                      <a:pt x="16" y="439"/>
                    </a:lnTo>
                    <a:lnTo>
                      <a:pt x="17" y="439"/>
                    </a:lnTo>
                    <a:close/>
                    <a:moveTo>
                      <a:pt x="10" y="497"/>
                    </a:moveTo>
                    <a:lnTo>
                      <a:pt x="10" y="504"/>
                    </a:lnTo>
                    <a:lnTo>
                      <a:pt x="10" y="521"/>
                    </a:lnTo>
                    <a:lnTo>
                      <a:pt x="8" y="523"/>
                    </a:lnTo>
                    <a:lnTo>
                      <a:pt x="8" y="525"/>
                    </a:lnTo>
                    <a:lnTo>
                      <a:pt x="7" y="526"/>
                    </a:lnTo>
                    <a:lnTo>
                      <a:pt x="4" y="526"/>
                    </a:lnTo>
                    <a:lnTo>
                      <a:pt x="2" y="525"/>
                    </a:lnTo>
                    <a:lnTo>
                      <a:pt x="0" y="523"/>
                    </a:lnTo>
                    <a:lnTo>
                      <a:pt x="0" y="521"/>
                    </a:lnTo>
                    <a:lnTo>
                      <a:pt x="2" y="504"/>
                    </a:lnTo>
                    <a:lnTo>
                      <a:pt x="2" y="497"/>
                    </a:lnTo>
                    <a:lnTo>
                      <a:pt x="2" y="495"/>
                    </a:lnTo>
                    <a:lnTo>
                      <a:pt x="4" y="493"/>
                    </a:lnTo>
                    <a:lnTo>
                      <a:pt x="7" y="493"/>
                    </a:lnTo>
                    <a:lnTo>
                      <a:pt x="8" y="493"/>
                    </a:lnTo>
                    <a:lnTo>
                      <a:pt x="10" y="493"/>
                    </a:lnTo>
                    <a:lnTo>
                      <a:pt x="10" y="495"/>
                    </a:lnTo>
                    <a:lnTo>
                      <a:pt x="10" y="497"/>
                    </a:lnTo>
                    <a:close/>
                    <a:moveTo>
                      <a:pt x="10" y="556"/>
                    </a:moveTo>
                    <a:lnTo>
                      <a:pt x="10" y="559"/>
                    </a:lnTo>
                    <a:lnTo>
                      <a:pt x="11" y="579"/>
                    </a:lnTo>
                    <a:lnTo>
                      <a:pt x="11" y="582"/>
                    </a:lnTo>
                    <a:lnTo>
                      <a:pt x="10" y="584"/>
                    </a:lnTo>
                    <a:lnTo>
                      <a:pt x="8" y="584"/>
                    </a:lnTo>
                    <a:lnTo>
                      <a:pt x="7" y="585"/>
                    </a:lnTo>
                    <a:lnTo>
                      <a:pt x="5" y="584"/>
                    </a:lnTo>
                    <a:lnTo>
                      <a:pt x="4" y="584"/>
                    </a:lnTo>
                    <a:lnTo>
                      <a:pt x="4" y="582"/>
                    </a:lnTo>
                    <a:lnTo>
                      <a:pt x="4" y="581"/>
                    </a:lnTo>
                    <a:lnTo>
                      <a:pt x="2" y="559"/>
                    </a:lnTo>
                    <a:lnTo>
                      <a:pt x="2" y="556"/>
                    </a:lnTo>
                    <a:lnTo>
                      <a:pt x="2" y="554"/>
                    </a:lnTo>
                    <a:lnTo>
                      <a:pt x="2" y="551"/>
                    </a:lnTo>
                    <a:lnTo>
                      <a:pt x="4" y="551"/>
                    </a:lnTo>
                    <a:lnTo>
                      <a:pt x="5" y="551"/>
                    </a:lnTo>
                    <a:lnTo>
                      <a:pt x="7" y="551"/>
                    </a:lnTo>
                    <a:lnTo>
                      <a:pt x="8" y="551"/>
                    </a:lnTo>
                    <a:lnTo>
                      <a:pt x="10" y="553"/>
                    </a:lnTo>
                    <a:lnTo>
                      <a:pt x="10" y="556"/>
                    </a:lnTo>
                    <a:close/>
                    <a:moveTo>
                      <a:pt x="14" y="612"/>
                    </a:moveTo>
                    <a:lnTo>
                      <a:pt x="19" y="637"/>
                    </a:lnTo>
                    <a:lnTo>
                      <a:pt x="19" y="638"/>
                    </a:lnTo>
                    <a:lnTo>
                      <a:pt x="19" y="640"/>
                    </a:lnTo>
                    <a:lnTo>
                      <a:pt x="17" y="640"/>
                    </a:lnTo>
                    <a:lnTo>
                      <a:pt x="16" y="641"/>
                    </a:lnTo>
                    <a:lnTo>
                      <a:pt x="13" y="641"/>
                    </a:lnTo>
                    <a:lnTo>
                      <a:pt x="11" y="640"/>
                    </a:lnTo>
                    <a:lnTo>
                      <a:pt x="11" y="638"/>
                    </a:lnTo>
                    <a:lnTo>
                      <a:pt x="7" y="613"/>
                    </a:lnTo>
                    <a:lnTo>
                      <a:pt x="7" y="612"/>
                    </a:lnTo>
                    <a:lnTo>
                      <a:pt x="7" y="610"/>
                    </a:lnTo>
                    <a:lnTo>
                      <a:pt x="8" y="610"/>
                    </a:lnTo>
                    <a:lnTo>
                      <a:pt x="10" y="609"/>
                    </a:lnTo>
                    <a:lnTo>
                      <a:pt x="11" y="609"/>
                    </a:lnTo>
                    <a:lnTo>
                      <a:pt x="13" y="610"/>
                    </a:lnTo>
                    <a:lnTo>
                      <a:pt x="13" y="612"/>
                    </a:lnTo>
                    <a:lnTo>
                      <a:pt x="14" y="612"/>
                    </a:lnTo>
                    <a:close/>
                    <a:moveTo>
                      <a:pt x="27" y="668"/>
                    </a:moveTo>
                    <a:lnTo>
                      <a:pt x="31" y="688"/>
                    </a:lnTo>
                    <a:lnTo>
                      <a:pt x="33" y="693"/>
                    </a:lnTo>
                    <a:lnTo>
                      <a:pt x="33" y="694"/>
                    </a:lnTo>
                    <a:lnTo>
                      <a:pt x="31" y="696"/>
                    </a:lnTo>
                    <a:lnTo>
                      <a:pt x="30" y="697"/>
                    </a:lnTo>
                    <a:lnTo>
                      <a:pt x="28" y="697"/>
                    </a:lnTo>
                    <a:lnTo>
                      <a:pt x="27" y="696"/>
                    </a:lnTo>
                    <a:lnTo>
                      <a:pt x="25" y="694"/>
                    </a:lnTo>
                    <a:lnTo>
                      <a:pt x="24" y="691"/>
                    </a:lnTo>
                    <a:lnTo>
                      <a:pt x="19" y="671"/>
                    </a:lnTo>
                    <a:lnTo>
                      <a:pt x="19" y="669"/>
                    </a:lnTo>
                    <a:lnTo>
                      <a:pt x="19" y="668"/>
                    </a:lnTo>
                    <a:lnTo>
                      <a:pt x="21" y="668"/>
                    </a:lnTo>
                    <a:lnTo>
                      <a:pt x="21" y="666"/>
                    </a:lnTo>
                    <a:lnTo>
                      <a:pt x="22" y="666"/>
                    </a:lnTo>
                    <a:lnTo>
                      <a:pt x="24" y="666"/>
                    </a:lnTo>
                    <a:lnTo>
                      <a:pt x="25" y="668"/>
                    </a:lnTo>
                    <a:lnTo>
                      <a:pt x="27" y="668"/>
                    </a:lnTo>
                    <a:close/>
                    <a:moveTo>
                      <a:pt x="45" y="722"/>
                    </a:moveTo>
                    <a:lnTo>
                      <a:pt x="49" y="736"/>
                    </a:lnTo>
                    <a:lnTo>
                      <a:pt x="55" y="747"/>
                    </a:lnTo>
                    <a:lnTo>
                      <a:pt x="55" y="749"/>
                    </a:lnTo>
                    <a:lnTo>
                      <a:pt x="53" y="750"/>
                    </a:lnTo>
                    <a:lnTo>
                      <a:pt x="52" y="752"/>
                    </a:lnTo>
                    <a:lnTo>
                      <a:pt x="50" y="752"/>
                    </a:lnTo>
                    <a:lnTo>
                      <a:pt x="49" y="752"/>
                    </a:lnTo>
                    <a:lnTo>
                      <a:pt x="47" y="750"/>
                    </a:lnTo>
                    <a:lnTo>
                      <a:pt x="47" y="749"/>
                    </a:lnTo>
                    <a:lnTo>
                      <a:pt x="42" y="739"/>
                    </a:lnTo>
                    <a:lnTo>
                      <a:pt x="38" y="727"/>
                    </a:lnTo>
                    <a:lnTo>
                      <a:pt x="38" y="724"/>
                    </a:lnTo>
                    <a:lnTo>
                      <a:pt x="38" y="722"/>
                    </a:lnTo>
                    <a:lnTo>
                      <a:pt x="39" y="722"/>
                    </a:lnTo>
                    <a:lnTo>
                      <a:pt x="41" y="721"/>
                    </a:lnTo>
                    <a:lnTo>
                      <a:pt x="42" y="722"/>
                    </a:lnTo>
                    <a:lnTo>
                      <a:pt x="44" y="722"/>
                    </a:lnTo>
                    <a:lnTo>
                      <a:pt x="45" y="722"/>
                    </a:lnTo>
                    <a:close/>
                    <a:moveTo>
                      <a:pt x="69" y="777"/>
                    </a:moveTo>
                    <a:lnTo>
                      <a:pt x="72" y="783"/>
                    </a:lnTo>
                    <a:lnTo>
                      <a:pt x="81" y="797"/>
                    </a:lnTo>
                    <a:lnTo>
                      <a:pt x="81" y="798"/>
                    </a:lnTo>
                    <a:lnTo>
                      <a:pt x="81" y="800"/>
                    </a:lnTo>
                    <a:lnTo>
                      <a:pt x="80" y="803"/>
                    </a:lnTo>
                    <a:lnTo>
                      <a:pt x="76" y="803"/>
                    </a:lnTo>
                    <a:lnTo>
                      <a:pt x="75" y="803"/>
                    </a:lnTo>
                    <a:lnTo>
                      <a:pt x="73" y="802"/>
                    </a:lnTo>
                    <a:lnTo>
                      <a:pt x="66" y="786"/>
                    </a:lnTo>
                    <a:lnTo>
                      <a:pt x="61" y="780"/>
                    </a:lnTo>
                    <a:lnTo>
                      <a:pt x="61" y="778"/>
                    </a:lnTo>
                    <a:lnTo>
                      <a:pt x="61" y="777"/>
                    </a:lnTo>
                    <a:lnTo>
                      <a:pt x="61" y="775"/>
                    </a:lnTo>
                    <a:lnTo>
                      <a:pt x="64" y="775"/>
                    </a:lnTo>
                    <a:lnTo>
                      <a:pt x="66" y="774"/>
                    </a:lnTo>
                    <a:lnTo>
                      <a:pt x="67" y="775"/>
                    </a:lnTo>
                    <a:lnTo>
                      <a:pt x="69" y="777"/>
                    </a:lnTo>
                    <a:close/>
                    <a:moveTo>
                      <a:pt x="98" y="825"/>
                    </a:moveTo>
                    <a:lnTo>
                      <a:pt x="112" y="845"/>
                    </a:lnTo>
                    <a:lnTo>
                      <a:pt x="112" y="847"/>
                    </a:lnTo>
                    <a:lnTo>
                      <a:pt x="112" y="850"/>
                    </a:lnTo>
                    <a:lnTo>
                      <a:pt x="111" y="851"/>
                    </a:lnTo>
                    <a:lnTo>
                      <a:pt x="109" y="851"/>
                    </a:lnTo>
                    <a:lnTo>
                      <a:pt x="106" y="851"/>
                    </a:lnTo>
                    <a:lnTo>
                      <a:pt x="106" y="850"/>
                    </a:lnTo>
                    <a:lnTo>
                      <a:pt x="92" y="831"/>
                    </a:lnTo>
                    <a:lnTo>
                      <a:pt x="90" y="828"/>
                    </a:lnTo>
                    <a:lnTo>
                      <a:pt x="90" y="826"/>
                    </a:lnTo>
                    <a:lnTo>
                      <a:pt x="92" y="825"/>
                    </a:lnTo>
                    <a:lnTo>
                      <a:pt x="92" y="823"/>
                    </a:lnTo>
                    <a:lnTo>
                      <a:pt x="94" y="823"/>
                    </a:lnTo>
                    <a:lnTo>
                      <a:pt x="95" y="823"/>
                    </a:lnTo>
                    <a:lnTo>
                      <a:pt x="97" y="823"/>
                    </a:lnTo>
                    <a:lnTo>
                      <a:pt x="98" y="825"/>
                    </a:lnTo>
                    <a:close/>
                    <a:moveTo>
                      <a:pt x="132" y="872"/>
                    </a:moveTo>
                    <a:lnTo>
                      <a:pt x="145" y="886"/>
                    </a:lnTo>
                    <a:lnTo>
                      <a:pt x="149" y="889"/>
                    </a:lnTo>
                    <a:lnTo>
                      <a:pt x="149" y="890"/>
                    </a:lnTo>
                    <a:lnTo>
                      <a:pt x="149" y="893"/>
                    </a:lnTo>
                    <a:lnTo>
                      <a:pt x="149" y="895"/>
                    </a:lnTo>
                    <a:lnTo>
                      <a:pt x="146" y="895"/>
                    </a:lnTo>
                    <a:lnTo>
                      <a:pt x="146" y="897"/>
                    </a:lnTo>
                    <a:lnTo>
                      <a:pt x="145" y="895"/>
                    </a:lnTo>
                    <a:lnTo>
                      <a:pt x="143" y="895"/>
                    </a:lnTo>
                    <a:lnTo>
                      <a:pt x="137" y="890"/>
                    </a:lnTo>
                    <a:lnTo>
                      <a:pt x="128" y="876"/>
                    </a:lnTo>
                    <a:lnTo>
                      <a:pt x="126" y="875"/>
                    </a:lnTo>
                    <a:lnTo>
                      <a:pt x="126" y="873"/>
                    </a:lnTo>
                    <a:lnTo>
                      <a:pt x="126" y="872"/>
                    </a:lnTo>
                    <a:lnTo>
                      <a:pt x="128" y="870"/>
                    </a:lnTo>
                    <a:lnTo>
                      <a:pt x="129" y="869"/>
                    </a:lnTo>
                    <a:lnTo>
                      <a:pt x="131" y="870"/>
                    </a:lnTo>
                    <a:lnTo>
                      <a:pt x="132" y="872"/>
                    </a:lnTo>
                    <a:close/>
                    <a:moveTo>
                      <a:pt x="173" y="914"/>
                    </a:moveTo>
                    <a:lnTo>
                      <a:pt x="180" y="920"/>
                    </a:lnTo>
                    <a:lnTo>
                      <a:pt x="190" y="931"/>
                    </a:lnTo>
                    <a:lnTo>
                      <a:pt x="191" y="931"/>
                    </a:lnTo>
                    <a:lnTo>
                      <a:pt x="191" y="932"/>
                    </a:lnTo>
                    <a:lnTo>
                      <a:pt x="191" y="934"/>
                    </a:lnTo>
                    <a:lnTo>
                      <a:pt x="190" y="935"/>
                    </a:lnTo>
                    <a:lnTo>
                      <a:pt x="190" y="937"/>
                    </a:lnTo>
                    <a:lnTo>
                      <a:pt x="188" y="937"/>
                    </a:lnTo>
                    <a:lnTo>
                      <a:pt x="187" y="937"/>
                    </a:lnTo>
                    <a:lnTo>
                      <a:pt x="185" y="935"/>
                    </a:lnTo>
                    <a:lnTo>
                      <a:pt x="174" y="926"/>
                    </a:lnTo>
                    <a:lnTo>
                      <a:pt x="166" y="920"/>
                    </a:lnTo>
                    <a:lnTo>
                      <a:pt x="165" y="917"/>
                    </a:lnTo>
                    <a:lnTo>
                      <a:pt x="165" y="915"/>
                    </a:lnTo>
                    <a:lnTo>
                      <a:pt x="165" y="914"/>
                    </a:lnTo>
                    <a:lnTo>
                      <a:pt x="166" y="914"/>
                    </a:lnTo>
                    <a:lnTo>
                      <a:pt x="168" y="912"/>
                    </a:lnTo>
                    <a:lnTo>
                      <a:pt x="170" y="912"/>
                    </a:lnTo>
                    <a:lnTo>
                      <a:pt x="171" y="912"/>
                    </a:lnTo>
                    <a:lnTo>
                      <a:pt x="173" y="914"/>
                    </a:lnTo>
                    <a:close/>
                    <a:moveTo>
                      <a:pt x="216" y="949"/>
                    </a:moveTo>
                    <a:lnTo>
                      <a:pt x="218" y="953"/>
                    </a:lnTo>
                    <a:lnTo>
                      <a:pt x="235" y="965"/>
                    </a:lnTo>
                    <a:lnTo>
                      <a:pt x="236" y="967"/>
                    </a:lnTo>
                    <a:lnTo>
                      <a:pt x="238" y="968"/>
                    </a:lnTo>
                    <a:lnTo>
                      <a:pt x="236" y="970"/>
                    </a:lnTo>
                    <a:lnTo>
                      <a:pt x="235" y="971"/>
                    </a:lnTo>
                    <a:lnTo>
                      <a:pt x="235" y="973"/>
                    </a:lnTo>
                    <a:lnTo>
                      <a:pt x="233" y="973"/>
                    </a:lnTo>
                    <a:lnTo>
                      <a:pt x="232" y="971"/>
                    </a:lnTo>
                    <a:lnTo>
                      <a:pt x="213" y="959"/>
                    </a:lnTo>
                    <a:lnTo>
                      <a:pt x="210" y="957"/>
                    </a:lnTo>
                    <a:lnTo>
                      <a:pt x="210" y="956"/>
                    </a:lnTo>
                    <a:lnTo>
                      <a:pt x="208" y="954"/>
                    </a:lnTo>
                    <a:lnTo>
                      <a:pt x="208" y="953"/>
                    </a:lnTo>
                    <a:lnTo>
                      <a:pt x="210" y="951"/>
                    </a:lnTo>
                    <a:lnTo>
                      <a:pt x="211" y="949"/>
                    </a:lnTo>
                    <a:lnTo>
                      <a:pt x="213" y="949"/>
                    </a:lnTo>
                    <a:lnTo>
                      <a:pt x="215" y="949"/>
                    </a:lnTo>
                    <a:lnTo>
                      <a:pt x="216" y="949"/>
                    </a:lnTo>
                    <a:close/>
                    <a:moveTo>
                      <a:pt x="263" y="982"/>
                    </a:moveTo>
                    <a:lnTo>
                      <a:pt x="281" y="993"/>
                    </a:lnTo>
                    <a:lnTo>
                      <a:pt x="284" y="995"/>
                    </a:lnTo>
                    <a:lnTo>
                      <a:pt x="286" y="995"/>
                    </a:lnTo>
                    <a:lnTo>
                      <a:pt x="287" y="996"/>
                    </a:lnTo>
                    <a:lnTo>
                      <a:pt x="287" y="998"/>
                    </a:lnTo>
                    <a:lnTo>
                      <a:pt x="287" y="1001"/>
                    </a:lnTo>
                    <a:lnTo>
                      <a:pt x="286" y="1001"/>
                    </a:lnTo>
                    <a:lnTo>
                      <a:pt x="284" y="1002"/>
                    </a:lnTo>
                    <a:lnTo>
                      <a:pt x="283" y="1002"/>
                    </a:lnTo>
                    <a:lnTo>
                      <a:pt x="281" y="1002"/>
                    </a:lnTo>
                    <a:lnTo>
                      <a:pt x="278" y="1001"/>
                    </a:lnTo>
                    <a:lnTo>
                      <a:pt x="260" y="990"/>
                    </a:lnTo>
                    <a:lnTo>
                      <a:pt x="258" y="988"/>
                    </a:lnTo>
                    <a:lnTo>
                      <a:pt x="258" y="987"/>
                    </a:lnTo>
                    <a:lnTo>
                      <a:pt x="256" y="985"/>
                    </a:lnTo>
                    <a:lnTo>
                      <a:pt x="258" y="984"/>
                    </a:lnTo>
                    <a:lnTo>
                      <a:pt x="260" y="982"/>
                    </a:lnTo>
                    <a:lnTo>
                      <a:pt x="261" y="982"/>
                    </a:lnTo>
                    <a:lnTo>
                      <a:pt x="263" y="982"/>
                    </a:lnTo>
                    <a:close/>
                    <a:moveTo>
                      <a:pt x="315" y="1009"/>
                    </a:moveTo>
                    <a:lnTo>
                      <a:pt x="328" y="1015"/>
                    </a:lnTo>
                    <a:lnTo>
                      <a:pt x="337" y="1019"/>
                    </a:lnTo>
                    <a:lnTo>
                      <a:pt x="339" y="1019"/>
                    </a:lnTo>
                    <a:lnTo>
                      <a:pt x="339" y="1021"/>
                    </a:lnTo>
                    <a:lnTo>
                      <a:pt x="340" y="1023"/>
                    </a:lnTo>
                    <a:lnTo>
                      <a:pt x="340" y="1024"/>
                    </a:lnTo>
                    <a:lnTo>
                      <a:pt x="339" y="1026"/>
                    </a:lnTo>
                    <a:lnTo>
                      <a:pt x="337" y="1026"/>
                    </a:lnTo>
                    <a:lnTo>
                      <a:pt x="336" y="1027"/>
                    </a:lnTo>
                    <a:lnTo>
                      <a:pt x="334" y="1027"/>
                    </a:lnTo>
                    <a:lnTo>
                      <a:pt x="325" y="1023"/>
                    </a:lnTo>
                    <a:lnTo>
                      <a:pt x="311" y="1016"/>
                    </a:lnTo>
                    <a:lnTo>
                      <a:pt x="309" y="1015"/>
                    </a:lnTo>
                    <a:lnTo>
                      <a:pt x="308" y="1013"/>
                    </a:lnTo>
                    <a:lnTo>
                      <a:pt x="309" y="1012"/>
                    </a:lnTo>
                    <a:lnTo>
                      <a:pt x="309" y="1010"/>
                    </a:lnTo>
                    <a:lnTo>
                      <a:pt x="311" y="1009"/>
                    </a:lnTo>
                    <a:lnTo>
                      <a:pt x="312" y="1009"/>
                    </a:lnTo>
                    <a:lnTo>
                      <a:pt x="315" y="1009"/>
                    </a:lnTo>
                    <a:close/>
                    <a:moveTo>
                      <a:pt x="368" y="1030"/>
                    </a:moveTo>
                    <a:lnTo>
                      <a:pt x="376" y="1032"/>
                    </a:lnTo>
                    <a:lnTo>
                      <a:pt x="391" y="1038"/>
                    </a:lnTo>
                    <a:lnTo>
                      <a:pt x="393" y="1038"/>
                    </a:lnTo>
                    <a:lnTo>
                      <a:pt x="394" y="1040"/>
                    </a:lnTo>
                    <a:lnTo>
                      <a:pt x="394" y="1041"/>
                    </a:lnTo>
                    <a:lnTo>
                      <a:pt x="393" y="1043"/>
                    </a:lnTo>
                    <a:lnTo>
                      <a:pt x="393" y="1044"/>
                    </a:lnTo>
                    <a:lnTo>
                      <a:pt x="390" y="1046"/>
                    </a:lnTo>
                    <a:lnTo>
                      <a:pt x="388" y="1046"/>
                    </a:lnTo>
                    <a:lnTo>
                      <a:pt x="373" y="1041"/>
                    </a:lnTo>
                    <a:lnTo>
                      <a:pt x="365" y="1038"/>
                    </a:lnTo>
                    <a:lnTo>
                      <a:pt x="363" y="1037"/>
                    </a:lnTo>
                    <a:lnTo>
                      <a:pt x="362" y="1035"/>
                    </a:lnTo>
                    <a:lnTo>
                      <a:pt x="362" y="1033"/>
                    </a:lnTo>
                    <a:lnTo>
                      <a:pt x="362" y="1032"/>
                    </a:lnTo>
                    <a:lnTo>
                      <a:pt x="363" y="1032"/>
                    </a:lnTo>
                    <a:lnTo>
                      <a:pt x="365" y="1030"/>
                    </a:lnTo>
                    <a:lnTo>
                      <a:pt x="367" y="1030"/>
                    </a:lnTo>
                    <a:lnTo>
                      <a:pt x="368" y="1030"/>
                    </a:lnTo>
                    <a:close/>
                    <a:moveTo>
                      <a:pt x="422" y="1044"/>
                    </a:moveTo>
                    <a:lnTo>
                      <a:pt x="426" y="1046"/>
                    </a:lnTo>
                    <a:lnTo>
                      <a:pt x="447" y="1049"/>
                    </a:lnTo>
                    <a:lnTo>
                      <a:pt x="449" y="1049"/>
                    </a:lnTo>
                    <a:lnTo>
                      <a:pt x="449" y="1051"/>
                    </a:lnTo>
                    <a:lnTo>
                      <a:pt x="450" y="1052"/>
                    </a:lnTo>
                    <a:lnTo>
                      <a:pt x="450" y="1054"/>
                    </a:lnTo>
                    <a:lnTo>
                      <a:pt x="449" y="1055"/>
                    </a:lnTo>
                    <a:lnTo>
                      <a:pt x="449" y="1057"/>
                    </a:lnTo>
                    <a:lnTo>
                      <a:pt x="447" y="1058"/>
                    </a:lnTo>
                    <a:lnTo>
                      <a:pt x="446" y="1058"/>
                    </a:lnTo>
                    <a:lnTo>
                      <a:pt x="422" y="1054"/>
                    </a:lnTo>
                    <a:lnTo>
                      <a:pt x="419" y="1052"/>
                    </a:lnTo>
                    <a:lnTo>
                      <a:pt x="419" y="1051"/>
                    </a:lnTo>
                    <a:lnTo>
                      <a:pt x="418" y="1049"/>
                    </a:lnTo>
                    <a:lnTo>
                      <a:pt x="419" y="1048"/>
                    </a:lnTo>
                    <a:lnTo>
                      <a:pt x="421" y="1046"/>
                    </a:lnTo>
                    <a:lnTo>
                      <a:pt x="422" y="1044"/>
                    </a:lnTo>
                    <a:close/>
                    <a:moveTo>
                      <a:pt x="480" y="1054"/>
                    </a:moveTo>
                    <a:lnTo>
                      <a:pt x="503" y="1055"/>
                    </a:lnTo>
                    <a:lnTo>
                      <a:pt x="506" y="1057"/>
                    </a:lnTo>
                    <a:lnTo>
                      <a:pt x="508" y="1057"/>
                    </a:lnTo>
                    <a:lnTo>
                      <a:pt x="508" y="1058"/>
                    </a:lnTo>
                    <a:lnTo>
                      <a:pt x="508" y="1060"/>
                    </a:lnTo>
                    <a:lnTo>
                      <a:pt x="508" y="1062"/>
                    </a:lnTo>
                    <a:lnTo>
                      <a:pt x="506" y="1063"/>
                    </a:lnTo>
                    <a:lnTo>
                      <a:pt x="505" y="1063"/>
                    </a:lnTo>
                    <a:lnTo>
                      <a:pt x="503" y="1065"/>
                    </a:lnTo>
                    <a:lnTo>
                      <a:pt x="478" y="1062"/>
                    </a:lnTo>
                    <a:lnTo>
                      <a:pt x="477" y="1062"/>
                    </a:lnTo>
                    <a:lnTo>
                      <a:pt x="475" y="1060"/>
                    </a:lnTo>
                    <a:lnTo>
                      <a:pt x="475" y="1058"/>
                    </a:lnTo>
                    <a:lnTo>
                      <a:pt x="475" y="1057"/>
                    </a:lnTo>
                    <a:lnTo>
                      <a:pt x="475" y="1055"/>
                    </a:lnTo>
                    <a:lnTo>
                      <a:pt x="478" y="1054"/>
                    </a:lnTo>
                    <a:lnTo>
                      <a:pt x="480" y="1054"/>
                    </a:lnTo>
                    <a:close/>
                    <a:moveTo>
                      <a:pt x="537" y="1057"/>
                    </a:moveTo>
                    <a:lnTo>
                      <a:pt x="557" y="1055"/>
                    </a:lnTo>
                    <a:lnTo>
                      <a:pt x="562" y="1055"/>
                    </a:lnTo>
                    <a:lnTo>
                      <a:pt x="564" y="1055"/>
                    </a:lnTo>
                    <a:lnTo>
                      <a:pt x="565" y="1057"/>
                    </a:lnTo>
                    <a:lnTo>
                      <a:pt x="565" y="1058"/>
                    </a:lnTo>
                    <a:lnTo>
                      <a:pt x="565" y="1060"/>
                    </a:lnTo>
                    <a:lnTo>
                      <a:pt x="565" y="1062"/>
                    </a:lnTo>
                    <a:lnTo>
                      <a:pt x="564" y="1063"/>
                    </a:lnTo>
                    <a:lnTo>
                      <a:pt x="562" y="1063"/>
                    </a:lnTo>
                    <a:lnTo>
                      <a:pt x="557" y="1065"/>
                    </a:lnTo>
                    <a:lnTo>
                      <a:pt x="537" y="1065"/>
                    </a:lnTo>
                    <a:lnTo>
                      <a:pt x="536" y="1065"/>
                    </a:lnTo>
                    <a:lnTo>
                      <a:pt x="534" y="1063"/>
                    </a:lnTo>
                    <a:lnTo>
                      <a:pt x="533" y="1062"/>
                    </a:lnTo>
                    <a:lnTo>
                      <a:pt x="533" y="1060"/>
                    </a:lnTo>
                    <a:lnTo>
                      <a:pt x="533" y="1058"/>
                    </a:lnTo>
                    <a:lnTo>
                      <a:pt x="534" y="1057"/>
                    </a:lnTo>
                    <a:lnTo>
                      <a:pt x="536" y="1057"/>
                    </a:lnTo>
                    <a:lnTo>
                      <a:pt x="537" y="1057"/>
                    </a:lnTo>
                    <a:close/>
                    <a:moveTo>
                      <a:pt x="595" y="1052"/>
                    </a:moveTo>
                    <a:lnTo>
                      <a:pt x="609" y="1049"/>
                    </a:lnTo>
                    <a:lnTo>
                      <a:pt x="618" y="1049"/>
                    </a:lnTo>
                    <a:lnTo>
                      <a:pt x="619" y="1049"/>
                    </a:lnTo>
                    <a:lnTo>
                      <a:pt x="621" y="1049"/>
                    </a:lnTo>
                    <a:lnTo>
                      <a:pt x="623" y="1049"/>
                    </a:lnTo>
                    <a:lnTo>
                      <a:pt x="624" y="1052"/>
                    </a:lnTo>
                    <a:lnTo>
                      <a:pt x="623" y="1054"/>
                    </a:lnTo>
                    <a:lnTo>
                      <a:pt x="623" y="1055"/>
                    </a:lnTo>
                    <a:lnTo>
                      <a:pt x="621" y="1057"/>
                    </a:lnTo>
                    <a:lnTo>
                      <a:pt x="619" y="1057"/>
                    </a:lnTo>
                    <a:lnTo>
                      <a:pt x="610" y="1058"/>
                    </a:lnTo>
                    <a:lnTo>
                      <a:pt x="595" y="1060"/>
                    </a:lnTo>
                    <a:lnTo>
                      <a:pt x="593" y="1060"/>
                    </a:lnTo>
                    <a:lnTo>
                      <a:pt x="592" y="1058"/>
                    </a:lnTo>
                    <a:lnTo>
                      <a:pt x="592" y="1057"/>
                    </a:lnTo>
                    <a:lnTo>
                      <a:pt x="592" y="1055"/>
                    </a:lnTo>
                    <a:lnTo>
                      <a:pt x="592" y="1054"/>
                    </a:lnTo>
                    <a:lnTo>
                      <a:pt x="592" y="1052"/>
                    </a:lnTo>
                    <a:lnTo>
                      <a:pt x="595" y="1052"/>
                    </a:lnTo>
                    <a:close/>
                    <a:moveTo>
                      <a:pt x="650" y="1041"/>
                    </a:moveTo>
                    <a:lnTo>
                      <a:pt x="661" y="1040"/>
                    </a:lnTo>
                    <a:lnTo>
                      <a:pt x="674" y="1035"/>
                    </a:lnTo>
                    <a:lnTo>
                      <a:pt x="675" y="1035"/>
                    </a:lnTo>
                    <a:lnTo>
                      <a:pt x="678" y="1037"/>
                    </a:lnTo>
                    <a:lnTo>
                      <a:pt x="680" y="1040"/>
                    </a:lnTo>
                    <a:lnTo>
                      <a:pt x="680" y="1041"/>
                    </a:lnTo>
                    <a:lnTo>
                      <a:pt x="678" y="1043"/>
                    </a:lnTo>
                    <a:lnTo>
                      <a:pt x="677" y="1043"/>
                    </a:lnTo>
                    <a:lnTo>
                      <a:pt x="663" y="1048"/>
                    </a:lnTo>
                    <a:lnTo>
                      <a:pt x="654" y="1049"/>
                    </a:lnTo>
                    <a:lnTo>
                      <a:pt x="650" y="1049"/>
                    </a:lnTo>
                    <a:lnTo>
                      <a:pt x="649" y="1049"/>
                    </a:lnTo>
                    <a:lnTo>
                      <a:pt x="647" y="1049"/>
                    </a:lnTo>
                    <a:lnTo>
                      <a:pt x="647" y="1048"/>
                    </a:lnTo>
                    <a:lnTo>
                      <a:pt x="647" y="1046"/>
                    </a:lnTo>
                    <a:lnTo>
                      <a:pt x="647" y="1043"/>
                    </a:lnTo>
                    <a:lnTo>
                      <a:pt x="649" y="1043"/>
                    </a:lnTo>
                    <a:lnTo>
                      <a:pt x="650" y="1041"/>
                    </a:lnTo>
                    <a:close/>
                    <a:moveTo>
                      <a:pt x="706" y="1026"/>
                    </a:moveTo>
                    <a:lnTo>
                      <a:pt x="709" y="1024"/>
                    </a:lnTo>
                    <a:lnTo>
                      <a:pt x="728" y="1016"/>
                    </a:lnTo>
                    <a:lnTo>
                      <a:pt x="730" y="1016"/>
                    </a:lnTo>
                    <a:lnTo>
                      <a:pt x="733" y="1016"/>
                    </a:lnTo>
                    <a:lnTo>
                      <a:pt x="734" y="1018"/>
                    </a:lnTo>
                    <a:lnTo>
                      <a:pt x="734" y="1019"/>
                    </a:lnTo>
                    <a:lnTo>
                      <a:pt x="734" y="1021"/>
                    </a:lnTo>
                    <a:lnTo>
                      <a:pt x="734" y="1023"/>
                    </a:lnTo>
                    <a:lnTo>
                      <a:pt x="733" y="1023"/>
                    </a:lnTo>
                    <a:lnTo>
                      <a:pt x="733" y="1024"/>
                    </a:lnTo>
                    <a:lnTo>
                      <a:pt x="713" y="1032"/>
                    </a:lnTo>
                    <a:lnTo>
                      <a:pt x="708" y="1033"/>
                    </a:lnTo>
                    <a:lnTo>
                      <a:pt x="705" y="1033"/>
                    </a:lnTo>
                    <a:lnTo>
                      <a:pt x="705" y="1032"/>
                    </a:lnTo>
                    <a:lnTo>
                      <a:pt x="703" y="1032"/>
                    </a:lnTo>
                    <a:lnTo>
                      <a:pt x="703" y="1029"/>
                    </a:lnTo>
                    <a:lnTo>
                      <a:pt x="703" y="1027"/>
                    </a:lnTo>
                    <a:lnTo>
                      <a:pt x="705" y="1026"/>
                    </a:lnTo>
                    <a:lnTo>
                      <a:pt x="706" y="1026"/>
                    </a:lnTo>
                    <a:close/>
                    <a:moveTo>
                      <a:pt x="759" y="1004"/>
                    </a:moveTo>
                    <a:lnTo>
                      <a:pt x="779" y="993"/>
                    </a:lnTo>
                    <a:lnTo>
                      <a:pt x="781" y="991"/>
                    </a:lnTo>
                    <a:lnTo>
                      <a:pt x="784" y="991"/>
                    </a:lnTo>
                    <a:lnTo>
                      <a:pt x="785" y="993"/>
                    </a:lnTo>
                    <a:lnTo>
                      <a:pt x="787" y="995"/>
                    </a:lnTo>
                    <a:lnTo>
                      <a:pt x="787" y="996"/>
                    </a:lnTo>
                    <a:lnTo>
                      <a:pt x="785" y="998"/>
                    </a:lnTo>
                    <a:lnTo>
                      <a:pt x="784" y="999"/>
                    </a:lnTo>
                    <a:lnTo>
                      <a:pt x="782" y="1001"/>
                    </a:lnTo>
                    <a:lnTo>
                      <a:pt x="762" y="1012"/>
                    </a:lnTo>
                    <a:lnTo>
                      <a:pt x="761" y="1012"/>
                    </a:lnTo>
                    <a:lnTo>
                      <a:pt x="759" y="1012"/>
                    </a:lnTo>
                    <a:lnTo>
                      <a:pt x="758" y="1010"/>
                    </a:lnTo>
                    <a:lnTo>
                      <a:pt x="756" y="1009"/>
                    </a:lnTo>
                    <a:lnTo>
                      <a:pt x="756" y="1007"/>
                    </a:lnTo>
                    <a:lnTo>
                      <a:pt x="756" y="1005"/>
                    </a:lnTo>
                    <a:lnTo>
                      <a:pt x="758" y="1004"/>
                    </a:lnTo>
                    <a:lnTo>
                      <a:pt x="759" y="1004"/>
                    </a:lnTo>
                    <a:close/>
                    <a:moveTo>
                      <a:pt x="809" y="976"/>
                    </a:moveTo>
                    <a:lnTo>
                      <a:pt x="823" y="967"/>
                    </a:lnTo>
                    <a:lnTo>
                      <a:pt x="829" y="962"/>
                    </a:lnTo>
                    <a:lnTo>
                      <a:pt x="830" y="960"/>
                    </a:lnTo>
                    <a:lnTo>
                      <a:pt x="832" y="960"/>
                    </a:lnTo>
                    <a:lnTo>
                      <a:pt x="834" y="960"/>
                    </a:lnTo>
                    <a:lnTo>
                      <a:pt x="835" y="962"/>
                    </a:lnTo>
                    <a:lnTo>
                      <a:pt x="835" y="963"/>
                    </a:lnTo>
                    <a:lnTo>
                      <a:pt x="835" y="967"/>
                    </a:lnTo>
                    <a:lnTo>
                      <a:pt x="835" y="968"/>
                    </a:lnTo>
                    <a:lnTo>
                      <a:pt x="834" y="968"/>
                    </a:lnTo>
                    <a:lnTo>
                      <a:pt x="826" y="974"/>
                    </a:lnTo>
                    <a:lnTo>
                      <a:pt x="813" y="982"/>
                    </a:lnTo>
                    <a:lnTo>
                      <a:pt x="812" y="984"/>
                    </a:lnTo>
                    <a:lnTo>
                      <a:pt x="810" y="984"/>
                    </a:lnTo>
                    <a:lnTo>
                      <a:pt x="809" y="982"/>
                    </a:lnTo>
                    <a:lnTo>
                      <a:pt x="807" y="981"/>
                    </a:lnTo>
                    <a:lnTo>
                      <a:pt x="806" y="979"/>
                    </a:lnTo>
                    <a:lnTo>
                      <a:pt x="806" y="977"/>
                    </a:lnTo>
                    <a:lnTo>
                      <a:pt x="807" y="977"/>
                    </a:lnTo>
                    <a:lnTo>
                      <a:pt x="809" y="976"/>
                    </a:lnTo>
                    <a:close/>
                    <a:moveTo>
                      <a:pt x="855" y="942"/>
                    </a:moveTo>
                    <a:lnTo>
                      <a:pt x="861" y="937"/>
                    </a:lnTo>
                    <a:lnTo>
                      <a:pt x="874" y="926"/>
                    </a:lnTo>
                    <a:lnTo>
                      <a:pt x="875" y="925"/>
                    </a:lnTo>
                    <a:lnTo>
                      <a:pt x="877" y="925"/>
                    </a:lnTo>
                    <a:lnTo>
                      <a:pt x="879" y="925"/>
                    </a:lnTo>
                    <a:lnTo>
                      <a:pt x="880" y="926"/>
                    </a:lnTo>
                    <a:lnTo>
                      <a:pt x="880" y="928"/>
                    </a:lnTo>
                    <a:lnTo>
                      <a:pt x="880" y="929"/>
                    </a:lnTo>
                    <a:lnTo>
                      <a:pt x="880" y="931"/>
                    </a:lnTo>
                    <a:lnTo>
                      <a:pt x="880" y="932"/>
                    </a:lnTo>
                    <a:lnTo>
                      <a:pt x="868" y="943"/>
                    </a:lnTo>
                    <a:lnTo>
                      <a:pt x="860" y="949"/>
                    </a:lnTo>
                    <a:lnTo>
                      <a:pt x="858" y="949"/>
                    </a:lnTo>
                    <a:lnTo>
                      <a:pt x="855" y="949"/>
                    </a:lnTo>
                    <a:lnTo>
                      <a:pt x="855" y="948"/>
                    </a:lnTo>
                    <a:lnTo>
                      <a:pt x="854" y="946"/>
                    </a:lnTo>
                    <a:lnTo>
                      <a:pt x="854" y="945"/>
                    </a:lnTo>
                    <a:lnTo>
                      <a:pt x="854" y="943"/>
                    </a:lnTo>
                    <a:lnTo>
                      <a:pt x="855" y="942"/>
                    </a:lnTo>
                    <a:close/>
                    <a:moveTo>
                      <a:pt x="899" y="904"/>
                    </a:moveTo>
                    <a:lnTo>
                      <a:pt x="899" y="903"/>
                    </a:lnTo>
                    <a:lnTo>
                      <a:pt x="916" y="886"/>
                    </a:lnTo>
                    <a:lnTo>
                      <a:pt x="919" y="886"/>
                    </a:lnTo>
                    <a:lnTo>
                      <a:pt x="920" y="886"/>
                    </a:lnTo>
                    <a:lnTo>
                      <a:pt x="922" y="886"/>
                    </a:lnTo>
                    <a:lnTo>
                      <a:pt x="922" y="889"/>
                    </a:lnTo>
                    <a:lnTo>
                      <a:pt x="922" y="890"/>
                    </a:lnTo>
                    <a:lnTo>
                      <a:pt x="922" y="892"/>
                    </a:lnTo>
                    <a:lnTo>
                      <a:pt x="905" y="909"/>
                    </a:lnTo>
                    <a:lnTo>
                      <a:pt x="903" y="911"/>
                    </a:lnTo>
                    <a:lnTo>
                      <a:pt x="902" y="911"/>
                    </a:lnTo>
                    <a:lnTo>
                      <a:pt x="899" y="911"/>
                    </a:lnTo>
                    <a:lnTo>
                      <a:pt x="899" y="909"/>
                    </a:lnTo>
                    <a:lnTo>
                      <a:pt x="897" y="907"/>
                    </a:lnTo>
                    <a:lnTo>
                      <a:pt x="897" y="906"/>
                    </a:lnTo>
                    <a:lnTo>
                      <a:pt x="897" y="904"/>
                    </a:lnTo>
                    <a:lnTo>
                      <a:pt x="899" y="904"/>
                    </a:lnTo>
                    <a:close/>
                    <a:moveTo>
                      <a:pt x="938" y="861"/>
                    </a:moveTo>
                    <a:lnTo>
                      <a:pt x="948" y="845"/>
                    </a:lnTo>
                    <a:lnTo>
                      <a:pt x="951" y="841"/>
                    </a:lnTo>
                    <a:lnTo>
                      <a:pt x="953" y="841"/>
                    </a:lnTo>
                    <a:lnTo>
                      <a:pt x="955" y="841"/>
                    </a:lnTo>
                    <a:lnTo>
                      <a:pt x="956" y="841"/>
                    </a:lnTo>
                    <a:lnTo>
                      <a:pt x="958" y="841"/>
                    </a:lnTo>
                    <a:lnTo>
                      <a:pt x="958" y="842"/>
                    </a:lnTo>
                    <a:lnTo>
                      <a:pt x="959" y="845"/>
                    </a:lnTo>
                    <a:lnTo>
                      <a:pt x="958" y="847"/>
                    </a:lnTo>
                    <a:lnTo>
                      <a:pt x="956" y="850"/>
                    </a:lnTo>
                    <a:lnTo>
                      <a:pt x="942" y="867"/>
                    </a:lnTo>
                    <a:lnTo>
                      <a:pt x="941" y="867"/>
                    </a:lnTo>
                    <a:lnTo>
                      <a:pt x="939" y="867"/>
                    </a:lnTo>
                    <a:lnTo>
                      <a:pt x="938" y="867"/>
                    </a:lnTo>
                    <a:lnTo>
                      <a:pt x="936" y="865"/>
                    </a:lnTo>
                    <a:lnTo>
                      <a:pt x="936" y="864"/>
                    </a:lnTo>
                    <a:lnTo>
                      <a:pt x="936" y="862"/>
                    </a:lnTo>
                    <a:lnTo>
                      <a:pt x="938" y="861"/>
                    </a:lnTo>
                    <a:close/>
                    <a:moveTo>
                      <a:pt x="970" y="814"/>
                    </a:moveTo>
                    <a:lnTo>
                      <a:pt x="976" y="803"/>
                    </a:lnTo>
                    <a:lnTo>
                      <a:pt x="984" y="794"/>
                    </a:lnTo>
                    <a:lnTo>
                      <a:pt x="984" y="792"/>
                    </a:lnTo>
                    <a:lnTo>
                      <a:pt x="984" y="791"/>
                    </a:lnTo>
                    <a:lnTo>
                      <a:pt x="987" y="791"/>
                    </a:lnTo>
                    <a:lnTo>
                      <a:pt x="989" y="792"/>
                    </a:lnTo>
                    <a:lnTo>
                      <a:pt x="990" y="792"/>
                    </a:lnTo>
                    <a:lnTo>
                      <a:pt x="990" y="794"/>
                    </a:lnTo>
                    <a:lnTo>
                      <a:pt x="990" y="795"/>
                    </a:lnTo>
                    <a:lnTo>
                      <a:pt x="990" y="797"/>
                    </a:lnTo>
                    <a:lnTo>
                      <a:pt x="984" y="808"/>
                    </a:lnTo>
                    <a:lnTo>
                      <a:pt x="976" y="819"/>
                    </a:lnTo>
                    <a:lnTo>
                      <a:pt x="975" y="820"/>
                    </a:lnTo>
                    <a:lnTo>
                      <a:pt x="973" y="820"/>
                    </a:lnTo>
                    <a:lnTo>
                      <a:pt x="972" y="820"/>
                    </a:lnTo>
                    <a:lnTo>
                      <a:pt x="970" y="819"/>
                    </a:lnTo>
                    <a:lnTo>
                      <a:pt x="969" y="817"/>
                    </a:lnTo>
                    <a:lnTo>
                      <a:pt x="969" y="816"/>
                    </a:lnTo>
                    <a:lnTo>
                      <a:pt x="970" y="814"/>
                    </a:lnTo>
                    <a:close/>
                    <a:moveTo>
                      <a:pt x="998" y="764"/>
                    </a:moveTo>
                    <a:lnTo>
                      <a:pt x="1001" y="758"/>
                    </a:lnTo>
                    <a:lnTo>
                      <a:pt x="1009" y="741"/>
                    </a:lnTo>
                    <a:lnTo>
                      <a:pt x="1010" y="739"/>
                    </a:lnTo>
                    <a:lnTo>
                      <a:pt x="1012" y="739"/>
                    </a:lnTo>
                    <a:lnTo>
                      <a:pt x="1014" y="739"/>
                    </a:lnTo>
                    <a:lnTo>
                      <a:pt x="1015" y="739"/>
                    </a:lnTo>
                    <a:lnTo>
                      <a:pt x="1017" y="741"/>
                    </a:lnTo>
                    <a:lnTo>
                      <a:pt x="1017" y="742"/>
                    </a:lnTo>
                    <a:lnTo>
                      <a:pt x="1017" y="746"/>
                    </a:lnTo>
                    <a:lnTo>
                      <a:pt x="1009" y="763"/>
                    </a:lnTo>
                    <a:lnTo>
                      <a:pt x="1006" y="767"/>
                    </a:lnTo>
                    <a:lnTo>
                      <a:pt x="1004" y="767"/>
                    </a:lnTo>
                    <a:lnTo>
                      <a:pt x="1003" y="769"/>
                    </a:lnTo>
                    <a:lnTo>
                      <a:pt x="1001" y="769"/>
                    </a:lnTo>
                    <a:lnTo>
                      <a:pt x="1000" y="767"/>
                    </a:lnTo>
                    <a:lnTo>
                      <a:pt x="998" y="767"/>
                    </a:lnTo>
                    <a:lnTo>
                      <a:pt x="998" y="766"/>
                    </a:lnTo>
                    <a:lnTo>
                      <a:pt x="998" y="764"/>
                    </a:lnTo>
                    <a:close/>
                    <a:moveTo>
                      <a:pt x="1020" y="711"/>
                    </a:moveTo>
                    <a:lnTo>
                      <a:pt x="1029" y="688"/>
                    </a:lnTo>
                    <a:lnTo>
                      <a:pt x="1029" y="686"/>
                    </a:lnTo>
                    <a:lnTo>
                      <a:pt x="1029" y="685"/>
                    </a:lnTo>
                    <a:lnTo>
                      <a:pt x="1031" y="685"/>
                    </a:lnTo>
                    <a:lnTo>
                      <a:pt x="1032" y="685"/>
                    </a:lnTo>
                    <a:lnTo>
                      <a:pt x="1034" y="685"/>
                    </a:lnTo>
                    <a:lnTo>
                      <a:pt x="1035" y="685"/>
                    </a:lnTo>
                    <a:lnTo>
                      <a:pt x="1037" y="686"/>
                    </a:lnTo>
                    <a:lnTo>
                      <a:pt x="1037" y="688"/>
                    </a:lnTo>
                    <a:lnTo>
                      <a:pt x="1037" y="690"/>
                    </a:lnTo>
                    <a:lnTo>
                      <a:pt x="1037" y="691"/>
                    </a:lnTo>
                    <a:lnTo>
                      <a:pt x="1029" y="713"/>
                    </a:lnTo>
                    <a:lnTo>
                      <a:pt x="1029" y="714"/>
                    </a:lnTo>
                    <a:lnTo>
                      <a:pt x="1027" y="716"/>
                    </a:lnTo>
                    <a:lnTo>
                      <a:pt x="1024" y="716"/>
                    </a:lnTo>
                    <a:lnTo>
                      <a:pt x="1023" y="716"/>
                    </a:lnTo>
                    <a:lnTo>
                      <a:pt x="1021" y="714"/>
                    </a:lnTo>
                    <a:lnTo>
                      <a:pt x="1020" y="713"/>
                    </a:lnTo>
                    <a:lnTo>
                      <a:pt x="1020" y="711"/>
                    </a:lnTo>
                    <a:close/>
                    <a:moveTo>
                      <a:pt x="1037" y="655"/>
                    </a:moveTo>
                    <a:lnTo>
                      <a:pt x="1041" y="638"/>
                    </a:lnTo>
                    <a:lnTo>
                      <a:pt x="1043" y="630"/>
                    </a:lnTo>
                    <a:lnTo>
                      <a:pt x="1045" y="629"/>
                    </a:lnTo>
                    <a:lnTo>
                      <a:pt x="1046" y="629"/>
                    </a:lnTo>
                    <a:lnTo>
                      <a:pt x="1048" y="629"/>
                    </a:lnTo>
                    <a:lnTo>
                      <a:pt x="1049" y="630"/>
                    </a:lnTo>
                    <a:lnTo>
                      <a:pt x="1051" y="630"/>
                    </a:lnTo>
                    <a:lnTo>
                      <a:pt x="1051" y="632"/>
                    </a:lnTo>
                    <a:lnTo>
                      <a:pt x="1049" y="640"/>
                    </a:lnTo>
                    <a:lnTo>
                      <a:pt x="1046" y="658"/>
                    </a:lnTo>
                    <a:lnTo>
                      <a:pt x="1045" y="658"/>
                    </a:lnTo>
                    <a:lnTo>
                      <a:pt x="1043" y="660"/>
                    </a:lnTo>
                    <a:lnTo>
                      <a:pt x="1041" y="660"/>
                    </a:lnTo>
                    <a:lnTo>
                      <a:pt x="1040" y="660"/>
                    </a:lnTo>
                    <a:lnTo>
                      <a:pt x="1038" y="660"/>
                    </a:lnTo>
                    <a:lnTo>
                      <a:pt x="1037" y="658"/>
                    </a:lnTo>
                    <a:lnTo>
                      <a:pt x="1037" y="655"/>
                    </a:lnTo>
                    <a:close/>
                    <a:moveTo>
                      <a:pt x="1048" y="599"/>
                    </a:moveTo>
                    <a:lnTo>
                      <a:pt x="1049" y="585"/>
                    </a:lnTo>
                    <a:lnTo>
                      <a:pt x="1051" y="574"/>
                    </a:lnTo>
                    <a:lnTo>
                      <a:pt x="1051" y="573"/>
                    </a:lnTo>
                    <a:lnTo>
                      <a:pt x="1051" y="571"/>
                    </a:lnTo>
                    <a:lnTo>
                      <a:pt x="1054" y="570"/>
                    </a:lnTo>
                    <a:lnTo>
                      <a:pt x="1055" y="570"/>
                    </a:lnTo>
                    <a:lnTo>
                      <a:pt x="1055" y="571"/>
                    </a:lnTo>
                    <a:lnTo>
                      <a:pt x="1057" y="571"/>
                    </a:lnTo>
                    <a:lnTo>
                      <a:pt x="1059" y="574"/>
                    </a:lnTo>
                    <a:lnTo>
                      <a:pt x="1059" y="576"/>
                    </a:lnTo>
                    <a:lnTo>
                      <a:pt x="1057" y="587"/>
                    </a:lnTo>
                    <a:lnTo>
                      <a:pt x="1055" y="601"/>
                    </a:lnTo>
                    <a:lnTo>
                      <a:pt x="1055" y="602"/>
                    </a:lnTo>
                    <a:lnTo>
                      <a:pt x="1055" y="604"/>
                    </a:lnTo>
                    <a:lnTo>
                      <a:pt x="1054" y="604"/>
                    </a:lnTo>
                    <a:lnTo>
                      <a:pt x="1051" y="604"/>
                    </a:lnTo>
                    <a:lnTo>
                      <a:pt x="1049" y="604"/>
                    </a:lnTo>
                    <a:lnTo>
                      <a:pt x="1048" y="602"/>
                    </a:lnTo>
                    <a:lnTo>
                      <a:pt x="1048" y="601"/>
                    </a:lnTo>
                    <a:lnTo>
                      <a:pt x="1048" y="599"/>
                    </a:lnTo>
                    <a:close/>
                    <a:moveTo>
                      <a:pt x="1052" y="542"/>
                    </a:moveTo>
                    <a:lnTo>
                      <a:pt x="1052" y="531"/>
                    </a:lnTo>
                    <a:lnTo>
                      <a:pt x="1052" y="517"/>
                    </a:lnTo>
                    <a:lnTo>
                      <a:pt x="1052" y="515"/>
                    </a:lnTo>
                    <a:lnTo>
                      <a:pt x="1052" y="514"/>
                    </a:lnTo>
                    <a:lnTo>
                      <a:pt x="1055" y="512"/>
                    </a:lnTo>
                    <a:lnTo>
                      <a:pt x="1057" y="512"/>
                    </a:lnTo>
                    <a:lnTo>
                      <a:pt x="1059" y="512"/>
                    </a:lnTo>
                    <a:lnTo>
                      <a:pt x="1060" y="515"/>
                    </a:lnTo>
                    <a:lnTo>
                      <a:pt x="1060" y="517"/>
                    </a:lnTo>
                    <a:lnTo>
                      <a:pt x="1060" y="532"/>
                    </a:lnTo>
                    <a:lnTo>
                      <a:pt x="1060" y="542"/>
                    </a:lnTo>
                    <a:lnTo>
                      <a:pt x="1060" y="543"/>
                    </a:lnTo>
                    <a:lnTo>
                      <a:pt x="1059" y="545"/>
                    </a:lnTo>
                    <a:lnTo>
                      <a:pt x="1057" y="545"/>
                    </a:lnTo>
                    <a:lnTo>
                      <a:pt x="1055" y="546"/>
                    </a:lnTo>
                    <a:lnTo>
                      <a:pt x="1055" y="545"/>
                    </a:lnTo>
                    <a:lnTo>
                      <a:pt x="1054" y="545"/>
                    </a:lnTo>
                    <a:lnTo>
                      <a:pt x="1052" y="543"/>
                    </a:lnTo>
                    <a:lnTo>
                      <a:pt x="1052" y="542"/>
                    </a:lnTo>
                    <a:close/>
                    <a:moveTo>
                      <a:pt x="1049" y="484"/>
                    </a:moveTo>
                    <a:lnTo>
                      <a:pt x="1049" y="478"/>
                    </a:lnTo>
                    <a:lnTo>
                      <a:pt x="1046" y="459"/>
                    </a:lnTo>
                    <a:lnTo>
                      <a:pt x="1046" y="458"/>
                    </a:lnTo>
                    <a:lnTo>
                      <a:pt x="1048" y="456"/>
                    </a:lnTo>
                    <a:lnTo>
                      <a:pt x="1049" y="455"/>
                    </a:lnTo>
                    <a:lnTo>
                      <a:pt x="1051" y="455"/>
                    </a:lnTo>
                    <a:lnTo>
                      <a:pt x="1052" y="455"/>
                    </a:lnTo>
                    <a:lnTo>
                      <a:pt x="1054" y="456"/>
                    </a:lnTo>
                    <a:lnTo>
                      <a:pt x="1055" y="458"/>
                    </a:lnTo>
                    <a:lnTo>
                      <a:pt x="1057" y="478"/>
                    </a:lnTo>
                    <a:lnTo>
                      <a:pt x="1057" y="484"/>
                    </a:lnTo>
                    <a:lnTo>
                      <a:pt x="1057" y="486"/>
                    </a:lnTo>
                    <a:lnTo>
                      <a:pt x="1055" y="487"/>
                    </a:lnTo>
                    <a:lnTo>
                      <a:pt x="1052" y="487"/>
                    </a:lnTo>
                    <a:lnTo>
                      <a:pt x="1051" y="486"/>
                    </a:lnTo>
                    <a:lnTo>
                      <a:pt x="1049" y="484"/>
                    </a:lnTo>
                    <a:close/>
                    <a:moveTo>
                      <a:pt x="1041" y="427"/>
                    </a:moveTo>
                    <a:lnTo>
                      <a:pt x="1041" y="427"/>
                    </a:lnTo>
                    <a:lnTo>
                      <a:pt x="1037" y="403"/>
                    </a:lnTo>
                    <a:lnTo>
                      <a:pt x="1037" y="402"/>
                    </a:lnTo>
                    <a:lnTo>
                      <a:pt x="1037" y="400"/>
                    </a:lnTo>
                    <a:lnTo>
                      <a:pt x="1037" y="398"/>
                    </a:lnTo>
                    <a:lnTo>
                      <a:pt x="1038" y="397"/>
                    </a:lnTo>
                    <a:lnTo>
                      <a:pt x="1040" y="397"/>
                    </a:lnTo>
                    <a:lnTo>
                      <a:pt x="1041" y="398"/>
                    </a:lnTo>
                    <a:lnTo>
                      <a:pt x="1043" y="398"/>
                    </a:lnTo>
                    <a:lnTo>
                      <a:pt x="1045" y="402"/>
                    </a:lnTo>
                    <a:lnTo>
                      <a:pt x="1049" y="425"/>
                    </a:lnTo>
                    <a:lnTo>
                      <a:pt x="1049" y="427"/>
                    </a:lnTo>
                    <a:lnTo>
                      <a:pt x="1049" y="428"/>
                    </a:lnTo>
                    <a:lnTo>
                      <a:pt x="1048" y="430"/>
                    </a:lnTo>
                    <a:lnTo>
                      <a:pt x="1046" y="430"/>
                    </a:lnTo>
                    <a:lnTo>
                      <a:pt x="1045" y="430"/>
                    </a:lnTo>
                    <a:lnTo>
                      <a:pt x="1043" y="430"/>
                    </a:lnTo>
                    <a:lnTo>
                      <a:pt x="1041" y="428"/>
                    </a:lnTo>
                    <a:lnTo>
                      <a:pt x="1041" y="427"/>
                    </a:lnTo>
                    <a:close/>
                    <a:moveTo>
                      <a:pt x="1027" y="370"/>
                    </a:moveTo>
                    <a:lnTo>
                      <a:pt x="1020" y="352"/>
                    </a:lnTo>
                    <a:lnTo>
                      <a:pt x="1020" y="349"/>
                    </a:lnTo>
                    <a:lnTo>
                      <a:pt x="1018" y="346"/>
                    </a:lnTo>
                    <a:lnTo>
                      <a:pt x="1020" y="344"/>
                    </a:lnTo>
                    <a:lnTo>
                      <a:pt x="1020" y="342"/>
                    </a:lnTo>
                    <a:lnTo>
                      <a:pt x="1021" y="342"/>
                    </a:lnTo>
                    <a:lnTo>
                      <a:pt x="1023" y="341"/>
                    </a:lnTo>
                    <a:lnTo>
                      <a:pt x="1024" y="342"/>
                    </a:lnTo>
                    <a:lnTo>
                      <a:pt x="1026" y="342"/>
                    </a:lnTo>
                    <a:lnTo>
                      <a:pt x="1027" y="346"/>
                    </a:lnTo>
                    <a:lnTo>
                      <a:pt x="1029" y="349"/>
                    </a:lnTo>
                    <a:lnTo>
                      <a:pt x="1035" y="367"/>
                    </a:lnTo>
                    <a:lnTo>
                      <a:pt x="1035" y="369"/>
                    </a:lnTo>
                    <a:lnTo>
                      <a:pt x="1035" y="372"/>
                    </a:lnTo>
                    <a:lnTo>
                      <a:pt x="1034" y="374"/>
                    </a:lnTo>
                    <a:lnTo>
                      <a:pt x="1032" y="374"/>
                    </a:lnTo>
                    <a:lnTo>
                      <a:pt x="1031" y="374"/>
                    </a:lnTo>
                    <a:lnTo>
                      <a:pt x="1029" y="374"/>
                    </a:lnTo>
                    <a:lnTo>
                      <a:pt x="1027" y="372"/>
                    </a:lnTo>
                    <a:lnTo>
                      <a:pt x="1027" y="370"/>
                    </a:lnTo>
                    <a:close/>
                    <a:moveTo>
                      <a:pt x="1006" y="318"/>
                    </a:moveTo>
                    <a:lnTo>
                      <a:pt x="1001" y="305"/>
                    </a:lnTo>
                    <a:lnTo>
                      <a:pt x="995" y="294"/>
                    </a:lnTo>
                    <a:lnTo>
                      <a:pt x="995" y="293"/>
                    </a:lnTo>
                    <a:lnTo>
                      <a:pt x="996" y="291"/>
                    </a:lnTo>
                    <a:lnTo>
                      <a:pt x="998" y="290"/>
                    </a:lnTo>
                    <a:lnTo>
                      <a:pt x="1000" y="288"/>
                    </a:lnTo>
                    <a:lnTo>
                      <a:pt x="1001" y="290"/>
                    </a:lnTo>
                    <a:lnTo>
                      <a:pt x="1003" y="291"/>
                    </a:lnTo>
                    <a:lnTo>
                      <a:pt x="1009" y="302"/>
                    </a:lnTo>
                    <a:lnTo>
                      <a:pt x="1014" y="313"/>
                    </a:lnTo>
                    <a:lnTo>
                      <a:pt x="1014" y="314"/>
                    </a:lnTo>
                    <a:lnTo>
                      <a:pt x="1014" y="318"/>
                    </a:lnTo>
                    <a:lnTo>
                      <a:pt x="1012" y="319"/>
                    </a:lnTo>
                    <a:lnTo>
                      <a:pt x="1010" y="319"/>
                    </a:lnTo>
                    <a:lnTo>
                      <a:pt x="1010" y="321"/>
                    </a:lnTo>
                    <a:lnTo>
                      <a:pt x="1009" y="319"/>
                    </a:lnTo>
                    <a:lnTo>
                      <a:pt x="1007" y="319"/>
                    </a:lnTo>
                    <a:lnTo>
                      <a:pt x="1006" y="318"/>
                    </a:lnTo>
                    <a:close/>
                    <a:moveTo>
                      <a:pt x="979" y="266"/>
                    </a:moveTo>
                    <a:lnTo>
                      <a:pt x="976" y="260"/>
                    </a:lnTo>
                    <a:lnTo>
                      <a:pt x="965" y="246"/>
                    </a:lnTo>
                    <a:lnTo>
                      <a:pt x="965" y="243"/>
                    </a:lnTo>
                    <a:lnTo>
                      <a:pt x="965" y="241"/>
                    </a:lnTo>
                    <a:lnTo>
                      <a:pt x="965" y="240"/>
                    </a:lnTo>
                    <a:lnTo>
                      <a:pt x="967" y="238"/>
                    </a:lnTo>
                    <a:lnTo>
                      <a:pt x="969" y="238"/>
                    </a:lnTo>
                    <a:lnTo>
                      <a:pt x="972" y="238"/>
                    </a:lnTo>
                    <a:lnTo>
                      <a:pt x="973" y="238"/>
                    </a:lnTo>
                    <a:lnTo>
                      <a:pt x="975" y="240"/>
                    </a:lnTo>
                    <a:lnTo>
                      <a:pt x="984" y="257"/>
                    </a:lnTo>
                    <a:lnTo>
                      <a:pt x="987" y="262"/>
                    </a:lnTo>
                    <a:lnTo>
                      <a:pt x="987" y="263"/>
                    </a:lnTo>
                    <a:lnTo>
                      <a:pt x="987" y="265"/>
                    </a:lnTo>
                    <a:lnTo>
                      <a:pt x="986" y="266"/>
                    </a:lnTo>
                    <a:lnTo>
                      <a:pt x="984" y="268"/>
                    </a:lnTo>
                    <a:lnTo>
                      <a:pt x="982" y="268"/>
                    </a:lnTo>
                    <a:lnTo>
                      <a:pt x="981" y="266"/>
                    </a:lnTo>
                    <a:lnTo>
                      <a:pt x="979" y="266"/>
                    </a:lnTo>
                    <a:close/>
                    <a:moveTo>
                      <a:pt x="948" y="218"/>
                    </a:moveTo>
                    <a:lnTo>
                      <a:pt x="933" y="199"/>
                    </a:lnTo>
                    <a:lnTo>
                      <a:pt x="931" y="196"/>
                    </a:lnTo>
                    <a:lnTo>
                      <a:pt x="931" y="195"/>
                    </a:lnTo>
                    <a:lnTo>
                      <a:pt x="931" y="193"/>
                    </a:lnTo>
                    <a:lnTo>
                      <a:pt x="933" y="193"/>
                    </a:lnTo>
                    <a:lnTo>
                      <a:pt x="934" y="193"/>
                    </a:lnTo>
                    <a:lnTo>
                      <a:pt x="936" y="191"/>
                    </a:lnTo>
                    <a:lnTo>
                      <a:pt x="938" y="193"/>
                    </a:lnTo>
                    <a:lnTo>
                      <a:pt x="939" y="193"/>
                    </a:lnTo>
                    <a:lnTo>
                      <a:pt x="955" y="212"/>
                    </a:lnTo>
                    <a:lnTo>
                      <a:pt x="956" y="213"/>
                    </a:lnTo>
                    <a:lnTo>
                      <a:pt x="956" y="216"/>
                    </a:lnTo>
                    <a:lnTo>
                      <a:pt x="955" y="218"/>
                    </a:lnTo>
                    <a:lnTo>
                      <a:pt x="955" y="220"/>
                    </a:lnTo>
                    <a:lnTo>
                      <a:pt x="951" y="220"/>
                    </a:lnTo>
                    <a:lnTo>
                      <a:pt x="950" y="220"/>
                    </a:lnTo>
                    <a:lnTo>
                      <a:pt x="948" y="220"/>
                    </a:lnTo>
                    <a:lnTo>
                      <a:pt x="948" y="218"/>
                    </a:lnTo>
                    <a:close/>
                    <a:moveTo>
                      <a:pt x="911" y="174"/>
                    </a:moveTo>
                    <a:lnTo>
                      <a:pt x="899" y="162"/>
                    </a:lnTo>
                    <a:lnTo>
                      <a:pt x="894" y="157"/>
                    </a:lnTo>
                    <a:lnTo>
                      <a:pt x="894" y="156"/>
                    </a:lnTo>
                    <a:lnTo>
                      <a:pt x="893" y="154"/>
                    </a:lnTo>
                    <a:lnTo>
                      <a:pt x="893" y="151"/>
                    </a:lnTo>
                    <a:lnTo>
                      <a:pt x="894" y="149"/>
                    </a:lnTo>
                    <a:lnTo>
                      <a:pt x="896" y="148"/>
                    </a:lnTo>
                    <a:lnTo>
                      <a:pt x="897" y="149"/>
                    </a:lnTo>
                    <a:lnTo>
                      <a:pt x="900" y="149"/>
                    </a:lnTo>
                    <a:lnTo>
                      <a:pt x="905" y="156"/>
                    </a:lnTo>
                    <a:lnTo>
                      <a:pt x="917" y="168"/>
                    </a:lnTo>
                    <a:lnTo>
                      <a:pt x="917" y="170"/>
                    </a:lnTo>
                    <a:lnTo>
                      <a:pt x="919" y="171"/>
                    </a:lnTo>
                    <a:lnTo>
                      <a:pt x="917" y="173"/>
                    </a:lnTo>
                    <a:lnTo>
                      <a:pt x="917" y="174"/>
                    </a:lnTo>
                    <a:lnTo>
                      <a:pt x="916" y="174"/>
                    </a:lnTo>
                    <a:lnTo>
                      <a:pt x="913" y="174"/>
                    </a:lnTo>
                    <a:lnTo>
                      <a:pt x="911" y="174"/>
                    </a:lnTo>
                    <a:close/>
                    <a:moveTo>
                      <a:pt x="869" y="134"/>
                    </a:moveTo>
                    <a:lnTo>
                      <a:pt x="861" y="128"/>
                    </a:lnTo>
                    <a:lnTo>
                      <a:pt x="851" y="118"/>
                    </a:lnTo>
                    <a:lnTo>
                      <a:pt x="851" y="117"/>
                    </a:lnTo>
                    <a:lnTo>
                      <a:pt x="849" y="115"/>
                    </a:lnTo>
                    <a:lnTo>
                      <a:pt x="849" y="114"/>
                    </a:lnTo>
                    <a:lnTo>
                      <a:pt x="851" y="112"/>
                    </a:lnTo>
                    <a:lnTo>
                      <a:pt x="851" y="111"/>
                    </a:lnTo>
                    <a:lnTo>
                      <a:pt x="852" y="111"/>
                    </a:lnTo>
                    <a:lnTo>
                      <a:pt x="854" y="111"/>
                    </a:lnTo>
                    <a:lnTo>
                      <a:pt x="855" y="111"/>
                    </a:lnTo>
                    <a:lnTo>
                      <a:pt x="868" y="121"/>
                    </a:lnTo>
                    <a:lnTo>
                      <a:pt x="875" y="128"/>
                    </a:lnTo>
                    <a:lnTo>
                      <a:pt x="877" y="129"/>
                    </a:lnTo>
                    <a:lnTo>
                      <a:pt x="877" y="132"/>
                    </a:lnTo>
                    <a:lnTo>
                      <a:pt x="875" y="134"/>
                    </a:lnTo>
                    <a:lnTo>
                      <a:pt x="874" y="134"/>
                    </a:lnTo>
                    <a:lnTo>
                      <a:pt x="872" y="135"/>
                    </a:lnTo>
                    <a:lnTo>
                      <a:pt x="871" y="135"/>
                    </a:lnTo>
                    <a:lnTo>
                      <a:pt x="869" y="134"/>
                    </a:lnTo>
                    <a:close/>
                    <a:moveTo>
                      <a:pt x="823" y="100"/>
                    </a:moveTo>
                    <a:lnTo>
                      <a:pt x="823" y="98"/>
                    </a:lnTo>
                    <a:lnTo>
                      <a:pt x="804" y="86"/>
                    </a:lnTo>
                    <a:lnTo>
                      <a:pt x="803" y="84"/>
                    </a:lnTo>
                    <a:lnTo>
                      <a:pt x="801" y="83"/>
                    </a:lnTo>
                    <a:lnTo>
                      <a:pt x="801" y="81"/>
                    </a:lnTo>
                    <a:lnTo>
                      <a:pt x="803" y="79"/>
                    </a:lnTo>
                    <a:lnTo>
                      <a:pt x="804" y="78"/>
                    </a:lnTo>
                    <a:lnTo>
                      <a:pt x="806" y="78"/>
                    </a:lnTo>
                    <a:lnTo>
                      <a:pt x="807" y="78"/>
                    </a:lnTo>
                    <a:lnTo>
                      <a:pt x="826" y="90"/>
                    </a:lnTo>
                    <a:lnTo>
                      <a:pt x="829" y="93"/>
                    </a:lnTo>
                    <a:lnTo>
                      <a:pt x="830" y="93"/>
                    </a:lnTo>
                    <a:lnTo>
                      <a:pt x="830" y="95"/>
                    </a:lnTo>
                    <a:lnTo>
                      <a:pt x="830" y="97"/>
                    </a:lnTo>
                    <a:lnTo>
                      <a:pt x="830" y="98"/>
                    </a:lnTo>
                    <a:lnTo>
                      <a:pt x="829" y="100"/>
                    </a:lnTo>
                    <a:lnTo>
                      <a:pt x="827" y="100"/>
                    </a:lnTo>
                    <a:lnTo>
                      <a:pt x="824" y="100"/>
                    </a:lnTo>
                    <a:lnTo>
                      <a:pt x="823" y="100"/>
                    </a:lnTo>
                    <a:close/>
                    <a:moveTo>
                      <a:pt x="775" y="69"/>
                    </a:moveTo>
                    <a:lnTo>
                      <a:pt x="756" y="59"/>
                    </a:lnTo>
                    <a:lnTo>
                      <a:pt x="753" y="58"/>
                    </a:lnTo>
                    <a:lnTo>
                      <a:pt x="751" y="56"/>
                    </a:lnTo>
                    <a:lnTo>
                      <a:pt x="751" y="55"/>
                    </a:lnTo>
                    <a:lnTo>
                      <a:pt x="751" y="53"/>
                    </a:lnTo>
                    <a:lnTo>
                      <a:pt x="751" y="51"/>
                    </a:lnTo>
                    <a:lnTo>
                      <a:pt x="753" y="50"/>
                    </a:lnTo>
                    <a:lnTo>
                      <a:pt x="754" y="50"/>
                    </a:lnTo>
                    <a:lnTo>
                      <a:pt x="756" y="50"/>
                    </a:lnTo>
                    <a:lnTo>
                      <a:pt x="761" y="53"/>
                    </a:lnTo>
                    <a:lnTo>
                      <a:pt x="779" y="62"/>
                    </a:lnTo>
                    <a:lnTo>
                      <a:pt x="781" y="64"/>
                    </a:lnTo>
                    <a:lnTo>
                      <a:pt x="781" y="65"/>
                    </a:lnTo>
                    <a:lnTo>
                      <a:pt x="781" y="67"/>
                    </a:lnTo>
                    <a:lnTo>
                      <a:pt x="779" y="69"/>
                    </a:lnTo>
                    <a:lnTo>
                      <a:pt x="776" y="70"/>
                    </a:lnTo>
                    <a:lnTo>
                      <a:pt x="775" y="69"/>
                    </a:lnTo>
                    <a:close/>
                    <a:moveTo>
                      <a:pt x="723" y="45"/>
                    </a:moveTo>
                    <a:lnTo>
                      <a:pt x="709" y="39"/>
                    </a:lnTo>
                    <a:lnTo>
                      <a:pt x="700" y="37"/>
                    </a:lnTo>
                    <a:lnTo>
                      <a:pt x="699" y="36"/>
                    </a:lnTo>
                    <a:lnTo>
                      <a:pt x="699" y="34"/>
                    </a:lnTo>
                    <a:lnTo>
                      <a:pt x="697" y="33"/>
                    </a:lnTo>
                    <a:lnTo>
                      <a:pt x="699" y="31"/>
                    </a:lnTo>
                    <a:lnTo>
                      <a:pt x="699" y="30"/>
                    </a:lnTo>
                    <a:lnTo>
                      <a:pt x="700" y="28"/>
                    </a:lnTo>
                    <a:lnTo>
                      <a:pt x="703" y="30"/>
                    </a:lnTo>
                    <a:lnTo>
                      <a:pt x="713" y="31"/>
                    </a:lnTo>
                    <a:lnTo>
                      <a:pt x="725" y="37"/>
                    </a:lnTo>
                    <a:lnTo>
                      <a:pt x="727" y="39"/>
                    </a:lnTo>
                    <a:lnTo>
                      <a:pt x="728" y="39"/>
                    </a:lnTo>
                    <a:lnTo>
                      <a:pt x="728" y="41"/>
                    </a:lnTo>
                    <a:lnTo>
                      <a:pt x="728" y="42"/>
                    </a:lnTo>
                    <a:lnTo>
                      <a:pt x="727" y="44"/>
                    </a:lnTo>
                    <a:lnTo>
                      <a:pt x="725" y="45"/>
                    </a:lnTo>
                    <a:lnTo>
                      <a:pt x="723" y="45"/>
                    </a:lnTo>
                    <a:close/>
                    <a:moveTo>
                      <a:pt x="669" y="27"/>
                    </a:moveTo>
                    <a:lnTo>
                      <a:pt x="661" y="25"/>
                    </a:lnTo>
                    <a:lnTo>
                      <a:pt x="644" y="20"/>
                    </a:lnTo>
                    <a:lnTo>
                      <a:pt x="643" y="19"/>
                    </a:lnTo>
                    <a:lnTo>
                      <a:pt x="641" y="17"/>
                    </a:lnTo>
                    <a:lnTo>
                      <a:pt x="641" y="16"/>
                    </a:lnTo>
                    <a:lnTo>
                      <a:pt x="643" y="14"/>
                    </a:lnTo>
                    <a:lnTo>
                      <a:pt x="644" y="13"/>
                    </a:lnTo>
                    <a:lnTo>
                      <a:pt x="646" y="13"/>
                    </a:lnTo>
                    <a:lnTo>
                      <a:pt x="663" y="17"/>
                    </a:lnTo>
                    <a:lnTo>
                      <a:pt x="672" y="19"/>
                    </a:lnTo>
                    <a:lnTo>
                      <a:pt x="672" y="20"/>
                    </a:lnTo>
                    <a:lnTo>
                      <a:pt x="674" y="22"/>
                    </a:lnTo>
                    <a:lnTo>
                      <a:pt x="674" y="23"/>
                    </a:lnTo>
                    <a:lnTo>
                      <a:pt x="672" y="25"/>
                    </a:lnTo>
                    <a:lnTo>
                      <a:pt x="672" y="27"/>
                    </a:lnTo>
                    <a:lnTo>
                      <a:pt x="671" y="27"/>
                    </a:lnTo>
                    <a:lnTo>
                      <a:pt x="669" y="27"/>
                    </a:lnTo>
                    <a:close/>
                    <a:moveTo>
                      <a:pt x="612" y="14"/>
                    </a:moveTo>
                    <a:lnTo>
                      <a:pt x="609" y="14"/>
                    </a:lnTo>
                    <a:lnTo>
                      <a:pt x="588" y="11"/>
                    </a:lnTo>
                    <a:lnTo>
                      <a:pt x="587" y="11"/>
                    </a:lnTo>
                    <a:lnTo>
                      <a:pt x="585" y="9"/>
                    </a:lnTo>
                    <a:lnTo>
                      <a:pt x="584" y="8"/>
                    </a:lnTo>
                    <a:lnTo>
                      <a:pt x="584" y="6"/>
                    </a:lnTo>
                    <a:lnTo>
                      <a:pt x="585" y="5"/>
                    </a:lnTo>
                    <a:lnTo>
                      <a:pt x="585" y="3"/>
                    </a:lnTo>
                    <a:lnTo>
                      <a:pt x="587" y="3"/>
                    </a:lnTo>
                    <a:lnTo>
                      <a:pt x="590" y="3"/>
                    </a:lnTo>
                    <a:lnTo>
                      <a:pt x="610" y="6"/>
                    </a:lnTo>
                    <a:lnTo>
                      <a:pt x="613" y="6"/>
                    </a:lnTo>
                    <a:lnTo>
                      <a:pt x="615" y="6"/>
                    </a:lnTo>
                    <a:lnTo>
                      <a:pt x="616" y="8"/>
                    </a:lnTo>
                    <a:lnTo>
                      <a:pt x="618" y="9"/>
                    </a:lnTo>
                    <a:lnTo>
                      <a:pt x="618" y="11"/>
                    </a:lnTo>
                    <a:lnTo>
                      <a:pt x="616" y="13"/>
                    </a:lnTo>
                    <a:lnTo>
                      <a:pt x="616" y="14"/>
                    </a:lnTo>
                    <a:lnTo>
                      <a:pt x="615" y="14"/>
                    </a:lnTo>
                    <a:lnTo>
                      <a:pt x="612" y="14"/>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10" name="Freeform 79"/>
              <p:cNvSpPr>
                <a:spLocks/>
              </p:cNvSpPr>
              <p:nvPr/>
            </p:nvSpPr>
            <p:spPr bwMode="auto">
              <a:xfrm>
                <a:off x="4286247" y="4360868"/>
                <a:ext cx="1470025" cy="1474788"/>
              </a:xfrm>
              <a:custGeom>
                <a:avLst/>
                <a:gdLst>
                  <a:gd name="T0" fmla="*/ 2147483647 w 926"/>
                  <a:gd name="T1" fmla="*/ 2147483647 h 929"/>
                  <a:gd name="T2" fmla="*/ 2147483647 w 926"/>
                  <a:gd name="T3" fmla="*/ 2147483647 h 929"/>
                  <a:gd name="T4" fmla="*/ 2147483647 w 926"/>
                  <a:gd name="T5" fmla="*/ 2147483647 h 929"/>
                  <a:gd name="T6" fmla="*/ 2147483647 w 926"/>
                  <a:gd name="T7" fmla="*/ 2147483647 h 929"/>
                  <a:gd name="T8" fmla="*/ 2147483647 w 926"/>
                  <a:gd name="T9" fmla="*/ 2147483647 h 929"/>
                  <a:gd name="T10" fmla="*/ 2147483647 w 926"/>
                  <a:gd name="T11" fmla="*/ 2147483647 h 929"/>
                  <a:gd name="T12" fmla="*/ 2147483647 w 926"/>
                  <a:gd name="T13" fmla="*/ 2147483647 h 929"/>
                  <a:gd name="T14" fmla="*/ 2147483647 w 926"/>
                  <a:gd name="T15" fmla="*/ 2147483647 h 929"/>
                  <a:gd name="T16" fmla="*/ 2147483647 w 926"/>
                  <a:gd name="T17" fmla="*/ 2147483647 h 929"/>
                  <a:gd name="T18" fmla="*/ 2147483647 w 926"/>
                  <a:gd name="T19" fmla="*/ 2147483647 h 929"/>
                  <a:gd name="T20" fmla="*/ 0 w 926"/>
                  <a:gd name="T21" fmla="*/ 2147483647 h 929"/>
                  <a:gd name="T22" fmla="*/ 2147483647 w 926"/>
                  <a:gd name="T23" fmla="*/ 2147483647 h 929"/>
                  <a:gd name="T24" fmla="*/ 2147483647 w 926"/>
                  <a:gd name="T25" fmla="*/ 2147483647 h 929"/>
                  <a:gd name="T26" fmla="*/ 2147483647 w 926"/>
                  <a:gd name="T27" fmla="*/ 2147483647 h 929"/>
                  <a:gd name="T28" fmla="*/ 2147483647 w 926"/>
                  <a:gd name="T29" fmla="*/ 2147483647 h 929"/>
                  <a:gd name="T30" fmla="*/ 2147483647 w 926"/>
                  <a:gd name="T31" fmla="*/ 2147483647 h 929"/>
                  <a:gd name="T32" fmla="*/ 2147483647 w 926"/>
                  <a:gd name="T33" fmla="*/ 2147483647 h 929"/>
                  <a:gd name="T34" fmla="*/ 2147483647 w 926"/>
                  <a:gd name="T35" fmla="*/ 2147483647 h 929"/>
                  <a:gd name="T36" fmla="*/ 2147483647 w 926"/>
                  <a:gd name="T37" fmla="*/ 2147483647 h 929"/>
                  <a:gd name="T38" fmla="*/ 2147483647 w 926"/>
                  <a:gd name="T39" fmla="*/ 2147483647 h 929"/>
                  <a:gd name="T40" fmla="*/ 2147483647 w 926"/>
                  <a:gd name="T41" fmla="*/ 2147483647 h 929"/>
                  <a:gd name="T42" fmla="*/ 2147483647 w 926"/>
                  <a:gd name="T43" fmla="*/ 2147483647 h 929"/>
                  <a:gd name="T44" fmla="*/ 2147483647 w 926"/>
                  <a:gd name="T45" fmla="*/ 2147483647 h 929"/>
                  <a:gd name="T46" fmla="*/ 2147483647 w 926"/>
                  <a:gd name="T47" fmla="*/ 2147483647 h 929"/>
                  <a:gd name="T48" fmla="*/ 2147483647 w 926"/>
                  <a:gd name="T49" fmla="*/ 2147483647 h 929"/>
                  <a:gd name="T50" fmla="*/ 2147483647 w 926"/>
                  <a:gd name="T51" fmla="*/ 2147483647 h 929"/>
                  <a:gd name="T52" fmla="*/ 2147483647 w 926"/>
                  <a:gd name="T53" fmla="*/ 2147483647 h 929"/>
                  <a:gd name="T54" fmla="*/ 2147483647 w 926"/>
                  <a:gd name="T55" fmla="*/ 2147483647 h 929"/>
                  <a:gd name="T56" fmla="*/ 2147483647 w 926"/>
                  <a:gd name="T57" fmla="*/ 2147483647 h 929"/>
                  <a:gd name="T58" fmla="*/ 2147483647 w 926"/>
                  <a:gd name="T59" fmla="*/ 2147483647 h 929"/>
                  <a:gd name="T60" fmla="*/ 2147483647 w 926"/>
                  <a:gd name="T61" fmla="*/ 2147483647 h 929"/>
                  <a:gd name="T62" fmla="*/ 2147483647 w 926"/>
                  <a:gd name="T63" fmla="*/ 2147483647 h 929"/>
                  <a:gd name="T64" fmla="*/ 2147483647 w 926"/>
                  <a:gd name="T65" fmla="*/ 2147483647 h 929"/>
                  <a:gd name="T66" fmla="*/ 2147483647 w 926"/>
                  <a:gd name="T67" fmla="*/ 2147483647 h 929"/>
                  <a:gd name="T68" fmla="*/ 2147483647 w 926"/>
                  <a:gd name="T69" fmla="*/ 2147483647 h 929"/>
                  <a:gd name="T70" fmla="*/ 2147483647 w 926"/>
                  <a:gd name="T71" fmla="*/ 2147483647 h 929"/>
                  <a:gd name="T72" fmla="*/ 2147483647 w 926"/>
                  <a:gd name="T73" fmla="*/ 2147483647 h 929"/>
                  <a:gd name="T74" fmla="*/ 2147483647 w 926"/>
                  <a:gd name="T75" fmla="*/ 2147483647 h 929"/>
                  <a:gd name="T76" fmla="*/ 2147483647 w 926"/>
                  <a:gd name="T77" fmla="*/ 2147483647 h 929"/>
                  <a:gd name="T78" fmla="*/ 2147483647 w 926"/>
                  <a:gd name="T79" fmla="*/ 2147483647 h 929"/>
                  <a:gd name="T80" fmla="*/ 2147483647 w 926"/>
                  <a:gd name="T81" fmla="*/ 2147483647 h 929"/>
                  <a:gd name="T82" fmla="*/ 2147483647 w 926"/>
                  <a:gd name="T83" fmla="*/ 2147483647 h 929"/>
                  <a:gd name="T84" fmla="*/ 2147483647 w 926"/>
                  <a:gd name="T85" fmla="*/ 0 h 9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6"/>
                  <a:gd name="T130" fmla="*/ 0 h 929"/>
                  <a:gd name="T131" fmla="*/ 926 w 926"/>
                  <a:gd name="T132" fmla="*/ 929 h 9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6" h="929">
                    <a:moveTo>
                      <a:pt x="462" y="0"/>
                    </a:moveTo>
                    <a:lnTo>
                      <a:pt x="439" y="0"/>
                    </a:lnTo>
                    <a:lnTo>
                      <a:pt x="416" y="3"/>
                    </a:lnTo>
                    <a:lnTo>
                      <a:pt x="393" y="6"/>
                    </a:lnTo>
                    <a:lnTo>
                      <a:pt x="369" y="9"/>
                    </a:lnTo>
                    <a:lnTo>
                      <a:pt x="348" y="16"/>
                    </a:lnTo>
                    <a:lnTo>
                      <a:pt x="326" y="22"/>
                    </a:lnTo>
                    <a:lnTo>
                      <a:pt x="304" y="28"/>
                    </a:lnTo>
                    <a:lnTo>
                      <a:pt x="284" y="36"/>
                    </a:lnTo>
                    <a:lnTo>
                      <a:pt x="262" y="45"/>
                    </a:lnTo>
                    <a:lnTo>
                      <a:pt x="242" y="56"/>
                    </a:lnTo>
                    <a:lnTo>
                      <a:pt x="224" y="67"/>
                    </a:lnTo>
                    <a:lnTo>
                      <a:pt x="203" y="81"/>
                    </a:lnTo>
                    <a:lnTo>
                      <a:pt x="186" y="92"/>
                    </a:lnTo>
                    <a:lnTo>
                      <a:pt x="168" y="107"/>
                    </a:lnTo>
                    <a:lnTo>
                      <a:pt x="152" y="121"/>
                    </a:lnTo>
                    <a:lnTo>
                      <a:pt x="137" y="135"/>
                    </a:lnTo>
                    <a:lnTo>
                      <a:pt x="121" y="153"/>
                    </a:lnTo>
                    <a:lnTo>
                      <a:pt x="106" y="170"/>
                    </a:lnTo>
                    <a:lnTo>
                      <a:pt x="93" y="187"/>
                    </a:lnTo>
                    <a:lnTo>
                      <a:pt x="79" y="205"/>
                    </a:lnTo>
                    <a:lnTo>
                      <a:pt x="68" y="224"/>
                    </a:lnTo>
                    <a:lnTo>
                      <a:pt x="56" y="244"/>
                    </a:lnTo>
                    <a:lnTo>
                      <a:pt x="47" y="263"/>
                    </a:lnTo>
                    <a:lnTo>
                      <a:pt x="37" y="283"/>
                    </a:lnTo>
                    <a:lnTo>
                      <a:pt x="28" y="305"/>
                    </a:lnTo>
                    <a:lnTo>
                      <a:pt x="22" y="327"/>
                    </a:lnTo>
                    <a:lnTo>
                      <a:pt x="16" y="349"/>
                    </a:lnTo>
                    <a:lnTo>
                      <a:pt x="9" y="372"/>
                    </a:lnTo>
                    <a:lnTo>
                      <a:pt x="6" y="394"/>
                    </a:lnTo>
                    <a:lnTo>
                      <a:pt x="3" y="417"/>
                    </a:lnTo>
                    <a:lnTo>
                      <a:pt x="0" y="440"/>
                    </a:lnTo>
                    <a:lnTo>
                      <a:pt x="0" y="464"/>
                    </a:lnTo>
                    <a:lnTo>
                      <a:pt x="0" y="489"/>
                    </a:lnTo>
                    <a:lnTo>
                      <a:pt x="3" y="512"/>
                    </a:lnTo>
                    <a:lnTo>
                      <a:pt x="6" y="537"/>
                    </a:lnTo>
                    <a:lnTo>
                      <a:pt x="9" y="559"/>
                    </a:lnTo>
                    <a:lnTo>
                      <a:pt x="16" y="582"/>
                    </a:lnTo>
                    <a:lnTo>
                      <a:pt x="22" y="602"/>
                    </a:lnTo>
                    <a:lnTo>
                      <a:pt x="28" y="626"/>
                    </a:lnTo>
                    <a:lnTo>
                      <a:pt x="37" y="646"/>
                    </a:lnTo>
                    <a:lnTo>
                      <a:pt x="47" y="666"/>
                    </a:lnTo>
                    <a:lnTo>
                      <a:pt x="56" y="686"/>
                    </a:lnTo>
                    <a:lnTo>
                      <a:pt x="68" y="707"/>
                    </a:lnTo>
                    <a:lnTo>
                      <a:pt x="79" y="725"/>
                    </a:lnTo>
                    <a:lnTo>
                      <a:pt x="93" y="742"/>
                    </a:lnTo>
                    <a:lnTo>
                      <a:pt x="106" y="761"/>
                    </a:lnTo>
                    <a:lnTo>
                      <a:pt x="121" y="777"/>
                    </a:lnTo>
                    <a:lnTo>
                      <a:pt x="137" y="792"/>
                    </a:lnTo>
                    <a:lnTo>
                      <a:pt x="152" y="809"/>
                    </a:lnTo>
                    <a:lnTo>
                      <a:pt x="168" y="823"/>
                    </a:lnTo>
                    <a:lnTo>
                      <a:pt x="186" y="837"/>
                    </a:lnTo>
                    <a:lnTo>
                      <a:pt x="203" y="850"/>
                    </a:lnTo>
                    <a:lnTo>
                      <a:pt x="224" y="862"/>
                    </a:lnTo>
                    <a:lnTo>
                      <a:pt x="242" y="873"/>
                    </a:lnTo>
                    <a:lnTo>
                      <a:pt x="262" y="882"/>
                    </a:lnTo>
                    <a:lnTo>
                      <a:pt x="284" y="892"/>
                    </a:lnTo>
                    <a:lnTo>
                      <a:pt x="304" y="901"/>
                    </a:lnTo>
                    <a:lnTo>
                      <a:pt x="326" y="909"/>
                    </a:lnTo>
                    <a:lnTo>
                      <a:pt x="348" y="915"/>
                    </a:lnTo>
                    <a:lnTo>
                      <a:pt x="369" y="920"/>
                    </a:lnTo>
                    <a:lnTo>
                      <a:pt x="393" y="924"/>
                    </a:lnTo>
                    <a:lnTo>
                      <a:pt x="416" y="928"/>
                    </a:lnTo>
                    <a:lnTo>
                      <a:pt x="439" y="928"/>
                    </a:lnTo>
                    <a:lnTo>
                      <a:pt x="462" y="929"/>
                    </a:lnTo>
                    <a:lnTo>
                      <a:pt x="487" y="928"/>
                    </a:lnTo>
                    <a:lnTo>
                      <a:pt x="511" y="928"/>
                    </a:lnTo>
                    <a:lnTo>
                      <a:pt x="534" y="924"/>
                    </a:lnTo>
                    <a:lnTo>
                      <a:pt x="557" y="920"/>
                    </a:lnTo>
                    <a:lnTo>
                      <a:pt x="579" y="915"/>
                    </a:lnTo>
                    <a:lnTo>
                      <a:pt x="601" y="909"/>
                    </a:lnTo>
                    <a:lnTo>
                      <a:pt x="622" y="901"/>
                    </a:lnTo>
                    <a:lnTo>
                      <a:pt x="642" y="892"/>
                    </a:lnTo>
                    <a:lnTo>
                      <a:pt x="664" y="882"/>
                    </a:lnTo>
                    <a:lnTo>
                      <a:pt x="684" y="873"/>
                    </a:lnTo>
                    <a:lnTo>
                      <a:pt x="703" y="862"/>
                    </a:lnTo>
                    <a:lnTo>
                      <a:pt x="722" y="850"/>
                    </a:lnTo>
                    <a:lnTo>
                      <a:pt x="739" y="837"/>
                    </a:lnTo>
                    <a:lnTo>
                      <a:pt x="757" y="823"/>
                    </a:lnTo>
                    <a:lnTo>
                      <a:pt x="774" y="809"/>
                    </a:lnTo>
                    <a:lnTo>
                      <a:pt x="791" y="792"/>
                    </a:lnTo>
                    <a:lnTo>
                      <a:pt x="805" y="777"/>
                    </a:lnTo>
                    <a:lnTo>
                      <a:pt x="819" y="761"/>
                    </a:lnTo>
                    <a:lnTo>
                      <a:pt x="835" y="742"/>
                    </a:lnTo>
                    <a:lnTo>
                      <a:pt x="846" y="725"/>
                    </a:lnTo>
                    <a:lnTo>
                      <a:pt x="858" y="707"/>
                    </a:lnTo>
                    <a:lnTo>
                      <a:pt x="871" y="686"/>
                    </a:lnTo>
                    <a:lnTo>
                      <a:pt x="881" y="666"/>
                    </a:lnTo>
                    <a:lnTo>
                      <a:pt x="891" y="646"/>
                    </a:lnTo>
                    <a:lnTo>
                      <a:pt x="898" y="626"/>
                    </a:lnTo>
                    <a:lnTo>
                      <a:pt x="905" y="602"/>
                    </a:lnTo>
                    <a:lnTo>
                      <a:pt x="911" y="582"/>
                    </a:lnTo>
                    <a:lnTo>
                      <a:pt x="917" y="559"/>
                    </a:lnTo>
                    <a:lnTo>
                      <a:pt x="920" y="537"/>
                    </a:lnTo>
                    <a:lnTo>
                      <a:pt x="923" y="512"/>
                    </a:lnTo>
                    <a:lnTo>
                      <a:pt x="926" y="489"/>
                    </a:lnTo>
                    <a:lnTo>
                      <a:pt x="926" y="464"/>
                    </a:lnTo>
                    <a:lnTo>
                      <a:pt x="926" y="440"/>
                    </a:lnTo>
                    <a:lnTo>
                      <a:pt x="923" y="417"/>
                    </a:lnTo>
                    <a:lnTo>
                      <a:pt x="920" y="394"/>
                    </a:lnTo>
                    <a:lnTo>
                      <a:pt x="917" y="372"/>
                    </a:lnTo>
                    <a:lnTo>
                      <a:pt x="911" y="349"/>
                    </a:lnTo>
                    <a:lnTo>
                      <a:pt x="905" y="327"/>
                    </a:lnTo>
                    <a:lnTo>
                      <a:pt x="898" y="305"/>
                    </a:lnTo>
                    <a:lnTo>
                      <a:pt x="891" y="283"/>
                    </a:lnTo>
                    <a:lnTo>
                      <a:pt x="881" y="263"/>
                    </a:lnTo>
                    <a:lnTo>
                      <a:pt x="871" y="244"/>
                    </a:lnTo>
                    <a:lnTo>
                      <a:pt x="858" y="224"/>
                    </a:lnTo>
                    <a:lnTo>
                      <a:pt x="846" y="205"/>
                    </a:lnTo>
                    <a:lnTo>
                      <a:pt x="835" y="187"/>
                    </a:lnTo>
                    <a:lnTo>
                      <a:pt x="819" y="170"/>
                    </a:lnTo>
                    <a:lnTo>
                      <a:pt x="805" y="153"/>
                    </a:lnTo>
                    <a:lnTo>
                      <a:pt x="791" y="135"/>
                    </a:lnTo>
                    <a:lnTo>
                      <a:pt x="774" y="121"/>
                    </a:lnTo>
                    <a:lnTo>
                      <a:pt x="757" y="107"/>
                    </a:lnTo>
                    <a:lnTo>
                      <a:pt x="739" y="92"/>
                    </a:lnTo>
                    <a:lnTo>
                      <a:pt x="722" y="81"/>
                    </a:lnTo>
                    <a:lnTo>
                      <a:pt x="703" y="67"/>
                    </a:lnTo>
                    <a:lnTo>
                      <a:pt x="684" y="56"/>
                    </a:lnTo>
                    <a:lnTo>
                      <a:pt x="664" y="45"/>
                    </a:lnTo>
                    <a:lnTo>
                      <a:pt x="642" y="36"/>
                    </a:lnTo>
                    <a:lnTo>
                      <a:pt x="622" y="28"/>
                    </a:lnTo>
                    <a:lnTo>
                      <a:pt x="601" y="22"/>
                    </a:lnTo>
                    <a:lnTo>
                      <a:pt x="579" y="16"/>
                    </a:lnTo>
                    <a:lnTo>
                      <a:pt x="557" y="9"/>
                    </a:lnTo>
                    <a:lnTo>
                      <a:pt x="534" y="6"/>
                    </a:lnTo>
                    <a:lnTo>
                      <a:pt x="511" y="3"/>
                    </a:lnTo>
                    <a:lnTo>
                      <a:pt x="487" y="0"/>
                    </a:lnTo>
                    <a:lnTo>
                      <a:pt x="462" y="0"/>
                    </a:lnTo>
                    <a:close/>
                  </a:path>
                </a:pathLst>
              </a:custGeom>
              <a:solidFill>
                <a:srgbClr val="FFFFFF"/>
              </a:solidFill>
              <a:ln w="9525">
                <a:noFill/>
                <a:round/>
                <a:headEnd/>
                <a:tailEnd/>
              </a:ln>
            </p:spPr>
            <p:txBody>
              <a:bodyPr/>
              <a:lstStyle/>
              <a:p>
                <a:endParaRPr lang="ja-JP" altLang="en-US" dirty="0">
                  <a:latin typeface="Tahoma" pitchFamily="34" charset="0"/>
                  <a:cs typeface="Tahoma" pitchFamily="34" charset="0"/>
                </a:endParaRPr>
              </a:p>
            </p:txBody>
          </p:sp>
          <p:sp>
            <p:nvSpPr>
              <p:cNvPr id="9411" name="Freeform 80"/>
              <p:cNvSpPr>
                <a:spLocks noEditPoints="1"/>
              </p:cNvSpPr>
              <p:nvPr/>
            </p:nvSpPr>
            <p:spPr bwMode="auto">
              <a:xfrm>
                <a:off x="4281484" y="4356105"/>
                <a:ext cx="1479550" cy="1487488"/>
              </a:xfrm>
              <a:custGeom>
                <a:avLst/>
                <a:gdLst>
                  <a:gd name="T0" fmla="*/ 2147483647 w 932"/>
                  <a:gd name="T1" fmla="*/ 2147483647 h 937"/>
                  <a:gd name="T2" fmla="*/ 2147483647 w 932"/>
                  <a:gd name="T3" fmla="*/ 2147483647 h 937"/>
                  <a:gd name="T4" fmla="*/ 2147483647 w 932"/>
                  <a:gd name="T5" fmla="*/ 2147483647 h 937"/>
                  <a:gd name="T6" fmla="*/ 2147483647 w 932"/>
                  <a:gd name="T7" fmla="*/ 2147483647 h 937"/>
                  <a:gd name="T8" fmla="*/ 2147483647 w 932"/>
                  <a:gd name="T9" fmla="*/ 2147483647 h 937"/>
                  <a:gd name="T10" fmla="*/ 2147483647 w 932"/>
                  <a:gd name="T11" fmla="*/ 2147483647 h 937"/>
                  <a:gd name="T12" fmla="*/ 2147483647 w 932"/>
                  <a:gd name="T13" fmla="*/ 2147483647 h 937"/>
                  <a:gd name="T14" fmla="*/ 2147483647 w 932"/>
                  <a:gd name="T15" fmla="*/ 2147483647 h 937"/>
                  <a:gd name="T16" fmla="*/ 2147483647 w 932"/>
                  <a:gd name="T17" fmla="*/ 2147483647 h 937"/>
                  <a:gd name="T18" fmla="*/ 2147483647 w 932"/>
                  <a:gd name="T19" fmla="*/ 2147483647 h 937"/>
                  <a:gd name="T20" fmla="*/ 2147483647 w 932"/>
                  <a:gd name="T21" fmla="*/ 2147483647 h 937"/>
                  <a:gd name="T22" fmla="*/ 2147483647 w 932"/>
                  <a:gd name="T23" fmla="*/ 2147483647 h 937"/>
                  <a:gd name="T24" fmla="*/ 2147483647 w 932"/>
                  <a:gd name="T25" fmla="*/ 2147483647 h 937"/>
                  <a:gd name="T26" fmla="*/ 2147483647 w 932"/>
                  <a:gd name="T27" fmla="*/ 2147483647 h 937"/>
                  <a:gd name="T28" fmla="*/ 2147483647 w 932"/>
                  <a:gd name="T29" fmla="*/ 2147483647 h 937"/>
                  <a:gd name="T30" fmla="*/ 2147483647 w 932"/>
                  <a:gd name="T31" fmla="*/ 2147483647 h 937"/>
                  <a:gd name="T32" fmla="*/ 0 w 932"/>
                  <a:gd name="T33" fmla="*/ 2147483647 h 937"/>
                  <a:gd name="T34" fmla="*/ 2147483647 w 932"/>
                  <a:gd name="T35" fmla="*/ 2147483647 h 937"/>
                  <a:gd name="T36" fmla="*/ 2147483647 w 932"/>
                  <a:gd name="T37" fmla="*/ 2147483647 h 937"/>
                  <a:gd name="T38" fmla="*/ 2147483647 w 932"/>
                  <a:gd name="T39" fmla="*/ 2147483647 h 937"/>
                  <a:gd name="T40" fmla="*/ 2147483647 w 932"/>
                  <a:gd name="T41" fmla="*/ 2147483647 h 937"/>
                  <a:gd name="T42" fmla="*/ 2147483647 w 932"/>
                  <a:gd name="T43" fmla="*/ 2147483647 h 937"/>
                  <a:gd name="T44" fmla="*/ 2147483647 w 932"/>
                  <a:gd name="T45" fmla="*/ 2147483647 h 937"/>
                  <a:gd name="T46" fmla="*/ 2147483647 w 932"/>
                  <a:gd name="T47" fmla="*/ 2147483647 h 937"/>
                  <a:gd name="T48" fmla="*/ 2147483647 w 932"/>
                  <a:gd name="T49" fmla="*/ 2147483647 h 937"/>
                  <a:gd name="T50" fmla="*/ 2147483647 w 932"/>
                  <a:gd name="T51" fmla="*/ 2147483647 h 937"/>
                  <a:gd name="T52" fmla="*/ 2147483647 w 932"/>
                  <a:gd name="T53" fmla="*/ 2147483647 h 937"/>
                  <a:gd name="T54" fmla="*/ 2147483647 w 932"/>
                  <a:gd name="T55" fmla="*/ 2147483647 h 937"/>
                  <a:gd name="T56" fmla="*/ 2147483647 w 932"/>
                  <a:gd name="T57" fmla="*/ 2147483647 h 937"/>
                  <a:gd name="T58" fmla="*/ 2147483647 w 932"/>
                  <a:gd name="T59" fmla="*/ 2147483647 h 937"/>
                  <a:gd name="T60" fmla="*/ 2147483647 w 932"/>
                  <a:gd name="T61" fmla="*/ 2147483647 h 937"/>
                  <a:gd name="T62" fmla="*/ 2147483647 w 932"/>
                  <a:gd name="T63" fmla="*/ 2147483647 h 937"/>
                  <a:gd name="T64" fmla="*/ 2147483647 w 932"/>
                  <a:gd name="T65" fmla="*/ 2147483647 h 937"/>
                  <a:gd name="T66" fmla="*/ 2147483647 w 932"/>
                  <a:gd name="T67" fmla="*/ 2147483647 h 937"/>
                  <a:gd name="T68" fmla="*/ 2147483647 w 932"/>
                  <a:gd name="T69" fmla="*/ 2147483647 h 937"/>
                  <a:gd name="T70" fmla="*/ 2147483647 w 932"/>
                  <a:gd name="T71" fmla="*/ 2147483647 h 937"/>
                  <a:gd name="T72" fmla="*/ 2147483647 w 932"/>
                  <a:gd name="T73" fmla="*/ 2147483647 h 937"/>
                  <a:gd name="T74" fmla="*/ 2147483647 w 932"/>
                  <a:gd name="T75" fmla="*/ 2147483647 h 937"/>
                  <a:gd name="T76" fmla="*/ 2147483647 w 932"/>
                  <a:gd name="T77" fmla="*/ 2147483647 h 937"/>
                  <a:gd name="T78" fmla="*/ 2147483647 w 932"/>
                  <a:gd name="T79" fmla="*/ 2147483647 h 937"/>
                  <a:gd name="T80" fmla="*/ 2147483647 w 932"/>
                  <a:gd name="T81" fmla="*/ 2147483647 h 937"/>
                  <a:gd name="T82" fmla="*/ 2147483647 w 932"/>
                  <a:gd name="T83" fmla="*/ 2147483647 h 937"/>
                  <a:gd name="T84" fmla="*/ 2147483647 w 932"/>
                  <a:gd name="T85" fmla="*/ 2147483647 h 937"/>
                  <a:gd name="T86" fmla="*/ 2147483647 w 932"/>
                  <a:gd name="T87" fmla="*/ 2147483647 h 937"/>
                  <a:gd name="T88" fmla="*/ 2147483647 w 932"/>
                  <a:gd name="T89" fmla="*/ 2147483647 h 937"/>
                  <a:gd name="T90" fmla="*/ 2147483647 w 932"/>
                  <a:gd name="T91" fmla="*/ 2147483647 h 937"/>
                  <a:gd name="T92" fmla="*/ 2147483647 w 932"/>
                  <a:gd name="T93" fmla="*/ 2147483647 h 937"/>
                  <a:gd name="T94" fmla="*/ 2147483647 w 932"/>
                  <a:gd name="T95" fmla="*/ 2147483647 h 937"/>
                  <a:gd name="T96" fmla="*/ 2147483647 w 932"/>
                  <a:gd name="T97" fmla="*/ 2147483647 h 937"/>
                  <a:gd name="T98" fmla="*/ 2147483647 w 932"/>
                  <a:gd name="T99" fmla="*/ 2147483647 h 937"/>
                  <a:gd name="T100" fmla="*/ 2147483647 w 932"/>
                  <a:gd name="T101" fmla="*/ 2147483647 h 937"/>
                  <a:gd name="T102" fmla="*/ 2147483647 w 932"/>
                  <a:gd name="T103" fmla="*/ 2147483647 h 937"/>
                  <a:gd name="T104" fmla="*/ 2147483647 w 932"/>
                  <a:gd name="T105" fmla="*/ 2147483647 h 937"/>
                  <a:gd name="T106" fmla="*/ 2147483647 w 932"/>
                  <a:gd name="T107" fmla="*/ 2147483647 h 937"/>
                  <a:gd name="T108" fmla="*/ 2147483647 w 932"/>
                  <a:gd name="T109" fmla="*/ 2147483647 h 937"/>
                  <a:gd name="T110" fmla="*/ 2147483647 w 932"/>
                  <a:gd name="T111" fmla="*/ 2147483647 h 937"/>
                  <a:gd name="T112" fmla="*/ 2147483647 w 932"/>
                  <a:gd name="T113" fmla="*/ 2147483647 h 937"/>
                  <a:gd name="T114" fmla="*/ 2147483647 w 932"/>
                  <a:gd name="T115" fmla="*/ 2147483647 h 937"/>
                  <a:gd name="T116" fmla="*/ 2147483647 w 932"/>
                  <a:gd name="T117" fmla="*/ 2147483647 h 937"/>
                  <a:gd name="T118" fmla="*/ 2147483647 w 932"/>
                  <a:gd name="T119" fmla="*/ 2147483647 h 937"/>
                  <a:gd name="T120" fmla="*/ 2147483647 w 932"/>
                  <a:gd name="T121" fmla="*/ 2147483647 h 937"/>
                  <a:gd name="T122" fmla="*/ 2147483647 w 932"/>
                  <a:gd name="T123" fmla="*/ 2147483647 h 9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2"/>
                  <a:gd name="T187" fmla="*/ 0 h 937"/>
                  <a:gd name="T188" fmla="*/ 932 w 932"/>
                  <a:gd name="T189" fmla="*/ 937 h 9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2" h="937">
                    <a:moveTo>
                      <a:pt x="483" y="8"/>
                    </a:moveTo>
                    <a:lnTo>
                      <a:pt x="465" y="8"/>
                    </a:lnTo>
                    <a:lnTo>
                      <a:pt x="456" y="8"/>
                    </a:lnTo>
                    <a:lnTo>
                      <a:pt x="455" y="6"/>
                    </a:lnTo>
                    <a:lnTo>
                      <a:pt x="453" y="5"/>
                    </a:lnTo>
                    <a:lnTo>
                      <a:pt x="453" y="3"/>
                    </a:lnTo>
                    <a:lnTo>
                      <a:pt x="453" y="1"/>
                    </a:lnTo>
                    <a:lnTo>
                      <a:pt x="455" y="1"/>
                    </a:lnTo>
                    <a:lnTo>
                      <a:pt x="456" y="0"/>
                    </a:lnTo>
                    <a:lnTo>
                      <a:pt x="465" y="0"/>
                    </a:lnTo>
                    <a:lnTo>
                      <a:pt x="483" y="0"/>
                    </a:lnTo>
                    <a:lnTo>
                      <a:pt x="484" y="1"/>
                    </a:lnTo>
                    <a:lnTo>
                      <a:pt x="486" y="1"/>
                    </a:lnTo>
                    <a:lnTo>
                      <a:pt x="486" y="3"/>
                    </a:lnTo>
                    <a:lnTo>
                      <a:pt x="486" y="5"/>
                    </a:lnTo>
                    <a:lnTo>
                      <a:pt x="484" y="6"/>
                    </a:lnTo>
                    <a:lnTo>
                      <a:pt x="483" y="8"/>
                    </a:lnTo>
                    <a:close/>
                    <a:moveTo>
                      <a:pt x="424" y="11"/>
                    </a:moveTo>
                    <a:lnTo>
                      <a:pt x="420" y="11"/>
                    </a:lnTo>
                    <a:lnTo>
                      <a:pt x="400" y="12"/>
                    </a:lnTo>
                    <a:lnTo>
                      <a:pt x="399" y="12"/>
                    </a:lnTo>
                    <a:lnTo>
                      <a:pt x="397" y="11"/>
                    </a:lnTo>
                    <a:lnTo>
                      <a:pt x="396" y="11"/>
                    </a:lnTo>
                    <a:lnTo>
                      <a:pt x="394" y="9"/>
                    </a:lnTo>
                    <a:lnTo>
                      <a:pt x="394" y="8"/>
                    </a:lnTo>
                    <a:lnTo>
                      <a:pt x="396" y="6"/>
                    </a:lnTo>
                    <a:lnTo>
                      <a:pt x="397" y="5"/>
                    </a:lnTo>
                    <a:lnTo>
                      <a:pt x="399" y="3"/>
                    </a:lnTo>
                    <a:lnTo>
                      <a:pt x="419" y="1"/>
                    </a:lnTo>
                    <a:lnTo>
                      <a:pt x="424" y="1"/>
                    </a:lnTo>
                    <a:lnTo>
                      <a:pt x="425" y="1"/>
                    </a:lnTo>
                    <a:lnTo>
                      <a:pt x="427" y="1"/>
                    </a:lnTo>
                    <a:lnTo>
                      <a:pt x="428" y="3"/>
                    </a:lnTo>
                    <a:lnTo>
                      <a:pt x="428" y="5"/>
                    </a:lnTo>
                    <a:lnTo>
                      <a:pt x="428" y="6"/>
                    </a:lnTo>
                    <a:lnTo>
                      <a:pt x="428" y="8"/>
                    </a:lnTo>
                    <a:lnTo>
                      <a:pt x="427" y="9"/>
                    </a:lnTo>
                    <a:lnTo>
                      <a:pt x="424" y="11"/>
                    </a:lnTo>
                    <a:close/>
                    <a:moveTo>
                      <a:pt x="368" y="19"/>
                    </a:moveTo>
                    <a:lnTo>
                      <a:pt x="351" y="22"/>
                    </a:lnTo>
                    <a:lnTo>
                      <a:pt x="344" y="25"/>
                    </a:lnTo>
                    <a:lnTo>
                      <a:pt x="341" y="25"/>
                    </a:lnTo>
                    <a:lnTo>
                      <a:pt x="340" y="23"/>
                    </a:lnTo>
                    <a:lnTo>
                      <a:pt x="340" y="22"/>
                    </a:lnTo>
                    <a:lnTo>
                      <a:pt x="340" y="20"/>
                    </a:lnTo>
                    <a:lnTo>
                      <a:pt x="340" y="19"/>
                    </a:lnTo>
                    <a:lnTo>
                      <a:pt x="340" y="17"/>
                    </a:lnTo>
                    <a:lnTo>
                      <a:pt x="341" y="17"/>
                    </a:lnTo>
                    <a:lnTo>
                      <a:pt x="349" y="14"/>
                    </a:lnTo>
                    <a:lnTo>
                      <a:pt x="366" y="11"/>
                    </a:lnTo>
                    <a:lnTo>
                      <a:pt x="368" y="11"/>
                    </a:lnTo>
                    <a:lnTo>
                      <a:pt x="369" y="11"/>
                    </a:lnTo>
                    <a:lnTo>
                      <a:pt x="371" y="11"/>
                    </a:lnTo>
                    <a:lnTo>
                      <a:pt x="371" y="12"/>
                    </a:lnTo>
                    <a:lnTo>
                      <a:pt x="371" y="15"/>
                    </a:lnTo>
                    <a:lnTo>
                      <a:pt x="371" y="17"/>
                    </a:lnTo>
                    <a:lnTo>
                      <a:pt x="369" y="19"/>
                    </a:lnTo>
                    <a:lnTo>
                      <a:pt x="368" y="19"/>
                    </a:lnTo>
                    <a:close/>
                    <a:moveTo>
                      <a:pt x="313" y="34"/>
                    </a:moveTo>
                    <a:lnTo>
                      <a:pt x="309" y="36"/>
                    </a:lnTo>
                    <a:lnTo>
                      <a:pt x="290" y="43"/>
                    </a:lnTo>
                    <a:lnTo>
                      <a:pt x="287" y="43"/>
                    </a:lnTo>
                    <a:lnTo>
                      <a:pt x="286" y="42"/>
                    </a:lnTo>
                    <a:lnTo>
                      <a:pt x="286" y="40"/>
                    </a:lnTo>
                    <a:lnTo>
                      <a:pt x="284" y="39"/>
                    </a:lnTo>
                    <a:lnTo>
                      <a:pt x="286" y="37"/>
                    </a:lnTo>
                    <a:lnTo>
                      <a:pt x="286" y="36"/>
                    </a:lnTo>
                    <a:lnTo>
                      <a:pt x="287" y="36"/>
                    </a:lnTo>
                    <a:lnTo>
                      <a:pt x="306" y="28"/>
                    </a:lnTo>
                    <a:lnTo>
                      <a:pt x="310" y="26"/>
                    </a:lnTo>
                    <a:lnTo>
                      <a:pt x="312" y="26"/>
                    </a:lnTo>
                    <a:lnTo>
                      <a:pt x="313" y="26"/>
                    </a:lnTo>
                    <a:lnTo>
                      <a:pt x="313" y="28"/>
                    </a:lnTo>
                    <a:lnTo>
                      <a:pt x="315" y="29"/>
                    </a:lnTo>
                    <a:lnTo>
                      <a:pt x="315" y="31"/>
                    </a:lnTo>
                    <a:lnTo>
                      <a:pt x="313" y="33"/>
                    </a:lnTo>
                    <a:lnTo>
                      <a:pt x="313" y="34"/>
                    </a:lnTo>
                    <a:close/>
                    <a:moveTo>
                      <a:pt x="261" y="56"/>
                    </a:moveTo>
                    <a:lnTo>
                      <a:pt x="248" y="64"/>
                    </a:lnTo>
                    <a:lnTo>
                      <a:pt x="239" y="68"/>
                    </a:lnTo>
                    <a:lnTo>
                      <a:pt x="237" y="68"/>
                    </a:lnTo>
                    <a:lnTo>
                      <a:pt x="234" y="68"/>
                    </a:lnTo>
                    <a:lnTo>
                      <a:pt x="233" y="68"/>
                    </a:lnTo>
                    <a:lnTo>
                      <a:pt x="233" y="67"/>
                    </a:lnTo>
                    <a:lnTo>
                      <a:pt x="233" y="65"/>
                    </a:lnTo>
                    <a:lnTo>
                      <a:pt x="233" y="64"/>
                    </a:lnTo>
                    <a:lnTo>
                      <a:pt x="233" y="62"/>
                    </a:lnTo>
                    <a:lnTo>
                      <a:pt x="234" y="61"/>
                    </a:lnTo>
                    <a:lnTo>
                      <a:pt x="244" y="56"/>
                    </a:lnTo>
                    <a:lnTo>
                      <a:pt x="256" y="48"/>
                    </a:lnTo>
                    <a:lnTo>
                      <a:pt x="258" y="48"/>
                    </a:lnTo>
                    <a:lnTo>
                      <a:pt x="261" y="48"/>
                    </a:lnTo>
                    <a:lnTo>
                      <a:pt x="261" y="50"/>
                    </a:lnTo>
                    <a:lnTo>
                      <a:pt x="262" y="51"/>
                    </a:lnTo>
                    <a:lnTo>
                      <a:pt x="262" y="53"/>
                    </a:lnTo>
                    <a:lnTo>
                      <a:pt x="262" y="54"/>
                    </a:lnTo>
                    <a:lnTo>
                      <a:pt x="261" y="56"/>
                    </a:lnTo>
                    <a:close/>
                    <a:moveTo>
                      <a:pt x="211" y="85"/>
                    </a:moveTo>
                    <a:lnTo>
                      <a:pt x="209" y="85"/>
                    </a:lnTo>
                    <a:lnTo>
                      <a:pt x="191" y="99"/>
                    </a:lnTo>
                    <a:lnTo>
                      <a:pt x="191" y="101"/>
                    </a:lnTo>
                    <a:lnTo>
                      <a:pt x="189" y="101"/>
                    </a:lnTo>
                    <a:lnTo>
                      <a:pt x="188" y="101"/>
                    </a:lnTo>
                    <a:lnTo>
                      <a:pt x="186" y="101"/>
                    </a:lnTo>
                    <a:lnTo>
                      <a:pt x="185" y="99"/>
                    </a:lnTo>
                    <a:lnTo>
                      <a:pt x="185" y="98"/>
                    </a:lnTo>
                    <a:lnTo>
                      <a:pt x="185" y="96"/>
                    </a:lnTo>
                    <a:lnTo>
                      <a:pt x="185" y="95"/>
                    </a:lnTo>
                    <a:lnTo>
                      <a:pt x="186" y="93"/>
                    </a:lnTo>
                    <a:lnTo>
                      <a:pt x="188" y="93"/>
                    </a:lnTo>
                    <a:lnTo>
                      <a:pt x="206" y="79"/>
                    </a:lnTo>
                    <a:lnTo>
                      <a:pt x="206" y="78"/>
                    </a:lnTo>
                    <a:lnTo>
                      <a:pt x="209" y="78"/>
                    </a:lnTo>
                    <a:lnTo>
                      <a:pt x="211" y="79"/>
                    </a:lnTo>
                    <a:lnTo>
                      <a:pt x="213" y="81"/>
                    </a:lnTo>
                    <a:lnTo>
                      <a:pt x="213" y="82"/>
                    </a:lnTo>
                    <a:lnTo>
                      <a:pt x="213" y="84"/>
                    </a:lnTo>
                    <a:lnTo>
                      <a:pt x="211" y="85"/>
                    </a:lnTo>
                    <a:close/>
                    <a:moveTo>
                      <a:pt x="164" y="120"/>
                    </a:moveTo>
                    <a:lnTo>
                      <a:pt x="158" y="127"/>
                    </a:lnTo>
                    <a:lnTo>
                      <a:pt x="147" y="138"/>
                    </a:lnTo>
                    <a:lnTo>
                      <a:pt x="146" y="138"/>
                    </a:lnTo>
                    <a:lnTo>
                      <a:pt x="144" y="138"/>
                    </a:lnTo>
                    <a:lnTo>
                      <a:pt x="143" y="138"/>
                    </a:lnTo>
                    <a:lnTo>
                      <a:pt x="141" y="138"/>
                    </a:lnTo>
                    <a:lnTo>
                      <a:pt x="141" y="137"/>
                    </a:lnTo>
                    <a:lnTo>
                      <a:pt x="140" y="135"/>
                    </a:lnTo>
                    <a:lnTo>
                      <a:pt x="141" y="132"/>
                    </a:lnTo>
                    <a:lnTo>
                      <a:pt x="141" y="131"/>
                    </a:lnTo>
                    <a:lnTo>
                      <a:pt x="154" y="120"/>
                    </a:lnTo>
                    <a:lnTo>
                      <a:pt x="160" y="115"/>
                    </a:lnTo>
                    <a:lnTo>
                      <a:pt x="161" y="113"/>
                    </a:lnTo>
                    <a:lnTo>
                      <a:pt x="163" y="113"/>
                    </a:lnTo>
                    <a:lnTo>
                      <a:pt x="164" y="113"/>
                    </a:lnTo>
                    <a:lnTo>
                      <a:pt x="166" y="115"/>
                    </a:lnTo>
                    <a:lnTo>
                      <a:pt x="166" y="117"/>
                    </a:lnTo>
                    <a:lnTo>
                      <a:pt x="166" y="118"/>
                    </a:lnTo>
                    <a:lnTo>
                      <a:pt x="166" y="120"/>
                    </a:lnTo>
                    <a:lnTo>
                      <a:pt x="164" y="120"/>
                    </a:lnTo>
                    <a:close/>
                    <a:moveTo>
                      <a:pt x="126" y="162"/>
                    </a:moveTo>
                    <a:lnTo>
                      <a:pt x="112" y="174"/>
                    </a:lnTo>
                    <a:lnTo>
                      <a:pt x="109" y="180"/>
                    </a:lnTo>
                    <a:lnTo>
                      <a:pt x="109" y="182"/>
                    </a:lnTo>
                    <a:lnTo>
                      <a:pt x="106" y="182"/>
                    </a:lnTo>
                    <a:lnTo>
                      <a:pt x="104" y="182"/>
                    </a:lnTo>
                    <a:lnTo>
                      <a:pt x="102" y="180"/>
                    </a:lnTo>
                    <a:lnTo>
                      <a:pt x="101" y="179"/>
                    </a:lnTo>
                    <a:lnTo>
                      <a:pt x="101" y="177"/>
                    </a:lnTo>
                    <a:lnTo>
                      <a:pt x="101" y="176"/>
                    </a:lnTo>
                    <a:lnTo>
                      <a:pt x="102" y="174"/>
                    </a:lnTo>
                    <a:lnTo>
                      <a:pt x="107" y="170"/>
                    </a:lnTo>
                    <a:lnTo>
                      <a:pt x="118" y="157"/>
                    </a:lnTo>
                    <a:lnTo>
                      <a:pt x="120" y="156"/>
                    </a:lnTo>
                    <a:lnTo>
                      <a:pt x="121" y="154"/>
                    </a:lnTo>
                    <a:lnTo>
                      <a:pt x="123" y="156"/>
                    </a:lnTo>
                    <a:lnTo>
                      <a:pt x="124" y="156"/>
                    </a:lnTo>
                    <a:lnTo>
                      <a:pt x="126" y="157"/>
                    </a:lnTo>
                    <a:lnTo>
                      <a:pt x="126" y="160"/>
                    </a:lnTo>
                    <a:lnTo>
                      <a:pt x="126" y="162"/>
                    </a:lnTo>
                    <a:close/>
                    <a:moveTo>
                      <a:pt x="90" y="207"/>
                    </a:moveTo>
                    <a:lnTo>
                      <a:pt x="85" y="212"/>
                    </a:lnTo>
                    <a:lnTo>
                      <a:pt x="75" y="227"/>
                    </a:lnTo>
                    <a:lnTo>
                      <a:pt x="75" y="229"/>
                    </a:lnTo>
                    <a:lnTo>
                      <a:pt x="73" y="230"/>
                    </a:lnTo>
                    <a:lnTo>
                      <a:pt x="71" y="230"/>
                    </a:lnTo>
                    <a:lnTo>
                      <a:pt x="70" y="229"/>
                    </a:lnTo>
                    <a:lnTo>
                      <a:pt x="68" y="227"/>
                    </a:lnTo>
                    <a:lnTo>
                      <a:pt x="68" y="226"/>
                    </a:lnTo>
                    <a:lnTo>
                      <a:pt x="68" y="224"/>
                    </a:lnTo>
                    <a:lnTo>
                      <a:pt x="68" y="222"/>
                    </a:lnTo>
                    <a:lnTo>
                      <a:pt x="79" y="205"/>
                    </a:lnTo>
                    <a:lnTo>
                      <a:pt x="82" y="202"/>
                    </a:lnTo>
                    <a:lnTo>
                      <a:pt x="82" y="201"/>
                    </a:lnTo>
                    <a:lnTo>
                      <a:pt x="85" y="201"/>
                    </a:lnTo>
                    <a:lnTo>
                      <a:pt x="87" y="201"/>
                    </a:lnTo>
                    <a:lnTo>
                      <a:pt x="88" y="201"/>
                    </a:lnTo>
                    <a:lnTo>
                      <a:pt x="90" y="202"/>
                    </a:lnTo>
                    <a:lnTo>
                      <a:pt x="90" y="205"/>
                    </a:lnTo>
                    <a:lnTo>
                      <a:pt x="90" y="207"/>
                    </a:lnTo>
                    <a:close/>
                    <a:moveTo>
                      <a:pt x="59" y="257"/>
                    </a:moveTo>
                    <a:lnTo>
                      <a:pt x="53" y="268"/>
                    </a:lnTo>
                    <a:lnTo>
                      <a:pt x="48" y="278"/>
                    </a:lnTo>
                    <a:lnTo>
                      <a:pt x="47" y="278"/>
                    </a:lnTo>
                    <a:lnTo>
                      <a:pt x="47" y="280"/>
                    </a:lnTo>
                    <a:lnTo>
                      <a:pt x="45" y="280"/>
                    </a:lnTo>
                    <a:lnTo>
                      <a:pt x="43" y="280"/>
                    </a:lnTo>
                    <a:lnTo>
                      <a:pt x="42" y="278"/>
                    </a:lnTo>
                    <a:lnTo>
                      <a:pt x="40" y="277"/>
                    </a:lnTo>
                    <a:lnTo>
                      <a:pt x="40" y="275"/>
                    </a:lnTo>
                    <a:lnTo>
                      <a:pt x="47" y="264"/>
                    </a:lnTo>
                    <a:lnTo>
                      <a:pt x="53" y="252"/>
                    </a:lnTo>
                    <a:lnTo>
                      <a:pt x="53" y="250"/>
                    </a:lnTo>
                    <a:lnTo>
                      <a:pt x="54" y="249"/>
                    </a:lnTo>
                    <a:lnTo>
                      <a:pt x="56" y="249"/>
                    </a:lnTo>
                    <a:lnTo>
                      <a:pt x="57" y="250"/>
                    </a:lnTo>
                    <a:lnTo>
                      <a:pt x="59" y="250"/>
                    </a:lnTo>
                    <a:lnTo>
                      <a:pt x="59" y="252"/>
                    </a:lnTo>
                    <a:lnTo>
                      <a:pt x="61" y="255"/>
                    </a:lnTo>
                    <a:lnTo>
                      <a:pt x="59" y="257"/>
                    </a:lnTo>
                    <a:close/>
                    <a:moveTo>
                      <a:pt x="37" y="308"/>
                    </a:moveTo>
                    <a:lnTo>
                      <a:pt x="36" y="310"/>
                    </a:lnTo>
                    <a:lnTo>
                      <a:pt x="28" y="330"/>
                    </a:lnTo>
                    <a:lnTo>
                      <a:pt x="28" y="331"/>
                    </a:lnTo>
                    <a:lnTo>
                      <a:pt x="28" y="333"/>
                    </a:lnTo>
                    <a:lnTo>
                      <a:pt x="26" y="334"/>
                    </a:lnTo>
                    <a:lnTo>
                      <a:pt x="25" y="334"/>
                    </a:lnTo>
                    <a:lnTo>
                      <a:pt x="23" y="334"/>
                    </a:lnTo>
                    <a:lnTo>
                      <a:pt x="22" y="333"/>
                    </a:lnTo>
                    <a:lnTo>
                      <a:pt x="20" y="333"/>
                    </a:lnTo>
                    <a:lnTo>
                      <a:pt x="20" y="330"/>
                    </a:lnTo>
                    <a:lnTo>
                      <a:pt x="20" y="328"/>
                    </a:lnTo>
                    <a:lnTo>
                      <a:pt x="28" y="306"/>
                    </a:lnTo>
                    <a:lnTo>
                      <a:pt x="28" y="305"/>
                    </a:lnTo>
                    <a:lnTo>
                      <a:pt x="28" y="303"/>
                    </a:lnTo>
                    <a:lnTo>
                      <a:pt x="30" y="302"/>
                    </a:lnTo>
                    <a:lnTo>
                      <a:pt x="33" y="302"/>
                    </a:lnTo>
                    <a:lnTo>
                      <a:pt x="34" y="302"/>
                    </a:lnTo>
                    <a:lnTo>
                      <a:pt x="36" y="303"/>
                    </a:lnTo>
                    <a:lnTo>
                      <a:pt x="37" y="305"/>
                    </a:lnTo>
                    <a:lnTo>
                      <a:pt x="37" y="306"/>
                    </a:lnTo>
                    <a:lnTo>
                      <a:pt x="37" y="308"/>
                    </a:lnTo>
                    <a:close/>
                    <a:moveTo>
                      <a:pt x="19" y="364"/>
                    </a:moveTo>
                    <a:lnTo>
                      <a:pt x="17" y="375"/>
                    </a:lnTo>
                    <a:lnTo>
                      <a:pt x="16" y="387"/>
                    </a:lnTo>
                    <a:lnTo>
                      <a:pt x="14" y="389"/>
                    </a:lnTo>
                    <a:lnTo>
                      <a:pt x="12" y="391"/>
                    </a:lnTo>
                    <a:lnTo>
                      <a:pt x="11" y="392"/>
                    </a:lnTo>
                    <a:lnTo>
                      <a:pt x="9" y="391"/>
                    </a:lnTo>
                    <a:lnTo>
                      <a:pt x="8" y="389"/>
                    </a:lnTo>
                    <a:lnTo>
                      <a:pt x="6" y="387"/>
                    </a:lnTo>
                    <a:lnTo>
                      <a:pt x="6" y="386"/>
                    </a:lnTo>
                    <a:lnTo>
                      <a:pt x="9" y="373"/>
                    </a:lnTo>
                    <a:lnTo>
                      <a:pt x="11" y="363"/>
                    </a:lnTo>
                    <a:lnTo>
                      <a:pt x="12" y="359"/>
                    </a:lnTo>
                    <a:lnTo>
                      <a:pt x="14" y="359"/>
                    </a:lnTo>
                    <a:lnTo>
                      <a:pt x="16" y="358"/>
                    </a:lnTo>
                    <a:lnTo>
                      <a:pt x="17" y="358"/>
                    </a:lnTo>
                    <a:lnTo>
                      <a:pt x="19" y="359"/>
                    </a:lnTo>
                    <a:lnTo>
                      <a:pt x="19" y="361"/>
                    </a:lnTo>
                    <a:lnTo>
                      <a:pt x="19" y="363"/>
                    </a:lnTo>
                    <a:lnTo>
                      <a:pt x="19" y="364"/>
                    </a:lnTo>
                    <a:close/>
                    <a:moveTo>
                      <a:pt x="11" y="420"/>
                    </a:moveTo>
                    <a:lnTo>
                      <a:pt x="11" y="420"/>
                    </a:lnTo>
                    <a:lnTo>
                      <a:pt x="9" y="445"/>
                    </a:lnTo>
                    <a:lnTo>
                      <a:pt x="8" y="447"/>
                    </a:lnTo>
                    <a:lnTo>
                      <a:pt x="8" y="448"/>
                    </a:lnTo>
                    <a:lnTo>
                      <a:pt x="6" y="448"/>
                    </a:lnTo>
                    <a:lnTo>
                      <a:pt x="3" y="448"/>
                    </a:lnTo>
                    <a:lnTo>
                      <a:pt x="2" y="448"/>
                    </a:lnTo>
                    <a:lnTo>
                      <a:pt x="2" y="447"/>
                    </a:lnTo>
                    <a:lnTo>
                      <a:pt x="0" y="445"/>
                    </a:lnTo>
                    <a:lnTo>
                      <a:pt x="0" y="443"/>
                    </a:lnTo>
                    <a:lnTo>
                      <a:pt x="2" y="420"/>
                    </a:lnTo>
                    <a:lnTo>
                      <a:pt x="2" y="419"/>
                    </a:lnTo>
                    <a:lnTo>
                      <a:pt x="3" y="417"/>
                    </a:lnTo>
                    <a:lnTo>
                      <a:pt x="5" y="415"/>
                    </a:lnTo>
                    <a:lnTo>
                      <a:pt x="6" y="415"/>
                    </a:lnTo>
                    <a:lnTo>
                      <a:pt x="8" y="417"/>
                    </a:lnTo>
                    <a:lnTo>
                      <a:pt x="9" y="417"/>
                    </a:lnTo>
                    <a:lnTo>
                      <a:pt x="11" y="419"/>
                    </a:lnTo>
                    <a:lnTo>
                      <a:pt x="11" y="420"/>
                    </a:lnTo>
                    <a:close/>
                    <a:moveTo>
                      <a:pt x="8" y="478"/>
                    </a:moveTo>
                    <a:lnTo>
                      <a:pt x="9" y="492"/>
                    </a:lnTo>
                    <a:lnTo>
                      <a:pt x="9" y="503"/>
                    </a:lnTo>
                    <a:lnTo>
                      <a:pt x="9" y="504"/>
                    </a:lnTo>
                    <a:lnTo>
                      <a:pt x="9" y="506"/>
                    </a:lnTo>
                    <a:lnTo>
                      <a:pt x="8" y="506"/>
                    </a:lnTo>
                    <a:lnTo>
                      <a:pt x="5" y="507"/>
                    </a:lnTo>
                    <a:lnTo>
                      <a:pt x="3" y="507"/>
                    </a:lnTo>
                    <a:lnTo>
                      <a:pt x="2" y="506"/>
                    </a:lnTo>
                    <a:lnTo>
                      <a:pt x="2" y="504"/>
                    </a:lnTo>
                    <a:lnTo>
                      <a:pt x="2" y="503"/>
                    </a:lnTo>
                    <a:lnTo>
                      <a:pt x="0" y="493"/>
                    </a:lnTo>
                    <a:lnTo>
                      <a:pt x="0" y="478"/>
                    </a:lnTo>
                    <a:lnTo>
                      <a:pt x="0" y="476"/>
                    </a:lnTo>
                    <a:lnTo>
                      <a:pt x="2" y="476"/>
                    </a:lnTo>
                    <a:lnTo>
                      <a:pt x="2" y="475"/>
                    </a:lnTo>
                    <a:lnTo>
                      <a:pt x="3" y="475"/>
                    </a:lnTo>
                    <a:lnTo>
                      <a:pt x="5" y="475"/>
                    </a:lnTo>
                    <a:lnTo>
                      <a:pt x="6" y="476"/>
                    </a:lnTo>
                    <a:lnTo>
                      <a:pt x="8" y="476"/>
                    </a:lnTo>
                    <a:lnTo>
                      <a:pt x="8" y="478"/>
                    </a:lnTo>
                    <a:close/>
                    <a:moveTo>
                      <a:pt x="12" y="535"/>
                    </a:moveTo>
                    <a:lnTo>
                      <a:pt x="12" y="538"/>
                    </a:lnTo>
                    <a:lnTo>
                      <a:pt x="17" y="559"/>
                    </a:lnTo>
                    <a:lnTo>
                      <a:pt x="17" y="562"/>
                    </a:lnTo>
                    <a:lnTo>
                      <a:pt x="17" y="563"/>
                    </a:lnTo>
                    <a:lnTo>
                      <a:pt x="16" y="565"/>
                    </a:lnTo>
                    <a:lnTo>
                      <a:pt x="14" y="565"/>
                    </a:lnTo>
                    <a:lnTo>
                      <a:pt x="11" y="565"/>
                    </a:lnTo>
                    <a:lnTo>
                      <a:pt x="9" y="563"/>
                    </a:lnTo>
                    <a:lnTo>
                      <a:pt x="9" y="562"/>
                    </a:lnTo>
                    <a:lnTo>
                      <a:pt x="5" y="540"/>
                    </a:lnTo>
                    <a:lnTo>
                      <a:pt x="5" y="537"/>
                    </a:lnTo>
                    <a:lnTo>
                      <a:pt x="5" y="535"/>
                    </a:lnTo>
                    <a:lnTo>
                      <a:pt x="5" y="534"/>
                    </a:lnTo>
                    <a:lnTo>
                      <a:pt x="6" y="532"/>
                    </a:lnTo>
                    <a:lnTo>
                      <a:pt x="9" y="531"/>
                    </a:lnTo>
                    <a:lnTo>
                      <a:pt x="11" y="531"/>
                    </a:lnTo>
                    <a:lnTo>
                      <a:pt x="11" y="532"/>
                    </a:lnTo>
                    <a:lnTo>
                      <a:pt x="12" y="534"/>
                    </a:lnTo>
                    <a:lnTo>
                      <a:pt x="12" y="535"/>
                    </a:lnTo>
                    <a:close/>
                    <a:moveTo>
                      <a:pt x="25" y="591"/>
                    </a:moveTo>
                    <a:lnTo>
                      <a:pt x="28" y="605"/>
                    </a:lnTo>
                    <a:lnTo>
                      <a:pt x="33" y="615"/>
                    </a:lnTo>
                    <a:lnTo>
                      <a:pt x="33" y="616"/>
                    </a:lnTo>
                    <a:lnTo>
                      <a:pt x="31" y="619"/>
                    </a:lnTo>
                    <a:lnTo>
                      <a:pt x="31" y="621"/>
                    </a:lnTo>
                    <a:lnTo>
                      <a:pt x="30" y="621"/>
                    </a:lnTo>
                    <a:lnTo>
                      <a:pt x="28" y="621"/>
                    </a:lnTo>
                    <a:lnTo>
                      <a:pt x="26" y="621"/>
                    </a:lnTo>
                    <a:lnTo>
                      <a:pt x="25" y="619"/>
                    </a:lnTo>
                    <a:lnTo>
                      <a:pt x="25" y="618"/>
                    </a:lnTo>
                    <a:lnTo>
                      <a:pt x="20" y="607"/>
                    </a:lnTo>
                    <a:lnTo>
                      <a:pt x="17" y="594"/>
                    </a:lnTo>
                    <a:lnTo>
                      <a:pt x="17" y="593"/>
                    </a:lnTo>
                    <a:lnTo>
                      <a:pt x="17" y="591"/>
                    </a:lnTo>
                    <a:lnTo>
                      <a:pt x="19" y="590"/>
                    </a:lnTo>
                    <a:lnTo>
                      <a:pt x="19" y="588"/>
                    </a:lnTo>
                    <a:lnTo>
                      <a:pt x="20" y="588"/>
                    </a:lnTo>
                    <a:lnTo>
                      <a:pt x="23" y="590"/>
                    </a:lnTo>
                    <a:lnTo>
                      <a:pt x="25" y="591"/>
                    </a:lnTo>
                    <a:close/>
                    <a:moveTo>
                      <a:pt x="43" y="646"/>
                    </a:moveTo>
                    <a:lnTo>
                      <a:pt x="45" y="647"/>
                    </a:lnTo>
                    <a:lnTo>
                      <a:pt x="53" y="668"/>
                    </a:lnTo>
                    <a:lnTo>
                      <a:pt x="54" y="668"/>
                    </a:lnTo>
                    <a:lnTo>
                      <a:pt x="54" y="669"/>
                    </a:lnTo>
                    <a:lnTo>
                      <a:pt x="54" y="672"/>
                    </a:lnTo>
                    <a:lnTo>
                      <a:pt x="53" y="674"/>
                    </a:lnTo>
                    <a:lnTo>
                      <a:pt x="51" y="675"/>
                    </a:lnTo>
                    <a:lnTo>
                      <a:pt x="50" y="675"/>
                    </a:lnTo>
                    <a:lnTo>
                      <a:pt x="48" y="675"/>
                    </a:lnTo>
                    <a:lnTo>
                      <a:pt x="47" y="674"/>
                    </a:lnTo>
                    <a:lnTo>
                      <a:pt x="47" y="672"/>
                    </a:lnTo>
                    <a:lnTo>
                      <a:pt x="47" y="671"/>
                    </a:lnTo>
                    <a:lnTo>
                      <a:pt x="37" y="650"/>
                    </a:lnTo>
                    <a:lnTo>
                      <a:pt x="36" y="649"/>
                    </a:lnTo>
                    <a:lnTo>
                      <a:pt x="36" y="646"/>
                    </a:lnTo>
                    <a:lnTo>
                      <a:pt x="37" y="644"/>
                    </a:lnTo>
                    <a:lnTo>
                      <a:pt x="39" y="643"/>
                    </a:lnTo>
                    <a:lnTo>
                      <a:pt x="42" y="644"/>
                    </a:lnTo>
                    <a:lnTo>
                      <a:pt x="43" y="646"/>
                    </a:lnTo>
                    <a:close/>
                    <a:moveTo>
                      <a:pt x="70" y="697"/>
                    </a:moveTo>
                    <a:lnTo>
                      <a:pt x="75" y="706"/>
                    </a:lnTo>
                    <a:lnTo>
                      <a:pt x="82" y="719"/>
                    </a:lnTo>
                    <a:lnTo>
                      <a:pt x="82" y="720"/>
                    </a:lnTo>
                    <a:lnTo>
                      <a:pt x="82" y="722"/>
                    </a:lnTo>
                    <a:lnTo>
                      <a:pt x="81" y="724"/>
                    </a:lnTo>
                    <a:lnTo>
                      <a:pt x="79" y="725"/>
                    </a:lnTo>
                    <a:lnTo>
                      <a:pt x="78" y="725"/>
                    </a:lnTo>
                    <a:lnTo>
                      <a:pt x="76" y="724"/>
                    </a:lnTo>
                    <a:lnTo>
                      <a:pt x="75" y="722"/>
                    </a:lnTo>
                    <a:lnTo>
                      <a:pt x="67" y="711"/>
                    </a:lnTo>
                    <a:lnTo>
                      <a:pt x="62" y="702"/>
                    </a:lnTo>
                    <a:lnTo>
                      <a:pt x="62" y="700"/>
                    </a:lnTo>
                    <a:lnTo>
                      <a:pt x="62" y="699"/>
                    </a:lnTo>
                    <a:lnTo>
                      <a:pt x="62" y="697"/>
                    </a:lnTo>
                    <a:lnTo>
                      <a:pt x="64" y="696"/>
                    </a:lnTo>
                    <a:lnTo>
                      <a:pt x="67" y="696"/>
                    </a:lnTo>
                    <a:lnTo>
                      <a:pt x="68" y="696"/>
                    </a:lnTo>
                    <a:lnTo>
                      <a:pt x="70" y="697"/>
                    </a:lnTo>
                    <a:close/>
                    <a:moveTo>
                      <a:pt x="99" y="745"/>
                    </a:moveTo>
                    <a:lnTo>
                      <a:pt x="113" y="761"/>
                    </a:lnTo>
                    <a:lnTo>
                      <a:pt x="116" y="766"/>
                    </a:lnTo>
                    <a:lnTo>
                      <a:pt x="118" y="767"/>
                    </a:lnTo>
                    <a:lnTo>
                      <a:pt x="116" y="769"/>
                    </a:lnTo>
                    <a:lnTo>
                      <a:pt x="116" y="770"/>
                    </a:lnTo>
                    <a:lnTo>
                      <a:pt x="115" y="772"/>
                    </a:lnTo>
                    <a:lnTo>
                      <a:pt x="112" y="772"/>
                    </a:lnTo>
                    <a:lnTo>
                      <a:pt x="110" y="772"/>
                    </a:lnTo>
                    <a:lnTo>
                      <a:pt x="109" y="770"/>
                    </a:lnTo>
                    <a:lnTo>
                      <a:pt x="107" y="767"/>
                    </a:lnTo>
                    <a:lnTo>
                      <a:pt x="95" y="750"/>
                    </a:lnTo>
                    <a:lnTo>
                      <a:pt x="93" y="748"/>
                    </a:lnTo>
                    <a:lnTo>
                      <a:pt x="93" y="747"/>
                    </a:lnTo>
                    <a:lnTo>
                      <a:pt x="95" y="745"/>
                    </a:lnTo>
                    <a:lnTo>
                      <a:pt x="96" y="744"/>
                    </a:lnTo>
                    <a:lnTo>
                      <a:pt x="98" y="744"/>
                    </a:lnTo>
                    <a:lnTo>
                      <a:pt x="99" y="744"/>
                    </a:lnTo>
                    <a:lnTo>
                      <a:pt x="99" y="745"/>
                    </a:lnTo>
                    <a:close/>
                    <a:moveTo>
                      <a:pt x="138" y="789"/>
                    </a:moveTo>
                    <a:lnTo>
                      <a:pt x="143" y="794"/>
                    </a:lnTo>
                    <a:lnTo>
                      <a:pt x="155" y="806"/>
                    </a:lnTo>
                    <a:lnTo>
                      <a:pt x="157" y="808"/>
                    </a:lnTo>
                    <a:lnTo>
                      <a:pt x="157" y="809"/>
                    </a:lnTo>
                    <a:lnTo>
                      <a:pt x="157" y="811"/>
                    </a:lnTo>
                    <a:lnTo>
                      <a:pt x="155" y="812"/>
                    </a:lnTo>
                    <a:lnTo>
                      <a:pt x="154" y="812"/>
                    </a:lnTo>
                    <a:lnTo>
                      <a:pt x="152" y="812"/>
                    </a:lnTo>
                    <a:lnTo>
                      <a:pt x="151" y="812"/>
                    </a:lnTo>
                    <a:lnTo>
                      <a:pt x="135" y="800"/>
                    </a:lnTo>
                    <a:lnTo>
                      <a:pt x="132" y="794"/>
                    </a:lnTo>
                    <a:lnTo>
                      <a:pt x="130" y="792"/>
                    </a:lnTo>
                    <a:lnTo>
                      <a:pt x="132" y="791"/>
                    </a:lnTo>
                    <a:lnTo>
                      <a:pt x="132" y="789"/>
                    </a:lnTo>
                    <a:lnTo>
                      <a:pt x="133" y="787"/>
                    </a:lnTo>
                    <a:lnTo>
                      <a:pt x="135" y="787"/>
                    </a:lnTo>
                    <a:lnTo>
                      <a:pt x="137" y="787"/>
                    </a:lnTo>
                    <a:lnTo>
                      <a:pt x="138" y="789"/>
                    </a:lnTo>
                    <a:close/>
                    <a:moveTo>
                      <a:pt x="180" y="828"/>
                    </a:moveTo>
                    <a:lnTo>
                      <a:pt x="192" y="837"/>
                    </a:lnTo>
                    <a:lnTo>
                      <a:pt x="200" y="842"/>
                    </a:lnTo>
                    <a:lnTo>
                      <a:pt x="202" y="843"/>
                    </a:lnTo>
                    <a:lnTo>
                      <a:pt x="202" y="845"/>
                    </a:lnTo>
                    <a:lnTo>
                      <a:pt x="202" y="848"/>
                    </a:lnTo>
                    <a:lnTo>
                      <a:pt x="202" y="850"/>
                    </a:lnTo>
                    <a:lnTo>
                      <a:pt x="200" y="850"/>
                    </a:lnTo>
                    <a:lnTo>
                      <a:pt x="197" y="850"/>
                    </a:lnTo>
                    <a:lnTo>
                      <a:pt x="196" y="850"/>
                    </a:lnTo>
                    <a:lnTo>
                      <a:pt x="188" y="843"/>
                    </a:lnTo>
                    <a:lnTo>
                      <a:pt x="175" y="834"/>
                    </a:lnTo>
                    <a:lnTo>
                      <a:pt x="174" y="833"/>
                    </a:lnTo>
                    <a:lnTo>
                      <a:pt x="174" y="831"/>
                    </a:lnTo>
                    <a:lnTo>
                      <a:pt x="175" y="829"/>
                    </a:lnTo>
                    <a:lnTo>
                      <a:pt x="175" y="828"/>
                    </a:lnTo>
                    <a:lnTo>
                      <a:pt x="178" y="826"/>
                    </a:lnTo>
                    <a:lnTo>
                      <a:pt x="180" y="828"/>
                    </a:lnTo>
                    <a:close/>
                    <a:moveTo>
                      <a:pt x="227" y="861"/>
                    </a:moveTo>
                    <a:lnTo>
                      <a:pt x="228" y="862"/>
                    </a:lnTo>
                    <a:lnTo>
                      <a:pt x="248" y="873"/>
                    </a:lnTo>
                    <a:lnTo>
                      <a:pt x="250" y="875"/>
                    </a:lnTo>
                    <a:lnTo>
                      <a:pt x="251" y="876"/>
                    </a:lnTo>
                    <a:lnTo>
                      <a:pt x="251" y="878"/>
                    </a:lnTo>
                    <a:lnTo>
                      <a:pt x="250" y="879"/>
                    </a:lnTo>
                    <a:lnTo>
                      <a:pt x="248" y="881"/>
                    </a:lnTo>
                    <a:lnTo>
                      <a:pt x="247" y="881"/>
                    </a:lnTo>
                    <a:lnTo>
                      <a:pt x="245" y="881"/>
                    </a:lnTo>
                    <a:lnTo>
                      <a:pt x="244" y="879"/>
                    </a:lnTo>
                    <a:lnTo>
                      <a:pt x="225" y="868"/>
                    </a:lnTo>
                    <a:lnTo>
                      <a:pt x="223" y="867"/>
                    </a:lnTo>
                    <a:lnTo>
                      <a:pt x="222" y="867"/>
                    </a:lnTo>
                    <a:lnTo>
                      <a:pt x="222" y="865"/>
                    </a:lnTo>
                    <a:lnTo>
                      <a:pt x="222" y="864"/>
                    </a:lnTo>
                    <a:lnTo>
                      <a:pt x="222" y="862"/>
                    </a:lnTo>
                    <a:lnTo>
                      <a:pt x="223" y="861"/>
                    </a:lnTo>
                    <a:lnTo>
                      <a:pt x="225" y="861"/>
                    </a:lnTo>
                    <a:lnTo>
                      <a:pt x="227" y="861"/>
                    </a:lnTo>
                    <a:close/>
                    <a:moveTo>
                      <a:pt x="278" y="887"/>
                    </a:moveTo>
                    <a:lnTo>
                      <a:pt x="287" y="893"/>
                    </a:lnTo>
                    <a:lnTo>
                      <a:pt x="301" y="896"/>
                    </a:lnTo>
                    <a:lnTo>
                      <a:pt x="303" y="898"/>
                    </a:lnTo>
                    <a:lnTo>
                      <a:pt x="304" y="899"/>
                    </a:lnTo>
                    <a:lnTo>
                      <a:pt x="304" y="901"/>
                    </a:lnTo>
                    <a:lnTo>
                      <a:pt x="304" y="903"/>
                    </a:lnTo>
                    <a:lnTo>
                      <a:pt x="303" y="904"/>
                    </a:lnTo>
                    <a:lnTo>
                      <a:pt x="301" y="904"/>
                    </a:lnTo>
                    <a:lnTo>
                      <a:pt x="299" y="904"/>
                    </a:lnTo>
                    <a:lnTo>
                      <a:pt x="298" y="904"/>
                    </a:lnTo>
                    <a:lnTo>
                      <a:pt x="286" y="899"/>
                    </a:lnTo>
                    <a:lnTo>
                      <a:pt x="275" y="895"/>
                    </a:lnTo>
                    <a:lnTo>
                      <a:pt x="273" y="895"/>
                    </a:lnTo>
                    <a:lnTo>
                      <a:pt x="272" y="893"/>
                    </a:lnTo>
                    <a:lnTo>
                      <a:pt x="272" y="892"/>
                    </a:lnTo>
                    <a:lnTo>
                      <a:pt x="273" y="890"/>
                    </a:lnTo>
                    <a:lnTo>
                      <a:pt x="273" y="889"/>
                    </a:lnTo>
                    <a:lnTo>
                      <a:pt x="275" y="887"/>
                    </a:lnTo>
                    <a:lnTo>
                      <a:pt x="276" y="887"/>
                    </a:lnTo>
                    <a:lnTo>
                      <a:pt x="278" y="887"/>
                    </a:lnTo>
                    <a:close/>
                    <a:moveTo>
                      <a:pt x="332" y="909"/>
                    </a:moveTo>
                    <a:lnTo>
                      <a:pt x="351" y="913"/>
                    </a:lnTo>
                    <a:lnTo>
                      <a:pt x="355" y="913"/>
                    </a:lnTo>
                    <a:lnTo>
                      <a:pt x="357" y="915"/>
                    </a:lnTo>
                    <a:lnTo>
                      <a:pt x="358" y="917"/>
                    </a:lnTo>
                    <a:lnTo>
                      <a:pt x="358" y="918"/>
                    </a:lnTo>
                    <a:lnTo>
                      <a:pt x="358" y="920"/>
                    </a:lnTo>
                    <a:lnTo>
                      <a:pt x="358" y="921"/>
                    </a:lnTo>
                    <a:lnTo>
                      <a:pt x="357" y="921"/>
                    </a:lnTo>
                    <a:lnTo>
                      <a:pt x="355" y="923"/>
                    </a:lnTo>
                    <a:lnTo>
                      <a:pt x="354" y="923"/>
                    </a:lnTo>
                    <a:lnTo>
                      <a:pt x="349" y="921"/>
                    </a:lnTo>
                    <a:lnTo>
                      <a:pt x="329" y="917"/>
                    </a:lnTo>
                    <a:lnTo>
                      <a:pt x="327" y="915"/>
                    </a:lnTo>
                    <a:lnTo>
                      <a:pt x="327" y="913"/>
                    </a:lnTo>
                    <a:lnTo>
                      <a:pt x="326" y="913"/>
                    </a:lnTo>
                    <a:lnTo>
                      <a:pt x="326" y="912"/>
                    </a:lnTo>
                    <a:lnTo>
                      <a:pt x="327" y="910"/>
                    </a:lnTo>
                    <a:lnTo>
                      <a:pt x="329" y="909"/>
                    </a:lnTo>
                    <a:lnTo>
                      <a:pt x="330" y="907"/>
                    </a:lnTo>
                    <a:lnTo>
                      <a:pt x="332" y="909"/>
                    </a:lnTo>
                    <a:close/>
                    <a:moveTo>
                      <a:pt x="386" y="921"/>
                    </a:moveTo>
                    <a:lnTo>
                      <a:pt x="396" y="923"/>
                    </a:lnTo>
                    <a:lnTo>
                      <a:pt x="411" y="924"/>
                    </a:lnTo>
                    <a:lnTo>
                      <a:pt x="413" y="926"/>
                    </a:lnTo>
                    <a:lnTo>
                      <a:pt x="414" y="926"/>
                    </a:lnTo>
                    <a:lnTo>
                      <a:pt x="414" y="927"/>
                    </a:lnTo>
                    <a:lnTo>
                      <a:pt x="416" y="931"/>
                    </a:lnTo>
                    <a:lnTo>
                      <a:pt x="414" y="931"/>
                    </a:lnTo>
                    <a:lnTo>
                      <a:pt x="413" y="932"/>
                    </a:lnTo>
                    <a:lnTo>
                      <a:pt x="411" y="932"/>
                    </a:lnTo>
                    <a:lnTo>
                      <a:pt x="394" y="931"/>
                    </a:lnTo>
                    <a:lnTo>
                      <a:pt x="385" y="931"/>
                    </a:lnTo>
                    <a:lnTo>
                      <a:pt x="385" y="929"/>
                    </a:lnTo>
                    <a:lnTo>
                      <a:pt x="383" y="927"/>
                    </a:lnTo>
                    <a:lnTo>
                      <a:pt x="383" y="926"/>
                    </a:lnTo>
                    <a:lnTo>
                      <a:pt x="383" y="924"/>
                    </a:lnTo>
                    <a:lnTo>
                      <a:pt x="383" y="923"/>
                    </a:lnTo>
                    <a:lnTo>
                      <a:pt x="385" y="921"/>
                    </a:lnTo>
                    <a:lnTo>
                      <a:pt x="386" y="921"/>
                    </a:lnTo>
                    <a:close/>
                    <a:moveTo>
                      <a:pt x="444" y="927"/>
                    </a:moveTo>
                    <a:lnTo>
                      <a:pt x="465" y="929"/>
                    </a:lnTo>
                    <a:lnTo>
                      <a:pt x="469" y="929"/>
                    </a:lnTo>
                    <a:lnTo>
                      <a:pt x="470" y="929"/>
                    </a:lnTo>
                    <a:lnTo>
                      <a:pt x="472" y="931"/>
                    </a:lnTo>
                    <a:lnTo>
                      <a:pt x="473" y="931"/>
                    </a:lnTo>
                    <a:lnTo>
                      <a:pt x="473" y="932"/>
                    </a:lnTo>
                    <a:lnTo>
                      <a:pt x="473" y="934"/>
                    </a:lnTo>
                    <a:lnTo>
                      <a:pt x="472" y="935"/>
                    </a:lnTo>
                    <a:lnTo>
                      <a:pt x="470" y="937"/>
                    </a:lnTo>
                    <a:lnTo>
                      <a:pt x="469" y="937"/>
                    </a:lnTo>
                    <a:lnTo>
                      <a:pt x="465" y="937"/>
                    </a:lnTo>
                    <a:lnTo>
                      <a:pt x="444" y="937"/>
                    </a:lnTo>
                    <a:lnTo>
                      <a:pt x="442" y="935"/>
                    </a:lnTo>
                    <a:lnTo>
                      <a:pt x="441" y="935"/>
                    </a:lnTo>
                    <a:lnTo>
                      <a:pt x="439" y="934"/>
                    </a:lnTo>
                    <a:lnTo>
                      <a:pt x="439" y="931"/>
                    </a:lnTo>
                    <a:lnTo>
                      <a:pt x="441" y="929"/>
                    </a:lnTo>
                    <a:lnTo>
                      <a:pt x="442" y="929"/>
                    </a:lnTo>
                    <a:lnTo>
                      <a:pt x="444" y="927"/>
                    </a:lnTo>
                    <a:close/>
                    <a:moveTo>
                      <a:pt x="501" y="927"/>
                    </a:moveTo>
                    <a:lnTo>
                      <a:pt x="514" y="926"/>
                    </a:lnTo>
                    <a:lnTo>
                      <a:pt x="526" y="924"/>
                    </a:lnTo>
                    <a:lnTo>
                      <a:pt x="528" y="924"/>
                    </a:lnTo>
                    <a:lnTo>
                      <a:pt x="529" y="924"/>
                    </a:lnTo>
                    <a:lnTo>
                      <a:pt x="529" y="926"/>
                    </a:lnTo>
                    <a:lnTo>
                      <a:pt x="531" y="927"/>
                    </a:lnTo>
                    <a:lnTo>
                      <a:pt x="531" y="931"/>
                    </a:lnTo>
                    <a:lnTo>
                      <a:pt x="529" y="931"/>
                    </a:lnTo>
                    <a:lnTo>
                      <a:pt x="528" y="931"/>
                    </a:lnTo>
                    <a:lnTo>
                      <a:pt x="528" y="932"/>
                    </a:lnTo>
                    <a:lnTo>
                      <a:pt x="514" y="934"/>
                    </a:lnTo>
                    <a:lnTo>
                      <a:pt x="501" y="935"/>
                    </a:lnTo>
                    <a:lnTo>
                      <a:pt x="500" y="934"/>
                    </a:lnTo>
                    <a:lnTo>
                      <a:pt x="498" y="932"/>
                    </a:lnTo>
                    <a:lnTo>
                      <a:pt x="498" y="931"/>
                    </a:lnTo>
                    <a:lnTo>
                      <a:pt x="500" y="929"/>
                    </a:lnTo>
                    <a:lnTo>
                      <a:pt x="501" y="927"/>
                    </a:lnTo>
                    <a:close/>
                    <a:moveTo>
                      <a:pt x="559" y="920"/>
                    </a:moveTo>
                    <a:lnTo>
                      <a:pt x="559" y="920"/>
                    </a:lnTo>
                    <a:lnTo>
                      <a:pt x="580" y="913"/>
                    </a:lnTo>
                    <a:lnTo>
                      <a:pt x="582" y="913"/>
                    </a:lnTo>
                    <a:lnTo>
                      <a:pt x="583" y="913"/>
                    </a:lnTo>
                    <a:lnTo>
                      <a:pt x="585" y="913"/>
                    </a:lnTo>
                    <a:lnTo>
                      <a:pt x="586" y="915"/>
                    </a:lnTo>
                    <a:lnTo>
                      <a:pt x="588" y="917"/>
                    </a:lnTo>
                    <a:lnTo>
                      <a:pt x="588" y="918"/>
                    </a:lnTo>
                    <a:lnTo>
                      <a:pt x="586" y="920"/>
                    </a:lnTo>
                    <a:lnTo>
                      <a:pt x="586" y="921"/>
                    </a:lnTo>
                    <a:lnTo>
                      <a:pt x="583" y="921"/>
                    </a:lnTo>
                    <a:lnTo>
                      <a:pt x="582" y="921"/>
                    </a:lnTo>
                    <a:lnTo>
                      <a:pt x="560" y="927"/>
                    </a:lnTo>
                    <a:lnTo>
                      <a:pt x="559" y="927"/>
                    </a:lnTo>
                    <a:lnTo>
                      <a:pt x="557" y="926"/>
                    </a:lnTo>
                    <a:lnTo>
                      <a:pt x="555" y="924"/>
                    </a:lnTo>
                    <a:lnTo>
                      <a:pt x="554" y="923"/>
                    </a:lnTo>
                    <a:lnTo>
                      <a:pt x="554" y="921"/>
                    </a:lnTo>
                    <a:lnTo>
                      <a:pt x="555" y="921"/>
                    </a:lnTo>
                    <a:lnTo>
                      <a:pt x="557" y="920"/>
                    </a:lnTo>
                    <a:lnTo>
                      <a:pt x="559" y="920"/>
                    </a:lnTo>
                    <a:close/>
                    <a:moveTo>
                      <a:pt x="614" y="904"/>
                    </a:moveTo>
                    <a:lnTo>
                      <a:pt x="624" y="901"/>
                    </a:lnTo>
                    <a:lnTo>
                      <a:pt x="636" y="895"/>
                    </a:lnTo>
                    <a:lnTo>
                      <a:pt x="638" y="895"/>
                    </a:lnTo>
                    <a:lnTo>
                      <a:pt x="639" y="895"/>
                    </a:lnTo>
                    <a:lnTo>
                      <a:pt x="641" y="896"/>
                    </a:lnTo>
                    <a:lnTo>
                      <a:pt x="642" y="898"/>
                    </a:lnTo>
                    <a:lnTo>
                      <a:pt x="642" y="899"/>
                    </a:lnTo>
                    <a:lnTo>
                      <a:pt x="642" y="901"/>
                    </a:lnTo>
                    <a:lnTo>
                      <a:pt x="641" y="903"/>
                    </a:lnTo>
                    <a:lnTo>
                      <a:pt x="639" y="904"/>
                    </a:lnTo>
                    <a:lnTo>
                      <a:pt x="625" y="909"/>
                    </a:lnTo>
                    <a:lnTo>
                      <a:pt x="616" y="912"/>
                    </a:lnTo>
                    <a:lnTo>
                      <a:pt x="614" y="912"/>
                    </a:lnTo>
                    <a:lnTo>
                      <a:pt x="613" y="912"/>
                    </a:lnTo>
                    <a:lnTo>
                      <a:pt x="611" y="910"/>
                    </a:lnTo>
                    <a:lnTo>
                      <a:pt x="611" y="909"/>
                    </a:lnTo>
                    <a:lnTo>
                      <a:pt x="610" y="907"/>
                    </a:lnTo>
                    <a:lnTo>
                      <a:pt x="611" y="906"/>
                    </a:lnTo>
                    <a:lnTo>
                      <a:pt x="611" y="904"/>
                    </a:lnTo>
                    <a:lnTo>
                      <a:pt x="614" y="904"/>
                    </a:lnTo>
                    <a:close/>
                    <a:moveTo>
                      <a:pt x="667" y="882"/>
                    </a:moveTo>
                    <a:lnTo>
                      <a:pt x="686" y="873"/>
                    </a:lnTo>
                    <a:lnTo>
                      <a:pt x="687" y="870"/>
                    </a:lnTo>
                    <a:lnTo>
                      <a:pt x="689" y="870"/>
                    </a:lnTo>
                    <a:lnTo>
                      <a:pt x="690" y="870"/>
                    </a:lnTo>
                    <a:lnTo>
                      <a:pt x="692" y="871"/>
                    </a:lnTo>
                    <a:lnTo>
                      <a:pt x="694" y="873"/>
                    </a:lnTo>
                    <a:lnTo>
                      <a:pt x="695" y="875"/>
                    </a:lnTo>
                    <a:lnTo>
                      <a:pt x="695" y="876"/>
                    </a:lnTo>
                    <a:lnTo>
                      <a:pt x="694" y="876"/>
                    </a:lnTo>
                    <a:lnTo>
                      <a:pt x="692" y="878"/>
                    </a:lnTo>
                    <a:lnTo>
                      <a:pt x="687" y="879"/>
                    </a:lnTo>
                    <a:lnTo>
                      <a:pt x="670" y="890"/>
                    </a:lnTo>
                    <a:lnTo>
                      <a:pt x="669" y="890"/>
                    </a:lnTo>
                    <a:lnTo>
                      <a:pt x="667" y="890"/>
                    </a:lnTo>
                    <a:lnTo>
                      <a:pt x="666" y="889"/>
                    </a:lnTo>
                    <a:lnTo>
                      <a:pt x="664" y="887"/>
                    </a:lnTo>
                    <a:lnTo>
                      <a:pt x="664" y="885"/>
                    </a:lnTo>
                    <a:lnTo>
                      <a:pt x="666" y="884"/>
                    </a:lnTo>
                    <a:lnTo>
                      <a:pt x="667" y="882"/>
                    </a:lnTo>
                    <a:close/>
                    <a:moveTo>
                      <a:pt x="715" y="854"/>
                    </a:moveTo>
                    <a:lnTo>
                      <a:pt x="723" y="850"/>
                    </a:lnTo>
                    <a:lnTo>
                      <a:pt x="737" y="840"/>
                    </a:lnTo>
                    <a:lnTo>
                      <a:pt x="739" y="840"/>
                    </a:lnTo>
                    <a:lnTo>
                      <a:pt x="740" y="840"/>
                    </a:lnTo>
                    <a:lnTo>
                      <a:pt x="742" y="840"/>
                    </a:lnTo>
                    <a:lnTo>
                      <a:pt x="743" y="842"/>
                    </a:lnTo>
                    <a:lnTo>
                      <a:pt x="743" y="843"/>
                    </a:lnTo>
                    <a:lnTo>
                      <a:pt x="742" y="845"/>
                    </a:lnTo>
                    <a:lnTo>
                      <a:pt x="742" y="847"/>
                    </a:lnTo>
                    <a:lnTo>
                      <a:pt x="726" y="857"/>
                    </a:lnTo>
                    <a:lnTo>
                      <a:pt x="721" y="861"/>
                    </a:lnTo>
                    <a:lnTo>
                      <a:pt x="720" y="861"/>
                    </a:lnTo>
                    <a:lnTo>
                      <a:pt x="717" y="861"/>
                    </a:lnTo>
                    <a:lnTo>
                      <a:pt x="715" y="861"/>
                    </a:lnTo>
                    <a:lnTo>
                      <a:pt x="715" y="859"/>
                    </a:lnTo>
                    <a:lnTo>
                      <a:pt x="715" y="857"/>
                    </a:lnTo>
                    <a:lnTo>
                      <a:pt x="715" y="854"/>
                    </a:lnTo>
                    <a:close/>
                    <a:moveTo>
                      <a:pt x="762" y="820"/>
                    </a:moveTo>
                    <a:lnTo>
                      <a:pt x="774" y="809"/>
                    </a:lnTo>
                    <a:lnTo>
                      <a:pt x="780" y="803"/>
                    </a:lnTo>
                    <a:lnTo>
                      <a:pt x="782" y="803"/>
                    </a:lnTo>
                    <a:lnTo>
                      <a:pt x="784" y="803"/>
                    </a:lnTo>
                    <a:lnTo>
                      <a:pt x="785" y="803"/>
                    </a:lnTo>
                    <a:lnTo>
                      <a:pt x="787" y="803"/>
                    </a:lnTo>
                    <a:lnTo>
                      <a:pt x="787" y="805"/>
                    </a:lnTo>
                    <a:lnTo>
                      <a:pt x="787" y="806"/>
                    </a:lnTo>
                    <a:lnTo>
                      <a:pt x="787" y="808"/>
                    </a:lnTo>
                    <a:lnTo>
                      <a:pt x="787" y="809"/>
                    </a:lnTo>
                    <a:lnTo>
                      <a:pt x="779" y="814"/>
                    </a:lnTo>
                    <a:lnTo>
                      <a:pt x="768" y="826"/>
                    </a:lnTo>
                    <a:lnTo>
                      <a:pt x="766" y="826"/>
                    </a:lnTo>
                    <a:lnTo>
                      <a:pt x="765" y="826"/>
                    </a:lnTo>
                    <a:lnTo>
                      <a:pt x="763" y="826"/>
                    </a:lnTo>
                    <a:lnTo>
                      <a:pt x="762" y="825"/>
                    </a:lnTo>
                    <a:lnTo>
                      <a:pt x="760" y="823"/>
                    </a:lnTo>
                    <a:lnTo>
                      <a:pt x="760" y="822"/>
                    </a:lnTo>
                    <a:lnTo>
                      <a:pt x="762" y="820"/>
                    </a:lnTo>
                    <a:close/>
                    <a:moveTo>
                      <a:pt x="804" y="780"/>
                    </a:moveTo>
                    <a:lnTo>
                      <a:pt x="805" y="777"/>
                    </a:lnTo>
                    <a:lnTo>
                      <a:pt x="821" y="761"/>
                    </a:lnTo>
                    <a:lnTo>
                      <a:pt x="822" y="759"/>
                    </a:lnTo>
                    <a:lnTo>
                      <a:pt x="824" y="759"/>
                    </a:lnTo>
                    <a:lnTo>
                      <a:pt x="825" y="759"/>
                    </a:lnTo>
                    <a:lnTo>
                      <a:pt x="827" y="761"/>
                    </a:lnTo>
                    <a:lnTo>
                      <a:pt x="827" y="764"/>
                    </a:lnTo>
                    <a:lnTo>
                      <a:pt x="827" y="766"/>
                    </a:lnTo>
                    <a:lnTo>
                      <a:pt x="825" y="767"/>
                    </a:lnTo>
                    <a:lnTo>
                      <a:pt x="811" y="784"/>
                    </a:lnTo>
                    <a:lnTo>
                      <a:pt x="810" y="786"/>
                    </a:lnTo>
                    <a:lnTo>
                      <a:pt x="808" y="786"/>
                    </a:lnTo>
                    <a:lnTo>
                      <a:pt x="807" y="786"/>
                    </a:lnTo>
                    <a:lnTo>
                      <a:pt x="805" y="786"/>
                    </a:lnTo>
                    <a:lnTo>
                      <a:pt x="804" y="786"/>
                    </a:lnTo>
                    <a:lnTo>
                      <a:pt x="804" y="784"/>
                    </a:lnTo>
                    <a:lnTo>
                      <a:pt x="804" y="783"/>
                    </a:lnTo>
                    <a:lnTo>
                      <a:pt x="804" y="781"/>
                    </a:lnTo>
                    <a:lnTo>
                      <a:pt x="804" y="780"/>
                    </a:lnTo>
                    <a:close/>
                    <a:moveTo>
                      <a:pt x="839" y="734"/>
                    </a:moveTo>
                    <a:lnTo>
                      <a:pt x="847" y="725"/>
                    </a:lnTo>
                    <a:lnTo>
                      <a:pt x="853" y="714"/>
                    </a:lnTo>
                    <a:lnTo>
                      <a:pt x="855" y="713"/>
                    </a:lnTo>
                    <a:lnTo>
                      <a:pt x="856" y="713"/>
                    </a:lnTo>
                    <a:lnTo>
                      <a:pt x="858" y="713"/>
                    </a:lnTo>
                    <a:lnTo>
                      <a:pt x="860" y="714"/>
                    </a:lnTo>
                    <a:lnTo>
                      <a:pt x="861" y="716"/>
                    </a:lnTo>
                    <a:lnTo>
                      <a:pt x="861" y="717"/>
                    </a:lnTo>
                    <a:lnTo>
                      <a:pt x="860" y="719"/>
                    </a:lnTo>
                    <a:lnTo>
                      <a:pt x="853" y="730"/>
                    </a:lnTo>
                    <a:lnTo>
                      <a:pt x="847" y="739"/>
                    </a:lnTo>
                    <a:lnTo>
                      <a:pt x="846" y="741"/>
                    </a:lnTo>
                    <a:lnTo>
                      <a:pt x="844" y="741"/>
                    </a:lnTo>
                    <a:lnTo>
                      <a:pt x="842" y="741"/>
                    </a:lnTo>
                    <a:lnTo>
                      <a:pt x="839" y="741"/>
                    </a:lnTo>
                    <a:lnTo>
                      <a:pt x="839" y="739"/>
                    </a:lnTo>
                    <a:lnTo>
                      <a:pt x="839" y="738"/>
                    </a:lnTo>
                    <a:lnTo>
                      <a:pt x="839" y="736"/>
                    </a:lnTo>
                    <a:lnTo>
                      <a:pt x="839" y="734"/>
                    </a:lnTo>
                    <a:close/>
                    <a:moveTo>
                      <a:pt x="870" y="685"/>
                    </a:moveTo>
                    <a:lnTo>
                      <a:pt x="880" y="668"/>
                    </a:lnTo>
                    <a:lnTo>
                      <a:pt x="881" y="664"/>
                    </a:lnTo>
                    <a:lnTo>
                      <a:pt x="883" y="663"/>
                    </a:lnTo>
                    <a:lnTo>
                      <a:pt x="884" y="661"/>
                    </a:lnTo>
                    <a:lnTo>
                      <a:pt x="886" y="661"/>
                    </a:lnTo>
                    <a:lnTo>
                      <a:pt x="887" y="663"/>
                    </a:lnTo>
                    <a:lnTo>
                      <a:pt x="889" y="664"/>
                    </a:lnTo>
                    <a:lnTo>
                      <a:pt x="889" y="666"/>
                    </a:lnTo>
                    <a:lnTo>
                      <a:pt x="886" y="671"/>
                    </a:lnTo>
                    <a:lnTo>
                      <a:pt x="877" y="689"/>
                    </a:lnTo>
                    <a:lnTo>
                      <a:pt x="875" y="691"/>
                    </a:lnTo>
                    <a:lnTo>
                      <a:pt x="875" y="692"/>
                    </a:lnTo>
                    <a:lnTo>
                      <a:pt x="874" y="692"/>
                    </a:lnTo>
                    <a:lnTo>
                      <a:pt x="872" y="692"/>
                    </a:lnTo>
                    <a:lnTo>
                      <a:pt x="870" y="691"/>
                    </a:lnTo>
                    <a:lnTo>
                      <a:pt x="869" y="689"/>
                    </a:lnTo>
                    <a:lnTo>
                      <a:pt x="869" y="688"/>
                    </a:lnTo>
                    <a:lnTo>
                      <a:pt x="870" y="685"/>
                    </a:lnTo>
                    <a:close/>
                    <a:moveTo>
                      <a:pt x="894" y="633"/>
                    </a:moveTo>
                    <a:lnTo>
                      <a:pt x="897" y="626"/>
                    </a:lnTo>
                    <a:lnTo>
                      <a:pt x="901" y="612"/>
                    </a:lnTo>
                    <a:lnTo>
                      <a:pt x="903" y="608"/>
                    </a:lnTo>
                    <a:lnTo>
                      <a:pt x="905" y="608"/>
                    </a:lnTo>
                    <a:lnTo>
                      <a:pt x="906" y="607"/>
                    </a:lnTo>
                    <a:lnTo>
                      <a:pt x="908" y="608"/>
                    </a:lnTo>
                    <a:lnTo>
                      <a:pt x="909" y="608"/>
                    </a:lnTo>
                    <a:lnTo>
                      <a:pt x="911" y="610"/>
                    </a:lnTo>
                    <a:lnTo>
                      <a:pt x="911" y="612"/>
                    </a:lnTo>
                    <a:lnTo>
                      <a:pt x="911" y="613"/>
                    </a:lnTo>
                    <a:lnTo>
                      <a:pt x="905" y="630"/>
                    </a:lnTo>
                    <a:lnTo>
                      <a:pt x="901" y="636"/>
                    </a:lnTo>
                    <a:lnTo>
                      <a:pt x="901" y="638"/>
                    </a:lnTo>
                    <a:lnTo>
                      <a:pt x="900" y="640"/>
                    </a:lnTo>
                    <a:lnTo>
                      <a:pt x="898" y="640"/>
                    </a:lnTo>
                    <a:lnTo>
                      <a:pt x="897" y="640"/>
                    </a:lnTo>
                    <a:lnTo>
                      <a:pt x="894" y="638"/>
                    </a:lnTo>
                    <a:lnTo>
                      <a:pt x="894" y="636"/>
                    </a:lnTo>
                    <a:lnTo>
                      <a:pt x="894" y="635"/>
                    </a:lnTo>
                    <a:lnTo>
                      <a:pt x="894" y="633"/>
                    </a:lnTo>
                    <a:close/>
                    <a:moveTo>
                      <a:pt x="911" y="579"/>
                    </a:moveTo>
                    <a:lnTo>
                      <a:pt x="915" y="560"/>
                    </a:lnTo>
                    <a:lnTo>
                      <a:pt x="917" y="555"/>
                    </a:lnTo>
                    <a:lnTo>
                      <a:pt x="917" y="552"/>
                    </a:lnTo>
                    <a:lnTo>
                      <a:pt x="918" y="552"/>
                    </a:lnTo>
                    <a:lnTo>
                      <a:pt x="920" y="551"/>
                    </a:lnTo>
                    <a:lnTo>
                      <a:pt x="922" y="552"/>
                    </a:lnTo>
                    <a:lnTo>
                      <a:pt x="923" y="552"/>
                    </a:lnTo>
                    <a:lnTo>
                      <a:pt x="925" y="554"/>
                    </a:lnTo>
                    <a:lnTo>
                      <a:pt x="925" y="557"/>
                    </a:lnTo>
                    <a:lnTo>
                      <a:pt x="923" y="563"/>
                    </a:lnTo>
                    <a:lnTo>
                      <a:pt x="920" y="580"/>
                    </a:lnTo>
                    <a:lnTo>
                      <a:pt x="918" y="582"/>
                    </a:lnTo>
                    <a:lnTo>
                      <a:pt x="917" y="584"/>
                    </a:lnTo>
                    <a:lnTo>
                      <a:pt x="915" y="585"/>
                    </a:lnTo>
                    <a:lnTo>
                      <a:pt x="914" y="585"/>
                    </a:lnTo>
                    <a:lnTo>
                      <a:pt x="912" y="584"/>
                    </a:lnTo>
                    <a:lnTo>
                      <a:pt x="911" y="582"/>
                    </a:lnTo>
                    <a:lnTo>
                      <a:pt x="911" y="580"/>
                    </a:lnTo>
                    <a:lnTo>
                      <a:pt x="911" y="579"/>
                    </a:lnTo>
                    <a:close/>
                    <a:moveTo>
                      <a:pt x="922" y="521"/>
                    </a:moveTo>
                    <a:lnTo>
                      <a:pt x="922" y="515"/>
                    </a:lnTo>
                    <a:lnTo>
                      <a:pt x="923" y="498"/>
                    </a:lnTo>
                    <a:lnTo>
                      <a:pt x="923" y="495"/>
                    </a:lnTo>
                    <a:lnTo>
                      <a:pt x="925" y="493"/>
                    </a:lnTo>
                    <a:lnTo>
                      <a:pt x="926" y="493"/>
                    </a:lnTo>
                    <a:lnTo>
                      <a:pt x="929" y="493"/>
                    </a:lnTo>
                    <a:lnTo>
                      <a:pt x="931" y="495"/>
                    </a:lnTo>
                    <a:lnTo>
                      <a:pt x="931" y="496"/>
                    </a:lnTo>
                    <a:lnTo>
                      <a:pt x="931" y="498"/>
                    </a:lnTo>
                    <a:lnTo>
                      <a:pt x="929" y="517"/>
                    </a:lnTo>
                    <a:lnTo>
                      <a:pt x="929" y="523"/>
                    </a:lnTo>
                    <a:lnTo>
                      <a:pt x="929" y="524"/>
                    </a:lnTo>
                    <a:lnTo>
                      <a:pt x="929" y="526"/>
                    </a:lnTo>
                    <a:lnTo>
                      <a:pt x="926" y="526"/>
                    </a:lnTo>
                    <a:lnTo>
                      <a:pt x="925" y="527"/>
                    </a:lnTo>
                    <a:lnTo>
                      <a:pt x="923" y="526"/>
                    </a:lnTo>
                    <a:lnTo>
                      <a:pt x="922" y="524"/>
                    </a:lnTo>
                    <a:lnTo>
                      <a:pt x="922" y="523"/>
                    </a:lnTo>
                    <a:lnTo>
                      <a:pt x="922" y="521"/>
                    </a:lnTo>
                    <a:close/>
                    <a:moveTo>
                      <a:pt x="925" y="465"/>
                    </a:moveTo>
                    <a:lnTo>
                      <a:pt x="925" y="445"/>
                    </a:lnTo>
                    <a:lnTo>
                      <a:pt x="923" y="439"/>
                    </a:lnTo>
                    <a:lnTo>
                      <a:pt x="925" y="437"/>
                    </a:lnTo>
                    <a:lnTo>
                      <a:pt x="926" y="436"/>
                    </a:lnTo>
                    <a:lnTo>
                      <a:pt x="928" y="436"/>
                    </a:lnTo>
                    <a:lnTo>
                      <a:pt x="929" y="436"/>
                    </a:lnTo>
                    <a:lnTo>
                      <a:pt x="929" y="437"/>
                    </a:lnTo>
                    <a:lnTo>
                      <a:pt x="931" y="439"/>
                    </a:lnTo>
                    <a:lnTo>
                      <a:pt x="932" y="439"/>
                    </a:lnTo>
                    <a:lnTo>
                      <a:pt x="932" y="443"/>
                    </a:lnTo>
                    <a:lnTo>
                      <a:pt x="932" y="465"/>
                    </a:lnTo>
                    <a:lnTo>
                      <a:pt x="932" y="467"/>
                    </a:lnTo>
                    <a:lnTo>
                      <a:pt x="931" y="467"/>
                    </a:lnTo>
                    <a:lnTo>
                      <a:pt x="929" y="468"/>
                    </a:lnTo>
                    <a:lnTo>
                      <a:pt x="928" y="468"/>
                    </a:lnTo>
                    <a:lnTo>
                      <a:pt x="926" y="467"/>
                    </a:lnTo>
                    <a:lnTo>
                      <a:pt x="925" y="467"/>
                    </a:lnTo>
                    <a:lnTo>
                      <a:pt x="925" y="465"/>
                    </a:lnTo>
                    <a:close/>
                    <a:moveTo>
                      <a:pt x="920" y="408"/>
                    </a:moveTo>
                    <a:lnTo>
                      <a:pt x="920" y="398"/>
                    </a:lnTo>
                    <a:lnTo>
                      <a:pt x="917" y="383"/>
                    </a:lnTo>
                    <a:lnTo>
                      <a:pt x="917" y="381"/>
                    </a:lnTo>
                    <a:lnTo>
                      <a:pt x="917" y="380"/>
                    </a:lnTo>
                    <a:lnTo>
                      <a:pt x="918" y="378"/>
                    </a:lnTo>
                    <a:lnTo>
                      <a:pt x="920" y="378"/>
                    </a:lnTo>
                    <a:lnTo>
                      <a:pt x="922" y="378"/>
                    </a:lnTo>
                    <a:lnTo>
                      <a:pt x="923" y="378"/>
                    </a:lnTo>
                    <a:lnTo>
                      <a:pt x="925" y="380"/>
                    </a:lnTo>
                    <a:lnTo>
                      <a:pt x="925" y="381"/>
                    </a:lnTo>
                    <a:lnTo>
                      <a:pt x="928" y="397"/>
                    </a:lnTo>
                    <a:lnTo>
                      <a:pt x="929" y="406"/>
                    </a:lnTo>
                    <a:lnTo>
                      <a:pt x="929" y="408"/>
                    </a:lnTo>
                    <a:lnTo>
                      <a:pt x="928" y="409"/>
                    </a:lnTo>
                    <a:lnTo>
                      <a:pt x="926" y="411"/>
                    </a:lnTo>
                    <a:lnTo>
                      <a:pt x="925" y="411"/>
                    </a:lnTo>
                    <a:lnTo>
                      <a:pt x="923" y="411"/>
                    </a:lnTo>
                    <a:lnTo>
                      <a:pt x="922" y="411"/>
                    </a:lnTo>
                    <a:lnTo>
                      <a:pt x="920" y="409"/>
                    </a:lnTo>
                    <a:lnTo>
                      <a:pt x="920" y="408"/>
                    </a:lnTo>
                    <a:close/>
                    <a:moveTo>
                      <a:pt x="911" y="350"/>
                    </a:moveTo>
                    <a:lnTo>
                      <a:pt x="903" y="330"/>
                    </a:lnTo>
                    <a:lnTo>
                      <a:pt x="901" y="327"/>
                    </a:lnTo>
                    <a:lnTo>
                      <a:pt x="901" y="325"/>
                    </a:lnTo>
                    <a:lnTo>
                      <a:pt x="901" y="324"/>
                    </a:lnTo>
                    <a:lnTo>
                      <a:pt x="903" y="322"/>
                    </a:lnTo>
                    <a:lnTo>
                      <a:pt x="905" y="320"/>
                    </a:lnTo>
                    <a:lnTo>
                      <a:pt x="906" y="320"/>
                    </a:lnTo>
                    <a:lnTo>
                      <a:pt x="909" y="320"/>
                    </a:lnTo>
                    <a:lnTo>
                      <a:pt x="911" y="322"/>
                    </a:lnTo>
                    <a:lnTo>
                      <a:pt x="911" y="324"/>
                    </a:lnTo>
                    <a:lnTo>
                      <a:pt x="911" y="330"/>
                    </a:lnTo>
                    <a:lnTo>
                      <a:pt x="918" y="349"/>
                    </a:lnTo>
                    <a:lnTo>
                      <a:pt x="918" y="350"/>
                    </a:lnTo>
                    <a:lnTo>
                      <a:pt x="917" y="352"/>
                    </a:lnTo>
                    <a:lnTo>
                      <a:pt x="917" y="353"/>
                    </a:lnTo>
                    <a:lnTo>
                      <a:pt x="914" y="353"/>
                    </a:lnTo>
                    <a:lnTo>
                      <a:pt x="912" y="353"/>
                    </a:lnTo>
                    <a:lnTo>
                      <a:pt x="911" y="353"/>
                    </a:lnTo>
                    <a:lnTo>
                      <a:pt x="911" y="352"/>
                    </a:lnTo>
                    <a:lnTo>
                      <a:pt x="911" y="350"/>
                    </a:lnTo>
                    <a:close/>
                    <a:moveTo>
                      <a:pt x="892" y="296"/>
                    </a:moveTo>
                    <a:lnTo>
                      <a:pt x="889" y="289"/>
                    </a:lnTo>
                    <a:lnTo>
                      <a:pt x="881" y="274"/>
                    </a:lnTo>
                    <a:lnTo>
                      <a:pt x="881" y="272"/>
                    </a:lnTo>
                    <a:lnTo>
                      <a:pt x="881" y="271"/>
                    </a:lnTo>
                    <a:lnTo>
                      <a:pt x="883" y="269"/>
                    </a:lnTo>
                    <a:lnTo>
                      <a:pt x="884" y="268"/>
                    </a:lnTo>
                    <a:lnTo>
                      <a:pt x="884" y="266"/>
                    </a:lnTo>
                    <a:lnTo>
                      <a:pt x="886" y="268"/>
                    </a:lnTo>
                    <a:lnTo>
                      <a:pt x="887" y="268"/>
                    </a:lnTo>
                    <a:lnTo>
                      <a:pt x="889" y="269"/>
                    </a:lnTo>
                    <a:lnTo>
                      <a:pt x="897" y="285"/>
                    </a:lnTo>
                    <a:lnTo>
                      <a:pt x="900" y="294"/>
                    </a:lnTo>
                    <a:lnTo>
                      <a:pt x="900" y="296"/>
                    </a:lnTo>
                    <a:lnTo>
                      <a:pt x="898" y="297"/>
                    </a:lnTo>
                    <a:lnTo>
                      <a:pt x="897" y="299"/>
                    </a:lnTo>
                    <a:lnTo>
                      <a:pt x="895" y="299"/>
                    </a:lnTo>
                    <a:lnTo>
                      <a:pt x="894" y="299"/>
                    </a:lnTo>
                    <a:lnTo>
                      <a:pt x="894" y="297"/>
                    </a:lnTo>
                    <a:lnTo>
                      <a:pt x="892" y="296"/>
                    </a:lnTo>
                    <a:close/>
                    <a:moveTo>
                      <a:pt x="866" y="244"/>
                    </a:moveTo>
                    <a:lnTo>
                      <a:pt x="858" y="230"/>
                    </a:lnTo>
                    <a:lnTo>
                      <a:pt x="855" y="222"/>
                    </a:lnTo>
                    <a:lnTo>
                      <a:pt x="853" y="221"/>
                    </a:lnTo>
                    <a:lnTo>
                      <a:pt x="855" y="218"/>
                    </a:lnTo>
                    <a:lnTo>
                      <a:pt x="856" y="218"/>
                    </a:lnTo>
                    <a:lnTo>
                      <a:pt x="858" y="216"/>
                    </a:lnTo>
                    <a:lnTo>
                      <a:pt x="860" y="218"/>
                    </a:lnTo>
                    <a:lnTo>
                      <a:pt x="861" y="219"/>
                    </a:lnTo>
                    <a:lnTo>
                      <a:pt x="866" y="226"/>
                    </a:lnTo>
                    <a:lnTo>
                      <a:pt x="875" y="240"/>
                    </a:lnTo>
                    <a:lnTo>
                      <a:pt x="875" y="241"/>
                    </a:lnTo>
                    <a:lnTo>
                      <a:pt x="875" y="243"/>
                    </a:lnTo>
                    <a:lnTo>
                      <a:pt x="874" y="244"/>
                    </a:lnTo>
                    <a:lnTo>
                      <a:pt x="872" y="246"/>
                    </a:lnTo>
                    <a:lnTo>
                      <a:pt x="870" y="246"/>
                    </a:lnTo>
                    <a:lnTo>
                      <a:pt x="869" y="246"/>
                    </a:lnTo>
                    <a:lnTo>
                      <a:pt x="867" y="246"/>
                    </a:lnTo>
                    <a:lnTo>
                      <a:pt x="866" y="244"/>
                    </a:lnTo>
                    <a:close/>
                    <a:moveTo>
                      <a:pt x="836" y="194"/>
                    </a:moveTo>
                    <a:lnTo>
                      <a:pt x="833" y="193"/>
                    </a:lnTo>
                    <a:lnTo>
                      <a:pt x="821" y="176"/>
                    </a:lnTo>
                    <a:lnTo>
                      <a:pt x="821" y="174"/>
                    </a:lnTo>
                    <a:lnTo>
                      <a:pt x="821" y="173"/>
                    </a:lnTo>
                    <a:lnTo>
                      <a:pt x="821" y="171"/>
                    </a:lnTo>
                    <a:lnTo>
                      <a:pt x="822" y="170"/>
                    </a:lnTo>
                    <a:lnTo>
                      <a:pt x="824" y="170"/>
                    </a:lnTo>
                    <a:lnTo>
                      <a:pt x="825" y="170"/>
                    </a:lnTo>
                    <a:lnTo>
                      <a:pt x="827" y="171"/>
                    </a:lnTo>
                    <a:lnTo>
                      <a:pt x="839" y="187"/>
                    </a:lnTo>
                    <a:lnTo>
                      <a:pt x="842" y="191"/>
                    </a:lnTo>
                    <a:lnTo>
                      <a:pt x="842" y="193"/>
                    </a:lnTo>
                    <a:lnTo>
                      <a:pt x="842" y="194"/>
                    </a:lnTo>
                    <a:lnTo>
                      <a:pt x="841" y="196"/>
                    </a:lnTo>
                    <a:lnTo>
                      <a:pt x="839" y="198"/>
                    </a:lnTo>
                    <a:lnTo>
                      <a:pt x="838" y="196"/>
                    </a:lnTo>
                    <a:lnTo>
                      <a:pt x="836" y="194"/>
                    </a:lnTo>
                    <a:close/>
                    <a:moveTo>
                      <a:pt x="799" y="151"/>
                    </a:moveTo>
                    <a:lnTo>
                      <a:pt x="790" y="142"/>
                    </a:lnTo>
                    <a:lnTo>
                      <a:pt x="782" y="134"/>
                    </a:lnTo>
                    <a:lnTo>
                      <a:pt x="780" y="132"/>
                    </a:lnTo>
                    <a:lnTo>
                      <a:pt x="780" y="131"/>
                    </a:lnTo>
                    <a:lnTo>
                      <a:pt x="780" y="129"/>
                    </a:lnTo>
                    <a:lnTo>
                      <a:pt x="782" y="129"/>
                    </a:lnTo>
                    <a:lnTo>
                      <a:pt x="784" y="127"/>
                    </a:lnTo>
                    <a:lnTo>
                      <a:pt x="785" y="127"/>
                    </a:lnTo>
                    <a:lnTo>
                      <a:pt x="787" y="127"/>
                    </a:lnTo>
                    <a:lnTo>
                      <a:pt x="787" y="129"/>
                    </a:lnTo>
                    <a:lnTo>
                      <a:pt x="796" y="137"/>
                    </a:lnTo>
                    <a:lnTo>
                      <a:pt x="804" y="146"/>
                    </a:lnTo>
                    <a:lnTo>
                      <a:pt x="805" y="148"/>
                    </a:lnTo>
                    <a:lnTo>
                      <a:pt x="805" y="149"/>
                    </a:lnTo>
                    <a:lnTo>
                      <a:pt x="804" y="151"/>
                    </a:lnTo>
                    <a:lnTo>
                      <a:pt x="804" y="152"/>
                    </a:lnTo>
                    <a:lnTo>
                      <a:pt x="802" y="152"/>
                    </a:lnTo>
                    <a:lnTo>
                      <a:pt x="801" y="152"/>
                    </a:lnTo>
                    <a:lnTo>
                      <a:pt x="799" y="151"/>
                    </a:lnTo>
                    <a:close/>
                    <a:moveTo>
                      <a:pt x="757" y="112"/>
                    </a:moveTo>
                    <a:lnTo>
                      <a:pt x="742" y="99"/>
                    </a:lnTo>
                    <a:lnTo>
                      <a:pt x="739" y="96"/>
                    </a:lnTo>
                    <a:lnTo>
                      <a:pt x="737" y="95"/>
                    </a:lnTo>
                    <a:lnTo>
                      <a:pt x="735" y="93"/>
                    </a:lnTo>
                    <a:lnTo>
                      <a:pt x="737" y="92"/>
                    </a:lnTo>
                    <a:lnTo>
                      <a:pt x="739" y="90"/>
                    </a:lnTo>
                    <a:lnTo>
                      <a:pt x="740" y="90"/>
                    </a:lnTo>
                    <a:lnTo>
                      <a:pt x="742" y="90"/>
                    </a:lnTo>
                    <a:lnTo>
                      <a:pt x="745" y="93"/>
                    </a:lnTo>
                    <a:lnTo>
                      <a:pt x="762" y="106"/>
                    </a:lnTo>
                    <a:lnTo>
                      <a:pt x="763" y="107"/>
                    </a:lnTo>
                    <a:lnTo>
                      <a:pt x="763" y="109"/>
                    </a:lnTo>
                    <a:lnTo>
                      <a:pt x="763" y="110"/>
                    </a:lnTo>
                    <a:lnTo>
                      <a:pt x="762" y="112"/>
                    </a:lnTo>
                    <a:lnTo>
                      <a:pt x="760" y="112"/>
                    </a:lnTo>
                    <a:lnTo>
                      <a:pt x="759" y="112"/>
                    </a:lnTo>
                    <a:lnTo>
                      <a:pt x="757" y="112"/>
                    </a:lnTo>
                    <a:close/>
                    <a:moveTo>
                      <a:pt x="711" y="78"/>
                    </a:moveTo>
                    <a:lnTo>
                      <a:pt x="704" y="75"/>
                    </a:lnTo>
                    <a:lnTo>
                      <a:pt x="689" y="65"/>
                    </a:lnTo>
                    <a:lnTo>
                      <a:pt x="687" y="65"/>
                    </a:lnTo>
                    <a:lnTo>
                      <a:pt x="687" y="64"/>
                    </a:lnTo>
                    <a:lnTo>
                      <a:pt x="687" y="62"/>
                    </a:lnTo>
                    <a:lnTo>
                      <a:pt x="687" y="61"/>
                    </a:lnTo>
                    <a:lnTo>
                      <a:pt x="689" y="59"/>
                    </a:lnTo>
                    <a:lnTo>
                      <a:pt x="690" y="57"/>
                    </a:lnTo>
                    <a:lnTo>
                      <a:pt x="692" y="57"/>
                    </a:lnTo>
                    <a:lnTo>
                      <a:pt x="694" y="57"/>
                    </a:lnTo>
                    <a:lnTo>
                      <a:pt x="707" y="67"/>
                    </a:lnTo>
                    <a:lnTo>
                      <a:pt x="715" y="71"/>
                    </a:lnTo>
                    <a:lnTo>
                      <a:pt x="715" y="73"/>
                    </a:lnTo>
                    <a:lnTo>
                      <a:pt x="717" y="75"/>
                    </a:lnTo>
                    <a:lnTo>
                      <a:pt x="715" y="76"/>
                    </a:lnTo>
                    <a:lnTo>
                      <a:pt x="715" y="78"/>
                    </a:lnTo>
                    <a:lnTo>
                      <a:pt x="714" y="79"/>
                    </a:lnTo>
                    <a:lnTo>
                      <a:pt x="712" y="79"/>
                    </a:lnTo>
                    <a:lnTo>
                      <a:pt x="711" y="78"/>
                    </a:lnTo>
                    <a:close/>
                    <a:moveTo>
                      <a:pt x="661" y="51"/>
                    </a:moveTo>
                    <a:lnTo>
                      <a:pt x="644" y="43"/>
                    </a:lnTo>
                    <a:lnTo>
                      <a:pt x="638" y="40"/>
                    </a:lnTo>
                    <a:lnTo>
                      <a:pt x="636" y="39"/>
                    </a:lnTo>
                    <a:lnTo>
                      <a:pt x="635" y="39"/>
                    </a:lnTo>
                    <a:lnTo>
                      <a:pt x="635" y="37"/>
                    </a:lnTo>
                    <a:lnTo>
                      <a:pt x="635" y="36"/>
                    </a:lnTo>
                    <a:lnTo>
                      <a:pt x="636" y="34"/>
                    </a:lnTo>
                    <a:lnTo>
                      <a:pt x="638" y="33"/>
                    </a:lnTo>
                    <a:lnTo>
                      <a:pt x="639" y="33"/>
                    </a:lnTo>
                    <a:lnTo>
                      <a:pt x="641" y="33"/>
                    </a:lnTo>
                    <a:lnTo>
                      <a:pt x="649" y="37"/>
                    </a:lnTo>
                    <a:lnTo>
                      <a:pt x="664" y="43"/>
                    </a:lnTo>
                    <a:lnTo>
                      <a:pt x="666" y="45"/>
                    </a:lnTo>
                    <a:lnTo>
                      <a:pt x="666" y="47"/>
                    </a:lnTo>
                    <a:lnTo>
                      <a:pt x="666" y="48"/>
                    </a:lnTo>
                    <a:lnTo>
                      <a:pt x="664" y="50"/>
                    </a:lnTo>
                    <a:lnTo>
                      <a:pt x="663" y="51"/>
                    </a:lnTo>
                    <a:lnTo>
                      <a:pt x="661" y="51"/>
                    </a:lnTo>
                    <a:close/>
                    <a:moveTo>
                      <a:pt x="608" y="29"/>
                    </a:moveTo>
                    <a:lnTo>
                      <a:pt x="602" y="29"/>
                    </a:lnTo>
                    <a:lnTo>
                      <a:pt x="583" y="23"/>
                    </a:lnTo>
                    <a:lnTo>
                      <a:pt x="582" y="22"/>
                    </a:lnTo>
                    <a:lnTo>
                      <a:pt x="580" y="20"/>
                    </a:lnTo>
                    <a:lnTo>
                      <a:pt x="580" y="19"/>
                    </a:lnTo>
                    <a:lnTo>
                      <a:pt x="580" y="17"/>
                    </a:lnTo>
                    <a:lnTo>
                      <a:pt x="582" y="15"/>
                    </a:lnTo>
                    <a:lnTo>
                      <a:pt x="583" y="14"/>
                    </a:lnTo>
                    <a:lnTo>
                      <a:pt x="586" y="15"/>
                    </a:lnTo>
                    <a:lnTo>
                      <a:pt x="605" y="20"/>
                    </a:lnTo>
                    <a:lnTo>
                      <a:pt x="610" y="22"/>
                    </a:lnTo>
                    <a:lnTo>
                      <a:pt x="611" y="22"/>
                    </a:lnTo>
                    <a:lnTo>
                      <a:pt x="611" y="23"/>
                    </a:lnTo>
                    <a:lnTo>
                      <a:pt x="613" y="26"/>
                    </a:lnTo>
                    <a:lnTo>
                      <a:pt x="613" y="28"/>
                    </a:lnTo>
                    <a:lnTo>
                      <a:pt x="611" y="29"/>
                    </a:lnTo>
                    <a:lnTo>
                      <a:pt x="610" y="29"/>
                    </a:lnTo>
                    <a:lnTo>
                      <a:pt x="608" y="29"/>
                    </a:lnTo>
                    <a:close/>
                    <a:moveTo>
                      <a:pt x="552" y="15"/>
                    </a:moveTo>
                    <a:lnTo>
                      <a:pt x="537" y="12"/>
                    </a:lnTo>
                    <a:lnTo>
                      <a:pt x="528" y="11"/>
                    </a:lnTo>
                    <a:lnTo>
                      <a:pt x="526" y="11"/>
                    </a:lnTo>
                    <a:lnTo>
                      <a:pt x="524" y="11"/>
                    </a:lnTo>
                    <a:lnTo>
                      <a:pt x="524" y="9"/>
                    </a:lnTo>
                    <a:lnTo>
                      <a:pt x="524" y="8"/>
                    </a:lnTo>
                    <a:lnTo>
                      <a:pt x="524" y="6"/>
                    </a:lnTo>
                    <a:lnTo>
                      <a:pt x="526" y="5"/>
                    </a:lnTo>
                    <a:lnTo>
                      <a:pt x="528" y="3"/>
                    </a:lnTo>
                    <a:lnTo>
                      <a:pt x="537" y="5"/>
                    </a:lnTo>
                    <a:lnTo>
                      <a:pt x="554" y="8"/>
                    </a:lnTo>
                    <a:lnTo>
                      <a:pt x="555" y="9"/>
                    </a:lnTo>
                    <a:lnTo>
                      <a:pt x="555" y="11"/>
                    </a:lnTo>
                    <a:lnTo>
                      <a:pt x="555" y="12"/>
                    </a:lnTo>
                    <a:lnTo>
                      <a:pt x="555" y="14"/>
                    </a:lnTo>
                    <a:lnTo>
                      <a:pt x="554" y="15"/>
                    </a:lnTo>
                    <a:lnTo>
                      <a:pt x="552" y="15"/>
                    </a:lnTo>
                    <a:close/>
                    <a:moveTo>
                      <a:pt x="495" y="9"/>
                    </a:moveTo>
                    <a:lnTo>
                      <a:pt x="490" y="8"/>
                    </a:lnTo>
                    <a:lnTo>
                      <a:pt x="489" y="8"/>
                    </a:lnTo>
                    <a:lnTo>
                      <a:pt x="487" y="6"/>
                    </a:lnTo>
                    <a:lnTo>
                      <a:pt x="486" y="5"/>
                    </a:lnTo>
                    <a:lnTo>
                      <a:pt x="486" y="3"/>
                    </a:lnTo>
                    <a:lnTo>
                      <a:pt x="486" y="1"/>
                    </a:lnTo>
                    <a:lnTo>
                      <a:pt x="487" y="1"/>
                    </a:lnTo>
                    <a:lnTo>
                      <a:pt x="489" y="0"/>
                    </a:lnTo>
                    <a:lnTo>
                      <a:pt x="490" y="0"/>
                    </a:lnTo>
                    <a:lnTo>
                      <a:pt x="495" y="1"/>
                    </a:lnTo>
                    <a:lnTo>
                      <a:pt x="497" y="1"/>
                    </a:lnTo>
                    <a:lnTo>
                      <a:pt x="498" y="1"/>
                    </a:lnTo>
                    <a:lnTo>
                      <a:pt x="500" y="3"/>
                    </a:lnTo>
                    <a:lnTo>
                      <a:pt x="500" y="5"/>
                    </a:lnTo>
                    <a:lnTo>
                      <a:pt x="500" y="6"/>
                    </a:lnTo>
                    <a:lnTo>
                      <a:pt x="498" y="8"/>
                    </a:lnTo>
                    <a:lnTo>
                      <a:pt x="497" y="9"/>
                    </a:lnTo>
                    <a:lnTo>
                      <a:pt x="495" y="9"/>
                    </a:lnTo>
                    <a:close/>
                  </a:path>
                </a:pathLst>
              </a:custGeom>
              <a:solidFill>
                <a:srgbClr val="000000"/>
              </a:solidFill>
              <a:ln w="31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412" name="Rectangle 100"/>
              <p:cNvSpPr>
                <a:spLocks noChangeArrowheads="1"/>
              </p:cNvSpPr>
              <p:nvPr/>
            </p:nvSpPr>
            <p:spPr bwMode="auto">
              <a:xfrm>
                <a:off x="4967283" y="5067869"/>
                <a:ext cx="197242" cy="227151"/>
              </a:xfrm>
              <a:prstGeom prst="rect">
                <a:avLst/>
              </a:prstGeom>
              <a:noFill/>
              <a:ln w="9525">
                <a:noFill/>
                <a:miter lim="800000"/>
                <a:headEnd/>
                <a:tailEnd/>
              </a:ln>
            </p:spPr>
            <p:txBody>
              <a:bodyPr wrap="none" lIns="0" tIns="0" rIns="0" bIns="0">
                <a:spAutoFit/>
              </a:bodyPr>
              <a:lstStyle/>
              <a:p>
                <a:r>
                  <a:rPr lang="en-US" altLang="ja-JP" sz="1200" dirty="0">
                    <a:solidFill>
                      <a:srgbClr val="FF0000"/>
                    </a:solidFill>
                    <a:latin typeface="Tahoma" pitchFamily="34" charset="0"/>
                    <a:ea typeface="Tahoma" pitchFamily="34" charset="0"/>
                    <a:cs typeface="Tahoma" pitchFamily="34" charset="0"/>
                  </a:rPr>
                  <a:t>H</a:t>
                </a:r>
                <a:r>
                  <a:rPr lang="en-US" altLang="ja-JP" sz="1200" baseline="-25000" dirty="0">
                    <a:solidFill>
                      <a:srgbClr val="FF0000"/>
                    </a:solidFill>
                    <a:latin typeface="Tahoma" pitchFamily="34" charset="0"/>
                    <a:ea typeface="Tahoma" pitchFamily="34" charset="0"/>
                    <a:cs typeface="Tahoma" pitchFamily="34" charset="0"/>
                  </a:rPr>
                  <a:t>2</a:t>
                </a:r>
                <a:endParaRPr lang="en-US" altLang="ja-JP" sz="1600" baseline="-25000" dirty="0">
                  <a:latin typeface="Tahoma" pitchFamily="34" charset="0"/>
                  <a:ea typeface="Tahoma" pitchFamily="34" charset="0"/>
                  <a:cs typeface="Tahoma" pitchFamily="34" charset="0"/>
                </a:endParaRPr>
              </a:p>
            </p:txBody>
          </p:sp>
          <p:sp>
            <p:nvSpPr>
              <p:cNvPr id="9413" name="Line 171"/>
              <p:cNvSpPr>
                <a:spLocks noChangeShapeType="1"/>
              </p:cNvSpPr>
              <p:nvPr/>
            </p:nvSpPr>
            <p:spPr bwMode="auto">
              <a:xfrm flipV="1">
                <a:off x="5040309" y="4618494"/>
                <a:ext cx="0" cy="409575"/>
              </a:xfrm>
              <a:prstGeom prst="line">
                <a:avLst/>
              </a:prstGeom>
              <a:noFill/>
              <a:ln w="44450">
                <a:solidFill>
                  <a:srgbClr val="FF0000"/>
                </a:solidFill>
                <a:round/>
                <a:headEnd/>
                <a:tailEnd type="triangle" w="med" len="med"/>
              </a:ln>
            </p:spPr>
            <p:txBody>
              <a:bodyPr/>
              <a:lstStyle/>
              <a:p>
                <a:endParaRPr lang="ja-JP" altLang="en-US" dirty="0">
                  <a:latin typeface="Tahoma" pitchFamily="34" charset="0"/>
                  <a:cs typeface="Tahoma" pitchFamily="34" charset="0"/>
                </a:endParaRPr>
              </a:p>
            </p:txBody>
          </p:sp>
        </p:grpSp>
        <p:sp>
          <p:nvSpPr>
            <p:cNvPr id="178" name="Rectangle 136"/>
            <p:cNvSpPr>
              <a:spLocks noChangeArrowheads="1"/>
            </p:cNvSpPr>
            <p:nvPr/>
          </p:nvSpPr>
          <p:spPr bwMode="auto">
            <a:xfrm>
              <a:off x="5419744" y="4057650"/>
              <a:ext cx="392113" cy="168275"/>
            </a:xfrm>
            <a:prstGeom prst="rect">
              <a:avLst/>
            </a:prstGeom>
            <a:noFill/>
            <a:ln w="9525">
              <a:noFill/>
              <a:miter lim="800000"/>
              <a:headEnd/>
              <a:tailEnd/>
            </a:ln>
          </p:spPr>
          <p:txBody>
            <a:bodyPr wrap="none" lIns="0" tIns="0" rIns="0" bIns="0">
              <a:spAutoFit/>
            </a:bodyPr>
            <a:lstStyle/>
            <a:p>
              <a:pPr>
                <a:defRPr/>
              </a:pPr>
              <a:r>
                <a:rPr lang="en-US" altLang="ja-JP" sz="1100" dirty="0">
                  <a:solidFill>
                    <a:schemeClr val="accent4"/>
                  </a:solidFill>
                  <a:latin typeface="Tahoma" pitchFamily="34" charset="0"/>
                  <a:ea typeface="Tahoma" pitchFamily="34" charset="0"/>
                  <a:cs typeface="Tahoma" pitchFamily="34" charset="0"/>
                </a:rPr>
                <a:t>50mm</a:t>
              </a:r>
            </a:p>
          </p:txBody>
        </p:sp>
        <p:sp>
          <p:nvSpPr>
            <p:cNvPr id="9351" name="Rectangle 158"/>
            <p:cNvSpPr>
              <a:spLocks noChangeArrowheads="1"/>
            </p:cNvSpPr>
            <p:nvPr/>
          </p:nvSpPr>
          <p:spPr bwMode="auto">
            <a:xfrm>
              <a:off x="5858212" y="4244975"/>
              <a:ext cx="234950" cy="409575"/>
            </a:xfrm>
            <a:prstGeom prst="rect">
              <a:avLst/>
            </a:prstGeom>
            <a:solidFill>
              <a:srgbClr val="EAEAEA"/>
            </a:solidFill>
            <a:ln w="12700">
              <a:noFill/>
              <a:miter lim="800000"/>
              <a:headEnd/>
              <a:tailEnd/>
            </a:ln>
          </p:spPr>
          <p:txBody>
            <a:bodyPr wrap="none" anchor="ctr"/>
            <a:lstStyle/>
            <a:p>
              <a:endParaRPr lang="ja-JP" altLang="ja-JP" sz="1600" dirty="0">
                <a:latin typeface="Tahoma" pitchFamily="34" charset="0"/>
                <a:cs typeface="Tahoma" pitchFamily="34" charset="0"/>
              </a:endParaRPr>
            </a:p>
          </p:txBody>
        </p:sp>
        <p:sp>
          <p:nvSpPr>
            <p:cNvPr id="9353" name="Freeform 177"/>
            <p:cNvSpPr>
              <a:spLocks/>
            </p:cNvSpPr>
            <p:nvPr/>
          </p:nvSpPr>
          <p:spPr bwMode="auto">
            <a:xfrm>
              <a:off x="5861069" y="4243388"/>
              <a:ext cx="523875" cy="412750"/>
            </a:xfrm>
            <a:custGeom>
              <a:avLst/>
              <a:gdLst>
                <a:gd name="T0" fmla="*/ 2147483647 w 405"/>
                <a:gd name="T1" fmla="*/ 0 h 319"/>
                <a:gd name="T2" fmla="*/ 2147483647 w 405"/>
                <a:gd name="T3" fmla="*/ 0 h 319"/>
                <a:gd name="T4" fmla="*/ 2147483647 w 405"/>
                <a:gd name="T5" fmla="*/ 2147483647 h 319"/>
                <a:gd name="T6" fmla="*/ 2147483647 w 405"/>
                <a:gd name="T7" fmla="*/ 2147483647 h 319"/>
                <a:gd name="T8" fmla="*/ 2147483647 w 405"/>
                <a:gd name="T9" fmla="*/ 2147483647 h 319"/>
                <a:gd name="T10" fmla="*/ 2147483647 w 405"/>
                <a:gd name="T11" fmla="*/ 2147483647 h 319"/>
                <a:gd name="T12" fmla="*/ 2147483647 w 405"/>
                <a:gd name="T13" fmla="*/ 2147483647 h 319"/>
                <a:gd name="T14" fmla="*/ 2147483647 w 405"/>
                <a:gd name="T15" fmla="*/ 2147483647 h 319"/>
                <a:gd name="T16" fmla="*/ 2147483647 w 405"/>
                <a:gd name="T17" fmla="*/ 2147483647 h 319"/>
                <a:gd name="T18" fmla="*/ 2147483647 w 405"/>
                <a:gd name="T19" fmla="*/ 2147483647 h 319"/>
                <a:gd name="T20" fmla="*/ 2147483647 w 405"/>
                <a:gd name="T21" fmla="*/ 2147483647 h 319"/>
                <a:gd name="T22" fmla="*/ 2147483647 w 405"/>
                <a:gd name="T23" fmla="*/ 2147483647 h 319"/>
                <a:gd name="T24" fmla="*/ 2147483647 w 405"/>
                <a:gd name="T25" fmla="*/ 2147483647 h 319"/>
                <a:gd name="T26" fmla="*/ 2147483647 w 405"/>
                <a:gd name="T27" fmla="*/ 2147483647 h 319"/>
                <a:gd name="T28" fmla="*/ 2147483647 w 405"/>
                <a:gd name="T29" fmla="*/ 2147483647 h 319"/>
                <a:gd name="T30" fmla="*/ 2147483647 w 405"/>
                <a:gd name="T31" fmla="*/ 2147483647 h 319"/>
                <a:gd name="T32" fmla="*/ 2147483647 w 405"/>
                <a:gd name="T33" fmla="*/ 2147483647 h 319"/>
                <a:gd name="T34" fmla="*/ 2147483647 w 405"/>
                <a:gd name="T35" fmla="*/ 2147483647 h 319"/>
                <a:gd name="T36" fmla="*/ 2147483647 w 405"/>
                <a:gd name="T37" fmla="*/ 2147483647 h 319"/>
                <a:gd name="T38" fmla="*/ 2147483647 w 405"/>
                <a:gd name="T39" fmla="*/ 2147483647 h 319"/>
                <a:gd name="T40" fmla="*/ 2147483647 w 405"/>
                <a:gd name="T41" fmla="*/ 2147483647 h 319"/>
                <a:gd name="T42" fmla="*/ 2147483647 w 405"/>
                <a:gd name="T43" fmla="*/ 2147483647 h 319"/>
                <a:gd name="T44" fmla="*/ 2147483647 w 405"/>
                <a:gd name="T45" fmla="*/ 2147483647 h 319"/>
                <a:gd name="T46" fmla="*/ 2147483647 w 405"/>
                <a:gd name="T47" fmla="*/ 2147483647 h 319"/>
                <a:gd name="T48" fmla="*/ 0 w 405"/>
                <a:gd name="T49" fmla="*/ 2147483647 h 319"/>
                <a:gd name="T50" fmla="*/ 0 w 405"/>
                <a:gd name="T51" fmla="*/ 2147483647 h 319"/>
                <a:gd name="T52" fmla="*/ 2147483647 w 405"/>
                <a:gd name="T53" fmla="*/ 2147483647 h 319"/>
                <a:gd name="T54" fmla="*/ 2147483647 w 405"/>
                <a:gd name="T55" fmla="*/ 2147483647 h 319"/>
                <a:gd name="T56" fmla="*/ 2147483647 w 405"/>
                <a:gd name="T57" fmla="*/ 2147483647 h 319"/>
                <a:gd name="T58" fmla="*/ 2147483647 w 405"/>
                <a:gd name="T59" fmla="*/ 2147483647 h 319"/>
                <a:gd name="T60" fmla="*/ 2147483647 w 405"/>
                <a:gd name="T61" fmla="*/ 2147483647 h 319"/>
                <a:gd name="T62" fmla="*/ 2147483647 w 405"/>
                <a:gd name="T63" fmla="*/ 2147483647 h 319"/>
                <a:gd name="T64" fmla="*/ 2147483647 w 405"/>
                <a:gd name="T65" fmla="*/ 2147483647 h 319"/>
                <a:gd name="T66" fmla="*/ 2147483647 w 405"/>
                <a:gd name="T67" fmla="*/ 2147483647 h 319"/>
                <a:gd name="T68" fmla="*/ 2147483647 w 405"/>
                <a:gd name="T69" fmla="*/ 2147483647 h 319"/>
                <a:gd name="T70" fmla="*/ 2147483647 w 405"/>
                <a:gd name="T71" fmla="*/ 2147483647 h 319"/>
                <a:gd name="T72" fmla="*/ 2147483647 w 405"/>
                <a:gd name="T73" fmla="*/ 2147483647 h 319"/>
                <a:gd name="T74" fmla="*/ 2147483647 w 405"/>
                <a:gd name="T75" fmla="*/ 2147483647 h 319"/>
                <a:gd name="T76" fmla="*/ 2147483647 w 405"/>
                <a:gd name="T77" fmla="*/ 2147483647 h 319"/>
                <a:gd name="T78" fmla="*/ 2147483647 w 405"/>
                <a:gd name="T79" fmla="*/ 2147483647 h 319"/>
                <a:gd name="T80" fmla="*/ 2147483647 w 405"/>
                <a:gd name="T81" fmla="*/ 2147483647 h 319"/>
                <a:gd name="T82" fmla="*/ 2147483647 w 405"/>
                <a:gd name="T83" fmla="*/ 2147483647 h 319"/>
                <a:gd name="T84" fmla="*/ 2147483647 w 405"/>
                <a:gd name="T85" fmla="*/ 2147483647 h 319"/>
                <a:gd name="T86" fmla="*/ 2147483647 w 405"/>
                <a:gd name="T87" fmla="*/ 2147483647 h 319"/>
                <a:gd name="T88" fmla="*/ 2147483647 w 405"/>
                <a:gd name="T89" fmla="*/ 2147483647 h 319"/>
                <a:gd name="T90" fmla="*/ 2147483647 w 405"/>
                <a:gd name="T91" fmla="*/ 2147483647 h 319"/>
                <a:gd name="T92" fmla="*/ 2147483647 w 405"/>
                <a:gd name="T93" fmla="*/ 2147483647 h 319"/>
                <a:gd name="T94" fmla="*/ 2147483647 w 405"/>
                <a:gd name="T95" fmla="*/ 2147483647 h 319"/>
                <a:gd name="T96" fmla="*/ 2147483647 w 405"/>
                <a:gd name="T97" fmla="*/ 2147483647 h 319"/>
                <a:gd name="T98" fmla="*/ 2147483647 w 405"/>
                <a:gd name="T99" fmla="*/ 2147483647 h 319"/>
                <a:gd name="T100" fmla="*/ 2147483647 w 405"/>
                <a:gd name="T101" fmla="*/ 2147483647 h 319"/>
                <a:gd name="T102" fmla="*/ 2147483647 w 405"/>
                <a:gd name="T103" fmla="*/ 2147483647 h 319"/>
                <a:gd name="T104" fmla="*/ 2147483647 w 405"/>
                <a:gd name="T105" fmla="*/ 0 h 3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9"/>
                <a:gd name="T161" fmla="*/ 405 w 405"/>
                <a:gd name="T162" fmla="*/ 319 h 3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9">
                  <a:moveTo>
                    <a:pt x="405" y="0"/>
                  </a:moveTo>
                  <a:lnTo>
                    <a:pt x="238" y="0"/>
                  </a:lnTo>
                  <a:lnTo>
                    <a:pt x="238" y="67"/>
                  </a:lnTo>
                  <a:lnTo>
                    <a:pt x="207" y="67"/>
                  </a:lnTo>
                  <a:lnTo>
                    <a:pt x="194" y="46"/>
                  </a:lnTo>
                  <a:lnTo>
                    <a:pt x="182" y="65"/>
                  </a:lnTo>
                  <a:lnTo>
                    <a:pt x="173" y="49"/>
                  </a:lnTo>
                  <a:lnTo>
                    <a:pt x="163" y="65"/>
                  </a:lnTo>
                  <a:lnTo>
                    <a:pt x="152" y="49"/>
                  </a:lnTo>
                  <a:lnTo>
                    <a:pt x="143" y="65"/>
                  </a:lnTo>
                  <a:lnTo>
                    <a:pt x="134" y="46"/>
                  </a:lnTo>
                  <a:lnTo>
                    <a:pt x="124" y="65"/>
                  </a:lnTo>
                  <a:lnTo>
                    <a:pt x="114" y="46"/>
                  </a:lnTo>
                  <a:lnTo>
                    <a:pt x="106" y="65"/>
                  </a:lnTo>
                  <a:lnTo>
                    <a:pt x="97" y="46"/>
                  </a:lnTo>
                  <a:lnTo>
                    <a:pt x="86" y="65"/>
                  </a:lnTo>
                  <a:lnTo>
                    <a:pt x="76" y="46"/>
                  </a:lnTo>
                  <a:lnTo>
                    <a:pt x="67" y="65"/>
                  </a:lnTo>
                  <a:lnTo>
                    <a:pt x="61" y="46"/>
                  </a:lnTo>
                  <a:lnTo>
                    <a:pt x="52" y="65"/>
                  </a:lnTo>
                  <a:lnTo>
                    <a:pt x="42" y="46"/>
                  </a:lnTo>
                  <a:lnTo>
                    <a:pt x="33" y="65"/>
                  </a:lnTo>
                  <a:lnTo>
                    <a:pt x="24" y="46"/>
                  </a:lnTo>
                  <a:lnTo>
                    <a:pt x="13" y="65"/>
                  </a:lnTo>
                  <a:lnTo>
                    <a:pt x="0" y="65"/>
                  </a:lnTo>
                  <a:lnTo>
                    <a:pt x="0" y="249"/>
                  </a:lnTo>
                  <a:lnTo>
                    <a:pt x="13" y="249"/>
                  </a:lnTo>
                  <a:lnTo>
                    <a:pt x="22" y="266"/>
                  </a:lnTo>
                  <a:lnTo>
                    <a:pt x="30" y="249"/>
                  </a:lnTo>
                  <a:lnTo>
                    <a:pt x="38" y="267"/>
                  </a:lnTo>
                  <a:lnTo>
                    <a:pt x="47" y="252"/>
                  </a:lnTo>
                  <a:lnTo>
                    <a:pt x="53" y="266"/>
                  </a:lnTo>
                  <a:lnTo>
                    <a:pt x="62" y="252"/>
                  </a:lnTo>
                  <a:lnTo>
                    <a:pt x="70" y="267"/>
                  </a:lnTo>
                  <a:lnTo>
                    <a:pt x="78" y="249"/>
                  </a:lnTo>
                  <a:lnTo>
                    <a:pt x="87" y="267"/>
                  </a:lnTo>
                  <a:lnTo>
                    <a:pt x="97" y="249"/>
                  </a:lnTo>
                  <a:lnTo>
                    <a:pt x="104" y="267"/>
                  </a:lnTo>
                  <a:lnTo>
                    <a:pt x="111" y="252"/>
                  </a:lnTo>
                  <a:lnTo>
                    <a:pt x="118" y="267"/>
                  </a:lnTo>
                  <a:lnTo>
                    <a:pt x="128" y="249"/>
                  </a:lnTo>
                  <a:lnTo>
                    <a:pt x="134" y="267"/>
                  </a:lnTo>
                  <a:lnTo>
                    <a:pt x="145" y="252"/>
                  </a:lnTo>
                  <a:lnTo>
                    <a:pt x="152" y="267"/>
                  </a:lnTo>
                  <a:lnTo>
                    <a:pt x="163" y="252"/>
                  </a:lnTo>
                  <a:lnTo>
                    <a:pt x="171" y="270"/>
                  </a:lnTo>
                  <a:lnTo>
                    <a:pt x="182" y="252"/>
                  </a:lnTo>
                  <a:lnTo>
                    <a:pt x="191" y="267"/>
                  </a:lnTo>
                  <a:lnTo>
                    <a:pt x="201" y="252"/>
                  </a:lnTo>
                  <a:lnTo>
                    <a:pt x="238" y="252"/>
                  </a:lnTo>
                  <a:lnTo>
                    <a:pt x="238" y="319"/>
                  </a:lnTo>
                  <a:lnTo>
                    <a:pt x="405" y="319"/>
                  </a:lnTo>
                  <a:lnTo>
                    <a:pt x="405" y="0"/>
                  </a:lnTo>
                  <a:close/>
                </a:path>
              </a:pathLst>
            </a:custGeom>
            <a:solidFill>
              <a:srgbClr val="C0C0C0"/>
            </a:solid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54" name="Line 179"/>
            <p:cNvSpPr>
              <a:spLocks noChangeShapeType="1"/>
            </p:cNvSpPr>
            <p:nvPr/>
          </p:nvSpPr>
          <p:spPr bwMode="auto">
            <a:xfrm>
              <a:off x="5872499" y="4244975"/>
              <a:ext cx="234950" cy="0"/>
            </a:xfrm>
            <a:prstGeom prst="line">
              <a:avLst/>
            </a:prstGeom>
            <a:no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55" name="Line 180"/>
            <p:cNvSpPr>
              <a:spLocks noChangeShapeType="1"/>
            </p:cNvSpPr>
            <p:nvPr/>
          </p:nvSpPr>
          <p:spPr bwMode="auto">
            <a:xfrm>
              <a:off x="5870912" y="4656138"/>
              <a:ext cx="234950" cy="0"/>
            </a:xfrm>
            <a:prstGeom prst="line">
              <a:avLst/>
            </a:prstGeom>
            <a:noFill/>
            <a:ln w="12700">
              <a:solidFill>
                <a:schemeClr val="tx1"/>
              </a:solidFill>
              <a:round/>
              <a:headEnd/>
              <a:tailEnd/>
            </a:ln>
          </p:spPr>
          <p:txBody>
            <a:bodyPr/>
            <a:lstStyle/>
            <a:p>
              <a:endParaRPr lang="ja-JP" altLang="en-US" dirty="0">
                <a:latin typeface="Tahoma" pitchFamily="34" charset="0"/>
                <a:cs typeface="Tahoma" pitchFamily="34" charset="0"/>
              </a:endParaRPr>
            </a:p>
          </p:txBody>
        </p:sp>
        <p:sp>
          <p:nvSpPr>
            <p:cNvPr id="9356" name="Line 195"/>
            <p:cNvSpPr>
              <a:spLocks noChangeShapeType="1"/>
            </p:cNvSpPr>
            <p:nvPr/>
          </p:nvSpPr>
          <p:spPr bwMode="auto">
            <a:xfrm>
              <a:off x="5375294" y="4264025"/>
              <a:ext cx="468313" cy="0"/>
            </a:xfrm>
            <a:prstGeom prst="line">
              <a:avLst/>
            </a:prstGeom>
            <a:noFill/>
            <a:ln w="28575">
              <a:solidFill>
                <a:schemeClr val="tx1"/>
              </a:solidFill>
              <a:round/>
              <a:headEnd type="triangle" w="med" len="med"/>
              <a:tailEnd type="triangle" w="med" len="med"/>
            </a:ln>
          </p:spPr>
          <p:txBody>
            <a:bodyPr/>
            <a:lstStyle/>
            <a:p>
              <a:endParaRPr lang="ja-JP" altLang="en-US" dirty="0">
                <a:latin typeface="Tahoma" pitchFamily="34" charset="0"/>
                <a:cs typeface="Tahoma" pitchFamily="34" charset="0"/>
              </a:endParaRPr>
            </a:p>
          </p:txBody>
        </p:sp>
        <p:cxnSp>
          <p:nvCxnSpPr>
            <p:cNvPr id="9357" name="直線矢印コネクタ 254"/>
            <p:cNvCxnSpPr>
              <a:cxnSpLocks noChangeShapeType="1"/>
            </p:cNvCxnSpPr>
            <p:nvPr/>
          </p:nvCxnSpPr>
          <p:spPr bwMode="auto">
            <a:xfrm rot="10800000">
              <a:off x="5372119" y="4418013"/>
              <a:ext cx="1112838" cy="1587"/>
            </a:xfrm>
            <a:prstGeom prst="straightConnector1">
              <a:avLst/>
            </a:prstGeom>
            <a:noFill/>
            <a:ln w="114300" algn="ctr">
              <a:solidFill>
                <a:schemeClr val="tx1"/>
              </a:solidFill>
              <a:round/>
              <a:headEnd/>
              <a:tailEnd/>
            </a:ln>
          </p:spPr>
        </p:cxnSp>
        <p:sp>
          <p:nvSpPr>
            <p:cNvPr id="9358" name="正方形/長方形 263"/>
            <p:cNvSpPr>
              <a:spLocks noChangeArrowheads="1"/>
            </p:cNvSpPr>
            <p:nvPr/>
          </p:nvSpPr>
          <p:spPr bwMode="auto">
            <a:xfrm>
              <a:off x="2375237" y="3656288"/>
              <a:ext cx="2438400" cy="1684338"/>
            </a:xfrm>
            <a:prstGeom prst="rect">
              <a:avLst/>
            </a:prstGeom>
            <a:solidFill>
              <a:schemeClr val="bg1"/>
            </a:solidFill>
            <a:ln w="12700" algn="ctr">
              <a:noFill/>
              <a:round/>
              <a:headEnd/>
              <a:tailEnd/>
            </a:ln>
          </p:spPr>
          <p:txBody>
            <a:bodyPr/>
            <a:lstStyle/>
            <a:p>
              <a:endParaRPr lang="ja-JP" altLang="en-US" sz="1600" dirty="0">
                <a:latin typeface="Tahoma" pitchFamily="34" charset="0"/>
                <a:cs typeface="Tahoma" pitchFamily="34" charset="0"/>
              </a:endParaRPr>
            </a:p>
          </p:txBody>
        </p:sp>
        <p:cxnSp>
          <p:nvCxnSpPr>
            <p:cNvPr id="9359" name="直線矢印コネクタ 256"/>
            <p:cNvCxnSpPr>
              <a:cxnSpLocks noChangeShapeType="1"/>
            </p:cNvCxnSpPr>
            <p:nvPr/>
          </p:nvCxnSpPr>
          <p:spPr bwMode="auto">
            <a:xfrm rot="2700000" flipH="1" flipV="1">
              <a:off x="5072081" y="4249738"/>
              <a:ext cx="468313" cy="1588"/>
            </a:xfrm>
            <a:prstGeom prst="straightConnector1">
              <a:avLst/>
            </a:prstGeom>
            <a:noFill/>
            <a:ln w="38100" algn="ctr">
              <a:solidFill>
                <a:srgbClr val="FF0000"/>
              </a:solidFill>
              <a:round/>
              <a:headEnd/>
              <a:tailEnd type="triangle" w="med" len="med"/>
            </a:ln>
          </p:spPr>
        </p:cxnSp>
        <p:sp>
          <p:nvSpPr>
            <p:cNvPr id="191" name="Rectangle 136"/>
            <p:cNvSpPr>
              <a:spLocks noChangeArrowheads="1"/>
            </p:cNvSpPr>
            <p:nvPr/>
          </p:nvSpPr>
          <p:spPr bwMode="auto">
            <a:xfrm>
              <a:off x="4976832" y="3989388"/>
              <a:ext cx="219612" cy="169277"/>
            </a:xfrm>
            <a:prstGeom prst="rect">
              <a:avLst/>
            </a:prstGeom>
            <a:noFill/>
            <a:ln w="9525">
              <a:noFill/>
              <a:miter lim="800000"/>
              <a:headEnd/>
              <a:tailEnd/>
            </a:ln>
          </p:spPr>
          <p:txBody>
            <a:bodyPr wrap="none" lIns="0" tIns="0" rIns="0" bIns="0">
              <a:spAutoFit/>
            </a:bodyPr>
            <a:lstStyle/>
            <a:p>
              <a:pPr>
                <a:defRPr/>
              </a:pPr>
              <a:r>
                <a:rPr lang="en-US" altLang="ja-JP" sz="1100" dirty="0">
                  <a:solidFill>
                    <a:schemeClr val="accent4"/>
                  </a:solidFill>
                  <a:latin typeface="Tahoma" pitchFamily="34" charset="0"/>
                  <a:ea typeface="Tahoma" pitchFamily="34" charset="0"/>
                  <a:cs typeface="Tahoma" pitchFamily="34" charset="0"/>
                </a:rPr>
                <a:t>45°</a:t>
              </a:r>
            </a:p>
          </p:txBody>
        </p:sp>
        <p:cxnSp>
          <p:nvCxnSpPr>
            <p:cNvPr id="9361" name="直線矢印コネクタ 269"/>
            <p:cNvCxnSpPr>
              <a:cxnSpLocks noChangeShapeType="1"/>
            </p:cNvCxnSpPr>
            <p:nvPr/>
          </p:nvCxnSpPr>
          <p:spPr bwMode="auto">
            <a:xfrm rot="10800000" flipH="1">
              <a:off x="5464194" y="4421188"/>
              <a:ext cx="1169988" cy="0"/>
            </a:xfrm>
            <a:prstGeom prst="straightConnector1">
              <a:avLst/>
            </a:prstGeom>
            <a:noFill/>
            <a:ln w="28575" algn="ctr">
              <a:solidFill>
                <a:srgbClr val="FF0000"/>
              </a:solidFill>
              <a:round/>
              <a:headEnd/>
              <a:tailEnd/>
            </a:ln>
          </p:spPr>
        </p:cxnSp>
        <p:sp>
          <p:nvSpPr>
            <p:cNvPr id="194" name="Rectangle 136"/>
            <p:cNvSpPr>
              <a:spLocks noChangeArrowheads="1"/>
            </p:cNvSpPr>
            <p:nvPr/>
          </p:nvSpPr>
          <p:spPr bwMode="auto">
            <a:xfrm>
              <a:off x="6413519" y="4459288"/>
              <a:ext cx="567463" cy="169277"/>
            </a:xfrm>
            <a:prstGeom prst="rect">
              <a:avLst/>
            </a:prstGeom>
            <a:noFill/>
            <a:ln w="9525">
              <a:noFill/>
              <a:miter lim="800000"/>
              <a:headEnd/>
              <a:tailEnd/>
            </a:ln>
          </p:spPr>
          <p:txBody>
            <a:bodyPr wrap="none" lIns="0" tIns="0" rIns="0" bIns="0">
              <a:spAutoFit/>
            </a:bodyPr>
            <a:lstStyle/>
            <a:p>
              <a:pPr>
                <a:defRPr/>
              </a:pPr>
              <a:r>
                <a:rPr lang="en-US" altLang="ja-JP" sz="1100" dirty="0">
                  <a:solidFill>
                    <a:srgbClr val="FF0000"/>
                  </a:solidFill>
                  <a:latin typeface="Tahoma" pitchFamily="34" charset="0"/>
                  <a:ea typeface="Tahoma" pitchFamily="34" charset="0"/>
                  <a:cs typeface="Tahoma" pitchFamily="34" charset="0"/>
                </a:rPr>
                <a:t>Φ=</a:t>
              </a:r>
              <a:r>
                <a:rPr lang="ja-JP" altLang="en-US" sz="1100" dirty="0">
                  <a:solidFill>
                    <a:srgbClr val="FF0000"/>
                  </a:solidFill>
                  <a:latin typeface="Tahoma" pitchFamily="34" charset="0"/>
                  <a:ea typeface="+mj-ea"/>
                  <a:cs typeface="Tahoma" pitchFamily="34" charset="0"/>
                </a:rPr>
                <a:t> </a:t>
              </a:r>
              <a:r>
                <a:rPr lang="en-US" altLang="ja-JP" sz="1100" dirty="0">
                  <a:solidFill>
                    <a:srgbClr val="FF0000"/>
                  </a:solidFill>
                  <a:latin typeface="Tahoma" pitchFamily="34" charset="0"/>
                  <a:ea typeface="Tahoma" pitchFamily="34" charset="0"/>
                  <a:cs typeface="Tahoma" pitchFamily="34" charset="0"/>
                </a:rPr>
                <a:t>3mm</a:t>
              </a:r>
            </a:p>
          </p:txBody>
        </p:sp>
        <p:sp>
          <p:nvSpPr>
            <p:cNvPr id="195" name="四角形吹き出し 194"/>
            <p:cNvSpPr/>
            <p:nvPr/>
          </p:nvSpPr>
          <p:spPr bwMode="auto">
            <a:xfrm>
              <a:off x="4411682" y="3559175"/>
              <a:ext cx="4356100" cy="1800225"/>
            </a:xfrm>
            <a:prstGeom prst="wedgeRectCallout">
              <a:avLst>
                <a:gd name="adj1" fmla="val -18167"/>
                <a:gd name="adj2" fmla="val -109561"/>
              </a:avLst>
            </a:prstGeom>
            <a:noFill/>
            <a:ln w="28575"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ja-JP" altLang="en-US" sz="1600" dirty="0">
                <a:latin typeface="Tahoma" pitchFamily="34" charset="0"/>
                <a:cs typeface="Tahoma" pitchFamily="34" charset="0"/>
              </a:endParaRPr>
            </a:p>
          </p:txBody>
        </p:sp>
        <p:sp>
          <p:nvSpPr>
            <p:cNvPr id="9364" name="Rectangle 97"/>
            <p:cNvSpPr>
              <a:spLocks noChangeArrowheads="1"/>
            </p:cNvSpPr>
            <p:nvPr/>
          </p:nvSpPr>
          <p:spPr bwMode="auto">
            <a:xfrm>
              <a:off x="7723203" y="3876676"/>
              <a:ext cx="394339" cy="184666"/>
            </a:xfrm>
            <a:prstGeom prst="rect">
              <a:avLst/>
            </a:prstGeom>
            <a:noFill/>
            <a:ln w="9525">
              <a:noFill/>
              <a:miter lim="800000"/>
              <a:headEnd/>
              <a:tailEnd/>
            </a:ln>
          </p:spPr>
          <p:txBody>
            <a:bodyPr wrap="none" lIns="0" tIns="0" rIns="0" bIns="0">
              <a:spAutoFit/>
            </a:bodyPr>
            <a:lstStyle/>
            <a:p>
              <a:r>
                <a:rPr lang="en-US" altLang="ja-JP" sz="1200" dirty="0" smtClean="0">
                  <a:solidFill>
                    <a:srgbClr val="FF0000"/>
                  </a:solidFill>
                  <a:latin typeface="Tahoma" pitchFamily="34" charset="0"/>
                  <a:ea typeface="Tahoma" pitchFamily="34" charset="0"/>
                  <a:cs typeface="Tahoma" pitchFamily="34" charset="0"/>
                </a:rPr>
                <a:t>upper</a:t>
              </a:r>
              <a:endParaRPr lang="en-US" altLang="ja-JP" sz="1200" dirty="0">
                <a:solidFill>
                  <a:srgbClr val="FF0000"/>
                </a:solidFill>
                <a:latin typeface="Tahoma" pitchFamily="34" charset="0"/>
                <a:ea typeface="Tahoma" pitchFamily="34" charset="0"/>
                <a:cs typeface="Tahoma" pitchFamily="34" charset="0"/>
              </a:endParaRPr>
            </a:p>
          </p:txBody>
        </p:sp>
        <p:sp>
          <p:nvSpPr>
            <p:cNvPr id="9367" name="テキスト ボックス 268"/>
            <p:cNvSpPr txBox="1">
              <a:spLocks noChangeArrowheads="1"/>
            </p:cNvSpPr>
            <p:nvPr/>
          </p:nvSpPr>
          <p:spPr bwMode="auto">
            <a:xfrm>
              <a:off x="4452957" y="4505325"/>
              <a:ext cx="1431925" cy="523220"/>
            </a:xfrm>
            <a:prstGeom prst="rect">
              <a:avLst/>
            </a:prstGeom>
            <a:noFill/>
            <a:ln w="9525">
              <a:noFill/>
              <a:miter lim="800000"/>
              <a:headEnd/>
              <a:tailEnd/>
            </a:ln>
          </p:spPr>
          <p:txBody>
            <a:bodyPr>
              <a:spAutoFit/>
            </a:bodyPr>
            <a:lstStyle/>
            <a:p>
              <a:r>
                <a:rPr lang="en-US" altLang="ja-JP" sz="1400" dirty="0" smtClean="0">
                  <a:latin typeface="Tahoma" pitchFamily="34" charset="0"/>
                  <a:ea typeface="Tahoma" pitchFamily="34" charset="0"/>
                  <a:cs typeface="Tahoma" pitchFamily="34" charset="0"/>
                </a:rPr>
                <a:t>Hydrogen Flow</a:t>
              </a:r>
            </a:p>
            <a:p>
              <a:r>
                <a:rPr lang="en-US" altLang="ja-JP" sz="1400" dirty="0" smtClean="0">
                  <a:latin typeface="Tahoma" pitchFamily="34" charset="0"/>
                  <a:ea typeface="Tahoma" pitchFamily="34" charset="0"/>
                  <a:cs typeface="Tahoma" pitchFamily="34" charset="0"/>
                </a:rPr>
                <a:t>Direction</a:t>
              </a:r>
              <a:endParaRPr lang="ja-JP" altLang="en-US" sz="1400" dirty="0">
                <a:latin typeface="Tahoma" pitchFamily="34" charset="0"/>
                <a:cs typeface="Tahoma" pitchFamily="34" charset="0"/>
              </a:endParaRPr>
            </a:p>
          </p:txBody>
        </p:sp>
      </p:grpSp>
      <p:cxnSp>
        <p:nvCxnSpPr>
          <p:cNvPr id="9368" name="直線矢印コネクタ 201"/>
          <p:cNvCxnSpPr>
            <a:cxnSpLocks noChangeShapeType="1"/>
            <a:stCxn id="9369" idx="3"/>
          </p:cNvCxnSpPr>
          <p:nvPr/>
        </p:nvCxnSpPr>
        <p:spPr bwMode="auto">
          <a:xfrm flipV="1">
            <a:off x="1218764" y="2411413"/>
            <a:ext cx="975161" cy="400073"/>
          </a:xfrm>
          <a:prstGeom prst="straightConnector1">
            <a:avLst/>
          </a:prstGeom>
          <a:noFill/>
          <a:ln w="28575" algn="ctr">
            <a:solidFill>
              <a:srgbClr val="0070C0"/>
            </a:solidFill>
            <a:round/>
            <a:headEnd/>
            <a:tailEnd type="arrow" w="med" len="med"/>
          </a:ln>
        </p:spPr>
      </p:cxnSp>
      <p:sp>
        <p:nvSpPr>
          <p:cNvPr id="9369" name="テキスト ボックス 202"/>
          <p:cNvSpPr txBox="1">
            <a:spLocks noChangeArrowheads="1"/>
          </p:cNvSpPr>
          <p:nvPr/>
        </p:nvSpPr>
        <p:spPr bwMode="auto">
          <a:xfrm>
            <a:off x="476253" y="2611431"/>
            <a:ext cx="742511" cy="400110"/>
          </a:xfrm>
          <a:prstGeom prst="rect">
            <a:avLst/>
          </a:prstGeom>
          <a:noFill/>
          <a:ln w="9525">
            <a:noFill/>
            <a:miter lim="800000"/>
            <a:headEnd/>
            <a:tailEnd/>
          </a:ln>
        </p:spPr>
        <p:txBody>
          <a:bodyPr wrap="none">
            <a:spAutoFit/>
          </a:bodyPr>
          <a:lstStyle/>
          <a:p>
            <a:r>
              <a:rPr lang="en-US" altLang="ja-JP" sz="2000" dirty="0" smtClean="0">
                <a:solidFill>
                  <a:srgbClr val="0070C0"/>
                </a:solidFill>
                <a:latin typeface="Tahoma" pitchFamily="34" charset="0"/>
                <a:cs typeface="Tahoma" pitchFamily="34" charset="0"/>
              </a:rPr>
              <a:t>Liner</a:t>
            </a:r>
            <a:endParaRPr lang="ja-JP" altLang="en-US" sz="2000" dirty="0">
              <a:solidFill>
                <a:srgbClr val="0070C0"/>
              </a:solidFill>
              <a:latin typeface="Tahoma" pitchFamily="34" charset="0"/>
              <a:cs typeface="Tahoma" pitchFamily="34" charset="0"/>
            </a:endParaRPr>
          </a:p>
        </p:txBody>
      </p:sp>
      <p:cxnSp>
        <p:nvCxnSpPr>
          <p:cNvPr id="9373" name="直線矢印コネクタ 201"/>
          <p:cNvCxnSpPr>
            <a:cxnSpLocks noChangeShapeType="1"/>
            <a:stCxn id="9374" idx="3"/>
          </p:cNvCxnSpPr>
          <p:nvPr/>
        </p:nvCxnSpPr>
        <p:spPr bwMode="auto">
          <a:xfrm flipV="1">
            <a:off x="1239678" y="2795588"/>
            <a:ext cx="890600" cy="358798"/>
          </a:xfrm>
          <a:prstGeom prst="straightConnector1">
            <a:avLst/>
          </a:prstGeom>
          <a:noFill/>
          <a:ln w="28575" algn="ctr">
            <a:solidFill>
              <a:srgbClr val="0070C0"/>
            </a:solidFill>
            <a:round/>
            <a:headEnd/>
            <a:tailEnd type="arrow" w="med" len="med"/>
          </a:ln>
        </p:spPr>
      </p:cxnSp>
      <p:sp>
        <p:nvSpPr>
          <p:cNvPr id="9374" name="テキスト ボックス 202"/>
          <p:cNvSpPr txBox="1">
            <a:spLocks noChangeArrowheads="1"/>
          </p:cNvSpPr>
          <p:nvPr/>
        </p:nvSpPr>
        <p:spPr bwMode="auto">
          <a:xfrm>
            <a:off x="468313" y="2954331"/>
            <a:ext cx="771365" cy="400110"/>
          </a:xfrm>
          <a:prstGeom prst="rect">
            <a:avLst/>
          </a:prstGeom>
          <a:noFill/>
          <a:ln w="9525">
            <a:noFill/>
            <a:miter lim="800000"/>
            <a:headEnd/>
            <a:tailEnd/>
          </a:ln>
        </p:spPr>
        <p:txBody>
          <a:bodyPr wrap="none">
            <a:spAutoFit/>
          </a:bodyPr>
          <a:lstStyle/>
          <a:p>
            <a:r>
              <a:rPr lang="en-US" altLang="ja-JP" sz="2000" dirty="0">
                <a:solidFill>
                  <a:srgbClr val="0070C0"/>
                </a:solidFill>
                <a:latin typeface="Tahoma" pitchFamily="34" charset="0"/>
                <a:ea typeface="Tahoma" pitchFamily="34" charset="0"/>
                <a:cs typeface="Tahoma" pitchFamily="34" charset="0"/>
              </a:rPr>
              <a:t>CFRP</a:t>
            </a:r>
          </a:p>
        </p:txBody>
      </p:sp>
      <p:sp>
        <p:nvSpPr>
          <p:cNvPr id="208" name="スライド番号プレースホルダ 207"/>
          <p:cNvSpPr>
            <a:spLocks noGrp="1"/>
          </p:cNvSpPr>
          <p:nvPr>
            <p:ph type="sldNum" sz="quarter" idx="12"/>
          </p:nvPr>
        </p:nvSpPr>
        <p:spPr/>
        <p:txBody>
          <a:bodyPr/>
          <a:lstStyle/>
          <a:p>
            <a:pPr>
              <a:defRPr/>
            </a:pPr>
            <a:fld id="{068CEE69-791E-49FA-94D2-B98485509F50}" type="slidenum">
              <a:rPr lang="ja-JP" altLang="en-US">
                <a:latin typeface="Tahoma" pitchFamily="34" charset="0"/>
                <a:cs typeface="Tahoma" pitchFamily="34" charset="0"/>
              </a:rPr>
              <a:pPr>
                <a:defRPr/>
              </a:pPr>
              <a:t>12</a:t>
            </a:fld>
            <a:endParaRPr lang="ja-JP" altLang="en-US" dirty="0">
              <a:latin typeface="Tahoma" pitchFamily="34" charset="0"/>
              <a:cs typeface="Tahoma" pitchFamily="34" charset="0"/>
            </a:endParaRPr>
          </a:p>
        </p:txBody>
      </p:sp>
      <p:sp>
        <p:nvSpPr>
          <p:cNvPr id="2" name="テキスト ボックス 1"/>
          <p:cNvSpPr txBox="1"/>
          <p:nvPr/>
        </p:nvSpPr>
        <p:spPr>
          <a:xfrm>
            <a:off x="537156" y="948289"/>
            <a:ext cx="5057475" cy="461665"/>
          </a:xfrm>
          <a:prstGeom prst="rect">
            <a:avLst/>
          </a:prstGeom>
          <a:noFill/>
        </p:spPr>
        <p:txBody>
          <a:bodyPr wrap="none" rtlCol="0">
            <a:spAutoFit/>
          </a:bodyPr>
          <a:lstStyle/>
          <a:p>
            <a:r>
              <a:rPr lang="en-US" altLang="ja-JP" sz="2400" dirty="0" smtClean="0">
                <a:latin typeface="Tahoma" pitchFamily="34" charset="0"/>
                <a:ea typeface="Tahoma" pitchFamily="34" charset="0"/>
                <a:cs typeface="Tahoma" pitchFamily="34" charset="0"/>
              </a:rPr>
              <a:t>Measuring temperatures of the tank</a:t>
            </a:r>
            <a:endParaRPr kumimoji="1" lang="ja-JP" altLang="en-US" sz="2400" dirty="0">
              <a:latin typeface="Tahoma" pitchFamily="34" charset="0"/>
              <a:cs typeface="Tahoma" pitchFamily="34" charset="0"/>
            </a:endParaRPr>
          </a:p>
        </p:txBody>
      </p:sp>
      <p:sp>
        <p:nvSpPr>
          <p:cNvPr id="11436" name="Rectangle 147"/>
          <p:cNvSpPr>
            <a:spLocks noChangeArrowheads="1"/>
          </p:cNvSpPr>
          <p:nvPr/>
        </p:nvSpPr>
        <p:spPr bwMode="auto">
          <a:xfrm>
            <a:off x="210053" y="3713162"/>
            <a:ext cx="3872997" cy="1021556"/>
          </a:xfrm>
          <a:prstGeom prst="roundRect">
            <a:avLst>
              <a:gd name="adj" fmla="val 16667"/>
            </a:avLst>
          </a:prstGeom>
          <a:solidFill>
            <a:schemeClr val="bg1"/>
          </a:solidFill>
          <a:ln w="28575">
            <a:solidFill>
              <a:srgbClr val="0070C0"/>
            </a:solid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a:defRPr/>
            </a:pPr>
            <a:r>
              <a:rPr lang="en-US" altLang="ja-JP" sz="2000" dirty="0">
                <a:solidFill>
                  <a:srgbClr val="FF0000"/>
                </a:solidFill>
                <a:latin typeface="Tahoma" pitchFamily="34" charset="0"/>
                <a:ea typeface="ＭＳ Ｐゴシック" pitchFamily="50" charset="-128"/>
                <a:cs typeface="Tahoma" pitchFamily="34" charset="0"/>
              </a:rPr>
              <a:t>The representative </a:t>
            </a:r>
            <a:r>
              <a:rPr lang="en-US" altLang="ja-JP" sz="2000" dirty="0" smtClean="0">
                <a:solidFill>
                  <a:srgbClr val="FF0000"/>
                </a:solidFill>
                <a:latin typeface="Tahoma" pitchFamily="34" charset="0"/>
                <a:ea typeface="ＭＳ Ｐゴシック" pitchFamily="50" charset="-128"/>
                <a:cs typeface="Tahoma" pitchFamily="34" charset="0"/>
              </a:rPr>
              <a:t>temperature</a:t>
            </a:r>
          </a:p>
          <a:p>
            <a:pPr algn="ctr">
              <a:defRPr/>
            </a:pPr>
            <a:r>
              <a:rPr lang="en-US" altLang="ja-JP" sz="2000" dirty="0" smtClean="0">
                <a:solidFill>
                  <a:srgbClr val="FF0000"/>
                </a:solidFill>
                <a:latin typeface="Tahoma" pitchFamily="34" charset="0"/>
                <a:ea typeface="ＭＳ Ｐゴシック" pitchFamily="50" charset="-128"/>
                <a:cs typeface="Tahoma" pitchFamily="34" charset="0"/>
              </a:rPr>
              <a:t> in the tank</a:t>
            </a:r>
          </a:p>
          <a:p>
            <a:pPr algn="ctr">
              <a:defRPr/>
            </a:pPr>
            <a:r>
              <a:rPr lang="en-US" altLang="ja-JP" sz="2000" dirty="0" smtClean="0">
                <a:latin typeface="Tahoma" pitchFamily="34" charset="0"/>
                <a:ea typeface="ＭＳ Ｐゴシック" pitchFamily="50" charset="-128"/>
                <a:cs typeface="Tahoma" pitchFamily="34" charset="0"/>
              </a:rPr>
              <a:t>(l</a:t>
            </a:r>
            <a:r>
              <a:rPr lang="en-US" altLang="ja-JP" sz="2000" dirty="0" smtClean="0">
                <a:latin typeface="Tahoma" pitchFamily="34" charset="0"/>
                <a:cs typeface="Tahoma" pitchFamily="34" charset="0"/>
              </a:rPr>
              <a:t>owest when discharging)</a:t>
            </a:r>
            <a:endParaRPr lang="en-US" altLang="ja-JP" sz="2000" dirty="0">
              <a:solidFill>
                <a:srgbClr val="0070C0"/>
              </a:solidFill>
              <a:latin typeface="Tahoma" pitchFamily="34" charset="0"/>
              <a:ea typeface="Tahoma" pitchFamily="34" charset="0"/>
              <a:cs typeface="Tahoma" pitchFamily="34" charset="0"/>
            </a:endParaRPr>
          </a:p>
        </p:txBody>
      </p:sp>
      <p:cxnSp>
        <p:nvCxnSpPr>
          <p:cNvPr id="205" name="直線矢印コネクタ 201"/>
          <p:cNvCxnSpPr>
            <a:cxnSpLocks noChangeShapeType="1"/>
          </p:cNvCxnSpPr>
          <p:nvPr/>
        </p:nvCxnSpPr>
        <p:spPr bwMode="auto">
          <a:xfrm flipV="1">
            <a:off x="3893344" y="5180945"/>
            <a:ext cx="518338" cy="456066"/>
          </a:xfrm>
          <a:prstGeom prst="straightConnector1">
            <a:avLst/>
          </a:prstGeom>
          <a:noFill/>
          <a:ln w="57150" algn="ctr">
            <a:solidFill>
              <a:srgbClr val="0070C0"/>
            </a:solidFill>
            <a:round/>
            <a:headEnd/>
            <a:tailEnd type="arrow" w="med" len="med"/>
          </a:ln>
          <a:effectLst>
            <a:outerShdw blurRad="50800" dist="38100" dir="2700000" algn="tl" rotWithShape="0">
              <a:prstClr val="black">
                <a:alpha val="40000"/>
              </a:prstClr>
            </a:outerShdw>
          </a:effectLst>
        </p:spPr>
      </p:cxnSp>
      <p:sp>
        <p:nvSpPr>
          <p:cNvPr id="203" name="Rectangle 147"/>
          <p:cNvSpPr>
            <a:spLocks noChangeArrowheads="1"/>
          </p:cNvSpPr>
          <p:nvPr/>
        </p:nvSpPr>
        <p:spPr bwMode="auto">
          <a:xfrm>
            <a:off x="2146551" y="5657850"/>
            <a:ext cx="6565455" cy="681038"/>
          </a:xfrm>
          <a:prstGeom prst="roundRect">
            <a:avLst>
              <a:gd name="adj" fmla="val 16667"/>
            </a:avLst>
          </a:prstGeom>
          <a:solidFill>
            <a:schemeClr val="bg1"/>
          </a:solidFill>
          <a:ln w="28575">
            <a:solidFill>
              <a:srgbClr val="0070C0"/>
            </a:solid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a:defRPr/>
            </a:pPr>
            <a:r>
              <a:rPr lang="en-US" altLang="ja-JP" sz="2000" dirty="0" smtClean="0">
                <a:solidFill>
                  <a:srgbClr val="0070C0"/>
                </a:solidFill>
                <a:latin typeface="Tahoma" pitchFamily="34" charset="0"/>
                <a:ea typeface="Tahoma" pitchFamily="34" charset="0"/>
                <a:cs typeface="Tahoma" pitchFamily="34" charset="0"/>
              </a:rPr>
              <a:t>The temperature distribution of the gas becomes </a:t>
            </a:r>
            <a:r>
              <a:rPr lang="en-US" altLang="ja-JP" sz="2000" dirty="0">
                <a:solidFill>
                  <a:srgbClr val="0070C0"/>
                </a:solidFill>
                <a:latin typeface="Tahoma" pitchFamily="34" charset="0"/>
                <a:ea typeface="Tahoma" pitchFamily="34" charset="0"/>
                <a:cs typeface="Tahoma" pitchFamily="34" charset="0"/>
              </a:rPr>
              <a:t>almost </a:t>
            </a:r>
            <a:r>
              <a:rPr lang="en-US" altLang="ja-JP" sz="2000" dirty="0" smtClean="0">
                <a:solidFill>
                  <a:srgbClr val="0070C0"/>
                </a:solidFill>
                <a:latin typeface="Tahoma" pitchFamily="34" charset="0"/>
                <a:ea typeface="Tahoma" pitchFamily="34" charset="0"/>
                <a:cs typeface="Tahoma" pitchFamily="34" charset="0"/>
              </a:rPr>
              <a:t>uniform when filling because </a:t>
            </a:r>
            <a:r>
              <a:rPr lang="en-US" altLang="ja-JP" sz="2000" dirty="0">
                <a:solidFill>
                  <a:srgbClr val="0070C0"/>
                </a:solidFill>
                <a:latin typeface="Tahoma" pitchFamily="34" charset="0"/>
                <a:ea typeface="Tahoma" pitchFamily="34" charset="0"/>
                <a:cs typeface="Tahoma" pitchFamily="34" charset="0"/>
              </a:rPr>
              <a:t>of </a:t>
            </a:r>
            <a:r>
              <a:rPr lang="en-US" altLang="ja-JP" sz="2000" dirty="0" smtClean="0">
                <a:solidFill>
                  <a:srgbClr val="0070C0"/>
                </a:solidFill>
                <a:latin typeface="Tahoma" pitchFamily="34" charset="0"/>
                <a:ea typeface="Tahoma" pitchFamily="34" charset="0"/>
                <a:cs typeface="Tahoma" pitchFamily="34" charset="0"/>
              </a:rPr>
              <a:t>convection.</a:t>
            </a:r>
            <a:endParaRPr lang="en-US" altLang="ja-JP" sz="2000"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正方形/長方形 279"/>
          <p:cNvSpPr/>
          <p:nvPr/>
        </p:nvSpPr>
        <p:spPr bwMode="auto">
          <a:xfrm>
            <a:off x="3565525" y="3641725"/>
            <a:ext cx="1603375" cy="1066800"/>
          </a:xfrm>
          <a:prstGeom prst="rect">
            <a:avLst/>
          </a:prstGeom>
          <a:solidFill>
            <a:sysClr val="window" lastClr="FFFFFF">
              <a:lumMod val="75000"/>
            </a:sys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kumimoji="0" lang="ja-JP" altLang="en-US" b="1" kern="0" dirty="0">
              <a:solidFill>
                <a:prstClr val="white"/>
              </a:solidFill>
              <a:latin typeface="Tahoma" pitchFamily="34" charset="0"/>
              <a:ea typeface="ＭＳ Ｐゴシック"/>
              <a:cs typeface="Tahoma" pitchFamily="34" charset="0"/>
            </a:endParaRPr>
          </a:p>
        </p:txBody>
      </p:sp>
      <p:sp>
        <p:nvSpPr>
          <p:cNvPr id="281" name="正方形/長方形 280"/>
          <p:cNvSpPr/>
          <p:nvPr/>
        </p:nvSpPr>
        <p:spPr bwMode="auto">
          <a:xfrm>
            <a:off x="5157788" y="3543300"/>
            <a:ext cx="79375" cy="1254125"/>
          </a:xfrm>
          <a:prstGeom prst="rect">
            <a:avLst/>
          </a:prstGeom>
          <a:solidFill>
            <a:sysClr val="window" lastClr="FFFFFF">
              <a:lumMod val="75000"/>
            </a:sys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kumimoji="0" lang="ja-JP" altLang="en-US" b="1" kern="0" dirty="0">
              <a:solidFill>
                <a:prstClr val="white"/>
              </a:solidFill>
              <a:latin typeface="Tahoma" pitchFamily="34" charset="0"/>
              <a:ea typeface="ＭＳ Ｐゴシック"/>
              <a:cs typeface="Tahoma" pitchFamily="34" charset="0"/>
            </a:endParaRPr>
          </a:p>
        </p:txBody>
      </p:sp>
      <p:sp>
        <p:nvSpPr>
          <p:cNvPr id="286" name="Rectangle 13"/>
          <p:cNvSpPr>
            <a:spLocks noChangeArrowheads="1"/>
          </p:cNvSpPr>
          <p:nvPr/>
        </p:nvSpPr>
        <p:spPr bwMode="auto">
          <a:xfrm>
            <a:off x="5622925" y="2103438"/>
            <a:ext cx="1012825" cy="711200"/>
          </a:xfrm>
          <a:prstGeom prst="rect">
            <a:avLst/>
          </a:prstGeom>
          <a:solidFill>
            <a:srgbClr val="00FFFF"/>
          </a:solidFill>
          <a:ln w="9525">
            <a:no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287" name="Rectangle 14"/>
          <p:cNvSpPr>
            <a:spLocks noChangeArrowheads="1"/>
          </p:cNvSpPr>
          <p:nvPr/>
        </p:nvSpPr>
        <p:spPr bwMode="auto">
          <a:xfrm>
            <a:off x="3297238" y="1468438"/>
            <a:ext cx="1871662" cy="1439862"/>
          </a:xfrm>
          <a:prstGeom prst="rect">
            <a:avLst/>
          </a:prstGeom>
          <a:noFill/>
          <a:ln w="9525">
            <a:solidFill>
              <a:sysClr val="windowText" lastClr="00000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288" name="Line 15"/>
          <p:cNvSpPr>
            <a:spLocks noChangeShapeType="1"/>
          </p:cNvSpPr>
          <p:nvPr/>
        </p:nvSpPr>
        <p:spPr bwMode="auto">
          <a:xfrm>
            <a:off x="2179638" y="1844675"/>
            <a:ext cx="144462" cy="1588"/>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289" name="Line 16"/>
          <p:cNvSpPr>
            <a:spLocks noChangeShapeType="1"/>
          </p:cNvSpPr>
          <p:nvPr/>
        </p:nvSpPr>
        <p:spPr bwMode="auto">
          <a:xfrm>
            <a:off x="2165350" y="2605088"/>
            <a:ext cx="176213" cy="1587"/>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290" name="Line 17"/>
          <p:cNvSpPr>
            <a:spLocks noChangeShapeType="1"/>
          </p:cNvSpPr>
          <p:nvPr/>
        </p:nvSpPr>
        <p:spPr bwMode="auto">
          <a:xfrm>
            <a:off x="2332038" y="1858963"/>
            <a:ext cx="1587" cy="72390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291" name="Line 18"/>
          <p:cNvSpPr>
            <a:spLocks noChangeShapeType="1"/>
          </p:cNvSpPr>
          <p:nvPr/>
        </p:nvSpPr>
        <p:spPr bwMode="auto">
          <a:xfrm>
            <a:off x="2165350" y="2211388"/>
            <a:ext cx="1365250" cy="3175"/>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grpSp>
        <p:nvGrpSpPr>
          <p:cNvPr id="11279" name="Group 19"/>
          <p:cNvGrpSpPr>
            <a:grpSpLocks/>
          </p:cNvGrpSpPr>
          <p:nvPr/>
        </p:nvGrpSpPr>
        <p:grpSpPr bwMode="auto">
          <a:xfrm>
            <a:off x="3530600" y="1881188"/>
            <a:ext cx="274638" cy="384175"/>
            <a:chOff x="2528" y="965"/>
            <a:chExt cx="173" cy="242"/>
          </a:xfrm>
        </p:grpSpPr>
        <p:grpSp>
          <p:nvGrpSpPr>
            <p:cNvPr id="11390" name="Group 20"/>
            <p:cNvGrpSpPr>
              <a:grpSpLocks noChangeAspect="1"/>
            </p:cNvGrpSpPr>
            <p:nvPr/>
          </p:nvGrpSpPr>
          <p:grpSpPr bwMode="auto">
            <a:xfrm rot="5400000">
              <a:off x="2574" y="1080"/>
              <a:ext cx="81" cy="173"/>
              <a:chOff x="3606" y="2931"/>
              <a:chExt cx="317" cy="544"/>
            </a:xfrm>
          </p:grpSpPr>
          <p:sp>
            <p:nvSpPr>
              <p:cNvPr id="385" name="AutoShape 21"/>
              <p:cNvSpPr>
                <a:spLocks noChangeAspect="1" noChangeArrowheads="1"/>
              </p:cNvSpPr>
              <p:nvPr/>
            </p:nvSpPr>
            <p:spPr bwMode="auto">
              <a:xfrm>
                <a:off x="3606" y="3201"/>
                <a:ext cx="317" cy="274"/>
              </a:xfrm>
              <a:prstGeom prst="triangle">
                <a:avLst>
                  <a:gd name="adj" fmla="val 50000"/>
                </a:avLst>
              </a:prstGeom>
              <a:solidFill>
                <a:sysClr val="window" lastClr="FFFFFF"/>
              </a:solidFill>
              <a:ln w="28575">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86" name="AutoShape 22"/>
              <p:cNvSpPr>
                <a:spLocks noChangeAspect="1" noChangeArrowheads="1"/>
              </p:cNvSpPr>
              <p:nvPr/>
            </p:nvSpPr>
            <p:spPr bwMode="auto">
              <a:xfrm flipV="1">
                <a:off x="3606" y="2931"/>
                <a:ext cx="317" cy="274"/>
              </a:xfrm>
              <a:prstGeom prst="triangle">
                <a:avLst>
                  <a:gd name="adj" fmla="val 50000"/>
                </a:avLst>
              </a:prstGeom>
              <a:solidFill>
                <a:sysClr val="window" lastClr="FFFFFF"/>
              </a:solidFill>
              <a:ln w="28575">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grpSp>
        <p:sp>
          <p:nvSpPr>
            <p:cNvPr id="381" name="Line 23"/>
            <p:cNvSpPr>
              <a:spLocks noChangeAspect="1" noChangeShapeType="1"/>
            </p:cNvSpPr>
            <p:nvPr/>
          </p:nvSpPr>
          <p:spPr bwMode="auto">
            <a:xfrm>
              <a:off x="2616" y="1036"/>
              <a:ext cx="0" cy="126"/>
            </a:xfrm>
            <a:prstGeom prst="line">
              <a:avLst/>
            </a:prstGeom>
            <a:noFill/>
            <a:ln w="28575">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82" name="Line 24"/>
            <p:cNvSpPr>
              <a:spLocks noChangeAspect="1" noChangeShapeType="1"/>
            </p:cNvSpPr>
            <p:nvPr/>
          </p:nvSpPr>
          <p:spPr bwMode="auto">
            <a:xfrm rot="5400000">
              <a:off x="2615" y="970"/>
              <a:ext cx="0" cy="129"/>
            </a:xfrm>
            <a:prstGeom prst="line">
              <a:avLst/>
            </a:prstGeom>
            <a:noFill/>
            <a:ln w="28575">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83" name="Arc 25"/>
            <p:cNvSpPr>
              <a:spLocks/>
            </p:cNvSpPr>
            <p:nvPr/>
          </p:nvSpPr>
          <p:spPr bwMode="auto">
            <a:xfrm rot="16200000" flipV="1">
              <a:off x="2580" y="931"/>
              <a:ext cx="69" cy="137"/>
            </a:xfrm>
            <a:custGeom>
              <a:avLst/>
              <a:gdLst>
                <a:gd name="T0" fmla="*/ 0 w 23037"/>
                <a:gd name="T1" fmla="*/ 0 h 43200"/>
                <a:gd name="T2" fmla="*/ 0 w 23037"/>
                <a:gd name="T3" fmla="*/ 0 h 43200"/>
                <a:gd name="T4" fmla="*/ 0 w 23037"/>
                <a:gd name="T5" fmla="*/ 0 h 43200"/>
                <a:gd name="T6" fmla="*/ 0 60000 65536"/>
                <a:gd name="T7" fmla="*/ 0 60000 65536"/>
                <a:gd name="T8" fmla="*/ 0 60000 65536"/>
                <a:gd name="T9" fmla="*/ 0 w 23037"/>
                <a:gd name="T10" fmla="*/ 0 h 43200"/>
                <a:gd name="T11" fmla="*/ 23037 w 23037"/>
                <a:gd name="T12" fmla="*/ 43200 h 43200"/>
              </a:gdLst>
              <a:ahLst/>
              <a:cxnLst>
                <a:cxn ang="T6">
                  <a:pos x="T0" y="T1"/>
                </a:cxn>
                <a:cxn ang="T7">
                  <a:pos x="T2" y="T3"/>
                </a:cxn>
                <a:cxn ang="T8">
                  <a:pos x="T4" y="T5"/>
                </a:cxn>
              </a:cxnLst>
              <a:rect l="T9" t="T10" r="T11" b="T12"/>
              <a:pathLst>
                <a:path w="23037" h="43200" fill="none" extrusionOk="0">
                  <a:moveTo>
                    <a:pt x="1436" y="0"/>
                  </a:moveTo>
                  <a:cubicBezTo>
                    <a:pt x="13366" y="0"/>
                    <a:pt x="23037" y="9670"/>
                    <a:pt x="23037" y="21600"/>
                  </a:cubicBezTo>
                  <a:cubicBezTo>
                    <a:pt x="23037" y="33529"/>
                    <a:pt x="13366" y="43200"/>
                    <a:pt x="1437" y="43200"/>
                  </a:cubicBezTo>
                  <a:cubicBezTo>
                    <a:pt x="957" y="43200"/>
                    <a:pt x="478" y="43184"/>
                    <a:pt x="-1" y="43152"/>
                  </a:cubicBezTo>
                </a:path>
                <a:path w="23037" h="43200" stroke="0" extrusionOk="0">
                  <a:moveTo>
                    <a:pt x="1436" y="0"/>
                  </a:moveTo>
                  <a:cubicBezTo>
                    <a:pt x="13366" y="0"/>
                    <a:pt x="23037" y="9670"/>
                    <a:pt x="23037" y="21600"/>
                  </a:cubicBezTo>
                  <a:cubicBezTo>
                    <a:pt x="23037" y="33529"/>
                    <a:pt x="13366" y="43200"/>
                    <a:pt x="1437" y="43200"/>
                  </a:cubicBezTo>
                  <a:cubicBezTo>
                    <a:pt x="957" y="43200"/>
                    <a:pt x="478" y="43184"/>
                    <a:pt x="-1" y="43152"/>
                  </a:cubicBezTo>
                  <a:lnTo>
                    <a:pt x="1437" y="21600"/>
                  </a:lnTo>
                  <a:close/>
                </a:path>
              </a:pathLst>
            </a:custGeom>
            <a:solidFill>
              <a:sysClr val="window" lastClr="FFFFFF"/>
            </a:solidFill>
            <a:ln w="28575">
              <a:solidFill>
                <a:srgbClr val="0070C0"/>
              </a:solidFill>
              <a:round/>
              <a:headEnd/>
              <a:tailEnd/>
            </a:ln>
          </p:spPr>
          <p:txBody>
            <a:bodyPr wrap="none" anchor="ct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84" name="Rectangle 26"/>
            <p:cNvSpPr>
              <a:spLocks noChangeAspect="1" noChangeArrowheads="1"/>
            </p:cNvSpPr>
            <p:nvPr/>
          </p:nvSpPr>
          <p:spPr bwMode="auto">
            <a:xfrm>
              <a:off x="2618" y="1054"/>
              <a:ext cx="57" cy="45"/>
            </a:xfrm>
            <a:prstGeom prst="rect">
              <a:avLst/>
            </a:prstGeom>
            <a:solidFill>
              <a:sysClr val="window" lastClr="FFFFFF"/>
            </a:solidFill>
            <a:ln w="28575">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grpSp>
      <p:sp>
        <p:nvSpPr>
          <p:cNvPr id="294" name="AutoShape 28"/>
          <p:cNvSpPr>
            <a:spLocks noChangeAspect="1" noChangeArrowheads="1"/>
          </p:cNvSpPr>
          <p:nvPr/>
        </p:nvSpPr>
        <p:spPr bwMode="auto">
          <a:xfrm flipH="1">
            <a:off x="3697288" y="4122739"/>
            <a:ext cx="1327150" cy="461962"/>
          </a:xfrm>
          <a:prstGeom prst="roundRect">
            <a:avLst>
              <a:gd name="adj" fmla="val 50000"/>
            </a:avLst>
          </a:prstGeom>
          <a:gradFill rotWithShape="1">
            <a:gsLst>
              <a:gs pos="0">
                <a:srgbClr val="C0C0C0"/>
              </a:gs>
              <a:gs pos="50000">
                <a:srgbClr val="FFFFFF"/>
              </a:gs>
              <a:gs pos="100000">
                <a:srgbClr val="C0C0C0"/>
              </a:gs>
            </a:gsLst>
            <a:lin ang="5400000" scaled="1"/>
          </a:gradFill>
          <a:ln w="12700">
            <a:solidFill>
              <a:sysClr val="windowText" lastClr="000000"/>
            </a:solidFill>
            <a:round/>
            <a:headEnd/>
            <a:tailEnd/>
          </a:ln>
        </p:spPr>
        <p:txBody>
          <a:bodyPr wrap="none" lIns="60817" tIns="30408" rIns="60817" bIns="30408" anchor="ctr" anchorCtr="1"/>
          <a:lstStyle/>
          <a:p>
            <a:pPr defTabSz="850900" fontAlgn="auto">
              <a:lnSpc>
                <a:spcPct val="85000"/>
              </a:lnSpc>
              <a:spcBef>
                <a:spcPts val="0"/>
              </a:spcBef>
              <a:spcAft>
                <a:spcPts val="0"/>
              </a:spcAft>
              <a:defRPr/>
            </a:pPr>
            <a:endParaRPr kumimoji="0" lang="ja-JP" altLang="ja-JP" sz="700" b="1" kern="0" dirty="0">
              <a:solidFill>
                <a:srgbClr val="000000"/>
              </a:solidFill>
              <a:latin typeface="Tahoma" pitchFamily="34" charset="0"/>
              <a:ea typeface="ＭＳ Ｐゴシック" pitchFamily="50" charset="-128"/>
              <a:cs typeface="Tahoma" pitchFamily="34" charset="0"/>
            </a:endParaRPr>
          </a:p>
        </p:txBody>
      </p:sp>
      <p:sp>
        <p:nvSpPr>
          <p:cNvPr id="295" name="Oval 29"/>
          <p:cNvSpPr>
            <a:spLocks noChangeAspect="1" noChangeArrowheads="1"/>
          </p:cNvSpPr>
          <p:nvPr/>
        </p:nvSpPr>
        <p:spPr bwMode="auto">
          <a:xfrm flipH="1">
            <a:off x="5438775" y="3743325"/>
            <a:ext cx="336550" cy="333375"/>
          </a:xfrm>
          <a:prstGeom prst="ellipse">
            <a:avLst/>
          </a:prstGeom>
          <a:solidFill>
            <a:sysClr val="window" lastClr="FFFFFF"/>
          </a:solidFill>
          <a:ln w="25400">
            <a:solidFill>
              <a:sysClr val="windowText" lastClr="000000"/>
            </a:solidFill>
            <a:round/>
            <a:headEnd/>
            <a:tailEnd/>
          </a:ln>
        </p:spPr>
        <p:txBody>
          <a:bodyPr wrap="none" lIns="60817" tIns="30408" rIns="60817" bIns="30408" anchor="ctr"/>
          <a:lstStyle/>
          <a:p>
            <a:pPr defTabSz="608013" fontAlgn="auto">
              <a:lnSpc>
                <a:spcPct val="85000"/>
              </a:lnSpc>
              <a:spcBef>
                <a:spcPts val="0"/>
              </a:spcBef>
              <a:spcAft>
                <a:spcPts val="0"/>
              </a:spcAft>
              <a:defRPr/>
            </a:pPr>
            <a:r>
              <a:rPr kumimoji="0" lang="en-US" altLang="ja-JP" sz="1400" b="1" kern="0" dirty="0">
                <a:solidFill>
                  <a:srgbClr val="000000"/>
                </a:solidFill>
                <a:latin typeface="Tahoma" pitchFamily="34" charset="0"/>
                <a:ea typeface="ＭＳ Ｐゴシック" pitchFamily="50" charset="-128"/>
                <a:cs typeface="Tahoma" pitchFamily="34" charset="0"/>
              </a:rPr>
              <a:t>P</a:t>
            </a:r>
          </a:p>
        </p:txBody>
      </p:sp>
      <p:sp>
        <p:nvSpPr>
          <p:cNvPr id="296" name="Line 30"/>
          <p:cNvSpPr>
            <a:spLocks noChangeShapeType="1"/>
          </p:cNvSpPr>
          <p:nvPr/>
        </p:nvSpPr>
        <p:spPr bwMode="auto">
          <a:xfrm flipH="1">
            <a:off x="5607050" y="4090988"/>
            <a:ext cx="0" cy="287337"/>
          </a:xfrm>
          <a:prstGeom prst="line">
            <a:avLst/>
          </a:prstGeom>
          <a:noFill/>
          <a:ln w="25400">
            <a:solidFill>
              <a:sysClr val="windowText" lastClr="00000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297" name="Text Box 31"/>
          <p:cNvSpPr txBox="1">
            <a:spLocks noChangeArrowheads="1"/>
          </p:cNvSpPr>
          <p:nvPr/>
        </p:nvSpPr>
        <p:spPr bwMode="auto">
          <a:xfrm flipH="1">
            <a:off x="3870325" y="4216722"/>
            <a:ext cx="1020763" cy="307777"/>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Test tank</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298" name="Line 32"/>
          <p:cNvSpPr>
            <a:spLocks noChangeShapeType="1"/>
          </p:cNvSpPr>
          <p:nvPr/>
        </p:nvSpPr>
        <p:spPr bwMode="auto">
          <a:xfrm>
            <a:off x="5019675" y="4379913"/>
            <a:ext cx="1487488" cy="0"/>
          </a:xfrm>
          <a:prstGeom prst="line">
            <a:avLst/>
          </a:prstGeom>
          <a:noFill/>
          <a:ln w="38100">
            <a:solidFill>
              <a:srgbClr val="0070C0"/>
            </a:solidFill>
            <a:round/>
            <a:headEnd type="none" w="med" len="med"/>
            <a:tailEnd type="none" w="med" len="me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299" name="Oval 33"/>
          <p:cNvSpPr>
            <a:spLocks noChangeArrowheads="1"/>
          </p:cNvSpPr>
          <p:nvPr/>
        </p:nvSpPr>
        <p:spPr bwMode="auto">
          <a:xfrm>
            <a:off x="2566988" y="1681163"/>
            <a:ext cx="342900" cy="338137"/>
          </a:xfrm>
          <a:prstGeom prst="ellipse">
            <a:avLst/>
          </a:prstGeom>
          <a:solidFill>
            <a:sysClr val="window" lastClr="FFFFFF"/>
          </a:solidFill>
          <a:ln w="25400">
            <a:solidFill>
              <a:sysClr val="windowText" lastClr="000000"/>
            </a:solidFill>
            <a:round/>
            <a:headEnd/>
            <a:tailEnd/>
          </a:ln>
        </p:spPr>
        <p:txBody>
          <a:bodyPr wrap="none" lIns="60817" tIns="30408" rIns="60817" bIns="30408" anchor="ctr"/>
          <a:lstStyle/>
          <a:p>
            <a:pPr defTabSz="608013" fontAlgn="auto">
              <a:lnSpc>
                <a:spcPct val="85000"/>
              </a:lnSpc>
              <a:spcBef>
                <a:spcPts val="0"/>
              </a:spcBef>
              <a:spcAft>
                <a:spcPts val="0"/>
              </a:spcAft>
              <a:defRPr/>
            </a:pPr>
            <a:r>
              <a:rPr kumimoji="0" lang="en-US" altLang="ja-JP" sz="1400" b="1" kern="0" dirty="0">
                <a:solidFill>
                  <a:srgbClr val="000000"/>
                </a:solidFill>
                <a:latin typeface="Tahoma" pitchFamily="34" charset="0"/>
                <a:ea typeface="ＭＳ Ｐゴシック" pitchFamily="50" charset="-128"/>
                <a:cs typeface="Tahoma" pitchFamily="34" charset="0"/>
              </a:rPr>
              <a:t>P</a:t>
            </a:r>
          </a:p>
        </p:txBody>
      </p:sp>
      <p:sp>
        <p:nvSpPr>
          <p:cNvPr id="300" name="Line 34"/>
          <p:cNvSpPr>
            <a:spLocks noChangeShapeType="1"/>
          </p:cNvSpPr>
          <p:nvPr/>
        </p:nvSpPr>
        <p:spPr bwMode="auto">
          <a:xfrm>
            <a:off x="2738438" y="2036763"/>
            <a:ext cx="0" cy="177800"/>
          </a:xfrm>
          <a:prstGeom prst="line">
            <a:avLst/>
          </a:prstGeom>
          <a:noFill/>
          <a:ln w="25400">
            <a:solidFill>
              <a:sysClr val="windowText" lastClr="00000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01" name="Line 35"/>
          <p:cNvSpPr>
            <a:spLocks noChangeShapeType="1"/>
          </p:cNvSpPr>
          <p:nvPr/>
        </p:nvSpPr>
        <p:spPr bwMode="auto">
          <a:xfrm>
            <a:off x="3813175" y="2211388"/>
            <a:ext cx="2968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02" name="Oval 36"/>
          <p:cNvSpPr>
            <a:spLocks noChangeArrowheads="1"/>
          </p:cNvSpPr>
          <p:nvPr/>
        </p:nvSpPr>
        <p:spPr bwMode="auto">
          <a:xfrm>
            <a:off x="4646613" y="1681163"/>
            <a:ext cx="342900" cy="338137"/>
          </a:xfrm>
          <a:prstGeom prst="ellipse">
            <a:avLst/>
          </a:prstGeom>
          <a:solidFill>
            <a:sysClr val="window" lastClr="FFFFFF"/>
          </a:solidFill>
          <a:ln w="25400">
            <a:solidFill>
              <a:sysClr val="windowText" lastClr="000000"/>
            </a:solidFill>
            <a:round/>
            <a:headEnd/>
            <a:tailEnd/>
          </a:ln>
        </p:spPr>
        <p:txBody>
          <a:bodyPr wrap="none" lIns="60817" tIns="30408" rIns="60817" bIns="30408" anchor="ctr"/>
          <a:lstStyle/>
          <a:p>
            <a:pPr defTabSz="608013" fontAlgn="auto">
              <a:lnSpc>
                <a:spcPct val="85000"/>
              </a:lnSpc>
              <a:spcBef>
                <a:spcPts val="0"/>
              </a:spcBef>
              <a:spcAft>
                <a:spcPts val="0"/>
              </a:spcAft>
              <a:defRPr/>
            </a:pPr>
            <a:r>
              <a:rPr kumimoji="0" lang="en-US" altLang="ja-JP" sz="1400" b="1" kern="0" dirty="0">
                <a:solidFill>
                  <a:srgbClr val="000000"/>
                </a:solidFill>
                <a:latin typeface="Tahoma" pitchFamily="34" charset="0"/>
                <a:ea typeface="ＭＳ Ｐゴシック" pitchFamily="50" charset="-128"/>
                <a:cs typeface="Tahoma" pitchFamily="34" charset="0"/>
              </a:rPr>
              <a:t>P</a:t>
            </a:r>
          </a:p>
        </p:txBody>
      </p:sp>
      <p:sp>
        <p:nvSpPr>
          <p:cNvPr id="303" name="Line 37"/>
          <p:cNvSpPr>
            <a:spLocks noChangeShapeType="1"/>
          </p:cNvSpPr>
          <p:nvPr/>
        </p:nvSpPr>
        <p:spPr bwMode="auto">
          <a:xfrm>
            <a:off x="4818063" y="2036763"/>
            <a:ext cx="0" cy="177800"/>
          </a:xfrm>
          <a:prstGeom prst="line">
            <a:avLst/>
          </a:prstGeom>
          <a:noFill/>
          <a:ln w="25400">
            <a:solidFill>
              <a:sysClr val="windowText" lastClr="00000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04" name="Text Box 38"/>
          <p:cNvSpPr txBox="1">
            <a:spLocks noChangeArrowheads="1"/>
          </p:cNvSpPr>
          <p:nvPr/>
        </p:nvSpPr>
        <p:spPr bwMode="auto">
          <a:xfrm flipH="1">
            <a:off x="741363" y="2982913"/>
            <a:ext cx="2078037" cy="304800"/>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Gas storage bank</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05" name="Text Box 39"/>
          <p:cNvSpPr txBox="1">
            <a:spLocks noChangeArrowheads="1"/>
          </p:cNvSpPr>
          <p:nvPr/>
        </p:nvSpPr>
        <p:spPr bwMode="auto">
          <a:xfrm flipH="1">
            <a:off x="3359150" y="2982913"/>
            <a:ext cx="1687513" cy="304800"/>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Gas control unit</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06" name="Text Box 40"/>
          <p:cNvSpPr txBox="1">
            <a:spLocks noChangeArrowheads="1"/>
          </p:cNvSpPr>
          <p:nvPr/>
        </p:nvSpPr>
        <p:spPr bwMode="auto">
          <a:xfrm flipH="1">
            <a:off x="3844925" y="4935538"/>
            <a:ext cx="1036638" cy="304800"/>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Test pit</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07" name="Rectangle 41"/>
          <p:cNvSpPr>
            <a:spLocks noChangeArrowheads="1"/>
          </p:cNvSpPr>
          <p:nvPr/>
        </p:nvSpPr>
        <p:spPr bwMode="auto">
          <a:xfrm>
            <a:off x="3297238" y="3444875"/>
            <a:ext cx="3065462" cy="1450975"/>
          </a:xfrm>
          <a:prstGeom prst="rect">
            <a:avLst/>
          </a:prstGeom>
          <a:noFill/>
          <a:ln w="9525">
            <a:solidFill>
              <a:sysClr val="windowText" lastClr="00000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08" name="AutoShape 42"/>
          <p:cNvSpPr>
            <a:spLocks noChangeArrowheads="1"/>
          </p:cNvSpPr>
          <p:nvPr/>
        </p:nvSpPr>
        <p:spPr bwMode="auto">
          <a:xfrm>
            <a:off x="922338" y="2054225"/>
            <a:ext cx="1263650" cy="325438"/>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09" name="AutoShape 43"/>
          <p:cNvSpPr>
            <a:spLocks noChangeArrowheads="1"/>
          </p:cNvSpPr>
          <p:nvPr/>
        </p:nvSpPr>
        <p:spPr bwMode="auto">
          <a:xfrm>
            <a:off x="922338" y="1660525"/>
            <a:ext cx="1263650" cy="325438"/>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10" name="AutoShape 44"/>
          <p:cNvSpPr>
            <a:spLocks noChangeArrowheads="1"/>
          </p:cNvSpPr>
          <p:nvPr/>
        </p:nvSpPr>
        <p:spPr bwMode="auto">
          <a:xfrm>
            <a:off x="922338" y="2459038"/>
            <a:ext cx="1263650" cy="325437"/>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11" name="Rectangle 45"/>
          <p:cNvSpPr>
            <a:spLocks noChangeArrowheads="1"/>
          </p:cNvSpPr>
          <p:nvPr/>
        </p:nvSpPr>
        <p:spPr bwMode="auto">
          <a:xfrm>
            <a:off x="739775" y="1468438"/>
            <a:ext cx="2408238" cy="1439862"/>
          </a:xfrm>
          <a:prstGeom prst="rect">
            <a:avLst/>
          </a:prstGeom>
          <a:noFill/>
          <a:ln w="9525">
            <a:solidFill>
              <a:sysClr val="windowText" lastClr="00000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12" name="Line 46"/>
          <p:cNvSpPr>
            <a:spLocks noChangeShapeType="1"/>
          </p:cNvSpPr>
          <p:nvPr/>
        </p:nvSpPr>
        <p:spPr bwMode="auto">
          <a:xfrm rot="5400000">
            <a:off x="6449219" y="2248694"/>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3" name="Line 47"/>
          <p:cNvSpPr>
            <a:spLocks noChangeShapeType="1"/>
          </p:cNvSpPr>
          <p:nvPr/>
        </p:nvSpPr>
        <p:spPr bwMode="auto">
          <a:xfrm>
            <a:off x="4618038" y="2211388"/>
            <a:ext cx="1873250"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4" name="Line 48"/>
          <p:cNvSpPr>
            <a:spLocks noChangeShapeType="1"/>
          </p:cNvSpPr>
          <p:nvPr/>
        </p:nvSpPr>
        <p:spPr bwMode="auto">
          <a:xfrm>
            <a:off x="5753100" y="2290763"/>
            <a:ext cx="7540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5" name="Line 49"/>
          <p:cNvSpPr>
            <a:spLocks noChangeShapeType="1"/>
          </p:cNvSpPr>
          <p:nvPr/>
        </p:nvSpPr>
        <p:spPr bwMode="auto">
          <a:xfrm rot="5400000">
            <a:off x="5706269" y="2328069"/>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6" name="Line 50"/>
          <p:cNvSpPr>
            <a:spLocks noChangeShapeType="1"/>
          </p:cNvSpPr>
          <p:nvPr/>
        </p:nvSpPr>
        <p:spPr bwMode="auto">
          <a:xfrm>
            <a:off x="5753100" y="2373313"/>
            <a:ext cx="7540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7" name="Line 51"/>
          <p:cNvSpPr>
            <a:spLocks noChangeShapeType="1"/>
          </p:cNvSpPr>
          <p:nvPr/>
        </p:nvSpPr>
        <p:spPr bwMode="auto">
          <a:xfrm rot="5400000">
            <a:off x="6449219" y="2413794"/>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8" name="Line 52"/>
          <p:cNvSpPr>
            <a:spLocks noChangeShapeType="1"/>
          </p:cNvSpPr>
          <p:nvPr/>
        </p:nvSpPr>
        <p:spPr bwMode="auto">
          <a:xfrm>
            <a:off x="5753100" y="2455863"/>
            <a:ext cx="7540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19" name="Line 53"/>
          <p:cNvSpPr>
            <a:spLocks noChangeShapeType="1"/>
          </p:cNvSpPr>
          <p:nvPr/>
        </p:nvSpPr>
        <p:spPr bwMode="auto">
          <a:xfrm rot="5400000">
            <a:off x="5706269" y="2493169"/>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0" name="Line 54"/>
          <p:cNvSpPr>
            <a:spLocks noChangeShapeType="1"/>
          </p:cNvSpPr>
          <p:nvPr/>
        </p:nvSpPr>
        <p:spPr bwMode="auto">
          <a:xfrm>
            <a:off x="5753100" y="2538413"/>
            <a:ext cx="7540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1" name="Line 55"/>
          <p:cNvSpPr>
            <a:spLocks noChangeShapeType="1"/>
          </p:cNvSpPr>
          <p:nvPr/>
        </p:nvSpPr>
        <p:spPr bwMode="auto">
          <a:xfrm rot="5400000">
            <a:off x="6449219" y="2585244"/>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2" name="Line 56"/>
          <p:cNvSpPr>
            <a:spLocks noChangeShapeType="1"/>
          </p:cNvSpPr>
          <p:nvPr/>
        </p:nvSpPr>
        <p:spPr bwMode="auto">
          <a:xfrm>
            <a:off x="5753100" y="2627313"/>
            <a:ext cx="7540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3" name="Line 57"/>
          <p:cNvSpPr>
            <a:spLocks noChangeShapeType="1"/>
          </p:cNvSpPr>
          <p:nvPr/>
        </p:nvSpPr>
        <p:spPr bwMode="auto">
          <a:xfrm rot="5400000">
            <a:off x="5706269" y="2664619"/>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4" name="Line 58"/>
          <p:cNvSpPr>
            <a:spLocks noChangeShapeType="1"/>
          </p:cNvSpPr>
          <p:nvPr/>
        </p:nvSpPr>
        <p:spPr bwMode="auto">
          <a:xfrm>
            <a:off x="5753100" y="2709863"/>
            <a:ext cx="754063"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5" name="Line 59"/>
          <p:cNvSpPr>
            <a:spLocks noChangeShapeType="1"/>
          </p:cNvSpPr>
          <p:nvPr/>
        </p:nvSpPr>
        <p:spPr bwMode="auto">
          <a:xfrm rot="5400000">
            <a:off x="6449219" y="2750344"/>
            <a:ext cx="968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6" name="Rectangle 61"/>
          <p:cNvSpPr>
            <a:spLocks noChangeArrowheads="1"/>
          </p:cNvSpPr>
          <p:nvPr/>
        </p:nvSpPr>
        <p:spPr bwMode="auto">
          <a:xfrm>
            <a:off x="5435600" y="1468438"/>
            <a:ext cx="1352550" cy="1439862"/>
          </a:xfrm>
          <a:prstGeom prst="rect">
            <a:avLst/>
          </a:prstGeom>
          <a:noFill/>
          <a:ln w="9525">
            <a:solidFill>
              <a:sysClr val="windowText" lastClr="00000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27" name="Line 62"/>
          <p:cNvSpPr>
            <a:spLocks noChangeShapeType="1"/>
          </p:cNvSpPr>
          <p:nvPr/>
        </p:nvSpPr>
        <p:spPr bwMode="auto">
          <a:xfrm flipV="1">
            <a:off x="6497638" y="2798763"/>
            <a:ext cx="0" cy="2693987"/>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28" name="Rectangle 63"/>
          <p:cNvSpPr>
            <a:spLocks noChangeArrowheads="1"/>
          </p:cNvSpPr>
          <p:nvPr/>
        </p:nvSpPr>
        <p:spPr bwMode="auto">
          <a:xfrm>
            <a:off x="5622925" y="1525588"/>
            <a:ext cx="1012825" cy="258762"/>
          </a:xfrm>
          <a:prstGeom prst="rect">
            <a:avLst/>
          </a:prstGeom>
          <a:solidFill>
            <a:srgbClr val="00FFFF"/>
          </a:solidFill>
          <a:ln w="9525">
            <a:noFill/>
            <a:miter lim="800000"/>
            <a:headEnd/>
            <a:tailEnd/>
          </a:ln>
        </p:spPr>
        <p:txBody>
          <a:bodyPr wrap="none" anchor="ctr"/>
          <a:lstStyle/>
          <a:p>
            <a:pPr algn="ctr" fontAlgn="auto">
              <a:spcBef>
                <a:spcPts val="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Main chiller</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29" name="AutoShape 64"/>
          <p:cNvSpPr>
            <a:spLocks noChangeArrowheads="1"/>
          </p:cNvSpPr>
          <p:nvPr/>
        </p:nvSpPr>
        <p:spPr bwMode="auto">
          <a:xfrm>
            <a:off x="6359525" y="1771650"/>
            <a:ext cx="171450" cy="344488"/>
          </a:xfrm>
          <a:prstGeom prst="downArrow">
            <a:avLst>
              <a:gd name="adj1" fmla="val 50000"/>
              <a:gd name="adj2" fmla="val 50231"/>
            </a:avLst>
          </a:prstGeom>
          <a:solidFill>
            <a:srgbClr val="00FFFF"/>
          </a:solidFill>
          <a:ln w="9525" algn="ctr">
            <a:no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30" name="AutoShape 65"/>
          <p:cNvSpPr>
            <a:spLocks noChangeArrowheads="1"/>
          </p:cNvSpPr>
          <p:nvPr/>
        </p:nvSpPr>
        <p:spPr bwMode="auto">
          <a:xfrm flipV="1">
            <a:off x="5692775" y="1771650"/>
            <a:ext cx="171450" cy="344488"/>
          </a:xfrm>
          <a:prstGeom prst="downArrow">
            <a:avLst>
              <a:gd name="adj1" fmla="val 50000"/>
              <a:gd name="adj2" fmla="val 50231"/>
            </a:avLst>
          </a:prstGeom>
          <a:solidFill>
            <a:srgbClr val="00FFFF"/>
          </a:solidFill>
          <a:ln w="9525" algn="ctr">
            <a:no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31" name="Text Box 66"/>
          <p:cNvSpPr txBox="1">
            <a:spLocks noChangeArrowheads="1"/>
          </p:cNvSpPr>
          <p:nvPr/>
        </p:nvSpPr>
        <p:spPr bwMode="auto">
          <a:xfrm flipH="1">
            <a:off x="5417183" y="2968625"/>
            <a:ext cx="1800225" cy="307777"/>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Pre-cooling unit</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34" name="Rectangle 71"/>
          <p:cNvSpPr>
            <a:spLocks noChangeArrowheads="1"/>
          </p:cNvSpPr>
          <p:nvPr/>
        </p:nvSpPr>
        <p:spPr bwMode="auto">
          <a:xfrm>
            <a:off x="5622925" y="2376488"/>
            <a:ext cx="1012825" cy="258762"/>
          </a:xfrm>
          <a:prstGeom prst="rect">
            <a:avLst/>
          </a:prstGeom>
          <a:solidFill>
            <a:srgbClr val="00FFFF">
              <a:alpha val="70195"/>
            </a:srgbClr>
          </a:solidFill>
          <a:ln w="38100">
            <a:noFill/>
            <a:miter lim="800000"/>
            <a:headEnd/>
            <a:tailEnd/>
          </a:ln>
        </p:spPr>
        <p:txBody>
          <a:bodyPr wrap="none" anchor="ctr"/>
          <a:lstStyle/>
          <a:p>
            <a:pPr algn="ctr" fontAlgn="auto">
              <a:spcBef>
                <a:spcPts val="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Heat exchanger</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35" name="Line 95"/>
          <p:cNvSpPr>
            <a:spLocks noChangeShapeType="1"/>
          </p:cNvSpPr>
          <p:nvPr/>
        </p:nvSpPr>
        <p:spPr bwMode="auto">
          <a:xfrm>
            <a:off x="2954338" y="2212975"/>
            <a:ext cx="4762" cy="1582738"/>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36" name="Text Box 72"/>
          <p:cNvSpPr txBox="1">
            <a:spLocks noChangeArrowheads="1"/>
          </p:cNvSpPr>
          <p:nvPr/>
        </p:nvSpPr>
        <p:spPr bwMode="auto">
          <a:xfrm>
            <a:off x="1646238" y="4486275"/>
            <a:ext cx="1563687" cy="224805"/>
          </a:xfrm>
          <a:prstGeom prst="rect">
            <a:avLst/>
          </a:prstGeom>
          <a:solidFill>
            <a:srgbClr val="FFFFFF"/>
          </a:solidFill>
          <a:ln w="19050">
            <a:noFill/>
            <a:miter lim="800000"/>
            <a:headEnd/>
            <a:tailEnd/>
          </a:ln>
        </p:spPr>
        <p:txBody>
          <a:bodyPr lIns="74295" tIns="8890" rIns="74295" bIns="8890">
            <a:spAutoFit/>
          </a:bodyPr>
          <a:lstStyle/>
          <a:p>
            <a:pPr algn="ctr" fontAlgn="auto">
              <a:lnSpc>
                <a:spcPct val="96000"/>
              </a:lnSpc>
              <a:spcBef>
                <a:spcPts val="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H2 Compressor</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grpSp>
        <p:nvGrpSpPr>
          <p:cNvPr id="11322" name="Group 73"/>
          <p:cNvGrpSpPr>
            <a:grpSpLocks/>
          </p:cNvGrpSpPr>
          <p:nvPr/>
        </p:nvGrpSpPr>
        <p:grpSpPr bwMode="auto">
          <a:xfrm>
            <a:off x="2224088" y="3684588"/>
            <a:ext cx="415925" cy="730250"/>
            <a:chOff x="4517" y="3530"/>
            <a:chExt cx="560" cy="980"/>
          </a:xfrm>
        </p:grpSpPr>
        <p:sp>
          <p:nvSpPr>
            <p:cNvPr id="362" name="Rectangle 74"/>
            <p:cNvSpPr>
              <a:spLocks noChangeArrowheads="1"/>
            </p:cNvSpPr>
            <p:nvPr/>
          </p:nvSpPr>
          <p:spPr bwMode="auto">
            <a:xfrm>
              <a:off x="4528" y="3530"/>
              <a:ext cx="549" cy="260"/>
            </a:xfrm>
            <a:prstGeom prst="rect">
              <a:avLst/>
            </a:prstGeom>
            <a:solidFill>
              <a:sysClr val="window" lastClr="FFFFFF">
                <a:lumMod val="65000"/>
              </a:sysClr>
            </a:solidFill>
            <a:ln w="19685">
              <a:solidFill>
                <a:srgbClr val="000000"/>
              </a:solidFill>
              <a:miter lim="800000"/>
              <a:headEnd/>
              <a:tailEnd/>
            </a:ln>
          </p:spPr>
          <p:txBody>
            <a:bodyPr lIns="74295" tIns="8890" rIns="74295" bIns="8890"/>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63" name="Line 75"/>
            <p:cNvSpPr>
              <a:spLocks noChangeShapeType="1"/>
            </p:cNvSpPr>
            <p:nvPr/>
          </p:nvSpPr>
          <p:spPr bwMode="auto">
            <a:xfrm>
              <a:off x="4617" y="3790"/>
              <a:ext cx="0" cy="46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64" name="Line 76"/>
            <p:cNvSpPr>
              <a:spLocks noChangeShapeType="1"/>
            </p:cNvSpPr>
            <p:nvPr/>
          </p:nvSpPr>
          <p:spPr bwMode="auto">
            <a:xfrm>
              <a:off x="4977" y="3790"/>
              <a:ext cx="0" cy="46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65" name="Rectangle 77"/>
            <p:cNvSpPr>
              <a:spLocks noChangeArrowheads="1"/>
            </p:cNvSpPr>
            <p:nvPr/>
          </p:nvSpPr>
          <p:spPr bwMode="auto">
            <a:xfrm>
              <a:off x="4617" y="3950"/>
              <a:ext cx="359" cy="200"/>
            </a:xfrm>
            <a:prstGeom prst="rect">
              <a:avLst/>
            </a:prstGeom>
            <a:gradFill rotWithShape="1">
              <a:gsLst>
                <a:gs pos="0">
                  <a:srgbClr val="767676"/>
                </a:gs>
                <a:gs pos="50000">
                  <a:srgbClr val="FFFFFF"/>
                </a:gs>
                <a:gs pos="100000">
                  <a:srgbClr val="767676"/>
                </a:gs>
              </a:gsLst>
              <a:lin ang="0" scaled="1"/>
            </a:gradFill>
            <a:ln w="19685">
              <a:solidFill>
                <a:srgbClr val="000000"/>
              </a:solidFill>
              <a:miter lim="800000"/>
              <a:headEnd/>
              <a:tailEnd/>
            </a:ln>
          </p:spPr>
          <p:txBody>
            <a:bodyPr lIns="74295" tIns="8890" rIns="74295" bIns="8890"/>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66" name="Line 78"/>
            <p:cNvSpPr>
              <a:spLocks noChangeShapeType="1"/>
            </p:cNvSpPr>
            <p:nvPr/>
          </p:nvSpPr>
          <p:spPr bwMode="auto">
            <a:xfrm flipH="1">
              <a:off x="4528" y="4261"/>
              <a:ext cx="9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67" name="Line 79"/>
            <p:cNvSpPr>
              <a:spLocks noChangeShapeType="1"/>
            </p:cNvSpPr>
            <p:nvPr/>
          </p:nvSpPr>
          <p:spPr bwMode="auto">
            <a:xfrm flipH="1">
              <a:off x="4977" y="4261"/>
              <a:ext cx="9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68" name="Line 80"/>
            <p:cNvSpPr>
              <a:spLocks noChangeShapeType="1"/>
            </p:cNvSpPr>
            <p:nvPr/>
          </p:nvSpPr>
          <p:spPr bwMode="auto">
            <a:xfrm>
              <a:off x="4528" y="4261"/>
              <a:ext cx="0" cy="239"/>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69" name="Line 81"/>
            <p:cNvSpPr>
              <a:spLocks noChangeShapeType="1"/>
            </p:cNvSpPr>
            <p:nvPr/>
          </p:nvSpPr>
          <p:spPr bwMode="auto">
            <a:xfrm>
              <a:off x="5066" y="4261"/>
              <a:ext cx="0" cy="239"/>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0" name="Line 82"/>
            <p:cNvSpPr>
              <a:spLocks noChangeShapeType="1"/>
            </p:cNvSpPr>
            <p:nvPr/>
          </p:nvSpPr>
          <p:spPr bwMode="auto">
            <a:xfrm>
              <a:off x="4756" y="4150"/>
              <a:ext cx="0" cy="36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1" name="Line 83"/>
            <p:cNvSpPr>
              <a:spLocks noChangeShapeType="1"/>
            </p:cNvSpPr>
            <p:nvPr/>
          </p:nvSpPr>
          <p:spPr bwMode="auto">
            <a:xfrm>
              <a:off x="4827" y="4150"/>
              <a:ext cx="0" cy="36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2" name="Line 84"/>
            <p:cNvSpPr>
              <a:spLocks noChangeShapeType="1"/>
            </p:cNvSpPr>
            <p:nvPr/>
          </p:nvSpPr>
          <p:spPr bwMode="auto">
            <a:xfrm>
              <a:off x="4977" y="3871"/>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3" name="Line 85"/>
            <p:cNvSpPr>
              <a:spLocks noChangeShapeType="1"/>
            </p:cNvSpPr>
            <p:nvPr/>
          </p:nvSpPr>
          <p:spPr bwMode="auto">
            <a:xfrm>
              <a:off x="4977" y="3971"/>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4" name="Line 86"/>
            <p:cNvSpPr>
              <a:spLocks noChangeShapeType="1"/>
            </p:cNvSpPr>
            <p:nvPr/>
          </p:nvSpPr>
          <p:spPr bwMode="auto">
            <a:xfrm>
              <a:off x="4977" y="4069"/>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5" name="Line 87"/>
            <p:cNvSpPr>
              <a:spLocks noChangeShapeType="1"/>
            </p:cNvSpPr>
            <p:nvPr/>
          </p:nvSpPr>
          <p:spPr bwMode="auto">
            <a:xfrm>
              <a:off x="4977" y="4169"/>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6" name="Line 88"/>
            <p:cNvSpPr>
              <a:spLocks noChangeShapeType="1"/>
            </p:cNvSpPr>
            <p:nvPr/>
          </p:nvSpPr>
          <p:spPr bwMode="auto">
            <a:xfrm>
              <a:off x="4517" y="3871"/>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7" name="Line 89"/>
            <p:cNvSpPr>
              <a:spLocks noChangeShapeType="1"/>
            </p:cNvSpPr>
            <p:nvPr/>
          </p:nvSpPr>
          <p:spPr bwMode="auto">
            <a:xfrm>
              <a:off x="4517" y="3971"/>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8" name="Line 90"/>
            <p:cNvSpPr>
              <a:spLocks noChangeShapeType="1"/>
            </p:cNvSpPr>
            <p:nvPr/>
          </p:nvSpPr>
          <p:spPr bwMode="auto">
            <a:xfrm>
              <a:off x="4517" y="4069"/>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79" name="Line 91"/>
            <p:cNvSpPr>
              <a:spLocks noChangeShapeType="1"/>
            </p:cNvSpPr>
            <p:nvPr/>
          </p:nvSpPr>
          <p:spPr bwMode="auto">
            <a:xfrm>
              <a:off x="4517" y="4169"/>
              <a:ext cx="100" cy="0"/>
            </a:xfrm>
            <a:prstGeom prst="line">
              <a:avLst/>
            </a:prstGeom>
            <a:noFill/>
            <a:ln w="19685">
              <a:solidFill>
                <a:srgbClr val="000000"/>
              </a:solidFill>
              <a:round/>
              <a:headEnd/>
              <a:tailEnd/>
            </a:ln>
          </p:spPr>
          <p:txBody>
            <a:bodyPr lIns="74295" tIns="8890" rIns="74295" bIns="8890"/>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grpSp>
      <p:sp>
        <p:nvSpPr>
          <p:cNvPr id="338" name="Line 93"/>
          <p:cNvSpPr>
            <a:spLocks noChangeShapeType="1"/>
          </p:cNvSpPr>
          <p:nvPr/>
        </p:nvSpPr>
        <p:spPr bwMode="auto">
          <a:xfrm flipH="1">
            <a:off x="819150" y="3787775"/>
            <a:ext cx="1389063" cy="0"/>
          </a:xfrm>
          <a:prstGeom prst="line">
            <a:avLst/>
          </a:prstGeom>
          <a:noFill/>
          <a:ln w="25400">
            <a:solidFill>
              <a:srgbClr val="0070C0"/>
            </a:solidFill>
            <a:prstDash val="dash"/>
            <a:round/>
            <a:headEnd type="arrow" w="med" len="me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39" name="Line 94"/>
          <p:cNvSpPr>
            <a:spLocks noChangeShapeType="1"/>
          </p:cNvSpPr>
          <p:nvPr/>
        </p:nvSpPr>
        <p:spPr bwMode="auto">
          <a:xfrm>
            <a:off x="2628900" y="3790950"/>
            <a:ext cx="338138" cy="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40" name="AutoShape 96"/>
          <p:cNvSpPr>
            <a:spLocks noChangeArrowheads="1"/>
          </p:cNvSpPr>
          <p:nvPr/>
        </p:nvSpPr>
        <p:spPr bwMode="auto">
          <a:xfrm rot="5400000">
            <a:off x="690562" y="4421188"/>
            <a:ext cx="823913" cy="160338"/>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41" name="AutoShape 97"/>
          <p:cNvSpPr>
            <a:spLocks noChangeArrowheads="1"/>
          </p:cNvSpPr>
          <p:nvPr/>
        </p:nvSpPr>
        <p:spPr bwMode="auto">
          <a:xfrm rot="5400000">
            <a:off x="849312" y="4422776"/>
            <a:ext cx="823913" cy="157162"/>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42" name="AutoShape 98"/>
          <p:cNvSpPr>
            <a:spLocks noChangeArrowheads="1"/>
          </p:cNvSpPr>
          <p:nvPr/>
        </p:nvSpPr>
        <p:spPr bwMode="auto">
          <a:xfrm rot="5400000">
            <a:off x="1008062" y="4421188"/>
            <a:ext cx="823913" cy="160338"/>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43" name="AutoShape 99"/>
          <p:cNvSpPr>
            <a:spLocks noChangeArrowheads="1"/>
          </p:cNvSpPr>
          <p:nvPr/>
        </p:nvSpPr>
        <p:spPr bwMode="auto">
          <a:xfrm rot="5400000">
            <a:off x="1167606" y="4421982"/>
            <a:ext cx="823913" cy="158750"/>
          </a:xfrm>
          <a:prstGeom prst="roundRect">
            <a:avLst>
              <a:gd name="adj" fmla="val 50000"/>
            </a:avLst>
          </a:prstGeom>
          <a:solidFill>
            <a:sysClr val="window" lastClr="FFFFFF">
              <a:lumMod val="65000"/>
            </a:sysClr>
          </a:solidFill>
          <a:ln w="9525">
            <a:solidFill>
              <a:sysClr val="windowText" lastClr="000000"/>
            </a:solidFill>
            <a:round/>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cs typeface="Tahoma" pitchFamily="34" charset="0"/>
            </a:endParaRPr>
          </a:p>
        </p:txBody>
      </p:sp>
      <p:sp>
        <p:nvSpPr>
          <p:cNvPr id="344" name="Line 100"/>
          <p:cNvSpPr>
            <a:spLocks noChangeShapeType="1"/>
          </p:cNvSpPr>
          <p:nvPr/>
        </p:nvSpPr>
        <p:spPr bwMode="auto">
          <a:xfrm>
            <a:off x="1096963" y="3929063"/>
            <a:ext cx="0" cy="155575"/>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45" name="Line 101"/>
          <p:cNvSpPr>
            <a:spLocks noChangeShapeType="1"/>
          </p:cNvSpPr>
          <p:nvPr/>
        </p:nvSpPr>
        <p:spPr bwMode="auto">
          <a:xfrm>
            <a:off x="1260475" y="3937000"/>
            <a:ext cx="0" cy="147638"/>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46" name="Line 102"/>
          <p:cNvSpPr>
            <a:spLocks noChangeShapeType="1"/>
          </p:cNvSpPr>
          <p:nvPr/>
        </p:nvSpPr>
        <p:spPr bwMode="auto">
          <a:xfrm>
            <a:off x="1420813" y="3937000"/>
            <a:ext cx="0" cy="147638"/>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47" name="Line 103"/>
          <p:cNvSpPr>
            <a:spLocks noChangeShapeType="1"/>
          </p:cNvSpPr>
          <p:nvPr/>
        </p:nvSpPr>
        <p:spPr bwMode="auto">
          <a:xfrm>
            <a:off x="1577975" y="3937000"/>
            <a:ext cx="0" cy="147638"/>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48" name="Line 104"/>
          <p:cNvSpPr>
            <a:spLocks noChangeShapeType="1"/>
          </p:cNvSpPr>
          <p:nvPr/>
        </p:nvSpPr>
        <p:spPr bwMode="auto">
          <a:xfrm rot="5400000">
            <a:off x="1335088" y="3683000"/>
            <a:ext cx="0" cy="511175"/>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49" name="Line 105"/>
          <p:cNvSpPr>
            <a:spLocks noChangeShapeType="1"/>
          </p:cNvSpPr>
          <p:nvPr/>
        </p:nvSpPr>
        <p:spPr bwMode="auto">
          <a:xfrm>
            <a:off x="1335088" y="3805238"/>
            <a:ext cx="0" cy="130175"/>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grpSp>
        <p:nvGrpSpPr>
          <p:cNvPr id="11335" name="Group 114"/>
          <p:cNvGrpSpPr>
            <a:grpSpLocks/>
          </p:cNvGrpSpPr>
          <p:nvPr/>
        </p:nvGrpSpPr>
        <p:grpSpPr bwMode="auto">
          <a:xfrm>
            <a:off x="6461125" y="4554538"/>
            <a:ext cx="82550" cy="176212"/>
            <a:chOff x="2724" y="1192"/>
            <a:chExt cx="52" cy="111"/>
          </a:xfrm>
          <a:solidFill>
            <a:srgbClr val="0070C0"/>
          </a:solidFill>
        </p:grpSpPr>
        <p:sp>
          <p:nvSpPr>
            <p:cNvPr id="360" name="AutoShape 115"/>
            <p:cNvSpPr>
              <a:spLocks noChangeAspect="1" noChangeArrowheads="1"/>
            </p:cNvSpPr>
            <p:nvPr/>
          </p:nvSpPr>
          <p:spPr bwMode="auto">
            <a:xfrm rot="10800000">
              <a:off x="2724" y="1192"/>
              <a:ext cx="52" cy="56"/>
            </a:xfrm>
            <a:prstGeom prst="triangle">
              <a:avLst>
                <a:gd name="adj" fmla="val 50000"/>
              </a:avLst>
            </a:prstGeom>
            <a:grpFill/>
            <a:ln w="38100">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61" name="AutoShape 116"/>
            <p:cNvSpPr>
              <a:spLocks noChangeAspect="1" noChangeArrowheads="1"/>
            </p:cNvSpPr>
            <p:nvPr/>
          </p:nvSpPr>
          <p:spPr bwMode="auto">
            <a:xfrm rot="10800000" flipV="1">
              <a:off x="2724" y="1247"/>
              <a:ext cx="52" cy="56"/>
            </a:xfrm>
            <a:prstGeom prst="triangle">
              <a:avLst>
                <a:gd name="adj" fmla="val 50000"/>
              </a:avLst>
            </a:prstGeom>
            <a:grpFill/>
            <a:ln w="38100">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grpSp>
      <p:sp>
        <p:nvSpPr>
          <p:cNvPr id="352" name="Line 120"/>
          <p:cNvSpPr>
            <a:spLocks noChangeShapeType="1"/>
          </p:cNvSpPr>
          <p:nvPr/>
        </p:nvSpPr>
        <p:spPr bwMode="auto">
          <a:xfrm flipH="1">
            <a:off x="819150" y="5492750"/>
            <a:ext cx="3916363" cy="0"/>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53" name="Line 121"/>
          <p:cNvSpPr>
            <a:spLocks noChangeShapeType="1"/>
          </p:cNvSpPr>
          <p:nvPr/>
        </p:nvSpPr>
        <p:spPr bwMode="auto">
          <a:xfrm rot="5400000" flipV="1">
            <a:off x="-42068" y="4631531"/>
            <a:ext cx="1719262" cy="3175"/>
          </a:xfrm>
          <a:prstGeom prst="line">
            <a:avLst/>
          </a:prstGeom>
          <a:noFill/>
          <a:ln w="25400">
            <a:solidFill>
              <a:srgbClr val="0070C0"/>
            </a:solidFill>
            <a:prstDash val="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354" name="Text Box 40"/>
          <p:cNvSpPr txBox="1">
            <a:spLocks noChangeArrowheads="1"/>
          </p:cNvSpPr>
          <p:nvPr/>
        </p:nvSpPr>
        <p:spPr bwMode="auto">
          <a:xfrm flipH="1">
            <a:off x="3530600" y="3614738"/>
            <a:ext cx="1711325" cy="52322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Temperature control chamber</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355" name="正方形/長方形 354"/>
          <p:cNvSpPr/>
          <p:nvPr/>
        </p:nvSpPr>
        <p:spPr bwMode="auto">
          <a:xfrm>
            <a:off x="3514725" y="3543300"/>
            <a:ext cx="79375" cy="1254125"/>
          </a:xfrm>
          <a:prstGeom prst="rect">
            <a:avLst/>
          </a:prstGeom>
          <a:solidFill>
            <a:sysClr val="window" lastClr="FFFFFF">
              <a:lumMod val="75000"/>
            </a:sys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kumimoji="0" lang="ja-JP" altLang="en-US" b="1" kern="0" dirty="0">
              <a:solidFill>
                <a:prstClr val="white"/>
              </a:solidFill>
              <a:latin typeface="Tahoma" pitchFamily="34" charset="0"/>
              <a:ea typeface="ＭＳ Ｐゴシック"/>
              <a:cs typeface="Tahoma" pitchFamily="34" charset="0"/>
            </a:endParaRPr>
          </a:p>
        </p:txBody>
      </p:sp>
      <p:sp>
        <p:nvSpPr>
          <p:cNvPr id="359" name="Line 110"/>
          <p:cNvSpPr>
            <a:spLocks noChangeShapeType="1"/>
          </p:cNvSpPr>
          <p:nvPr/>
        </p:nvSpPr>
        <p:spPr bwMode="auto">
          <a:xfrm rot="5400000">
            <a:off x="5852319" y="4834732"/>
            <a:ext cx="1587" cy="1308100"/>
          </a:xfrm>
          <a:prstGeom prst="line">
            <a:avLst/>
          </a:prstGeom>
          <a:noFill/>
          <a:ln w="38100">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grpSp>
        <p:nvGrpSpPr>
          <p:cNvPr id="11344" name="Group 114"/>
          <p:cNvGrpSpPr>
            <a:grpSpLocks/>
          </p:cNvGrpSpPr>
          <p:nvPr/>
        </p:nvGrpSpPr>
        <p:grpSpPr bwMode="auto">
          <a:xfrm>
            <a:off x="6456363" y="4035425"/>
            <a:ext cx="82550" cy="176213"/>
            <a:chOff x="2724" y="1192"/>
            <a:chExt cx="52" cy="111"/>
          </a:xfrm>
          <a:solidFill>
            <a:srgbClr val="0070C0"/>
          </a:solidFill>
        </p:grpSpPr>
        <p:sp>
          <p:nvSpPr>
            <p:cNvPr id="393" name="AutoShape 115"/>
            <p:cNvSpPr>
              <a:spLocks noChangeAspect="1" noChangeArrowheads="1"/>
            </p:cNvSpPr>
            <p:nvPr/>
          </p:nvSpPr>
          <p:spPr bwMode="auto">
            <a:xfrm rot="10800000">
              <a:off x="2724" y="1192"/>
              <a:ext cx="52" cy="56"/>
            </a:xfrm>
            <a:prstGeom prst="triangle">
              <a:avLst>
                <a:gd name="adj" fmla="val 50000"/>
              </a:avLst>
            </a:prstGeom>
            <a:grpFill/>
            <a:ln w="38100">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394" name="AutoShape 116"/>
            <p:cNvSpPr>
              <a:spLocks noChangeAspect="1" noChangeArrowheads="1"/>
            </p:cNvSpPr>
            <p:nvPr/>
          </p:nvSpPr>
          <p:spPr bwMode="auto">
            <a:xfrm rot="10800000" flipV="1">
              <a:off x="2724" y="1247"/>
              <a:ext cx="52" cy="56"/>
            </a:xfrm>
            <a:prstGeom prst="triangle">
              <a:avLst>
                <a:gd name="adj" fmla="val 50000"/>
              </a:avLst>
            </a:prstGeom>
            <a:grpFill/>
            <a:ln w="38100">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grpSp>
      <p:sp>
        <p:nvSpPr>
          <p:cNvPr id="395" name="Oval 29"/>
          <p:cNvSpPr>
            <a:spLocks noChangeAspect="1" noChangeArrowheads="1"/>
          </p:cNvSpPr>
          <p:nvPr/>
        </p:nvSpPr>
        <p:spPr bwMode="auto">
          <a:xfrm flipH="1">
            <a:off x="5872163" y="3738563"/>
            <a:ext cx="336550" cy="333375"/>
          </a:xfrm>
          <a:prstGeom prst="ellipse">
            <a:avLst/>
          </a:prstGeom>
          <a:solidFill>
            <a:sysClr val="window" lastClr="FFFFFF"/>
          </a:solidFill>
          <a:ln w="25400">
            <a:solidFill>
              <a:sysClr val="windowText" lastClr="000000"/>
            </a:solidFill>
            <a:round/>
            <a:headEnd/>
            <a:tailEnd/>
          </a:ln>
        </p:spPr>
        <p:txBody>
          <a:bodyPr wrap="none" lIns="60817" tIns="30408" rIns="60817" bIns="30408" anchor="ctr"/>
          <a:lstStyle/>
          <a:p>
            <a:pPr defTabSz="608013" fontAlgn="auto">
              <a:lnSpc>
                <a:spcPct val="85000"/>
              </a:lnSpc>
              <a:spcBef>
                <a:spcPts val="0"/>
              </a:spcBef>
              <a:spcAft>
                <a:spcPts val="0"/>
              </a:spcAft>
              <a:defRPr/>
            </a:pPr>
            <a:r>
              <a:rPr kumimoji="0" lang="en-US" altLang="ja-JP" sz="1400" b="1" kern="0" dirty="0">
                <a:solidFill>
                  <a:srgbClr val="000000"/>
                </a:solidFill>
                <a:latin typeface="Tahoma" pitchFamily="34" charset="0"/>
                <a:ea typeface="ＭＳ Ｐゴシック" pitchFamily="50" charset="-128"/>
                <a:cs typeface="Tahoma" pitchFamily="34" charset="0"/>
              </a:rPr>
              <a:t>T</a:t>
            </a:r>
          </a:p>
        </p:txBody>
      </p:sp>
      <p:sp>
        <p:nvSpPr>
          <p:cNvPr id="396" name="Line 30"/>
          <p:cNvSpPr>
            <a:spLocks noChangeShapeType="1"/>
          </p:cNvSpPr>
          <p:nvPr/>
        </p:nvSpPr>
        <p:spPr bwMode="auto">
          <a:xfrm flipH="1">
            <a:off x="6040438" y="4086225"/>
            <a:ext cx="0" cy="287338"/>
          </a:xfrm>
          <a:prstGeom prst="line">
            <a:avLst/>
          </a:prstGeom>
          <a:noFill/>
          <a:ln w="25400">
            <a:solidFill>
              <a:sysClr val="windowText" lastClr="00000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11347" name="テキスト ボックス 396"/>
          <p:cNvSpPr>
            <a:spLocks noChangeArrowheads="1"/>
          </p:cNvSpPr>
          <p:nvPr/>
        </p:nvSpPr>
        <p:spPr bwMode="auto">
          <a:xfrm>
            <a:off x="7105650" y="5045075"/>
            <a:ext cx="1398270" cy="783193"/>
          </a:xfrm>
          <a:prstGeom prst="roundRect">
            <a:avLst>
              <a:gd name="adj" fmla="val 16667"/>
            </a:avLst>
          </a:prstGeom>
          <a:solidFill>
            <a:srgbClr val="99FF33"/>
          </a:solidFill>
          <a:ln w="9525">
            <a:solidFill>
              <a:srgbClr val="0066CC"/>
            </a:solidFill>
            <a:miter lim="800000"/>
            <a:headEnd/>
            <a:tailEnd/>
          </a:ln>
        </p:spPr>
        <p:txBody>
          <a:bodyPr wrap="square">
            <a:spAutoFit/>
          </a:bodyPr>
          <a:lstStyle/>
          <a:p>
            <a:pPr algn="ctr"/>
            <a:r>
              <a:rPr lang="en-US" altLang="ja-JP" sz="2000" dirty="0" smtClean="0">
                <a:latin typeface="Tahoma" pitchFamily="34" charset="0"/>
                <a:cs typeface="Tahoma" pitchFamily="34" charset="0"/>
              </a:rPr>
              <a:t>Ambient Temp.</a:t>
            </a:r>
            <a:endParaRPr lang="ja-JP" altLang="en-US" sz="2000" dirty="0">
              <a:latin typeface="Tahoma" pitchFamily="34" charset="0"/>
              <a:cs typeface="Tahoma" pitchFamily="34" charset="0"/>
            </a:endParaRPr>
          </a:p>
        </p:txBody>
      </p:sp>
      <p:cxnSp>
        <p:nvCxnSpPr>
          <p:cNvPr id="399" name="直線矢印コネクタ 398"/>
          <p:cNvCxnSpPr>
            <a:stCxn id="11347" idx="1"/>
            <a:endCxn id="119" idx="2"/>
          </p:cNvCxnSpPr>
          <p:nvPr/>
        </p:nvCxnSpPr>
        <p:spPr>
          <a:xfrm flipH="1" flipV="1">
            <a:off x="5748338" y="4632326"/>
            <a:ext cx="1357312" cy="80434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9" name="Oval 29"/>
          <p:cNvSpPr>
            <a:spLocks noChangeAspect="1" noChangeArrowheads="1"/>
          </p:cNvSpPr>
          <p:nvPr/>
        </p:nvSpPr>
        <p:spPr bwMode="auto">
          <a:xfrm flipH="1">
            <a:off x="5411788" y="4465638"/>
            <a:ext cx="336550" cy="333375"/>
          </a:xfrm>
          <a:prstGeom prst="ellipse">
            <a:avLst/>
          </a:prstGeom>
          <a:solidFill>
            <a:sysClr val="window" lastClr="FFFFFF"/>
          </a:solidFill>
          <a:ln w="25400">
            <a:solidFill>
              <a:sysClr val="windowText" lastClr="000000"/>
            </a:solidFill>
            <a:round/>
            <a:headEnd/>
            <a:tailEnd/>
          </a:ln>
        </p:spPr>
        <p:txBody>
          <a:bodyPr wrap="none" lIns="60817" tIns="30408" rIns="60817" bIns="30408" anchor="ctr"/>
          <a:lstStyle/>
          <a:p>
            <a:pPr defTabSz="608013" fontAlgn="auto">
              <a:lnSpc>
                <a:spcPct val="85000"/>
              </a:lnSpc>
              <a:spcBef>
                <a:spcPts val="0"/>
              </a:spcBef>
              <a:spcAft>
                <a:spcPts val="0"/>
              </a:spcAft>
              <a:defRPr/>
            </a:pPr>
            <a:r>
              <a:rPr kumimoji="0" lang="en-US" altLang="ja-JP" sz="1400" b="1" kern="0" dirty="0">
                <a:solidFill>
                  <a:srgbClr val="000000"/>
                </a:solidFill>
                <a:latin typeface="Tahoma" pitchFamily="34" charset="0"/>
                <a:ea typeface="ＭＳ Ｐゴシック" pitchFamily="50" charset="-128"/>
                <a:cs typeface="Tahoma" pitchFamily="34" charset="0"/>
              </a:rPr>
              <a:t>T</a:t>
            </a:r>
          </a:p>
        </p:txBody>
      </p:sp>
      <p:sp>
        <p:nvSpPr>
          <p:cNvPr id="120" name="Line 30"/>
          <p:cNvSpPr>
            <a:spLocks noChangeShapeType="1"/>
          </p:cNvSpPr>
          <p:nvPr/>
        </p:nvSpPr>
        <p:spPr bwMode="auto">
          <a:xfrm flipH="1">
            <a:off x="4987925" y="4619625"/>
            <a:ext cx="409575" cy="0"/>
          </a:xfrm>
          <a:prstGeom prst="line">
            <a:avLst/>
          </a:prstGeom>
          <a:noFill/>
          <a:ln w="25400">
            <a:solidFill>
              <a:sysClr val="windowText" lastClr="00000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cxnSp>
        <p:nvCxnSpPr>
          <p:cNvPr id="123" name="直線矢印コネクタ 122"/>
          <p:cNvCxnSpPr>
            <a:stCxn id="11358" idx="1"/>
            <a:endCxn id="395" idx="2"/>
          </p:cNvCxnSpPr>
          <p:nvPr/>
        </p:nvCxnSpPr>
        <p:spPr>
          <a:xfrm flipH="1">
            <a:off x="6208713" y="3828139"/>
            <a:ext cx="600308" cy="7711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a:stCxn id="11359" idx="1"/>
            <a:endCxn id="295" idx="1"/>
          </p:cNvCxnSpPr>
          <p:nvPr/>
        </p:nvCxnSpPr>
        <p:spPr>
          <a:xfrm flipH="1">
            <a:off x="5726038" y="3262675"/>
            <a:ext cx="1233521" cy="52947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353" name="テキスト ボックス 390"/>
          <p:cNvSpPr>
            <a:spLocks noChangeArrowheads="1"/>
          </p:cNvSpPr>
          <p:nvPr/>
        </p:nvSpPr>
        <p:spPr bwMode="auto">
          <a:xfrm>
            <a:off x="2298360" y="955675"/>
            <a:ext cx="1852953" cy="442674"/>
          </a:xfrm>
          <a:prstGeom prst="roundRect">
            <a:avLst>
              <a:gd name="adj" fmla="val 16667"/>
            </a:avLst>
          </a:prstGeom>
          <a:solidFill>
            <a:srgbClr val="99FF33"/>
          </a:solidFill>
          <a:ln w="9525">
            <a:solidFill>
              <a:srgbClr val="0066CC"/>
            </a:solidFill>
            <a:miter lim="800000"/>
            <a:headEnd/>
            <a:tailEnd/>
          </a:ln>
        </p:spPr>
        <p:txBody>
          <a:bodyPr wrap="square">
            <a:spAutoFit/>
          </a:bodyPr>
          <a:lstStyle/>
          <a:p>
            <a:pPr algn="ctr"/>
            <a:r>
              <a:rPr lang="en-US" altLang="ja-JP" sz="2000" dirty="0" smtClean="0">
                <a:latin typeface="Tahoma" pitchFamily="34" charset="0"/>
                <a:cs typeface="Tahoma" pitchFamily="34" charset="0"/>
              </a:rPr>
              <a:t>Filling Rate</a:t>
            </a:r>
            <a:endParaRPr lang="ja-JP" altLang="en-US" sz="2000" dirty="0">
              <a:latin typeface="Tahoma" pitchFamily="34" charset="0"/>
              <a:cs typeface="Tahoma" pitchFamily="34" charset="0"/>
            </a:endParaRPr>
          </a:p>
        </p:txBody>
      </p:sp>
      <p:cxnSp>
        <p:nvCxnSpPr>
          <p:cNvPr id="132" name="直線矢印コネクタ 131"/>
          <p:cNvCxnSpPr>
            <a:stCxn id="11353" idx="3"/>
            <a:endCxn id="293" idx="0"/>
          </p:cNvCxnSpPr>
          <p:nvPr/>
        </p:nvCxnSpPr>
        <p:spPr>
          <a:xfrm>
            <a:off x="4151313" y="1177012"/>
            <a:ext cx="177800" cy="896263"/>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355" name="テキスト ボックス 390"/>
          <p:cNvSpPr>
            <a:spLocks noChangeArrowheads="1"/>
          </p:cNvSpPr>
          <p:nvPr/>
        </p:nvSpPr>
        <p:spPr bwMode="auto">
          <a:xfrm>
            <a:off x="1658938" y="5688008"/>
            <a:ext cx="2902267" cy="442674"/>
          </a:xfrm>
          <a:prstGeom prst="roundRect">
            <a:avLst>
              <a:gd name="adj" fmla="val 16667"/>
            </a:avLst>
          </a:prstGeom>
          <a:solidFill>
            <a:srgbClr val="99FF33"/>
          </a:solidFill>
          <a:ln w="9525">
            <a:solidFill>
              <a:srgbClr val="0066CC"/>
            </a:solidFill>
            <a:miter lim="800000"/>
            <a:headEnd/>
            <a:tailEnd/>
          </a:ln>
        </p:spPr>
        <p:txBody>
          <a:bodyPr wrap="square">
            <a:spAutoFit/>
          </a:bodyPr>
          <a:lstStyle/>
          <a:p>
            <a:pPr algn="ctr"/>
            <a:r>
              <a:rPr lang="en-US" altLang="ja-JP" sz="2000" dirty="0" smtClean="0">
                <a:latin typeface="Tahoma" pitchFamily="34" charset="0"/>
                <a:cs typeface="Tahoma" pitchFamily="34" charset="0"/>
              </a:rPr>
              <a:t>Discharging Rate</a:t>
            </a:r>
            <a:endParaRPr lang="ja-JP" altLang="en-US" sz="2000" dirty="0">
              <a:latin typeface="Tahoma" pitchFamily="34" charset="0"/>
              <a:cs typeface="Tahoma" pitchFamily="34" charset="0"/>
            </a:endParaRPr>
          </a:p>
        </p:txBody>
      </p:sp>
      <p:cxnSp>
        <p:nvCxnSpPr>
          <p:cNvPr id="135" name="直線矢印コネクタ 134"/>
          <p:cNvCxnSpPr>
            <a:stCxn id="11355" idx="3"/>
            <a:endCxn id="358" idx="2"/>
          </p:cNvCxnSpPr>
          <p:nvPr/>
        </p:nvCxnSpPr>
        <p:spPr>
          <a:xfrm flipV="1">
            <a:off x="4561205" y="5620378"/>
            <a:ext cx="582295" cy="28896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11357" name="Group 19"/>
          <p:cNvGrpSpPr>
            <a:grpSpLocks/>
          </p:cNvGrpSpPr>
          <p:nvPr/>
        </p:nvGrpSpPr>
        <p:grpSpPr bwMode="auto">
          <a:xfrm>
            <a:off x="3517900" y="5187950"/>
            <a:ext cx="274638" cy="384175"/>
            <a:chOff x="2528" y="965"/>
            <a:chExt cx="173" cy="242"/>
          </a:xfrm>
        </p:grpSpPr>
        <p:grpSp>
          <p:nvGrpSpPr>
            <p:cNvPr id="11361" name="Group 20"/>
            <p:cNvGrpSpPr>
              <a:grpSpLocks noChangeAspect="1"/>
            </p:cNvGrpSpPr>
            <p:nvPr/>
          </p:nvGrpSpPr>
          <p:grpSpPr bwMode="auto">
            <a:xfrm rot="5400000">
              <a:off x="2574" y="1080"/>
              <a:ext cx="81" cy="173"/>
              <a:chOff x="3606" y="2931"/>
              <a:chExt cx="317" cy="544"/>
            </a:xfrm>
          </p:grpSpPr>
          <p:sp>
            <p:nvSpPr>
              <p:cNvPr id="141" name="AutoShape 21"/>
              <p:cNvSpPr>
                <a:spLocks noChangeAspect="1" noChangeArrowheads="1"/>
              </p:cNvSpPr>
              <p:nvPr/>
            </p:nvSpPr>
            <p:spPr bwMode="auto">
              <a:xfrm>
                <a:off x="3606" y="3201"/>
                <a:ext cx="317" cy="274"/>
              </a:xfrm>
              <a:prstGeom prst="triangle">
                <a:avLst>
                  <a:gd name="adj" fmla="val 50000"/>
                </a:avLst>
              </a:prstGeom>
              <a:solidFill>
                <a:sysClr val="window" lastClr="FFFFFF"/>
              </a:solidFill>
              <a:ln w="28575">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sp>
            <p:nvSpPr>
              <p:cNvPr id="142" name="AutoShape 22"/>
              <p:cNvSpPr>
                <a:spLocks noChangeAspect="1" noChangeArrowheads="1"/>
              </p:cNvSpPr>
              <p:nvPr/>
            </p:nvSpPr>
            <p:spPr bwMode="auto">
              <a:xfrm flipV="1">
                <a:off x="3606" y="2931"/>
                <a:ext cx="317" cy="274"/>
              </a:xfrm>
              <a:prstGeom prst="triangle">
                <a:avLst>
                  <a:gd name="adj" fmla="val 50000"/>
                </a:avLst>
              </a:prstGeom>
              <a:solidFill>
                <a:sysClr val="window" lastClr="FFFFFF"/>
              </a:solidFill>
              <a:ln w="28575">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grpSp>
        <p:sp>
          <p:nvSpPr>
            <p:cNvPr id="137" name="Line 23"/>
            <p:cNvSpPr>
              <a:spLocks noChangeAspect="1" noChangeShapeType="1"/>
            </p:cNvSpPr>
            <p:nvPr/>
          </p:nvSpPr>
          <p:spPr bwMode="auto">
            <a:xfrm>
              <a:off x="2616" y="1036"/>
              <a:ext cx="0" cy="126"/>
            </a:xfrm>
            <a:prstGeom prst="line">
              <a:avLst/>
            </a:prstGeom>
            <a:noFill/>
            <a:ln w="28575">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138" name="Line 24"/>
            <p:cNvSpPr>
              <a:spLocks noChangeAspect="1" noChangeShapeType="1"/>
            </p:cNvSpPr>
            <p:nvPr/>
          </p:nvSpPr>
          <p:spPr bwMode="auto">
            <a:xfrm rot="5400000">
              <a:off x="2615" y="970"/>
              <a:ext cx="0" cy="129"/>
            </a:xfrm>
            <a:prstGeom prst="line">
              <a:avLst/>
            </a:prstGeom>
            <a:noFill/>
            <a:ln w="28575">
              <a:solidFill>
                <a:srgbClr val="0070C0"/>
              </a:solidFill>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139" name="Arc 25"/>
            <p:cNvSpPr>
              <a:spLocks/>
            </p:cNvSpPr>
            <p:nvPr/>
          </p:nvSpPr>
          <p:spPr bwMode="auto">
            <a:xfrm rot="16200000" flipV="1">
              <a:off x="2580" y="931"/>
              <a:ext cx="69" cy="137"/>
            </a:xfrm>
            <a:custGeom>
              <a:avLst/>
              <a:gdLst>
                <a:gd name="T0" fmla="*/ 0 w 23037"/>
                <a:gd name="T1" fmla="*/ 0 h 43200"/>
                <a:gd name="T2" fmla="*/ 0 w 23037"/>
                <a:gd name="T3" fmla="*/ 0 h 43200"/>
                <a:gd name="T4" fmla="*/ 0 w 23037"/>
                <a:gd name="T5" fmla="*/ 0 h 43200"/>
                <a:gd name="T6" fmla="*/ 0 60000 65536"/>
                <a:gd name="T7" fmla="*/ 0 60000 65536"/>
                <a:gd name="T8" fmla="*/ 0 60000 65536"/>
                <a:gd name="T9" fmla="*/ 0 w 23037"/>
                <a:gd name="T10" fmla="*/ 0 h 43200"/>
                <a:gd name="T11" fmla="*/ 23037 w 23037"/>
                <a:gd name="T12" fmla="*/ 43200 h 43200"/>
              </a:gdLst>
              <a:ahLst/>
              <a:cxnLst>
                <a:cxn ang="T6">
                  <a:pos x="T0" y="T1"/>
                </a:cxn>
                <a:cxn ang="T7">
                  <a:pos x="T2" y="T3"/>
                </a:cxn>
                <a:cxn ang="T8">
                  <a:pos x="T4" y="T5"/>
                </a:cxn>
              </a:cxnLst>
              <a:rect l="T9" t="T10" r="T11" b="T12"/>
              <a:pathLst>
                <a:path w="23037" h="43200" fill="none" extrusionOk="0">
                  <a:moveTo>
                    <a:pt x="1436" y="0"/>
                  </a:moveTo>
                  <a:cubicBezTo>
                    <a:pt x="13366" y="0"/>
                    <a:pt x="23037" y="9670"/>
                    <a:pt x="23037" y="21600"/>
                  </a:cubicBezTo>
                  <a:cubicBezTo>
                    <a:pt x="23037" y="33529"/>
                    <a:pt x="13366" y="43200"/>
                    <a:pt x="1437" y="43200"/>
                  </a:cubicBezTo>
                  <a:cubicBezTo>
                    <a:pt x="957" y="43200"/>
                    <a:pt x="478" y="43184"/>
                    <a:pt x="-1" y="43152"/>
                  </a:cubicBezTo>
                </a:path>
                <a:path w="23037" h="43200" stroke="0" extrusionOk="0">
                  <a:moveTo>
                    <a:pt x="1436" y="0"/>
                  </a:moveTo>
                  <a:cubicBezTo>
                    <a:pt x="13366" y="0"/>
                    <a:pt x="23037" y="9670"/>
                    <a:pt x="23037" y="21600"/>
                  </a:cubicBezTo>
                  <a:cubicBezTo>
                    <a:pt x="23037" y="33529"/>
                    <a:pt x="13366" y="43200"/>
                    <a:pt x="1437" y="43200"/>
                  </a:cubicBezTo>
                  <a:cubicBezTo>
                    <a:pt x="957" y="43200"/>
                    <a:pt x="478" y="43184"/>
                    <a:pt x="-1" y="43152"/>
                  </a:cubicBezTo>
                  <a:lnTo>
                    <a:pt x="1437" y="21600"/>
                  </a:lnTo>
                  <a:close/>
                </a:path>
              </a:pathLst>
            </a:custGeom>
            <a:solidFill>
              <a:sysClr val="window" lastClr="FFFFFF"/>
            </a:solidFill>
            <a:ln w="28575">
              <a:solidFill>
                <a:srgbClr val="0070C0"/>
              </a:solidFill>
              <a:round/>
              <a:headEnd/>
              <a:tailEnd/>
            </a:ln>
          </p:spPr>
          <p:txBody>
            <a:bodyPr wrap="none" anchor="ctr"/>
            <a:lstStyle/>
            <a:p>
              <a:pPr fontAlgn="auto">
                <a:spcBef>
                  <a:spcPts val="0"/>
                </a:spcBef>
                <a:spcAft>
                  <a:spcPts val="0"/>
                </a:spcAft>
                <a:defRPr/>
              </a:pPr>
              <a:endParaRPr kumimoji="0" lang="ja-JP" altLang="en-US" kern="0" dirty="0">
                <a:solidFill>
                  <a:sysClr val="windowText" lastClr="000000"/>
                </a:solidFill>
                <a:latin typeface="Tahoma" pitchFamily="34" charset="0"/>
                <a:ea typeface="ＭＳ Ｐゴシック" pitchFamily="50" charset="-128"/>
                <a:cs typeface="Tahoma" pitchFamily="34" charset="0"/>
              </a:endParaRPr>
            </a:p>
          </p:txBody>
        </p:sp>
        <p:sp>
          <p:nvSpPr>
            <p:cNvPr id="140" name="Rectangle 26"/>
            <p:cNvSpPr>
              <a:spLocks noChangeAspect="1" noChangeArrowheads="1"/>
            </p:cNvSpPr>
            <p:nvPr/>
          </p:nvSpPr>
          <p:spPr bwMode="auto">
            <a:xfrm>
              <a:off x="2618" y="1054"/>
              <a:ext cx="57" cy="45"/>
            </a:xfrm>
            <a:prstGeom prst="rect">
              <a:avLst/>
            </a:prstGeom>
            <a:solidFill>
              <a:sysClr val="window" lastClr="FFFFFF"/>
            </a:solidFill>
            <a:ln w="28575">
              <a:solidFill>
                <a:srgbClr val="0070C0"/>
              </a:solidFill>
              <a:miter lim="800000"/>
              <a:headEnd/>
              <a:tailEnd/>
            </a:ln>
          </p:spPr>
          <p:txBody>
            <a:bodyPr wrap="none" anchor="ctr"/>
            <a:lstStyle/>
            <a:p>
              <a:pPr fontAlgn="auto">
                <a:spcBef>
                  <a:spcPts val="0"/>
                </a:spcBef>
                <a:spcAft>
                  <a:spcPts val="0"/>
                </a:spcAft>
                <a:defRPr/>
              </a:pPr>
              <a:endParaRPr kumimoji="0" lang="ja-JP" altLang="en-US" b="1" kern="0" dirty="0">
                <a:solidFill>
                  <a:srgbClr val="000000"/>
                </a:solidFill>
                <a:latin typeface="Tahoma" pitchFamily="34" charset="0"/>
                <a:ea typeface="ＭＳ Ｐゴシック" pitchFamily="50" charset="-128"/>
                <a:cs typeface="Tahoma" pitchFamily="34" charset="0"/>
              </a:endParaRPr>
            </a:p>
          </p:txBody>
        </p:sp>
      </p:grpSp>
      <p:sp>
        <p:nvSpPr>
          <p:cNvPr id="11358" name="テキスト ボックス 390"/>
          <p:cNvSpPr>
            <a:spLocks noChangeArrowheads="1"/>
          </p:cNvSpPr>
          <p:nvPr/>
        </p:nvSpPr>
        <p:spPr bwMode="auto">
          <a:xfrm>
            <a:off x="6809021" y="3606802"/>
            <a:ext cx="2203625" cy="442674"/>
          </a:xfrm>
          <a:prstGeom prst="roundRect">
            <a:avLst>
              <a:gd name="adj" fmla="val 16667"/>
            </a:avLst>
          </a:prstGeom>
          <a:solidFill>
            <a:srgbClr val="99FF33"/>
          </a:solidFill>
          <a:ln w="9525">
            <a:solidFill>
              <a:srgbClr val="0066CC"/>
            </a:solidFill>
            <a:miter lim="800000"/>
            <a:headEnd/>
            <a:tailEnd/>
          </a:ln>
        </p:spPr>
        <p:txBody>
          <a:bodyPr wrap="none">
            <a:spAutoFit/>
          </a:bodyPr>
          <a:lstStyle/>
          <a:p>
            <a:pPr algn="ctr"/>
            <a:r>
              <a:rPr lang="en-US" altLang="ja-JP" sz="2000" dirty="0" smtClean="0">
                <a:latin typeface="Tahoma" pitchFamily="34" charset="0"/>
                <a:cs typeface="Tahoma" pitchFamily="34" charset="0"/>
              </a:rPr>
              <a:t>Filling Gas Temp.</a:t>
            </a:r>
            <a:endParaRPr lang="ja-JP" altLang="en-US" sz="2000" dirty="0">
              <a:latin typeface="Tahoma" pitchFamily="34" charset="0"/>
              <a:cs typeface="Tahoma" pitchFamily="34" charset="0"/>
            </a:endParaRPr>
          </a:p>
        </p:txBody>
      </p:sp>
      <p:sp>
        <p:nvSpPr>
          <p:cNvPr id="11359" name="テキスト ボックス 390"/>
          <p:cNvSpPr>
            <a:spLocks noChangeArrowheads="1"/>
          </p:cNvSpPr>
          <p:nvPr/>
        </p:nvSpPr>
        <p:spPr bwMode="auto">
          <a:xfrm>
            <a:off x="6959559" y="3041338"/>
            <a:ext cx="2053087" cy="442674"/>
          </a:xfrm>
          <a:prstGeom prst="roundRect">
            <a:avLst>
              <a:gd name="adj" fmla="val 16667"/>
            </a:avLst>
          </a:prstGeom>
          <a:solidFill>
            <a:srgbClr val="99FF33"/>
          </a:solidFill>
          <a:ln w="9525">
            <a:solidFill>
              <a:srgbClr val="0066CC"/>
            </a:solidFill>
            <a:miter lim="800000"/>
            <a:headEnd/>
            <a:tailEnd/>
          </a:ln>
        </p:spPr>
        <p:txBody>
          <a:bodyPr wrap="square">
            <a:spAutoFit/>
          </a:bodyPr>
          <a:lstStyle/>
          <a:p>
            <a:pPr algn="ctr"/>
            <a:r>
              <a:rPr lang="en-US" altLang="ja-JP" sz="2000" dirty="0" smtClean="0">
                <a:latin typeface="Tahoma" pitchFamily="34" charset="0"/>
                <a:cs typeface="Tahoma" pitchFamily="34" charset="0"/>
              </a:rPr>
              <a:t>Filling Pressure</a:t>
            </a:r>
            <a:endParaRPr lang="ja-JP" altLang="en-US" sz="2000" dirty="0">
              <a:latin typeface="Tahoma" pitchFamily="34" charset="0"/>
              <a:cs typeface="Tahoma" pitchFamily="34" charset="0"/>
            </a:endParaRPr>
          </a:p>
        </p:txBody>
      </p:sp>
      <p:sp>
        <p:nvSpPr>
          <p:cNvPr id="136" name="スライド番号プレースホルダ 135"/>
          <p:cNvSpPr>
            <a:spLocks noGrp="1"/>
          </p:cNvSpPr>
          <p:nvPr>
            <p:ph type="sldNum" sz="quarter" idx="12"/>
          </p:nvPr>
        </p:nvSpPr>
        <p:spPr>
          <a:xfrm>
            <a:off x="7987730" y="6356351"/>
            <a:ext cx="699070" cy="364490"/>
          </a:xfrm>
        </p:spPr>
        <p:txBody>
          <a:bodyPr/>
          <a:lstStyle/>
          <a:p>
            <a:pPr>
              <a:defRPr/>
            </a:pPr>
            <a:fld id="{61E85D19-B402-4176-9AB5-35B4BAD82DB1}" type="slidenum">
              <a:rPr lang="ja-JP" altLang="en-US">
                <a:latin typeface="Tahoma" pitchFamily="34" charset="0"/>
                <a:cs typeface="Tahoma" pitchFamily="34" charset="0"/>
              </a:rPr>
              <a:pPr>
                <a:defRPr/>
              </a:pPr>
              <a:t>13</a:t>
            </a:fld>
            <a:endParaRPr lang="ja-JP" altLang="en-US" dirty="0">
              <a:latin typeface="Tahoma" pitchFamily="34" charset="0"/>
              <a:cs typeface="Tahoma" pitchFamily="34" charset="0"/>
            </a:endParaRPr>
          </a:p>
        </p:txBody>
      </p:sp>
      <p:sp>
        <p:nvSpPr>
          <p:cNvPr id="13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Tahoma" pitchFamily="34" charset="0"/>
                <a:ea typeface="Tahoma" pitchFamily="34" charset="0"/>
                <a:cs typeface="Tahoma" pitchFamily="34" charset="0"/>
              </a:rPr>
              <a:t>2. Gas cycle test</a:t>
            </a:r>
            <a:endParaRPr lang="ja-JP" altLang="en-US" sz="3600" b="1" dirty="0">
              <a:solidFill>
                <a:srgbClr val="0070C0"/>
              </a:solidFill>
              <a:latin typeface="Tahoma" pitchFamily="34" charset="0"/>
              <a:ea typeface="+mj-ea"/>
              <a:cs typeface="Tahoma" pitchFamily="34" charset="0"/>
            </a:endParaRPr>
          </a:p>
        </p:txBody>
      </p:sp>
      <p:sp>
        <p:nvSpPr>
          <p:cNvPr id="134" name="テキスト ボックス 390"/>
          <p:cNvSpPr>
            <a:spLocks noChangeArrowheads="1"/>
          </p:cNvSpPr>
          <p:nvPr/>
        </p:nvSpPr>
        <p:spPr bwMode="auto">
          <a:xfrm>
            <a:off x="6344619" y="940722"/>
            <a:ext cx="541019" cy="442674"/>
          </a:xfrm>
          <a:prstGeom prst="roundRect">
            <a:avLst>
              <a:gd name="adj" fmla="val 16667"/>
            </a:avLst>
          </a:prstGeom>
          <a:solidFill>
            <a:srgbClr val="99FF33"/>
          </a:solidFill>
          <a:ln w="9525">
            <a:solidFill>
              <a:srgbClr val="0066CC"/>
            </a:solidFill>
            <a:miter lim="800000"/>
            <a:headEnd/>
            <a:tailEnd/>
          </a:ln>
        </p:spPr>
        <p:txBody>
          <a:bodyPr wrap="square">
            <a:spAutoFit/>
          </a:bodyPr>
          <a:lstStyle/>
          <a:p>
            <a:pPr algn="ctr"/>
            <a:endParaRPr lang="ja-JP" altLang="en-US" sz="2000" dirty="0">
              <a:latin typeface="Tahoma" pitchFamily="34" charset="0"/>
              <a:cs typeface="Tahoma" pitchFamily="34" charset="0"/>
            </a:endParaRPr>
          </a:p>
        </p:txBody>
      </p:sp>
      <p:sp>
        <p:nvSpPr>
          <p:cNvPr id="2" name="テキスト ボックス 1"/>
          <p:cNvSpPr txBox="1"/>
          <p:nvPr/>
        </p:nvSpPr>
        <p:spPr>
          <a:xfrm>
            <a:off x="6833870" y="1006505"/>
            <a:ext cx="2180405" cy="338554"/>
          </a:xfrm>
          <a:prstGeom prst="rect">
            <a:avLst/>
          </a:prstGeom>
          <a:noFill/>
        </p:spPr>
        <p:txBody>
          <a:bodyPr wrap="none" rtlCol="0">
            <a:spAutoFit/>
          </a:bodyPr>
          <a:lstStyle/>
          <a:p>
            <a:r>
              <a:rPr lang="ja-JP" altLang="en-US" sz="1600" dirty="0" smtClean="0">
                <a:latin typeface="Tahoma" pitchFamily="34" charset="0"/>
                <a:cs typeface="Tahoma" pitchFamily="34" charset="0"/>
              </a:rPr>
              <a:t>←　</a:t>
            </a:r>
            <a:r>
              <a:rPr lang="en-US" altLang="ja-JP" sz="1600" dirty="0" smtClean="0">
                <a:latin typeface="Tahoma" pitchFamily="34" charset="0"/>
                <a:cs typeface="Tahoma" pitchFamily="34" charset="0"/>
              </a:rPr>
              <a:t>Control parameter</a:t>
            </a:r>
            <a:endParaRPr kumimoji="1" lang="ja-JP" altLang="en-US" sz="1600" dirty="0">
              <a:latin typeface="Tahoma" pitchFamily="34" charset="0"/>
              <a:cs typeface="Tahoma" pitchFamily="34" charset="0"/>
            </a:endParaRPr>
          </a:p>
        </p:txBody>
      </p:sp>
      <p:sp>
        <p:nvSpPr>
          <p:cNvPr id="15" name="テキスト ボックス 14"/>
          <p:cNvSpPr txBox="1"/>
          <p:nvPr/>
        </p:nvSpPr>
        <p:spPr>
          <a:xfrm>
            <a:off x="1943894" y="6284911"/>
            <a:ext cx="4818242" cy="369332"/>
          </a:xfrm>
          <a:prstGeom prst="rect">
            <a:avLst/>
          </a:prstGeom>
          <a:noFill/>
        </p:spPr>
        <p:txBody>
          <a:bodyPr wrap="none" rtlCol="0">
            <a:spAutoFit/>
          </a:bodyPr>
          <a:lstStyle/>
          <a:p>
            <a:r>
              <a:rPr lang="en-US" altLang="ja-JP" dirty="0" smtClean="0">
                <a:latin typeface="Tahoma" pitchFamily="34" charset="0"/>
                <a:ea typeface="Tahoma" pitchFamily="34" charset="0"/>
                <a:cs typeface="Tahoma" pitchFamily="34" charset="0"/>
              </a:rPr>
              <a:t>Figure. Flow diagram of filling test equipment</a:t>
            </a:r>
            <a:endParaRPr kumimoji="1" lang="ja-JP" altLang="en-US" dirty="0">
              <a:latin typeface="Tahoma" pitchFamily="34" charset="0"/>
              <a:ea typeface="HG行書体" pitchFamily="65" charset="-128"/>
              <a:cs typeface="Tahoma" pitchFamily="34" charset="0"/>
            </a:endParaRPr>
          </a:p>
        </p:txBody>
      </p:sp>
      <p:sp>
        <p:nvSpPr>
          <p:cNvPr id="358" name="Text Box 27"/>
          <p:cNvSpPr txBox="1">
            <a:spLocks noChangeArrowheads="1"/>
          </p:cNvSpPr>
          <p:nvPr/>
        </p:nvSpPr>
        <p:spPr bwMode="auto">
          <a:xfrm>
            <a:off x="4838699" y="5343524"/>
            <a:ext cx="609601" cy="276854"/>
          </a:xfrm>
          <a:prstGeom prst="rect">
            <a:avLst/>
          </a:prstGeom>
          <a:solidFill>
            <a:schemeClr val="bg1"/>
          </a:solidFill>
          <a:ln w="25400">
            <a:solidFill>
              <a:sysClr val="windowText" lastClr="000000"/>
            </a:solidFill>
            <a:miter lim="800000"/>
            <a:headEnd/>
            <a:tailEnd/>
          </a:ln>
        </p:spPr>
        <p:txBody>
          <a:bodyPr wrap="square" lIns="60817" tIns="30408" rIns="60817" bIns="30408">
            <a:spAutoFit/>
          </a:bodyPr>
          <a:lstStyle/>
          <a:p>
            <a:pPr algn="ctr" defTabSz="850900" fontAlgn="auto">
              <a:spcBef>
                <a:spcPts val="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FM2</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
        <p:nvSpPr>
          <p:cNvPr id="293" name="Text Box 27"/>
          <p:cNvSpPr txBox="1">
            <a:spLocks noChangeArrowheads="1"/>
          </p:cNvSpPr>
          <p:nvPr/>
        </p:nvSpPr>
        <p:spPr bwMode="auto">
          <a:xfrm>
            <a:off x="4038600" y="2073275"/>
            <a:ext cx="581025" cy="276854"/>
          </a:xfrm>
          <a:prstGeom prst="rect">
            <a:avLst/>
          </a:prstGeom>
          <a:solidFill>
            <a:schemeClr val="bg1"/>
          </a:solidFill>
          <a:ln w="25400">
            <a:solidFill>
              <a:sysClr val="windowText" lastClr="000000"/>
            </a:solidFill>
            <a:miter lim="800000"/>
            <a:headEnd/>
            <a:tailEnd/>
          </a:ln>
        </p:spPr>
        <p:txBody>
          <a:bodyPr wrap="square" lIns="60817" tIns="30408" rIns="60817" bIns="30408">
            <a:spAutoFit/>
          </a:bodyPr>
          <a:lstStyle/>
          <a:p>
            <a:pPr algn="ctr" defTabSz="850900" fontAlgn="auto">
              <a:spcBef>
                <a:spcPts val="0"/>
              </a:spcBef>
              <a:spcAft>
                <a:spcPts val="0"/>
              </a:spcAft>
              <a:defRPr/>
            </a:pPr>
            <a:r>
              <a:rPr kumimoji="0" lang="en-US" altLang="ja-JP" sz="1400" b="1" kern="0" dirty="0" smtClean="0">
                <a:solidFill>
                  <a:srgbClr val="000000"/>
                </a:solidFill>
                <a:latin typeface="Tahoma" pitchFamily="34" charset="0"/>
                <a:ea typeface="ＭＳ Ｐゴシック" pitchFamily="50" charset="-128"/>
                <a:cs typeface="Tahoma" pitchFamily="34" charset="0"/>
              </a:rPr>
              <a:t>FM1</a:t>
            </a:r>
            <a:endParaRPr kumimoji="0" lang="en-US" altLang="ja-JP" sz="1400" b="1" kern="0" dirty="0">
              <a:solidFill>
                <a:srgbClr val="000000"/>
              </a:solidFill>
              <a:latin typeface="Tahoma" pitchFamily="34" charset="0"/>
              <a:ea typeface="ＭＳ Ｐゴシック" pitchFamily="50" charset="-128"/>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5"/>
          <p:cNvSpPr txBox="1">
            <a:spLocks noChangeArrowheads="1"/>
          </p:cNvSpPr>
          <p:nvPr/>
        </p:nvSpPr>
        <p:spPr bwMode="auto">
          <a:xfrm>
            <a:off x="495300" y="5889625"/>
            <a:ext cx="8648700" cy="923330"/>
          </a:xfrm>
          <a:prstGeom prst="rect">
            <a:avLst/>
          </a:prstGeom>
          <a:solidFill>
            <a:schemeClr val="bg1"/>
          </a:solidFill>
          <a:ln w="9525">
            <a:noFill/>
            <a:miter lim="800000"/>
            <a:headEnd/>
            <a:tailEnd/>
          </a:ln>
        </p:spPr>
        <p:txBody>
          <a:bodyPr wrap="square">
            <a:spAutoFit/>
          </a:bodyPr>
          <a:lstStyle/>
          <a:p>
            <a:r>
              <a:rPr lang="en-US" altLang="ja-JP" dirty="0">
                <a:solidFill>
                  <a:srgbClr val="0070C0"/>
                </a:solidFill>
                <a:latin typeface="+mn-lt"/>
              </a:rPr>
              <a:t>※1 </a:t>
            </a:r>
            <a:r>
              <a:rPr lang="en-US" altLang="ja-JP" dirty="0" smtClean="0">
                <a:solidFill>
                  <a:srgbClr val="0070C0"/>
                </a:solidFill>
                <a:latin typeface="+mn-lt"/>
              </a:rPr>
              <a:t>Full at Ambient Temperature relatives to density : 40.2[g/L](70[</a:t>
            </a:r>
            <a:r>
              <a:rPr lang="en-US" altLang="ja-JP" dirty="0" err="1" smtClean="0">
                <a:solidFill>
                  <a:srgbClr val="0070C0"/>
                </a:solidFill>
                <a:latin typeface="+mn-lt"/>
              </a:rPr>
              <a:t>Mpa</a:t>
            </a:r>
            <a:r>
              <a:rPr lang="en-US" altLang="ja-JP" dirty="0" smtClean="0">
                <a:solidFill>
                  <a:srgbClr val="0070C0"/>
                </a:solidFill>
                <a:latin typeface="+mn-lt"/>
              </a:rPr>
              <a:t>], 15[</a:t>
            </a:r>
            <a:r>
              <a:rPr lang="en-US" altLang="ja-JP" baseline="30000" dirty="0" err="1" smtClean="0">
                <a:solidFill>
                  <a:srgbClr val="0070C0"/>
                </a:solidFill>
                <a:latin typeface="+mn-lt"/>
                <a:ea typeface="Tahoma" pitchFamily="34" charset="0"/>
                <a:cs typeface="Tahoma" pitchFamily="34" charset="0"/>
              </a:rPr>
              <a:t>o</a:t>
            </a:r>
            <a:r>
              <a:rPr lang="en-US" altLang="ja-JP" dirty="0" err="1" smtClean="0">
                <a:solidFill>
                  <a:srgbClr val="0070C0"/>
                </a:solidFill>
                <a:latin typeface="+mn-lt"/>
                <a:ea typeface="Tahoma" pitchFamily="34" charset="0"/>
                <a:cs typeface="Tahoma" pitchFamily="34" charset="0"/>
              </a:rPr>
              <a:t>C</a:t>
            </a:r>
            <a:r>
              <a:rPr lang="en-US" altLang="ja-JP" dirty="0" smtClean="0">
                <a:solidFill>
                  <a:srgbClr val="0070C0"/>
                </a:solidFill>
                <a:latin typeface="+mn-lt"/>
                <a:ea typeface="Tahoma" pitchFamily="34" charset="0"/>
                <a:cs typeface="Tahoma" pitchFamily="34" charset="0"/>
              </a:rPr>
              <a:t>])</a:t>
            </a:r>
          </a:p>
          <a:p>
            <a:r>
              <a:rPr lang="en-US" altLang="ja-JP" dirty="0" smtClean="0">
                <a:solidFill>
                  <a:srgbClr val="0070C0"/>
                </a:solidFill>
                <a:latin typeface="+mn-lt"/>
              </a:rPr>
              <a:t>※2</a:t>
            </a:r>
            <a:r>
              <a:rPr lang="ja-JP" altLang="en-US" dirty="0" smtClean="0">
                <a:solidFill>
                  <a:srgbClr val="0070C0"/>
                </a:solidFill>
                <a:latin typeface="+mn-lt"/>
              </a:rPr>
              <a:t> </a:t>
            </a:r>
            <a:r>
              <a:rPr lang="en-US" altLang="ja-JP" dirty="0" smtClean="0">
                <a:solidFill>
                  <a:srgbClr val="0070C0"/>
                </a:solidFill>
                <a:latin typeface="+mn-lt"/>
              </a:rPr>
              <a:t>Which is controlled so that the gas temperature in the tank doesn’t exceed 85</a:t>
            </a:r>
            <a:r>
              <a:rPr lang="en-US" altLang="ja-JP" baseline="30000" dirty="0" smtClean="0">
                <a:solidFill>
                  <a:srgbClr val="0070C0"/>
                </a:solidFill>
                <a:latin typeface="+mn-lt"/>
              </a:rPr>
              <a:t>o</a:t>
            </a:r>
            <a:r>
              <a:rPr lang="en-US" altLang="ja-JP" dirty="0" smtClean="0">
                <a:solidFill>
                  <a:srgbClr val="0070C0"/>
                </a:solidFill>
                <a:latin typeface="+mn-lt"/>
              </a:rPr>
              <a:t>C, and same rate for both Type-3 and Type-4</a:t>
            </a:r>
            <a:r>
              <a:rPr lang="en-US" altLang="ja-JP" dirty="0">
                <a:solidFill>
                  <a:srgbClr val="0070C0"/>
                </a:solidFill>
                <a:latin typeface="+mn-lt"/>
              </a:rPr>
              <a:t>.</a:t>
            </a:r>
            <a:endParaRPr lang="ja-JP" altLang="en-US" dirty="0">
              <a:solidFill>
                <a:srgbClr val="0070C0"/>
              </a:solidFill>
              <a:latin typeface="+mn-lt"/>
            </a:endParaRPr>
          </a:p>
        </p:txBody>
      </p:sp>
      <p:sp>
        <p:nvSpPr>
          <p:cNvPr id="57" name="テキスト ボックス 56"/>
          <p:cNvSpPr txBox="1"/>
          <p:nvPr/>
        </p:nvSpPr>
        <p:spPr>
          <a:xfrm>
            <a:off x="0" y="0"/>
            <a:ext cx="7188200" cy="646331"/>
          </a:xfrm>
          <a:prstGeom prst="rect">
            <a:avLst/>
          </a:prstGeom>
          <a:noFill/>
          <a:ln>
            <a:noFill/>
          </a:ln>
        </p:spPr>
        <p:txBody>
          <a:bodyPr>
            <a:spAutoFit/>
          </a:bodyPr>
          <a:lstStyle/>
          <a:p>
            <a:pPr>
              <a:spcBef>
                <a:spcPct val="50000"/>
              </a:spcBef>
              <a:defRPr/>
            </a:pPr>
            <a:r>
              <a:rPr lang="en-US" altLang="ja-JP" sz="3600" b="1" dirty="0" smtClean="0">
                <a:solidFill>
                  <a:srgbClr val="0070C0"/>
                </a:solidFill>
                <a:latin typeface="Tahoma" pitchFamily="34" charset="0"/>
                <a:ea typeface="Tahoma" pitchFamily="34" charset="0"/>
                <a:cs typeface="Tahoma" pitchFamily="34" charset="0"/>
              </a:rPr>
              <a:t>2. Gas cycle test</a:t>
            </a:r>
            <a:endParaRPr lang="ja-JP" altLang="en-US" sz="3600" b="1" dirty="0">
              <a:solidFill>
                <a:srgbClr val="0070C0"/>
              </a:solidFill>
              <a:latin typeface="Tahoma" pitchFamily="34" charset="0"/>
              <a:cs typeface="Tahoma" pitchFamily="34" charset="0"/>
            </a:endParaRPr>
          </a:p>
        </p:txBody>
      </p:sp>
      <p:sp>
        <p:nvSpPr>
          <p:cNvPr id="12292" name="Text Box 15"/>
          <p:cNvSpPr txBox="1">
            <a:spLocks noChangeArrowheads="1"/>
          </p:cNvSpPr>
          <p:nvPr/>
        </p:nvSpPr>
        <p:spPr bwMode="auto">
          <a:xfrm>
            <a:off x="904875" y="4125913"/>
            <a:ext cx="4803775" cy="457200"/>
          </a:xfrm>
          <a:prstGeom prst="rect">
            <a:avLst/>
          </a:prstGeom>
          <a:noFill/>
          <a:ln w="9525">
            <a:noFill/>
            <a:miter lim="800000"/>
            <a:headEnd/>
            <a:tailEnd/>
          </a:ln>
        </p:spPr>
        <p:txBody>
          <a:bodyPr>
            <a:spAutoFit/>
          </a:bodyPr>
          <a:lstStyle/>
          <a:p>
            <a:r>
              <a:rPr lang="en-US" altLang="ja-JP" sz="1200" dirty="0">
                <a:latin typeface="ＭＳ Ｐゴシック" charset="-128"/>
              </a:rPr>
              <a:t>※</a:t>
            </a:r>
            <a:r>
              <a:rPr lang="ja-JP" altLang="en-US" sz="1200" dirty="0">
                <a:latin typeface="ＭＳ Ｐゴシック" charset="-128"/>
              </a:rPr>
              <a:t> 各試験条件において，</a:t>
            </a:r>
            <a:r>
              <a:rPr lang="en-US" altLang="ja-JP" sz="1200" dirty="0">
                <a:latin typeface="ＭＳ Ｐゴシック" charset="-128"/>
              </a:rPr>
              <a:t>VH4</a:t>
            </a:r>
            <a:r>
              <a:rPr lang="ja-JP" altLang="en-US" sz="1200" dirty="0">
                <a:latin typeface="ＭＳ Ｐゴシック" charset="-128"/>
              </a:rPr>
              <a:t>と</a:t>
            </a:r>
            <a:r>
              <a:rPr lang="en-US" altLang="ja-JP" sz="1200" dirty="0">
                <a:latin typeface="ＭＳ Ｐゴシック" charset="-128"/>
              </a:rPr>
              <a:t>VH3</a:t>
            </a:r>
            <a:r>
              <a:rPr lang="ja-JP" altLang="en-US" sz="1200" dirty="0">
                <a:latin typeface="ＭＳ Ｐゴシック" charset="-128"/>
              </a:rPr>
              <a:t>容器は同じ充填速度で実施</a:t>
            </a:r>
            <a:endParaRPr lang="en-US" altLang="ja-JP" sz="1200" dirty="0">
              <a:latin typeface="ＭＳ Ｐゴシック" charset="-128"/>
            </a:endParaRPr>
          </a:p>
          <a:p>
            <a:r>
              <a:rPr lang="ja-JP" altLang="en-US" sz="1200" dirty="0">
                <a:latin typeface="ＭＳ Ｐゴシック" charset="-128"/>
              </a:rPr>
              <a:t>　　　（</a:t>
            </a:r>
            <a:r>
              <a:rPr lang="en-US" altLang="ja-JP" sz="1200" dirty="0">
                <a:latin typeface="ＭＳ Ｐゴシック" charset="-128"/>
              </a:rPr>
              <a:t>VH4</a:t>
            </a:r>
            <a:r>
              <a:rPr lang="ja-JP" altLang="en-US" sz="1200" dirty="0">
                <a:latin typeface="ＭＳ Ｐゴシック" charset="-128"/>
              </a:rPr>
              <a:t>容器が</a:t>
            </a:r>
            <a:r>
              <a:rPr lang="en-US" altLang="ja-JP" sz="1200" dirty="0">
                <a:latin typeface="ＭＳ Ｐゴシック" charset="-128"/>
              </a:rPr>
              <a:t>85</a:t>
            </a:r>
            <a:r>
              <a:rPr lang="ja-JP" altLang="en-US" sz="1200" dirty="0">
                <a:latin typeface="ＭＳ Ｐゴシック" charset="-128"/>
              </a:rPr>
              <a:t>℃を超えない速度または</a:t>
            </a:r>
            <a:r>
              <a:rPr lang="en-US" altLang="ja-JP" sz="1200" dirty="0">
                <a:latin typeface="ＭＳ Ｐゴシック" charset="-128"/>
              </a:rPr>
              <a:t>16MPa/min</a:t>
            </a:r>
            <a:r>
              <a:rPr lang="ja-JP" altLang="en-US" sz="1200" dirty="0">
                <a:latin typeface="ＭＳ Ｐゴシック" charset="-128"/>
              </a:rPr>
              <a:t>）</a:t>
            </a:r>
          </a:p>
        </p:txBody>
      </p:sp>
      <p:graphicFrame>
        <p:nvGraphicFramePr>
          <p:cNvPr id="12359" name="Group 71"/>
          <p:cNvGraphicFramePr>
            <a:graphicFrameLocks noGrp="1"/>
          </p:cNvGraphicFramePr>
          <p:nvPr>
            <p:extLst>
              <p:ext uri="{D42A27DB-BD31-4B8C-83A1-F6EECF244321}">
                <p14:modId xmlns:p14="http://schemas.microsoft.com/office/powerpoint/2010/main" val="1545415686"/>
              </p:ext>
            </p:extLst>
          </p:nvPr>
        </p:nvGraphicFramePr>
        <p:xfrm>
          <a:off x="200025" y="1155700"/>
          <a:ext cx="8744903" cy="4700589"/>
        </p:xfrm>
        <a:graphic>
          <a:graphicData uri="http://schemas.openxmlformats.org/drawingml/2006/table">
            <a:tbl>
              <a:tblPr/>
              <a:tblGrid>
                <a:gridCol w="2000250"/>
                <a:gridCol w="2544128"/>
                <a:gridCol w="700088"/>
                <a:gridCol w="700087"/>
                <a:gridCol w="700088"/>
                <a:gridCol w="700087"/>
                <a:gridCol w="700088"/>
                <a:gridCol w="700087"/>
              </a:tblGrid>
              <a:tr h="571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Ambient Temperature </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2000" b="0" i="0" u="none" strike="noStrike" cap="none" normalizeH="0" baseline="30000" dirty="0" err="1" smtClean="0">
                          <a:ln>
                            <a:noFill/>
                          </a:ln>
                          <a:solidFill>
                            <a:schemeClr val="tx1"/>
                          </a:solidFill>
                          <a:effectLst/>
                          <a:latin typeface="Tahoma" pitchFamily="34" charset="0"/>
                          <a:ea typeface="Tahoma" pitchFamily="34" charset="0"/>
                          <a:cs typeface="Tahoma" pitchFamily="34" charset="0"/>
                        </a:rPr>
                        <a:t>o</a:t>
                      </a:r>
                      <a:r>
                        <a:rPr kumimoji="1" lang="en-US" altLang="ja-JP" sz="2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C</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15</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25</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55925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Filling Gas Temperature </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2000" b="0" i="0" u="none" strike="noStrike" cap="none" normalizeH="0" baseline="30000" dirty="0" err="1" smtClean="0">
                          <a:ln>
                            <a:noFill/>
                          </a:ln>
                          <a:solidFill>
                            <a:schemeClr val="tx1"/>
                          </a:solidFill>
                          <a:effectLst/>
                          <a:latin typeface="Tahoma" pitchFamily="34" charset="0"/>
                          <a:ea typeface="Tahoma" pitchFamily="34" charset="0"/>
                          <a:cs typeface="Tahoma" pitchFamily="34" charset="0"/>
                        </a:rPr>
                        <a:t>o</a:t>
                      </a:r>
                      <a:r>
                        <a:rPr kumimoji="1" lang="en-US" altLang="ja-JP" sz="2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C</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15</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25</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3054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Test Start,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Initial gas Press. in Tank [MPa]</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Discharging Start</a:t>
                      </a:r>
                      <a:r>
                        <a:rPr kumimoji="1" lang="en-US" altLang="ja-JP" sz="2000" b="0" i="0" u="none" strike="noStrike" cap="none" normalizeH="0" baseline="30000" dirty="0" smtClean="0">
                          <a:ln>
                            <a:noFill/>
                          </a:ln>
                          <a:solidFill>
                            <a:schemeClr val="tx1"/>
                          </a:solidFill>
                          <a:effectLst/>
                          <a:latin typeface="Tahoma" pitchFamily="34" charset="0"/>
                          <a:ea typeface="Tahoma" pitchFamily="34" charset="0"/>
                          <a:cs typeface="Tahoma" pitchFamily="34" charset="0"/>
                        </a:rPr>
                        <a:t>※1</a:t>
                      </a:r>
                      <a:endPar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195" marR="3619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56.3</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58.3</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63.2</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61.2</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49.5</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45.6</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3054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Filling Start</a:t>
                      </a:r>
                    </a:p>
                  </a:txBody>
                  <a:tcPr marL="36195" marR="3619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1.0</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305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Pressure Ramp Rate</a:t>
                      </a:r>
                      <a:r>
                        <a:rPr kumimoji="1" lang="en-US" altLang="ja-JP" sz="2000" b="0" i="0" u="none" strike="noStrike" cap="none" normalizeH="0" baseline="30000" dirty="0" smtClean="0">
                          <a:ln>
                            <a:noFill/>
                          </a:ln>
                          <a:solidFill>
                            <a:schemeClr val="tx1"/>
                          </a:solidFill>
                          <a:effectLst/>
                          <a:latin typeface="Tahoma" pitchFamily="34" charset="0"/>
                          <a:ea typeface="Tahoma" pitchFamily="34" charset="0"/>
                          <a:cs typeface="Tahoma" pitchFamily="34" charset="0"/>
                        </a:rPr>
                        <a:t>※2</a:t>
                      </a: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[MPa/min]</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constant rate</a:t>
                      </a:r>
                      <a:r>
                        <a:rPr kumimoji="1" lang="ja-JP" altLang="en-US" sz="18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7</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7</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12</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16</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16</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chemeClr val="tx1"/>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925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Discharging flow Rate</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Constant Rate to </a:t>
                      </a:r>
                      <a:r>
                        <a:rPr kumimoji="1" lang="en-US" altLang="ja-JP" sz="2000" b="0" i="0" u="none" strike="noStrike" cap="none" normalizeH="0" baseline="0" dirty="0" err="1" smtClean="0">
                          <a:ln>
                            <a:noFill/>
                          </a:ln>
                          <a:solidFill>
                            <a:schemeClr val="tx1"/>
                          </a:solidFill>
                          <a:effectLst/>
                          <a:latin typeface="Tahoma" pitchFamily="34" charset="0"/>
                          <a:ea typeface="ＭＳ Ｐゴシック" pitchFamily="50" charset="-128"/>
                          <a:cs typeface="Tahoma" pitchFamily="34" charset="0"/>
                        </a:rPr>
                        <a:t>1MPa</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5925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Discharging Time</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1hour</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　</a:t>
                      </a: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or</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　</a:t>
                      </a: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2hours</a:t>
                      </a:r>
                      <a:endPar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5925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Pressure Range</a:t>
                      </a:r>
                      <a:endParaRPr kumimoji="1"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 </a:t>
                      </a:r>
                      <a:r>
                        <a:rPr kumimoji="1" lang="ja-JP" altLang="en-US"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1" lang="en-US" altLang="ja-JP"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70[MPa]</a:t>
                      </a:r>
                      <a:endParaRPr kumimoji="1" lang="ja-JP" altLang="ja-JP" sz="20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195" marR="361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7" name="フローチャート : 端子 6"/>
          <p:cNvSpPr/>
          <p:nvPr/>
        </p:nvSpPr>
        <p:spPr>
          <a:xfrm>
            <a:off x="4764088" y="830263"/>
            <a:ext cx="1385887" cy="347662"/>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t>RT gas</a:t>
            </a:r>
            <a:endParaRPr lang="ja-JP" altLang="en-US" sz="2000" dirty="0"/>
          </a:p>
        </p:txBody>
      </p:sp>
      <p:sp>
        <p:nvSpPr>
          <p:cNvPr id="8" name="フローチャート : 端子 7"/>
          <p:cNvSpPr/>
          <p:nvPr/>
        </p:nvSpPr>
        <p:spPr>
          <a:xfrm>
            <a:off x="6170613" y="831850"/>
            <a:ext cx="2770187" cy="347663"/>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t>Precooled gas</a:t>
            </a:r>
            <a:endParaRPr lang="ja-JP" altLang="en-US" sz="2000" dirty="0"/>
          </a:p>
        </p:txBody>
      </p:sp>
      <p:sp>
        <p:nvSpPr>
          <p:cNvPr id="10" name="スライド番号プレースホルダ 9"/>
          <p:cNvSpPr>
            <a:spLocks noGrp="1"/>
          </p:cNvSpPr>
          <p:nvPr>
            <p:ph type="sldNum" sz="quarter" idx="12"/>
          </p:nvPr>
        </p:nvSpPr>
        <p:spPr/>
        <p:txBody>
          <a:bodyPr/>
          <a:lstStyle/>
          <a:p>
            <a:pPr>
              <a:defRPr/>
            </a:pPr>
            <a:fld id="{FEEA6761-19A8-42F2-BD62-DC8AE4E94C9B}" type="slidenum">
              <a:rPr lang="ja-JP" altLang="en-US" smtClean="0"/>
              <a:pPr>
                <a:defRPr/>
              </a:pPr>
              <a:t>14</a:t>
            </a:fld>
            <a:endParaRPr lang="ja-JP" altLang="en-US" dirty="0"/>
          </a:p>
        </p:txBody>
      </p:sp>
      <p:sp>
        <p:nvSpPr>
          <p:cNvPr id="9" name="テキスト ボックス 8"/>
          <p:cNvSpPr txBox="1"/>
          <p:nvPr/>
        </p:nvSpPr>
        <p:spPr>
          <a:xfrm>
            <a:off x="194256" y="770489"/>
            <a:ext cx="2536720" cy="400110"/>
          </a:xfrm>
          <a:prstGeom prst="rect">
            <a:avLst/>
          </a:prstGeom>
          <a:noFill/>
        </p:spPr>
        <p:txBody>
          <a:bodyPr wrap="none" rtlCol="0">
            <a:spAutoFit/>
          </a:bodyPr>
          <a:lstStyle/>
          <a:p>
            <a:r>
              <a:rPr lang="en-US" altLang="ja-JP" sz="2000" dirty="0" smtClean="0">
                <a:latin typeface="Tahoma" pitchFamily="34" charset="0"/>
                <a:ea typeface="Tahoma" pitchFamily="34" charset="0"/>
                <a:cs typeface="Tahoma" pitchFamily="34" charset="0"/>
              </a:rPr>
              <a:t>Table Test conditions</a:t>
            </a:r>
            <a:endParaRPr kumimoji="1" lang="ja-JP" altLang="en-US" sz="2000" dirty="0">
              <a:latin typeface="Tahoma" pitchFamily="34" charset="0"/>
              <a:cs typeface="Tahoma" pitchFamily="34" charset="0"/>
            </a:endParaRPr>
          </a:p>
        </p:txBody>
      </p:sp>
      <p:sp>
        <p:nvSpPr>
          <p:cNvPr id="11" name="フローチャート : 端子 10"/>
          <p:cNvSpPr/>
          <p:nvPr/>
        </p:nvSpPr>
        <p:spPr>
          <a:xfrm>
            <a:off x="4784726" y="1774232"/>
            <a:ext cx="1385887" cy="463999"/>
          </a:xfrm>
          <a:prstGeom prst="flowChartTerminator">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2" name="フローチャート : 端子 11"/>
          <p:cNvSpPr/>
          <p:nvPr/>
        </p:nvSpPr>
        <p:spPr>
          <a:xfrm>
            <a:off x="6149975" y="1774231"/>
            <a:ext cx="2790825" cy="463999"/>
          </a:xfrm>
          <a:prstGeom prst="flowChartTerminator">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8660"/>
            <a:ext cx="7772400" cy="3883660"/>
          </a:xfrm>
        </p:spPr>
        <p:txBody>
          <a:bodyPr>
            <a:noAutofit/>
          </a:bodyPr>
          <a:lstStyle/>
          <a:p>
            <a:r>
              <a:rPr kumimoji="1" lang="en-US" altLang="ja-JP" sz="3600" cap="none" dirty="0" smtClean="0">
                <a:solidFill>
                  <a:schemeClr val="bg1">
                    <a:lumMod val="85000"/>
                  </a:schemeClr>
                </a:solidFill>
                <a:ea typeface="Tahoma" pitchFamily="34" charset="0"/>
              </a:rPr>
              <a:t>1. Introduction </a:t>
            </a:r>
            <a:br>
              <a:rPr kumimoji="1" lang="en-US" altLang="ja-JP" sz="3600" cap="none" dirty="0" smtClean="0">
                <a:solidFill>
                  <a:schemeClr val="bg1">
                    <a:lumMod val="85000"/>
                  </a:schemeClr>
                </a:solidFill>
                <a:ea typeface="Tahoma" pitchFamily="34" charset="0"/>
              </a:rPr>
            </a:br>
            <a:r>
              <a:rPr kumimoji="1" lang="en-US" altLang="ja-JP" sz="3600" cap="none" dirty="0" smtClean="0">
                <a:solidFill>
                  <a:schemeClr val="bg1">
                    <a:lumMod val="85000"/>
                  </a:schemeClr>
                </a:solidFill>
                <a:ea typeface="Tahoma" pitchFamily="34" charset="0"/>
              </a:rPr>
              <a:t>2. </a:t>
            </a:r>
            <a:r>
              <a:rPr lang="en-US" altLang="ja-JP" sz="3600" cap="none" dirty="0" smtClean="0">
                <a:solidFill>
                  <a:schemeClr val="bg1">
                    <a:lumMod val="85000"/>
                  </a:schemeClr>
                </a:solidFill>
              </a:rPr>
              <a:t>Gas cycle test </a:t>
            </a:r>
            <a:r>
              <a:rPr lang="en-US" altLang="ja-JP" sz="3600" cap="none" dirty="0" smtClean="0"/>
              <a:t/>
            </a:r>
            <a:br>
              <a:rPr lang="en-US" altLang="ja-JP" sz="3600" cap="none" dirty="0" smtClean="0"/>
            </a:br>
            <a:r>
              <a:rPr lang="en-US" altLang="ja-JP" sz="3600" cap="none" dirty="0" smtClean="0"/>
              <a:t>3. Test Results</a:t>
            </a:r>
            <a:br>
              <a:rPr lang="en-US" altLang="ja-JP" sz="3600" cap="none" dirty="0" smtClean="0"/>
            </a:br>
            <a:r>
              <a:rPr lang="en-US" altLang="ja-JP" sz="3600" cap="none" dirty="0" smtClean="0">
                <a:solidFill>
                  <a:schemeClr val="bg1">
                    <a:lumMod val="85000"/>
                  </a:schemeClr>
                </a:solidFill>
              </a:rPr>
              <a:t>4. Deriving Empirical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    Formulae</a:t>
            </a:r>
            <a:r>
              <a:rPr lang="ja-JP" altLang="en-US" sz="3600" cap="none" dirty="0" smtClean="0">
                <a:solidFill>
                  <a:schemeClr val="bg1">
                    <a:lumMod val="85000"/>
                  </a:schemeClr>
                </a:solidFill>
              </a:rPr>
              <a:t> </a:t>
            </a:r>
            <a:r>
              <a:rPr lang="en-US" altLang="ja-JP" sz="3600" cap="none" dirty="0">
                <a:solidFill>
                  <a:schemeClr val="bg1">
                    <a:lumMod val="85000"/>
                  </a:schemeClr>
                </a:solidFill>
              </a:rPr>
              <a:t>o</a:t>
            </a:r>
            <a:r>
              <a:rPr lang="en-US" altLang="ja-JP" sz="3600" cap="none" dirty="0" smtClean="0">
                <a:solidFill>
                  <a:schemeClr val="bg1">
                    <a:lumMod val="85000"/>
                  </a:schemeClr>
                </a:solidFill>
              </a:rPr>
              <a:t>f Attained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    Temperature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5. Summary</a:t>
            </a:r>
            <a:endParaRPr kumimoji="1" lang="ja-JP" altLang="en-US" sz="3600" cap="none" dirty="0">
              <a:solidFill>
                <a:schemeClr val="bg1">
                  <a:lumMod val="85000"/>
                </a:schemeClr>
              </a:solidFill>
            </a:endParaRPr>
          </a:p>
        </p:txBody>
      </p:sp>
      <p:sp>
        <p:nvSpPr>
          <p:cNvPr id="3" name="テキスト プレースホルダー 2"/>
          <p:cNvSpPr>
            <a:spLocks noGrp="1"/>
          </p:cNvSpPr>
          <p:nvPr>
            <p:ph type="body" idx="1"/>
          </p:nvPr>
        </p:nvSpPr>
        <p:spPr>
          <a:xfrm>
            <a:off x="722313" y="422593"/>
            <a:ext cx="7772400" cy="1500187"/>
          </a:xfrm>
        </p:spPr>
        <p:txBody>
          <a:bodyPr>
            <a:normAutofit/>
          </a:bodyPr>
          <a:lstStyle/>
          <a:p>
            <a:r>
              <a:rPr lang="en-US" altLang="ja-JP" sz="4000" dirty="0" smtClean="0">
                <a:ea typeface="Tahoma" pitchFamily="34" charset="0"/>
              </a:rPr>
              <a:t>Table of contents</a:t>
            </a:r>
            <a:endParaRPr kumimoji="1" lang="ja-JP" altLang="en-US" sz="4000" dirty="0"/>
          </a:p>
        </p:txBody>
      </p:sp>
      <p:sp>
        <p:nvSpPr>
          <p:cNvPr id="4" name="スライド番号プレースホルダー 3"/>
          <p:cNvSpPr>
            <a:spLocks noGrp="1"/>
          </p:cNvSpPr>
          <p:nvPr>
            <p:ph type="sldNum" sz="quarter" idx="12"/>
          </p:nvPr>
        </p:nvSpPr>
        <p:spPr/>
        <p:txBody>
          <a:bodyPr/>
          <a:lstStyle/>
          <a:p>
            <a:fld id="{2754ED01-E2A0-4C1E-8E21-014B99041579}" type="slidenum">
              <a:rPr lang="en-US" smtClean="0">
                <a:ea typeface="Tahoma" pitchFamily="34" charset="0"/>
              </a:rPr>
              <a:pPr/>
              <a:t>15</a:t>
            </a:fld>
            <a:endParaRPr lang="en-US" dirty="0">
              <a:ea typeface="Tahoma" pitchFamily="34" charset="0"/>
            </a:endParaRPr>
          </a:p>
        </p:txBody>
      </p:sp>
    </p:spTree>
    <p:extLst>
      <p:ext uri="{BB962C8B-B14F-4D97-AF65-F5344CB8AC3E}">
        <p14:creationId xmlns:p14="http://schemas.microsoft.com/office/powerpoint/2010/main" val="3726907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グループ化 26"/>
          <p:cNvGrpSpPr>
            <a:grpSpLocks/>
          </p:cNvGrpSpPr>
          <p:nvPr/>
        </p:nvGrpSpPr>
        <p:grpSpPr bwMode="auto">
          <a:xfrm>
            <a:off x="114300" y="1984375"/>
            <a:ext cx="8175625" cy="3717925"/>
            <a:chOff x="336550" y="1984375"/>
            <a:chExt cx="7839075" cy="3579813"/>
          </a:xfrm>
        </p:grpSpPr>
        <p:grpSp>
          <p:nvGrpSpPr>
            <p:cNvPr id="13351" name="グループ化 18"/>
            <p:cNvGrpSpPr>
              <a:grpSpLocks/>
            </p:cNvGrpSpPr>
            <p:nvPr/>
          </p:nvGrpSpPr>
          <p:grpSpPr bwMode="auto">
            <a:xfrm>
              <a:off x="336550" y="1984375"/>
              <a:ext cx="7839075" cy="3579813"/>
              <a:chOff x="336550" y="1984375"/>
              <a:chExt cx="7839075" cy="3579813"/>
            </a:xfrm>
          </p:grpSpPr>
          <p:pic>
            <p:nvPicPr>
              <p:cNvPr id="13355" name="Picture 20"/>
              <p:cNvPicPr>
                <a:picLocks noChangeAspect="1" noChangeArrowheads="1"/>
              </p:cNvPicPr>
              <p:nvPr/>
            </p:nvPicPr>
            <p:blipFill>
              <a:blip r:embed="rId3" cstate="print"/>
              <a:srcRect/>
              <a:stretch>
                <a:fillRect/>
              </a:stretch>
            </p:blipFill>
            <p:spPr bwMode="auto">
              <a:xfrm>
                <a:off x="336550" y="1984375"/>
                <a:ext cx="7839075" cy="3579813"/>
              </a:xfrm>
              <a:prstGeom prst="rect">
                <a:avLst/>
              </a:prstGeom>
              <a:noFill/>
              <a:ln w="9525">
                <a:noFill/>
                <a:miter lim="800000"/>
                <a:headEnd/>
                <a:tailEnd/>
              </a:ln>
            </p:spPr>
          </p:pic>
          <p:sp>
            <p:nvSpPr>
              <p:cNvPr id="17" name="正方形/長方形 16"/>
              <p:cNvSpPr/>
              <p:nvPr/>
            </p:nvSpPr>
            <p:spPr>
              <a:xfrm>
                <a:off x="6335713" y="3314700"/>
                <a:ext cx="328612" cy="195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cs typeface="Tahoma" pitchFamily="34" charset="0"/>
                </a:endParaRPr>
              </a:p>
            </p:txBody>
          </p:sp>
          <p:sp>
            <p:nvSpPr>
              <p:cNvPr id="18" name="正方形/長方形 17"/>
              <p:cNvSpPr/>
              <p:nvPr/>
            </p:nvSpPr>
            <p:spPr>
              <a:xfrm>
                <a:off x="6334125" y="3014663"/>
                <a:ext cx="328613" cy="261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cs typeface="Tahoma" pitchFamily="34" charset="0"/>
                </a:endParaRPr>
              </a:p>
            </p:txBody>
          </p:sp>
        </p:grpSp>
        <p:cxnSp>
          <p:nvCxnSpPr>
            <p:cNvPr id="22" name="直線コネクタ 21"/>
            <p:cNvCxnSpPr/>
            <p:nvPr/>
          </p:nvCxnSpPr>
          <p:spPr>
            <a:xfrm rot="16200000" flipH="1">
              <a:off x="6120606" y="3175794"/>
              <a:ext cx="39528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276975" y="3295650"/>
              <a:ext cx="6032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276975" y="2997200"/>
              <a:ext cx="60325" cy="15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315" name="テキスト ボックス 2"/>
          <p:cNvSpPr txBox="1">
            <a:spLocks noChangeArrowheads="1"/>
          </p:cNvSpPr>
          <p:nvPr/>
        </p:nvSpPr>
        <p:spPr bwMode="auto">
          <a:xfrm>
            <a:off x="0" y="0"/>
            <a:ext cx="8801100" cy="646331"/>
          </a:xfrm>
          <a:prstGeom prst="rect">
            <a:avLst/>
          </a:prstGeom>
          <a:noFill/>
          <a:ln w="9525">
            <a:noFill/>
            <a:miter lim="800000"/>
            <a:headEnd/>
            <a:tailEnd/>
          </a:ln>
        </p:spPr>
        <p:txBody>
          <a:bodyPr>
            <a:spAutoFit/>
          </a:bodyPr>
          <a:lstStyle/>
          <a:p>
            <a:r>
              <a:rPr lang="en-US" altLang="ja-JP" sz="3600" b="1" dirty="0" smtClean="0">
                <a:solidFill>
                  <a:srgbClr val="0070C0"/>
                </a:solidFill>
                <a:latin typeface="+mn-lt"/>
                <a:cs typeface="Tahoma" pitchFamily="34" charset="0"/>
              </a:rPr>
              <a:t>3. Test Result</a:t>
            </a:r>
          </a:p>
        </p:txBody>
      </p:sp>
      <p:sp>
        <p:nvSpPr>
          <p:cNvPr id="13316" name="テキスト ボックス 44"/>
          <p:cNvSpPr txBox="1">
            <a:spLocks noChangeArrowheads="1"/>
          </p:cNvSpPr>
          <p:nvPr/>
        </p:nvSpPr>
        <p:spPr bwMode="auto">
          <a:xfrm>
            <a:off x="228600" y="715963"/>
            <a:ext cx="8648700" cy="707886"/>
          </a:xfrm>
          <a:prstGeom prst="rect">
            <a:avLst/>
          </a:prstGeom>
          <a:noFill/>
          <a:ln w="9525">
            <a:noFill/>
            <a:miter lim="800000"/>
            <a:headEnd/>
            <a:tailEnd/>
          </a:ln>
        </p:spPr>
        <p:txBody>
          <a:bodyPr wrap="square">
            <a:spAutoFit/>
          </a:bodyPr>
          <a:lstStyle/>
          <a:p>
            <a:r>
              <a:rPr lang="en-US" altLang="ja-JP" sz="2000" dirty="0" smtClean="0">
                <a:solidFill>
                  <a:srgbClr val="0070C0"/>
                </a:solidFill>
                <a:latin typeface="+mn-lt"/>
                <a:cs typeface="Tahoma" pitchFamily="34" charset="0"/>
              </a:rPr>
              <a:t>(1) The relationship between the </a:t>
            </a:r>
            <a:r>
              <a:rPr lang="en-US" altLang="ja-JP" sz="2000" dirty="0">
                <a:solidFill>
                  <a:srgbClr val="0070C0"/>
                </a:solidFill>
                <a:cs typeface="Tahoma" pitchFamily="34" charset="0"/>
              </a:rPr>
              <a:t>ambient </a:t>
            </a:r>
            <a:r>
              <a:rPr lang="en-US" altLang="ja-JP" sz="2000" dirty="0" smtClean="0">
                <a:solidFill>
                  <a:srgbClr val="0070C0"/>
                </a:solidFill>
                <a:latin typeface="+mn-lt"/>
                <a:cs typeface="Tahoma" pitchFamily="34" charset="0"/>
              </a:rPr>
              <a:t>temperature and that of gas in a tank in case of </a:t>
            </a:r>
            <a:r>
              <a:rPr lang="en-US" altLang="ja-JP" sz="2000" dirty="0">
                <a:solidFill>
                  <a:srgbClr val="0070C0"/>
                </a:solidFill>
                <a:latin typeface="+mn-lt"/>
                <a:cs typeface="Tahoma" pitchFamily="34" charset="0"/>
              </a:rPr>
              <a:t>r</a:t>
            </a:r>
            <a:r>
              <a:rPr lang="en-US" altLang="ja-JP" sz="2000" dirty="0" smtClean="0">
                <a:solidFill>
                  <a:srgbClr val="0070C0"/>
                </a:solidFill>
                <a:latin typeface="+mn-lt"/>
                <a:cs typeface="Tahoma" pitchFamily="34" charset="0"/>
              </a:rPr>
              <a:t>oom temperature (RT) gas filling.</a:t>
            </a:r>
          </a:p>
        </p:txBody>
      </p:sp>
      <p:sp>
        <p:nvSpPr>
          <p:cNvPr id="13317" name="AutoShape 43"/>
          <p:cNvSpPr>
            <a:spLocks noChangeArrowheads="1"/>
          </p:cNvSpPr>
          <p:nvPr/>
        </p:nvSpPr>
        <p:spPr bwMode="auto">
          <a:xfrm>
            <a:off x="3051175" y="1727200"/>
            <a:ext cx="2879725" cy="533400"/>
          </a:xfrm>
          <a:prstGeom prst="wedgeRectCallout">
            <a:avLst>
              <a:gd name="adj1" fmla="val 52998"/>
              <a:gd name="adj2" fmla="val 113989"/>
            </a:avLst>
          </a:prstGeom>
          <a:solidFill>
            <a:srgbClr val="FFFFFF"/>
          </a:solidFill>
          <a:ln w="19050">
            <a:solidFill>
              <a:srgbClr val="FF0000"/>
            </a:solidFill>
            <a:miter lim="800000"/>
            <a:headEnd/>
            <a:tailEnd/>
          </a:ln>
        </p:spPr>
        <p:txBody>
          <a:bodyPr lIns="74295" tIns="8890" rIns="74295" bIns="8890" anchor="ctr"/>
          <a:lstStyle/>
          <a:p>
            <a:pPr algn="ctr"/>
            <a:r>
              <a:rPr lang="en-US" altLang="ja-JP" sz="1600" dirty="0" smtClean="0">
                <a:solidFill>
                  <a:srgbClr val="FF0000"/>
                </a:solidFill>
                <a:latin typeface="+mn-lt"/>
                <a:cs typeface="Tahoma" pitchFamily="34" charset="0"/>
              </a:rPr>
              <a:t>Ambient temp.</a:t>
            </a:r>
            <a:r>
              <a:rPr lang="ja-JP" altLang="en-US" sz="1600" dirty="0" smtClean="0">
                <a:solidFill>
                  <a:srgbClr val="FF0000"/>
                </a:solidFill>
                <a:latin typeface="+mn-lt"/>
                <a:cs typeface="Tahoma" pitchFamily="34" charset="0"/>
              </a:rPr>
              <a:t>＝</a:t>
            </a:r>
            <a:r>
              <a:rPr lang="en-US" altLang="ja-JP" sz="1600" dirty="0">
                <a:solidFill>
                  <a:srgbClr val="FF0000"/>
                </a:solidFill>
                <a:latin typeface="+mn-lt"/>
                <a:cs typeface="Tahoma" pitchFamily="34" charset="0"/>
              </a:rPr>
              <a:t>25℃</a:t>
            </a:r>
          </a:p>
          <a:p>
            <a:pPr algn="ctr"/>
            <a:r>
              <a:rPr lang="en-US" altLang="ja-JP" sz="1600" dirty="0" smtClean="0">
                <a:solidFill>
                  <a:srgbClr val="FF0000"/>
                </a:solidFill>
                <a:latin typeface="+mn-lt"/>
                <a:cs typeface="Tahoma" pitchFamily="34" charset="0"/>
              </a:rPr>
              <a:t>Filling gas temp.</a:t>
            </a:r>
            <a:r>
              <a:rPr lang="ja-JP" altLang="en-US" sz="1600" dirty="0" smtClean="0">
                <a:solidFill>
                  <a:srgbClr val="FF0000"/>
                </a:solidFill>
                <a:latin typeface="+mn-lt"/>
                <a:cs typeface="Tahoma" pitchFamily="34" charset="0"/>
              </a:rPr>
              <a:t>＝</a:t>
            </a:r>
            <a:r>
              <a:rPr lang="en-US" altLang="ja-JP" sz="1600" dirty="0">
                <a:solidFill>
                  <a:srgbClr val="FF0000"/>
                </a:solidFill>
                <a:latin typeface="+mn-lt"/>
                <a:cs typeface="Tahoma" pitchFamily="34" charset="0"/>
              </a:rPr>
              <a:t>25℃</a:t>
            </a:r>
          </a:p>
        </p:txBody>
      </p:sp>
      <p:sp>
        <p:nvSpPr>
          <p:cNvPr id="20" name="メモ 19"/>
          <p:cNvSpPr/>
          <p:nvPr/>
        </p:nvSpPr>
        <p:spPr>
          <a:xfrm>
            <a:off x="369888" y="5643563"/>
            <a:ext cx="8512175" cy="782637"/>
          </a:xfrm>
          <a:prstGeom prst="foldedCorner">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73050" indent="-273050">
              <a:buFont typeface="Wingdings" pitchFamily="2" charset="2"/>
              <a:buChar char="n"/>
              <a:defRPr/>
            </a:pPr>
            <a:r>
              <a:rPr lang="en-US" altLang="ja-JP" sz="2000" dirty="0" smtClean="0">
                <a:solidFill>
                  <a:srgbClr val="0070C0"/>
                </a:solidFill>
                <a:cs typeface="Tahoma" pitchFamily="34" charset="0"/>
              </a:rPr>
              <a:t>The changes in the attained temperature on the high-temperature side and low-temperature side are stable after the second cycle.</a:t>
            </a:r>
          </a:p>
        </p:txBody>
      </p:sp>
      <p:graphicFrame>
        <p:nvGraphicFramePr>
          <p:cNvPr id="13359" name="Group 47"/>
          <p:cNvGraphicFramePr>
            <a:graphicFrameLocks noGrp="1"/>
          </p:cNvGraphicFramePr>
          <p:nvPr/>
        </p:nvGraphicFramePr>
        <p:xfrm>
          <a:off x="6979603" y="2082800"/>
          <a:ext cx="2024697" cy="2657475"/>
        </p:xfrm>
        <a:graphic>
          <a:graphicData uri="http://schemas.openxmlformats.org/drawingml/2006/table">
            <a:tbl>
              <a:tblPr/>
              <a:tblGrid>
                <a:gridCol w="713105"/>
                <a:gridCol w="1311592"/>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FFFF"/>
                          </a:solidFill>
                          <a:effectLst/>
                          <a:latin typeface="ＭＳ Ｐゴシック" pitchFamily="50" charset="-128"/>
                          <a:ea typeface="ＭＳ Ｐゴシック" pitchFamily="50" charset="-128"/>
                        </a:rPr>
                        <a:t>Test Condition</a:t>
                      </a:r>
                      <a:endParaRPr kumimoji="1" lang="ja-JP" altLang="en-US" sz="12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Def</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Start from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Discharging</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Fill</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Start from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Filling</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2h</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Discharging Time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=2hours</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Ambient Temp.</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G+15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Filling Gas Temp.</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5" name="Text Box 9"/>
          <p:cNvSpPr txBox="1">
            <a:spLocks noChangeArrowheads="1"/>
          </p:cNvSpPr>
          <p:nvPr/>
        </p:nvSpPr>
        <p:spPr bwMode="auto">
          <a:xfrm>
            <a:off x="653109" y="1633538"/>
            <a:ext cx="982959" cy="442674"/>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dirty="0" smtClean="0">
                <a:solidFill>
                  <a:schemeClr val="bg1"/>
                </a:solidFill>
                <a:latin typeface="+mn-lt"/>
                <a:ea typeface="+mn-ea"/>
                <a:cs typeface="Tahoma" pitchFamily="34" charset="0"/>
              </a:rPr>
              <a:t>Type-3</a:t>
            </a:r>
            <a:endParaRPr lang="ja-JP" altLang="en-US" sz="2000" dirty="0">
              <a:solidFill>
                <a:schemeClr val="bg1"/>
              </a:solidFill>
              <a:latin typeface="+mn-lt"/>
              <a:ea typeface="+mn-ea"/>
              <a:cs typeface="Tahoma" pitchFamily="34" charset="0"/>
            </a:endParaRPr>
          </a:p>
        </p:txBody>
      </p:sp>
      <p:sp>
        <p:nvSpPr>
          <p:cNvPr id="34" name="スライド番号プレースホルダ 33"/>
          <p:cNvSpPr>
            <a:spLocks noGrp="1"/>
          </p:cNvSpPr>
          <p:nvPr>
            <p:ph type="sldNum" sz="quarter" idx="12"/>
          </p:nvPr>
        </p:nvSpPr>
        <p:spPr/>
        <p:txBody>
          <a:bodyPr/>
          <a:lstStyle/>
          <a:p>
            <a:pPr>
              <a:defRPr/>
            </a:pPr>
            <a:fld id="{AE0AB829-8753-49FA-A259-063BA04B192B}" type="slidenum">
              <a:rPr lang="ja-JP" altLang="en-US">
                <a:latin typeface="+mn-lt"/>
                <a:cs typeface="Tahoma" pitchFamily="34" charset="0"/>
              </a:rPr>
              <a:pPr>
                <a:defRPr/>
              </a:pPr>
              <a:t>16</a:t>
            </a:fld>
            <a:endParaRPr lang="ja-JP" altLang="en-US" dirty="0">
              <a:latin typeface="+mn-lt"/>
              <a:cs typeface="Tahoma" pitchFamily="34" charset="0"/>
            </a:endParaRPr>
          </a:p>
        </p:txBody>
      </p:sp>
      <p:grpSp>
        <p:nvGrpSpPr>
          <p:cNvPr id="43" name="グループ化 42"/>
          <p:cNvGrpSpPr/>
          <p:nvPr/>
        </p:nvGrpSpPr>
        <p:grpSpPr>
          <a:xfrm>
            <a:off x="774700" y="2388803"/>
            <a:ext cx="6121400" cy="1627826"/>
            <a:chOff x="774700" y="2388803"/>
            <a:chExt cx="6121400" cy="1627826"/>
          </a:xfrm>
        </p:grpSpPr>
        <p:sp>
          <p:nvSpPr>
            <p:cNvPr id="36" name="右矢印 35"/>
            <p:cNvSpPr/>
            <p:nvPr/>
          </p:nvSpPr>
          <p:spPr>
            <a:xfrm>
              <a:off x="787400" y="2388803"/>
              <a:ext cx="6108700" cy="408626"/>
            </a:xfrm>
            <a:prstGeom prst="rightArrow">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Tahoma" pitchFamily="34" charset="0"/>
                  <a:cs typeface="Tahoma" pitchFamily="34" charset="0"/>
                </a:rPr>
                <a:t>	</a:t>
              </a:r>
              <a:endParaRPr kumimoji="1" lang="ja-JP" altLang="en-US" dirty="0">
                <a:solidFill>
                  <a:schemeClr val="tx1"/>
                </a:solidFill>
                <a:latin typeface="Tahoma" pitchFamily="34" charset="0"/>
                <a:cs typeface="Tahoma" pitchFamily="34" charset="0"/>
              </a:endParaRPr>
            </a:p>
          </p:txBody>
        </p:sp>
        <p:sp>
          <p:nvSpPr>
            <p:cNvPr id="39" name="右矢印 38"/>
            <p:cNvSpPr/>
            <p:nvPr/>
          </p:nvSpPr>
          <p:spPr>
            <a:xfrm>
              <a:off x="774700" y="3608003"/>
              <a:ext cx="6108700" cy="408626"/>
            </a:xfrm>
            <a:prstGeom prst="rightArrow">
              <a:avLst/>
            </a:prstGeom>
            <a:solidFill>
              <a:srgbClr val="0066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Tahoma" pitchFamily="34" charset="0"/>
                <a:cs typeface="Tahoma" pitchFamily="34" charset="0"/>
              </a:endParaRPr>
            </a:p>
          </p:txBody>
        </p:sp>
      </p:grpSp>
      <p:grpSp>
        <p:nvGrpSpPr>
          <p:cNvPr id="42" name="グループ化 41"/>
          <p:cNvGrpSpPr/>
          <p:nvPr/>
        </p:nvGrpSpPr>
        <p:grpSpPr>
          <a:xfrm>
            <a:off x="6924422" y="1362807"/>
            <a:ext cx="2092577" cy="613987"/>
            <a:chOff x="6924422" y="1362807"/>
            <a:chExt cx="2092577" cy="613987"/>
          </a:xfrm>
        </p:grpSpPr>
        <p:sp>
          <p:nvSpPr>
            <p:cNvPr id="40" name="正方形/長方形 39"/>
            <p:cNvSpPr/>
            <p:nvPr/>
          </p:nvSpPr>
          <p:spPr>
            <a:xfrm>
              <a:off x="6924422" y="1362807"/>
              <a:ext cx="2087693" cy="274063"/>
            </a:xfrm>
            <a:prstGeom prst="rect">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Tahoma" pitchFamily="34" charset="0"/>
                  <a:cs typeface="Tahoma" pitchFamily="34" charset="0"/>
                </a:rPr>
                <a:t>High-temperature side</a:t>
              </a:r>
              <a:endParaRPr kumimoji="1" lang="ja-JP" altLang="en-US" sz="1400" dirty="0">
                <a:solidFill>
                  <a:schemeClr val="tx1"/>
                </a:solidFill>
                <a:latin typeface="Tahoma" pitchFamily="34" charset="0"/>
                <a:cs typeface="Tahoma" pitchFamily="34" charset="0"/>
              </a:endParaRPr>
            </a:p>
          </p:txBody>
        </p:sp>
        <p:sp>
          <p:nvSpPr>
            <p:cNvPr id="41" name="正方形/長方形 40"/>
            <p:cNvSpPr/>
            <p:nvPr/>
          </p:nvSpPr>
          <p:spPr>
            <a:xfrm>
              <a:off x="6929306" y="1723291"/>
              <a:ext cx="2087693" cy="253503"/>
            </a:xfrm>
            <a:prstGeom prst="rect">
              <a:avLst/>
            </a:prstGeom>
            <a:solidFill>
              <a:srgbClr val="00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Tahoma" pitchFamily="34" charset="0"/>
                  <a:cs typeface="Tahoma" pitchFamily="34" charset="0"/>
                </a:rPr>
                <a:t>Low-temperature side</a:t>
              </a:r>
              <a:endParaRPr kumimoji="1" lang="ja-JP" altLang="en-US" sz="1400" dirty="0">
                <a:solidFill>
                  <a:schemeClr val="tx1"/>
                </a:solidFill>
                <a:latin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par>
                                <p:cTn id="13" presetID="2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93675" y="1981200"/>
            <a:ext cx="7912100" cy="3714751"/>
          </a:xfrm>
          <a:prstGeom prst="rect">
            <a:avLst/>
          </a:prstGeom>
          <a:noFill/>
          <a:ln w="9525">
            <a:noFill/>
            <a:miter lim="800000"/>
            <a:headEnd/>
            <a:tailEnd/>
          </a:ln>
        </p:spPr>
      </p:pic>
      <p:sp>
        <p:nvSpPr>
          <p:cNvPr id="14339" name="テキスト ボックス 2"/>
          <p:cNvSpPr txBox="1">
            <a:spLocks noChangeArrowheads="1"/>
          </p:cNvSpPr>
          <p:nvPr/>
        </p:nvSpPr>
        <p:spPr bwMode="auto">
          <a:xfrm>
            <a:off x="0" y="0"/>
            <a:ext cx="7188200" cy="646331"/>
          </a:xfrm>
          <a:prstGeom prst="rect">
            <a:avLst/>
          </a:prstGeom>
          <a:noFill/>
          <a:ln w="9525">
            <a:noFill/>
            <a:miter lim="800000"/>
            <a:headEnd/>
            <a:tailEnd/>
          </a:ln>
        </p:spPr>
        <p:txBody>
          <a:bodyPr>
            <a:spAutoFit/>
          </a:bodyPr>
          <a:lstStyle/>
          <a:p>
            <a:r>
              <a:rPr lang="en-US" altLang="ja-JP" sz="3600" b="1" dirty="0" smtClean="0">
                <a:solidFill>
                  <a:srgbClr val="0070C0"/>
                </a:solidFill>
                <a:latin typeface="+mn-lt"/>
              </a:rPr>
              <a:t>3. Test Result</a:t>
            </a:r>
            <a:endParaRPr lang="ja-JP" altLang="en-US" sz="3600" b="1" dirty="0">
              <a:solidFill>
                <a:srgbClr val="0070C0"/>
              </a:solidFill>
              <a:latin typeface="+mn-lt"/>
            </a:endParaRPr>
          </a:p>
        </p:txBody>
      </p:sp>
      <p:sp>
        <p:nvSpPr>
          <p:cNvPr id="14340" name="テキスト ボックス 44"/>
          <p:cNvSpPr txBox="1">
            <a:spLocks noChangeArrowheads="1"/>
          </p:cNvSpPr>
          <p:nvPr/>
        </p:nvSpPr>
        <p:spPr bwMode="auto">
          <a:xfrm>
            <a:off x="241300" y="715963"/>
            <a:ext cx="8636000" cy="707886"/>
          </a:xfrm>
          <a:prstGeom prst="rect">
            <a:avLst/>
          </a:prstGeom>
          <a:noFill/>
          <a:ln w="9525">
            <a:noFill/>
            <a:miter lim="800000"/>
            <a:headEnd/>
            <a:tailEnd/>
          </a:ln>
        </p:spPr>
        <p:txBody>
          <a:bodyPr wrap="square">
            <a:spAutoFit/>
          </a:bodyPr>
          <a:lstStyle/>
          <a:p>
            <a:r>
              <a:rPr lang="en-US" altLang="ja-JP" sz="2000" dirty="0" smtClean="0">
                <a:solidFill>
                  <a:srgbClr val="0070C0"/>
                </a:solidFill>
                <a:latin typeface="+mn-lt"/>
              </a:rPr>
              <a:t>(1) </a:t>
            </a:r>
            <a:r>
              <a:rPr lang="en-US" altLang="ja-JP" sz="2000" dirty="0" smtClean="0">
                <a:solidFill>
                  <a:srgbClr val="0070C0"/>
                </a:solidFill>
                <a:latin typeface="+mn-lt"/>
                <a:cs typeface="Tahoma" pitchFamily="34" charset="0"/>
              </a:rPr>
              <a:t>The relationship between the temperature of ambient and that of gas in a tank in case of pre-cooled gas filling.</a:t>
            </a:r>
            <a:endParaRPr lang="ja-JP" altLang="en-US" sz="2000" dirty="0" smtClean="0">
              <a:solidFill>
                <a:srgbClr val="0070C0"/>
              </a:solidFill>
              <a:latin typeface="+mn-lt"/>
            </a:endParaRPr>
          </a:p>
        </p:txBody>
      </p:sp>
      <p:sp>
        <p:nvSpPr>
          <p:cNvPr id="20" name="メモ 19"/>
          <p:cNvSpPr>
            <a:spLocks noChangeArrowheads="1"/>
          </p:cNvSpPr>
          <p:nvPr/>
        </p:nvSpPr>
        <p:spPr bwMode="auto">
          <a:xfrm>
            <a:off x="369888" y="5662613"/>
            <a:ext cx="8512175" cy="808037"/>
          </a:xfrm>
          <a:prstGeom prst="foldedCorner">
            <a:avLst>
              <a:gd name="adj" fmla="val 9958"/>
            </a:avLst>
          </a:prstGeom>
          <a:solidFill>
            <a:schemeClr val="bg1"/>
          </a:solidFill>
          <a:ln w="55000" cmpd="thickThin" algn="ctr">
            <a:solidFill>
              <a:srgbClr val="0070C0"/>
            </a:solidFill>
            <a:round/>
            <a:headEnd/>
            <a:tailEnd/>
          </a:ln>
        </p:spPr>
        <p:txBody>
          <a:bodyPr/>
          <a:lstStyle/>
          <a:p>
            <a:pPr marL="273050" indent="-273050">
              <a:buFont typeface="Wingdings" pitchFamily="2" charset="2"/>
              <a:buChar char="n"/>
              <a:defRPr/>
            </a:pPr>
            <a:r>
              <a:rPr lang="en-US" altLang="ja-JP" sz="2000" dirty="0" smtClean="0">
                <a:solidFill>
                  <a:srgbClr val="0070C0"/>
                </a:solidFill>
                <a:latin typeface="+mn-lt"/>
                <a:ea typeface="+mn-ea"/>
              </a:rPr>
              <a:t>In case of pre-cooled gas filling, the attained temperature is the same behavior and stable as RT gas filling.</a:t>
            </a:r>
            <a:endParaRPr lang="en-US" altLang="ja-JP" sz="2000" dirty="0">
              <a:solidFill>
                <a:srgbClr val="0070C0"/>
              </a:solidFill>
              <a:latin typeface="+mn-lt"/>
              <a:ea typeface="+mn-ea"/>
            </a:endParaRPr>
          </a:p>
        </p:txBody>
      </p:sp>
      <p:sp>
        <p:nvSpPr>
          <p:cNvPr id="8" name="Text Box 9"/>
          <p:cNvSpPr txBox="1">
            <a:spLocks noChangeArrowheads="1"/>
          </p:cNvSpPr>
          <p:nvPr/>
        </p:nvSpPr>
        <p:spPr bwMode="auto">
          <a:xfrm>
            <a:off x="653109" y="1633538"/>
            <a:ext cx="982959" cy="442674"/>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dirty="0" smtClean="0">
                <a:solidFill>
                  <a:schemeClr val="bg1"/>
                </a:solidFill>
                <a:latin typeface="+mn-lt"/>
                <a:ea typeface="+mn-ea"/>
                <a:cs typeface="Arial" pitchFamily="34" charset="0"/>
              </a:rPr>
              <a:t>Type-3</a:t>
            </a:r>
            <a:endParaRPr lang="ja-JP" altLang="en-US" sz="2000" dirty="0">
              <a:solidFill>
                <a:schemeClr val="bg1"/>
              </a:solidFill>
              <a:latin typeface="+mn-lt"/>
              <a:ea typeface="+mn-ea"/>
              <a:cs typeface="Arial" pitchFamily="34" charset="0"/>
            </a:endParaRPr>
          </a:p>
        </p:txBody>
      </p:sp>
      <p:sp>
        <p:nvSpPr>
          <p:cNvPr id="10" name="スライド番号プレースホルダ 9"/>
          <p:cNvSpPr>
            <a:spLocks noGrp="1"/>
          </p:cNvSpPr>
          <p:nvPr>
            <p:ph type="sldNum" sz="quarter" idx="12"/>
          </p:nvPr>
        </p:nvSpPr>
        <p:spPr/>
        <p:txBody>
          <a:bodyPr/>
          <a:lstStyle/>
          <a:p>
            <a:pPr>
              <a:defRPr/>
            </a:pPr>
            <a:fld id="{4D433FF3-B779-481B-A0CE-07165254BBC1}" type="slidenum">
              <a:rPr lang="ja-JP" altLang="en-US">
                <a:latin typeface="+mn-lt"/>
              </a:rPr>
              <a:pPr>
                <a:defRPr/>
              </a:pPr>
              <a:t>17</a:t>
            </a:fld>
            <a:endParaRPr lang="ja-JP" altLang="en-US" dirty="0">
              <a:latin typeface="+mn-lt"/>
            </a:endParaRPr>
          </a:p>
        </p:txBody>
      </p:sp>
      <p:sp>
        <p:nvSpPr>
          <p:cNvPr id="12" name="AutoShape 43"/>
          <p:cNvSpPr>
            <a:spLocks noChangeArrowheads="1"/>
          </p:cNvSpPr>
          <p:nvPr/>
        </p:nvSpPr>
        <p:spPr bwMode="auto">
          <a:xfrm>
            <a:off x="6137211" y="5000864"/>
            <a:ext cx="2879725" cy="533400"/>
          </a:xfrm>
          <a:prstGeom prst="wedgeRectCallout">
            <a:avLst>
              <a:gd name="adj1" fmla="val -64550"/>
              <a:gd name="adj2" fmla="val -140591"/>
            </a:avLst>
          </a:prstGeom>
          <a:solidFill>
            <a:srgbClr val="FFFFFF"/>
          </a:solidFill>
          <a:ln w="19050">
            <a:solidFill>
              <a:srgbClr val="00B050"/>
            </a:solidFill>
            <a:miter lim="800000"/>
            <a:headEnd/>
            <a:tailEnd/>
          </a:ln>
        </p:spPr>
        <p:txBody>
          <a:bodyPr lIns="74295" tIns="8890" rIns="74295" bIns="8890" anchor="ctr"/>
          <a:lstStyle/>
          <a:p>
            <a:pPr algn="ctr"/>
            <a:r>
              <a:rPr lang="en-US" altLang="ja-JP" sz="1600" dirty="0" smtClean="0">
                <a:solidFill>
                  <a:srgbClr val="00B050"/>
                </a:solidFill>
                <a:latin typeface="+mn-lt"/>
                <a:cs typeface="Tahoma" pitchFamily="34" charset="0"/>
              </a:rPr>
              <a:t>Ambient temp.</a:t>
            </a:r>
            <a:r>
              <a:rPr lang="ja-JP" altLang="en-US" sz="1600" dirty="0" smtClean="0">
                <a:solidFill>
                  <a:srgbClr val="00B050"/>
                </a:solidFill>
                <a:latin typeface="+mn-lt"/>
                <a:cs typeface="Tahoma" pitchFamily="34" charset="0"/>
              </a:rPr>
              <a:t>＝－</a:t>
            </a:r>
            <a:r>
              <a:rPr lang="en-US" altLang="ja-JP" sz="1600" dirty="0" smtClean="0">
                <a:solidFill>
                  <a:srgbClr val="00B050"/>
                </a:solidFill>
                <a:latin typeface="+mn-lt"/>
                <a:cs typeface="Tahoma" pitchFamily="34" charset="0"/>
              </a:rPr>
              <a:t>40℃</a:t>
            </a:r>
            <a:endParaRPr lang="en-US" altLang="ja-JP" sz="1600" dirty="0">
              <a:solidFill>
                <a:srgbClr val="00B050"/>
              </a:solidFill>
              <a:latin typeface="+mn-lt"/>
              <a:cs typeface="Tahoma" pitchFamily="34" charset="0"/>
            </a:endParaRPr>
          </a:p>
          <a:p>
            <a:pPr algn="ctr"/>
            <a:r>
              <a:rPr lang="en-US" altLang="ja-JP" sz="1600" dirty="0" smtClean="0">
                <a:solidFill>
                  <a:srgbClr val="00B050"/>
                </a:solidFill>
                <a:latin typeface="+mn-lt"/>
                <a:cs typeface="Tahoma" pitchFamily="34" charset="0"/>
              </a:rPr>
              <a:t>Filling gas temp.</a:t>
            </a:r>
            <a:r>
              <a:rPr lang="ja-JP" altLang="en-US" sz="1600" dirty="0" smtClean="0">
                <a:solidFill>
                  <a:srgbClr val="00B050"/>
                </a:solidFill>
                <a:latin typeface="+mn-lt"/>
                <a:cs typeface="Tahoma" pitchFamily="34" charset="0"/>
              </a:rPr>
              <a:t>＝－</a:t>
            </a:r>
            <a:r>
              <a:rPr lang="en-US" altLang="ja-JP" sz="1600" dirty="0" smtClean="0">
                <a:solidFill>
                  <a:srgbClr val="00B050"/>
                </a:solidFill>
                <a:latin typeface="+mn-lt"/>
                <a:cs typeface="Tahoma" pitchFamily="34" charset="0"/>
              </a:rPr>
              <a:t>20℃</a:t>
            </a:r>
            <a:endParaRPr lang="en-US" altLang="ja-JP" sz="1600" dirty="0">
              <a:solidFill>
                <a:srgbClr val="00B050"/>
              </a:solidFill>
              <a:latin typeface="+mn-lt"/>
              <a:cs typeface="Tahoma" pitchFamily="34" charset="0"/>
            </a:endParaRPr>
          </a:p>
        </p:txBody>
      </p:sp>
      <p:graphicFrame>
        <p:nvGraphicFramePr>
          <p:cNvPr id="21" name="Group 47"/>
          <p:cNvGraphicFramePr>
            <a:graphicFrameLocks noGrp="1"/>
          </p:cNvGraphicFramePr>
          <p:nvPr/>
        </p:nvGraphicFramePr>
        <p:xfrm>
          <a:off x="6979603" y="2082800"/>
          <a:ext cx="2024697" cy="2657475"/>
        </p:xfrm>
        <a:graphic>
          <a:graphicData uri="http://schemas.openxmlformats.org/drawingml/2006/table">
            <a:tbl>
              <a:tblPr/>
              <a:tblGrid>
                <a:gridCol w="713105"/>
                <a:gridCol w="1311592"/>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FFFF"/>
                          </a:solidFill>
                          <a:effectLst/>
                          <a:latin typeface="ＭＳ Ｐゴシック" pitchFamily="50" charset="-128"/>
                          <a:ea typeface="ＭＳ Ｐゴシック" pitchFamily="50" charset="-128"/>
                        </a:rPr>
                        <a:t>Test Condition</a:t>
                      </a:r>
                      <a:endParaRPr kumimoji="1" lang="ja-JP" altLang="en-US" sz="12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Def</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Start from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Discharging</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Fill</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Start from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Filling</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2h</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Discharging Time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=2hours</a:t>
                      </a: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Ambient Temp.</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G+15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Filling Gas Temp.</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32" name="グループ化 31"/>
          <p:cNvGrpSpPr/>
          <p:nvPr/>
        </p:nvGrpSpPr>
        <p:grpSpPr>
          <a:xfrm>
            <a:off x="809868" y="3092163"/>
            <a:ext cx="6121400" cy="1786082"/>
            <a:chOff x="809868" y="3092163"/>
            <a:chExt cx="6121400" cy="1786082"/>
          </a:xfrm>
        </p:grpSpPr>
        <p:sp>
          <p:nvSpPr>
            <p:cNvPr id="25" name="右矢印 24"/>
            <p:cNvSpPr/>
            <p:nvPr/>
          </p:nvSpPr>
          <p:spPr>
            <a:xfrm>
              <a:off x="822568" y="3092163"/>
              <a:ext cx="6108700" cy="408626"/>
            </a:xfrm>
            <a:prstGeom prst="rightArrow">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Tahoma" pitchFamily="34" charset="0"/>
                  <a:cs typeface="Tahoma" pitchFamily="34" charset="0"/>
                </a:rPr>
                <a:t>	</a:t>
              </a:r>
              <a:endParaRPr kumimoji="1" lang="ja-JP" altLang="en-US" dirty="0">
                <a:solidFill>
                  <a:schemeClr val="tx1"/>
                </a:solidFill>
                <a:latin typeface="Tahoma" pitchFamily="34" charset="0"/>
                <a:cs typeface="Tahoma" pitchFamily="34" charset="0"/>
              </a:endParaRPr>
            </a:p>
          </p:txBody>
        </p:sp>
        <p:sp>
          <p:nvSpPr>
            <p:cNvPr id="26" name="右矢印 25"/>
            <p:cNvSpPr/>
            <p:nvPr/>
          </p:nvSpPr>
          <p:spPr>
            <a:xfrm>
              <a:off x="809868" y="4469619"/>
              <a:ext cx="6108700" cy="408626"/>
            </a:xfrm>
            <a:prstGeom prst="rightArrow">
              <a:avLst/>
            </a:prstGeom>
            <a:solidFill>
              <a:srgbClr val="00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Tahoma" pitchFamily="34" charset="0"/>
                  <a:cs typeface="Tahoma" pitchFamily="34" charset="0"/>
                </a:rPr>
                <a:t>                      </a:t>
              </a:r>
              <a:endParaRPr kumimoji="1" lang="ja-JP" altLang="en-US" dirty="0">
                <a:solidFill>
                  <a:schemeClr val="tx1"/>
                </a:solidFill>
                <a:latin typeface="Tahoma" pitchFamily="34" charset="0"/>
                <a:cs typeface="Tahoma" pitchFamily="34" charset="0"/>
              </a:endParaRPr>
            </a:p>
          </p:txBody>
        </p:sp>
      </p:grpSp>
      <p:grpSp>
        <p:nvGrpSpPr>
          <p:cNvPr id="31" name="グループ化 30"/>
          <p:cNvGrpSpPr/>
          <p:nvPr/>
        </p:nvGrpSpPr>
        <p:grpSpPr>
          <a:xfrm>
            <a:off x="6924422" y="1367201"/>
            <a:ext cx="2092577" cy="613987"/>
            <a:chOff x="6924422" y="1424351"/>
            <a:chExt cx="2092577" cy="613987"/>
          </a:xfrm>
        </p:grpSpPr>
        <p:sp>
          <p:nvSpPr>
            <p:cNvPr id="29" name="正方形/長方形 28"/>
            <p:cNvSpPr/>
            <p:nvPr/>
          </p:nvSpPr>
          <p:spPr>
            <a:xfrm>
              <a:off x="6924422" y="1424351"/>
              <a:ext cx="2087693" cy="274063"/>
            </a:xfrm>
            <a:prstGeom prst="rect">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Tahoma" pitchFamily="34" charset="0"/>
                  <a:cs typeface="Tahoma" pitchFamily="34" charset="0"/>
                </a:rPr>
                <a:t>High-temperature side</a:t>
              </a:r>
              <a:endParaRPr kumimoji="1" lang="ja-JP" altLang="en-US" sz="1400" dirty="0">
                <a:solidFill>
                  <a:schemeClr val="tx1"/>
                </a:solidFill>
                <a:latin typeface="Tahoma" pitchFamily="34" charset="0"/>
                <a:cs typeface="Tahoma" pitchFamily="34" charset="0"/>
              </a:endParaRPr>
            </a:p>
          </p:txBody>
        </p:sp>
        <p:sp>
          <p:nvSpPr>
            <p:cNvPr id="30" name="正方形/長方形 29"/>
            <p:cNvSpPr/>
            <p:nvPr/>
          </p:nvSpPr>
          <p:spPr>
            <a:xfrm>
              <a:off x="6929306" y="1784835"/>
              <a:ext cx="2087693" cy="253503"/>
            </a:xfrm>
            <a:prstGeom prst="rect">
              <a:avLst/>
            </a:prstGeom>
            <a:solidFill>
              <a:srgbClr val="00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Tahoma" pitchFamily="34" charset="0"/>
                  <a:cs typeface="Tahoma" pitchFamily="34" charset="0"/>
                </a:rPr>
                <a:t>Low-temperature side</a:t>
              </a:r>
              <a:endParaRPr kumimoji="1" lang="ja-JP" altLang="en-US" sz="1400" dirty="0">
                <a:solidFill>
                  <a:schemeClr val="tx1"/>
                </a:solidFill>
                <a:latin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2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6"/>
          <p:cNvPicPr>
            <a:picLocks noChangeAspect="1" noChangeArrowheads="1"/>
          </p:cNvPicPr>
          <p:nvPr/>
        </p:nvPicPr>
        <p:blipFill>
          <a:blip r:embed="rId3" cstate="print"/>
          <a:srcRect l="1083" r="43317" b="9579"/>
          <a:stretch>
            <a:fillRect/>
          </a:stretch>
        </p:blipFill>
        <p:spPr bwMode="auto">
          <a:xfrm>
            <a:off x="197285" y="1257301"/>
            <a:ext cx="3304330" cy="3644899"/>
          </a:xfrm>
          <a:prstGeom prst="rect">
            <a:avLst/>
          </a:prstGeom>
          <a:noFill/>
          <a:ln w="9525">
            <a:noFill/>
            <a:miter lim="800000"/>
            <a:headEnd/>
            <a:tailEnd/>
          </a:ln>
        </p:spPr>
      </p:pic>
      <p:pic>
        <p:nvPicPr>
          <p:cNvPr id="15363" name="Picture 65"/>
          <p:cNvPicPr>
            <a:picLocks noChangeAspect="1" noChangeArrowheads="1"/>
          </p:cNvPicPr>
          <p:nvPr/>
        </p:nvPicPr>
        <p:blipFill>
          <a:blip r:embed="rId4" cstate="print"/>
          <a:srcRect l="19109" r="41235" b="12325"/>
          <a:stretch>
            <a:fillRect/>
          </a:stretch>
        </p:blipFill>
        <p:spPr bwMode="auto">
          <a:xfrm>
            <a:off x="4004588" y="1244599"/>
            <a:ext cx="2561312" cy="3698160"/>
          </a:xfrm>
          <a:prstGeom prst="rect">
            <a:avLst/>
          </a:prstGeom>
          <a:noFill/>
          <a:ln w="9525">
            <a:noFill/>
            <a:miter lim="800000"/>
            <a:headEnd/>
            <a:tailEnd/>
          </a:ln>
        </p:spPr>
      </p:pic>
      <p:sp>
        <p:nvSpPr>
          <p:cNvPr id="15364" name="テキスト ボックス 2"/>
          <p:cNvSpPr txBox="1">
            <a:spLocks noChangeArrowheads="1"/>
          </p:cNvSpPr>
          <p:nvPr/>
        </p:nvSpPr>
        <p:spPr bwMode="auto">
          <a:xfrm>
            <a:off x="0" y="0"/>
            <a:ext cx="7696200" cy="646331"/>
          </a:xfrm>
          <a:prstGeom prst="rect">
            <a:avLst/>
          </a:prstGeom>
          <a:noFill/>
          <a:ln w="9525">
            <a:noFill/>
            <a:miter lim="800000"/>
            <a:headEnd/>
            <a:tailEnd/>
          </a:ln>
        </p:spPr>
        <p:txBody>
          <a:bodyPr wrap="square">
            <a:spAutoFit/>
          </a:bodyPr>
          <a:lstStyle/>
          <a:p>
            <a:r>
              <a:rPr lang="en-US" altLang="ja-JP" sz="3600" b="1" dirty="0" smtClean="0">
                <a:solidFill>
                  <a:srgbClr val="0070C0"/>
                </a:solidFill>
                <a:latin typeface="Tahoma" pitchFamily="34" charset="0"/>
                <a:cs typeface="Tahoma" pitchFamily="34" charset="0"/>
              </a:rPr>
              <a:t>3. Test Result	</a:t>
            </a:r>
            <a:endParaRPr lang="ja-JP" altLang="en-US" sz="3600" b="1" dirty="0">
              <a:solidFill>
                <a:srgbClr val="0070C0"/>
              </a:solidFill>
              <a:latin typeface="Tahoma" pitchFamily="34" charset="0"/>
              <a:cs typeface="Tahoma" pitchFamily="34" charset="0"/>
            </a:endParaRPr>
          </a:p>
        </p:txBody>
      </p:sp>
      <p:sp>
        <p:nvSpPr>
          <p:cNvPr id="20" name="メモ 19"/>
          <p:cNvSpPr>
            <a:spLocks noChangeArrowheads="1"/>
          </p:cNvSpPr>
          <p:nvPr/>
        </p:nvSpPr>
        <p:spPr bwMode="auto">
          <a:xfrm>
            <a:off x="369888" y="5600700"/>
            <a:ext cx="8415337" cy="1092200"/>
          </a:xfrm>
          <a:prstGeom prst="foldedCorner">
            <a:avLst>
              <a:gd name="adj" fmla="val 13657"/>
            </a:avLst>
          </a:prstGeom>
          <a:solidFill>
            <a:schemeClr val="bg1"/>
          </a:solidFill>
          <a:ln w="55000" cmpd="thickThin" algn="ctr">
            <a:solidFill>
              <a:srgbClr val="0070C0"/>
            </a:solidFill>
            <a:round/>
            <a:headEnd/>
            <a:tailEnd/>
          </a:ln>
          <a:effectLst>
            <a:outerShdw dist="38100" dir="2700000" algn="tl" rotWithShape="0">
              <a:srgbClr val="000000">
                <a:alpha val="39999"/>
              </a:srgbClr>
            </a:outerShdw>
          </a:effectLst>
        </p:spPr>
        <p:txBody>
          <a:bodyPr/>
          <a:lstStyle/>
          <a:p>
            <a:pPr marL="273050" indent="-273050">
              <a:buFont typeface="Wingdings" pitchFamily="2" charset="2"/>
              <a:buChar char="n"/>
              <a:defRPr/>
            </a:pPr>
            <a:r>
              <a:rPr lang="en-US" altLang="ja-JP" sz="2000" dirty="0" smtClean="0">
                <a:solidFill>
                  <a:srgbClr val="0070C0"/>
                </a:solidFill>
                <a:latin typeface="Tahoma" pitchFamily="34" charset="0"/>
                <a:cs typeface="Tahoma" pitchFamily="34" charset="0"/>
              </a:rPr>
              <a:t>The attained temperature tends to stabilize after several cycles.</a:t>
            </a:r>
            <a:r>
              <a:rPr lang="ja-JP" altLang="en-US" sz="2000" dirty="0">
                <a:solidFill>
                  <a:srgbClr val="FF0000"/>
                </a:solidFill>
                <a:latin typeface="Tahoma" pitchFamily="34" charset="0"/>
                <a:cs typeface="Tahoma" pitchFamily="34" charset="0"/>
              </a:rPr>
              <a:t>　</a:t>
            </a:r>
            <a:endParaRPr lang="en-US" altLang="ja-JP" sz="2000" dirty="0">
              <a:solidFill>
                <a:srgbClr val="FF0000"/>
              </a:solidFill>
              <a:latin typeface="Tahoma" pitchFamily="34" charset="0"/>
              <a:cs typeface="Tahoma" pitchFamily="34" charset="0"/>
            </a:endParaRPr>
          </a:p>
          <a:p>
            <a:pPr marL="273050" indent="-273050">
              <a:buFont typeface="Wingdings" pitchFamily="2" charset="2"/>
              <a:buChar char="n"/>
              <a:defRPr/>
            </a:pPr>
            <a:r>
              <a:rPr lang="en-US" altLang="ja-JP" sz="2000" dirty="0" smtClean="0">
                <a:solidFill>
                  <a:srgbClr val="0070C0"/>
                </a:solidFill>
                <a:latin typeface="Tahoma" pitchFamily="34" charset="0"/>
                <a:cs typeface="Tahoma" pitchFamily="34" charset="0"/>
              </a:rPr>
              <a:t>The attained</a:t>
            </a:r>
            <a:r>
              <a:rPr lang="ja-JP" altLang="en-US" sz="2000" dirty="0">
                <a:solidFill>
                  <a:srgbClr val="0070C0"/>
                </a:solidFill>
                <a:latin typeface="Tahoma" pitchFamily="34" charset="0"/>
                <a:cs typeface="Tahoma" pitchFamily="34" charset="0"/>
              </a:rPr>
              <a:t> </a:t>
            </a:r>
            <a:r>
              <a:rPr lang="en-US" altLang="ja-JP" sz="2000" dirty="0" smtClean="0">
                <a:solidFill>
                  <a:srgbClr val="0070C0"/>
                </a:solidFill>
                <a:latin typeface="Tahoma" pitchFamily="34" charset="0"/>
                <a:cs typeface="Tahoma" pitchFamily="34" charset="0"/>
              </a:rPr>
              <a:t>temperature  of the Type-4 tank is max. </a:t>
            </a:r>
            <a:r>
              <a:rPr lang="en-US" altLang="ja-JP" sz="2000" dirty="0" smtClean="0">
                <a:solidFill>
                  <a:srgbClr val="0070C0"/>
                </a:solidFill>
                <a:latin typeface="Tahoma" pitchFamily="34" charset="0"/>
                <a:ea typeface="Tahoma" pitchFamily="34" charset="0"/>
                <a:cs typeface="Tahoma" pitchFamily="34" charset="0"/>
              </a:rPr>
              <a:t>20</a:t>
            </a:r>
            <a:r>
              <a:rPr lang="en-US" altLang="ja-JP" sz="2000" baseline="30000" dirty="0" smtClean="0">
                <a:solidFill>
                  <a:srgbClr val="0070C0"/>
                </a:solidFill>
                <a:latin typeface="Tahoma" pitchFamily="34" charset="0"/>
                <a:ea typeface="Tahoma" pitchFamily="34" charset="0"/>
                <a:cs typeface="Tahoma" pitchFamily="34" charset="0"/>
              </a:rPr>
              <a:t>o</a:t>
            </a:r>
            <a:r>
              <a:rPr lang="en-US" altLang="ja-JP" sz="2000" dirty="0" smtClean="0">
                <a:solidFill>
                  <a:srgbClr val="0070C0"/>
                </a:solidFill>
                <a:latin typeface="Tahoma" pitchFamily="34" charset="0"/>
                <a:ea typeface="Tahoma" pitchFamily="34" charset="0"/>
                <a:cs typeface="Tahoma" pitchFamily="34" charset="0"/>
              </a:rPr>
              <a:t>C</a:t>
            </a:r>
            <a:r>
              <a:rPr lang="ja-JP" altLang="en-US" sz="2000" dirty="0" smtClean="0">
                <a:solidFill>
                  <a:srgbClr val="0070C0"/>
                </a:solidFill>
                <a:latin typeface="Tahoma" pitchFamily="34" charset="0"/>
                <a:cs typeface="Tahoma" pitchFamily="34" charset="0"/>
              </a:rPr>
              <a:t> </a:t>
            </a:r>
            <a:r>
              <a:rPr lang="en-US" altLang="ja-JP" sz="2000" dirty="0" smtClean="0">
                <a:solidFill>
                  <a:srgbClr val="0070C0"/>
                </a:solidFill>
                <a:latin typeface="Tahoma" pitchFamily="34" charset="0"/>
                <a:ea typeface="Tahoma" pitchFamily="34" charset="0"/>
                <a:cs typeface="Tahoma" pitchFamily="34" charset="0"/>
              </a:rPr>
              <a:t>h</a:t>
            </a:r>
            <a:r>
              <a:rPr lang="en-US" altLang="ja-JP" sz="2000" dirty="0" smtClean="0">
                <a:solidFill>
                  <a:srgbClr val="0070C0"/>
                </a:solidFill>
                <a:latin typeface="Tahoma" pitchFamily="34" charset="0"/>
                <a:cs typeface="Tahoma" pitchFamily="34" charset="0"/>
              </a:rPr>
              <a:t>igher than that of the Type-3 tank under the same temperature condition.</a:t>
            </a:r>
            <a:endParaRPr lang="en-US" altLang="ja-JP" sz="2000" dirty="0" smtClean="0">
              <a:solidFill>
                <a:srgbClr val="FF0000"/>
              </a:solidFill>
              <a:latin typeface="Tahoma" pitchFamily="34" charset="0"/>
              <a:cs typeface="Tahoma" pitchFamily="34" charset="0"/>
            </a:endParaRPr>
          </a:p>
        </p:txBody>
      </p:sp>
      <p:sp>
        <p:nvSpPr>
          <p:cNvPr id="13" name="Text Box 9"/>
          <p:cNvSpPr txBox="1">
            <a:spLocks noChangeArrowheads="1"/>
          </p:cNvSpPr>
          <p:nvPr/>
        </p:nvSpPr>
        <p:spPr bwMode="auto">
          <a:xfrm>
            <a:off x="1266767" y="4987925"/>
            <a:ext cx="1630479" cy="408623"/>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dirty="0" smtClean="0">
                <a:solidFill>
                  <a:schemeClr val="bg1"/>
                </a:solidFill>
                <a:latin typeface="Tahoma" pitchFamily="34" charset="0"/>
                <a:ea typeface="+mn-ea"/>
                <a:cs typeface="Tahoma" pitchFamily="34" charset="0"/>
              </a:rPr>
              <a:t>Type-3</a:t>
            </a:r>
            <a:r>
              <a:rPr lang="ja-JP" altLang="en-US" dirty="0">
                <a:solidFill>
                  <a:schemeClr val="bg1"/>
                </a:solidFill>
                <a:latin typeface="Tahoma" pitchFamily="34" charset="0"/>
                <a:ea typeface="+mn-ea"/>
                <a:cs typeface="Tahoma" pitchFamily="34" charset="0"/>
              </a:rPr>
              <a:t>（</a:t>
            </a:r>
            <a:r>
              <a:rPr lang="en-US" altLang="ja-JP" dirty="0">
                <a:solidFill>
                  <a:schemeClr val="bg1"/>
                </a:solidFill>
                <a:latin typeface="Tahoma" pitchFamily="34" charset="0"/>
                <a:ea typeface="+mn-ea"/>
                <a:cs typeface="Tahoma" pitchFamily="34" charset="0"/>
              </a:rPr>
              <a:t>125L</a:t>
            </a:r>
            <a:r>
              <a:rPr lang="ja-JP" altLang="en-US" dirty="0">
                <a:solidFill>
                  <a:schemeClr val="bg1"/>
                </a:solidFill>
                <a:latin typeface="Tahoma" pitchFamily="34" charset="0"/>
                <a:ea typeface="+mn-ea"/>
                <a:cs typeface="Tahoma" pitchFamily="34" charset="0"/>
              </a:rPr>
              <a:t>）</a:t>
            </a:r>
          </a:p>
        </p:txBody>
      </p:sp>
      <p:sp>
        <p:nvSpPr>
          <p:cNvPr id="14" name="Text Box 9"/>
          <p:cNvSpPr txBox="1">
            <a:spLocks noChangeArrowheads="1"/>
          </p:cNvSpPr>
          <p:nvPr/>
        </p:nvSpPr>
        <p:spPr bwMode="auto">
          <a:xfrm>
            <a:off x="4352925" y="5006975"/>
            <a:ext cx="1619250" cy="408623"/>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altLang="ja-JP" dirty="0" smtClean="0">
                <a:solidFill>
                  <a:schemeClr val="bg1"/>
                </a:solidFill>
                <a:latin typeface="Tahoma" pitchFamily="34" charset="0"/>
                <a:ea typeface="+mn-ea"/>
                <a:cs typeface="Tahoma" pitchFamily="34" charset="0"/>
              </a:rPr>
              <a:t>Type-4</a:t>
            </a:r>
            <a:r>
              <a:rPr lang="ja-JP" altLang="en-US" dirty="0">
                <a:solidFill>
                  <a:schemeClr val="bg1"/>
                </a:solidFill>
                <a:latin typeface="Tahoma" pitchFamily="34" charset="0"/>
                <a:ea typeface="+mn-ea"/>
                <a:cs typeface="Tahoma" pitchFamily="34" charset="0"/>
              </a:rPr>
              <a:t>（</a:t>
            </a:r>
            <a:r>
              <a:rPr lang="en-US" altLang="ja-JP" dirty="0">
                <a:solidFill>
                  <a:schemeClr val="bg1"/>
                </a:solidFill>
                <a:latin typeface="Tahoma" pitchFamily="34" charset="0"/>
                <a:ea typeface="+mn-ea"/>
                <a:cs typeface="Tahoma" pitchFamily="34" charset="0"/>
              </a:rPr>
              <a:t>40L</a:t>
            </a:r>
            <a:r>
              <a:rPr lang="ja-JP" altLang="en-US" dirty="0">
                <a:solidFill>
                  <a:schemeClr val="bg1"/>
                </a:solidFill>
                <a:latin typeface="Tahoma" pitchFamily="34" charset="0"/>
                <a:ea typeface="+mn-ea"/>
                <a:cs typeface="Tahoma" pitchFamily="34" charset="0"/>
              </a:rPr>
              <a:t>）</a:t>
            </a:r>
          </a:p>
        </p:txBody>
      </p:sp>
      <p:sp>
        <p:nvSpPr>
          <p:cNvPr id="15368" name="テキスト ボックス 14"/>
          <p:cNvSpPr txBox="1">
            <a:spLocks noChangeArrowheads="1"/>
          </p:cNvSpPr>
          <p:nvPr/>
        </p:nvSpPr>
        <p:spPr bwMode="auto">
          <a:xfrm>
            <a:off x="3171825" y="4913313"/>
            <a:ext cx="950901" cy="261610"/>
          </a:xfrm>
          <a:prstGeom prst="rect">
            <a:avLst/>
          </a:prstGeom>
          <a:noFill/>
          <a:ln w="9525">
            <a:noFill/>
            <a:miter lim="800000"/>
            <a:headEnd/>
            <a:tailEnd/>
          </a:ln>
        </p:spPr>
        <p:txBody>
          <a:bodyPr wrap="none">
            <a:spAutoFit/>
          </a:bodyPr>
          <a:lstStyle/>
          <a:p>
            <a:r>
              <a:rPr lang="en-US" altLang="ja-JP" sz="1100" b="1" dirty="0">
                <a:latin typeface="Tahoma" pitchFamily="34" charset="0"/>
                <a:cs typeface="Tahoma" pitchFamily="34" charset="0"/>
              </a:rPr>
              <a:t>Cycle Time</a:t>
            </a:r>
            <a:endParaRPr lang="ja-JP" altLang="en-US" sz="1100" b="1" dirty="0">
              <a:latin typeface="Tahoma" pitchFamily="34" charset="0"/>
              <a:cs typeface="Tahoma" pitchFamily="34" charset="0"/>
            </a:endParaRPr>
          </a:p>
        </p:txBody>
      </p:sp>
      <p:sp>
        <p:nvSpPr>
          <p:cNvPr id="15371" name="Text Box 17"/>
          <p:cNvSpPr txBox="1">
            <a:spLocks noChangeArrowheads="1"/>
          </p:cNvSpPr>
          <p:nvPr/>
        </p:nvSpPr>
        <p:spPr bwMode="auto">
          <a:xfrm>
            <a:off x="6207125" y="1895475"/>
            <a:ext cx="184150" cy="366713"/>
          </a:xfrm>
          <a:prstGeom prst="rect">
            <a:avLst/>
          </a:prstGeom>
          <a:noFill/>
          <a:ln w="9525">
            <a:noFill/>
            <a:miter lim="800000"/>
            <a:headEnd/>
            <a:tailEnd/>
          </a:ln>
        </p:spPr>
        <p:txBody>
          <a:bodyPr wrap="none">
            <a:spAutoFit/>
          </a:bodyPr>
          <a:lstStyle/>
          <a:p>
            <a:endParaRPr lang="ja-JP" altLang="en-US" dirty="0">
              <a:latin typeface="Tahoma" pitchFamily="34" charset="0"/>
              <a:cs typeface="Tahoma" pitchFamily="34" charset="0"/>
            </a:endParaRPr>
          </a:p>
        </p:txBody>
      </p:sp>
      <p:sp>
        <p:nvSpPr>
          <p:cNvPr id="15372" name="Text Box 62"/>
          <p:cNvSpPr txBox="1">
            <a:spLocks noChangeArrowheads="1"/>
          </p:cNvSpPr>
          <p:nvPr/>
        </p:nvSpPr>
        <p:spPr bwMode="auto">
          <a:xfrm>
            <a:off x="6638194" y="2657319"/>
            <a:ext cx="2365130" cy="1986313"/>
          </a:xfrm>
          <a:prstGeom prst="rect">
            <a:avLst/>
          </a:prstGeom>
          <a:noFill/>
          <a:ln w="9525">
            <a:noFill/>
            <a:miter lim="800000"/>
            <a:headEnd/>
            <a:tailEnd/>
          </a:ln>
        </p:spPr>
        <p:txBody>
          <a:bodyPr wrap="square" anchor="ctr">
            <a:spAutoFit/>
          </a:bodyPr>
          <a:lstStyle/>
          <a:p>
            <a:pPr algn="dist">
              <a:lnSpc>
                <a:spcPct val="150000"/>
              </a:lnSpc>
            </a:pPr>
            <a:r>
              <a:rPr lang="en-US" altLang="ja-JP" sz="1400" b="1" dirty="0">
                <a:solidFill>
                  <a:srgbClr val="FF0000"/>
                </a:solidFill>
                <a:latin typeface="Tahoma" pitchFamily="34" charset="0"/>
                <a:cs typeface="Tahoma" pitchFamily="34" charset="0"/>
              </a:rPr>
              <a:t>□</a:t>
            </a:r>
            <a:r>
              <a:rPr lang="ja-JP" altLang="en-US" sz="1400" dirty="0">
                <a:latin typeface="Tahoma" pitchFamily="34" charset="0"/>
                <a:cs typeface="Tahoma" pitchFamily="34" charset="0"/>
              </a:rPr>
              <a:t>　</a:t>
            </a:r>
            <a:r>
              <a:rPr lang="en-US" altLang="ja-JP" sz="1400" dirty="0">
                <a:latin typeface="Tahoma" pitchFamily="34" charset="0"/>
                <a:cs typeface="Tahoma" pitchFamily="34" charset="0"/>
              </a:rPr>
              <a:t>Def_2h(A+50C_G-20C)</a:t>
            </a:r>
          </a:p>
          <a:p>
            <a:pPr algn="dist">
              <a:lnSpc>
                <a:spcPct val="150000"/>
              </a:lnSpc>
            </a:pPr>
            <a:r>
              <a:rPr lang="en-US" altLang="ja-JP" sz="1400" b="1" dirty="0">
                <a:solidFill>
                  <a:srgbClr val="FFC000"/>
                </a:solidFill>
                <a:latin typeface="Tahoma" pitchFamily="34" charset="0"/>
                <a:cs typeface="Tahoma" pitchFamily="34" charset="0"/>
              </a:rPr>
              <a:t>△</a:t>
            </a:r>
            <a:r>
              <a:rPr lang="ja-JP" altLang="en-US" sz="1400" dirty="0">
                <a:latin typeface="Tahoma" pitchFamily="34" charset="0"/>
                <a:cs typeface="Tahoma" pitchFamily="34" charset="0"/>
              </a:rPr>
              <a:t>　</a:t>
            </a:r>
            <a:r>
              <a:rPr lang="en-US" altLang="ja-JP" sz="1400" dirty="0">
                <a:latin typeface="Tahoma" pitchFamily="34" charset="0"/>
                <a:cs typeface="Tahoma" pitchFamily="34" charset="0"/>
              </a:rPr>
              <a:t>Def_2h(A+40C_G-20C)</a:t>
            </a:r>
          </a:p>
          <a:p>
            <a:pPr algn="dist">
              <a:lnSpc>
                <a:spcPct val="150000"/>
              </a:lnSpc>
            </a:pPr>
            <a:r>
              <a:rPr lang="en-US" altLang="ja-JP" sz="1400" dirty="0">
                <a:solidFill>
                  <a:srgbClr val="00B050"/>
                </a:solidFill>
                <a:latin typeface="Tahoma" pitchFamily="34" charset="0"/>
                <a:cs typeface="Tahoma" pitchFamily="34" charset="0"/>
              </a:rPr>
              <a:t>●</a:t>
            </a:r>
            <a:r>
              <a:rPr lang="ja-JP" altLang="en-US" sz="1400" dirty="0">
                <a:latin typeface="Tahoma" pitchFamily="34" charset="0"/>
                <a:cs typeface="Tahoma" pitchFamily="34" charset="0"/>
              </a:rPr>
              <a:t>　</a:t>
            </a:r>
            <a:r>
              <a:rPr lang="en-US" altLang="ja-JP" sz="1400" dirty="0">
                <a:latin typeface="Tahoma" pitchFamily="34" charset="0"/>
                <a:cs typeface="Tahoma" pitchFamily="34" charset="0"/>
              </a:rPr>
              <a:t>Def_2h(A+25C_G+25C)</a:t>
            </a:r>
          </a:p>
          <a:p>
            <a:pPr algn="dist">
              <a:lnSpc>
                <a:spcPct val="150000"/>
              </a:lnSpc>
            </a:pPr>
            <a:r>
              <a:rPr lang="en-US" altLang="ja-JP" sz="1400" dirty="0">
                <a:solidFill>
                  <a:srgbClr val="FF3399"/>
                </a:solidFill>
                <a:latin typeface="Tahoma" pitchFamily="34" charset="0"/>
                <a:cs typeface="Tahoma" pitchFamily="34" charset="0"/>
              </a:rPr>
              <a:t>◆</a:t>
            </a:r>
            <a:r>
              <a:rPr lang="ja-JP" altLang="en-US" sz="1400" dirty="0">
                <a:latin typeface="Tahoma" pitchFamily="34" charset="0"/>
                <a:cs typeface="Tahoma" pitchFamily="34" charset="0"/>
              </a:rPr>
              <a:t>　</a:t>
            </a:r>
            <a:r>
              <a:rPr lang="en-US" altLang="ja-JP" sz="1400" dirty="0">
                <a:latin typeface="Tahoma" pitchFamily="34" charset="0"/>
                <a:cs typeface="Tahoma" pitchFamily="34" charset="0"/>
              </a:rPr>
              <a:t>Def_2h(A+15C_G+15C)</a:t>
            </a:r>
          </a:p>
          <a:p>
            <a:pPr algn="dist">
              <a:lnSpc>
                <a:spcPct val="150000"/>
              </a:lnSpc>
            </a:pPr>
            <a:r>
              <a:rPr lang="en-US" altLang="ja-JP" sz="1400" b="1" dirty="0">
                <a:solidFill>
                  <a:srgbClr val="0070C0"/>
                </a:solidFill>
                <a:latin typeface="Tahoma" pitchFamily="34" charset="0"/>
                <a:cs typeface="Tahoma" pitchFamily="34" charset="0"/>
              </a:rPr>
              <a:t>○</a:t>
            </a:r>
            <a:r>
              <a:rPr lang="ja-JP" altLang="en-US" sz="1400" dirty="0">
                <a:latin typeface="Tahoma" pitchFamily="34" charset="0"/>
                <a:cs typeface="Tahoma" pitchFamily="34" charset="0"/>
              </a:rPr>
              <a:t>　</a:t>
            </a:r>
            <a:r>
              <a:rPr lang="en-US" altLang="ja-JP" sz="1400" dirty="0">
                <a:latin typeface="Tahoma" pitchFamily="34" charset="0"/>
                <a:cs typeface="Tahoma" pitchFamily="34" charset="0"/>
              </a:rPr>
              <a:t>Def_2h(A-20C_G-20C)</a:t>
            </a:r>
          </a:p>
          <a:p>
            <a:pPr algn="dist">
              <a:lnSpc>
                <a:spcPct val="150000"/>
              </a:lnSpc>
            </a:pPr>
            <a:r>
              <a:rPr lang="en-US" altLang="ja-JP" sz="1400" b="1" dirty="0">
                <a:solidFill>
                  <a:srgbClr val="00CC00"/>
                </a:solidFill>
                <a:latin typeface="Tahoma" pitchFamily="34" charset="0"/>
                <a:cs typeface="Tahoma" pitchFamily="34" charset="0"/>
              </a:rPr>
              <a:t>◇</a:t>
            </a:r>
            <a:r>
              <a:rPr lang="ja-JP" altLang="en-US" sz="1400" dirty="0">
                <a:latin typeface="Tahoma" pitchFamily="34" charset="0"/>
                <a:cs typeface="Tahoma" pitchFamily="34" charset="0"/>
              </a:rPr>
              <a:t>　</a:t>
            </a:r>
            <a:r>
              <a:rPr lang="en-US" altLang="ja-JP" sz="1400" dirty="0">
                <a:latin typeface="Tahoma" pitchFamily="34" charset="0"/>
                <a:cs typeface="Tahoma" pitchFamily="34" charset="0"/>
              </a:rPr>
              <a:t>Def_2h(A-40C_G-20C)</a:t>
            </a:r>
            <a:endParaRPr lang="ja-JP" altLang="en-US" sz="1400" dirty="0">
              <a:latin typeface="Tahoma" pitchFamily="34" charset="0"/>
              <a:cs typeface="Tahoma" pitchFamily="34" charset="0"/>
            </a:endParaRPr>
          </a:p>
        </p:txBody>
      </p:sp>
      <p:sp>
        <p:nvSpPr>
          <p:cNvPr id="15375" name="テキスト ボックス 44"/>
          <p:cNvSpPr txBox="1">
            <a:spLocks noChangeArrowheads="1"/>
          </p:cNvSpPr>
          <p:nvPr/>
        </p:nvSpPr>
        <p:spPr bwMode="auto">
          <a:xfrm>
            <a:off x="381000" y="830263"/>
            <a:ext cx="8597900" cy="400110"/>
          </a:xfrm>
          <a:prstGeom prst="rect">
            <a:avLst/>
          </a:prstGeom>
          <a:noFill/>
          <a:ln w="9525">
            <a:noFill/>
            <a:miter lim="800000"/>
            <a:headEnd/>
            <a:tailEnd/>
          </a:ln>
        </p:spPr>
        <p:txBody>
          <a:bodyPr wrap="square">
            <a:spAutoFit/>
          </a:bodyPr>
          <a:lstStyle/>
          <a:p>
            <a:pPr>
              <a:buFont typeface="Wingdings" pitchFamily="2" charset="2"/>
              <a:buNone/>
            </a:pPr>
            <a:r>
              <a:rPr lang="en-US" altLang="ja-JP" sz="2000" dirty="0" smtClean="0">
                <a:latin typeface="Tahoma" pitchFamily="34" charset="0"/>
                <a:cs typeface="Tahoma" pitchFamily="34" charset="0"/>
              </a:rPr>
              <a:t>The attained temperature after each cycle of gas filling and discharging</a:t>
            </a:r>
            <a:endParaRPr lang="ja-JP" altLang="en-US" sz="2000" dirty="0">
              <a:latin typeface="Tahoma" pitchFamily="34" charset="0"/>
              <a:cs typeface="Tahoma" pitchFamily="34" charset="0"/>
            </a:endParaRPr>
          </a:p>
        </p:txBody>
      </p:sp>
      <p:sp>
        <p:nvSpPr>
          <p:cNvPr id="27" name="スライド番号プレースホルダ 26"/>
          <p:cNvSpPr>
            <a:spLocks noGrp="1"/>
          </p:cNvSpPr>
          <p:nvPr>
            <p:ph type="sldNum" sz="quarter" idx="12"/>
          </p:nvPr>
        </p:nvSpPr>
        <p:spPr/>
        <p:txBody>
          <a:bodyPr/>
          <a:lstStyle/>
          <a:p>
            <a:pPr>
              <a:defRPr/>
            </a:pPr>
            <a:fld id="{D561C055-5EC5-4256-A399-179D09645E27}" type="slidenum">
              <a:rPr lang="ja-JP" altLang="en-US">
                <a:latin typeface="Tahoma" pitchFamily="34" charset="0"/>
                <a:cs typeface="Tahoma" pitchFamily="34" charset="0"/>
              </a:rPr>
              <a:pPr>
                <a:defRPr/>
              </a:pPr>
              <a:t>18</a:t>
            </a:fld>
            <a:endParaRPr lang="ja-JP" altLang="en-US" dirty="0">
              <a:latin typeface="Tahoma" pitchFamily="34" charset="0"/>
              <a:cs typeface="Tahoma" pitchFamily="34" charset="0"/>
            </a:endParaRPr>
          </a:p>
        </p:txBody>
      </p:sp>
      <p:cxnSp>
        <p:nvCxnSpPr>
          <p:cNvPr id="26" name="直線矢印コネクタ 25"/>
          <p:cNvCxnSpPr/>
          <p:nvPr/>
        </p:nvCxnSpPr>
        <p:spPr>
          <a:xfrm rot="5400000">
            <a:off x="3590924" y="2524126"/>
            <a:ext cx="342904" cy="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426828" y="2071320"/>
            <a:ext cx="540000" cy="292500"/>
          </a:xfrm>
          <a:prstGeom prst="rect">
            <a:avLst/>
          </a:prstGeom>
          <a:noFill/>
          <a:ln>
            <a:noFill/>
          </a:ln>
        </p:spPr>
        <p:txBody>
          <a:bodyPr wrap="none" rtlCol="0">
            <a:spAutoFit/>
          </a:bodyPr>
          <a:lstStyle/>
          <a:p>
            <a:r>
              <a:rPr lang="en-US" altLang="ja-JP" sz="1400" dirty="0" smtClean="0">
                <a:solidFill>
                  <a:srgbClr val="0070C0"/>
                </a:solidFill>
                <a:latin typeface="Tahoma" pitchFamily="34" charset="0"/>
                <a:cs typeface="Tahoma" pitchFamily="34" charset="0"/>
              </a:rPr>
              <a:t>Δ</a:t>
            </a:r>
            <a:r>
              <a:rPr kumimoji="1" lang="en-US" altLang="ja-JP" sz="1400" dirty="0" smtClean="0">
                <a:solidFill>
                  <a:srgbClr val="0070C0"/>
                </a:solidFill>
                <a:latin typeface="Tahoma" pitchFamily="34" charset="0"/>
                <a:cs typeface="Tahoma" pitchFamily="34" charset="0"/>
              </a:rPr>
              <a:t>20</a:t>
            </a:r>
            <a:r>
              <a:rPr lang="en-US" altLang="ja-JP" sz="1400" baseline="30000" dirty="0" smtClean="0">
                <a:solidFill>
                  <a:srgbClr val="0070C0"/>
                </a:solidFill>
                <a:latin typeface="Tahoma" pitchFamily="34" charset="0"/>
                <a:cs typeface="Tahoma" pitchFamily="34" charset="0"/>
              </a:rPr>
              <a:t>o</a:t>
            </a:r>
            <a:r>
              <a:rPr lang="en-US" altLang="ja-JP" sz="1400" dirty="0" smtClean="0">
                <a:solidFill>
                  <a:srgbClr val="0070C0"/>
                </a:solidFill>
                <a:latin typeface="Tahoma" pitchFamily="34" charset="0"/>
                <a:cs typeface="Tahoma" pitchFamily="34" charset="0"/>
              </a:rPr>
              <a:t>C</a:t>
            </a:r>
            <a:endParaRPr kumimoji="1" lang="ja-JP" altLang="en-US" sz="1400" dirty="0" smtClean="0">
              <a:solidFill>
                <a:srgbClr val="0070C0"/>
              </a:solidFill>
              <a:latin typeface="Tahoma" pitchFamily="34" charset="0"/>
              <a:cs typeface="Tahoma" pitchFamily="34" charset="0"/>
            </a:endParaRPr>
          </a:p>
        </p:txBody>
      </p:sp>
      <p:grpSp>
        <p:nvGrpSpPr>
          <p:cNvPr id="48" name="グループ化 47"/>
          <p:cNvGrpSpPr/>
          <p:nvPr/>
        </p:nvGrpSpPr>
        <p:grpSpPr>
          <a:xfrm>
            <a:off x="1047252" y="1433876"/>
            <a:ext cx="7944348" cy="3236095"/>
            <a:chOff x="1047252" y="1433876"/>
            <a:chExt cx="7944348" cy="3236095"/>
          </a:xfrm>
        </p:grpSpPr>
        <p:grpSp>
          <p:nvGrpSpPr>
            <p:cNvPr id="33" name="グループ化 32"/>
            <p:cNvGrpSpPr/>
            <p:nvPr/>
          </p:nvGrpSpPr>
          <p:grpSpPr>
            <a:xfrm>
              <a:off x="1047252" y="2154368"/>
              <a:ext cx="5431701" cy="2419076"/>
              <a:chOff x="1047252" y="2154368"/>
              <a:chExt cx="5431701" cy="2419076"/>
            </a:xfrm>
          </p:grpSpPr>
          <p:sp>
            <p:nvSpPr>
              <p:cNvPr id="21" name="右矢印 20"/>
              <p:cNvSpPr/>
              <p:nvPr/>
            </p:nvSpPr>
            <p:spPr>
              <a:xfrm>
                <a:off x="1068746" y="2494337"/>
                <a:ext cx="2388829" cy="408626"/>
              </a:xfrm>
              <a:prstGeom prst="rightArrow">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Tahoma" pitchFamily="34" charset="0"/>
                  <a:cs typeface="Tahoma" pitchFamily="34" charset="0"/>
                </a:endParaRPr>
              </a:p>
            </p:txBody>
          </p:sp>
          <p:sp>
            <p:nvSpPr>
              <p:cNvPr id="22" name="右矢印 21"/>
              <p:cNvSpPr/>
              <p:nvPr/>
            </p:nvSpPr>
            <p:spPr>
              <a:xfrm>
                <a:off x="1047252" y="4091563"/>
                <a:ext cx="2386633" cy="408626"/>
              </a:xfrm>
              <a:prstGeom prst="rightArrow">
                <a:avLst/>
              </a:prstGeom>
              <a:solidFill>
                <a:srgbClr val="00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Tahoma" pitchFamily="34" charset="0"/>
                  <a:cs typeface="Tahoma" pitchFamily="34" charset="0"/>
                </a:endParaRPr>
              </a:p>
            </p:txBody>
          </p:sp>
          <p:sp>
            <p:nvSpPr>
              <p:cNvPr id="23" name="右矢印 22"/>
              <p:cNvSpPr/>
              <p:nvPr/>
            </p:nvSpPr>
            <p:spPr>
              <a:xfrm>
                <a:off x="4095750" y="2154368"/>
                <a:ext cx="2360736" cy="408626"/>
              </a:xfrm>
              <a:prstGeom prst="rightArrow">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Tahoma" pitchFamily="34" charset="0"/>
                  <a:cs typeface="Tahoma" pitchFamily="34" charset="0"/>
                </a:endParaRPr>
              </a:p>
            </p:txBody>
          </p:sp>
          <p:sp>
            <p:nvSpPr>
              <p:cNvPr id="24" name="右矢印 23"/>
              <p:cNvSpPr/>
              <p:nvPr/>
            </p:nvSpPr>
            <p:spPr>
              <a:xfrm>
                <a:off x="4092320" y="4164818"/>
                <a:ext cx="2386633" cy="408626"/>
              </a:xfrm>
              <a:prstGeom prst="rightArrow">
                <a:avLst/>
              </a:prstGeom>
              <a:solidFill>
                <a:srgbClr val="00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Tahoma" pitchFamily="34" charset="0"/>
                  <a:cs typeface="Tahoma" pitchFamily="34" charset="0"/>
                </a:endParaRPr>
              </a:p>
            </p:txBody>
          </p:sp>
        </p:grpSp>
        <p:grpSp>
          <p:nvGrpSpPr>
            <p:cNvPr id="47" name="グループ化 46"/>
            <p:cNvGrpSpPr/>
            <p:nvPr/>
          </p:nvGrpSpPr>
          <p:grpSpPr>
            <a:xfrm>
              <a:off x="6607629" y="1433876"/>
              <a:ext cx="2383971" cy="3236095"/>
              <a:chOff x="6607629" y="1433876"/>
              <a:chExt cx="2383971" cy="3236095"/>
            </a:xfrm>
          </p:grpSpPr>
          <p:sp>
            <p:nvSpPr>
              <p:cNvPr id="46" name="角丸四角形 45"/>
              <p:cNvSpPr/>
              <p:nvPr/>
            </p:nvSpPr>
            <p:spPr>
              <a:xfrm>
                <a:off x="6607629" y="4278086"/>
                <a:ext cx="2383971" cy="39188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6765673" y="1433876"/>
                <a:ext cx="2092577" cy="613987"/>
                <a:chOff x="6924422" y="1424351"/>
                <a:chExt cx="2092577" cy="613987"/>
              </a:xfrm>
            </p:grpSpPr>
            <p:sp>
              <p:nvSpPr>
                <p:cNvPr id="35" name="正方形/長方形 34"/>
                <p:cNvSpPr/>
                <p:nvPr/>
              </p:nvSpPr>
              <p:spPr>
                <a:xfrm>
                  <a:off x="6924422" y="1424351"/>
                  <a:ext cx="2087693" cy="274063"/>
                </a:xfrm>
                <a:prstGeom prst="rect">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Tahoma" pitchFamily="34" charset="0"/>
                      <a:cs typeface="Tahoma" pitchFamily="34" charset="0"/>
                    </a:rPr>
                    <a:t>High-temperature side</a:t>
                  </a:r>
                  <a:endParaRPr kumimoji="1" lang="ja-JP" altLang="en-US" sz="1400" dirty="0">
                    <a:solidFill>
                      <a:schemeClr val="tx1"/>
                    </a:solidFill>
                    <a:latin typeface="Tahoma" pitchFamily="34" charset="0"/>
                    <a:cs typeface="Tahoma" pitchFamily="34" charset="0"/>
                  </a:endParaRPr>
                </a:p>
              </p:txBody>
            </p:sp>
            <p:sp>
              <p:nvSpPr>
                <p:cNvPr id="36" name="正方形/長方形 35"/>
                <p:cNvSpPr/>
                <p:nvPr/>
              </p:nvSpPr>
              <p:spPr>
                <a:xfrm>
                  <a:off x="6929306" y="1784835"/>
                  <a:ext cx="2087693" cy="253503"/>
                </a:xfrm>
                <a:prstGeom prst="rect">
                  <a:avLst/>
                </a:prstGeom>
                <a:solidFill>
                  <a:srgbClr val="00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Tahoma" pitchFamily="34" charset="0"/>
                      <a:cs typeface="Tahoma" pitchFamily="34" charset="0"/>
                    </a:rPr>
                    <a:t>Low-temperature side</a:t>
                  </a:r>
                  <a:endParaRPr kumimoji="1" lang="ja-JP" altLang="en-US" sz="1400" dirty="0">
                    <a:solidFill>
                      <a:schemeClr val="tx1"/>
                    </a:solidFill>
                    <a:latin typeface="Tahoma" pitchFamily="34" charset="0"/>
                    <a:cs typeface="Tahoma" pitchFamily="34" charset="0"/>
                  </a:endParaRPr>
                </a:p>
              </p:txBody>
            </p:sp>
          </p:grpSp>
        </p:grpSp>
      </p:grpSp>
      <p:cxnSp>
        <p:nvCxnSpPr>
          <p:cNvPr id="42" name="直線コネクタ 41"/>
          <p:cNvCxnSpPr>
            <a:stCxn id="23" idx="1"/>
          </p:cNvCxnSpPr>
          <p:nvPr/>
        </p:nvCxnSpPr>
        <p:spPr>
          <a:xfrm rot="10800000" flipV="1">
            <a:off x="3638550" y="2362198"/>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10800000" flipV="1">
            <a:off x="3448050" y="2695573"/>
            <a:ext cx="45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0313"/>
          <p:cNvGrpSpPr/>
          <p:nvPr/>
        </p:nvGrpSpPr>
        <p:grpSpPr>
          <a:xfrm>
            <a:off x="4926865" y="2157483"/>
            <a:ext cx="3960000" cy="3959792"/>
            <a:chOff x="4926865" y="2538483"/>
            <a:chExt cx="3960000" cy="3959792"/>
          </a:xfrm>
        </p:grpSpPr>
        <p:sp>
          <p:nvSpPr>
            <p:cNvPr id="98" name="Rectangle 12"/>
            <p:cNvSpPr>
              <a:spLocks noChangeArrowheads="1"/>
            </p:cNvSpPr>
            <p:nvPr/>
          </p:nvSpPr>
          <p:spPr bwMode="auto">
            <a:xfrm>
              <a:off x="5395316" y="5802448"/>
              <a:ext cx="3486873" cy="17649"/>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99" name="Freeform 13"/>
            <p:cNvSpPr>
              <a:spLocks noEditPoints="1"/>
            </p:cNvSpPr>
            <p:nvPr/>
          </p:nvSpPr>
          <p:spPr bwMode="auto">
            <a:xfrm>
              <a:off x="5392511" y="5811273"/>
              <a:ext cx="3494354" cy="49418"/>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0" name="Freeform 14"/>
            <p:cNvSpPr>
              <a:spLocks/>
            </p:cNvSpPr>
            <p:nvPr/>
          </p:nvSpPr>
          <p:spPr bwMode="auto">
            <a:xfrm>
              <a:off x="5489772" y="4835274"/>
              <a:ext cx="1021095" cy="988353"/>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1" name="Freeform 15"/>
            <p:cNvSpPr>
              <a:spLocks/>
            </p:cNvSpPr>
            <p:nvPr/>
          </p:nvSpPr>
          <p:spPr bwMode="auto">
            <a:xfrm>
              <a:off x="6484685" y="4835274"/>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 name="Freeform 16"/>
            <p:cNvSpPr>
              <a:spLocks/>
            </p:cNvSpPr>
            <p:nvPr/>
          </p:nvSpPr>
          <p:spPr bwMode="auto">
            <a:xfrm>
              <a:off x="6569776" y="4833510"/>
              <a:ext cx="1021095"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3" name="Freeform 17"/>
            <p:cNvSpPr>
              <a:spLocks/>
            </p:cNvSpPr>
            <p:nvPr/>
          </p:nvSpPr>
          <p:spPr bwMode="auto">
            <a:xfrm>
              <a:off x="7564690" y="4835274"/>
              <a:ext cx="110338"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4" name="Freeform 18"/>
            <p:cNvSpPr>
              <a:spLocks/>
            </p:cNvSpPr>
            <p:nvPr/>
          </p:nvSpPr>
          <p:spPr bwMode="auto">
            <a:xfrm>
              <a:off x="7648846" y="4833510"/>
              <a:ext cx="1020161"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5" name="Freeform 19"/>
            <p:cNvSpPr>
              <a:spLocks/>
            </p:cNvSpPr>
            <p:nvPr/>
          </p:nvSpPr>
          <p:spPr bwMode="auto">
            <a:xfrm>
              <a:off x="5389551" y="4835274"/>
              <a:ext cx="112208"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6" name="Rectangle 20"/>
            <p:cNvSpPr>
              <a:spLocks noChangeArrowheads="1"/>
            </p:cNvSpPr>
            <p:nvPr/>
          </p:nvSpPr>
          <p:spPr bwMode="auto">
            <a:xfrm>
              <a:off x="5245353" y="5694789"/>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7" name="Rectangle 25"/>
            <p:cNvSpPr>
              <a:spLocks noChangeArrowheads="1"/>
            </p:cNvSpPr>
            <p:nvPr/>
          </p:nvSpPr>
          <p:spPr bwMode="auto">
            <a:xfrm>
              <a:off x="5253755" y="6008944"/>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8" name="Rectangle 26"/>
            <p:cNvSpPr>
              <a:spLocks noChangeArrowheads="1"/>
            </p:cNvSpPr>
            <p:nvPr/>
          </p:nvSpPr>
          <p:spPr bwMode="auto">
            <a:xfrm>
              <a:off x="5720355" y="6008944"/>
              <a:ext cx="115192"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9" name="Rectangle 27"/>
            <p:cNvSpPr>
              <a:spLocks noChangeArrowheads="1"/>
            </p:cNvSpPr>
            <p:nvPr/>
          </p:nvSpPr>
          <p:spPr bwMode="auto">
            <a:xfrm>
              <a:off x="6194435"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10" name="Rectangle 28"/>
            <p:cNvSpPr>
              <a:spLocks noChangeArrowheads="1"/>
            </p:cNvSpPr>
            <p:nvPr/>
          </p:nvSpPr>
          <p:spPr bwMode="auto">
            <a:xfrm>
              <a:off x="6692826"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11" name="Rectangle 29"/>
            <p:cNvSpPr>
              <a:spLocks noChangeArrowheads="1"/>
            </p:cNvSpPr>
            <p:nvPr/>
          </p:nvSpPr>
          <p:spPr bwMode="auto">
            <a:xfrm>
              <a:off x="7190283"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12" name="Rectangle 30"/>
            <p:cNvSpPr>
              <a:spLocks noChangeArrowheads="1"/>
            </p:cNvSpPr>
            <p:nvPr/>
          </p:nvSpPr>
          <p:spPr bwMode="auto">
            <a:xfrm>
              <a:off x="7687741"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13" name="Rectangle 31"/>
            <p:cNvSpPr>
              <a:spLocks noChangeArrowheads="1"/>
            </p:cNvSpPr>
            <p:nvPr/>
          </p:nvSpPr>
          <p:spPr bwMode="auto">
            <a:xfrm>
              <a:off x="8185197"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14" name="Rectangle 32"/>
            <p:cNvSpPr>
              <a:spLocks noChangeArrowheads="1"/>
            </p:cNvSpPr>
            <p:nvPr/>
          </p:nvSpPr>
          <p:spPr bwMode="auto">
            <a:xfrm>
              <a:off x="8683590"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15" name="Rectangle 33"/>
            <p:cNvSpPr>
              <a:spLocks noChangeArrowheads="1"/>
            </p:cNvSpPr>
            <p:nvPr/>
          </p:nvSpPr>
          <p:spPr bwMode="auto">
            <a:xfrm rot="16200000">
              <a:off x="3456684" y="4008664"/>
              <a:ext cx="3157173" cy="216811"/>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21" name="Rectangle 34"/>
            <p:cNvSpPr>
              <a:spLocks noChangeArrowheads="1"/>
            </p:cNvSpPr>
            <p:nvPr/>
          </p:nvSpPr>
          <p:spPr bwMode="auto">
            <a:xfrm>
              <a:off x="6746126" y="6258753"/>
              <a:ext cx="558967" cy="239522"/>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grpSp>
          <p:nvGrpSpPr>
            <p:cNvPr id="5" name="グループ化 404"/>
            <p:cNvGrpSpPr>
              <a:grpSpLocks/>
            </p:cNvGrpSpPr>
            <p:nvPr/>
          </p:nvGrpSpPr>
          <p:grpSpPr bwMode="auto">
            <a:xfrm flipV="1">
              <a:off x="5508159" y="3232427"/>
              <a:ext cx="1090260" cy="640125"/>
              <a:chOff x="9525" y="818919"/>
              <a:chExt cx="2343260" cy="718028"/>
            </a:xfrm>
          </p:grpSpPr>
          <p:sp>
            <p:nvSpPr>
              <p:cNvPr id="14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4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6" name="グループ化 409"/>
            <p:cNvGrpSpPr>
              <a:grpSpLocks/>
            </p:cNvGrpSpPr>
            <p:nvPr/>
          </p:nvGrpSpPr>
          <p:grpSpPr bwMode="auto">
            <a:xfrm flipV="1">
              <a:off x="6590786" y="3237454"/>
              <a:ext cx="1094622" cy="638449"/>
              <a:chOff x="2912266" y="835755"/>
              <a:chExt cx="2372739" cy="696930"/>
            </a:xfrm>
          </p:grpSpPr>
          <p:sp>
            <p:nvSpPr>
              <p:cNvPr id="140"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41"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138" name="Arc 93"/>
            <p:cNvSpPr>
              <a:spLocks/>
            </p:cNvSpPr>
            <p:nvPr/>
          </p:nvSpPr>
          <p:spPr bwMode="auto">
            <a:xfrm rot="10820564">
              <a:off x="7677777" y="3256062"/>
              <a:ext cx="985283" cy="62151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39" name="Arc 93"/>
            <p:cNvSpPr>
              <a:spLocks/>
            </p:cNvSpPr>
            <p:nvPr/>
          </p:nvSpPr>
          <p:spPr bwMode="auto">
            <a:xfrm rot="10779436" flipV="1">
              <a:off x="5397266" y="3249184"/>
              <a:ext cx="104415" cy="6276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cxnSp>
          <p:nvCxnSpPr>
            <p:cNvPr id="129" name="直線コネクタ 128"/>
            <p:cNvCxnSpPr/>
            <p:nvPr/>
          </p:nvCxnSpPr>
          <p:spPr bwMode="auto">
            <a:xfrm rot="16200000" flipV="1">
              <a:off x="3881882" y="4311177"/>
              <a:ext cx="3003724"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bwMode="auto">
            <a:xfrm rot="16200000" flipV="1">
              <a:off x="6080595" y="4307955"/>
              <a:ext cx="30037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bwMode="auto">
            <a:xfrm rot="16200000" flipV="1">
              <a:off x="6170361" y="4309566"/>
              <a:ext cx="30037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bwMode="auto">
            <a:xfrm rot="16200000" flipV="1">
              <a:off x="7149508" y="429909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bwMode="auto">
            <a:xfrm rot="16200000" flipV="1">
              <a:off x="3995351" y="430070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bwMode="auto">
            <a:xfrm rot="16200000" flipV="1">
              <a:off x="4985758" y="429909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bwMode="auto">
            <a:xfrm rot="16200000" flipV="1">
              <a:off x="5085810" y="430070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Rectangle 12"/>
            <p:cNvSpPr>
              <a:spLocks noChangeArrowheads="1"/>
            </p:cNvSpPr>
            <p:nvPr/>
          </p:nvSpPr>
          <p:spPr bwMode="auto">
            <a:xfrm>
              <a:off x="5378133" y="4339333"/>
              <a:ext cx="3485938" cy="15884"/>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37" name="円/楕円 82"/>
            <p:cNvSpPr>
              <a:spLocks noChangeAspect="1"/>
            </p:cNvSpPr>
            <p:nvPr/>
          </p:nvSpPr>
          <p:spPr bwMode="auto">
            <a:xfrm>
              <a:off x="5349145" y="3827827"/>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sp>
          <p:nvSpPr>
            <p:cNvPr id="144" name="円/楕円 82"/>
            <p:cNvSpPr>
              <a:spLocks noChangeAspect="1"/>
            </p:cNvSpPr>
            <p:nvPr/>
          </p:nvSpPr>
          <p:spPr bwMode="auto">
            <a:xfrm>
              <a:off x="5351417" y="576811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sp>
        <p:nvSpPr>
          <p:cNvPr id="10243" name="テキスト ボックス 58"/>
          <p:cNvSpPr txBox="1">
            <a:spLocks noChangeArrowheads="1"/>
          </p:cNvSpPr>
          <p:nvPr/>
        </p:nvSpPr>
        <p:spPr bwMode="auto">
          <a:xfrm>
            <a:off x="286603" y="780208"/>
            <a:ext cx="8857397" cy="1015663"/>
          </a:xfrm>
          <a:prstGeom prst="rect">
            <a:avLst/>
          </a:prstGeom>
          <a:solidFill>
            <a:schemeClr val="bg1"/>
          </a:solidFill>
          <a:ln w="28575">
            <a:noFill/>
            <a:miter lim="800000"/>
            <a:headEnd/>
            <a:tailEnd/>
          </a:ln>
        </p:spPr>
        <p:txBody>
          <a:bodyPr wrap="square">
            <a:spAutoFit/>
          </a:bodyPr>
          <a:lstStyle/>
          <a:p>
            <a:endParaRPr lang="en-US" altLang="ja-JP" sz="2000" dirty="0" smtClean="0">
              <a:solidFill>
                <a:srgbClr val="0070C0"/>
              </a:solidFill>
              <a:latin typeface="Tahoma" pitchFamily="34" charset="0"/>
              <a:cs typeface="Tahoma" pitchFamily="34" charset="0"/>
            </a:endParaRPr>
          </a:p>
          <a:p>
            <a:endParaRPr lang="en-US" altLang="ja-JP" sz="2000" dirty="0" smtClean="0">
              <a:solidFill>
                <a:srgbClr val="0070C0"/>
              </a:solidFill>
              <a:latin typeface="Tahoma" pitchFamily="34" charset="0"/>
              <a:cs typeface="Tahoma" pitchFamily="34" charset="0"/>
            </a:endParaRPr>
          </a:p>
          <a:p>
            <a:r>
              <a:rPr lang="en-US" altLang="ja-JP" sz="2000" dirty="0" smtClean="0">
                <a:solidFill>
                  <a:srgbClr val="0070C0"/>
                </a:solidFill>
                <a:latin typeface="Tahoma" pitchFamily="34" charset="0"/>
                <a:cs typeface="Tahoma" pitchFamily="34" charset="0"/>
              </a:rPr>
              <a:t>(2)   The effect of start conditions (filling start </a:t>
            </a:r>
            <a:r>
              <a:rPr lang="en-US" altLang="ja-JP" sz="2000" dirty="0" err="1" smtClean="0">
                <a:solidFill>
                  <a:srgbClr val="0070C0"/>
                </a:solidFill>
                <a:latin typeface="Tahoma" pitchFamily="34" charset="0"/>
                <a:cs typeface="Tahoma" pitchFamily="34" charset="0"/>
              </a:rPr>
              <a:t>vs</a:t>
            </a:r>
            <a:r>
              <a:rPr lang="en-US" altLang="ja-JP" sz="2000" dirty="0" smtClean="0">
                <a:solidFill>
                  <a:srgbClr val="0070C0"/>
                </a:solidFill>
                <a:latin typeface="Tahoma" pitchFamily="34" charset="0"/>
                <a:cs typeface="Tahoma" pitchFamily="34" charset="0"/>
              </a:rPr>
              <a:t> discharging start)</a:t>
            </a:r>
          </a:p>
        </p:txBody>
      </p:sp>
      <p:sp>
        <p:nvSpPr>
          <p:cNvPr id="154" name="スライド番号プレースホルダ 153"/>
          <p:cNvSpPr>
            <a:spLocks noGrp="1"/>
          </p:cNvSpPr>
          <p:nvPr>
            <p:ph type="sldNum" sz="quarter" idx="12"/>
          </p:nvPr>
        </p:nvSpPr>
        <p:spPr/>
        <p:txBody>
          <a:bodyPr/>
          <a:lstStyle/>
          <a:p>
            <a:pPr>
              <a:defRPr/>
            </a:pPr>
            <a:fld id="{277834E6-05A6-4854-9EB3-96424772944C}" type="slidenum">
              <a:rPr lang="ja-JP" altLang="en-US">
                <a:latin typeface="Tahoma" pitchFamily="34" charset="0"/>
                <a:cs typeface="Tahoma" pitchFamily="34" charset="0"/>
              </a:rPr>
              <a:pPr>
                <a:defRPr/>
              </a:pPr>
              <a:t>19</a:t>
            </a:fld>
            <a:endParaRPr lang="ja-JP" altLang="en-US" dirty="0">
              <a:latin typeface="Tahoma" pitchFamily="34" charset="0"/>
              <a:cs typeface="Tahoma" pitchFamily="34" charset="0"/>
            </a:endParaRPr>
          </a:p>
        </p:txBody>
      </p:sp>
      <p:grpSp>
        <p:nvGrpSpPr>
          <p:cNvPr id="7" name="グループ化 27"/>
          <p:cNvGrpSpPr/>
          <p:nvPr/>
        </p:nvGrpSpPr>
        <p:grpSpPr>
          <a:xfrm>
            <a:off x="187841" y="2157481"/>
            <a:ext cx="3960000" cy="3960000"/>
            <a:chOff x="356565" y="2934265"/>
            <a:chExt cx="6853860" cy="3561738"/>
          </a:xfrm>
        </p:grpSpPr>
        <p:sp>
          <p:nvSpPr>
            <p:cNvPr id="10250" name="Rectangle 12"/>
            <p:cNvSpPr>
              <a:spLocks noChangeArrowheads="1"/>
            </p:cNvSpPr>
            <p:nvPr/>
          </p:nvSpPr>
          <p:spPr bwMode="auto">
            <a:xfrm>
              <a:off x="1129050" y="5870123"/>
              <a:ext cx="5919787" cy="15875"/>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0251" name="Freeform 13"/>
            <p:cNvSpPr>
              <a:spLocks noEditPoints="1"/>
            </p:cNvSpPr>
            <p:nvPr/>
          </p:nvSpPr>
          <p:spPr bwMode="auto">
            <a:xfrm>
              <a:off x="1124287" y="5878061"/>
              <a:ext cx="5932488" cy="44450"/>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252" name="Freeform 14"/>
            <p:cNvSpPr>
              <a:spLocks/>
            </p:cNvSpPr>
            <p:nvPr/>
          </p:nvSpPr>
          <p:spPr bwMode="auto">
            <a:xfrm>
              <a:off x="1106825" y="5149398"/>
              <a:ext cx="1733550" cy="739775"/>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3" name="Freeform 15"/>
            <p:cNvSpPr>
              <a:spLocks/>
            </p:cNvSpPr>
            <p:nvPr/>
          </p:nvSpPr>
          <p:spPr bwMode="auto">
            <a:xfrm>
              <a:off x="2795925" y="5000173"/>
              <a:ext cx="188912"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4" name="Freeform 16"/>
            <p:cNvSpPr>
              <a:spLocks/>
            </p:cNvSpPr>
            <p:nvPr/>
          </p:nvSpPr>
          <p:spPr bwMode="auto">
            <a:xfrm>
              <a:off x="2940387" y="4998586"/>
              <a:ext cx="1733550"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5" name="Freeform 17"/>
            <p:cNvSpPr>
              <a:spLocks/>
            </p:cNvSpPr>
            <p:nvPr/>
          </p:nvSpPr>
          <p:spPr bwMode="auto">
            <a:xfrm>
              <a:off x="4629487" y="5000173"/>
              <a:ext cx="187325"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6" name="Freeform 18"/>
            <p:cNvSpPr>
              <a:spLocks/>
            </p:cNvSpPr>
            <p:nvPr/>
          </p:nvSpPr>
          <p:spPr bwMode="auto">
            <a:xfrm>
              <a:off x="4772362" y="4998586"/>
              <a:ext cx="1731963"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7" name="Freeform 19"/>
            <p:cNvSpPr>
              <a:spLocks/>
            </p:cNvSpPr>
            <p:nvPr/>
          </p:nvSpPr>
          <p:spPr bwMode="auto">
            <a:xfrm>
              <a:off x="6459875" y="5000173"/>
              <a:ext cx="190500"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8" name="Rectangle 20"/>
            <p:cNvSpPr>
              <a:spLocks noChangeArrowheads="1"/>
            </p:cNvSpPr>
            <p:nvPr/>
          </p:nvSpPr>
          <p:spPr bwMode="auto">
            <a:xfrm>
              <a:off x="897275" y="5773286"/>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59" name="Rectangle 25"/>
            <p:cNvSpPr>
              <a:spLocks noChangeArrowheads="1"/>
            </p:cNvSpPr>
            <p:nvPr/>
          </p:nvSpPr>
          <p:spPr bwMode="auto">
            <a:xfrm>
              <a:off x="1094125" y="6055861"/>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60" name="Rectangle 26"/>
            <p:cNvSpPr>
              <a:spLocks noChangeArrowheads="1"/>
            </p:cNvSpPr>
            <p:nvPr/>
          </p:nvSpPr>
          <p:spPr bwMode="auto">
            <a:xfrm>
              <a:off x="1886287" y="6055861"/>
              <a:ext cx="195566"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261" name="Rectangle 27"/>
            <p:cNvSpPr>
              <a:spLocks noChangeArrowheads="1"/>
            </p:cNvSpPr>
            <p:nvPr/>
          </p:nvSpPr>
          <p:spPr bwMode="auto">
            <a:xfrm>
              <a:off x="2691150"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0262" name="Rectangle 28"/>
            <p:cNvSpPr>
              <a:spLocks noChangeArrowheads="1"/>
            </p:cNvSpPr>
            <p:nvPr/>
          </p:nvSpPr>
          <p:spPr bwMode="auto">
            <a:xfrm>
              <a:off x="35372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0263" name="Rectangle 29"/>
            <p:cNvSpPr>
              <a:spLocks noChangeArrowheads="1"/>
            </p:cNvSpPr>
            <p:nvPr/>
          </p:nvSpPr>
          <p:spPr bwMode="auto">
            <a:xfrm>
              <a:off x="43818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0264" name="Rectangle 30"/>
            <p:cNvSpPr>
              <a:spLocks noChangeArrowheads="1"/>
            </p:cNvSpPr>
            <p:nvPr/>
          </p:nvSpPr>
          <p:spPr bwMode="auto">
            <a:xfrm>
              <a:off x="52263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0265" name="Rectangle 31"/>
            <p:cNvSpPr>
              <a:spLocks noChangeArrowheads="1"/>
            </p:cNvSpPr>
            <p:nvPr/>
          </p:nvSpPr>
          <p:spPr bwMode="auto">
            <a:xfrm>
              <a:off x="60709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0266" name="Rectangle 32"/>
            <p:cNvSpPr>
              <a:spLocks noChangeArrowheads="1"/>
            </p:cNvSpPr>
            <p:nvPr/>
          </p:nvSpPr>
          <p:spPr bwMode="auto">
            <a:xfrm>
              <a:off x="6917075"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0267" name="Rectangle 33"/>
            <p:cNvSpPr>
              <a:spLocks noChangeArrowheads="1"/>
            </p:cNvSpPr>
            <p:nvPr/>
          </p:nvSpPr>
          <p:spPr bwMode="auto">
            <a:xfrm rot="16200000">
              <a:off x="-879291" y="4170121"/>
              <a:ext cx="2839802" cy="368089"/>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0268" name="Rectangle 34"/>
            <p:cNvSpPr>
              <a:spLocks noChangeArrowheads="1"/>
            </p:cNvSpPr>
            <p:nvPr/>
          </p:nvSpPr>
          <p:spPr bwMode="auto">
            <a:xfrm>
              <a:off x="3627775" y="6280559"/>
              <a:ext cx="948978" cy="215444"/>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sp>
          <p:nvSpPr>
            <p:cNvPr id="83" name="円/楕円 82"/>
            <p:cNvSpPr/>
            <p:nvPr/>
          </p:nvSpPr>
          <p:spPr bwMode="auto">
            <a:xfrm>
              <a:off x="1073488" y="50922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nvGrpSpPr>
            <p:cNvPr id="8" name="グループ化 404"/>
            <p:cNvGrpSpPr>
              <a:grpSpLocks/>
            </p:cNvGrpSpPr>
            <p:nvPr/>
          </p:nvGrpSpPr>
          <p:grpSpPr bwMode="auto">
            <a:xfrm flipV="1">
              <a:off x="1138041" y="3558450"/>
              <a:ext cx="1850974" cy="575777"/>
              <a:chOff x="9525" y="818919"/>
              <a:chExt cx="2343260" cy="718028"/>
            </a:xfrm>
          </p:grpSpPr>
          <p:sp>
            <p:nvSpPr>
              <p:cNvPr id="1031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1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9" name="グループ化 409"/>
            <p:cNvGrpSpPr>
              <a:grpSpLocks/>
            </p:cNvGrpSpPr>
            <p:nvPr/>
          </p:nvGrpSpPr>
          <p:grpSpPr bwMode="auto">
            <a:xfrm flipV="1">
              <a:off x="2976057" y="3562972"/>
              <a:ext cx="1858378" cy="574270"/>
              <a:chOff x="2912266" y="835755"/>
              <a:chExt cx="2372739" cy="696930"/>
            </a:xfrm>
          </p:grpSpPr>
          <p:sp>
            <p:nvSpPr>
              <p:cNvPr id="10304"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5"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10" name="グループ化 410"/>
            <p:cNvGrpSpPr>
              <a:grpSpLocks/>
            </p:cNvGrpSpPr>
            <p:nvPr/>
          </p:nvGrpSpPr>
          <p:grpSpPr bwMode="auto">
            <a:xfrm flipV="1">
              <a:off x="4821480" y="3573523"/>
              <a:ext cx="1828762" cy="565227"/>
              <a:chOff x="5791198" y="864373"/>
              <a:chExt cx="2343547" cy="704643"/>
            </a:xfrm>
          </p:grpSpPr>
          <p:sp>
            <p:nvSpPr>
              <p:cNvPr id="10302" name="Arc 93"/>
              <p:cNvSpPr>
                <a:spLocks/>
              </p:cNvSpPr>
              <p:nvPr/>
            </p:nvSpPr>
            <p:spPr bwMode="auto">
              <a:xfrm rot="10779436" flipV="1">
                <a:off x="5791198" y="864373"/>
                <a:ext cx="2143617"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3" name="Arc 93"/>
              <p:cNvSpPr>
                <a:spLocks/>
              </p:cNvSpPr>
              <p:nvPr/>
            </p:nvSpPr>
            <p:spPr bwMode="auto">
              <a:xfrm rot="-10779436">
                <a:off x="7907576" y="865182"/>
                <a:ext cx="227169" cy="7038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2" name="直線コネクタ 121"/>
            <p:cNvCxnSpPr/>
            <p:nvPr/>
          </p:nvCxnSpPr>
          <p:spPr bwMode="auto">
            <a:xfrm rot="16200000" flipV="1">
              <a:off x="-218664" y="4528760"/>
              <a:ext cx="2701778"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16200000" flipV="1">
              <a:off x="3308761" y="4525862"/>
              <a:ext cx="270177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rot="16200000" flipV="1">
              <a:off x="3461161" y="4527311"/>
              <a:ext cx="270177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bwMode="auto">
            <a:xfrm rot="16200000" flipV="1">
              <a:off x="5124136"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auto">
            <a:xfrm rot="16200000" flipV="1">
              <a:off x="5292411"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auto">
            <a:xfrm rot="16200000" flipV="1">
              <a:off x="1450661"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bwMode="auto">
            <a:xfrm rot="16200000" flipV="1">
              <a:off x="1620524"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83" name="Rectangle 12"/>
            <p:cNvSpPr>
              <a:spLocks noChangeArrowheads="1"/>
            </p:cNvSpPr>
            <p:nvPr/>
          </p:nvSpPr>
          <p:spPr bwMode="auto">
            <a:xfrm>
              <a:off x="1122700" y="4554086"/>
              <a:ext cx="5918200" cy="14287"/>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2" name="円/楕円 82"/>
            <p:cNvSpPr/>
            <p:nvPr/>
          </p:nvSpPr>
          <p:spPr bwMode="auto">
            <a:xfrm>
              <a:off x="1073488" y="35047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sp>
        <p:nvSpPr>
          <p:cNvPr id="30" name="左右矢印 29"/>
          <p:cNvSpPr/>
          <p:nvPr/>
        </p:nvSpPr>
        <p:spPr>
          <a:xfrm>
            <a:off x="3826057" y="3058063"/>
            <a:ext cx="1511423" cy="1838029"/>
          </a:xfrm>
          <a:prstGeom prst="leftRightArrow">
            <a:avLst>
              <a:gd name="adj1" fmla="val 61102"/>
              <a:gd name="adj2" fmla="val 189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rPr>
              <a:t>S</a:t>
            </a:r>
            <a:r>
              <a:rPr lang="en-US" altLang="ja-JP" dirty="0" smtClean="0">
                <a:solidFill>
                  <a:schemeClr val="tx1"/>
                </a:solidFill>
              </a:rPr>
              <a:t>ame? </a:t>
            </a:r>
          </a:p>
          <a:p>
            <a:pPr algn="ctr"/>
            <a:r>
              <a:rPr kumimoji="1" lang="en-US" altLang="ja-JP" dirty="0" smtClean="0">
                <a:solidFill>
                  <a:schemeClr val="tx1"/>
                </a:solidFill>
              </a:rPr>
              <a:t>or</a:t>
            </a:r>
          </a:p>
          <a:p>
            <a:pPr algn="ctr"/>
            <a:r>
              <a:rPr lang="en-US" altLang="ja-JP" dirty="0">
                <a:solidFill>
                  <a:schemeClr val="tx1"/>
                </a:solidFill>
              </a:rPr>
              <a:t>D</a:t>
            </a:r>
            <a:r>
              <a:rPr lang="en-US" altLang="ja-JP" dirty="0" smtClean="0">
                <a:solidFill>
                  <a:schemeClr val="tx1"/>
                </a:solidFill>
              </a:rPr>
              <a:t>ifferent?</a:t>
            </a:r>
            <a:endParaRPr kumimoji="1" lang="ja-JP" altLang="en-US" dirty="0">
              <a:solidFill>
                <a:schemeClr val="tx1"/>
              </a:solidFill>
            </a:endParaRPr>
          </a:p>
        </p:txBody>
      </p:sp>
      <p:sp>
        <p:nvSpPr>
          <p:cNvPr id="10315" name="テキスト ボックス 10314"/>
          <p:cNvSpPr txBox="1"/>
          <p:nvPr/>
        </p:nvSpPr>
        <p:spPr>
          <a:xfrm>
            <a:off x="6239419" y="3743477"/>
            <a:ext cx="1681807" cy="461665"/>
          </a:xfrm>
          <a:prstGeom prst="rect">
            <a:avLst/>
          </a:prstGeom>
          <a:solidFill>
            <a:srgbClr val="FF0000"/>
          </a:solidFill>
          <a:ln>
            <a:noFill/>
          </a:ln>
        </p:spPr>
        <p:txBody>
          <a:bodyPr wrap="none" rtlCol="0">
            <a:spAutoFit/>
          </a:bodyPr>
          <a:lstStyle/>
          <a:p>
            <a:r>
              <a:rPr kumimoji="1" lang="en-US" altLang="ja-JP" sz="2400" dirty="0" smtClean="0">
                <a:solidFill>
                  <a:schemeClr val="bg1"/>
                </a:solidFill>
                <a:latin typeface="Tahoma" pitchFamily="34" charset="0"/>
                <a:cs typeface="Tahoma" pitchFamily="34" charset="0"/>
              </a:rPr>
              <a:t>Filling start</a:t>
            </a:r>
            <a:endParaRPr kumimoji="1" lang="ja-JP" altLang="en-US" sz="2400" dirty="0" smtClean="0">
              <a:solidFill>
                <a:schemeClr val="bg1"/>
              </a:solidFill>
              <a:latin typeface="Tahoma" pitchFamily="34" charset="0"/>
              <a:cs typeface="Tahoma" pitchFamily="34" charset="0"/>
            </a:endParaRPr>
          </a:p>
        </p:txBody>
      </p:sp>
      <p:sp>
        <p:nvSpPr>
          <p:cNvPr id="145" name="テキスト ボックス 144"/>
          <p:cNvSpPr txBox="1"/>
          <p:nvPr/>
        </p:nvSpPr>
        <p:spPr>
          <a:xfrm>
            <a:off x="983141" y="3746246"/>
            <a:ext cx="2551148" cy="461665"/>
          </a:xfrm>
          <a:prstGeom prst="rect">
            <a:avLst/>
          </a:prstGeom>
          <a:solidFill>
            <a:srgbClr val="0070C0"/>
          </a:solidFill>
          <a:ln>
            <a:noFill/>
          </a:ln>
        </p:spPr>
        <p:txBody>
          <a:bodyPr wrap="none" rtlCol="0">
            <a:spAutoFit/>
          </a:bodyPr>
          <a:lstStyle/>
          <a:p>
            <a:r>
              <a:rPr lang="en-US" altLang="ja-JP" sz="2400" dirty="0" smtClean="0">
                <a:solidFill>
                  <a:schemeClr val="bg1"/>
                </a:solidFill>
                <a:latin typeface="Tahoma" pitchFamily="34" charset="0"/>
                <a:cs typeface="Tahoma" pitchFamily="34" charset="0"/>
              </a:rPr>
              <a:t>Discharg</a:t>
            </a:r>
            <a:r>
              <a:rPr kumimoji="1" lang="en-US" altLang="ja-JP" sz="2400" dirty="0" smtClean="0">
                <a:solidFill>
                  <a:schemeClr val="bg1"/>
                </a:solidFill>
                <a:latin typeface="Tahoma" pitchFamily="34" charset="0"/>
                <a:cs typeface="Tahoma" pitchFamily="34" charset="0"/>
              </a:rPr>
              <a:t>ing start</a:t>
            </a:r>
            <a:endParaRPr kumimoji="1" lang="ja-JP" altLang="en-US" sz="2400" dirty="0" smtClean="0">
              <a:solidFill>
                <a:schemeClr val="bg1"/>
              </a:solidFill>
              <a:latin typeface="Tahoma" pitchFamily="34" charset="0"/>
              <a:cs typeface="Tahoma" pitchFamily="34" charset="0"/>
            </a:endParaRPr>
          </a:p>
        </p:txBody>
      </p:sp>
      <p:sp>
        <p:nvSpPr>
          <p:cNvPr id="85" name="テキスト ボックス 2"/>
          <p:cNvSpPr txBox="1">
            <a:spLocks noChangeArrowheads="1"/>
          </p:cNvSpPr>
          <p:nvPr/>
        </p:nvSpPr>
        <p:spPr bwMode="auto">
          <a:xfrm>
            <a:off x="0" y="0"/>
            <a:ext cx="9144000" cy="646331"/>
          </a:xfrm>
          <a:prstGeom prst="rect">
            <a:avLst/>
          </a:prstGeom>
          <a:solidFill>
            <a:schemeClr val="bg1"/>
          </a:solidFill>
          <a:ln w="9525">
            <a:noFill/>
            <a:miter lim="800000"/>
            <a:headEnd/>
            <a:tailEnd/>
          </a:ln>
        </p:spPr>
        <p:txBody>
          <a:bodyPr wrap="square">
            <a:spAutoFit/>
          </a:bodyPr>
          <a:lstStyle/>
          <a:p>
            <a:r>
              <a:rPr lang="en-US" altLang="ja-JP" sz="3600" b="1" dirty="0" smtClean="0">
                <a:solidFill>
                  <a:srgbClr val="0070C0"/>
                </a:solidFill>
                <a:latin typeface="Tahoma" pitchFamily="34" charset="0"/>
                <a:cs typeface="Tahoma" pitchFamily="34" charset="0"/>
              </a:rPr>
              <a:t>3. Test Result</a:t>
            </a:r>
            <a:r>
              <a:rPr lang="en-US" altLang="ja-JP" sz="3200" b="1" dirty="0" smtClean="0">
                <a:solidFill>
                  <a:srgbClr val="0070C0"/>
                </a:solidFill>
                <a:latin typeface="Tahoma" pitchFamily="34" charset="0"/>
                <a:cs typeface="Tahoma" pitchFamily="34" charset="0"/>
              </a:rPr>
              <a:t> </a:t>
            </a:r>
            <a:r>
              <a:rPr lang="en-US" altLang="ja-JP" sz="2800" b="1" dirty="0">
                <a:solidFill>
                  <a:srgbClr val="0070C0"/>
                </a:solidFill>
                <a:latin typeface="Tahoma" pitchFamily="34" charset="0"/>
                <a:cs typeface="Tahoma" pitchFamily="34" charset="0"/>
              </a:rPr>
              <a:t>-</a:t>
            </a:r>
            <a:r>
              <a:rPr lang="en-US" altLang="ja-JP" sz="2800" b="1" dirty="0" smtClean="0">
                <a:solidFill>
                  <a:srgbClr val="0070C0"/>
                </a:solidFill>
                <a:latin typeface="Tahoma" pitchFamily="34" charset="0"/>
                <a:cs typeface="Tahoma" pitchFamily="34" charset="0"/>
              </a:rPr>
              <a:t>The effect of start conditions</a:t>
            </a:r>
            <a:endParaRPr lang="ja-JP" altLang="en-US" sz="3600" b="1" dirty="0">
              <a:solidFill>
                <a:srgbClr val="0070C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8660"/>
            <a:ext cx="7772400" cy="3883660"/>
          </a:xfrm>
        </p:spPr>
        <p:txBody>
          <a:bodyPr>
            <a:noAutofit/>
          </a:bodyPr>
          <a:lstStyle/>
          <a:p>
            <a:r>
              <a:rPr kumimoji="1" lang="en-US" altLang="ja-JP" sz="3600" cap="none" dirty="0" smtClean="0">
                <a:ea typeface="Tahoma" pitchFamily="34" charset="0"/>
              </a:rPr>
              <a:t>1. Introduction </a:t>
            </a:r>
            <a:br>
              <a:rPr kumimoji="1" lang="en-US" altLang="ja-JP" sz="3600" cap="none" dirty="0" smtClean="0">
                <a:ea typeface="Tahoma" pitchFamily="34" charset="0"/>
              </a:rPr>
            </a:br>
            <a:r>
              <a:rPr kumimoji="1" lang="en-US" altLang="ja-JP" sz="3600" cap="none" dirty="0" smtClean="0">
                <a:ea typeface="Tahoma" pitchFamily="34" charset="0"/>
              </a:rPr>
              <a:t>2. </a:t>
            </a:r>
            <a:r>
              <a:rPr lang="en-US" altLang="ja-JP" sz="3600" cap="none" dirty="0" smtClean="0"/>
              <a:t>Gas cycle test </a:t>
            </a:r>
            <a:br>
              <a:rPr lang="en-US" altLang="ja-JP" sz="3600" cap="none" dirty="0" smtClean="0"/>
            </a:br>
            <a:r>
              <a:rPr lang="en-US" altLang="ja-JP" sz="3600" cap="none" dirty="0" smtClean="0"/>
              <a:t>3. Test Results</a:t>
            </a:r>
            <a:br>
              <a:rPr lang="en-US" altLang="ja-JP" sz="3600" cap="none" dirty="0" smtClean="0"/>
            </a:br>
            <a:r>
              <a:rPr lang="en-US" altLang="ja-JP" sz="3600" cap="none" dirty="0" smtClean="0"/>
              <a:t>4. Deriving Empirical </a:t>
            </a:r>
            <a:br>
              <a:rPr lang="en-US" altLang="ja-JP" sz="3600" cap="none" dirty="0" smtClean="0"/>
            </a:br>
            <a:r>
              <a:rPr lang="en-US" altLang="ja-JP" sz="3600" cap="none" dirty="0" smtClean="0"/>
              <a:t>    Formulae</a:t>
            </a:r>
            <a:r>
              <a:rPr lang="ja-JP" altLang="en-US" sz="3600" cap="none" dirty="0" smtClean="0"/>
              <a:t> </a:t>
            </a:r>
            <a:r>
              <a:rPr lang="en-US" altLang="ja-JP" sz="3600" cap="none" dirty="0" smtClean="0"/>
              <a:t>of Attained    </a:t>
            </a:r>
            <a:br>
              <a:rPr lang="en-US" altLang="ja-JP" sz="3600" cap="none" dirty="0" smtClean="0"/>
            </a:br>
            <a:r>
              <a:rPr lang="en-US" altLang="ja-JP" sz="3600" cap="none" dirty="0" smtClean="0"/>
              <a:t>    Temperature </a:t>
            </a:r>
            <a:br>
              <a:rPr lang="en-US" altLang="ja-JP" sz="3600" cap="none" dirty="0" smtClean="0"/>
            </a:br>
            <a:r>
              <a:rPr lang="en-US" altLang="ja-JP" sz="3600" cap="none" dirty="0" smtClean="0"/>
              <a:t>5. Summary</a:t>
            </a:r>
            <a:endParaRPr kumimoji="1" lang="ja-JP" altLang="en-US" sz="3600" cap="none" dirty="0"/>
          </a:p>
        </p:txBody>
      </p:sp>
      <p:sp>
        <p:nvSpPr>
          <p:cNvPr id="3" name="テキスト プレースホルダー 2"/>
          <p:cNvSpPr>
            <a:spLocks noGrp="1"/>
          </p:cNvSpPr>
          <p:nvPr>
            <p:ph type="body" idx="1"/>
          </p:nvPr>
        </p:nvSpPr>
        <p:spPr>
          <a:xfrm>
            <a:off x="722313" y="422593"/>
            <a:ext cx="7772400" cy="1500187"/>
          </a:xfrm>
        </p:spPr>
        <p:txBody>
          <a:bodyPr>
            <a:normAutofit/>
          </a:bodyPr>
          <a:lstStyle/>
          <a:p>
            <a:r>
              <a:rPr lang="en-US" altLang="ja-JP" sz="4000" dirty="0" smtClean="0">
                <a:ea typeface="Tahoma" pitchFamily="34" charset="0"/>
              </a:rPr>
              <a:t>Table of contents</a:t>
            </a:r>
            <a:endParaRPr kumimoji="1" lang="ja-JP" altLang="en-US" sz="4000" dirty="0"/>
          </a:p>
        </p:txBody>
      </p:sp>
      <p:sp>
        <p:nvSpPr>
          <p:cNvPr id="4" name="スライド番号プレースホルダー 3"/>
          <p:cNvSpPr>
            <a:spLocks noGrp="1"/>
          </p:cNvSpPr>
          <p:nvPr>
            <p:ph type="sldNum" sz="quarter" idx="12"/>
          </p:nvPr>
        </p:nvSpPr>
        <p:spPr/>
        <p:txBody>
          <a:bodyPr/>
          <a:lstStyle/>
          <a:p>
            <a:fld id="{2754ED01-E2A0-4C1E-8E21-014B99041579}" type="slidenum">
              <a:rPr lang="en-US" smtClean="0">
                <a:ea typeface="Tahoma" pitchFamily="34" charset="0"/>
              </a:rPr>
              <a:pPr/>
              <a:t>2</a:t>
            </a:fld>
            <a:endParaRPr lang="en-US" dirty="0">
              <a:ea typeface="Tahoma" pitchFamily="34" charset="0"/>
            </a:endParaRPr>
          </a:p>
        </p:txBody>
      </p:sp>
    </p:spTree>
    <p:extLst>
      <p:ext uri="{BB962C8B-B14F-4D97-AF65-F5344CB8AC3E}">
        <p14:creationId xmlns:p14="http://schemas.microsoft.com/office/powerpoint/2010/main" val="3726907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2"/>
          <p:cNvSpPr txBox="1">
            <a:spLocks noChangeArrowheads="1"/>
          </p:cNvSpPr>
          <p:nvPr/>
        </p:nvSpPr>
        <p:spPr bwMode="auto">
          <a:xfrm>
            <a:off x="0" y="0"/>
            <a:ext cx="9144000" cy="646331"/>
          </a:xfrm>
          <a:prstGeom prst="rect">
            <a:avLst/>
          </a:prstGeom>
          <a:solidFill>
            <a:schemeClr val="bg1"/>
          </a:solidFill>
          <a:ln w="9525">
            <a:noFill/>
            <a:miter lim="800000"/>
            <a:headEnd/>
            <a:tailEnd/>
          </a:ln>
        </p:spPr>
        <p:txBody>
          <a:bodyPr wrap="square">
            <a:spAutoFit/>
          </a:bodyPr>
          <a:lstStyle/>
          <a:p>
            <a:r>
              <a:rPr lang="en-US" altLang="ja-JP" sz="3600" b="1" dirty="0" smtClean="0">
                <a:solidFill>
                  <a:srgbClr val="0070C0"/>
                </a:solidFill>
                <a:latin typeface="Tahoma" pitchFamily="34" charset="0"/>
                <a:cs typeface="Tahoma" pitchFamily="34" charset="0"/>
              </a:rPr>
              <a:t>3. Test Result </a:t>
            </a:r>
            <a:r>
              <a:rPr lang="en-US" altLang="ja-JP" sz="2800" b="1" dirty="0">
                <a:solidFill>
                  <a:srgbClr val="0070C0"/>
                </a:solidFill>
                <a:latin typeface="Tahoma" pitchFamily="34" charset="0"/>
                <a:cs typeface="Tahoma" pitchFamily="34" charset="0"/>
              </a:rPr>
              <a:t>-</a:t>
            </a:r>
            <a:r>
              <a:rPr lang="en-US" altLang="ja-JP" sz="2800" b="1" dirty="0" smtClean="0">
                <a:solidFill>
                  <a:srgbClr val="0070C0"/>
                </a:solidFill>
                <a:latin typeface="Tahoma" pitchFamily="34" charset="0"/>
                <a:cs typeface="Tahoma" pitchFamily="34" charset="0"/>
              </a:rPr>
              <a:t>The effect of start conditions</a:t>
            </a:r>
            <a:endParaRPr lang="ja-JP" altLang="en-US" sz="3600" b="1" dirty="0">
              <a:solidFill>
                <a:srgbClr val="0070C0"/>
              </a:solidFill>
              <a:latin typeface="Tahoma" pitchFamily="34" charset="0"/>
              <a:cs typeface="Tahoma" pitchFamily="34" charset="0"/>
            </a:endParaRPr>
          </a:p>
        </p:txBody>
      </p:sp>
      <p:sp>
        <p:nvSpPr>
          <p:cNvPr id="44" name="メモ 43"/>
          <p:cNvSpPr/>
          <p:nvPr/>
        </p:nvSpPr>
        <p:spPr>
          <a:xfrm>
            <a:off x="369888" y="5359400"/>
            <a:ext cx="8378825" cy="1039813"/>
          </a:xfrm>
          <a:prstGeom prst="foldedCorner">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273050" indent="-273050">
              <a:buFont typeface="Wingdings" pitchFamily="2" charset="2"/>
              <a:buChar char="n"/>
              <a:defRPr/>
            </a:pPr>
            <a:r>
              <a:rPr lang="en-US" altLang="ja-JP" sz="2000" dirty="0" smtClean="0">
                <a:solidFill>
                  <a:srgbClr val="0070C0"/>
                </a:solidFill>
                <a:latin typeface="Tahoma" pitchFamily="34" charset="0"/>
                <a:cs typeface="Tahoma" pitchFamily="34" charset="0"/>
              </a:rPr>
              <a:t>The attained temperatures become stable after several cycles .</a:t>
            </a:r>
          </a:p>
          <a:p>
            <a:pPr marL="273050" indent="-273050">
              <a:buFont typeface="Wingdings" pitchFamily="2" charset="2"/>
              <a:buChar char="n"/>
              <a:defRPr/>
            </a:pPr>
            <a:r>
              <a:rPr lang="en-US" altLang="ja-JP" sz="2000" dirty="0" smtClean="0">
                <a:solidFill>
                  <a:srgbClr val="0070C0"/>
                </a:solidFill>
                <a:latin typeface="Tahoma" pitchFamily="34" charset="0"/>
                <a:cs typeface="Tahoma" pitchFamily="34" charset="0"/>
              </a:rPr>
              <a:t>The starting condition has little influence on the</a:t>
            </a:r>
            <a:r>
              <a:rPr lang="ja-JP" altLang="en-US" sz="2000" dirty="0" smtClean="0">
                <a:solidFill>
                  <a:srgbClr val="0070C0"/>
                </a:solidFill>
                <a:latin typeface="Tahoma" pitchFamily="34" charset="0"/>
                <a:cs typeface="Tahoma" pitchFamily="34" charset="0"/>
              </a:rPr>
              <a:t> </a:t>
            </a:r>
            <a:r>
              <a:rPr lang="en-US" altLang="ja-JP" sz="2000" dirty="0" smtClean="0">
                <a:solidFill>
                  <a:srgbClr val="0070C0"/>
                </a:solidFill>
                <a:latin typeface="Tahoma" pitchFamily="34" charset="0"/>
                <a:cs typeface="Tahoma" pitchFamily="34" charset="0"/>
              </a:rPr>
              <a:t>change of the attained </a:t>
            </a:r>
            <a:r>
              <a:rPr lang="en-US" altLang="ja-JP" sz="2000" dirty="0" smtClean="0">
                <a:solidFill>
                  <a:srgbClr val="0070C0"/>
                </a:solidFill>
                <a:latin typeface="Tahoma" pitchFamily="34" charset="0"/>
                <a:cs typeface="Tahoma" pitchFamily="34" charset="0"/>
              </a:rPr>
              <a:t>temperature of the gas in the tank.</a:t>
            </a:r>
            <a:endParaRPr lang="en-US" altLang="ja-JP" sz="2000" dirty="0">
              <a:solidFill>
                <a:srgbClr val="FF0000"/>
              </a:solidFill>
              <a:latin typeface="Tahoma" pitchFamily="34" charset="0"/>
              <a:cs typeface="Tahoma" pitchFamily="34" charset="0"/>
            </a:endParaRPr>
          </a:p>
        </p:txBody>
      </p:sp>
      <p:pic>
        <p:nvPicPr>
          <p:cNvPr id="17414" name="Picture 54"/>
          <p:cNvPicPr>
            <a:picLocks noChangeAspect="1" noChangeArrowheads="1"/>
          </p:cNvPicPr>
          <p:nvPr/>
        </p:nvPicPr>
        <p:blipFill>
          <a:blip r:embed="rId3" cstate="print"/>
          <a:srcRect/>
          <a:stretch>
            <a:fillRect/>
          </a:stretch>
        </p:blipFill>
        <p:spPr bwMode="auto">
          <a:xfrm>
            <a:off x="133350" y="1008062"/>
            <a:ext cx="7524750" cy="3347857"/>
          </a:xfrm>
          <a:prstGeom prst="rect">
            <a:avLst/>
          </a:prstGeom>
          <a:noFill/>
          <a:ln w="9525">
            <a:noFill/>
            <a:miter lim="800000"/>
            <a:headEnd/>
            <a:tailEnd/>
          </a:ln>
        </p:spPr>
      </p:pic>
      <p:pic>
        <p:nvPicPr>
          <p:cNvPr id="17415" name="Picture 55"/>
          <p:cNvPicPr>
            <a:picLocks noChangeAspect="1" noChangeArrowheads="1"/>
          </p:cNvPicPr>
          <p:nvPr/>
        </p:nvPicPr>
        <p:blipFill>
          <a:blip r:embed="rId4" cstate="print"/>
          <a:srcRect l="12097" r="42339"/>
          <a:stretch>
            <a:fillRect/>
          </a:stretch>
        </p:blipFill>
        <p:spPr bwMode="auto">
          <a:xfrm>
            <a:off x="6618412" y="998538"/>
            <a:ext cx="2326143" cy="3316287"/>
          </a:xfrm>
          <a:prstGeom prst="rect">
            <a:avLst/>
          </a:prstGeom>
          <a:noFill/>
          <a:ln w="9525">
            <a:noFill/>
            <a:miter lim="800000"/>
            <a:headEnd/>
            <a:tailEnd/>
          </a:ln>
        </p:spPr>
      </p:pic>
      <p:sp>
        <p:nvSpPr>
          <p:cNvPr id="15" name="Text Box 9"/>
          <p:cNvSpPr txBox="1">
            <a:spLocks noChangeArrowheads="1"/>
          </p:cNvSpPr>
          <p:nvPr/>
        </p:nvSpPr>
        <p:spPr bwMode="auto">
          <a:xfrm>
            <a:off x="618184" y="766763"/>
            <a:ext cx="982959" cy="442674"/>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dirty="0" smtClean="0">
                <a:solidFill>
                  <a:schemeClr val="bg1"/>
                </a:solidFill>
                <a:latin typeface="Tahoma" pitchFamily="34" charset="0"/>
                <a:ea typeface="Arial Unicode MS" pitchFamily="50" charset="-128"/>
                <a:cs typeface="Tahoma" pitchFamily="34" charset="0"/>
              </a:rPr>
              <a:t>Type-3</a:t>
            </a:r>
            <a:endParaRPr lang="ja-JP" altLang="en-US" sz="2000" dirty="0">
              <a:solidFill>
                <a:schemeClr val="bg1"/>
              </a:solidFill>
              <a:latin typeface="Tahoma" pitchFamily="34" charset="0"/>
              <a:ea typeface="Arial Unicode MS" pitchFamily="50" charset="-128"/>
              <a:cs typeface="Tahoma" pitchFamily="34" charset="0"/>
            </a:endParaRPr>
          </a:p>
        </p:txBody>
      </p:sp>
      <p:sp>
        <p:nvSpPr>
          <p:cNvPr id="19" name="スライド番号プレースホルダ 18"/>
          <p:cNvSpPr>
            <a:spLocks noGrp="1"/>
          </p:cNvSpPr>
          <p:nvPr>
            <p:ph type="sldNum" sz="quarter" idx="12"/>
          </p:nvPr>
        </p:nvSpPr>
        <p:spPr/>
        <p:txBody>
          <a:bodyPr/>
          <a:lstStyle/>
          <a:p>
            <a:pPr>
              <a:defRPr/>
            </a:pPr>
            <a:fld id="{53FAA9BC-2BF9-4700-9402-9C0962EB7B82}" type="slidenum">
              <a:rPr lang="ja-JP" altLang="en-US">
                <a:latin typeface="Tahoma" pitchFamily="34" charset="0"/>
                <a:cs typeface="Tahoma" pitchFamily="34" charset="0"/>
              </a:rPr>
              <a:pPr>
                <a:defRPr/>
              </a:pPr>
              <a:t>20</a:t>
            </a:fld>
            <a:endParaRPr lang="ja-JP" altLang="en-US" dirty="0">
              <a:latin typeface="Tahoma" pitchFamily="34" charset="0"/>
              <a:cs typeface="Tahoma" pitchFamily="34" charset="0"/>
            </a:endParaRPr>
          </a:p>
        </p:txBody>
      </p:sp>
      <p:grpSp>
        <p:nvGrpSpPr>
          <p:cNvPr id="55" name="グループ化 54"/>
          <p:cNvGrpSpPr/>
          <p:nvPr/>
        </p:nvGrpSpPr>
        <p:grpSpPr>
          <a:xfrm>
            <a:off x="438150" y="2276475"/>
            <a:ext cx="1809750" cy="2367379"/>
            <a:chOff x="438150" y="2276475"/>
            <a:chExt cx="1809750" cy="2367379"/>
          </a:xfrm>
        </p:grpSpPr>
        <p:sp>
          <p:nvSpPr>
            <p:cNvPr id="28" name="テキスト ボックス 27"/>
            <p:cNvSpPr txBox="1"/>
            <p:nvPr/>
          </p:nvSpPr>
          <p:spPr>
            <a:xfrm>
              <a:off x="438150" y="4305300"/>
              <a:ext cx="1809750"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ja-JP" sz="1600" dirty="0" smtClean="0">
                  <a:latin typeface="Tahoma" pitchFamily="34" charset="0"/>
                  <a:cs typeface="Tahoma" pitchFamily="34" charset="0"/>
                </a:rPr>
                <a:t>Discharging </a:t>
              </a:r>
              <a:r>
                <a:rPr kumimoji="1" lang="en-US" altLang="ja-JP" sz="1600" dirty="0" smtClean="0">
                  <a:latin typeface="Tahoma" pitchFamily="34" charset="0"/>
                  <a:cs typeface="Tahoma" pitchFamily="34" charset="0"/>
                </a:rPr>
                <a:t>start</a:t>
              </a:r>
              <a:endParaRPr kumimoji="1" lang="ja-JP" altLang="en-US" sz="1600" dirty="0" smtClean="0">
                <a:latin typeface="Tahoma" pitchFamily="34" charset="0"/>
                <a:cs typeface="Tahoma" pitchFamily="34" charset="0"/>
              </a:endParaRPr>
            </a:p>
          </p:txBody>
        </p:sp>
        <p:cxnSp>
          <p:nvCxnSpPr>
            <p:cNvPr id="32" name="直線矢印コネクタ 31"/>
            <p:cNvCxnSpPr>
              <a:stCxn id="28" idx="0"/>
            </p:cNvCxnSpPr>
            <p:nvPr/>
          </p:nvCxnSpPr>
          <p:spPr>
            <a:xfrm rot="16200000" flipV="1">
              <a:off x="157163" y="3119438"/>
              <a:ext cx="2028825"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8" idx="0"/>
            </p:cNvCxnSpPr>
            <p:nvPr/>
          </p:nvCxnSpPr>
          <p:spPr>
            <a:xfrm rot="16200000" flipV="1">
              <a:off x="585788" y="3548063"/>
              <a:ext cx="1419225" cy="9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a:off x="923925" y="1028700"/>
            <a:ext cx="2676526" cy="809625"/>
            <a:chOff x="923925" y="1028700"/>
            <a:chExt cx="2676526" cy="809625"/>
          </a:xfrm>
        </p:grpSpPr>
        <p:cxnSp>
          <p:nvCxnSpPr>
            <p:cNvPr id="30" name="直線矢印コネクタ 29"/>
            <p:cNvCxnSpPr>
              <a:stCxn id="29" idx="1"/>
            </p:cNvCxnSpPr>
            <p:nvPr/>
          </p:nvCxnSpPr>
          <p:spPr>
            <a:xfrm rot="10800000" flipV="1">
              <a:off x="923925" y="1197977"/>
              <a:ext cx="1485900" cy="6403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9" idx="1"/>
            </p:cNvCxnSpPr>
            <p:nvPr/>
          </p:nvCxnSpPr>
          <p:spPr>
            <a:xfrm rot="10800000" flipV="1">
              <a:off x="990601" y="1197977"/>
              <a:ext cx="1419225" cy="449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409825" y="1028700"/>
              <a:ext cx="1190626"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ja-JP" sz="1600" dirty="0" smtClean="0">
                  <a:latin typeface="Tahoma" pitchFamily="34" charset="0"/>
                  <a:cs typeface="Tahoma" pitchFamily="34" charset="0"/>
                </a:rPr>
                <a:t>Filling </a:t>
              </a:r>
              <a:r>
                <a:rPr kumimoji="1" lang="en-US" altLang="ja-JP" sz="1600" dirty="0" smtClean="0">
                  <a:latin typeface="Tahoma" pitchFamily="34" charset="0"/>
                  <a:cs typeface="Tahoma" pitchFamily="34" charset="0"/>
                </a:rPr>
                <a:t>start</a:t>
              </a:r>
              <a:endParaRPr kumimoji="1" lang="ja-JP" altLang="en-US" sz="1600" dirty="0" smtClean="0">
                <a:latin typeface="Tahoma" pitchFamily="34" charset="0"/>
                <a:cs typeface="Tahoma" pitchFamily="34" charset="0"/>
              </a:endParaRPr>
            </a:p>
          </p:txBody>
        </p:sp>
      </p:grpSp>
      <p:grpSp>
        <p:nvGrpSpPr>
          <p:cNvPr id="57" name="グループ化 56"/>
          <p:cNvGrpSpPr/>
          <p:nvPr/>
        </p:nvGrpSpPr>
        <p:grpSpPr>
          <a:xfrm>
            <a:off x="7158167" y="1419224"/>
            <a:ext cx="1753976" cy="3684607"/>
            <a:chOff x="7158167" y="1419224"/>
            <a:chExt cx="1753976" cy="3684607"/>
          </a:xfrm>
        </p:grpSpPr>
        <p:cxnSp>
          <p:nvCxnSpPr>
            <p:cNvPr id="17418" name="直線矢印コネクタ 10"/>
            <p:cNvCxnSpPr>
              <a:cxnSpLocks noChangeShapeType="1"/>
              <a:stCxn id="35" idx="0"/>
              <a:endCxn id="14" idx="3"/>
            </p:cNvCxnSpPr>
            <p:nvPr/>
          </p:nvCxnSpPr>
          <p:spPr bwMode="auto">
            <a:xfrm rot="5400000" flipH="1" flipV="1">
              <a:off x="7558999" y="3415708"/>
              <a:ext cx="1377948" cy="425637"/>
            </a:xfrm>
            <a:prstGeom prst="straightConnector1">
              <a:avLst/>
            </a:prstGeom>
            <a:noFill/>
            <a:ln w="9525" algn="ctr">
              <a:solidFill>
                <a:srgbClr val="FF3399"/>
              </a:solidFill>
              <a:round/>
              <a:headEnd/>
              <a:tailEnd type="arrow" w="med" len="med"/>
            </a:ln>
          </p:spPr>
        </p:cxnSp>
        <p:sp>
          <p:nvSpPr>
            <p:cNvPr id="14" name="円/楕円 13"/>
            <p:cNvSpPr>
              <a:spLocks noChangeAspect="1"/>
            </p:cNvSpPr>
            <p:nvPr/>
          </p:nvSpPr>
          <p:spPr bwMode="auto">
            <a:xfrm>
              <a:off x="8410575" y="1419224"/>
              <a:ext cx="342900" cy="1781175"/>
            </a:xfrm>
            <a:prstGeom prst="ellipse">
              <a:avLst/>
            </a:prstGeom>
            <a:noFill/>
            <a:ln w="28575" algn="ctr">
              <a:solidFill>
                <a:srgbClr val="FF6699"/>
              </a:solidFill>
              <a:prstDash val="sysDot"/>
              <a:round/>
              <a:headEnd/>
              <a:tailEnd/>
            </a:ln>
          </p:spPr>
          <p:txBody>
            <a:bodyPr anchor="ctr"/>
            <a:lstStyle/>
            <a:p>
              <a:pPr algn="ctr">
                <a:defRPr/>
              </a:pPr>
              <a:endParaRPr lang="ja-JP" altLang="en-US" dirty="0">
                <a:solidFill>
                  <a:schemeClr val="lt1"/>
                </a:solidFill>
                <a:latin typeface="Tahoma" pitchFamily="34" charset="0"/>
                <a:ea typeface="+mn-ea"/>
                <a:cs typeface="Tahoma" pitchFamily="34" charset="0"/>
              </a:endParaRPr>
            </a:p>
          </p:txBody>
        </p:sp>
        <p:sp>
          <p:nvSpPr>
            <p:cNvPr id="35" name="角丸四角形 34"/>
            <p:cNvSpPr/>
            <p:nvPr/>
          </p:nvSpPr>
          <p:spPr>
            <a:xfrm>
              <a:off x="7158167" y="4317500"/>
              <a:ext cx="1753976" cy="786331"/>
            </a:xfrm>
            <a:prstGeom prst="roundRect">
              <a:avLst/>
            </a:prstGeom>
            <a:solidFill>
              <a:srgbClr val="FFFFCC"/>
            </a:solidFill>
            <a:ln w="19050">
              <a:solidFill>
                <a:srgbClr val="FF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rgbClr val="0070C0"/>
                  </a:solidFill>
                  <a:latin typeface="Tahoma" pitchFamily="34" charset="0"/>
                  <a:cs typeface="Tahoma" pitchFamily="34" charset="0"/>
                </a:rPr>
                <a:t>Stabilizes after </a:t>
              </a:r>
              <a:r>
                <a:rPr lang="en-US" altLang="ja-JP" dirty="0" smtClean="0">
                  <a:solidFill>
                    <a:srgbClr val="0070C0"/>
                  </a:solidFill>
                  <a:latin typeface="Tahoma" pitchFamily="34" charset="0"/>
                  <a:cs typeface="Tahoma" pitchFamily="34" charset="0"/>
                </a:rPr>
                <a:t>several </a:t>
              </a:r>
              <a:r>
                <a:rPr lang="en-US" altLang="ja-JP" dirty="0" smtClean="0">
                  <a:solidFill>
                    <a:srgbClr val="0070C0"/>
                  </a:solidFill>
                  <a:latin typeface="Tahoma" pitchFamily="34" charset="0"/>
                  <a:cs typeface="Tahoma" pitchFamily="34" charset="0"/>
                </a:rPr>
                <a:t>cycles</a:t>
              </a:r>
              <a:endParaRPr lang="ja-JP" altLang="en-US" dirty="0">
                <a:solidFill>
                  <a:srgbClr val="0070C0"/>
                </a:solidFill>
                <a:latin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ssolve">
                                      <p:cBhvr>
                                        <p:cTn id="17" dur="500"/>
                                        <p:tgtEl>
                                          <p:spTgt spid="57"/>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テキスト ボックス 58"/>
          <p:cNvSpPr txBox="1">
            <a:spLocks noChangeArrowheads="1"/>
          </p:cNvSpPr>
          <p:nvPr/>
        </p:nvSpPr>
        <p:spPr bwMode="auto">
          <a:xfrm>
            <a:off x="286603" y="821152"/>
            <a:ext cx="8857397" cy="1015663"/>
          </a:xfrm>
          <a:prstGeom prst="rect">
            <a:avLst/>
          </a:prstGeom>
          <a:solidFill>
            <a:schemeClr val="bg1"/>
          </a:solidFill>
          <a:ln w="28575">
            <a:noFill/>
            <a:miter lim="800000"/>
            <a:headEnd/>
            <a:tailEnd/>
          </a:ln>
        </p:spPr>
        <p:txBody>
          <a:bodyPr wrap="square">
            <a:spAutoFit/>
          </a:bodyPr>
          <a:lstStyle/>
          <a:p>
            <a:pPr>
              <a:lnSpc>
                <a:spcPct val="150000"/>
              </a:lnSpc>
            </a:pPr>
            <a:endParaRPr lang="en-US" altLang="ja-JP" sz="2000" dirty="0" smtClean="0">
              <a:solidFill>
                <a:srgbClr val="0070C0"/>
              </a:solidFill>
              <a:latin typeface="Tahoma" pitchFamily="34" charset="0"/>
              <a:cs typeface="Tahoma" pitchFamily="34" charset="0"/>
            </a:endParaRPr>
          </a:p>
          <a:p>
            <a:pPr>
              <a:lnSpc>
                <a:spcPct val="150000"/>
              </a:lnSpc>
            </a:pPr>
            <a:r>
              <a:rPr lang="en-US" altLang="ja-JP" sz="2000" b="1" dirty="0" smtClean="0">
                <a:solidFill>
                  <a:srgbClr val="0070C0"/>
                </a:solidFill>
                <a:latin typeface="Tahoma" pitchFamily="34" charset="0"/>
                <a:cs typeface="Tahoma" pitchFamily="34" charset="0"/>
              </a:rPr>
              <a:t>(3)   The effect of discharging time (discharging flow rate)</a:t>
            </a:r>
          </a:p>
        </p:txBody>
      </p:sp>
      <p:sp>
        <p:nvSpPr>
          <p:cNvPr id="154" name="スライド番号プレースホルダ 153"/>
          <p:cNvSpPr>
            <a:spLocks noGrp="1"/>
          </p:cNvSpPr>
          <p:nvPr>
            <p:ph type="sldNum" sz="quarter" idx="12"/>
          </p:nvPr>
        </p:nvSpPr>
        <p:spPr>
          <a:xfrm>
            <a:off x="6553200" y="6288110"/>
            <a:ext cx="2133600" cy="365125"/>
          </a:xfrm>
        </p:spPr>
        <p:txBody>
          <a:bodyPr/>
          <a:lstStyle/>
          <a:p>
            <a:pPr>
              <a:defRPr/>
            </a:pPr>
            <a:fld id="{277834E6-05A6-4854-9EB3-96424772944C}" type="slidenum">
              <a:rPr lang="ja-JP" altLang="en-US">
                <a:latin typeface="Tahoma" pitchFamily="34" charset="0"/>
                <a:cs typeface="Tahoma" pitchFamily="34" charset="0"/>
              </a:rPr>
              <a:pPr>
                <a:defRPr/>
              </a:pPr>
              <a:t>21</a:t>
            </a:fld>
            <a:endParaRPr lang="ja-JP" altLang="en-US" dirty="0">
              <a:latin typeface="Tahoma" pitchFamily="34" charset="0"/>
              <a:cs typeface="Tahoma" pitchFamily="34" charset="0"/>
            </a:endParaRPr>
          </a:p>
        </p:txBody>
      </p:sp>
      <p:grpSp>
        <p:nvGrpSpPr>
          <p:cNvPr id="4" name="グループ化 27"/>
          <p:cNvGrpSpPr/>
          <p:nvPr/>
        </p:nvGrpSpPr>
        <p:grpSpPr>
          <a:xfrm>
            <a:off x="187841" y="2224577"/>
            <a:ext cx="3960000" cy="3960000"/>
            <a:chOff x="356565" y="2934265"/>
            <a:chExt cx="6853860" cy="3561738"/>
          </a:xfrm>
        </p:grpSpPr>
        <p:sp>
          <p:nvSpPr>
            <p:cNvPr id="10250" name="Rectangle 12"/>
            <p:cNvSpPr>
              <a:spLocks noChangeArrowheads="1"/>
            </p:cNvSpPr>
            <p:nvPr/>
          </p:nvSpPr>
          <p:spPr bwMode="auto">
            <a:xfrm>
              <a:off x="1129050" y="5870123"/>
              <a:ext cx="5919787" cy="15875"/>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0251" name="Freeform 13"/>
            <p:cNvSpPr>
              <a:spLocks noEditPoints="1"/>
            </p:cNvSpPr>
            <p:nvPr/>
          </p:nvSpPr>
          <p:spPr bwMode="auto">
            <a:xfrm>
              <a:off x="1124287" y="5878061"/>
              <a:ext cx="5932488" cy="44450"/>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252" name="Freeform 14"/>
            <p:cNvSpPr>
              <a:spLocks/>
            </p:cNvSpPr>
            <p:nvPr/>
          </p:nvSpPr>
          <p:spPr bwMode="auto">
            <a:xfrm>
              <a:off x="1106825" y="5149398"/>
              <a:ext cx="1733550" cy="739775"/>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3" name="Freeform 15"/>
            <p:cNvSpPr>
              <a:spLocks/>
            </p:cNvSpPr>
            <p:nvPr/>
          </p:nvSpPr>
          <p:spPr bwMode="auto">
            <a:xfrm>
              <a:off x="2795925" y="5000173"/>
              <a:ext cx="188912"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4" name="Freeform 16"/>
            <p:cNvSpPr>
              <a:spLocks/>
            </p:cNvSpPr>
            <p:nvPr/>
          </p:nvSpPr>
          <p:spPr bwMode="auto">
            <a:xfrm>
              <a:off x="2940387" y="4998586"/>
              <a:ext cx="1733550"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5" name="Freeform 17"/>
            <p:cNvSpPr>
              <a:spLocks/>
            </p:cNvSpPr>
            <p:nvPr/>
          </p:nvSpPr>
          <p:spPr bwMode="auto">
            <a:xfrm>
              <a:off x="4629487" y="5000173"/>
              <a:ext cx="187325"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6" name="Freeform 18"/>
            <p:cNvSpPr>
              <a:spLocks/>
            </p:cNvSpPr>
            <p:nvPr/>
          </p:nvSpPr>
          <p:spPr bwMode="auto">
            <a:xfrm>
              <a:off x="4772362" y="4998586"/>
              <a:ext cx="1731963"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7" name="Freeform 19"/>
            <p:cNvSpPr>
              <a:spLocks/>
            </p:cNvSpPr>
            <p:nvPr/>
          </p:nvSpPr>
          <p:spPr bwMode="auto">
            <a:xfrm>
              <a:off x="6459875" y="5000173"/>
              <a:ext cx="190500"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8" name="Rectangle 20"/>
            <p:cNvSpPr>
              <a:spLocks noChangeArrowheads="1"/>
            </p:cNvSpPr>
            <p:nvPr/>
          </p:nvSpPr>
          <p:spPr bwMode="auto">
            <a:xfrm>
              <a:off x="897275" y="5773286"/>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59" name="Rectangle 25"/>
            <p:cNvSpPr>
              <a:spLocks noChangeArrowheads="1"/>
            </p:cNvSpPr>
            <p:nvPr/>
          </p:nvSpPr>
          <p:spPr bwMode="auto">
            <a:xfrm>
              <a:off x="1094125" y="6055861"/>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60" name="Rectangle 26"/>
            <p:cNvSpPr>
              <a:spLocks noChangeArrowheads="1"/>
            </p:cNvSpPr>
            <p:nvPr/>
          </p:nvSpPr>
          <p:spPr bwMode="auto">
            <a:xfrm>
              <a:off x="1886287" y="6055861"/>
              <a:ext cx="195566"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261" name="Rectangle 27"/>
            <p:cNvSpPr>
              <a:spLocks noChangeArrowheads="1"/>
            </p:cNvSpPr>
            <p:nvPr/>
          </p:nvSpPr>
          <p:spPr bwMode="auto">
            <a:xfrm>
              <a:off x="2691150"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0262" name="Rectangle 28"/>
            <p:cNvSpPr>
              <a:spLocks noChangeArrowheads="1"/>
            </p:cNvSpPr>
            <p:nvPr/>
          </p:nvSpPr>
          <p:spPr bwMode="auto">
            <a:xfrm>
              <a:off x="35372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0263" name="Rectangle 29"/>
            <p:cNvSpPr>
              <a:spLocks noChangeArrowheads="1"/>
            </p:cNvSpPr>
            <p:nvPr/>
          </p:nvSpPr>
          <p:spPr bwMode="auto">
            <a:xfrm>
              <a:off x="43818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0264" name="Rectangle 30"/>
            <p:cNvSpPr>
              <a:spLocks noChangeArrowheads="1"/>
            </p:cNvSpPr>
            <p:nvPr/>
          </p:nvSpPr>
          <p:spPr bwMode="auto">
            <a:xfrm>
              <a:off x="52263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0265" name="Rectangle 31"/>
            <p:cNvSpPr>
              <a:spLocks noChangeArrowheads="1"/>
            </p:cNvSpPr>
            <p:nvPr/>
          </p:nvSpPr>
          <p:spPr bwMode="auto">
            <a:xfrm>
              <a:off x="60709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0266" name="Rectangle 32"/>
            <p:cNvSpPr>
              <a:spLocks noChangeArrowheads="1"/>
            </p:cNvSpPr>
            <p:nvPr/>
          </p:nvSpPr>
          <p:spPr bwMode="auto">
            <a:xfrm>
              <a:off x="6917075"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0267" name="Rectangle 33"/>
            <p:cNvSpPr>
              <a:spLocks noChangeArrowheads="1"/>
            </p:cNvSpPr>
            <p:nvPr/>
          </p:nvSpPr>
          <p:spPr bwMode="auto">
            <a:xfrm rot="16200000">
              <a:off x="-879291" y="4170121"/>
              <a:ext cx="2839802" cy="368089"/>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0268" name="Rectangle 34"/>
            <p:cNvSpPr>
              <a:spLocks noChangeArrowheads="1"/>
            </p:cNvSpPr>
            <p:nvPr/>
          </p:nvSpPr>
          <p:spPr bwMode="auto">
            <a:xfrm>
              <a:off x="3627775" y="6280559"/>
              <a:ext cx="948978" cy="215444"/>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sp>
          <p:nvSpPr>
            <p:cNvPr id="83" name="円/楕円 82"/>
            <p:cNvSpPr/>
            <p:nvPr/>
          </p:nvSpPr>
          <p:spPr bwMode="auto">
            <a:xfrm>
              <a:off x="1073488" y="50922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nvGrpSpPr>
            <p:cNvPr id="5" name="グループ化 404"/>
            <p:cNvGrpSpPr>
              <a:grpSpLocks/>
            </p:cNvGrpSpPr>
            <p:nvPr/>
          </p:nvGrpSpPr>
          <p:grpSpPr bwMode="auto">
            <a:xfrm flipV="1">
              <a:off x="1138041" y="3558450"/>
              <a:ext cx="1850974" cy="575777"/>
              <a:chOff x="9525" y="818919"/>
              <a:chExt cx="2343260" cy="718028"/>
            </a:xfrm>
          </p:grpSpPr>
          <p:sp>
            <p:nvSpPr>
              <p:cNvPr id="1031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1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6" name="グループ化 409"/>
            <p:cNvGrpSpPr>
              <a:grpSpLocks/>
            </p:cNvGrpSpPr>
            <p:nvPr/>
          </p:nvGrpSpPr>
          <p:grpSpPr bwMode="auto">
            <a:xfrm flipV="1">
              <a:off x="2976057" y="3562972"/>
              <a:ext cx="1858378" cy="574270"/>
              <a:chOff x="2912266" y="835755"/>
              <a:chExt cx="2372739" cy="696930"/>
            </a:xfrm>
          </p:grpSpPr>
          <p:sp>
            <p:nvSpPr>
              <p:cNvPr id="10304"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5"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7" name="グループ化 410"/>
            <p:cNvGrpSpPr>
              <a:grpSpLocks/>
            </p:cNvGrpSpPr>
            <p:nvPr/>
          </p:nvGrpSpPr>
          <p:grpSpPr bwMode="auto">
            <a:xfrm flipV="1">
              <a:off x="4821480" y="3573523"/>
              <a:ext cx="1828762" cy="565227"/>
              <a:chOff x="5791198" y="864373"/>
              <a:chExt cx="2343547" cy="704643"/>
            </a:xfrm>
          </p:grpSpPr>
          <p:sp>
            <p:nvSpPr>
              <p:cNvPr id="10302" name="Arc 93"/>
              <p:cNvSpPr>
                <a:spLocks/>
              </p:cNvSpPr>
              <p:nvPr/>
            </p:nvSpPr>
            <p:spPr bwMode="auto">
              <a:xfrm rot="10779436" flipV="1">
                <a:off x="5791198" y="864373"/>
                <a:ext cx="2143617"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3" name="Arc 93"/>
              <p:cNvSpPr>
                <a:spLocks/>
              </p:cNvSpPr>
              <p:nvPr/>
            </p:nvSpPr>
            <p:spPr bwMode="auto">
              <a:xfrm rot="-10779436">
                <a:off x="7907576" y="865182"/>
                <a:ext cx="227169" cy="7038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2" name="直線コネクタ 121"/>
            <p:cNvCxnSpPr/>
            <p:nvPr/>
          </p:nvCxnSpPr>
          <p:spPr bwMode="auto">
            <a:xfrm rot="16200000" flipV="1">
              <a:off x="-218664" y="4528760"/>
              <a:ext cx="2701778"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16200000" flipV="1">
              <a:off x="3308761" y="4525862"/>
              <a:ext cx="270177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rot="16200000" flipV="1">
              <a:off x="3461161" y="4527311"/>
              <a:ext cx="270177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bwMode="auto">
            <a:xfrm rot="16200000" flipV="1">
              <a:off x="5124136"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auto">
            <a:xfrm rot="16200000" flipV="1">
              <a:off x="5292411"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auto">
            <a:xfrm rot="16200000" flipV="1">
              <a:off x="1450661"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bwMode="auto">
            <a:xfrm rot="16200000" flipV="1">
              <a:off x="1620524"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83" name="Rectangle 12"/>
            <p:cNvSpPr>
              <a:spLocks noChangeArrowheads="1"/>
            </p:cNvSpPr>
            <p:nvPr/>
          </p:nvSpPr>
          <p:spPr bwMode="auto">
            <a:xfrm>
              <a:off x="1122700" y="4554086"/>
              <a:ext cx="5918200" cy="14287"/>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2" name="円/楕円 82"/>
            <p:cNvSpPr/>
            <p:nvPr/>
          </p:nvSpPr>
          <p:spPr bwMode="auto">
            <a:xfrm>
              <a:off x="1073488" y="35047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sp>
        <p:nvSpPr>
          <p:cNvPr id="145" name="テキスト ボックス 144"/>
          <p:cNvSpPr txBox="1"/>
          <p:nvPr/>
        </p:nvSpPr>
        <p:spPr>
          <a:xfrm>
            <a:off x="983141" y="3826990"/>
            <a:ext cx="2502736" cy="461665"/>
          </a:xfrm>
          <a:prstGeom prst="rect">
            <a:avLst/>
          </a:prstGeom>
          <a:solidFill>
            <a:srgbClr val="0070C0"/>
          </a:solidFill>
          <a:ln>
            <a:noFill/>
          </a:ln>
        </p:spPr>
        <p:txBody>
          <a:bodyPr wrap="none" rtlCol="0">
            <a:spAutoFit/>
          </a:bodyPr>
          <a:lstStyle/>
          <a:p>
            <a:r>
              <a:rPr lang="en-US" altLang="ja-JP" sz="2400" dirty="0" smtClean="0">
                <a:solidFill>
                  <a:schemeClr val="bg1"/>
                </a:solidFill>
                <a:latin typeface="Tahoma" pitchFamily="34" charset="0"/>
                <a:cs typeface="Tahoma" pitchFamily="34" charset="0"/>
              </a:rPr>
              <a:t>Slow Discharg</a:t>
            </a:r>
            <a:r>
              <a:rPr kumimoji="1" lang="en-US" altLang="ja-JP" sz="2400" dirty="0" smtClean="0">
                <a:solidFill>
                  <a:schemeClr val="bg1"/>
                </a:solidFill>
                <a:latin typeface="Tahoma" pitchFamily="34" charset="0"/>
                <a:cs typeface="Tahoma" pitchFamily="34" charset="0"/>
              </a:rPr>
              <a:t>ing</a:t>
            </a:r>
            <a:endParaRPr kumimoji="1" lang="ja-JP" altLang="en-US" sz="2400" dirty="0" smtClean="0">
              <a:solidFill>
                <a:schemeClr val="bg1"/>
              </a:solidFill>
              <a:latin typeface="Tahoma" pitchFamily="34" charset="0"/>
              <a:cs typeface="Tahoma" pitchFamily="34" charset="0"/>
            </a:endParaRPr>
          </a:p>
        </p:txBody>
      </p:sp>
      <p:grpSp>
        <p:nvGrpSpPr>
          <p:cNvPr id="8" name="グループ化 6"/>
          <p:cNvGrpSpPr/>
          <p:nvPr/>
        </p:nvGrpSpPr>
        <p:grpSpPr>
          <a:xfrm>
            <a:off x="4926865" y="2224579"/>
            <a:ext cx="3960000" cy="3959792"/>
            <a:chOff x="4926865" y="2224579"/>
            <a:chExt cx="3960000" cy="3959792"/>
          </a:xfrm>
        </p:grpSpPr>
        <p:sp>
          <p:nvSpPr>
            <p:cNvPr id="98" name="Rectangle 12"/>
            <p:cNvSpPr>
              <a:spLocks noChangeArrowheads="1"/>
            </p:cNvSpPr>
            <p:nvPr/>
          </p:nvSpPr>
          <p:spPr bwMode="auto">
            <a:xfrm>
              <a:off x="5395316" y="5488544"/>
              <a:ext cx="3486873" cy="17649"/>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99" name="Freeform 13"/>
            <p:cNvSpPr>
              <a:spLocks noEditPoints="1"/>
            </p:cNvSpPr>
            <p:nvPr/>
          </p:nvSpPr>
          <p:spPr bwMode="auto">
            <a:xfrm>
              <a:off x="5392511" y="5497369"/>
              <a:ext cx="3494354" cy="49418"/>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0" name="Freeform 14"/>
            <p:cNvSpPr>
              <a:spLocks/>
            </p:cNvSpPr>
            <p:nvPr/>
          </p:nvSpPr>
          <p:spPr bwMode="auto">
            <a:xfrm>
              <a:off x="5366941" y="4521370"/>
              <a:ext cx="580376" cy="988353"/>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1" name="Freeform 15"/>
            <p:cNvSpPr>
              <a:spLocks/>
            </p:cNvSpPr>
            <p:nvPr/>
          </p:nvSpPr>
          <p:spPr bwMode="auto">
            <a:xfrm>
              <a:off x="5952413" y="4521370"/>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 name="Freeform 16"/>
            <p:cNvSpPr>
              <a:spLocks/>
            </p:cNvSpPr>
            <p:nvPr/>
          </p:nvSpPr>
          <p:spPr bwMode="auto">
            <a:xfrm>
              <a:off x="6037505" y="4519606"/>
              <a:ext cx="580376"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6" name="Rectangle 20"/>
            <p:cNvSpPr>
              <a:spLocks noChangeArrowheads="1"/>
            </p:cNvSpPr>
            <p:nvPr/>
          </p:nvSpPr>
          <p:spPr bwMode="auto">
            <a:xfrm>
              <a:off x="5245353" y="5380885"/>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7" name="Rectangle 25"/>
            <p:cNvSpPr>
              <a:spLocks noChangeArrowheads="1"/>
            </p:cNvSpPr>
            <p:nvPr/>
          </p:nvSpPr>
          <p:spPr bwMode="auto">
            <a:xfrm>
              <a:off x="5253755" y="5695040"/>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8" name="Rectangle 26"/>
            <p:cNvSpPr>
              <a:spLocks noChangeArrowheads="1"/>
            </p:cNvSpPr>
            <p:nvPr/>
          </p:nvSpPr>
          <p:spPr bwMode="auto">
            <a:xfrm>
              <a:off x="5720355" y="5695040"/>
              <a:ext cx="115192"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9" name="Rectangle 27"/>
            <p:cNvSpPr>
              <a:spLocks noChangeArrowheads="1"/>
            </p:cNvSpPr>
            <p:nvPr/>
          </p:nvSpPr>
          <p:spPr bwMode="auto">
            <a:xfrm>
              <a:off x="6194435"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10" name="Rectangle 28"/>
            <p:cNvSpPr>
              <a:spLocks noChangeArrowheads="1"/>
            </p:cNvSpPr>
            <p:nvPr/>
          </p:nvSpPr>
          <p:spPr bwMode="auto">
            <a:xfrm>
              <a:off x="6692826"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11" name="Rectangle 29"/>
            <p:cNvSpPr>
              <a:spLocks noChangeArrowheads="1"/>
            </p:cNvSpPr>
            <p:nvPr/>
          </p:nvSpPr>
          <p:spPr bwMode="auto">
            <a:xfrm>
              <a:off x="7190283"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12" name="Rectangle 30"/>
            <p:cNvSpPr>
              <a:spLocks noChangeArrowheads="1"/>
            </p:cNvSpPr>
            <p:nvPr/>
          </p:nvSpPr>
          <p:spPr bwMode="auto">
            <a:xfrm>
              <a:off x="7687741"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13" name="Rectangle 31"/>
            <p:cNvSpPr>
              <a:spLocks noChangeArrowheads="1"/>
            </p:cNvSpPr>
            <p:nvPr/>
          </p:nvSpPr>
          <p:spPr bwMode="auto">
            <a:xfrm>
              <a:off x="8185197"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14" name="Rectangle 32"/>
            <p:cNvSpPr>
              <a:spLocks noChangeArrowheads="1"/>
            </p:cNvSpPr>
            <p:nvPr/>
          </p:nvSpPr>
          <p:spPr bwMode="auto">
            <a:xfrm>
              <a:off x="8683590" y="5695040"/>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15" name="Rectangle 33"/>
            <p:cNvSpPr>
              <a:spLocks noChangeArrowheads="1"/>
            </p:cNvSpPr>
            <p:nvPr/>
          </p:nvSpPr>
          <p:spPr bwMode="auto">
            <a:xfrm rot="16200000">
              <a:off x="3456684" y="3694760"/>
              <a:ext cx="3157173" cy="216811"/>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21" name="Rectangle 34"/>
            <p:cNvSpPr>
              <a:spLocks noChangeArrowheads="1"/>
            </p:cNvSpPr>
            <p:nvPr/>
          </p:nvSpPr>
          <p:spPr bwMode="auto">
            <a:xfrm>
              <a:off x="6746126" y="5944849"/>
              <a:ext cx="558967" cy="239522"/>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grpSp>
          <p:nvGrpSpPr>
            <p:cNvPr id="9" name="グループ化 5"/>
            <p:cNvGrpSpPr/>
            <p:nvPr/>
          </p:nvGrpSpPr>
          <p:grpSpPr>
            <a:xfrm>
              <a:off x="5385327" y="2918347"/>
              <a:ext cx="678270" cy="640125"/>
              <a:chOff x="5385327" y="2918347"/>
              <a:chExt cx="678270" cy="640125"/>
            </a:xfrm>
          </p:grpSpPr>
          <p:sp>
            <p:nvSpPr>
              <p:cNvPr id="142"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43"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9" name="直線コネクタ 128"/>
            <p:cNvCxnSpPr/>
            <p:nvPr/>
          </p:nvCxnSpPr>
          <p:spPr bwMode="auto">
            <a:xfrm rot="16200000" flipV="1">
              <a:off x="3881882" y="3997273"/>
              <a:ext cx="3003724"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bwMode="auto">
            <a:xfrm rot="16200000" flipV="1">
              <a:off x="4453486" y="3985193"/>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bwMode="auto">
            <a:xfrm rot="16200000" flipV="1">
              <a:off x="4553538" y="3986803"/>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Rectangle 12"/>
            <p:cNvSpPr>
              <a:spLocks noChangeArrowheads="1"/>
            </p:cNvSpPr>
            <p:nvPr/>
          </p:nvSpPr>
          <p:spPr bwMode="auto">
            <a:xfrm>
              <a:off x="5378133" y="4025429"/>
              <a:ext cx="3485938" cy="15884"/>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37" name="円/楕円 82"/>
            <p:cNvSpPr>
              <a:spLocks noChangeAspect="1"/>
            </p:cNvSpPr>
            <p:nvPr/>
          </p:nvSpPr>
          <p:spPr bwMode="auto">
            <a:xfrm>
              <a:off x="5349145" y="281787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sp>
          <p:nvSpPr>
            <p:cNvPr id="144" name="円/楕円 82"/>
            <p:cNvSpPr>
              <a:spLocks noChangeAspect="1"/>
            </p:cNvSpPr>
            <p:nvPr/>
          </p:nvSpPr>
          <p:spPr bwMode="auto">
            <a:xfrm>
              <a:off x="5337769" y="447155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nvGrpSpPr>
            <p:cNvPr id="10" name="グループ化 87"/>
            <p:cNvGrpSpPr/>
            <p:nvPr/>
          </p:nvGrpSpPr>
          <p:grpSpPr>
            <a:xfrm>
              <a:off x="6056351" y="2920619"/>
              <a:ext cx="678270" cy="640125"/>
              <a:chOff x="5385327" y="2918347"/>
              <a:chExt cx="678270" cy="640125"/>
            </a:xfrm>
          </p:grpSpPr>
          <p:sp>
            <p:nvSpPr>
              <p:cNvPr id="89"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90"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91" name="Freeform 15"/>
            <p:cNvSpPr>
              <a:spLocks/>
            </p:cNvSpPr>
            <p:nvPr/>
          </p:nvSpPr>
          <p:spPr bwMode="auto">
            <a:xfrm>
              <a:off x="6609789" y="4509994"/>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cxnSp>
          <p:nvCxnSpPr>
            <p:cNvPr id="92" name="直線コネクタ 91"/>
            <p:cNvCxnSpPr/>
            <p:nvPr/>
          </p:nvCxnSpPr>
          <p:spPr bwMode="auto">
            <a:xfrm rot="16200000" flipV="1">
              <a:off x="5110862" y="397381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bwMode="auto">
            <a:xfrm rot="16200000" flipV="1">
              <a:off x="5210914" y="397542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Freeform 14"/>
            <p:cNvSpPr>
              <a:spLocks/>
            </p:cNvSpPr>
            <p:nvPr/>
          </p:nvSpPr>
          <p:spPr bwMode="auto">
            <a:xfrm>
              <a:off x="6694309" y="4519759"/>
              <a:ext cx="580376" cy="988353"/>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95" name="Freeform 15"/>
            <p:cNvSpPr>
              <a:spLocks/>
            </p:cNvSpPr>
            <p:nvPr/>
          </p:nvSpPr>
          <p:spPr bwMode="auto">
            <a:xfrm>
              <a:off x="7279781" y="4519759"/>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96" name="Freeform 16"/>
            <p:cNvSpPr>
              <a:spLocks/>
            </p:cNvSpPr>
            <p:nvPr/>
          </p:nvSpPr>
          <p:spPr bwMode="auto">
            <a:xfrm>
              <a:off x="7364873" y="4517995"/>
              <a:ext cx="580376"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grpSp>
          <p:nvGrpSpPr>
            <p:cNvPr id="11" name="グループ化 96"/>
            <p:cNvGrpSpPr/>
            <p:nvPr/>
          </p:nvGrpSpPr>
          <p:grpSpPr>
            <a:xfrm>
              <a:off x="6712695" y="2916736"/>
              <a:ext cx="678270" cy="640125"/>
              <a:chOff x="5385327" y="2918347"/>
              <a:chExt cx="678270" cy="640125"/>
            </a:xfrm>
          </p:grpSpPr>
          <p:sp>
            <p:nvSpPr>
              <p:cNvPr id="123"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24"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8" name="直線コネクタ 127"/>
            <p:cNvCxnSpPr/>
            <p:nvPr/>
          </p:nvCxnSpPr>
          <p:spPr bwMode="auto">
            <a:xfrm rot="16200000" flipV="1">
              <a:off x="5780854" y="3983582"/>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bwMode="auto">
            <a:xfrm rot="16200000" flipV="1">
              <a:off x="5880906" y="3985192"/>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48"/>
            <p:cNvGrpSpPr/>
            <p:nvPr/>
          </p:nvGrpSpPr>
          <p:grpSpPr>
            <a:xfrm>
              <a:off x="7383719" y="2919008"/>
              <a:ext cx="678270" cy="640125"/>
              <a:chOff x="5385327" y="2918347"/>
              <a:chExt cx="678270" cy="640125"/>
            </a:xfrm>
          </p:grpSpPr>
          <p:sp>
            <p:nvSpPr>
              <p:cNvPr id="150" name="Arc 93"/>
              <p:cNvSpPr>
                <a:spLocks/>
              </p:cNvSpPr>
              <p:nvPr/>
            </p:nvSpPr>
            <p:spPr bwMode="auto">
              <a:xfrm rot="10820564">
                <a:off x="5385327" y="2930756"/>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51" name="Arc 93"/>
              <p:cNvSpPr>
                <a:spLocks/>
              </p:cNvSpPr>
              <p:nvPr/>
            </p:nvSpPr>
            <p:spPr bwMode="auto">
              <a:xfrm rot="10779436" flipV="1">
                <a:off x="5943787" y="2918347"/>
                <a:ext cx="119810" cy="6401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152" name="Freeform 15"/>
            <p:cNvSpPr>
              <a:spLocks/>
            </p:cNvSpPr>
            <p:nvPr/>
          </p:nvSpPr>
          <p:spPr bwMode="auto">
            <a:xfrm>
              <a:off x="7937157" y="4508383"/>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cxnSp>
          <p:nvCxnSpPr>
            <p:cNvPr id="153" name="直線コネクタ 152"/>
            <p:cNvCxnSpPr/>
            <p:nvPr/>
          </p:nvCxnSpPr>
          <p:spPr bwMode="auto">
            <a:xfrm rot="16200000" flipV="1">
              <a:off x="6438230" y="3972206"/>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bwMode="auto">
            <a:xfrm rot="16200000" flipV="1">
              <a:off x="6538282" y="3973816"/>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5" name="Arc 93"/>
            <p:cNvSpPr>
              <a:spLocks/>
            </p:cNvSpPr>
            <p:nvPr/>
          </p:nvSpPr>
          <p:spPr bwMode="auto">
            <a:xfrm rot="10820564">
              <a:off x="8040737" y="2947423"/>
              <a:ext cx="562378" cy="6213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cxnSp>
          <p:nvCxnSpPr>
            <p:cNvPr id="178" name="直線コネクタ 177"/>
            <p:cNvCxnSpPr/>
            <p:nvPr/>
          </p:nvCxnSpPr>
          <p:spPr bwMode="auto">
            <a:xfrm rot="16200000" flipV="1">
              <a:off x="7095248" y="3988212"/>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0" name="Freeform 16"/>
            <p:cNvSpPr>
              <a:spLocks/>
            </p:cNvSpPr>
            <p:nvPr/>
          </p:nvSpPr>
          <p:spPr bwMode="auto">
            <a:xfrm>
              <a:off x="8035897" y="4506619"/>
              <a:ext cx="580376"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315" name="テキスト ボックス 10314"/>
            <p:cNvSpPr txBox="1"/>
            <p:nvPr/>
          </p:nvSpPr>
          <p:spPr>
            <a:xfrm>
              <a:off x="5734443" y="3824221"/>
              <a:ext cx="2413289" cy="461665"/>
            </a:xfrm>
            <a:prstGeom prst="rect">
              <a:avLst/>
            </a:prstGeom>
            <a:solidFill>
              <a:srgbClr val="00B0F0"/>
            </a:solidFill>
            <a:ln>
              <a:noFill/>
            </a:ln>
          </p:spPr>
          <p:txBody>
            <a:bodyPr wrap="none" rtlCol="0">
              <a:spAutoFit/>
            </a:bodyPr>
            <a:lstStyle/>
            <a:p>
              <a:r>
                <a:rPr kumimoji="1" lang="en-US" altLang="ja-JP" sz="2400" dirty="0" smtClean="0">
                  <a:solidFill>
                    <a:schemeClr val="bg1"/>
                  </a:solidFill>
                  <a:latin typeface="Tahoma" pitchFamily="34" charset="0"/>
                  <a:cs typeface="Tahoma" pitchFamily="34" charset="0"/>
                </a:rPr>
                <a:t>Fast Discharging</a:t>
              </a:r>
              <a:endParaRPr kumimoji="1" lang="ja-JP" altLang="en-US" sz="2400" dirty="0" smtClean="0">
                <a:solidFill>
                  <a:schemeClr val="bg1"/>
                </a:solidFill>
                <a:latin typeface="Tahoma" pitchFamily="34" charset="0"/>
                <a:cs typeface="Tahoma" pitchFamily="34" charset="0"/>
              </a:endParaRPr>
            </a:p>
          </p:txBody>
        </p:sp>
      </p:grpSp>
      <p:sp>
        <p:nvSpPr>
          <p:cNvPr id="30" name="左右矢印 29"/>
          <p:cNvSpPr/>
          <p:nvPr/>
        </p:nvSpPr>
        <p:spPr>
          <a:xfrm>
            <a:off x="3820588" y="3122926"/>
            <a:ext cx="1568963" cy="1838029"/>
          </a:xfrm>
          <a:prstGeom prst="leftRightArrow">
            <a:avLst>
              <a:gd name="adj1" fmla="val 61102"/>
              <a:gd name="adj2" fmla="val 189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rPr>
              <a:t>C</a:t>
            </a:r>
            <a:r>
              <a:rPr lang="en-US" altLang="ja-JP" dirty="0" smtClean="0">
                <a:solidFill>
                  <a:schemeClr val="tx1"/>
                </a:solidFill>
              </a:rPr>
              <a:t>omparison</a:t>
            </a:r>
            <a:endParaRPr kumimoji="1" lang="ja-JP" altLang="en-US" dirty="0">
              <a:solidFill>
                <a:schemeClr val="tx1"/>
              </a:solidFill>
            </a:endParaRPr>
          </a:p>
        </p:txBody>
      </p:sp>
      <p:sp>
        <p:nvSpPr>
          <p:cNvPr id="3" name="Text Box 2"/>
          <p:cNvSpPr txBox="1">
            <a:spLocks noChangeArrowheads="1"/>
          </p:cNvSpPr>
          <p:nvPr/>
        </p:nvSpPr>
        <p:spPr bwMode="auto">
          <a:xfrm>
            <a:off x="3174" y="6350"/>
            <a:ext cx="9140825" cy="646331"/>
          </a:xfrm>
          <a:prstGeom prst="rect">
            <a:avLst/>
          </a:prstGeom>
          <a:solidFill>
            <a:schemeClr val="bg1"/>
          </a:solidFill>
          <a:ln w="9525">
            <a:noFill/>
            <a:miter lim="800000"/>
            <a:headEnd/>
            <a:tailEnd/>
          </a:ln>
          <a:effectLst/>
        </p:spPr>
        <p:txBody>
          <a:bodyPr wrap="square">
            <a:spAutoFit/>
          </a:bodyPr>
          <a:lstStyle/>
          <a:p>
            <a:r>
              <a:rPr lang="en-US" altLang="ja-JP" sz="3600" b="1" dirty="0" smtClean="0">
                <a:solidFill>
                  <a:srgbClr val="0070C0"/>
                </a:solidFill>
                <a:latin typeface="Tahoma" pitchFamily="34" charset="0"/>
                <a:cs typeface="Tahoma" pitchFamily="34" charset="0"/>
              </a:rPr>
              <a:t>3. Test Result</a:t>
            </a:r>
            <a:r>
              <a:rPr lang="ja-JP" altLang="en-US" sz="2000" b="1" dirty="0" smtClean="0">
                <a:solidFill>
                  <a:srgbClr val="0070C0"/>
                </a:solidFill>
                <a:latin typeface="Tahoma" pitchFamily="34" charset="0"/>
                <a:cs typeface="Tahoma" pitchFamily="34" charset="0"/>
              </a:rPr>
              <a:t> </a:t>
            </a:r>
            <a:r>
              <a:rPr lang="en-US" altLang="ja-JP" sz="2800" b="1" dirty="0" smtClean="0">
                <a:solidFill>
                  <a:srgbClr val="0070C0"/>
                </a:solidFill>
                <a:latin typeface="Tahoma" pitchFamily="34" charset="0"/>
                <a:cs typeface="Tahoma" pitchFamily="34" charset="0"/>
              </a:rPr>
              <a:t>-The effect of discharging time</a:t>
            </a:r>
            <a:endParaRPr lang="ja-JP" altLang="en-US" sz="2800" b="1" dirty="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1675675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p:txBody>
          <a:bodyPr/>
          <a:lstStyle/>
          <a:p>
            <a:pPr>
              <a:defRPr/>
            </a:pPr>
            <a:fld id="{64D1846D-210D-4EDA-A676-47DB6B475361}" type="slidenum">
              <a:rPr lang="ja-JP" altLang="en-US">
                <a:latin typeface="Tahoma" pitchFamily="34" charset="0"/>
                <a:cs typeface="Tahoma" pitchFamily="34" charset="0"/>
              </a:rPr>
              <a:pPr>
                <a:defRPr/>
              </a:pPr>
              <a:t>22</a:t>
            </a:fld>
            <a:endParaRPr lang="ja-JP" altLang="en-US" dirty="0">
              <a:latin typeface="Tahoma" pitchFamily="34" charset="0"/>
              <a:cs typeface="Tahoma" pitchFamily="34" charset="0"/>
            </a:endParaRPr>
          </a:p>
        </p:txBody>
      </p:sp>
      <p:pic>
        <p:nvPicPr>
          <p:cNvPr id="16387" name="Picture 46"/>
          <p:cNvPicPr>
            <a:picLocks noChangeAspect="1" noChangeArrowheads="1"/>
          </p:cNvPicPr>
          <p:nvPr/>
        </p:nvPicPr>
        <p:blipFill>
          <a:blip r:embed="rId3" cstate="print"/>
          <a:srcRect r="12267" b="9212"/>
          <a:stretch>
            <a:fillRect/>
          </a:stretch>
        </p:blipFill>
        <p:spPr bwMode="auto">
          <a:xfrm>
            <a:off x="128587" y="1027114"/>
            <a:ext cx="6897587" cy="3168778"/>
          </a:xfrm>
          <a:prstGeom prst="rect">
            <a:avLst/>
          </a:prstGeom>
          <a:noFill/>
          <a:ln w="9525">
            <a:noFill/>
            <a:miter lim="800000"/>
            <a:headEnd/>
            <a:tailEnd/>
          </a:ln>
        </p:spPr>
      </p:pic>
      <p:pic>
        <p:nvPicPr>
          <p:cNvPr id="16388" name="Picture 47"/>
          <p:cNvPicPr>
            <a:picLocks noChangeAspect="1" noChangeArrowheads="1"/>
          </p:cNvPicPr>
          <p:nvPr/>
        </p:nvPicPr>
        <p:blipFill rotWithShape="1">
          <a:blip r:embed="rId4" cstate="print"/>
          <a:srcRect l="5707" r="44533" b="10745"/>
          <a:stretch/>
        </p:blipFill>
        <p:spPr bwMode="auto">
          <a:xfrm>
            <a:off x="6656181" y="1027113"/>
            <a:ext cx="2425131" cy="3082281"/>
          </a:xfrm>
          <a:prstGeom prst="rect">
            <a:avLst/>
          </a:prstGeom>
          <a:noFill/>
          <a:ln w="9525">
            <a:noFill/>
            <a:miter lim="800000"/>
            <a:headEnd/>
            <a:tailEnd/>
          </a:ln>
        </p:spPr>
      </p:pic>
      <p:sp>
        <p:nvSpPr>
          <p:cNvPr id="16389" name="テキスト ボックス 2"/>
          <p:cNvSpPr txBox="1">
            <a:spLocks noChangeArrowheads="1"/>
          </p:cNvSpPr>
          <p:nvPr/>
        </p:nvSpPr>
        <p:spPr bwMode="auto">
          <a:xfrm>
            <a:off x="0" y="0"/>
            <a:ext cx="9081312" cy="646331"/>
          </a:xfrm>
          <a:prstGeom prst="rect">
            <a:avLst/>
          </a:prstGeom>
          <a:solidFill>
            <a:schemeClr val="bg1"/>
          </a:solidFill>
          <a:ln w="9525">
            <a:noFill/>
            <a:miter lim="800000"/>
            <a:headEnd/>
            <a:tailEnd/>
          </a:ln>
        </p:spPr>
        <p:txBody>
          <a:bodyPr wrap="square">
            <a:spAutoFit/>
          </a:bodyPr>
          <a:lstStyle/>
          <a:p>
            <a:r>
              <a:rPr lang="en-US" altLang="ja-JP" sz="3600" b="1" dirty="0" smtClean="0">
                <a:solidFill>
                  <a:srgbClr val="0070C0"/>
                </a:solidFill>
                <a:latin typeface="Tahoma" pitchFamily="34" charset="0"/>
                <a:cs typeface="Tahoma" pitchFamily="34" charset="0"/>
              </a:rPr>
              <a:t>3. Test Result</a:t>
            </a:r>
            <a:r>
              <a:rPr lang="en-US" altLang="ja-JP" sz="2000" b="1" dirty="0" smtClean="0">
                <a:solidFill>
                  <a:srgbClr val="0070C0"/>
                </a:solidFill>
                <a:latin typeface="Tahoma" pitchFamily="34" charset="0"/>
                <a:cs typeface="Tahoma" pitchFamily="34" charset="0"/>
              </a:rPr>
              <a:t> </a:t>
            </a:r>
            <a:r>
              <a:rPr lang="en-US" altLang="ja-JP" sz="2800" b="1" dirty="0" smtClean="0">
                <a:solidFill>
                  <a:srgbClr val="0070C0"/>
                </a:solidFill>
                <a:latin typeface="Tahoma" pitchFamily="34" charset="0"/>
                <a:cs typeface="Tahoma" pitchFamily="34" charset="0"/>
              </a:rPr>
              <a:t>-The effect of discharging time</a:t>
            </a:r>
            <a:endParaRPr lang="ja-JP" altLang="en-US" sz="2400" b="1" dirty="0">
              <a:solidFill>
                <a:srgbClr val="0070C0"/>
              </a:solidFill>
              <a:latin typeface="Tahoma" pitchFamily="34" charset="0"/>
              <a:cs typeface="Tahoma" pitchFamily="34" charset="0"/>
            </a:endParaRPr>
          </a:p>
        </p:txBody>
      </p:sp>
      <p:sp>
        <p:nvSpPr>
          <p:cNvPr id="44" name="メモ 43"/>
          <p:cNvSpPr/>
          <p:nvPr/>
        </p:nvSpPr>
        <p:spPr>
          <a:xfrm>
            <a:off x="369888" y="5302329"/>
            <a:ext cx="8350250" cy="1117521"/>
          </a:xfrm>
          <a:prstGeom prst="foldedCorner">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a:buClr>
                <a:srgbClr val="0000FF"/>
              </a:buClr>
              <a:tabLst>
                <a:tab pos="3143250" algn="l"/>
              </a:tabLst>
              <a:defRPr/>
            </a:pPr>
            <a:r>
              <a:rPr lang="ja-JP" altLang="en-US" sz="2000" dirty="0" smtClean="0">
                <a:solidFill>
                  <a:srgbClr val="0070C0"/>
                </a:solidFill>
                <a:latin typeface="Tahoma" pitchFamily="34" charset="0"/>
                <a:cs typeface="Tahoma" pitchFamily="34" charset="0"/>
              </a:rPr>
              <a:t>■</a:t>
            </a:r>
            <a:r>
              <a:rPr lang="en-US" altLang="ja-JP" sz="2000" dirty="0">
                <a:solidFill>
                  <a:srgbClr val="0070C0"/>
                </a:solidFill>
                <a:latin typeface="Tahoma" pitchFamily="34" charset="0"/>
                <a:cs typeface="Tahoma" pitchFamily="34" charset="0"/>
              </a:rPr>
              <a:t> </a:t>
            </a:r>
            <a:r>
              <a:rPr lang="en-US" altLang="ja-JP" sz="2000" dirty="0" smtClean="0">
                <a:solidFill>
                  <a:srgbClr val="0070C0"/>
                </a:solidFill>
                <a:latin typeface="Tahoma" pitchFamily="34" charset="0"/>
                <a:cs typeface="Tahoma" pitchFamily="34" charset="0"/>
              </a:rPr>
              <a:t>Compared with the case of 2 hours discharging, the </a:t>
            </a:r>
            <a:r>
              <a:rPr lang="en-US" altLang="ja-JP" sz="2000" dirty="0">
                <a:solidFill>
                  <a:srgbClr val="0070C0"/>
                </a:solidFill>
                <a:latin typeface="Tahoma" pitchFamily="34" charset="0"/>
                <a:cs typeface="Tahoma" pitchFamily="34" charset="0"/>
              </a:rPr>
              <a:t>attained temperature of the gas in the </a:t>
            </a:r>
            <a:r>
              <a:rPr lang="en-US" altLang="ja-JP" sz="2000" dirty="0" smtClean="0">
                <a:solidFill>
                  <a:srgbClr val="0070C0"/>
                </a:solidFill>
                <a:latin typeface="Tahoma" pitchFamily="34" charset="0"/>
                <a:cs typeface="Tahoma" pitchFamily="34" charset="0"/>
              </a:rPr>
              <a:t>tank on </a:t>
            </a:r>
            <a:r>
              <a:rPr lang="en-US" altLang="ja-JP" sz="2000" dirty="0">
                <a:solidFill>
                  <a:srgbClr val="0070C0"/>
                </a:solidFill>
                <a:latin typeface="Tahoma" pitchFamily="34" charset="0"/>
                <a:cs typeface="Tahoma" pitchFamily="34" charset="0"/>
              </a:rPr>
              <a:t>the low-temperature side decreased </a:t>
            </a:r>
            <a:r>
              <a:rPr lang="en-US" altLang="ja-JP" sz="2000" dirty="0" smtClean="0">
                <a:solidFill>
                  <a:srgbClr val="0070C0"/>
                </a:solidFill>
                <a:latin typeface="Tahoma" pitchFamily="34" charset="0"/>
                <a:cs typeface="Tahoma" pitchFamily="34" charset="0"/>
              </a:rPr>
              <a:t>further in case of  1 hour discharging.</a:t>
            </a:r>
            <a:r>
              <a:rPr lang="ja-JP" altLang="en-US" sz="2000" dirty="0" smtClean="0">
                <a:solidFill>
                  <a:srgbClr val="FF0000"/>
                </a:solidFill>
                <a:latin typeface="Tahoma" pitchFamily="34" charset="0"/>
                <a:cs typeface="Tahoma" pitchFamily="34" charset="0"/>
              </a:rPr>
              <a:t>　</a:t>
            </a:r>
            <a:endParaRPr lang="en-US" altLang="ja-JP" sz="2000" dirty="0">
              <a:solidFill>
                <a:srgbClr val="FF0000"/>
              </a:solidFill>
              <a:latin typeface="Tahoma" pitchFamily="34" charset="0"/>
              <a:cs typeface="Tahoma" pitchFamily="34" charset="0"/>
            </a:endParaRPr>
          </a:p>
        </p:txBody>
      </p:sp>
      <p:sp>
        <p:nvSpPr>
          <p:cNvPr id="11" name="Text Box 9"/>
          <p:cNvSpPr txBox="1">
            <a:spLocks noChangeArrowheads="1"/>
          </p:cNvSpPr>
          <p:nvPr/>
        </p:nvSpPr>
        <p:spPr bwMode="auto">
          <a:xfrm>
            <a:off x="627709" y="766763"/>
            <a:ext cx="982959" cy="442674"/>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dirty="0" smtClean="0">
                <a:solidFill>
                  <a:schemeClr val="bg1"/>
                </a:solidFill>
                <a:latin typeface="Tahoma" pitchFamily="34" charset="0"/>
                <a:ea typeface="+mn-ea"/>
                <a:cs typeface="Tahoma" pitchFamily="34" charset="0"/>
              </a:rPr>
              <a:t>Type-3</a:t>
            </a:r>
            <a:endParaRPr lang="ja-JP" altLang="en-US" sz="2000" dirty="0">
              <a:solidFill>
                <a:schemeClr val="bg1"/>
              </a:solidFill>
              <a:latin typeface="Tahoma" pitchFamily="34" charset="0"/>
              <a:ea typeface="+mn-ea"/>
              <a:cs typeface="Tahoma" pitchFamily="34" charset="0"/>
            </a:endParaRPr>
          </a:p>
        </p:txBody>
      </p:sp>
      <p:grpSp>
        <p:nvGrpSpPr>
          <p:cNvPr id="42" name="グループ化 41"/>
          <p:cNvGrpSpPr/>
          <p:nvPr/>
        </p:nvGrpSpPr>
        <p:grpSpPr>
          <a:xfrm>
            <a:off x="7158167" y="1473137"/>
            <a:ext cx="1753976" cy="3630694"/>
            <a:chOff x="7158167" y="1330262"/>
            <a:chExt cx="1753976" cy="3630694"/>
          </a:xfrm>
        </p:grpSpPr>
        <p:cxnSp>
          <p:nvCxnSpPr>
            <p:cNvPr id="16392" name="直線矢印コネクタ 18"/>
            <p:cNvCxnSpPr>
              <a:cxnSpLocks noChangeShapeType="1"/>
              <a:stCxn id="22" idx="0"/>
              <a:endCxn id="50" idx="3"/>
            </p:cNvCxnSpPr>
            <p:nvPr/>
          </p:nvCxnSpPr>
          <p:spPr bwMode="auto">
            <a:xfrm rot="5400000" flipH="1" flipV="1">
              <a:off x="7674444" y="3287236"/>
              <a:ext cx="1248100" cy="526679"/>
            </a:xfrm>
            <a:prstGeom prst="straightConnector1">
              <a:avLst/>
            </a:prstGeom>
            <a:noFill/>
            <a:ln w="9525" algn="ctr">
              <a:solidFill>
                <a:srgbClr val="FF3399"/>
              </a:solidFill>
              <a:round/>
              <a:headEnd/>
              <a:tailEnd type="arrow" w="med" len="med"/>
            </a:ln>
          </p:spPr>
        </p:cxnSp>
        <p:sp>
          <p:nvSpPr>
            <p:cNvPr id="22" name="角丸四角形 21"/>
            <p:cNvSpPr/>
            <p:nvPr/>
          </p:nvSpPr>
          <p:spPr>
            <a:xfrm>
              <a:off x="7158167" y="4174625"/>
              <a:ext cx="1753976" cy="786331"/>
            </a:xfrm>
            <a:prstGeom prst="roundRect">
              <a:avLst/>
            </a:prstGeom>
            <a:solidFill>
              <a:srgbClr val="FFFFCC"/>
            </a:solidFill>
            <a:ln w="19050">
              <a:solidFill>
                <a:srgbClr val="FF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rgbClr val="0070C0"/>
                  </a:solidFill>
                  <a:latin typeface="Tahoma" pitchFamily="34" charset="0"/>
                  <a:cs typeface="Tahoma" pitchFamily="34" charset="0"/>
                </a:rPr>
                <a:t>Stabilizes after 2 cycles</a:t>
              </a:r>
              <a:endParaRPr lang="ja-JP" altLang="en-US" dirty="0">
                <a:solidFill>
                  <a:srgbClr val="0070C0"/>
                </a:solidFill>
                <a:latin typeface="Tahoma" pitchFamily="34" charset="0"/>
                <a:cs typeface="Tahoma" pitchFamily="34" charset="0"/>
              </a:endParaRPr>
            </a:p>
          </p:txBody>
        </p:sp>
        <p:sp>
          <p:nvSpPr>
            <p:cNvPr id="50" name="円/楕円 49"/>
            <p:cNvSpPr>
              <a:spLocks noChangeAspect="1"/>
            </p:cNvSpPr>
            <p:nvPr/>
          </p:nvSpPr>
          <p:spPr bwMode="auto">
            <a:xfrm>
              <a:off x="8511617" y="1330262"/>
              <a:ext cx="342900" cy="1870138"/>
            </a:xfrm>
            <a:prstGeom prst="ellipse">
              <a:avLst/>
            </a:prstGeom>
            <a:noFill/>
            <a:ln w="28575" algn="ctr">
              <a:solidFill>
                <a:srgbClr val="FF6699"/>
              </a:solidFill>
              <a:prstDash val="sysDot"/>
              <a:round/>
              <a:headEnd/>
              <a:tailEnd/>
            </a:ln>
          </p:spPr>
          <p:txBody>
            <a:bodyPr anchor="ctr"/>
            <a:lstStyle/>
            <a:p>
              <a:pPr algn="ctr">
                <a:defRPr/>
              </a:pPr>
              <a:endParaRPr lang="ja-JP" altLang="en-US" dirty="0">
                <a:solidFill>
                  <a:schemeClr val="lt1"/>
                </a:solidFill>
                <a:latin typeface="Tahoma" pitchFamily="34" charset="0"/>
                <a:ea typeface="+mn-ea"/>
                <a:cs typeface="Tahoma" pitchFamily="34" charset="0"/>
              </a:endParaRPr>
            </a:p>
          </p:txBody>
        </p:sp>
      </p:grpSp>
      <p:grpSp>
        <p:nvGrpSpPr>
          <p:cNvPr id="45" name="グループ化 44"/>
          <p:cNvGrpSpPr/>
          <p:nvPr/>
        </p:nvGrpSpPr>
        <p:grpSpPr>
          <a:xfrm>
            <a:off x="4545013" y="2437475"/>
            <a:ext cx="3711491" cy="2666357"/>
            <a:chOff x="4545013" y="2437475"/>
            <a:chExt cx="3711491" cy="2666357"/>
          </a:xfrm>
        </p:grpSpPr>
        <p:grpSp>
          <p:nvGrpSpPr>
            <p:cNvPr id="41" name="グループ化 40"/>
            <p:cNvGrpSpPr/>
            <p:nvPr/>
          </p:nvGrpSpPr>
          <p:grpSpPr>
            <a:xfrm>
              <a:off x="6368060" y="2437475"/>
              <a:ext cx="1888444" cy="2246464"/>
              <a:chOff x="6368060" y="2294600"/>
              <a:chExt cx="1888444" cy="2246464"/>
            </a:xfrm>
          </p:grpSpPr>
          <p:sp>
            <p:nvSpPr>
              <p:cNvPr id="23" name="円/楕円 22"/>
              <p:cNvSpPr>
                <a:spLocks noChangeAspect="1"/>
              </p:cNvSpPr>
              <p:nvPr/>
            </p:nvSpPr>
            <p:spPr bwMode="auto">
              <a:xfrm rot="5400000">
                <a:off x="7212261" y="2156156"/>
                <a:ext cx="905800" cy="1182687"/>
              </a:xfrm>
              <a:prstGeom prst="ellipse">
                <a:avLst/>
              </a:prstGeom>
              <a:noFill/>
              <a:ln w="28575" algn="ctr">
                <a:solidFill>
                  <a:srgbClr val="C00000"/>
                </a:solidFill>
                <a:prstDash val="sysDot"/>
                <a:round/>
                <a:headEnd/>
                <a:tailEnd/>
              </a:ln>
            </p:spPr>
            <p:txBody>
              <a:bodyPr anchor="ctr"/>
              <a:lstStyle/>
              <a:p>
                <a:pPr algn="ctr">
                  <a:defRPr/>
                </a:pPr>
                <a:endParaRPr lang="ja-JP" altLang="en-US" dirty="0">
                  <a:solidFill>
                    <a:schemeClr val="lt1"/>
                  </a:solidFill>
                  <a:latin typeface="Tahoma" pitchFamily="34" charset="0"/>
                  <a:ea typeface="+mn-ea"/>
                  <a:cs typeface="Tahoma" pitchFamily="34" charset="0"/>
                </a:endParaRPr>
              </a:p>
            </p:txBody>
          </p:sp>
          <p:cxnSp>
            <p:nvCxnSpPr>
              <p:cNvPr id="16402" name="直線矢印コネクタ 23"/>
              <p:cNvCxnSpPr>
                <a:cxnSpLocks noChangeShapeType="1"/>
                <a:stCxn id="26" idx="3"/>
                <a:endCxn id="23" idx="5"/>
              </p:cNvCxnSpPr>
              <p:nvPr/>
            </p:nvCxnSpPr>
            <p:spPr bwMode="auto">
              <a:xfrm flipV="1">
                <a:off x="6368060" y="3067749"/>
                <a:ext cx="878958" cy="1473315"/>
              </a:xfrm>
              <a:prstGeom prst="straightConnector1">
                <a:avLst/>
              </a:prstGeom>
              <a:noFill/>
              <a:ln w="19050" algn="ctr">
                <a:solidFill>
                  <a:srgbClr val="C00000"/>
                </a:solidFill>
                <a:round/>
                <a:headEnd/>
                <a:tailEnd type="arrow" w="med" len="med"/>
              </a:ln>
            </p:spPr>
          </p:cxnSp>
        </p:grpSp>
        <p:sp>
          <p:nvSpPr>
            <p:cNvPr id="26" name="角丸四角形 25"/>
            <p:cNvSpPr/>
            <p:nvPr/>
          </p:nvSpPr>
          <p:spPr>
            <a:xfrm>
              <a:off x="4545013" y="4264045"/>
              <a:ext cx="1823047" cy="839787"/>
            </a:xfrm>
            <a:prstGeom prst="roundRect">
              <a:avLst/>
            </a:prstGeom>
            <a:solidFill>
              <a:srgbClr val="FFFFC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rgbClr val="0070C0"/>
                  </a:solidFill>
                  <a:latin typeface="Tahoma" pitchFamily="34" charset="0"/>
                  <a:cs typeface="Tahoma" pitchFamily="34" charset="0"/>
                </a:rPr>
                <a:t>Rises as discharging time increased</a:t>
              </a:r>
              <a:endParaRPr lang="ja-JP" altLang="en-US" dirty="0">
                <a:solidFill>
                  <a:srgbClr val="0070C0"/>
                </a:solidFill>
                <a:latin typeface="Tahoma" pitchFamily="34" charset="0"/>
                <a:cs typeface="Tahoma" pitchFamily="34" charset="0"/>
              </a:endParaRPr>
            </a:p>
          </p:txBody>
        </p:sp>
      </p:grpSp>
      <p:grpSp>
        <p:nvGrpSpPr>
          <p:cNvPr id="40" name="グループ化 39"/>
          <p:cNvGrpSpPr/>
          <p:nvPr/>
        </p:nvGrpSpPr>
        <p:grpSpPr>
          <a:xfrm>
            <a:off x="762000" y="2495550"/>
            <a:ext cx="3400591" cy="2423100"/>
            <a:chOff x="762000" y="2352675"/>
            <a:chExt cx="3400591" cy="2423100"/>
          </a:xfrm>
        </p:grpSpPr>
        <p:sp>
          <p:nvSpPr>
            <p:cNvPr id="14" name="テキスト ボックス 13"/>
            <p:cNvSpPr txBox="1"/>
            <p:nvPr/>
          </p:nvSpPr>
          <p:spPr>
            <a:xfrm>
              <a:off x="762000" y="4162425"/>
              <a:ext cx="1238416"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600" dirty="0" smtClean="0">
                  <a:latin typeface="Tahoma" pitchFamily="34" charset="0"/>
                  <a:cs typeface="Tahoma" pitchFamily="34" charset="0"/>
                </a:rPr>
                <a:t>Discharging</a:t>
              </a:r>
            </a:p>
            <a:p>
              <a:r>
                <a:rPr lang="en-US" altLang="ja-JP" sz="1600" dirty="0" smtClean="0">
                  <a:latin typeface="Tahoma" pitchFamily="34" charset="0"/>
                  <a:cs typeface="Tahoma" pitchFamily="34" charset="0"/>
                </a:rPr>
                <a:t>1 hour</a:t>
              </a:r>
              <a:endParaRPr kumimoji="1" lang="ja-JP" altLang="en-US" sz="1600" dirty="0" smtClean="0">
                <a:latin typeface="Tahoma" pitchFamily="34" charset="0"/>
                <a:cs typeface="Tahoma" pitchFamily="34" charset="0"/>
              </a:endParaRPr>
            </a:p>
          </p:txBody>
        </p:sp>
        <p:sp>
          <p:nvSpPr>
            <p:cNvPr id="15" name="テキスト ボックス 14"/>
            <p:cNvSpPr txBox="1"/>
            <p:nvPr/>
          </p:nvSpPr>
          <p:spPr>
            <a:xfrm>
              <a:off x="2924175" y="4191000"/>
              <a:ext cx="1238416"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600" dirty="0" smtClean="0">
                  <a:latin typeface="Tahoma" pitchFamily="34" charset="0"/>
                  <a:cs typeface="Tahoma" pitchFamily="34" charset="0"/>
                </a:rPr>
                <a:t>Discharging</a:t>
              </a:r>
            </a:p>
            <a:p>
              <a:r>
                <a:rPr lang="en-US" altLang="ja-JP" sz="1600" dirty="0" smtClean="0">
                  <a:latin typeface="Tahoma" pitchFamily="34" charset="0"/>
                  <a:cs typeface="Tahoma" pitchFamily="34" charset="0"/>
                </a:rPr>
                <a:t>2 hours</a:t>
              </a:r>
              <a:endParaRPr kumimoji="1" lang="ja-JP" altLang="en-US" sz="1600" dirty="0" smtClean="0">
                <a:latin typeface="Tahoma" pitchFamily="34" charset="0"/>
                <a:cs typeface="Tahoma" pitchFamily="34" charset="0"/>
              </a:endParaRPr>
            </a:p>
          </p:txBody>
        </p:sp>
        <p:cxnSp>
          <p:nvCxnSpPr>
            <p:cNvPr id="18" name="直線矢印コネクタ 17"/>
            <p:cNvCxnSpPr>
              <a:stCxn id="15" idx="0"/>
            </p:cNvCxnSpPr>
            <p:nvPr/>
          </p:nvCxnSpPr>
          <p:spPr>
            <a:xfrm rot="5400000" flipH="1" flipV="1">
              <a:off x="2748004" y="3157579"/>
              <a:ext cx="1828800" cy="2380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flipH="1" flipV="1">
              <a:off x="2833729" y="3367130"/>
              <a:ext cx="1533525" cy="114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16200000" flipV="1">
              <a:off x="414379" y="3195596"/>
              <a:ext cx="1809750" cy="123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flipH="1" flipV="1">
              <a:off x="871579" y="3538580"/>
              <a:ext cx="1114425" cy="95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8660"/>
            <a:ext cx="7772400" cy="3883660"/>
          </a:xfrm>
        </p:spPr>
        <p:txBody>
          <a:bodyPr>
            <a:noAutofit/>
          </a:bodyPr>
          <a:lstStyle/>
          <a:p>
            <a:r>
              <a:rPr kumimoji="1" lang="en-US" altLang="ja-JP" sz="3600" cap="none" dirty="0" smtClean="0">
                <a:solidFill>
                  <a:schemeClr val="bg1">
                    <a:lumMod val="85000"/>
                  </a:schemeClr>
                </a:solidFill>
                <a:ea typeface="Tahoma" pitchFamily="34" charset="0"/>
              </a:rPr>
              <a:t>1. Introduction </a:t>
            </a:r>
            <a:br>
              <a:rPr kumimoji="1" lang="en-US" altLang="ja-JP" sz="3600" cap="none" dirty="0" smtClean="0">
                <a:solidFill>
                  <a:schemeClr val="bg1">
                    <a:lumMod val="85000"/>
                  </a:schemeClr>
                </a:solidFill>
                <a:ea typeface="Tahoma" pitchFamily="34" charset="0"/>
              </a:rPr>
            </a:br>
            <a:r>
              <a:rPr kumimoji="1" lang="en-US" altLang="ja-JP" sz="3600" cap="none" dirty="0" smtClean="0">
                <a:solidFill>
                  <a:schemeClr val="bg1">
                    <a:lumMod val="85000"/>
                  </a:schemeClr>
                </a:solidFill>
                <a:ea typeface="Tahoma" pitchFamily="34" charset="0"/>
              </a:rPr>
              <a:t>2. </a:t>
            </a:r>
            <a:r>
              <a:rPr lang="en-US" altLang="ja-JP" sz="3600" cap="none" dirty="0" smtClean="0">
                <a:solidFill>
                  <a:schemeClr val="bg1">
                    <a:lumMod val="85000"/>
                  </a:schemeClr>
                </a:solidFill>
              </a:rPr>
              <a:t>Gas cycle test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3. Test Results</a:t>
            </a:r>
            <a:br>
              <a:rPr lang="en-US" altLang="ja-JP" sz="3600" cap="none" dirty="0" smtClean="0">
                <a:solidFill>
                  <a:schemeClr val="bg1">
                    <a:lumMod val="85000"/>
                  </a:schemeClr>
                </a:solidFill>
              </a:rPr>
            </a:br>
            <a:r>
              <a:rPr lang="en-US" altLang="ja-JP" sz="3600" cap="none" dirty="0" smtClean="0"/>
              <a:t>4. Deriving Empirical </a:t>
            </a:r>
            <a:br>
              <a:rPr lang="en-US" altLang="ja-JP" sz="3600" cap="none" dirty="0" smtClean="0"/>
            </a:br>
            <a:r>
              <a:rPr lang="en-US" altLang="ja-JP" sz="3600" cap="none" dirty="0" smtClean="0"/>
              <a:t>    Formulae</a:t>
            </a:r>
            <a:r>
              <a:rPr lang="ja-JP" altLang="en-US" sz="3600" cap="none" dirty="0" smtClean="0"/>
              <a:t> </a:t>
            </a:r>
            <a:r>
              <a:rPr lang="en-US" altLang="ja-JP" sz="3600" cap="none" dirty="0" smtClean="0"/>
              <a:t>of Attained    </a:t>
            </a:r>
            <a:br>
              <a:rPr lang="en-US" altLang="ja-JP" sz="3600" cap="none" dirty="0" smtClean="0"/>
            </a:br>
            <a:r>
              <a:rPr lang="en-US" altLang="ja-JP" sz="3600" cap="none" dirty="0" smtClean="0"/>
              <a:t>    Temperature </a:t>
            </a:r>
            <a:r>
              <a:rPr lang="en-US" altLang="ja-JP" sz="3600" cap="none" dirty="0" smtClean="0">
                <a:solidFill>
                  <a:schemeClr val="bg1">
                    <a:lumMod val="85000"/>
                  </a:schemeClr>
                </a:solidFill>
              </a:rPr>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5. Summary</a:t>
            </a:r>
            <a:endParaRPr kumimoji="1" lang="ja-JP" altLang="en-US" sz="3600" cap="none" dirty="0">
              <a:solidFill>
                <a:schemeClr val="bg1">
                  <a:lumMod val="85000"/>
                </a:schemeClr>
              </a:solidFill>
            </a:endParaRPr>
          </a:p>
        </p:txBody>
      </p:sp>
      <p:sp>
        <p:nvSpPr>
          <p:cNvPr id="3" name="テキスト プレースホルダー 2"/>
          <p:cNvSpPr>
            <a:spLocks noGrp="1"/>
          </p:cNvSpPr>
          <p:nvPr>
            <p:ph type="body" idx="1"/>
          </p:nvPr>
        </p:nvSpPr>
        <p:spPr>
          <a:xfrm>
            <a:off x="722313" y="422593"/>
            <a:ext cx="7772400" cy="1500187"/>
          </a:xfrm>
        </p:spPr>
        <p:txBody>
          <a:bodyPr>
            <a:normAutofit/>
          </a:bodyPr>
          <a:lstStyle/>
          <a:p>
            <a:r>
              <a:rPr lang="en-US" altLang="ja-JP" sz="4000" dirty="0" smtClean="0">
                <a:ea typeface="Tahoma" pitchFamily="34" charset="0"/>
              </a:rPr>
              <a:t>Table of contents</a:t>
            </a:r>
            <a:endParaRPr kumimoji="1" lang="ja-JP" altLang="en-US" sz="4000" dirty="0"/>
          </a:p>
        </p:txBody>
      </p:sp>
      <p:sp>
        <p:nvSpPr>
          <p:cNvPr id="4" name="スライド番号プレースホルダー 3"/>
          <p:cNvSpPr>
            <a:spLocks noGrp="1"/>
          </p:cNvSpPr>
          <p:nvPr>
            <p:ph type="sldNum" sz="quarter" idx="12"/>
          </p:nvPr>
        </p:nvSpPr>
        <p:spPr/>
        <p:txBody>
          <a:bodyPr/>
          <a:lstStyle/>
          <a:p>
            <a:fld id="{2754ED01-E2A0-4C1E-8E21-014B99041579}" type="slidenum">
              <a:rPr lang="en-US" smtClean="0">
                <a:ea typeface="Tahoma" pitchFamily="34" charset="0"/>
              </a:rPr>
              <a:pPr/>
              <a:t>23</a:t>
            </a:fld>
            <a:endParaRPr lang="en-US" dirty="0">
              <a:ea typeface="Tahoma" pitchFamily="34" charset="0"/>
            </a:endParaRPr>
          </a:p>
        </p:txBody>
      </p:sp>
    </p:spTree>
    <p:extLst>
      <p:ext uri="{BB962C8B-B14F-4D97-AF65-F5344CB8AC3E}">
        <p14:creationId xmlns:p14="http://schemas.microsoft.com/office/powerpoint/2010/main" val="3726907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 11"/>
          <p:cNvSpPr>
            <a:spLocks noGrp="1"/>
          </p:cNvSpPr>
          <p:nvPr>
            <p:ph type="sldNum" sz="quarter" idx="12"/>
          </p:nvPr>
        </p:nvSpPr>
        <p:spPr>
          <a:xfrm>
            <a:off x="6919913" y="6405563"/>
            <a:ext cx="2133600" cy="365125"/>
          </a:xfrm>
        </p:spPr>
        <p:txBody>
          <a:bodyPr>
            <a:normAutofit/>
          </a:bodyPr>
          <a:lstStyle/>
          <a:p>
            <a:pPr>
              <a:defRPr/>
            </a:pPr>
            <a:fld id="{6565DB7E-1E8E-4B39-85EF-0C1B539AD559}" type="slidenum">
              <a:rPr lang="ja-JP" altLang="en-US">
                <a:latin typeface="Tahoma" pitchFamily="34" charset="0"/>
                <a:cs typeface="Tahoma" pitchFamily="34" charset="0"/>
              </a:rPr>
              <a:pPr>
                <a:defRPr/>
              </a:pPr>
              <a:t>24</a:t>
            </a:fld>
            <a:endParaRPr lang="ja-JP" altLang="en-US" dirty="0">
              <a:latin typeface="Tahoma" pitchFamily="34" charset="0"/>
              <a:cs typeface="Tahoma" pitchFamily="34" charset="0"/>
            </a:endParaRPr>
          </a:p>
        </p:txBody>
      </p:sp>
      <p:sp>
        <p:nvSpPr>
          <p:cNvPr id="18435" name="テキスト ボックス 3"/>
          <p:cNvSpPr txBox="1">
            <a:spLocks noChangeArrowheads="1"/>
          </p:cNvSpPr>
          <p:nvPr/>
        </p:nvSpPr>
        <p:spPr bwMode="auto">
          <a:xfrm>
            <a:off x="188913" y="4502669"/>
            <a:ext cx="8794750" cy="1856919"/>
          </a:xfrm>
          <a:prstGeom prst="rect">
            <a:avLst/>
          </a:prstGeom>
          <a:solidFill>
            <a:srgbClr val="FFFFCC"/>
          </a:solidFill>
          <a:ln w="19050">
            <a:solidFill>
              <a:srgbClr val="FF0000"/>
            </a:solidFill>
            <a:miter lim="800000"/>
            <a:headEnd/>
            <a:tailEnd/>
          </a:ln>
        </p:spPr>
        <p:txBody>
          <a:bodyPr>
            <a:spAutoFit/>
          </a:bodyPr>
          <a:lstStyle/>
          <a:p>
            <a:r>
              <a:rPr lang="ja-JP" altLang="en-US" sz="1600" dirty="0" smtClean="0">
                <a:latin typeface="Tahoma" pitchFamily="34" charset="0"/>
                <a:cs typeface="Tahoma" pitchFamily="34" charset="0"/>
              </a:rPr>
              <a:t>■ </a:t>
            </a:r>
            <a:r>
              <a:rPr lang="en-US" altLang="ja-JP" sz="1600" dirty="0" smtClean="0">
                <a:latin typeface="Tahoma" pitchFamily="34" charset="0"/>
                <a:cs typeface="Tahoma" pitchFamily="34" charset="0"/>
              </a:rPr>
              <a:t>Type-3 tank</a:t>
            </a:r>
            <a:endParaRPr lang="en-US" altLang="ja-JP" sz="1600" dirty="0">
              <a:latin typeface="Tahoma" pitchFamily="34" charset="0"/>
              <a:cs typeface="Tahoma" pitchFamily="34" charset="0"/>
            </a:endParaRPr>
          </a:p>
          <a:p>
            <a:r>
              <a:rPr lang="ja-JP" altLang="en-US" i="1" dirty="0">
                <a:latin typeface="Tahoma" pitchFamily="34" charset="0"/>
                <a:cs typeface="Tahoma" pitchFamily="34" charset="0"/>
              </a:rPr>
              <a:t>　</a:t>
            </a:r>
            <a:r>
              <a:rPr lang="en-US" altLang="ja-JP" i="1" dirty="0">
                <a:latin typeface="Tahoma" pitchFamily="34" charset="0"/>
                <a:cs typeface="Tahoma" pitchFamily="34" charset="0"/>
              </a:rPr>
              <a:t>T</a:t>
            </a:r>
            <a:r>
              <a:rPr lang="en-US" altLang="ja-JP" i="1" baseline="-25000" dirty="0">
                <a:latin typeface="Tahoma" pitchFamily="34" charset="0"/>
                <a:cs typeface="Tahoma" pitchFamily="34" charset="0"/>
              </a:rPr>
              <a:t>H </a:t>
            </a:r>
            <a:r>
              <a:rPr lang="en-US" altLang="ja-JP" dirty="0">
                <a:latin typeface="Tahoma" pitchFamily="34" charset="0"/>
                <a:cs typeface="Tahoma" pitchFamily="34" charset="0"/>
              </a:rPr>
              <a:t>;</a:t>
            </a:r>
            <a:r>
              <a:rPr lang="en-US" altLang="ja-JP" i="1" dirty="0" smtClean="0">
                <a:latin typeface="Tahoma" pitchFamily="34" charset="0"/>
                <a:cs typeface="Tahoma" pitchFamily="34" charset="0"/>
              </a:rPr>
              <a:t>c </a:t>
            </a:r>
            <a:r>
              <a:rPr lang="ja-JP" altLang="en-US" i="1" dirty="0" smtClean="0">
                <a:latin typeface="Tahoma" pitchFamily="34" charset="0"/>
                <a:cs typeface="Tahoma" pitchFamily="34" charset="0"/>
              </a:rPr>
              <a:t>＝ </a:t>
            </a:r>
            <a:r>
              <a:rPr lang="en-US" altLang="ja-JP" dirty="0" err="1" smtClean="0">
                <a:latin typeface="Tahoma" pitchFamily="34" charset="0"/>
                <a:cs typeface="Tahoma" pitchFamily="34" charset="0"/>
              </a:rPr>
              <a:t>0.67</a:t>
            </a:r>
            <a:r>
              <a:rPr lang="en-US" altLang="ja-JP" i="1" dirty="0" err="1" smtClean="0">
                <a:latin typeface="Tahoma" pitchFamily="34" charset="0"/>
                <a:cs typeface="Tahoma" pitchFamily="34" charset="0"/>
              </a:rPr>
              <a:t>V</a:t>
            </a:r>
            <a:r>
              <a:rPr lang="en-US" altLang="ja-JP" baseline="-25000" dirty="0" err="1" smtClean="0">
                <a:latin typeface="Tahoma" pitchFamily="34" charset="0"/>
                <a:cs typeface="Tahoma" pitchFamily="34" charset="0"/>
              </a:rPr>
              <a:t>F</a:t>
            </a:r>
            <a:r>
              <a:rPr lang="en-US" altLang="ja-JP" dirty="0" smtClean="0">
                <a:latin typeface="Tahoma" pitchFamily="34" charset="0"/>
                <a:cs typeface="Tahoma" pitchFamily="34" charset="0"/>
              </a:rPr>
              <a:t>+</a:t>
            </a:r>
            <a:r>
              <a:rPr lang="ja-JP" altLang="en-US" dirty="0">
                <a:latin typeface="Tahoma" pitchFamily="34" charset="0"/>
                <a:cs typeface="Tahoma" pitchFamily="34" charset="0"/>
              </a:rPr>
              <a:t>（</a:t>
            </a:r>
            <a:r>
              <a:rPr lang="ja-JP" altLang="en-US" dirty="0" smtClean="0">
                <a:latin typeface="Tahoma" pitchFamily="34" charset="0"/>
                <a:cs typeface="Tahoma" pitchFamily="34" charset="0"/>
              </a:rPr>
              <a:t>－</a:t>
            </a:r>
            <a:r>
              <a:rPr lang="en-US" altLang="ja-JP" dirty="0" smtClean="0">
                <a:latin typeface="Tahoma" pitchFamily="34" charset="0"/>
                <a:cs typeface="Tahoma" pitchFamily="34" charset="0"/>
              </a:rPr>
              <a:t>5.40</a:t>
            </a:r>
            <a:r>
              <a:rPr lang="ja-JP" altLang="en-US" dirty="0">
                <a:latin typeface="Tahoma" pitchFamily="34" charset="0"/>
                <a:cs typeface="Tahoma" pitchFamily="34" charset="0"/>
              </a:rPr>
              <a:t>）</a:t>
            </a:r>
            <a:r>
              <a:rPr lang="en-US" altLang="ja-JP" i="1" dirty="0" smtClean="0">
                <a:latin typeface="Tahoma" pitchFamily="34" charset="0"/>
                <a:cs typeface="Tahoma" pitchFamily="34" charset="0"/>
              </a:rPr>
              <a:t>V</a:t>
            </a:r>
            <a:r>
              <a:rPr lang="en-US" altLang="ja-JP" baseline="-25000" dirty="0" smtClean="0">
                <a:latin typeface="Tahoma" pitchFamily="34" charset="0"/>
                <a:cs typeface="Tahoma" pitchFamily="34" charset="0"/>
              </a:rPr>
              <a:t>D</a:t>
            </a:r>
            <a:r>
              <a:rPr lang="en-US" altLang="ja-JP" dirty="0" smtClean="0">
                <a:latin typeface="Tahoma" pitchFamily="34" charset="0"/>
                <a:cs typeface="Tahoma" pitchFamily="34" charset="0"/>
              </a:rPr>
              <a:t>+0.55</a:t>
            </a:r>
            <a:r>
              <a:rPr lang="ja-JP" altLang="en-US" dirty="0">
                <a:latin typeface="Tahoma" pitchFamily="34" charset="0"/>
                <a:cs typeface="Tahoma" pitchFamily="34" charset="0"/>
              </a:rPr>
              <a:t>（</a:t>
            </a:r>
            <a:r>
              <a:rPr lang="en-US" altLang="ja-JP" i="1" dirty="0">
                <a:latin typeface="Tahoma" pitchFamily="34" charset="0"/>
                <a:cs typeface="Tahoma" pitchFamily="34" charset="0"/>
              </a:rPr>
              <a:t>T</a:t>
            </a:r>
            <a:r>
              <a:rPr lang="en-US" altLang="ja-JP" baseline="-25000" dirty="0">
                <a:latin typeface="Tahoma" pitchFamily="34" charset="0"/>
                <a:cs typeface="Tahoma" pitchFamily="34" charset="0"/>
              </a:rPr>
              <a:t>G</a:t>
            </a:r>
            <a:r>
              <a:rPr lang="ja-JP" altLang="en-US" dirty="0">
                <a:latin typeface="Tahoma" pitchFamily="34" charset="0"/>
                <a:cs typeface="Tahoma" pitchFamily="34" charset="0"/>
              </a:rPr>
              <a:t>－</a:t>
            </a:r>
            <a:r>
              <a:rPr lang="en-US" altLang="ja-JP" i="1" dirty="0">
                <a:latin typeface="Tahoma" pitchFamily="34" charset="0"/>
                <a:cs typeface="Tahoma" pitchFamily="34" charset="0"/>
              </a:rPr>
              <a:t>T</a:t>
            </a:r>
            <a:r>
              <a:rPr lang="en-US" altLang="ja-JP" baseline="-25000" dirty="0">
                <a:latin typeface="Tahoma" pitchFamily="34" charset="0"/>
                <a:cs typeface="Tahoma" pitchFamily="34" charset="0"/>
              </a:rPr>
              <a:t>A</a:t>
            </a:r>
            <a:r>
              <a:rPr lang="ja-JP" altLang="en-US" dirty="0">
                <a:latin typeface="Tahoma" pitchFamily="34" charset="0"/>
                <a:cs typeface="Tahoma" pitchFamily="34" charset="0"/>
              </a:rPr>
              <a:t>）</a:t>
            </a:r>
            <a:r>
              <a:rPr lang="ja-JP" altLang="en-US" dirty="0" smtClean="0">
                <a:latin typeface="Tahoma" pitchFamily="34" charset="0"/>
                <a:cs typeface="Tahoma" pitchFamily="34" charset="0"/>
              </a:rPr>
              <a:t>＋</a:t>
            </a:r>
            <a:r>
              <a:rPr lang="en-US" altLang="ja-JP" i="1" dirty="0" smtClean="0">
                <a:latin typeface="Tahoma" pitchFamily="34" charset="0"/>
                <a:cs typeface="Tahoma" pitchFamily="34" charset="0"/>
              </a:rPr>
              <a:t>T</a:t>
            </a:r>
            <a:r>
              <a:rPr lang="en-US" altLang="ja-JP" baseline="-25000" dirty="0" smtClean="0">
                <a:latin typeface="Tahoma" pitchFamily="34" charset="0"/>
                <a:cs typeface="Tahoma" pitchFamily="34" charset="0"/>
              </a:rPr>
              <a:t>A </a:t>
            </a:r>
            <a:r>
              <a:rPr lang="en-US" altLang="ja-JP" dirty="0">
                <a:latin typeface="Tahoma" pitchFamily="34" charset="0"/>
                <a:cs typeface="Tahoma" pitchFamily="34" charset="0"/>
              </a:rPr>
              <a:t>+45.03</a:t>
            </a:r>
          </a:p>
          <a:p>
            <a:r>
              <a:rPr lang="ja-JP" altLang="en-US" i="1" dirty="0">
                <a:latin typeface="Tahoma" pitchFamily="34" charset="0"/>
                <a:cs typeface="Tahoma" pitchFamily="34" charset="0"/>
              </a:rPr>
              <a:t>　</a:t>
            </a:r>
            <a:r>
              <a:rPr lang="en-US" altLang="ja-JP" i="1" dirty="0">
                <a:latin typeface="Tahoma" pitchFamily="34" charset="0"/>
                <a:cs typeface="Tahoma" pitchFamily="34" charset="0"/>
              </a:rPr>
              <a:t>T</a:t>
            </a:r>
            <a:r>
              <a:rPr lang="en-US" altLang="ja-JP" i="1" baseline="-25000" dirty="0">
                <a:latin typeface="Tahoma" pitchFamily="34" charset="0"/>
                <a:cs typeface="Tahoma" pitchFamily="34" charset="0"/>
              </a:rPr>
              <a:t>L </a:t>
            </a:r>
            <a:r>
              <a:rPr lang="en-US" altLang="ja-JP" dirty="0">
                <a:latin typeface="Tahoma" pitchFamily="34" charset="0"/>
                <a:cs typeface="Tahoma" pitchFamily="34" charset="0"/>
              </a:rPr>
              <a:t>;</a:t>
            </a:r>
            <a:r>
              <a:rPr lang="en-US" altLang="ja-JP" i="1" dirty="0" smtClean="0">
                <a:latin typeface="Tahoma" pitchFamily="34" charset="0"/>
                <a:cs typeface="Tahoma" pitchFamily="34" charset="0"/>
              </a:rPr>
              <a:t>c </a:t>
            </a:r>
            <a:r>
              <a:rPr lang="ja-JP" altLang="en-US" dirty="0" smtClean="0">
                <a:latin typeface="Tahoma" pitchFamily="34" charset="0"/>
                <a:cs typeface="Tahoma" pitchFamily="34" charset="0"/>
              </a:rPr>
              <a:t>＝ </a:t>
            </a:r>
            <a:r>
              <a:rPr lang="en-US" altLang="ja-JP" dirty="0" err="1" smtClean="0">
                <a:latin typeface="Tahoma" pitchFamily="34" charset="0"/>
                <a:cs typeface="Tahoma" pitchFamily="34" charset="0"/>
              </a:rPr>
              <a:t>0.50</a:t>
            </a:r>
            <a:r>
              <a:rPr lang="en-US" altLang="ja-JP" i="1" dirty="0" err="1" smtClean="0">
                <a:latin typeface="Tahoma" pitchFamily="34" charset="0"/>
                <a:cs typeface="Tahoma" pitchFamily="34" charset="0"/>
              </a:rPr>
              <a:t>V</a:t>
            </a:r>
            <a:r>
              <a:rPr lang="en-US" altLang="ja-JP" baseline="-25000" dirty="0" err="1" smtClean="0">
                <a:latin typeface="Tahoma" pitchFamily="34" charset="0"/>
                <a:cs typeface="Tahoma" pitchFamily="34" charset="0"/>
              </a:rPr>
              <a:t>F</a:t>
            </a:r>
            <a:r>
              <a:rPr lang="en-US" altLang="ja-JP" dirty="0" smtClean="0">
                <a:latin typeface="Tahoma" pitchFamily="34" charset="0"/>
                <a:cs typeface="Tahoma" pitchFamily="34" charset="0"/>
              </a:rPr>
              <a:t>+</a:t>
            </a:r>
            <a:r>
              <a:rPr lang="ja-JP" altLang="en-US" dirty="0">
                <a:latin typeface="Tahoma" pitchFamily="34" charset="0"/>
                <a:cs typeface="Tahoma" pitchFamily="34" charset="0"/>
              </a:rPr>
              <a:t>（－</a:t>
            </a:r>
            <a:r>
              <a:rPr lang="en-US" altLang="ja-JP" dirty="0">
                <a:latin typeface="Tahoma" pitchFamily="34" charset="0"/>
                <a:cs typeface="Tahoma" pitchFamily="34" charset="0"/>
              </a:rPr>
              <a:t>15.86</a:t>
            </a:r>
            <a:r>
              <a:rPr lang="ja-JP" altLang="en-US" dirty="0">
                <a:latin typeface="Tahoma" pitchFamily="34" charset="0"/>
                <a:cs typeface="Tahoma" pitchFamily="34" charset="0"/>
              </a:rPr>
              <a:t>）</a:t>
            </a:r>
            <a:r>
              <a:rPr lang="en-US" altLang="ja-JP" i="1" dirty="0" smtClean="0">
                <a:latin typeface="Tahoma" pitchFamily="34" charset="0"/>
                <a:cs typeface="Tahoma" pitchFamily="34" charset="0"/>
              </a:rPr>
              <a:t>V</a:t>
            </a:r>
            <a:r>
              <a:rPr lang="en-US" altLang="ja-JP" baseline="-25000" dirty="0" smtClean="0">
                <a:latin typeface="Tahoma" pitchFamily="34" charset="0"/>
                <a:cs typeface="Tahoma" pitchFamily="34" charset="0"/>
              </a:rPr>
              <a:t>D</a:t>
            </a:r>
            <a:r>
              <a:rPr lang="en-US" altLang="ja-JP" dirty="0" smtClean="0">
                <a:latin typeface="Tahoma" pitchFamily="34" charset="0"/>
                <a:cs typeface="Tahoma" pitchFamily="34" charset="0"/>
              </a:rPr>
              <a:t>+0.23</a:t>
            </a:r>
            <a:r>
              <a:rPr lang="ja-JP" altLang="en-US" dirty="0">
                <a:latin typeface="Tahoma" pitchFamily="34" charset="0"/>
                <a:cs typeface="Tahoma" pitchFamily="34" charset="0"/>
              </a:rPr>
              <a:t>（</a:t>
            </a:r>
            <a:r>
              <a:rPr lang="en-US" altLang="ja-JP" i="1" dirty="0">
                <a:latin typeface="Tahoma" pitchFamily="34" charset="0"/>
                <a:cs typeface="Tahoma" pitchFamily="34" charset="0"/>
              </a:rPr>
              <a:t>T</a:t>
            </a:r>
            <a:r>
              <a:rPr lang="en-US" altLang="ja-JP" baseline="-25000" dirty="0">
                <a:latin typeface="Tahoma" pitchFamily="34" charset="0"/>
                <a:cs typeface="Tahoma" pitchFamily="34" charset="0"/>
              </a:rPr>
              <a:t>G</a:t>
            </a:r>
            <a:r>
              <a:rPr lang="ja-JP" altLang="en-US" dirty="0">
                <a:latin typeface="Tahoma" pitchFamily="34" charset="0"/>
                <a:cs typeface="Tahoma" pitchFamily="34" charset="0"/>
              </a:rPr>
              <a:t>－</a:t>
            </a:r>
            <a:r>
              <a:rPr lang="en-US" altLang="ja-JP" i="1" dirty="0">
                <a:latin typeface="Tahoma" pitchFamily="34" charset="0"/>
                <a:cs typeface="Tahoma" pitchFamily="34" charset="0"/>
              </a:rPr>
              <a:t>T</a:t>
            </a:r>
            <a:r>
              <a:rPr lang="en-US" altLang="ja-JP" baseline="-25000" dirty="0">
                <a:latin typeface="Tahoma" pitchFamily="34" charset="0"/>
                <a:cs typeface="Tahoma" pitchFamily="34" charset="0"/>
              </a:rPr>
              <a:t>A</a:t>
            </a:r>
            <a:r>
              <a:rPr lang="ja-JP" altLang="en-US" dirty="0">
                <a:latin typeface="Tahoma" pitchFamily="34" charset="0"/>
                <a:cs typeface="Tahoma" pitchFamily="34" charset="0"/>
              </a:rPr>
              <a:t>）</a:t>
            </a:r>
            <a:r>
              <a:rPr lang="ja-JP" altLang="en-US" dirty="0" smtClean="0">
                <a:latin typeface="Tahoma" pitchFamily="34" charset="0"/>
                <a:cs typeface="Tahoma" pitchFamily="34" charset="0"/>
              </a:rPr>
              <a:t>＋</a:t>
            </a:r>
            <a:r>
              <a:rPr lang="en-US" altLang="ja-JP" i="1" dirty="0" smtClean="0">
                <a:latin typeface="Tahoma" pitchFamily="34" charset="0"/>
                <a:cs typeface="Tahoma" pitchFamily="34" charset="0"/>
              </a:rPr>
              <a:t>T</a:t>
            </a:r>
            <a:r>
              <a:rPr lang="en-US" altLang="ja-JP" baseline="-25000" dirty="0" smtClean="0">
                <a:latin typeface="Tahoma" pitchFamily="34" charset="0"/>
                <a:cs typeface="Tahoma" pitchFamily="34" charset="0"/>
              </a:rPr>
              <a:t>A</a:t>
            </a:r>
            <a:r>
              <a:rPr lang="ja-JP" altLang="en-US" dirty="0" smtClean="0">
                <a:latin typeface="Tahoma" pitchFamily="34" charset="0"/>
                <a:cs typeface="Tahoma" pitchFamily="34" charset="0"/>
              </a:rPr>
              <a:t>－</a:t>
            </a:r>
            <a:r>
              <a:rPr lang="en-US" altLang="ja-JP" dirty="0" smtClean="0">
                <a:latin typeface="Tahoma" pitchFamily="34" charset="0"/>
                <a:cs typeface="Tahoma" pitchFamily="34" charset="0"/>
              </a:rPr>
              <a:t>30.95</a:t>
            </a:r>
            <a:endParaRPr lang="en-US" altLang="ja-JP" dirty="0">
              <a:latin typeface="Tahoma" pitchFamily="34" charset="0"/>
              <a:cs typeface="Tahoma" pitchFamily="34" charset="0"/>
            </a:endParaRPr>
          </a:p>
          <a:p>
            <a:endParaRPr lang="en-US" altLang="ja-JP" sz="1600" baseline="-25000" dirty="0">
              <a:latin typeface="Tahoma" pitchFamily="34" charset="0"/>
              <a:cs typeface="Tahoma" pitchFamily="34" charset="0"/>
            </a:endParaRPr>
          </a:p>
          <a:p>
            <a:r>
              <a:rPr lang="ja-JP" altLang="en-US" sz="1600" dirty="0">
                <a:latin typeface="Tahoma" pitchFamily="34" charset="0"/>
                <a:cs typeface="Tahoma" pitchFamily="34" charset="0"/>
              </a:rPr>
              <a:t>■ </a:t>
            </a:r>
            <a:r>
              <a:rPr lang="en-US" altLang="ja-JP" sz="1600" dirty="0" smtClean="0">
                <a:latin typeface="Tahoma" pitchFamily="34" charset="0"/>
                <a:cs typeface="Tahoma" pitchFamily="34" charset="0"/>
              </a:rPr>
              <a:t>Type-4 tank</a:t>
            </a:r>
            <a:endParaRPr lang="en-US" altLang="ja-JP" sz="1600" dirty="0">
              <a:latin typeface="Tahoma" pitchFamily="34" charset="0"/>
              <a:cs typeface="Tahoma" pitchFamily="34" charset="0"/>
            </a:endParaRPr>
          </a:p>
          <a:p>
            <a:r>
              <a:rPr lang="ja-JP" altLang="en-US" i="1" dirty="0">
                <a:latin typeface="Tahoma" pitchFamily="34" charset="0"/>
                <a:cs typeface="Tahoma" pitchFamily="34" charset="0"/>
              </a:rPr>
              <a:t>　</a:t>
            </a:r>
            <a:r>
              <a:rPr lang="en-US" altLang="ja-JP" i="1" dirty="0">
                <a:latin typeface="Tahoma" pitchFamily="34" charset="0"/>
                <a:cs typeface="Tahoma" pitchFamily="34" charset="0"/>
              </a:rPr>
              <a:t>T</a:t>
            </a:r>
            <a:r>
              <a:rPr lang="en-US" altLang="ja-JP" i="1" baseline="-25000" dirty="0">
                <a:latin typeface="Tahoma" pitchFamily="34" charset="0"/>
                <a:cs typeface="Tahoma" pitchFamily="34" charset="0"/>
              </a:rPr>
              <a:t>H </a:t>
            </a:r>
            <a:r>
              <a:rPr lang="en-US" altLang="ja-JP" dirty="0">
                <a:latin typeface="Tahoma" pitchFamily="34" charset="0"/>
                <a:cs typeface="Tahoma" pitchFamily="34" charset="0"/>
              </a:rPr>
              <a:t>;</a:t>
            </a:r>
            <a:r>
              <a:rPr lang="en-US" altLang="ja-JP" i="1" dirty="0" smtClean="0">
                <a:latin typeface="Tahoma" pitchFamily="34" charset="0"/>
                <a:cs typeface="Tahoma" pitchFamily="34" charset="0"/>
              </a:rPr>
              <a:t>c </a:t>
            </a:r>
            <a:r>
              <a:rPr lang="ja-JP" altLang="en-US" dirty="0" smtClean="0">
                <a:latin typeface="Tahoma" pitchFamily="34" charset="0"/>
                <a:cs typeface="Tahoma" pitchFamily="34" charset="0"/>
              </a:rPr>
              <a:t>＝ </a:t>
            </a:r>
            <a:r>
              <a:rPr lang="en-US" altLang="ja-JP" dirty="0" err="1" smtClean="0">
                <a:latin typeface="Tahoma" pitchFamily="34" charset="0"/>
                <a:cs typeface="Tahoma" pitchFamily="34" charset="0"/>
              </a:rPr>
              <a:t>1.83</a:t>
            </a:r>
            <a:r>
              <a:rPr lang="en-US" altLang="ja-JP" i="1" dirty="0" err="1" smtClean="0">
                <a:latin typeface="Tahoma" pitchFamily="34" charset="0"/>
                <a:cs typeface="Tahoma" pitchFamily="34" charset="0"/>
              </a:rPr>
              <a:t>V</a:t>
            </a:r>
            <a:r>
              <a:rPr lang="en-US" altLang="ja-JP" baseline="-25000" dirty="0" err="1" smtClean="0">
                <a:latin typeface="Tahoma" pitchFamily="34" charset="0"/>
                <a:cs typeface="Tahoma" pitchFamily="34" charset="0"/>
              </a:rPr>
              <a:t>F</a:t>
            </a:r>
            <a:r>
              <a:rPr lang="en-US" altLang="ja-JP" dirty="0" smtClean="0">
                <a:latin typeface="Tahoma" pitchFamily="34" charset="0"/>
                <a:cs typeface="Tahoma" pitchFamily="34" charset="0"/>
              </a:rPr>
              <a:t>+</a:t>
            </a:r>
            <a:r>
              <a:rPr lang="ja-JP" altLang="en-US" dirty="0">
                <a:latin typeface="Tahoma" pitchFamily="34" charset="0"/>
                <a:cs typeface="Tahoma" pitchFamily="34" charset="0"/>
              </a:rPr>
              <a:t>（</a:t>
            </a:r>
            <a:r>
              <a:rPr lang="ja-JP" altLang="en-US" dirty="0" smtClean="0">
                <a:latin typeface="Tahoma" pitchFamily="34" charset="0"/>
                <a:cs typeface="Tahoma" pitchFamily="34" charset="0"/>
              </a:rPr>
              <a:t>－</a:t>
            </a:r>
            <a:r>
              <a:rPr lang="en-US" altLang="ja-JP" dirty="0" smtClean="0">
                <a:latin typeface="Tahoma" pitchFamily="34" charset="0"/>
                <a:cs typeface="Tahoma" pitchFamily="34" charset="0"/>
              </a:rPr>
              <a:t>2.82</a:t>
            </a:r>
            <a:r>
              <a:rPr lang="ja-JP" altLang="en-US" dirty="0">
                <a:latin typeface="Tahoma" pitchFamily="34" charset="0"/>
                <a:cs typeface="Tahoma" pitchFamily="34" charset="0"/>
              </a:rPr>
              <a:t>）</a:t>
            </a:r>
            <a:r>
              <a:rPr lang="en-US" altLang="ja-JP" i="1" dirty="0" smtClean="0">
                <a:latin typeface="Tahoma" pitchFamily="34" charset="0"/>
                <a:cs typeface="Tahoma" pitchFamily="34" charset="0"/>
              </a:rPr>
              <a:t>V</a:t>
            </a:r>
            <a:r>
              <a:rPr lang="en-US" altLang="ja-JP" baseline="-25000" dirty="0" smtClean="0">
                <a:latin typeface="Tahoma" pitchFamily="34" charset="0"/>
                <a:cs typeface="Tahoma" pitchFamily="34" charset="0"/>
              </a:rPr>
              <a:t>D</a:t>
            </a:r>
            <a:r>
              <a:rPr lang="en-US" altLang="ja-JP" dirty="0" smtClean="0">
                <a:latin typeface="Tahoma" pitchFamily="34" charset="0"/>
                <a:cs typeface="Tahoma" pitchFamily="34" charset="0"/>
              </a:rPr>
              <a:t>+0.43</a:t>
            </a:r>
            <a:r>
              <a:rPr lang="ja-JP" altLang="en-US" dirty="0" smtClean="0">
                <a:latin typeface="Tahoma" pitchFamily="34" charset="0"/>
                <a:cs typeface="Tahoma" pitchFamily="34" charset="0"/>
              </a:rPr>
              <a:t>（</a:t>
            </a:r>
            <a:r>
              <a:rPr lang="en-US" altLang="ja-JP" i="1" dirty="0">
                <a:latin typeface="Tahoma" pitchFamily="34" charset="0"/>
                <a:cs typeface="Tahoma" pitchFamily="34" charset="0"/>
              </a:rPr>
              <a:t>T</a:t>
            </a:r>
            <a:r>
              <a:rPr lang="en-US" altLang="ja-JP" baseline="-25000" dirty="0">
                <a:latin typeface="Tahoma" pitchFamily="34" charset="0"/>
                <a:cs typeface="Tahoma" pitchFamily="34" charset="0"/>
              </a:rPr>
              <a:t>G</a:t>
            </a:r>
            <a:r>
              <a:rPr lang="ja-JP" altLang="en-US" dirty="0">
                <a:latin typeface="Tahoma" pitchFamily="34" charset="0"/>
                <a:cs typeface="Tahoma" pitchFamily="34" charset="0"/>
              </a:rPr>
              <a:t>－</a:t>
            </a:r>
            <a:r>
              <a:rPr lang="en-US" altLang="ja-JP" i="1" dirty="0" smtClean="0">
                <a:latin typeface="Tahoma" pitchFamily="34" charset="0"/>
                <a:cs typeface="Tahoma" pitchFamily="34" charset="0"/>
              </a:rPr>
              <a:t>T</a:t>
            </a:r>
            <a:r>
              <a:rPr lang="en-US" altLang="ja-JP" baseline="-25000" dirty="0" smtClean="0">
                <a:latin typeface="Tahoma" pitchFamily="34" charset="0"/>
                <a:cs typeface="Tahoma" pitchFamily="34" charset="0"/>
              </a:rPr>
              <a:t>A</a:t>
            </a:r>
            <a:r>
              <a:rPr lang="ja-JP" altLang="en-US" dirty="0" smtClean="0">
                <a:latin typeface="Tahoma" pitchFamily="34" charset="0"/>
                <a:cs typeface="Tahoma" pitchFamily="34" charset="0"/>
              </a:rPr>
              <a:t>）</a:t>
            </a:r>
            <a:r>
              <a:rPr lang="en-US" altLang="ja-JP" dirty="0" smtClean="0">
                <a:latin typeface="Tahoma" pitchFamily="34" charset="0"/>
                <a:cs typeface="Tahoma" pitchFamily="34" charset="0"/>
              </a:rPr>
              <a:t>+</a:t>
            </a:r>
            <a:r>
              <a:rPr lang="en-US" altLang="ja-JP" i="1" dirty="0" smtClean="0">
                <a:latin typeface="Tahoma" pitchFamily="34" charset="0"/>
                <a:cs typeface="Tahoma" pitchFamily="34" charset="0"/>
              </a:rPr>
              <a:t>T</a:t>
            </a:r>
            <a:r>
              <a:rPr lang="en-US" altLang="ja-JP" baseline="-25000" dirty="0" smtClean="0">
                <a:latin typeface="Tahoma" pitchFamily="34" charset="0"/>
                <a:cs typeface="Tahoma" pitchFamily="34" charset="0"/>
              </a:rPr>
              <a:t>A</a:t>
            </a:r>
            <a:r>
              <a:rPr lang="en-US" altLang="ja-JP" dirty="0" smtClean="0">
                <a:latin typeface="Tahoma" pitchFamily="34" charset="0"/>
                <a:cs typeface="Tahoma" pitchFamily="34" charset="0"/>
              </a:rPr>
              <a:t>+47.48</a:t>
            </a:r>
            <a:endParaRPr lang="en-US" altLang="ja-JP" dirty="0">
              <a:latin typeface="Tahoma" pitchFamily="34" charset="0"/>
              <a:cs typeface="Tahoma" pitchFamily="34" charset="0"/>
            </a:endParaRPr>
          </a:p>
          <a:p>
            <a:r>
              <a:rPr lang="ja-JP" altLang="en-US" i="1" dirty="0">
                <a:latin typeface="Tahoma" pitchFamily="34" charset="0"/>
                <a:cs typeface="Tahoma" pitchFamily="34" charset="0"/>
              </a:rPr>
              <a:t>　</a:t>
            </a:r>
            <a:r>
              <a:rPr lang="en-US" altLang="ja-JP" i="1" dirty="0">
                <a:latin typeface="Tahoma" pitchFamily="34" charset="0"/>
                <a:cs typeface="Tahoma" pitchFamily="34" charset="0"/>
              </a:rPr>
              <a:t>T</a:t>
            </a:r>
            <a:r>
              <a:rPr lang="en-US" altLang="ja-JP" i="1" baseline="-25000" dirty="0">
                <a:latin typeface="Tahoma" pitchFamily="34" charset="0"/>
                <a:cs typeface="Tahoma" pitchFamily="34" charset="0"/>
              </a:rPr>
              <a:t>L </a:t>
            </a:r>
            <a:r>
              <a:rPr lang="en-US" altLang="ja-JP" dirty="0">
                <a:latin typeface="Tahoma" pitchFamily="34" charset="0"/>
                <a:cs typeface="Tahoma" pitchFamily="34" charset="0"/>
              </a:rPr>
              <a:t>;</a:t>
            </a:r>
            <a:r>
              <a:rPr lang="en-US" altLang="ja-JP" i="1" dirty="0" smtClean="0">
                <a:latin typeface="Tahoma" pitchFamily="34" charset="0"/>
                <a:cs typeface="Tahoma" pitchFamily="34" charset="0"/>
              </a:rPr>
              <a:t>c </a:t>
            </a:r>
            <a:r>
              <a:rPr lang="ja-JP" altLang="en-US" dirty="0" smtClean="0">
                <a:latin typeface="Tahoma" pitchFamily="34" charset="0"/>
                <a:cs typeface="Tahoma" pitchFamily="34" charset="0"/>
              </a:rPr>
              <a:t>＝ </a:t>
            </a:r>
            <a:r>
              <a:rPr lang="en-US" altLang="ja-JP" dirty="0" err="1" smtClean="0">
                <a:latin typeface="Tahoma" pitchFamily="34" charset="0"/>
                <a:cs typeface="Tahoma" pitchFamily="34" charset="0"/>
              </a:rPr>
              <a:t>0.22</a:t>
            </a:r>
            <a:r>
              <a:rPr lang="en-US" altLang="ja-JP" i="1" dirty="0" err="1" smtClean="0">
                <a:latin typeface="Tahoma" pitchFamily="34" charset="0"/>
                <a:cs typeface="Tahoma" pitchFamily="34" charset="0"/>
              </a:rPr>
              <a:t>V</a:t>
            </a:r>
            <a:r>
              <a:rPr lang="en-US" altLang="ja-JP" baseline="-25000" dirty="0" err="1" smtClean="0">
                <a:latin typeface="Tahoma" pitchFamily="34" charset="0"/>
                <a:cs typeface="Tahoma" pitchFamily="34" charset="0"/>
              </a:rPr>
              <a:t>F</a:t>
            </a:r>
            <a:r>
              <a:rPr lang="en-US" altLang="ja-JP" dirty="0" smtClean="0">
                <a:latin typeface="Tahoma" pitchFamily="34" charset="0"/>
                <a:cs typeface="Tahoma" pitchFamily="34" charset="0"/>
              </a:rPr>
              <a:t>+</a:t>
            </a:r>
            <a:r>
              <a:rPr lang="ja-JP" altLang="en-US" dirty="0">
                <a:latin typeface="Tahoma" pitchFamily="34" charset="0"/>
                <a:cs typeface="Tahoma" pitchFamily="34" charset="0"/>
              </a:rPr>
              <a:t>（－</a:t>
            </a:r>
            <a:r>
              <a:rPr lang="en-US" altLang="ja-JP" dirty="0">
                <a:latin typeface="Tahoma" pitchFamily="34" charset="0"/>
                <a:cs typeface="Tahoma" pitchFamily="34" charset="0"/>
              </a:rPr>
              <a:t>17.87</a:t>
            </a:r>
            <a:r>
              <a:rPr lang="ja-JP" altLang="en-US" dirty="0">
                <a:latin typeface="Tahoma" pitchFamily="34" charset="0"/>
                <a:cs typeface="Tahoma" pitchFamily="34" charset="0"/>
              </a:rPr>
              <a:t>）</a:t>
            </a:r>
            <a:r>
              <a:rPr lang="en-US" altLang="ja-JP" i="1" dirty="0" smtClean="0">
                <a:latin typeface="Tahoma" pitchFamily="34" charset="0"/>
                <a:cs typeface="Tahoma" pitchFamily="34" charset="0"/>
              </a:rPr>
              <a:t>V</a:t>
            </a:r>
            <a:r>
              <a:rPr lang="en-US" altLang="ja-JP" baseline="-25000" dirty="0" smtClean="0">
                <a:latin typeface="Tahoma" pitchFamily="34" charset="0"/>
                <a:cs typeface="Tahoma" pitchFamily="34" charset="0"/>
              </a:rPr>
              <a:t>D</a:t>
            </a:r>
            <a:r>
              <a:rPr lang="en-US" altLang="ja-JP" dirty="0" smtClean="0">
                <a:latin typeface="Tahoma" pitchFamily="34" charset="0"/>
                <a:cs typeface="Tahoma" pitchFamily="34" charset="0"/>
              </a:rPr>
              <a:t>+0.07</a:t>
            </a:r>
            <a:r>
              <a:rPr lang="ja-JP" altLang="en-US" dirty="0" smtClean="0">
                <a:latin typeface="Tahoma" pitchFamily="34" charset="0"/>
                <a:cs typeface="Tahoma" pitchFamily="34" charset="0"/>
              </a:rPr>
              <a:t>（</a:t>
            </a:r>
            <a:r>
              <a:rPr lang="en-US" altLang="ja-JP" i="1" dirty="0">
                <a:latin typeface="Tahoma" pitchFamily="34" charset="0"/>
                <a:cs typeface="Tahoma" pitchFamily="34" charset="0"/>
              </a:rPr>
              <a:t>T</a:t>
            </a:r>
            <a:r>
              <a:rPr lang="en-US" altLang="ja-JP" baseline="-25000" dirty="0">
                <a:latin typeface="Tahoma" pitchFamily="34" charset="0"/>
                <a:cs typeface="Tahoma" pitchFamily="34" charset="0"/>
              </a:rPr>
              <a:t>G</a:t>
            </a:r>
            <a:r>
              <a:rPr lang="ja-JP" altLang="en-US" dirty="0">
                <a:latin typeface="Tahoma" pitchFamily="34" charset="0"/>
                <a:cs typeface="Tahoma" pitchFamily="34" charset="0"/>
              </a:rPr>
              <a:t>－</a:t>
            </a:r>
            <a:r>
              <a:rPr lang="en-US" altLang="ja-JP" i="1" dirty="0" smtClean="0">
                <a:latin typeface="Tahoma" pitchFamily="34" charset="0"/>
                <a:cs typeface="Tahoma" pitchFamily="34" charset="0"/>
              </a:rPr>
              <a:t>T</a:t>
            </a:r>
            <a:r>
              <a:rPr lang="en-US" altLang="ja-JP" baseline="-25000" dirty="0" smtClean="0">
                <a:latin typeface="Tahoma" pitchFamily="34" charset="0"/>
                <a:cs typeface="Tahoma" pitchFamily="34" charset="0"/>
              </a:rPr>
              <a:t>A</a:t>
            </a:r>
            <a:r>
              <a:rPr lang="ja-JP" altLang="en-US" dirty="0" smtClean="0">
                <a:latin typeface="Tahoma" pitchFamily="34" charset="0"/>
                <a:cs typeface="Tahoma" pitchFamily="34" charset="0"/>
              </a:rPr>
              <a:t>）</a:t>
            </a:r>
            <a:r>
              <a:rPr lang="en-US" altLang="ja-JP" dirty="0" smtClean="0">
                <a:latin typeface="Tahoma" pitchFamily="34" charset="0"/>
                <a:cs typeface="Tahoma" pitchFamily="34" charset="0"/>
              </a:rPr>
              <a:t>+</a:t>
            </a:r>
            <a:r>
              <a:rPr lang="en-US" altLang="ja-JP" i="1" dirty="0" smtClean="0">
                <a:latin typeface="Tahoma" pitchFamily="34" charset="0"/>
                <a:cs typeface="Tahoma" pitchFamily="34" charset="0"/>
              </a:rPr>
              <a:t>T</a:t>
            </a:r>
            <a:r>
              <a:rPr lang="en-US" altLang="ja-JP" baseline="-25000" dirty="0" smtClean="0">
                <a:latin typeface="Tahoma" pitchFamily="34" charset="0"/>
                <a:cs typeface="Tahoma" pitchFamily="34" charset="0"/>
              </a:rPr>
              <a:t>A</a:t>
            </a:r>
            <a:r>
              <a:rPr lang="ja-JP" altLang="en-US" dirty="0" smtClean="0">
                <a:latin typeface="Tahoma" pitchFamily="34" charset="0"/>
                <a:cs typeface="Tahoma" pitchFamily="34" charset="0"/>
              </a:rPr>
              <a:t>－</a:t>
            </a:r>
            <a:r>
              <a:rPr lang="en-US" altLang="ja-JP" dirty="0" smtClean="0">
                <a:latin typeface="Tahoma" pitchFamily="34" charset="0"/>
                <a:cs typeface="Tahoma" pitchFamily="34" charset="0"/>
              </a:rPr>
              <a:t>26.70 </a:t>
            </a:r>
          </a:p>
        </p:txBody>
      </p:sp>
      <p:sp>
        <p:nvSpPr>
          <p:cNvPr id="18436" name="テキスト ボックス 15"/>
          <p:cNvSpPr txBox="1">
            <a:spLocks noChangeArrowheads="1"/>
          </p:cNvSpPr>
          <p:nvPr/>
        </p:nvSpPr>
        <p:spPr bwMode="auto">
          <a:xfrm>
            <a:off x="431800" y="1031875"/>
            <a:ext cx="8318500" cy="2000548"/>
          </a:xfrm>
          <a:prstGeom prst="rect">
            <a:avLst/>
          </a:prstGeom>
          <a:noFill/>
          <a:ln w="9525">
            <a:noFill/>
            <a:miter lim="800000"/>
            <a:headEnd/>
            <a:tailEnd/>
          </a:ln>
        </p:spPr>
        <p:txBody>
          <a:bodyPr wrap="square">
            <a:spAutoFit/>
          </a:bodyPr>
          <a:lstStyle/>
          <a:p>
            <a:pPr marL="266700" indent="-266700"/>
            <a:r>
              <a:rPr lang="en-US" altLang="ja-JP" sz="2400" dirty="0" smtClean="0">
                <a:solidFill>
                  <a:srgbClr val="0070C0"/>
                </a:solidFill>
                <a:latin typeface="Tahoma" pitchFamily="34" charset="0"/>
                <a:cs typeface="Tahoma" pitchFamily="34" charset="0"/>
              </a:rPr>
              <a:t>The Trend of attained temperature of gas in the tank</a:t>
            </a:r>
          </a:p>
          <a:p>
            <a:pPr marL="266700" indent="-266700">
              <a:lnSpc>
                <a:spcPct val="150000"/>
              </a:lnSpc>
            </a:pPr>
            <a:r>
              <a:rPr lang="ja-JP" altLang="en-US" sz="2000" dirty="0" smtClean="0">
                <a:latin typeface="Tahoma" pitchFamily="34" charset="0"/>
                <a:cs typeface="Tahoma" pitchFamily="34" charset="0"/>
              </a:rPr>
              <a:t>・</a:t>
            </a:r>
            <a:r>
              <a:rPr lang="ja-JP" altLang="en-US" sz="2000" dirty="0">
                <a:latin typeface="Tahoma" pitchFamily="34" charset="0"/>
                <a:cs typeface="Tahoma" pitchFamily="34" charset="0"/>
              </a:rPr>
              <a:t>　</a:t>
            </a:r>
            <a:r>
              <a:rPr lang="en-US" altLang="ja-JP" sz="2000" dirty="0" smtClean="0">
                <a:latin typeface="Tahoma" pitchFamily="34" charset="0"/>
                <a:cs typeface="Tahoma" pitchFamily="34" charset="0"/>
              </a:rPr>
              <a:t>Almost the same differences from the ambient temperature</a:t>
            </a:r>
          </a:p>
          <a:p>
            <a:pPr marL="266700" indent="-266700"/>
            <a:r>
              <a:rPr lang="ja-JP" altLang="en-US" sz="2000" dirty="0" smtClean="0">
                <a:latin typeface="Tahoma" pitchFamily="34" charset="0"/>
                <a:cs typeface="Tahoma" pitchFamily="34" charset="0"/>
              </a:rPr>
              <a:t>・</a:t>
            </a:r>
            <a:r>
              <a:rPr lang="ja-JP" altLang="en-US" sz="2000" dirty="0">
                <a:latin typeface="Tahoma" pitchFamily="34" charset="0"/>
                <a:cs typeface="Tahoma" pitchFamily="34" charset="0"/>
              </a:rPr>
              <a:t>　</a:t>
            </a:r>
            <a:r>
              <a:rPr lang="en-US" altLang="ja-JP" sz="2000" dirty="0" smtClean="0">
                <a:latin typeface="Tahoma" pitchFamily="34" charset="0"/>
                <a:cs typeface="Tahoma" pitchFamily="34" charset="0"/>
              </a:rPr>
              <a:t>Proportional to each test parameter that</a:t>
            </a:r>
          </a:p>
          <a:p>
            <a:pPr marL="266700" indent="-266700"/>
            <a:r>
              <a:rPr lang="en-US" altLang="ja-JP" sz="2000" dirty="0" smtClean="0">
                <a:latin typeface="Tahoma" pitchFamily="34" charset="0"/>
                <a:cs typeface="Tahoma" pitchFamily="34" charset="0"/>
              </a:rPr>
              <a:t>    filling gas temperature, precooling temperature, and discharging rate</a:t>
            </a:r>
            <a:endParaRPr lang="en-US" altLang="ja-JP" sz="2000" dirty="0">
              <a:latin typeface="Tahoma" pitchFamily="34" charset="0"/>
              <a:cs typeface="Tahoma" pitchFamily="34" charset="0"/>
            </a:endParaRPr>
          </a:p>
          <a:p>
            <a:pPr>
              <a:lnSpc>
                <a:spcPct val="150000"/>
              </a:lnSpc>
            </a:pPr>
            <a:r>
              <a:rPr lang="ja-JP" altLang="en-US" sz="2000" dirty="0" smtClean="0">
                <a:latin typeface="Tahoma" pitchFamily="34" charset="0"/>
                <a:cs typeface="Tahoma" pitchFamily="34" charset="0"/>
              </a:rPr>
              <a:t>・</a:t>
            </a:r>
            <a:r>
              <a:rPr lang="ja-JP" altLang="en-US" sz="2000" dirty="0">
                <a:latin typeface="Tahoma" pitchFamily="34" charset="0"/>
                <a:cs typeface="Tahoma" pitchFamily="34" charset="0"/>
              </a:rPr>
              <a:t>　</a:t>
            </a:r>
            <a:r>
              <a:rPr lang="en-US" altLang="ja-JP" sz="2000" dirty="0" smtClean="0">
                <a:latin typeface="Tahoma" pitchFamily="34" charset="0"/>
                <a:cs typeface="Tahoma" pitchFamily="34" charset="0"/>
              </a:rPr>
              <a:t>No relationship between the start conditions</a:t>
            </a:r>
            <a:endParaRPr lang="en-US" altLang="ja-JP" sz="2000" dirty="0">
              <a:latin typeface="Tahoma" pitchFamily="34" charset="0"/>
              <a:cs typeface="Tahoma" pitchFamily="34" charset="0"/>
            </a:endParaRPr>
          </a:p>
        </p:txBody>
      </p:sp>
      <p:graphicFrame>
        <p:nvGraphicFramePr>
          <p:cNvPr id="22585" name="Group 57"/>
          <p:cNvGraphicFramePr>
            <a:graphicFrameLocks noGrp="1"/>
          </p:cNvGraphicFramePr>
          <p:nvPr>
            <p:extLst>
              <p:ext uri="{D42A27DB-BD31-4B8C-83A1-F6EECF244321}">
                <p14:modId xmlns:p14="http://schemas.microsoft.com/office/powerpoint/2010/main" val="312484025"/>
              </p:ext>
            </p:extLst>
          </p:nvPr>
        </p:nvGraphicFramePr>
        <p:xfrm>
          <a:off x="6629400" y="3406775"/>
          <a:ext cx="2287075" cy="2877186"/>
        </p:xfrm>
        <a:graphic>
          <a:graphicData uri="http://schemas.openxmlformats.org/drawingml/2006/table">
            <a:tbl>
              <a:tblPr/>
              <a:tblGrid>
                <a:gridCol w="568635"/>
                <a:gridCol w="1718440"/>
              </a:tblGrid>
              <a:tr h="17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5400" cap="flat" cmpd="sng" algn="ctr">
                      <a:solidFill>
                        <a:srgbClr val="8064A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Parameter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1"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Adoptable range</a:t>
                      </a:r>
                      <a:r>
                        <a:rPr kumimoji="1" lang="ja-JP" altLang="en-US" sz="1400" b="1"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5400" cap="flat" cmpd="sng" algn="ctr">
                      <a:solidFill>
                        <a:srgbClr val="8064A2"/>
                      </a:solidFill>
                      <a:prstDash val="solid"/>
                      <a:round/>
                      <a:headEnd type="none" w="med" len="med"/>
                      <a:tailEnd type="none" w="med" len="med"/>
                    </a:lnB>
                    <a:lnTlToBr>
                      <a:noFill/>
                    </a:lnTlToBr>
                    <a:lnBlToTr>
                      <a:noFill/>
                    </a:lnBlToTr>
                    <a:solidFill>
                      <a:srgbClr val="BFBFBF"/>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a:t>
                      </a:r>
                      <a:r>
                        <a:rPr kumimoji="1" lang="en-US" altLang="ja-JP" sz="1400" b="0" i="1" u="none" strike="noStrike" cap="none" normalizeH="0" baseline="-25000" dirty="0" smtClean="0">
                          <a:ln>
                            <a:noFill/>
                          </a:ln>
                          <a:solidFill>
                            <a:schemeClr val="tx1"/>
                          </a:solidFill>
                          <a:effectLst/>
                          <a:latin typeface="Tahoma" pitchFamily="34" charset="0"/>
                          <a:ea typeface="ＭＳ Ｐゴシック" pitchFamily="50" charset="-128"/>
                          <a:cs typeface="Tahoma" pitchFamily="34" charset="0"/>
                        </a:rPr>
                        <a:t>H</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c</a:t>
                      </a:r>
                      <a:endParaRPr kumimoji="1" lang="ja-JP" altLang="en-US"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Hot side temp.</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a:t>
                      </a:r>
                      <a:r>
                        <a:rPr kumimoji="1" lang="en-US" altLang="ja-JP" sz="1400" b="0" i="1" u="none" strike="noStrike" cap="none" normalizeH="0" baseline="-25000" dirty="0" smtClean="0">
                          <a:ln>
                            <a:noFill/>
                          </a:ln>
                          <a:solidFill>
                            <a:schemeClr val="tx1"/>
                          </a:solidFill>
                          <a:effectLst/>
                          <a:latin typeface="Tahoma" pitchFamily="34" charset="0"/>
                          <a:ea typeface="ＭＳ Ｐゴシック" pitchFamily="50" charset="-128"/>
                          <a:cs typeface="Tahoma" pitchFamily="34" charset="0"/>
                        </a:rPr>
                        <a:t>L</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c</a:t>
                      </a:r>
                      <a:endParaRPr kumimoji="1" lang="ja-JP" altLang="en-US"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Low side temp.</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a:t>
                      </a:r>
                      <a:r>
                        <a:rPr kumimoji="1" lang="en-US" altLang="ja-JP" sz="1400" b="0" i="1" u="none" strike="noStrike" cap="none" normalizeH="0" baseline="-25000" dirty="0" smtClean="0">
                          <a:ln>
                            <a:noFill/>
                          </a:ln>
                          <a:solidFill>
                            <a:schemeClr val="tx1"/>
                          </a:solidFill>
                          <a:effectLst/>
                          <a:latin typeface="Tahoma" pitchFamily="34" charset="0"/>
                          <a:ea typeface="ＭＳ Ｐゴシック" pitchFamily="50" charset="-128"/>
                          <a:cs typeface="Tahoma" pitchFamily="34" charset="0"/>
                        </a:rPr>
                        <a:t>G</a:t>
                      </a:r>
                      <a:endParaRPr kumimoji="1" lang="ja-JP" altLang="en-US"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Filling gas temp.</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20</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25</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a:t>
                      </a:r>
                      <a:r>
                        <a:rPr kumimoji="1" lang="en-US" altLang="ja-JP" sz="1400" b="0" i="1" u="none" strike="noStrike" cap="none" normalizeH="0" baseline="-25000" dirty="0" smtClean="0">
                          <a:ln>
                            <a:noFill/>
                          </a:ln>
                          <a:solidFill>
                            <a:schemeClr val="tx1"/>
                          </a:solidFill>
                          <a:effectLst/>
                          <a:latin typeface="Tahoma" pitchFamily="34" charset="0"/>
                          <a:ea typeface="ＭＳ Ｐゴシック" pitchFamily="50" charset="-128"/>
                          <a:cs typeface="Tahoma" pitchFamily="34" charset="0"/>
                        </a:rPr>
                        <a:t>A</a:t>
                      </a: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 </a:t>
                      </a:r>
                      <a:endParaRPr kumimoji="1" lang="ja-JP" altLang="en-US"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Ambient temp.</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40</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50</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V</a:t>
                      </a:r>
                      <a:r>
                        <a:rPr kumimoji="1" lang="en-US" altLang="ja-JP" sz="1400" b="0" i="1" u="none" strike="noStrike" cap="none" normalizeH="0" baseline="-25000" dirty="0" smtClean="0">
                          <a:ln>
                            <a:noFill/>
                          </a:ln>
                          <a:solidFill>
                            <a:schemeClr val="tx1"/>
                          </a:solidFill>
                          <a:effectLst/>
                          <a:latin typeface="Tahoma" pitchFamily="34" charset="0"/>
                          <a:ea typeface="ＭＳ Ｐゴシック" pitchFamily="50" charset="-128"/>
                          <a:cs typeface="Tahoma" pitchFamily="34" charset="0"/>
                        </a:rPr>
                        <a:t>F</a:t>
                      </a:r>
                      <a:endParaRPr kumimoji="1" lang="ja-JP" altLang="en-US"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Filling rate</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MPa/min</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5</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16</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V</a:t>
                      </a:r>
                      <a:r>
                        <a:rPr kumimoji="1" lang="en-US" altLang="ja-JP" sz="1400" b="0" i="1" u="none" strike="noStrike" cap="none" normalizeH="0" baseline="-25000" dirty="0" smtClean="0">
                          <a:ln>
                            <a:noFill/>
                          </a:ln>
                          <a:solidFill>
                            <a:schemeClr val="tx1"/>
                          </a:solidFill>
                          <a:effectLst/>
                          <a:latin typeface="Tahoma" pitchFamily="34" charset="0"/>
                          <a:ea typeface="ＭＳ Ｐゴシック" pitchFamily="50" charset="-128"/>
                          <a:cs typeface="Tahoma" pitchFamily="34" charset="0"/>
                        </a:rPr>
                        <a:t>D</a:t>
                      </a:r>
                      <a:endParaRPr kumimoji="1" lang="ja-JP" altLang="en-US" sz="1400" b="0" i="1"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Discharging rate</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MPa/min</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endPar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0.58</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r>
                        <a:rPr kumimoji="1" lang="en-US" altLang="ja-JP"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1.17</a:t>
                      </a:r>
                      <a:r>
                        <a:rPr kumimoji="1" lang="ja-JP" altLang="en-US" sz="14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a:t>
                      </a:r>
                    </a:p>
                  </a:txBody>
                  <a:tcPr marL="36000" marR="0" marT="0"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テキスト ボックス 7"/>
          <p:cNvSpPr txBox="1">
            <a:spLocks noChangeArrowheads="1"/>
          </p:cNvSpPr>
          <p:nvPr/>
        </p:nvSpPr>
        <p:spPr bwMode="auto">
          <a:xfrm>
            <a:off x="0" y="0"/>
            <a:ext cx="9144000" cy="733534"/>
          </a:xfrm>
          <a:prstGeom prst="rect">
            <a:avLst/>
          </a:prstGeom>
          <a:noFill/>
          <a:ln w="9525">
            <a:noFill/>
            <a:miter lim="800000"/>
            <a:headEnd/>
            <a:tailEnd/>
          </a:ln>
        </p:spPr>
        <p:txBody>
          <a:bodyPr wrap="square">
            <a:spAutoFit/>
          </a:bodyPr>
          <a:lstStyle/>
          <a:p>
            <a:pPr>
              <a:lnSpc>
                <a:spcPts val="2500"/>
              </a:lnSpc>
            </a:pPr>
            <a:r>
              <a:rPr lang="en-US" altLang="ja-JP" sz="2400" b="1" dirty="0" smtClean="0">
                <a:solidFill>
                  <a:srgbClr val="0070C0"/>
                </a:solidFill>
                <a:latin typeface="Tahoma" pitchFamily="34" charset="0"/>
                <a:cs typeface="Tahoma" pitchFamily="34" charset="0"/>
              </a:rPr>
              <a:t>4.DERIVING EMPIRICAL FORMULAE OF ATTAINED TEMPERATURE</a:t>
            </a:r>
            <a:endParaRPr lang="ja-JP" altLang="en-US" sz="2400" b="1" dirty="0">
              <a:solidFill>
                <a:srgbClr val="0070C0"/>
              </a:solidFill>
              <a:latin typeface="Tahoma" pitchFamily="34" charset="0"/>
              <a:cs typeface="Tahoma" pitchFamily="34" charset="0"/>
            </a:endParaRPr>
          </a:p>
        </p:txBody>
      </p:sp>
      <p:grpSp>
        <p:nvGrpSpPr>
          <p:cNvPr id="10" name="グループ化 9"/>
          <p:cNvGrpSpPr/>
          <p:nvPr/>
        </p:nvGrpSpPr>
        <p:grpSpPr>
          <a:xfrm>
            <a:off x="239713" y="3001963"/>
            <a:ext cx="6275387" cy="1181655"/>
            <a:chOff x="601663" y="3059113"/>
            <a:chExt cx="6275387" cy="1181655"/>
          </a:xfrm>
        </p:grpSpPr>
        <p:sp>
          <p:nvSpPr>
            <p:cNvPr id="21511" name="テキスト ボックス 14"/>
            <p:cNvSpPr>
              <a:spLocks noChangeArrowheads="1"/>
            </p:cNvSpPr>
            <p:nvPr/>
          </p:nvSpPr>
          <p:spPr bwMode="auto">
            <a:xfrm>
              <a:off x="601663" y="3457575"/>
              <a:ext cx="6275387" cy="783193"/>
            </a:xfrm>
            <a:prstGeom prst="roundRect">
              <a:avLst>
                <a:gd name="adj" fmla="val 16667"/>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marL="4763" indent="-4763">
                <a:defRPr/>
              </a:pPr>
              <a:r>
                <a:rPr lang="en-US" altLang="ja-JP" sz="2000" dirty="0" smtClean="0">
                  <a:solidFill>
                    <a:srgbClr val="0070C0"/>
                  </a:solidFill>
                  <a:latin typeface="Tahoma" pitchFamily="34" charset="0"/>
                  <a:cs typeface="Tahoma" pitchFamily="34" charset="0"/>
                </a:rPr>
                <a:t>We obtained the linear expression of the attained temperature with respect to each test parameter.</a:t>
              </a:r>
              <a:endParaRPr lang="en-US" altLang="ja-JP" sz="2000" dirty="0">
                <a:solidFill>
                  <a:srgbClr val="0070C0"/>
                </a:solidFill>
                <a:latin typeface="Tahoma" pitchFamily="34" charset="0"/>
                <a:cs typeface="Tahoma" pitchFamily="34" charset="0"/>
              </a:endParaRPr>
            </a:p>
          </p:txBody>
        </p:sp>
        <p:sp>
          <p:nvSpPr>
            <p:cNvPr id="13" name="下矢印 12"/>
            <p:cNvSpPr>
              <a:spLocks noChangeArrowheads="1"/>
            </p:cNvSpPr>
            <p:nvPr/>
          </p:nvSpPr>
          <p:spPr bwMode="auto">
            <a:xfrm>
              <a:off x="3810000" y="3059113"/>
              <a:ext cx="876300" cy="357187"/>
            </a:xfrm>
            <a:prstGeom prst="downArrow">
              <a:avLst>
                <a:gd name="adj1" fmla="val 50000"/>
                <a:gd name="adj2" fmla="val 50000"/>
              </a:avLst>
            </a:prstGeom>
            <a:solidFill>
              <a:schemeClr val="accent2">
                <a:lumMod val="20000"/>
                <a:lumOff val="80000"/>
              </a:schemeClr>
            </a:solidFill>
            <a:ln w="38100" algn="ctr">
              <a:solidFill>
                <a:srgbClr val="FF0000"/>
              </a:solidFill>
              <a:miter lim="800000"/>
              <a:headEnd/>
              <a:tailEnd/>
            </a:ln>
          </p:spPr>
          <p:txBody>
            <a:bodyPr anchor="ctr"/>
            <a:lstStyle/>
            <a:p>
              <a:pPr algn="ctr">
                <a:defRPr/>
              </a:pPr>
              <a:endParaRPr lang="ja-JP" altLang="en-US" dirty="0">
                <a:solidFill>
                  <a:schemeClr val="lt1"/>
                </a:solidFill>
                <a:latin typeface="Tahoma" pitchFamily="34" charset="0"/>
                <a:ea typeface="+mn-ea"/>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fade">
                                      <p:cBhvr>
                                        <p:cTn id="14" dur="1000"/>
                                        <p:tgtEl>
                                          <p:spTgt spid="18435"/>
                                        </p:tgtEl>
                                      </p:cBhvr>
                                    </p:animEffect>
                                    <p:anim calcmode="lin" valueType="num">
                                      <p:cBhvr>
                                        <p:cTn id="15" dur="1000" fill="hold"/>
                                        <p:tgtEl>
                                          <p:spTgt spid="18435"/>
                                        </p:tgtEl>
                                        <p:attrNameLst>
                                          <p:attrName>ppt_x</p:attrName>
                                        </p:attrNameLst>
                                      </p:cBhvr>
                                      <p:tavLst>
                                        <p:tav tm="0">
                                          <p:val>
                                            <p:strVal val="#ppt_x"/>
                                          </p:val>
                                        </p:tav>
                                        <p:tav tm="100000">
                                          <p:val>
                                            <p:strVal val="#ppt_x"/>
                                          </p:val>
                                        </p:tav>
                                      </p:tavLst>
                                    </p:anim>
                                    <p:anim calcmode="lin" valueType="num">
                                      <p:cBhvr>
                                        <p:cTn id="16" dur="1000" fill="hold"/>
                                        <p:tgtEl>
                                          <p:spTgt spid="18435"/>
                                        </p:tgtEl>
                                        <p:attrNameLst>
                                          <p:attrName>ppt_y</p:attrName>
                                        </p:attrNameLst>
                                      </p:cBhvr>
                                      <p:tavLst>
                                        <p:tav tm="0">
                                          <p:val>
                                            <p:strVal val="#ppt_y-.1"/>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22585"/>
                                        </p:tgtEl>
                                        <p:attrNameLst>
                                          <p:attrName>style.visibility</p:attrName>
                                        </p:attrNameLst>
                                      </p:cBhvr>
                                      <p:to>
                                        <p:strVal val="visible"/>
                                      </p:to>
                                    </p:set>
                                    <p:animEffect transition="in" filter="blinds(horizontal)">
                                      <p:cBhvr>
                                        <p:cTn id="19" dur="500"/>
                                        <p:tgtEl>
                                          <p:spTgt spid="22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l="6621" r="30092"/>
          <a:stretch>
            <a:fillRect/>
          </a:stretch>
        </p:blipFill>
        <p:spPr bwMode="auto">
          <a:xfrm>
            <a:off x="4611688" y="1509713"/>
            <a:ext cx="3275012" cy="2732087"/>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r="26271"/>
          <a:stretch>
            <a:fillRect/>
          </a:stretch>
        </p:blipFill>
        <p:spPr bwMode="auto">
          <a:xfrm>
            <a:off x="538163" y="1535113"/>
            <a:ext cx="3846512" cy="2674937"/>
          </a:xfrm>
          <a:prstGeom prst="rect">
            <a:avLst/>
          </a:prstGeom>
          <a:noFill/>
          <a:ln w="9525">
            <a:noFill/>
            <a:miter lim="800000"/>
            <a:headEnd/>
            <a:tailEnd/>
          </a:ln>
        </p:spPr>
      </p:pic>
      <p:sp>
        <p:nvSpPr>
          <p:cNvPr id="24580" name="テキスト ボックス 44"/>
          <p:cNvSpPr txBox="1">
            <a:spLocks noChangeArrowheads="1"/>
          </p:cNvSpPr>
          <p:nvPr/>
        </p:nvSpPr>
        <p:spPr bwMode="auto">
          <a:xfrm>
            <a:off x="1382713" y="1436688"/>
            <a:ext cx="1057275" cy="340519"/>
          </a:xfrm>
          <a:prstGeom prst="roundRect">
            <a:avLst/>
          </a:prstGeom>
          <a:solidFill>
            <a:srgbClr val="0070C0"/>
          </a:solidFill>
          <a:ln w="25400">
            <a:solidFill>
              <a:schemeClr val="accent1"/>
            </a:solidFill>
            <a:miter lim="800000"/>
            <a:headEnd/>
            <a:tailEnd/>
          </a:ln>
          <a:effectLst>
            <a:outerShdw blurRad="50800" dist="38100" dir="2700000" algn="tl" rotWithShape="0">
              <a:prstClr val="black">
                <a:alpha val="40000"/>
              </a:prstClr>
            </a:outerShdw>
          </a:effectLst>
        </p:spPr>
        <p:txBody>
          <a:bodyPr lIns="72000" tIns="0" rIns="72000" bIns="0">
            <a:spAutoFit/>
          </a:bodyPr>
          <a:lstStyle/>
          <a:p>
            <a:pPr algn="ctr">
              <a:defRPr/>
            </a:pPr>
            <a:r>
              <a:rPr lang="en-US" altLang="ja-JP" sz="2000" dirty="0" smtClean="0">
                <a:solidFill>
                  <a:schemeClr val="bg1"/>
                </a:solidFill>
                <a:latin typeface="+mn-lt"/>
                <a:ea typeface="ＭＳ Ｐゴシック" pitchFamily="50" charset="-128"/>
              </a:rPr>
              <a:t>Type-3</a:t>
            </a:r>
            <a:endParaRPr lang="ja-JP" altLang="en-US" sz="2000" dirty="0">
              <a:solidFill>
                <a:schemeClr val="bg1"/>
              </a:solidFill>
              <a:latin typeface="+mn-lt"/>
              <a:ea typeface="ＭＳ Ｐゴシック" pitchFamily="50" charset="-128"/>
            </a:endParaRPr>
          </a:p>
        </p:txBody>
      </p:sp>
      <p:sp>
        <p:nvSpPr>
          <p:cNvPr id="19461" name="テキスト ボックス 7"/>
          <p:cNvSpPr txBox="1">
            <a:spLocks noChangeArrowheads="1"/>
          </p:cNvSpPr>
          <p:nvPr/>
        </p:nvSpPr>
        <p:spPr bwMode="auto">
          <a:xfrm>
            <a:off x="0" y="0"/>
            <a:ext cx="9144000" cy="733534"/>
          </a:xfrm>
          <a:prstGeom prst="rect">
            <a:avLst/>
          </a:prstGeom>
          <a:noFill/>
          <a:ln w="9525">
            <a:noFill/>
            <a:miter lim="800000"/>
            <a:headEnd/>
            <a:tailEnd/>
          </a:ln>
        </p:spPr>
        <p:txBody>
          <a:bodyPr wrap="square">
            <a:spAutoFit/>
          </a:bodyPr>
          <a:lstStyle/>
          <a:p>
            <a:pPr>
              <a:lnSpc>
                <a:spcPts val="2500"/>
              </a:lnSpc>
            </a:pPr>
            <a:r>
              <a:rPr lang="en-US" altLang="ja-JP" sz="2400" b="1" dirty="0" smtClean="0">
                <a:solidFill>
                  <a:srgbClr val="0070C0"/>
                </a:solidFill>
                <a:latin typeface="+mn-lt"/>
              </a:rPr>
              <a:t>4.DERIVING EMPIRICAL FORMULAE OF ATTAINED TEMPERATURE</a:t>
            </a:r>
            <a:endParaRPr lang="ja-JP" altLang="en-US" sz="2400" b="1" dirty="0">
              <a:solidFill>
                <a:srgbClr val="0070C0"/>
              </a:solidFill>
              <a:latin typeface="+mn-lt"/>
            </a:endParaRPr>
          </a:p>
        </p:txBody>
      </p:sp>
      <p:sp>
        <p:nvSpPr>
          <p:cNvPr id="2" name="テキスト ボックス 44"/>
          <p:cNvSpPr txBox="1">
            <a:spLocks noChangeArrowheads="1"/>
          </p:cNvSpPr>
          <p:nvPr/>
        </p:nvSpPr>
        <p:spPr bwMode="auto">
          <a:xfrm>
            <a:off x="6735763" y="1411288"/>
            <a:ext cx="1057275" cy="340519"/>
          </a:xfrm>
          <a:prstGeom prst="roundRect">
            <a:avLst/>
          </a:prstGeom>
          <a:solidFill>
            <a:srgbClr val="0070C0"/>
          </a:solidFill>
          <a:ln w="25400">
            <a:solidFill>
              <a:schemeClr val="accent1"/>
            </a:solidFill>
            <a:miter lim="800000"/>
            <a:headEnd/>
            <a:tailEnd/>
          </a:ln>
          <a:effectLst>
            <a:outerShdw blurRad="50800" dist="38100" dir="2700000" algn="tl" rotWithShape="0">
              <a:prstClr val="black">
                <a:alpha val="40000"/>
              </a:prstClr>
            </a:outerShdw>
          </a:effectLst>
        </p:spPr>
        <p:txBody>
          <a:bodyPr lIns="72000" tIns="0" rIns="72000" bIns="0">
            <a:spAutoFit/>
          </a:bodyPr>
          <a:lstStyle/>
          <a:p>
            <a:pPr algn="ctr">
              <a:defRPr/>
            </a:pPr>
            <a:r>
              <a:rPr lang="en-US" altLang="ja-JP" sz="2000" dirty="0" smtClean="0">
                <a:solidFill>
                  <a:schemeClr val="bg1"/>
                </a:solidFill>
                <a:latin typeface="+mn-lt"/>
                <a:ea typeface="ＭＳ Ｐゴシック" pitchFamily="50" charset="-128"/>
              </a:rPr>
              <a:t>Type-4</a:t>
            </a:r>
            <a:endParaRPr lang="ja-JP" altLang="en-US" sz="2000" dirty="0">
              <a:solidFill>
                <a:schemeClr val="bg1"/>
              </a:solidFill>
              <a:latin typeface="+mn-lt"/>
              <a:ea typeface="ＭＳ Ｐゴシック" pitchFamily="50" charset="-128"/>
            </a:endParaRPr>
          </a:p>
        </p:txBody>
      </p:sp>
      <p:sp>
        <p:nvSpPr>
          <p:cNvPr id="19464" name="Text Box 119"/>
          <p:cNvSpPr txBox="1">
            <a:spLocks noChangeArrowheads="1"/>
          </p:cNvSpPr>
          <p:nvPr/>
        </p:nvSpPr>
        <p:spPr bwMode="auto">
          <a:xfrm>
            <a:off x="987425" y="822325"/>
            <a:ext cx="5457520" cy="584775"/>
          </a:xfrm>
          <a:prstGeom prst="rect">
            <a:avLst/>
          </a:prstGeom>
          <a:noFill/>
          <a:ln w="9525">
            <a:noFill/>
            <a:miter lim="800000"/>
            <a:headEnd/>
            <a:tailEnd/>
          </a:ln>
        </p:spPr>
        <p:txBody>
          <a:bodyPr wrap="none">
            <a:spAutoFit/>
          </a:bodyPr>
          <a:lstStyle/>
          <a:p>
            <a:r>
              <a:rPr lang="ja-JP" altLang="en-US" sz="1600" dirty="0" smtClean="0">
                <a:latin typeface="+mn-lt"/>
              </a:rPr>
              <a:t>＜</a:t>
            </a:r>
            <a:r>
              <a:rPr lang="en-US" altLang="ja-JP" sz="1600" dirty="0" smtClean="0">
                <a:latin typeface="+mn-lt"/>
              </a:rPr>
              <a:t>High temp. side</a:t>
            </a:r>
            <a:r>
              <a:rPr lang="ja-JP" altLang="en-US" sz="1600" dirty="0" smtClean="0">
                <a:latin typeface="+mn-lt"/>
              </a:rPr>
              <a:t>＞</a:t>
            </a:r>
            <a:r>
              <a:rPr lang="ja-JP" altLang="en-US" sz="1600" dirty="0">
                <a:latin typeface="+mn-lt"/>
              </a:rPr>
              <a:t>　</a:t>
            </a:r>
            <a:r>
              <a:rPr lang="en-US" altLang="ja-JP" sz="1600" dirty="0">
                <a:solidFill>
                  <a:srgbClr val="FF6600"/>
                </a:solidFill>
                <a:latin typeface="+mn-lt"/>
              </a:rPr>
              <a:t>● </a:t>
            </a:r>
            <a:r>
              <a:rPr lang="ja-JP" altLang="en-US" sz="1600" dirty="0">
                <a:latin typeface="+mn-lt"/>
              </a:rPr>
              <a:t>： </a:t>
            </a:r>
            <a:r>
              <a:rPr lang="en-US" altLang="ja-JP" sz="1600" dirty="0" smtClean="0">
                <a:latin typeface="+mn-lt"/>
              </a:rPr>
              <a:t>Measured T</a:t>
            </a:r>
            <a:r>
              <a:rPr lang="ja-JP" altLang="en-US" sz="1600" dirty="0">
                <a:latin typeface="+mn-lt"/>
              </a:rPr>
              <a:t>　　</a:t>
            </a:r>
            <a:r>
              <a:rPr lang="en-US" altLang="ja-JP" sz="1600" dirty="0">
                <a:latin typeface="+mn-lt"/>
              </a:rPr>
              <a:t>○ </a:t>
            </a:r>
            <a:r>
              <a:rPr lang="ja-JP" altLang="en-US" sz="1600" dirty="0">
                <a:latin typeface="+mn-lt"/>
              </a:rPr>
              <a:t>： </a:t>
            </a:r>
            <a:r>
              <a:rPr lang="en-US" altLang="ja-JP" sz="1600" dirty="0" smtClean="0">
                <a:latin typeface="+mn-lt"/>
              </a:rPr>
              <a:t>Estimated T</a:t>
            </a:r>
            <a:endParaRPr lang="ja-JP" altLang="en-US" sz="1600" dirty="0">
              <a:latin typeface="+mn-lt"/>
            </a:endParaRPr>
          </a:p>
          <a:p>
            <a:r>
              <a:rPr lang="ja-JP" altLang="en-US" sz="1600" dirty="0" smtClean="0">
                <a:latin typeface="+mn-lt"/>
              </a:rPr>
              <a:t>＜</a:t>
            </a:r>
            <a:r>
              <a:rPr lang="en-US" altLang="ja-JP" sz="1600" dirty="0" smtClean="0">
                <a:latin typeface="+mn-lt"/>
              </a:rPr>
              <a:t>Low  temp. side</a:t>
            </a:r>
            <a:r>
              <a:rPr lang="ja-JP" altLang="en-US" sz="1600" dirty="0" smtClean="0">
                <a:latin typeface="+mn-lt"/>
              </a:rPr>
              <a:t>＞</a:t>
            </a:r>
            <a:r>
              <a:rPr lang="ja-JP" altLang="en-US" sz="1600" dirty="0">
                <a:latin typeface="+mn-lt"/>
              </a:rPr>
              <a:t>　</a:t>
            </a:r>
            <a:r>
              <a:rPr lang="en-US" altLang="ja-JP" sz="1600" dirty="0">
                <a:solidFill>
                  <a:srgbClr val="FF6600"/>
                </a:solidFill>
                <a:latin typeface="+mn-lt"/>
              </a:rPr>
              <a:t>▲</a:t>
            </a:r>
            <a:r>
              <a:rPr lang="en-US" altLang="ja-JP" sz="1600" dirty="0">
                <a:latin typeface="+mn-lt"/>
              </a:rPr>
              <a:t> </a:t>
            </a:r>
            <a:r>
              <a:rPr lang="ja-JP" altLang="en-US" sz="1600" dirty="0">
                <a:latin typeface="+mn-lt"/>
              </a:rPr>
              <a:t>： </a:t>
            </a:r>
            <a:r>
              <a:rPr lang="en-US" altLang="ja-JP" sz="1600" dirty="0" smtClean="0">
                <a:latin typeface="+mn-lt"/>
              </a:rPr>
              <a:t>Measured T</a:t>
            </a:r>
            <a:r>
              <a:rPr lang="ja-JP" altLang="en-US" sz="1600" dirty="0">
                <a:latin typeface="+mn-lt"/>
              </a:rPr>
              <a:t>　　</a:t>
            </a:r>
            <a:r>
              <a:rPr lang="en-US" altLang="ja-JP" sz="1600" dirty="0">
                <a:latin typeface="+mn-lt"/>
              </a:rPr>
              <a:t>△ </a:t>
            </a:r>
            <a:r>
              <a:rPr lang="ja-JP" altLang="en-US" sz="1600" dirty="0">
                <a:latin typeface="+mn-lt"/>
              </a:rPr>
              <a:t>： </a:t>
            </a:r>
            <a:r>
              <a:rPr lang="en-US" altLang="ja-JP" sz="1600" dirty="0" smtClean="0">
                <a:latin typeface="+mn-lt"/>
              </a:rPr>
              <a:t>Estimated T</a:t>
            </a:r>
            <a:endParaRPr lang="ja-JP" altLang="en-US" sz="1600" dirty="0">
              <a:latin typeface="+mn-lt"/>
            </a:endParaRPr>
          </a:p>
        </p:txBody>
      </p:sp>
      <p:graphicFrame>
        <p:nvGraphicFramePr>
          <p:cNvPr id="18576" name="Group 144"/>
          <p:cNvGraphicFramePr>
            <a:graphicFrameLocks noGrp="1"/>
          </p:cNvGraphicFramePr>
          <p:nvPr>
            <p:extLst>
              <p:ext uri="{D42A27DB-BD31-4B8C-83A1-F6EECF244321}">
                <p14:modId xmlns:p14="http://schemas.microsoft.com/office/powerpoint/2010/main" val="551574876"/>
              </p:ext>
            </p:extLst>
          </p:nvPr>
        </p:nvGraphicFramePr>
        <p:xfrm>
          <a:off x="609599" y="4330700"/>
          <a:ext cx="7404101" cy="1759905"/>
        </p:xfrm>
        <a:graphic>
          <a:graphicData uri="http://schemas.openxmlformats.org/drawingml/2006/table">
            <a:tbl>
              <a:tblPr/>
              <a:tblGrid>
                <a:gridCol w="1760259"/>
                <a:gridCol w="1065104"/>
                <a:gridCol w="572987"/>
                <a:gridCol w="572988"/>
                <a:gridCol w="571267"/>
                <a:gridCol w="572987"/>
                <a:gridCol w="572988"/>
                <a:gridCol w="572987"/>
                <a:gridCol w="569547"/>
                <a:gridCol w="572987"/>
              </a:tblGrid>
              <a:tr h="228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endPar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endPar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a</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b</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c</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d</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e</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f</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g</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h</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Filling gas temp.</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25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-20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-20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Ambient temp.</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E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25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50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40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-20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-40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50</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Filling rate</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[MPa/min]</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ECFF"/>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7</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12</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16</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7</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Discharging time</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[hour]</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ECFF"/>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2</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　</a:t>
                      </a: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Discharging rate</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[MPa/min]</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0.58</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ahoma" pitchFamily="34" charset="0"/>
                          <a:ea typeface="Arial Unicode MS" pitchFamily="50" charset="-128"/>
                          <a:cs typeface="Tahoma" pitchFamily="34" charset="0"/>
                        </a:rPr>
                        <a:t>1.17 </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sp>
        <p:nvSpPr>
          <p:cNvPr id="33" name="スライド番号プレースホルダ 32"/>
          <p:cNvSpPr>
            <a:spLocks noGrp="1"/>
          </p:cNvSpPr>
          <p:nvPr>
            <p:ph type="sldNum" sz="quarter" idx="12"/>
          </p:nvPr>
        </p:nvSpPr>
        <p:spPr/>
        <p:txBody>
          <a:bodyPr/>
          <a:lstStyle/>
          <a:p>
            <a:pPr>
              <a:defRPr/>
            </a:pPr>
            <a:fld id="{81AB82D7-89B3-4ED9-A1F0-2F6B020D6C74}" type="slidenum">
              <a:rPr lang="ja-JP" altLang="en-US">
                <a:latin typeface="+mn-lt"/>
              </a:rPr>
              <a:pPr>
                <a:defRPr/>
              </a:pPr>
              <a:t>25</a:t>
            </a:fld>
            <a:endParaRPr lang="ja-JP" altLang="en-US" dirty="0">
              <a:latin typeface="+mn-lt"/>
            </a:endParaRPr>
          </a:p>
        </p:txBody>
      </p:sp>
      <p:sp>
        <p:nvSpPr>
          <p:cNvPr id="11" name="テキスト ボックス 10"/>
          <p:cNvSpPr txBox="1"/>
          <p:nvPr/>
        </p:nvSpPr>
        <p:spPr>
          <a:xfrm>
            <a:off x="993776" y="6148169"/>
            <a:ext cx="7213599" cy="338554"/>
          </a:xfrm>
          <a:prstGeom prst="rect">
            <a:avLst/>
          </a:prstGeom>
          <a:noFill/>
        </p:spPr>
        <p:txBody>
          <a:bodyPr wrap="square" rtlCol="0">
            <a:spAutoFit/>
          </a:bodyPr>
          <a:lstStyle/>
          <a:p>
            <a:r>
              <a:rPr lang="en-US" altLang="ja-JP" sz="1600" dirty="0" smtClean="0">
                <a:latin typeface="+mn-lt"/>
                <a:ea typeface="Tahoma" pitchFamily="34" charset="0"/>
                <a:cs typeface="Tahoma" pitchFamily="34" charset="0"/>
              </a:rPr>
              <a:t>Figure. Measured values and estimated values from empirical formulae</a:t>
            </a:r>
            <a:endParaRPr kumimoji="1" lang="ja-JP" altLang="en-US" sz="1600" dirty="0">
              <a:latin typeface="+mn-lt"/>
              <a:ea typeface="HG行書体" pitchFamily="65" charset="-128"/>
              <a:cs typeface="Tahoma" pitchFamily="34" charset="0"/>
            </a:endParaRPr>
          </a:p>
        </p:txBody>
      </p:sp>
      <p:grpSp>
        <p:nvGrpSpPr>
          <p:cNvPr id="14" name="グループ化 13"/>
          <p:cNvGrpSpPr/>
          <p:nvPr/>
        </p:nvGrpSpPr>
        <p:grpSpPr>
          <a:xfrm>
            <a:off x="6273800" y="850900"/>
            <a:ext cx="1562101" cy="533400"/>
            <a:chOff x="6273800" y="850900"/>
            <a:chExt cx="1562101" cy="533400"/>
          </a:xfrm>
        </p:grpSpPr>
        <p:sp>
          <p:nvSpPr>
            <p:cNvPr id="19462" name="テキスト ボックス 10"/>
            <p:cNvSpPr txBox="1">
              <a:spLocks noChangeArrowheads="1"/>
            </p:cNvSpPr>
            <p:nvPr/>
          </p:nvSpPr>
          <p:spPr bwMode="auto">
            <a:xfrm>
              <a:off x="6623051" y="890588"/>
              <a:ext cx="1212850" cy="400050"/>
            </a:xfrm>
            <a:prstGeom prst="rect">
              <a:avLst/>
            </a:prstGeom>
            <a:solidFill>
              <a:schemeClr val="bg1"/>
            </a:solidFill>
            <a:ln w="28575">
              <a:solidFill>
                <a:srgbClr val="FF0000"/>
              </a:solidFill>
              <a:miter lim="800000"/>
              <a:headEnd/>
              <a:tailEnd/>
            </a:ln>
          </p:spPr>
          <p:txBody>
            <a:bodyPr wrap="square">
              <a:spAutoFit/>
            </a:bodyPr>
            <a:lstStyle/>
            <a:p>
              <a:pPr algn="ctr"/>
              <a:r>
                <a:rPr lang="en-US" altLang="ja-JP" sz="2000" dirty="0" smtClean="0">
                  <a:solidFill>
                    <a:srgbClr val="FF0000"/>
                  </a:solidFill>
                  <a:latin typeface="+mn-lt"/>
                </a:rPr>
                <a:t>±7</a:t>
              </a:r>
              <a:r>
                <a:rPr lang="ja-JP" altLang="en-US" sz="2000" dirty="0" smtClean="0">
                  <a:solidFill>
                    <a:srgbClr val="FF0000"/>
                  </a:solidFill>
                  <a:latin typeface="+mn-lt"/>
                </a:rPr>
                <a:t>℃</a:t>
              </a:r>
              <a:endParaRPr lang="ja-JP" altLang="en-US" sz="2000" dirty="0">
                <a:solidFill>
                  <a:srgbClr val="FF0000"/>
                </a:solidFill>
                <a:latin typeface="+mn-lt"/>
              </a:endParaRPr>
            </a:p>
          </p:txBody>
        </p:sp>
        <p:sp>
          <p:nvSpPr>
            <p:cNvPr id="13" name="左中かっこ 12"/>
            <p:cNvSpPr/>
            <p:nvPr/>
          </p:nvSpPr>
          <p:spPr>
            <a:xfrm flipH="1">
              <a:off x="6273800" y="850900"/>
              <a:ext cx="203200" cy="533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8660"/>
            <a:ext cx="7772400" cy="3883660"/>
          </a:xfrm>
        </p:spPr>
        <p:txBody>
          <a:bodyPr>
            <a:noAutofit/>
          </a:bodyPr>
          <a:lstStyle/>
          <a:p>
            <a:r>
              <a:rPr kumimoji="1" lang="en-US" altLang="ja-JP" sz="3600" cap="none" dirty="0" smtClean="0">
                <a:solidFill>
                  <a:schemeClr val="bg1">
                    <a:lumMod val="85000"/>
                  </a:schemeClr>
                </a:solidFill>
                <a:ea typeface="Tahoma" pitchFamily="34" charset="0"/>
              </a:rPr>
              <a:t>1. Introduction </a:t>
            </a:r>
            <a:br>
              <a:rPr kumimoji="1" lang="en-US" altLang="ja-JP" sz="3600" cap="none" dirty="0" smtClean="0">
                <a:solidFill>
                  <a:schemeClr val="bg1">
                    <a:lumMod val="85000"/>
                  </a:schemeClr>
                </a:solidFill>
                <a:ea typeface="Tahoma" pitchFamily="34" charset="0"/>
              </a:rPr>
            </a:br>
            <a:r>
              <a:rPr kumimoji="1" lang="en-US" altLang="ja-JP" sz="3600" cap="none" dirty="0" smtClean="0">
                <a:solidFill>
                  <a:schemeClr val="bg1">
                    <a:lumMod val="85000"/>
                  </a:schemeClr>
                </a:solidFill>
                <a:ea typeface="Tahoma" pitchFamily="34" charset="0"/>
              </a:rPr>
              <a:t>2. </a:t>
            </a:r>
            <a:r>
              <a:rPr lang="en-US" altLang="ja-JP" sz="3600" cap="none" dirty="0" smtClean="0">
                <a:solidFill>
                  <a:schemeClr val="bg1">
                    <a:lumMod val="85000"/>
                  </a:schemeClr>
                </a:solidFill>
              </a:rPr>
              <a:t>Gas cycle test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3. Test Results</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4. Deriving Empirical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    Formulae</a:t>
            </a:r>
            <a:r>
              <a:rPr lang="ja-JP" altLang="en-US" sz="3600" cap="none" dirty="0" smtClean="0">
                <a:solidFill>
                  <a:schemeClr val="bg1">
                    <a:lumMod val="85000"/>
                  </a:schemeClr>
                </a:solidFill>
              </a:rPr>
              <a:t> </a:t>
            </a:r>
            <a:r>
              <a:rPr lang="en-US" altLang="ja-JP" sz="3600" cap="none" dirty="0">
                <a:solidFill>
                  <a:schemeClr val="bg1">
                    <a:lumMod val="85000"/>
                  </a:schemeClr>
                </a:solidFill>
              </a:rPr>
              <a:t>o</a:t>
            </a:r>
            <a:r>
              <a:rPr lang="en-US" altLang="ja-JP" sz="3600" cap="none" dirty="0" smtClean="0">
                <a:solidFill>
                  <a:schemeClr val="bg1">
                    <a:lumMod val="85000"/>
                  </a:schemeClr>
                </a:solidFill>
              </a:rPr>
              <a:t>f Attained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    Temperature </a:t>
            </a:r>
            <a:r>
              <a:rPr lang="en-US" altLang="ja-JP" sz="3600" cap="none" dirty="0" smtClean="0"/>
              <a:t/>
            </a:r>
            <a:br>
              <a:rPr lang="en-US" altLang="ja-JP" sz="3600" cap="none" dirty="0" smtClean="0"/>
            </a:br>
            <a:r>
              <a:rPr lang="en-US" altLang="ja-JP" sz="3600" cap="none" dirty="0" smtClean="0"/>
              <a:t>5. Summary</a:t>
            </a:r>
            <a:endParaRPr kumimoji="1" lang="ja-JP" altLang="en-US" sz="3600" cap="none" dirty="0"/>
          </a:p>
        </p:txBody>
      </p:sp>
      <p:sp>
        <p:nvSpPr>
          <p:cNvPr id="3" name="テキスト プレースホルダー 2"/>
          <p:cNvSpPr>
            <a:spLocks noGrp="1"/>
          </p:cNvSpPr>
          <p:nvPr>
            <p:ph type="body" idx="1"/>
          </p:nvPr>
        </p:nvSpPr>
        <p:spPr>
          <a:xfrm>
            <a:off x="722313" y="422593"/>
            <a:ext cx="7772400" cy="1500187"/>
          </a:xfrm>
        </p:spPr>
        <p:txBody>
          <a:bodyPr>
            <a:normAutofit/>
          </a:bodyPr>
          <a:lstStyle/>
          <a:p>
            <a:r>
              <a:rPr lang="en-US" altLang="ja-JP" sz="4000" dirty="0" smtClean="0">
                <a:ea typeface="Tahoma" pitchFamily="34" charset="0"/>
              </a:rPr>
              <a:t>Table of contents</a:t>
            </a:r>
            <a:endParaRPr kumimoji="1" lang="ja-JP" altLang="en-US" sz="4000" dirty="0"/>
          </a:p>
        </p:txBody>
      </p:sp>
      <p:sp>
        <p:nvSpPr>
          <p:cNvPr id="4" name="スライド番号プレースホルダー 3"/>
          <p:cNvSpPr>
            <a:spLocks noGrp="1"/>
          </p:cNvSpPr>
          <p:nvPr>
            <p:ph type="sldNum" sz="quarter" idx="12"/>
          </p:nvPr>
        </p:nvSpPr>
        <p:spPr/>
        <p:txBody>
          <a:bodyPr/>
          <a:lstStyle/>
          <a:p>
            <a:fld id="{2754ED01-E2A0-4C1E-8E21-014B99041579}" type="slidenum">
              <a:rPr lang="en-US" smtClean="0">
                <a:ea typeface="Tahoma" pitchFamily="34" charset="0"/>
              </a:rPr>
              <a:pPr/>
              <a:t>26</a:t>
            </a:fld>
            <a:endParaRPr lang="en-US" dirty="0">
              <a:ea typeface="Tahoma" pitchFamily="34" charset="0"/>
            </a:endParaRPr>
          </a:p>
        </p:txBody>
      </p:sp>
    </p:spTree>
    <p:extLst>
      <p:ext uri="{BB962C8B-B14F-4D97-AF65-F5344CB8AC3E}">
        <p14:creationId xmlns:p14="http://schemas.microsoft.com/office/powerpoint/2010/main" val="3726907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37457" y="4789714"/>
            <a:ext cx="8512629" cy="1632860"/>
          </a:xfrm>
          <a:prstGeom prst="rect">
            <a:avLst/>
          </a:prstGeom>
          <a:solidFill>
            <a:srgbClr val="FFFFC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Clr>
                <a:srgbClr val="0070C0"/>
              </a:buClr>
              <a:buFont typeface="+mj-lt"/>
              <a:buAutoNum type="arabicPeriod" startAt="3"/>
            </a:pPr>
            <a:r>
              <a:rPr lang="en-US" altLang="ja-JP" sz="2000" dirty="0" smtClean="0">
                <a:solidFill>
                  <a:prstClr val="black"/>
                </a:solidFill>
                <a:latin typeface="Tahoma" pitchFamily="34" charset="0"/>
                <a:ea typeface="ＭＳ Ｐゴシック" charset="-128"/>
                <a:cs typeface="Tahoma" pitchFamily="34" charset="0"/>
              </a:rPr>
              <a:t>For the attained temperatures during gas filling and discharging, the estimated value of the attained temperature calculated using an empirical formula roughly agreed with the measured value; therefore, this method is useful for estimating the attained temperature.</a:t>
            </a:r>
          </a:p>
        </p:txBody>
      </p:sp>
      <p:sp>
        <p:nvSpPr>
          <p:cNvPr id="6" name="正方形/長方形 5"/>
          <p:cNvSpPr/>
          <p:nvPr/>
        </p:nvSpPr>
        <p:spPr>
          <a:xfrm>
            <a:off x="315694" y="3050723"/>
            <a:ext cx="8512629" cy="1567543"/>
          </a:xfrm>
          <a:prstGeom prst="rect">
            <a:avLst/>
          </a:prstGeom>
          <a:solidFill>
            <a:srgbClr val="FFFFC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Clr>
                <a:srgbClr val="0070C0"/>
              </a:buClr>
              <a:buFont typeface="+mj-lt"/>
              <a:buAutoNum type="arabicPeriod" startAt="2"/>
            </a:pPr>
            <a:r>
              <a:rPr lang="en-US" altLang="ja-JP" sz="2000" dirty="0" smtClean="0">
                <a:solidFill>
                  <a:prstClr val="black"/>
                </a:solidFill>
                <a:latin typeface="Tahoma" pitchFamily="34" charset="0"/>
                <a:ea typeface="ＭＳ Ｐゴシック" charset="-128"/>
                <a:cs typeface="Tahoma" pitchFamily="34" charset="0"/>
              </a:rPr>
              <a:t>Under the condition of same temperature, the attained temperature in the Type-4 tanks was higher than that in the Type-3 tanks. This phenomenon can be considered to be caused by the difference in heat transfer due to the difference in liner material and tank capacity.</a:t>
            </a:r>
          </a:p>
        </p:txBody>
      </p:sp>
      <p:sp>
        <p:nvSpPr>
          <p:cNvPr id="5" name="正方形/長方形 4"/>
          <p:cNvSpPr/>
          <p:nvPr/>
        </p:nvSpPr>
        <p:spPr>
          <a:xfrm>
            <a:off x="304800" y="990600"/>
            <a:ext cx="8512629" cy="1872343"/>
          </a:xfrm>
          <a:prstGeom prst="rect">
            <a:avLst/>
          </a:prstGeom>
          <a:solidFill>
            <a:srgbClr val="FFFFC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Clr>
                <a:srgbClr val="0070C0"/>
              </a:buClr>
              <a:buFont typeface="+mj-lt"/>
              <a:buAutoNum type="arabicPeriod"/>
            </a:pPr>
            <a:r>
              <a:rPr lang="en-US" altLang="ja-JP" sz="2000" dirty="0" smtClean="0">
                <a:solidFill>
                  <a:prstClr val="black"/>
                </a:solidFill>
                <a:latin typeface="Tahoma" pitchFamily="34" charset="0"/>
                <a:ea typeface="ＭＳ Ｐゴシック" charset="-128"/>
                <a:cs typeface="Tahoma" pitchFamily="34" charset="0"/>
              </a:rPr>
              <a:t>Although the attained temperature changed with changes in parameters such as the environmental</a:t>
            </a:r>
            <a:r>
              <a:rPr lang="ja-JP" altLang="en-US" sz="2000" dirty="0" smtClean="0">
                <a:solidFill>
                  <a:prstClr val="black"/>
                </a:solidFill>
                <a:latin typeface="Tahoma" pitchFamily="34" charset="0"/>
                <a:ea typeface="ＭＳ Ｐゴシック" charset="-128"/>
                <a:cs typeface="Tahoma" pitchFamily="34" charset="0"/>
              </a:rPr>
              <a:t> </a:t>
            </a:r>
            <a:r>
              <a:rPr lang="en-US" altLang="ja-JP" sz="2000" dirty="0" smtClean="0">
                <a:solidFill>
                  <a:prstClr val="black"/>
                </a:solidFill>
                <a:latin typeface="Tahoma" pitchFamily="34" charset="0"/>
                <a:ea typeface="ＭＳ Ｐゴシック" charset="-128"/>
                <a:cs typeface="Tahoma" pitchFamily="34" charset="0"/>
              </a:rPr>
              <a:t>temperature, filling gas temperature, discharging time(or flow rate), and test starting condition in both the Type-3 tanks and the Type-4 tanks, it became stable after several cycles.</a:t>
            </a:r>
            <a:endParaRPr kumimoji="1" lang="ja-JP" altLang="en-US" dirty="0"/>
          </a:p>
        </p:txBody>
      </p:sp>
      <p:sp>
        <p:nvSpPr>
          <p:cNvPr id="2" name="スライド番号プレースホルダ 1"/>
          <p:cNvSpPr>
            <a:spLocks noGrp="1"/>
          </p:cNvSpPr>
          <p:nvPr>
            <p:ph type="sldNum" sz="quarter" idx="12"/>
          </p:nvPr>
        </p:nvSpPr>
        <p:spPr/>
        <p:txBody>
          <a:bodyPr/>
          <a:lstStyle/>
          <a:p>
            <a:pPr>
              <a:defRPr/>
            </a:pPr>
            <a:fld id="{5F487640-D9C8-44A6-A3F6-C9E1BE8E5E3D}" type="slidenum">
              <a:rPr lang="ja-JP" altLang="en-US" smtClean="0">
                <a:latin typeface="Tahoma" pitchFamily="34" charset="0"/>
                <a:cs typeface="Tahoma" pitchFamily="34" charset="0"/>
              </a:rPr>
              <a:pPr>
                <a:defRPr/>
              </a:pPr>
              <a:t>27</a:t>
            </a:fld>
            <a:endParaRPr lang="ja-JP" altLang="en-US" dirty="0">
              <a:latin typeface="Tahoma" pitchFamily="34" charset="0"/>
              <a:cs typeface="Tahoma" pitchFamily="34" charset="0"/>
            </a:endParaRPr>
          </a:p>
        </p:txBody>
      </p:sp>
      <p:sp>
        <p:nvSpPr>
          <p:cNvPr id="4" name="テキスト ボックス 3"/>
          <p:cNvSpPr txBox="1"/>
          <p:nvPr/>
        </p:nvSpPr>
        <p:spPr>
          <a:xfrm>
            <a:off x="0" y="0"/>
            <a:ext cx="7188200" cy="646331"/>
          </a:xfrm>
          <a:prstGeom prst="rect">
            <a:avLst/>
          </a:prstGeom>
          <a:noFill/>
          <a:ln>
            <a:noFill/>
          </a:ln>
        </p:spPr>
        <p:txBody>
          <a:bodyPr>
            <a:spAutoFit/>
          </a:bodyPr>
          <a:lstStyle/>
          <a:p>
            <a:pPr fontAlgn="auto">
              <a:spcBef>
                <a:spcPts val="0"/>
              </a:spcBef>
              <a:spcAft>
                <a:spcPts val="0"/>
              </a:spcAft>
              <a:defRPr/>
            </a:pPr>
            <a:r>
              <a:rPr lang="en-US" altLang="ja-JP" sz="3600" b="1" dirty="0" smtClean="0">
                <a:solidFill>
                  <a:srgbClr val="0070C0"/>
                </a:solidFill>
                <a:latin typeface="Tahoma" pitchFamily="34" charset="0"/>
                <a:ea typeface="+mj-ea"/>
                <a:cs typeface="Tahoma" pitchFamily="34" charset="0"/>
              </a:rPr>
              <a:t>Summary</a:t>
            </a:r>
            <a:endParaRPr lang="ja-JP" altLang="en-US" sz="2400" b="1" dirty="0">
              <a:solidFill>
                <a:srgbClr val="0070C0"/>
              </a:solidFill>
              <a:latin typeface="Tahoma" pitchFamily="34" charset="0"/>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03200" y="3721100"/>
            <a:ext cx="8801100" cy="889000"/>
          </a:xfrm>
          <a:prstGeom prst="roundRect">
            <a:avLst/>
          </a:prstGeom>
          <a:solidFill>
            <a:srgbClr val="FFFFCC"/>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ahoma" pitchFamily="34" charset="0"/>
              <a:cs typeface="Tahoma" pitchFamily="34" charset="0"/>
            </a:endParaRPr>
          </a:p>
        </p:txBody>
      </p:sp>
      <p:sp>
        <p:nvSpPr>
          <p:cNvPr id="5" name="角丸四角形 4"/>
          <p:cNvSpPr/>
          <p:nvPr/>
        </p:nvSpPr>
        <p:spPr>
          <a:xfrm>
            <a:off x="190500" y="2133600"/>
            <a:ext cx="8801100" cy="1346200"/>
          </a:xfrm>
          <a:prstGeom prst="roundRect">
            <a:avLst/>
          </a:prstGeom>
          <a:solidFill>
            <a:srgbClr val="FFFFCC"/>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ahoma" pitchFamily="34" charset="0"/>
              <a:cs typeface="Tahoma" pitchFamily="34" charset="0"/>
            </a:endParaRPr>
          </a:p>
        </p:txBody>
      </p:sp>
      <p:sp>
        <p:nvSpPr>
          <p:cNvPr id="2" name="スライド番号プレースホルダ 1"/>
          <p:cNvSpPr>
            <a:spLocks noGrp="1"/>
          </p:cNvSpPr>
          <p:nvPr>
            <p:ph type="sldNum" sz="quarter" idx="12"/>
          </p:nvPr>
        </p:nvSpPr>
        <p:spPr/>
        <p:txBody>
          <a:bodyPr/>
          <a:lstStyle/>
          <a:p>
            <a:pPr>
              <a:defRPr/>
            </a:pPr>
            <a:fld id="{5F487640-D9C8-44A6-A3F6-C9E1BE8E5E3D}" type="slidenum">
              <a:rPr lang="ja-JP" altLang="en-US" smtClean="0">
                <a:latin typeface="Tahoma" pitchFamily="34" charset="0"/>
                <a:cs typeface="Tahoma" pitchFamily="34" charset="0"/>
              </a:rPr>
              <a:pPr>
                <a:defRPr/>
              </a:pPr>
              <a:t>28</a:t>
            </a:fld>
            <a:endParaRPr lang="ja-JP" altLang="en-US" dirty="0">
              <a:latin typeface="Tahoma" pitchFamily="34" charset="0"/>
              <a:cs typeface="Tahoma" pitchFamily="34" charset="0"/>
            </a:endParaRPr>
          </a:p>
        </p:txBody>
      </p:sp>
      <p:sp>
        <p:nvSpPr>
          <p:cNvPr id="3" name="テキスト ボックス 2"/>
          <p:cNvSpPr txBox="1"/>
          <p:nvPr/>
        </p:nvSpPr>
        <p:spPr>
          <a:xfrm>
            <a:off x="293970" y="1151465"/>
            <a:ext cx="8659529" cy="5262979"/>
          </a:xfrm>
          <a:prstGeom prst="rect">
            <a:avLst/>
          </a:prstGeom>
          <a:noFill/>
        </p:spPr>
        <p:txBody>
          <a:bodyPr wrap="square" rtlCol="0">
            <a:spAutoFit/>
          </a:bodyPr>
          <a:lstStyle/>
          <a:p>
            <a:r>
              <a:rPr lang="en-US" altLang="ja-JP" sz="2400" dirty="0" smtClean="0">
                <a:latin typeface="Tahoma" pitchFamily="34" charset="0"/>
                <a:cs typeface="Tahoma" pitchFamily="34" charset="0"/>
              </a:rPr>
              <a:t>For further understanding of gas temperatures in a tank, it is important to:</a:t>
            </a:r>
          </a:p>
          <a:p>
            <a:endParaRPr lang="en-US" altLang="ja-JP" sz="2400" dirty="0" smtClean="0">
              <a:latin typeface="Tahoma" pitchFamily="34" charset="0"/>
              <a:cs typeface="Tahoma" pitchFamily="34" charset="0"/>
            </a:endParaRPr>
          </a:p>
          <a:p>
            <a:r>
              <a:rPr lang="ja-JP" altLang="en-US" sz="2400" dirty="0" smtClean="0">
                <a:solidFill>
                  <a:srgbClr val="0070C0"/>
                </a:solidFill>
                <a:latin typeface="Tahoma" pitchFamily="34" charset="0"/>
                <a:cs typeface="Tahoma" pitchFamily="34" charset="0"/>
              </a:rPr>
              <a:t>・</a:t>
            </a:r>
            <a:r>
              <a:rPr lang="en-US" altLang="ja-JP" sz="2400" dirty="0" smtClean="0">
                <a:solidFill>
                  <a:srgbClr val="0070C0"/>
                </a:solidFill>
                <a:latin typeface="Tahoma" pitchFamily="34" charset="0"/>
                <a:cs typeface="Tahoma" pitchFamily="34" charset="0"/>
              </a:rPr>
              <a:t>acquire more data by conducting tests on many tanks under other temperature conditions</a:t>
            </a:r>
            <a:r>
              <a:rPr lang="ja-JP" altLang="en-US" sz="2400" dirty="0" smtClean="0">
                <a:solidFill>
                  <a:srgbClr val="0070C0"/>
                </a:solidFill>
                <a:latin typeface="Tahoma" pitchFamily="34" charset="0"/>
                <a:cs typeface="Tahoma" pitchFamily="34" charset="0"/>
              </a:rPr>
              <a:t> </a:t>
            </a:r>
            <a:r>
              <a:rPr lang="en-US" altLang="ja-JP" sz="2400" dirty="0" smtClean="0">
                <a:solidFill>
                  <a:srgbClr val="0070C0"/>
                </a:solidFill>
                <a:latin typeface="Tahoma" pitchFamily="34" charset="0"/>
                <a:cs typeface="Tahoma" pitchFamily="34" charset="0"/>
              </a:rPr>
              <a:t>which are surface temperature, volume, heat transfer, etc. </a:t>
            </a:r>
          </a:p>
          <a:p>
            <a:endParaRPr lang="en-US" altLang="ja-JP" sz="2400" dirty="0" smtClean="0">
              <a:solidFill>
                <a:srgbClr val="0070C0"/>
              </a:solidFill>
              <a:latin typeface="Tahoma" pitchFamily="34" charset="0"/>
              <a:cs typeface="Tahoma" pitchFamily="34" charset="0"/>
            </a:endParaRPr>
          </a:p>
          <a:p>
            <a:r>
              <a:rPr lang="ja-JP" altLang="en-US" sz="2400" dirty="0" smtClean="0">
                <a:solidFill>
                  <a:srgbClr val="0070C0"/>
                </a:solidFill>
                <a:latin typeface="Tahoma" pitchFamily="34" charset="0"/>
                <a:cs typeface="Tahoma" pitchFamily="34" charset="0"/>
              </a:rPr>
              <a:t>・</a:t>
            </a:r>
            <a:r>
              <a:rPr lang="en-US" altLang="ja-JP" sz="2400" dirty="0" smtClean="0">
                <a:solidFill>
                  <a:srgbClr val="0070C0"/>
                </a:solidFill>
                <a:latin typeface="Tahoma" pitchFamily="34" charset="0"/>
                <a:cs typeface="Tahoma" pitchFamily="34" charset="0"/>
              </a:rPr>
              <a:t>improve the accuracy of common formulae that enable estimating the attained temperature from the test parameters. </a:t>
            </a:r>
          </a:p>
          <a:p>
            <a:endParaRPr lang="en-US" altLang="ja-JP" sz="2400" dirty="0" smtClean="0">
              <a:latin typeface="Tahoma" pitchFamily="34" charset="0"/>
              <a:cs typeface="Tahoma" pitchFamily="34" charset="0"/>
            </a:endParaRPr>
          </a:p>
          <a:p>
            <a:r>
              <a:rPr lang="en-US" altLang="ja-JP" sz="2400" dirty="0" smtClean="0">
                <a:latin typeface="Tahoma" pitchFamily="34" charset="0"/>
                <a:cs typeface="Tahoma" pitchFamily="34" charset="0"/>
              </a:rPr>
              <a:t>We examined the replacement of the gas cycle test with the hydraulic pressure cycle test (defined in SAE J2579) to evaluate tank performance. The results indicate that this test method is useful for understanding tank performance.</a:t>
            </a:r>
            <a:endParaRPr kumimoji="1" lang="ja-JP" altLang="en-US" sz="2400" dirty="0">
              <a:latin typeface="Tahoma" pitchFamily="34" charset="0"/>
              <a:cs typeface="Tahoma" pitchFamily="34" charset="0"/>
            </a:endParaRPr>
          </a:p>
        </p:txBody>
      </p:sp>
      <p:sp>
        <p:nvSpPr>
          <p:cNvPr id="4" name="テキスト ボックス 3"/>
          <p:cNvSpPr txBox="1"/>
          <p:nvPr/>
        </p:nvSpPr>
        <p:spPr>
          <a:xfrm>
            <a:off x="0" y="0"/>
            <a:ext cx="7188200" cy="646331"/>
          </a:xfrm>
          <a:prstGeom prst="rect">
            <a:avLst/>
          </a:prstGeom>
          <a:noFill/>
          <a:ln>
            <a:noFill/>
          </a:ln>
        </p:spPr>
        <p:txBody>
          <a:bodyPr>
            <a:spAutoFit/>
          </a:bodyPr>
          <a:lstStyle/>
          <a:p>
            <a:pPr fontAlgn="auto">
              <a:spcBef>
                <a:spcPts val="0"/>
              </a:spcBef>
              <a:spcAft>
                <a:spcPts val="0"/>
              </a:spcAft>
              <a:defRPr/>
            </a:pPr>
            <a:r>
              <a:rPr lang="en-US" altLang="ja-JP" sz="3600" b="1" dirty="0" smtClean="0">
                <a:solidFill>
                  <a:srgbClr val="0070C0"/>
                </a:solidFill>
                <a:latin typeface="Tahoma" pitchFamily="34" charset="0"/>
                <a:ea typeface="+mj-ea"/>
                <a:cs typeface="Tahoma" pitchFamily="34" charset="0"/>
              </a:rPr>
              <a:t>Future Actions</a:t>
            </a:r>
            <a:endParaRPr lang="ja-JP" altLang="en-US" sz="2400" b="1" dirty="0">
              <a:solidFill>
                <a:srgbClr val="0070C0"/>
              </a:solidFill>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52400" y="5715000"/>
            <a:ext cx="8801100" cy="876300"/>
          </a:xfrm>
          <a:prstGeom prst="roundRect">
            <a:avLst/>
          </a:prstGeom>
          <a:solidFill>
            <a:srgbClr val="FFFFCC"/>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ahoma" pitchFamily="34" charset="0"/>
              <a:cs typeface="Tahoma" pitchFamily="34" charset="0"/>
            </a:endParaRPr>
          </a:p>
        </p:txBody>
      </p:sp>
      <p:sp>
        <p:nvSpPr>
          <p:cNvPr id="6" name="角丸四角形 5"/>
          <p:cNvSpPr/>
          <p:nvPr/>
        </p:nvSpPr>
        <p:spPr>
          <a:xfrm>
            <a:off x="152400" y="3238500"/>
            <a:ext cx="8801100" cy="1231900"/>
          </a:xfrm>
          <a:prstGeom prst="roundRect">
            <a:avLst/>
          </a:prstGeom>
          <a:solidFill>
            <a:srgbClr val="FFFFCC"/>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ahoma" pitchFamily="34" charset="0"/>
              <a:cs typeface="Tahoma" pitchFamily="34" charset="0"/>
            </a:endParaRPr>
          </a:p>
        </p:txBody>
      </p:sp>
      <p:sp>
        <p:nvSpPr>
          <p:cNvPr id="2" name="スライド番号プレースホルダ 1"/>
          <p:cNvSpPr>
            <a:spLocks noGrp="1"/>
          </p:cNvSpPr>
          <p:nvPr>
            <p:ph type="sldNum" sz="quarter" idx="12"/>
          </p:nvPr>
        </p:nvSpPr>
        <p:spPr/>
        <p:txBody>
          <a:bodyPr/>
          <a:lstStyle/>
          <a:p>
            <a:pPr>
              <a:defRPr/>
            </a:pPr>
            <a:fld id="{5F487640-D9C8-44A6-A3F6-C9E1BE8E5E3D}" type="slidenum">
              <a:rPr lang="ja-JP" altLang="en-US" smtClean="0">
                <a:latin typeface="Tahoma" pitchFamily="34" charset="0"/>
                <a:cs typeface="Tahoma" pitchFamily="34" charset="0"/>
              </a:rPr>
              <a:pPr>
                <a:defRPr/>
              </a:pPr>
              <a:t>29</a:t>
            </a:fld>
            <a:endParaRPr lang="ja-JP" altLang="en-US" dirty="0">
              <a:latin typeface="Tahoma" pitchFamily="34" charset="0"/>
              <a:cs typeface="Tahoma" pitchFamily="34" charset="0"/>
            </a:endParaRPr>
          </a:p>
        </p:txBody>
      </p:sp>
      <p:sp>
        <p:nvSpPr>
          <p:cNvPr id="3" name="テキスト ボックス 2"/>
          <p:cNvSpPr txBox="1"/>
          <p:nvPr/>
        </p:nvSpPr>
        <p:spPr>
          <a:xfrm>
            <a:off x="293971" y="925061"/>
            <a:ext cx="8536520" cy="5632311"/>
          </a:xfrm>
          <a:prstGeom prst="rect">
            <a:avLst/>
          </a:prstGeom>
          <a:noFill/>
        </p:spPr>
        <p:txBody>
          <a:bodyPr wrap="square" rtlCol="0">
            <a:spAutoFit/>
          </a:bodyPr>
          <a:lstStyle/>
          <a:p>
            <a:pPr marL="457200" indent="-457200">
              <a:buClr>
                <a:srgbClr val="0070C0"/>
              </a:buClr>
              <a:buFont typeface="+mj-lt"/>
              <a:buAutoNum type="arabicPeriod"/>
            </a:pPr>
            <a:r>
              <a:rPr lang="en-US" altLang="ja-JP" sz="2000" dirty="0" smtClean="0">
                <a:latin typeface="Tahoma" pitchFamily="34" charset="0"/>
                <a:cs typeface="Tahoma" pitchFamily="34" charset="0"/>
              </a:rPr>
              <a:t> Although the attained temperature changed with changes in parameters in both the Type-3 tanks and the Type-4 tanks, it became stable after several cycles.</a:t>
            </a:r>
          </a:p>
          <a:p>
            <a:pPr marL="457200" indent="-457200">
              <a:buClr>
                <a:srgbClr val="0070C0"/>
              </a:buClr>
              <a:buFont typeface="+mj-lt"/>
              <a:buAutoNum type="arabicPeriod"/>
            </a:pPr>
            <a:r>
              <a:rPr lang="en-US" altLang="ja-JP" sz="2000" dirty="0" smtClean="0">
                <a:latin typeface="Tahoma" pitchFamily="34" charset="0"/>
                <a:cs typeface="Tahoma" pitchFamily="34" charset="0"/>
              </a:rPr>
              <a:t> Under the same temperature, the attained temperature in the Type-4 tanks was higher than that in the Type-3 tanks. This phenomenon can be considered to be caused by the difference in heat transfer due to the difference in liner material and tank capacity.</a:t>
            </a:r>
          </a:p>
          <a:p>
            <a:pPr marL="457200" indent="-457200">
              <a:buClr>
                <a:srgbClr val="0070C0"/>
              </a:buClr>
              <a:buFont typeface="+mj-lt"/>
              <a:buAutoNum type="arabicPeriod"/>
            </a:pPr>
            <a:endParaRPr kumimoji="1" lang="en-US" altLang="ja-JP" sz="2000" dirty="0" smtClean="0">
              <a:latin typeface="Tahoma" pitchFamily="34" charset="0"/>
              <a:cs typeface="Tahoma" pitchFamily="34" charset="0"/>
            </a:endParaRPr>
          </a:p>
          <a:p>
            <a:pPr marL="266700" indent="-266700">
              <a:buClr>
                <a:srgbClr val="0070C0"/>
              </a:buClr>
            </a:pPr>
            <a:r>
              <a:rPr kumimoji="1" lang="ja-JP" altLang="en-US" sz="2000" dirty="0" smtClean="0">
                <a:latin typeface="Tahoma" pitchFamily="34" charset="0"/>
                <a:cs typeface="Tahoma" pitchFamily="34" charset="0"/>
              </a:rPr>
              <a:t>⇒</a:t>
            </a:r>
            <a:r>
              <a:rPr lang="en-US" altLang="ja-JP" sz="2000" dirty="0" smtClean="0">
                <a:solidFill>
                  <a:srgbClr val="0070C0"/>
                </a:solidFill>
                <a:latin typeface="Tahoma" pitchFamily="34" charset="0"/>
                <a:cs typeface="Tahoma" pitchFamily="34" charset="0"/>
              </a:rPr>
              <a:t>acquire more data by conducting tests on many tanks under other temperature conditions</a:t>
            </a:r>
            <a:r>
              <a:rPr lang="ja-JP" altLang="en-US" sz="2000" dirty="0" smtClean="0">
                <a:solidFill>
                  <a:srgbClr val="0070C0"/>
                </a:solidFill>
                <a:latin typeface="Tahoma" pitchFamily="34" charset="0"/>
                <a:cs typeface="Tahoma" pitchFamily="34" charset="0"/>
              </a:rPr>
              <a:t> </a:t>
            </a:r>
            <a:r>
              <a:rPr lang="en-US" altLang="ja-JP" sz="2000" dirty="0" smtClean="0">
                <a:solidFill>
                  <a:srgbClr val="0070C0"/>
                </a:solidFill>
                <a:latin typeface="Tahoma" pitchFamily="34" charset="0"/>
                <a:cs typeface="Tahoma" pitchFamily="34" charset="0"/>
              </a:rPr>
              <a:t>which are surface temperature, volume, and heat transfer differ depending on the type of tank. </a:t>
            </a:r>
          </a:p>
          <a:p>
            <a:pPr marL="457200" indent="-457200">
              <a:buClr>
                <a:srgbClr val="0070C0"/>
              </a:buClr>
              <a:buFont typeface="+mj-lt"/>
              <a:buAutoNum type="arabicPeriod"/>
            </a:pPr>
            <a:endParaRPr lang="en-US" altLang="ja-JP" sz="2000" dirty="0" smtClean="0">
              <a:latin typeface="Tahoma" pitchFamily="34" charset="0"/>
              <a:cs typeface="Tahoma" pitchFamily="34" charset="0"/>
            </a:endParaRPr>
          </a:p>
          <a:p>
            <a:pPr marL="457200" indent="-457200">
              <a:buClr>
                <a:srgbClr val="0070C0"/>
              </a:buClr>
              <a:buFont typeface="+mj-lt"/>
              <a:buAutoNum type="arabicPeriod" startAt="3"/>
            </a:pPr>
            <a:r>
              <a:rPr lang="en-US" altLang="ja-JP" sz="2000" dirty="0" smtClean="0">
                <a:latin typeface="Tahoma" pitchFamily="34" charset="0"/>
                <a:cs typeface="Tahoma" pitchFamily="34" charset="0"/>
              </a:rPr>
              <a:t> For the attained temperatures during gas filling and discharging, the estimated value of the attained temperature calculated using an empirical formula roughly agreed with the measured value</a:t>
            </a:r>
          </a:p>
          <a:p>
            <a:pPr marL="457200" indent="-457200">
              <a:buClr>
                <a:srgbClr val="0070C0"/>
              </a:buClr>
              <a:buFont typeface="+mj-lt"/>
              <a:buAutoNum type="arabicPeriod" startAt="3"/>
            </a:pPr>
            <a:endParaRPr lang="en-US" altLang="ja-JP" sz="2000" dirty="0" smtClean="0">
              <a:latin typeface="Tahoma" pitchFamily="34" charset="0"/>
              <a:cs typeface="Tahoma" pitchFamily="34" charset="0"/>
            </a:endParaRPr>
          </a:p>
          <a:p>
            <a:pPr marL="266700" indent="-266700">
              <a:buClr>
                <a:srgbClr val="0070C0"/>
              </a:buClr>
            </a:pPr>
            <a:r>
              <a:rPr lang="ja-JP" altLang="en-US" sz="2000" dirty="0" smtClean="0">
                <a:latin typeface="Tahoma" pitchFamily="34" charset="0"/>
                <a:cs typeface="Tahoma" pitchFamily="34" charset="0"/>
              </a:rPr>
              <a:t>⇒</a:t>
            </a:r>
            <a:r>
              <a:rPr lang="en-US" altLang="ja-JP" sz="2000" dirty="0" smtClean="0">
                <a:solidFill>
                  <a:srgbClr val="0070C0"/>
                </a:solidFill>
                <a:latin typeface="Tahoma" pitchFamily="34" charset="0"/>
                <a:cs typeface="Tahoma" pitchFamily="34" charset="0"/>
              </a:rPr>
              <a:t>improve the accuracy of common formulae that enable estimating the attained temperature from test parameters.</a:t>
            </a:r>
            <a:endParaRPr lang="ja-JP" altLang="en-US" sz="2000" dirty="0" smtClean="0">
              <a:latin typeface="Tahoma" pitchFamily="34" charset="0"/>
              <a:cs typeface="Tahoma" pitchFamily="34" charset="0"/>
            </a:endParaRPr>
          </a:p>
        </p:txBody>
      </p:sp>
      <p:sp>
        <p:nvSpPr>
          <p:cNvPr id="4" name="テキスト ボックス 3"/>
          <p:cNvSpPr txBox="1"/>
          <p:nvPr/>
        </p:nvSpPr>
        <p:spPr>
          <a:xfrm>
            <a:off x="0" y="0"/>
            <a:ext cx="8001000" cy="646331"/>
          </a:xfrm>
          <a:prstGeom prst="rect">
            <a:avLst/>
          </a:prstGeom>
          <a:noFill/>
          <a:ln>
            <a:noFill/>
          </a:ln>
        </p:spPr>
        <p:txBody>
          <a:bodyPr wrap="square">
            <a:spAutoFit/>
          </a:bodyPr>
          <a:lstStyle/>
          <a:p>
            <a:pPr fontAlgn="auto">
              <a:spcBef>
                <a:spcPts val="0"/>
              </a:spcBef>
              <a:spcAft>
                <a:spcPts val="0"/>
              </a:spcAft>
              <a:defRPr/>
            </a:pPr>
            <a:r>
              <a:rPr lang="en-US" altLang="ja-JP" sz="3600" b="1" dirty="0" smtClean="0">
                <a:solidFill>
                  <a:srgbClr val="0070C0"/>
                </a:solidFill>
                <a:latin typeface="Tahoma" pitchFamily="34" charset="0"/>
                <a:ea typeface="+mj-ea"/>
                <a:cs typeface="Tahoma" pitchFamily="34" charset="0"/>
              </a:rPr>
              <a:t>Summary</a:t>
            </a:r>
            <a:r>
              <a:rPr lang="ja-JP" altLang="en-US" sz="3600" b="1" dirty="0" smtClean="0">
                <a:solidFill>
                  <a:srgbClr val="0070C0"/>
                </a:solidFill>
                <a:latin typeface="Tahoma" pitchFamily="34" charset="0"/>
                <a:ea typeface="+mj-ea"/>
                <a:cs typeface="Tahoma" pitchFamily="34" charset="0"/>
              </a:rPr>
              <a:t> </a:t>
            </a:r>
            <a:r>
              <a:rPr lang="en-US" altLang="ja-JP" sz="3600" b="1" dirty="0" smtClean="0">
                <a:solidFill>
                  <a:srgbClr val="0070C0"/>
                </a:solidFill>
                <a:latin typeface="Tahoma" pitchFamily="34" charset="0"/>
                <a:ea typeface="+mj-ea"/>
                <a:cs typeface="Tahoma" pitchFamily="34" charset="0"/>
              </a:rPr>
              <a:t>and Future Actions</a:t>
            </a:r>
            <a:endParaRPr lang="ja-JP" altLang="en-US" sz="2400" b="1" dirty="0">
              <a:solidFill>
                <a:srgbClr val="0070C0"/>
              </a:solidFill>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8660"/>
            <a:ext cx="7772400" cy="3883660"/>
          </a:xfrm>
        </p:spPr>
        <p:txBody>
          <a:bodyPr>
            <a:noAutofit/>
          </a:bodyPr>
          <a:lstStyle/>
          <a:p>
            <a:r>
              <a:rPr kumimoji="1" lang="en-US" altLang="ja-JP" sz="3600" cap="none" dirty="0" smtClean="0">
                <a:latin typeface="Tahoma" pitchFamily="34" charset="0"/>
                <a:ea typeface="Tahoma" pitchFamily="34" charset="0"/>
                <a:cs typeface="Tahoma" pitchFamily="34" charset="0"/>
              </a:rPr>
              <a:t>1. Introduction</a:t>
            </a:r>
            <a:br>
              <a:rPr kumimoji="1" lang="en-US" altLang="ja-JP" sz="3600" cap="none" dirty="0" smtClean="0">
                <a:latin typeface="Tahoma" pitchFamily="34" charset="0"/>
                <a:ea typeface="Tahoma" pitchFamily="34" charset="0"/>
                <a:cs typeface="Tahoma" pitchFamily="34" charset="0"/>
              </a:rPr>
            </a:br>
            <a:r>
              <a:rPr kumimoji="1" lang="en-US" altLang="ja-JP" sz="3600" cap="none" dirty="0" smtClean="0">
                <a:solidFill>
                  <a:schemeClr val="bg1">
                    <a:lumMod val="85000"/>
                  </a:schemeClr>
                </a:solidFill>
                <a:latin typeface="Tahoma" pitchFamily="34" charset="0"/>
                <a:ea typeface="Tahoma" pitchFamily="34" charset="0"/>
                <a:cs typeface="Tahoma" pitchFamily="34" charset="0"/>
              </a:rPr>
              <a:t>2. </a:t>
            </a:r>
            <a:r>
              <a:rPr lang="en-US" altLang="ja-JP" sz="3600" cap="none" dirty="0" smtClean="0">
                <a:solidFill>
                  <a:schemeClr val="bg1">
                    <a:lumMod val="85000"/>
                  </a:schemeClr>
                </a:solidFill>
              </a:rPr>
              <a:t>Gas cycle test </a:t>
            </a:r>
            <a:r>
              <a:rPr lang="en-US" altLang="ja-JP" sz="3600" cap="none" dirty="0" smtClean="0">
                <a:solidFill>
                  <a:schemeClr val="bg1">
                    <a:lumMod val="85000"/>
                  </a:schemeClr>
                </a:solidFill>
                <a:latin typeface="Tahoma" pitchFamily="34" charset="0"/>
                <a:ea typeface="Tahoma" pitchFamily="34" charset="0"/>
                <a:cs typeface="Tahoma" pitchFamily="34" charset="0"/>
              </a:rPr>
              <a:t/>
            </a:r>
            <a:br>
              <a:rPr lang="en-US" altLang="ja-JP" sz="3600" cap="none" dirty="0" smtClean="0">
                <a:solidFill>
                  <a:schemeClr val="bg1">
                    <a:lumMod val="85000"/>
                  </a:schemeClr>
                </a:solidFill>
                <a:latin typeface="Tahoma" pitchFamily="34" charset="0"/>
                <a:ea typeface="Tahoma" pitchFamily="34" charset="0"/>
                <a:cs typeface="Tahoma" pitchFamily="34" charset="0"/>
              </a:rPr>
            </a:br>
            <a:r>
              <a:rPr lang="en-US" altLang="ja-JP" sz="3600" cap="none" dirty="0" smtClean="0">
                <a:solidFill>
                  <a:schemeClr val="bg1">
                    <a:lumMod val="85000"/>
                  </a:schemeClr>
                </a:solidFill>
                <a:latin typeface="Tahoma" pitchFamily="34" charset="0"/>
                <a:ea typeface="Tahoma" pitchFamily="34" charset="0"/>
                <a:cs typeface="Tahoma" pitchFamily="34" charset="0"/>
              </a:rPr>
              <a:t>3. Test Results</a:t>
            </a:r>
            <a:br>
              <a:rPr lang="en-US" altLang="ja-JP" sz="3600" cap="none" dirty="0" smtClean="0">
                <a:solidFill>
                  <a:schemeClr val="bg1">
                    <a:lumMod val="85000"/>
                  </a:schemeClr>
                </a:solidFill>
                <a:latin typeface="Tahoma" pitchFamily="34" charset="0"/>
                <a:ea typeface="Tahoma" pitchFamily="34" charset="0"/>
                <a:cs typeface="Tahoma" pitchFamily="34" charset="0"/>
              </a:rPr>
            </a:br>
            <a:r>
              <a:rPr lang="en-US" altLang="ja-JP" sz="3600" cap="none" dirty="0" smtClean="0">
                <a:solidFill>
                  <a:schemeClr val="bg1">
                    <a:lumMod val="85000"/>
                  </a:schemeClr>
                </a:solidFill>
                <a:latin typeface="Tahoma" pitchFamily="34" charset="0"/>
                <a:ea typeface="Tahoma" pitchFamily="34" charset="0"/>
                <a:cs typeface="Tahoma" pitchFamily="34" charset="0"/>
              </a:rPr>
              <a:t>4. Deriving Empirical </a:t>
            </a:r>
            <a:br>
              <a:rPr lang="en-US" altLang="ja-JP" sz="3600" cap="none" dirty="0" smtClean="0">
                <a:solidFill>
                  <a:schemeClr val="bg1">
                    <a:lumMod val="85000"/>
                  </a:schemeClr>
                </a:solidFill>
                <a:latin typeface="Tahoma" pitchFamily="34" charset="0"/>
                <a:ea typeface="Tahoma" pitchFamily="34" charset="0"/>
                <a:cs typeface="Tahoma" pitchFamily="34" charset="0"/>
              </a:rPr>
            </a:br>
            <a:r>
              <a:rPr lang="en-US" altLang="ja-JP" sz="3600" cap="none" dirty="0" smtClean="0">
                <a:solidFill>
                  <a:schemeClr val="bg1">
                    <a:lumMod val="85000"/>
                  </a:schemeClr>
                </a:solidFill>
                <a:latin typeface="Tahoma" pitchFamily="34" charset="0"/>
                <a:ea typeface="Tahoma" pitchFamily="34" charset="0"/>
                <a:cs typeface="Tahoma" pitchFamily="34" charset="0"/>
              </a:rPr>
              <a:t>    Formulae</a:t>
            </a:r>
            <a:r>
              <a:rPr lang="ja-JP" altLang="en-US" sz="3600" cap="none" dirty="0" smtClean="0">
                <a:solidFill>
                  <a:schemeClr val="bg1">
                    <a:lumMod val="85000"/>
                  </a:schemeClr>
                </a:solidFill>
                <a:latin typeface="Tahoma" pitchFamily="34" charset="0"/>
                <a:cs typeface="Tahoma" pitchFamily="34" charset="0"/>
              </a:rPr>
              <a:t> </a:t>
            </a:r>
            <a:r>
              <a:rPr lang="en-US" altLang="ja-JP" sz="3600" cap="none" dirty="0">
                <a:solidFill>
                  <a:schemeClr val="bg1">
                    <a:lumMod val="85000"/>
                  </a:schemeClr>
                </a:solidFill>
                <a:latin typeface="Tahoma" pitchFamily="34" charset="0"/>
                <a:ea typeface="Tahoma" pitchFamily="34" charset="0"/>
                <a:cs typeface="Tahoma" pitchFamily="34" charset="0"/>
              </a:rPr>
              <a:t>o</a:t>
            </a:r>
            <a:r>
              <a:rPr lang="en-US" altLang="ja-JP" sz="3600" cap="none" dirty="0" smtClean="0">
                <a:solidFill>
                  <a:schemeClr val="bg1">
                    <a:lumMod val="85000"/>
                  </a:schemeClr>
                </a:solidFill>
                <a:latin typeface="Tahoma" pitchFamily="34" charset="0"/>
                <a:ea typeface="Tahoma" pitchFamily="34" charset="0"/>
                <a:cs typeface="Tahoma" pitchFamily="34" charset="0"/>
              </a:rPr>
              <a:t>f Attained    </a:t>
            </a:r>
            <a:br>
              <a:rPr lang="en-US" altLang="ja-JP" sz="3600" cap="none" dirty="0" smtClean="0">
                <a:solidFill>
                  <a:schemeClr val="bg1">
                    <a:lumMod val="85000"/>
                  </a:schemeClr>
                </a:solidFill>
                <a:latin typeface="Tahoma" pitchFamily="34" charset="0"/>
                <a:ea typeface="Tahoma" pitchFamily="34" charset="0"/>
                <a:cs typeface="Tahoma" pitchFamily="34" charset="0"/>
              </a:rPr>
            </a:br>
            <a:r>
              <a:rPr lang="en-US" altLang="ja-JP" sz="3600" cap="none" dirty="0" smtClean="0">
                <a:solidFill>
                  <a:schemeClr val="bg1">
                    <a:lumMod val="85000"/>
                  </a:schemeClr>
                </a:solidFill>
                <a:latin typeface="Tahoma" pitchFamily="34" charset="0"/>
                <a:ea typeface="Tahoma" pitchFamily="34" charset="0"/>
                <a:cs typeface="Tahoma" pitchFamily="34" charset="0"/>
              </a:rPr>
              <a:t>    Temperature </a:t>
            </a:r>
            <a:br>
              <a:rPr lang="en-US" altLang="ja-JP" sz="3600" cap="none" dirty="0" smtClean="0">
                <a:solidFill>
                  <a:schemeClr val="bg1">
                    <a:lumMod val="85000"/>
                  </a:schemeClr>
                </a:solidFill>
                <a:latin typeface="Tahoma" pitchFamily="34" charset="0"/>
                <a:ea typeface="Tahoma" pitchFamily="34" charset="0"/>
                <a:cs typeface="Tahoma" pitchFamily="34" charset="0"/>
              </a:rPr>
            </a:br>
            <a:r>
              <a:rPr lang="en-US" altLang="ja-JP" sz="3600" cap="none" dirty="0" smtClean="0">
                <a:solidFill>
                  <a:schemeClr val="bg1">
                    <a:lumMod val="85000"/>
                  </a:schemeClr>
                </a:solidFill>
                <a:latin typeface="Tahoma" pitchFamily="34" charset="0"/>
                <a:ea typeface="Tahoma" pitchFamily="34" charset="0"/>
                <a:cs typeface="Tahoma" pitchFamily="34" charset="0"/>
              </a:rPr>
              <a:t>5. Summary</a:t>
            </a:r>
            <a:endParaRPr kumimoji="1" lang="ja-JP" altLang="en-US" sz="3600" cap="none" dirty="0">
              <a:solidFill>
                <a:schemeClr val="bg1">
                  <a:lumMod val="85000"/>
                </a:schemeClr>
              </a:solidFill>
              <a:latin typeface="Tahoma" pitchFamily="34" charset="0"/>
              <a:cs typeface="Tahoma" pitchFamily="34" charset="0"/>
            </a:endParaRPr>
          </a:p>
        </p:txBody>
      </p:sp>
      <p:sp>
        <p:nvSpPr>
          <p:cNvPr id="3" name="テキスト プレースホルダー 2"/>
          <p:cNvSpPr>
            <a:spLocks noGrp="1"/>
          </p:cNvSpPr>
          <p:nvPr>
            <p:ph type="body" idx="1"/>
          </p:nvPr>
        </p:nvSpPr>
        <p:spPr>
          <a:xfrm>
            <a:off x="722313" y="422593"/>
            <a:ext cx="7772400" cy="1500187"/>
          </a:xfrm>
        </p:spPr>
        <p:txBody>
          <a:bodyPr>
            <a:normAutofit/>
          </a:bodyPr>
          <a:lstStyle/>
          <a:p>
            <a:r>
              <a:rPr lang="en-US" altLang="ja-JP" sz="4000" dirty="0" smtClean="0">
                <a:ea typeface="Tahoma" pitchFamily="34" charset="0"/>
              </a:rPr>
              <a:t>Table of contents</a:t>
            </a:r>
            <a:endParaRPr kumimoji="1" lang="ja-JP" altLang="en-US" sz="4000" dirty="0"/>
          </a:p>
        </p:txBody>
      </p:sp>
      <p:sp>
        <p:nvSpPr>
          <p:cNvPr id="4" name="スライド番号プレースホルダー 3"/>
          <p:cNvSpPr>
            <a:spLocks noGrp="1"/>
          </p:cNvSpPr>
          <p:nvPr>
            <p:ph type="sldNum" sz="quarter" idx="12"/>
          </p:nvPr>
        </p:nvSpPr>
        <p:spPr/>
        <p:txBody>
          <a:bodyPr/>
          <a:lstStyle/>
          <a:p>
            <a:fld id="{2754ED01-E2A0-4C1E-8E21-014B99041579}" type="slidenum">
              <a:rPr lang="en-US" smtClean="0">
                <a:ea typeface="Tahoma" pitchFamily="34" charset="0"/>
              </a:rPr>
              <a:pPr/>
              <a:t>3</a:t>
            </a:fld>
            <a:endParaRPr lang="en-US" dirty="0">
              <a:ea typeface="Tahoma" pitchFamily="34" charset="0"/>
            </a:endParaRPr>
          </a:p>
        </p:txBody>
      </p:sp>
    </p:spTree>
    <p:extLst>
      <p:ext uri="{BB962C8B-B14F-4D97-AF65-F5344CB8AC3E}">
        <p14:creationId xmlns:p14="http://schemas.microsoft.com/office/powerpoint/2010/main" val="3726907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0" t="12882" r="-1800" b="-2369"/>
          <a:stretch/>
        </p:blipFill>
        <p:spPr bwMode="auto">
          <a:xfrm>
            <a:off x="-190499" y="7658"/>
            <a:ext cx="9510462"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テキスト ボックス 2"/>
          <p:cNvSpPr txBox="1">
            <a:spLocks noChangeArrowheads="1"/>
          </p:cNvSpPr>
          <p:nvPr/>
        </p:nvSpPr>
        <p:spPr bwMode="auto">
          <a:xfrm>
            <a:off x="1694901" y="672500"/>
            <a:ext cx="6167842" cy="646331"/>
          </a:xfrm>
          <a:prstGeom prst="rect">
            <a:avLst/>
          </a:prstGeom>
          <a:noFill/>
          <a:ln w="9525">
            <a:noFill/>
            <a:miter lim="800000"/>
            <a:headEnd/>
            <a:tailEnd/>
          </a:ln>
        </p:spPr>
        <p:txBody>
          <a:bodyPr wrap="none">
            <a:spAutoFit/>
          </a:bodyPr>
          <a:lstStyle/>
          <a:p>
            <a:r>
              <a:rPr lang="en-US" altLang="ja-JP" sz="3600" dirty="0" smtClean="0">
                <a:latin typeface="+mn-lt"/>
              </a:rPr>
              <a:t>Thank you for your attention.</a:t>
            </a:r>
            <a:endParaRPr lang="en-US" altLang="ja-JP" sz="3600" dirty="0">
              <a:latin typeface="+mn-lt"/>
            </a:endParaRPr>
          </a:p>
        </p:txBody>
      </p:sp>
      <p:sp>
        <p:nvSpPr>
          <p:cNvPr id="22531" name="Text Box 6"/>
          <p:cNvSpPr txBox="1">
            <a:spLocks noChangeArrowheads="1"/>
          </p:cNvSpPr>
          <p:nvPr/>
        </p:nvSpPr>
        <p:spPr bwMode="auto">
          <a:xfrm>
            <a:off x="2084820" y="5462588"/>
            <a:ext cx="6600438" cy="1200329"/>
          </a:xfrm>
          <a:prstGeom prst="rect">
            <a:avLst/>
          </a:prstGeom>
          <a:solidFill>
            <a:schemeClr val="accent3">
              <a:lumMod val="60000"/>
              <a:lumOff val="40000"/>
            </a:schemeClr>
          </a:solidFill>
          <a:ln w="9525">
            <a:noFill/>
            <a:miter lim="800000"/>
            <a:headEnd/>
            <a:tailEnd/>
          </a:ln>
        </p:spPr>
        <p:txBody>
          <a:bodyPr wrap="square">
            <a:spAutoFit/>
          </a:bodyPr>
          <a:lstStyle/>
          <a:p>
            <a:pPr>
              <a:spcBef>
                <a:spcPct val="50000"/>
              </a:spcBef>
            </a:pPr>
            <a:r>
              <a:rPr lang="en-US" altLang="ja-JP" dirty="0" smtClean="0">
                <a:latin typeface="+mn-lt"/>
              </a:rPr>
              <a:t>This work was supported by the New Energy and Industrial Technology Development Organization of Japan (NEDO) under a research program "Establishment of Codes &amp; Standards for Hydrogen Economy Society".</a:t>
            </a:r>
            <a:endParaRPr lang="ja-JP" altLang="en-US" dirty="0">
              <a:latin typeface="+mn-lt"/>
            </a:endParaRPr>
          </a:p>
        </p:txBody>
      </p:sp>
      <p:pic>
        <p:nvPicPr>
          <p:cNvPr id="22532" name="Picture 6" descr="\\Aa24svr\FCEV-stc_2009\Projects\2009-水素社会構築（安全）\8_文献・参考資料\NEDOマーク.png"/>
          <p:cNvPicPr>
            <a:picLocks noChangeAspect="1" noChangeArrowheads="1"/>
          </p:cNvPicPr>
          <p:nvPr/>
        </p:nvPicPr>
        <p:blipFill>
          <a:blip r:embed="rId4" cstate="print"/>
          <a:srcRect/>
          <a:stretch>
            <a:fillRect/>
          </a:stretch>
        </p:blipFill>
        <p:spPr bwMode="auto">
          <a:xfrm>
            <a:off x="541338" y="5657850"/>
            <a:ext cx="1309687" cy="674688"/>
          </a:xfrm>
          <a:prstGeom prst="rect">
            <a:avLst/>
          </a:prstGeom>
          <a:noFill/>
          <a:ln w="9525">
            <a:noFill/>
            <a:miter lim="800000"/>
            <a:headEnd/>
            <a:tailEnd/>
          </a:ln>
        </p:spPr>
      </p:pic>
      <p:sp>
        <p:nvSpPr>
          <p:cNvPr id="7" name="スライド番号プレースホルダ 6"/>
          <p:cNvSpPr>
            <a:spLocks noGrp="1"/>
          </p:cNvSpPr>
          <p:nvPr>
            <p:ph type="sldNum" sz="quarter" idx="12"/>
          </p:nvPr>
        </p:nvSpPr>
        <p:spPr/>
        <p:txBody>
          <a:bodyPr/>
          <a:lstStyle/>
          <a:p>
            <a:pPr>
              <a:defRPr/>
            </a:pPr>
            <a:fld id="{CFF742FB-A805-40DF-BF7A-AFB2689C3965}" type="slidenum">
              <a:rPr lang="ja-JP" altLang="en-US">
                <a:solidFill>
                  <a:schemeClr val="bg1"/>
                </a:solidFill>
                <a:latin typeface="+mn-lt"/>
              </a:rPr>
              <a:pPr>
                <a:defRPr/>
              </a:pPr>
              <a:t>30</a:t>
            </a:fld>
            <a:endParaRPr lang="ja-JP" alt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F487640-D9C8-44A6-A3F6-C9E1BE8E5E3D}" type="slidenum">
              <a:rPr lang="ja-JP" altLang="en-US" smtClean="0"/>
              <a:pPr>
                <a:defRPr/>
              </a:pPr>
              <a:t>31</a:t>
            </a:fld>
            <a:endParaRPr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2219325" y="3362325"/>
            <a:ext cx="169863" cy="24288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4579" name="テキスト ボックス 5"/>
          <p:cNvSpPr txBox="1">
            <a:spLocks noChangeArrowheads="1"/>
          </p:cNvSpPr>
          <p:nvPr/>
        </p:nvSpPr>
        <p:spPr bwMode="auto">
          <a:xfrm>
            <a:off x="0" y="0"/>
            <a:ext cx="7785100" cy="641350"/>
          </a:xfrm>
          <a:prstGeom prst="rect">
            <a:avLst/>
          </a:prstGeom>
          <a:noFill/>
          <a:ln w="9525">
            <a:noFill/>
            <a:miter lim="800000"/>
            <a:headEnd/>
            <a:tailEnd/>
          </a:ln>
        </p:spPr>
        <p:txBody>
          <a:bodyPr>
            <a:spAutoFit/>
          </a:bodyPr>
          <a:lstStyle/>
          <a:p>
            <a:r>
              <a:rPr lang="en-US" altLang="ja-JP" sz="3600" b="1" dirty="0" smtClean="0">
                <a:solidFill>
                  <a:srgbClr val="0070C0"/>
                </a:solidFill>
                <a:latin typeface="Tahoma" pitchFamily="34" charset="0"/>
              </a:rPr>
              <a:t>Start Conditions</a:t>
            </a:r>
            <a:endParaRPr lang="ja-JP" altLang="en-US" sz="3600" b="1" dirty="0">
              <a:solidFill>
                <a:srgbClr val="0070C0"/>
              </a:solidFill>
              <a:latin typeface="Tahoma" pitchFamily="34" charset="0"/>
            </a:endParaRPr>
          </a:p>
        </p:txBody>
      </p:sp>
      <p:sp>
        <p:nvSpPr>
          <p:cNvPr id="15" name="AutoShape 28"/>
          <p:cNvSpPr>
            <a:spLocks noChangeAspect="1" noChangeArrowheads="1"/>
          </p:cNvSpPr>
          <p:nvPr/>
        </p:nvSpPr>
        <p:spPr bwMode="auto">
          <a:xfrm flipH="1">
            <a:off x="587727" y="2938463"/>
            <a:ext cx="1663347" cy="1112837"/>
          </a:xfrm>
          <a:prstGeom prst="roundRect">
            <a:avLst>
              <a:gd name="adj" fmla="val 50000"/>
            </a:avLst>
          </a:prstGeom>
          <a:solidFill>
            <a:srgbClr val="FFC000"/>
          </a:solidFill>
          <a:ln w="28575">
            <a:solidFill>
              <a:schemeClr val="tx1"/>
            </a:solidFill>
            <a:round/>
            <a:headEnd/>
            <a:tailEnd/>
          </a:ln>
        </p:spPr>
        <p:txBody>
          <a:bodyPr lIns="60817" tIns="30408" rIns="60817" bIns="30408" anchor="ctr" anchorCtr="1"/>
          <a:lstStyle/>
          <a:p>
            <a:pPr defTabSz="850900" fontAlgn="auto">
              <a:lnSpc>
                <a:spcPct val="85000"/>
              </a:lnSpc>
              <a:spcBef>
                <a:spcPts val="0"/>
              </a:spcBef>
              <a:spcAft>
                <a:spcPts val="0"/>
              </a:spcAft>
              <a:defRPr/>
            </a:pPr>
            <a:r>
              <a:rPr kumimoji="0" lang="en-US" altLang="ja-JP" sz="1400" b="1" kern="0" dirty="0" smtClean="0">
                <a:solidFill>
                  <a:srgbClr val="000000"/>
                </a:solidFill>
                <a:ea typeface="ＭＳ Ｐゴシック" pitchFamily="50" charset="-128"/>
              </a:rPr>
              <a:t>Pre- filled </a:t>
            </a:r>
            <a:r>
              <a:rPr kumimoji="0" lang="en-US" altLang="ja-JP" sz="1400" b="1" kern="0" dirty="0">
                <a:solidFill>
                  <a:srgbClr val="000000"/>
                </a:solidFill>
                <a:ea typeface="ＭＳ Ｐゴシック" pitchFamily="50" charset="-128"/>
              </a:rPr>
              <a:t>to</a:t>
            </a:r>
            <a:r>
              <a:rPr kumimoji="0" lang="en-US" altLang="ja-JP" sz="1400" b="1" kern="0" dirty="0" smtClean="0">
                <a:solidFill>
                  <a:srgbClr val="000000"/>
                </a:solidFill>
                <a:ea typeface="ＭＳ Ｐゴシック" pitchFamily="50" charset="-128"/>
              </a:rPr>
              <a:t> 40.2g/L</a:t>
            </a:r>
          </a:p>
          <a:p>
            <a:pPr defTabSz="850900" fontAlgn="auto">
              <a:lnSpc>
                <a:spcPct val="85000"/>
              </a:lnSpc>
              <a:spcBef>
                <a:spcPts val="0"/>
              </a:spcBef>
              <a:spcAft>
                <a:spcPts val="0"/>
              </a:spcAft>
              <a:defRPr/>
            </a:pPr>
            <a:r>
              <a:rPr kumimoji="0" lang="en-US" altLang="ja-JP" sz="1400" b="1" kern="0" dirty="0" smtClean="0">
                <a:solidFill>
                  <a:srgbClr val="000000"/>
                </a:solidFill>
                <a:ea typeface="ＭＳ Ｐゴシック" pitchFamily="50" charset="-128"/>
              </a:rPr>
              <a:t>(full fill at </a:t>
            </a:r>
            <a:r>
              <a:rPr kumimoji="0" lang="en-US" altLang="ja-JP" sz="1400" b="1" kern="0" dirty="0" err="1" smtClean="0">
                <a:solidFill>
                  <a:srgbClr val="000000"/>
                </a:solidFill>
                <a:ea typeface="ＭＳ Ｐゴシック" pitchFamily="50" charset="-128"/>
              </a:rPr>
              <a:t>70MPa</a:t>
            </a:r>
            <a:r>
              <a:rPr kumimoji="0" lang="ja-JP" altLang="en-US" sz="1400" b="1" kern="0" dirty="0" smtClean="0">
                <a:solidFill>
                  <a:srgbClr val="000000"/>
                </a:solidFill>
                <a:ea typeface="ＭＳ Ｐゴシック" pitchFamily="50" charset="-128"/>
              </a:rPr>
              <a:t>＠</a:t>
            </a:r>
            <a:r>
              <a:rPr kumimoji="0" lang="en-US" altLang="ja-JP" sz="1400" b="1" kern="0" dirty="0">
                <a:solidFill>
                  <a:srgbClr val="000000"/>
                </a:solidFill>
                <a:ea typeface="ＭＳ Ｐゴシック" pitchFamily="50" charset="-128"/>
              </a:rPr>
              <a:t>15</a:t>
            </a:r>
            <a:r>
              <a:rPr kumimoji="0" lang="ja-JP" altLang="en-US" sz="1400" b="1" kern="0" dirty="0" smtClean="0">
                <a:solidFill>
                  <a:srgbClr val="000000"/>
                </a:solidFill>
                <a:ea typeface="ＭＳ Ｐゴシック" pitchFamily="50" charset="-128"/>
              </a:rPr>
              <a:t>℃</a:t>
            </a:r>
            <a:r>
              <a:rPr kumimoji="0" lang="en-US" altLang="ja-JP" sz="1400" b="1" kern="0" dirty="0" smtClean="0">
                <a:solidFill>
                  <a:srgbClr val="000000"/>
                </a:solidFill>
                <a:ea typeface="ＭＳ Ｐゴシック" pitchFamily="50" charset="-128"/>
              </a:rPr>
              <a:t>)</a:t>
            </a:r>
            <a:endParaRPr kumimoji="0" lang="en-US" altLang="ja-JP" sz="1400" b="1" kern="0" dirty="0">
              <a:solidFill>
                <a:srgbClr val="000000"/>
              </a:solidFill>
              <a:ea typeface="ＭＳ Ｐゴシック" pitchFamily="50" charset="-128"/>
            </a:endParaRPr>
          </a:p>
        </p:txBody>
      </p:sp>
      <p:sp>
        <p:nvSpPr>
          <p:cNvPr id="24581" name="テキスト ボックス 16"/>
          <p:cNvSpPr txBox="1">
            <a:spLocks noChangeArrowheads="1"/>
          </p:cNvSpPr>
          <p:nvPr/>
        </p:nvSpPr>
        <p:spPr bwMode="auto">
          <a:xfrm>
            <a:off x="577850" y="2513013"/>
            <a:ext cx="3095719" cy="369332"/>
          </a:xfrm>
          <a:prstGeom prst="rect">
            <a:avLst/>
          </a:prstGeom>
          <a:noFill/>
          <a:ln w="9525">
            <a:noFill/>
            <a:miter lim="800000"/>
            <a:headEnd/>
            <a:tailEnd/>
          </a:ln>
        </p:spPr>
        <p:txBody>
          <a:bodyPr wrap="none">
            <a:spAutoFit/>
          </a:bodyPr>
          <a:lstStyle/>
          <a:p>
            <a:r>
              <a:rPr lang="ja-JP" altLang="en-US" dirty="0" smtClean="0"/>
              <a:t>▼</a:t>
            </a:r>
            <a:r>
              <a:rPr lang="en-US" altLang="ja-JP" dirty="0" smtClean="0"/>
              <a:t>The start from discharging</a:t>
            </a:r>
            <a:endParaRPr lang="ja-JP" altLang="en-US" dirty="0"/>
          </a:p>
        </p:txBody>
      </p:sp>
      <p:sp>
        <p:nvSpPr>
          <p:cNvPr id="18" name="テキスト ボックス 17"/>
          <p:cNvSpPr txBox="1"/>
          <p:nvPr/>
        </p:nvSpPr>
        <p:spPr>
          <a:xfrm>
            <a:off x="2579302" y="3132216"/>
            <a:ext cx="931633" cy="733663"/>
          </a:xfrm>
          <a:prstGeom prst="rightArrow">
            <a:avLst/>
          </a:prstGeom>
          <a:solidFill>
            <a:srgbClr val="0070C0"/>
          </a:solidFill>
          <a:ln w="28575">
            <a:noFill/>
          </a:ln>
        </p:spPr>
        <p:txBody>
          <a:bodyPr>
            <a:spAutoFit/>
          </a:bodyPr>
          <a:lstStyle/>
          <a:p>
            <a:pPr algn="ctr">
              <a:defRPr/>
            </a:pP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ＭＳ Ｐゴシック" pitchFamily="50" charset="-128"/>
            </a:endParaRPr>
          </a:p>
        </p:txBody>
      </p:sp>
      <p:grpSp>
        <p:nvGrpSpPr>
          <p:cNvPr id="24583" name="グループ化 50"/>
          <p:cNvGrpSpPr>
            <a:grpSpLocks/>
          </p:cNvGrpSpPr>
          <p:nvPr/>
        </p:nvGrpSpPr>
        <p:grpSpPr bwMode="auto">
          <a:xfrm>
            <a:off x="3549088" y="4932363"/>
            <a:ext cx="1807138" cy="1112837"/>
            <a:chOff x="6402912" y="3977709"/>
            <a:chExt cx="1616560" cy="738591"/>
          </a:xfrm>
        </p:grpSpPr>
        <p:sp>
          <p:nvSpPr>
            <p:cNvPr id="31" name="正方形/長方形 30"/>
            <p:cNvSpPr/>
            <p:nvPr/>
          </p:nvSpPr>
          <p:spPr>
            <a:xfrm>
              <a:off x="7849559" y="4269563"/>
              <a:ext cx="169913" cy="16120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0" name="AutoShape 28"/>
            <p:cNvSpPr>
              <a:spLocks noChangeAspect="1" noChangeArrowheads="1"/>
            </p:cNvSpPr>
            <p:nvPr/>
          </p:nvSpPr>
          <p:spPr bwMode="auto">
            <a:xfrm flipH="1">
              <a:off x="6402912" y="3977709"/>
              <a:ext cx="1487934" cy="738591"/>
            </a:xfrm>
            <a:prstGeom prst="roundRect">
              <a:avLst>
                <a:gd name="adj" fmla="val 50000"/>
              </a:avLst>
            </a:prstGeom>
            <a:solidFill>
              <a:srgbClr val="FF6600"/>
            </a:solidFill>
            <a:ln w="28575">
              <a:solidFill>
                <a:schemeClr val="tx1"/>
              </a:solidFill>
              <a:round/>
              <a:headEnd/>
              <a:tailEnd/>
            </a:ln>
          </p:spPr>
          <p:txBody>
            <a:bodyPr wrap="none" lIns="60817" tIns="30408" rIns="60817" bIns="30408" anchor="ctr" anchorCtr="1"/>
            <a:lstStyle/>
            <a:p>
              <a:pPr defTabSz="850900" fontAlgn="auto">
                <a:lnSpc>
                  <a:spcPct val="85000"/>
                </a:lnSpc>
                <a:spcBef>
                  <a:spcPts val="0"/>
                </a:spcBef>
                <a:spcAft>
                  <a:spcPts val="0"/>
                </a:spcAft>
                <a:defRPr/>
              </a:pPr>
              <a:r>
                <a:rPr kumimoji="0" lang="en-US" altLang="ja-JP" b="1" kern="0" dirty="0">
                  <a:solidFill>
                    <a:srgbClr val="000000"/>
                  </a:solidFill>
                  <a:ea typeface="ＭＳ Ｐゴシック" pitchFamily="50" charset="-128"/>
                </a:rPr>
                <a:t>70MPa</a:t>
              </a:r>
              <a:endParaRPr kumimoji="0" lang="ja-JP" altLang="ja-JP" b="1" kern="0" dirty="0">
                <a:solidFill>
                  <a:srgbClr val="000000"/>
                </a:solidFill>
                <a:ea typeface="ＭＳ Ｐゴシック" pitchFamily="50" charset="-128"/>
              </a:endParaRPr>
            </a:p>
          </p:txBody>
        </p:sp>
      </p:grpSp>
      <p:grpSp>
        <p:nvGrpSpPr>
          <p:cNvPr id="24584" name="グループ化 49"/>
          <p:cNvGrpSpPr>
            <a:grpSpLocks/>
          </p:cNvGrpSpPr>
          <p:nvPr/>
        </p:nvGrpSpPr>
        <p:grpSpPr bwMode="auto">
          <a:xfrm>
            <a:off x="3552825" y="2938463"/>
            <a:ext cx="1801813" cy="1112837"/>
            <a:chOff x="3412558" y="3980577"/>
            <a:chExt cx="1610673" cy="738591"/>
          </a:xfrm>
        </p:grpSpPr>
        <p:sp>
          <p:nvSpPr>
            <p:cNvPr id="37" name="正方形/長方形 36"/>
            <p:cNvSpPr/>
            <p:nvPr/>
          </p:nvSpPr>
          <p:spPr>
            <a:xfrm>
              <a:off x="4853435" y="4250305"/>
              <a:ext cx="169796" cy="16120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2" name="AutoShape 28"/>
            <p:cNvSpPr>
              <a:spLocks noChangeAspect="1" noChangeArrowheads="1"/>
            </p:cNvSpPr>
            <p:nvPr/>
          </p:nvSpPr>
          <p:spPr bwMode="auto">
            <a:xfrm flipH="1">
              <a:off x="3412558" y="3980577"/>
              <a:ext cx="1486897" cy="738591"/>
            </a:xfrm>
            <a:prstGeom prst="roundRect">
              <a:avLst>
                <a:gd name="adj" fmla="val 50000"/>
              </a:avLst>
            </a:prstGeom>
            <a:solidFill>
              <a:srgbClr val="CCFFFF"/>
            </a:solidFill>
            <a:ln w="28575">
              <a:solidFill>
                <a:schemeClr val="tx1"/>
              </a:solidFill>
              <a:round/>
              <a:headEnd/>
              <a:tailEnd/>
            </a:ln>
          </p:spPr>
          <p:txBody>
            <a:bodyPr wrap="none" lIns="60817" tIns="30408" rIns="60817" bIns="30408" anchor="ctr" anchorCtr="1"/>
            <a:lstStyle/>
            <a:p>
              <a:pPr defTabSz="850900" fontAlgn="auto">
                <a:lnSpc>
                  <a:spcPct val="85000"/>
                </a:lnSpc>
                <a:spcBef>
                  <a:spcPts val="0"/>
                </a:spcBef>
                <a:spcAft>
                  <a:spcPts val="0"/>
                </a:spcAft>
                <a:defRPr/>
              </a:pPr>
              <a:r>
                <a:rPr kumimoji="0" lang="en-US" altLang="ja-JP" b="1" kern="0" dirty="0">
                  <a:solidFill>
                    <a:srgbClr val="000000"/>
                  </a:solidFill>
                  <a:ea typeface="ＭＳ Ｐゴシック" pitchFamily="50" charset="-128"/>
                </a:rPr>
                <a:t>1MPa</a:t>
              </a:r>
              <a:endParaRPr kumimoji="0" lang="ja-JP" altLang="ja-JP" b="1" kern="0" dirty="0">
                <a:solidFill>
                  <a:srgbClr val="000000"/>
                </a:solidFill>
                <a:ea typeface="ＭＳ Ｐゴシック" pitchFamily="50" charset="-128"/>
              </a:endParaRPr>
            </a:p>
          </p:txBody>
        </p:sp>
      </p:grpSp>
      <p:sp>
        <p:nvSpPr>
          <p:cNvPr id="35" name="テキスト ボックス 34"/>
          <p:cNvSpPr txBox="1"/>
          <p:nvPr/>
        </p:nvSpPr>
        <p:spPr>
          <a:xfrm>
            <a:off x="2576429" y="5126831"/>
            <a:ext cx="931633" cy="733663"/>
          </a:xfrm>
          <a:prstGeom prst="rightArrow">
            <a:avLst/>
          </a:prstGeom>
          <a:solidFill>
            <a:srgbClr val="FF0000"/>
          </a:solidFill>
          <a:ln w="28575">
            <a:noFill/>
          </a:ln>
        </p:spPr>
        <p:txBody>
          <a:bodyPr>
            <a:spAutoFit/>
          </a:bodyPr>
          <a:lstStyle/>
          <a:p>
            <a:pPr algn="ctr">
              <a:defRPr/>
            </a:pPr>
            <a:endParaRPr lang="ja-JP" alt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50" charset="-128"/>
            </a:endParaRPr>
          </a:p>
        </p:txBody>
      </p:sp>
      <p:sp>
        <p:nvSpPr>
          <p:cNvPr id="36" name="テキスト ボックス 35"/>
          <p:cNvSpPr txBox="1"/>
          <p:nvPr/>
        </p:nvSpPr>
        <p:spPr>
          <a:xfrm flipH="1">
            <a:off x="5325737" y="3373757"/>
            <a:ext cx="931633" cy="733663"/>
          </a:xfrm>
          <a:prstGeom prst="rightArrow">
            <a:avLst/>
          </a:prstGeom>
          <a:solidFill>
            <a:srgbClr val="0070C0"/>
          </a:solidFill>
          <a:ln w="28575">
            <a:noFill/>
          </a:ln>
        </p:spPr>
        <p:txBody>
          <a:bodyPr>
            <a:spAutoFit/>
          </a:bodyPr>
          <a:lstStyle/>
          <a:p>
            <a:pPr algn="ctr">
              <a:defRPr/>
            </a:pP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ＭＳ Ｐゴシック" pitchFamily="50" charset="-128"/>
            </a:endParaRPr>
          </a:p>
        </p:txBody>
      </p:sp>
      <p:sp>
        <p:nvSpPr>
          <p:cNvPr id="41" name="正方形/長方形 40"/>
          <p:cNvSpPr/>
          <p:nvPr/>
        </p:nvSpPr>
        <p:spPr>
          <a:xfrm>
            <a:off x="2225675" y="5373688"/>
            <a:ext cx="169863" cy="2413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AutoShape 28"/>
          <p:cNvSpPr>
            <a:spLocks noChangeAspect="1" noChangeArrowheads="1"/>
          </p:cNvSpPr>
          <p:nvPr/>
        </p:nvSpPr>
        <p:spPr bwMode="auto">
          <a:xfrm flipH="1">
            <a:off x="594077" y="4949825"/>
            <a:ext cx="1663347" cy="1109663"/>
          </a:xfrm>
          <a:prstGeom prst="roundRect">
            <a:avLst>
              <a:gd name="adj" fmla="val 50000"/>
            </a:avLst>
          </a:prstGeom>
          <a:solidFill>
            <a:srgbClr val="FFC000"/>
          </a:solidFill>
          <a:ln w="28575">
            <a:solidFill>
              <a:schemeClr val="tx1"/>
            </a:solidFill>
            <a:round/>
            <a:headEnd/>
            <a:tailEnd/>
          </a:ln>
        </p:spPr>
        <p:txBody>
          <a:bodyPr lIns="60817" tIns="30408" rIns="60817" bIns="30408" anchor="ctr" anchorCtr="1"/>
          <a:lstStyle/>
          <a:p>
            <a:pPr defTabSz="850900" fontAlgn="auto">
              <a:lnSpc>
                <a:spcPct val="85000"/>
              </a:lnSpc>
              <a:spcBef>
                <a:spcPts val="0"/>
              </a:spcBef>
              <a:spcAft>
                <a:spcPts val="0"/>
              </a:spcAft>
              <a:defRPr/>
            </a:pPr>
            <a:r>
              <a:rPr kumimoji="0" lang="en-US" altLang="ja-JP" sz="1600" b="1" kern="0" dirty="0" smtClean="0">
                <a:solidFill>
                  <a:srgbClr val="000000"/>
                </a:solidFill>
                <a:ea typeface="ＭＳ Ｐゴシック" pitchFamily="50" charset="-128"/>
              </a:rPr>
              <a:t>Initial Pressure is </a:t>
            </a:r>
            <a:r>
              <a:rPr kumimoji="0" lang="en-US" altLang="ja-JP" sz="1600" b="1" kern="0" dirty="0" err="1" smtClean="0">
                <a:solidFill>
                  <a:srgbClr val="000000"/>
                </a:solidFill>
                <a:ea typeface="ＭＳ Ｐゴシック" pitchFamily="50" charset="-128"/>
              </a:rPr>
              <a:t>1MPa</a:t>
            </a:r>
            <a:endParaRPr kumimoji="0" lang="en-US" altLang="ja-JP" sz="1600" b="1" kern="0" dirty="0">
              <a:solidFill>
                <a:srgbClr val="000000"/>
              </a:solidFill>
              <a:ea typeface="ＭＳ Ｐゴシック" pitchFamily="50" charset="-128"/>
            </a:endParaRPr>
          </a:p>
        </p:txBody>
      </p:sp>
      <p:sp>
        <p:nvSpPr>
          <p:cNvPr id="24589" name="テキスト ボックス 42"/>
          <p:cNvSpPr txBox="1">
            <a:spLocks noChangeArrowheads="1"/>
          </p:cNvSpPr>
          <p:nvPr/>
        </p:nvSpPr>
        <p:spPr bwMode="auto">
          <a:xfrm>
            <a:off x="574675" y="4532313"/>
            <a:ext cx="2441694" cy="369332"/>
          </a:xfrm>
          <a:prstGeom prst="rect">
            <a:avLst/>
          </a:prstGeom>
          <a:noFill/>
          <a:ln w="9525">
            <a:noFill/>
            <a:miter lim="800000"/>
            <a:headEnd/>
            <a:tailEnd/>
          </a:ln>
        </p:spPr>
        <p:txBody>
          <a:bodyPr wrap="none">
            <a:spAutoFit/>
          </a:bodyPr>
          <a:lstStyle/>
          <a:p>
            <a:r>
              <a:rPr lang="ja-JP" altLang="en-US" dirty="0" smtClean="0"/>
              <a:t>▼</a:t>
            </a:r>
            <a:r>
              <a:rPr lang="en-US" altLang="ja-JP" dirty="0" smtClean="0"/>
              <a:t>The start from filling</a:t>
            </a:r>
            <a:endParaRPr lang="ja-JP" altLang="en-US" dirty="0"/>
          </a:p>
        </p:txBody>
      </p:sp>
      <p:sp>
        <p:nvSpPr>
          <p:cNvPr id="49" name="テキスト ボックス 48"/>
          <p:cNvSpPr txBox="1"/>
          <p:nvPr/>
        </p:nvSpPr>
        <p:spPr>
          <a:xfrm>
            <a:off x="5740766" y="2968581"/>
            <a:ext cx="931633" cy="733663"/>
          </a:xfrm>
          <a:prstGeom prst="rightArrow">
            <a:avLst/>
          </a:prstGeom>
          <a:solidFill>
            <a:srgbClr val="FF0000"/>
          </a:solidFill>
          <a:ln w="28575">
            <a:noFill/>
          </a:ln>
        </p:spPr>
        <p:txBody>
          <a:bodyPr>
            <a:spAutoFit/>
          </a:bodyPr>
          <a:lstStyle/>
          <a:p>
            <a:pPr algn="ctr">
              <a:defRPr/>
            </a:pPr>
            <a:endParaRPr lang="ja-JP" alt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50" charset="-128"/>
            </a:endParaRPr>
          </a:p>
        </p:txBody>
      </p:sp>
      <p:grpSp>
        <p:nvGrpSpPr>
          <p:cNvPr id="24591" name="グループ化 51"/>
          <p:cNvGrpSpPr>
            <a:grpSpLocks/>
          </p:cNvGrpSpPr>
          <p:nvPr/>
        </p:nvGrpSpPr>
        <p:grpSpPr bwMode="auto">
          <a:xfrm>
            <a:off x="6733613" y="2936875"/>
            <a:ext cx="1807138" cy="1109663"/>
            <a:chOff x="6402912" y="3977709"/>
            <a:chExt cx="1616560" cy="738591"/>
          </a:xfrm>
        </p:grpSpPr>
        <p:sp>
          <p:nvSpPr>
            <p:cNvPr id="53" name="正方形/長方形 52"/>
            <p:cNvSpPr/>
            <p:nvPr/>
          </p:nvSpPr>
          <p:spPr>
            <a:xfrm>
              <a:off x="7849559" y="4270398"/>
              <a:ext cx="169913" cy="15955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4" name="AutoShape 28"/>
            <p:cNvSpPr>
              <a:spLocks noChangeAspect="1" noChangeArrowheads="1"/>
            </p:cNvSpPr>
            <p:nvPr/>
          </p:nvSpPr>
          <p:spPr bwMode="auto">
            <a:xfrm flipH="1">
              <a:off x="6402912" y="3977709"/>
              <a:ext cx="1487934" cy="738591"/>
            </a:xfrm>
            <a:prstGeom prst="roundRect">
              <a:avLst>
                <a:gd name="adj" fmla="val 50000"/>
              </a:avLst>
            </a:prstGeom>
            <a:solidFill>
              <a:srgbClr val="FF6600"/>
            </a:solidFill>
            <a:ln w="28575">
              <a:solidFill>
                <a:schemeClr val="tx1"/>
              </a:solidFill>
              <a:round/>
              <a:headEnd/>
              <a:tailEnd/>
            </a:ln>
          </p:spPr>
          <p:txBody>
            <a:bodyPr wrap="none" lIns="60817" tIns="30408" rIns="60817" bIns="30408" anchor="ctr" anchorCtr="1"/>
            <a:lstStyle/>
            <a:p>
              <a:pPr defTabSz="850900" fontAlgn="auto">
                <a:lnSpc>
                  <a:spcPct val="85000"/>
                </a:lnSpc>
                <a:spcBef>
                  <a:spcPts val="0"/>
                </a:spcBef>
                <a:spcAft>
                  <a:spcPts val="0"/>
                </a:spcAft>
                <a:defRPr/>
              </a:pPr>
              <a:r>
                <a:rPr kumimoji="0" lang="en-US" altLang="ja-JP" b="1" kern="0" dirty="0">
                  <a:solidFill>
                    <a:srgbClr val="000000"/>
                  </a:solidFill>
                  <a:ea typeface="ＭＳ Ｐゴシック" pitchFamily="50" charset="-128"/>
                </a:rPr>
                <a:t>70MPa</a:t>
              </a:r>
              <a:endParaRPr kumimoji="0" lang="ja-JP" altLang="ja-JP" b="1" kern="0" dirty="0">
                <a:solidFill>
                  <a:srgbClr val="000000"/>
                </a:solidFill>
                <a:ea typeface="ＭＳ Ｐゴシック" pitchFamily="50" charset="-128"/>
              </a:endParaRPr>
            </a:p>
          </p:txBody>
        </p:sp>
      </p:grpSp>
      <p:grpSp>
        <p:nvGrpSpPr>
          <p:cNvPr id="24592" name="グループ化 54"/>
          <p:cNvGrpSpPr>
            <a:grpSpLocks/>
          </p:cNvGrpSpPr>
          <p:nvPr/>
        </p:nvGrpSpPr>
        <p:grpSpPr bwMode="auto">
          <a:xfrm>
            <a:off x="6724650" y="4932363"/>
            <a:ext cx="1801813" cy="1112837"/>
            <a:chOff x="3412558" y="3980577"/>
            <a:chExt cx="1610673" cy="738591"/>
          </a:xfrm>
        </p:grpSpPr>
        <p:sp>
          <p:nvSpPr>
            <p:cNvPr id="56" name="正方形/長方形 55"/>
            <p:cNvSpPr/>
            <p:nvPr/>
          </p:nvSpPr>
          <p:spPr>
            <a:xfrm>
              <a:off x="4853435" y="4250305"/>
              <a:ext cx="169796" cy="16120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7" name="AutoShape 28"/>
            <p:cNvSpPr>
              <a:spLocks noChangeAspect="1" noChangeArrowheads="1"/>
            </p:cNvSpPr>
            <p:nvPr/>
          </p:nvSpPr>
          <p:spPr bwMode="auto">
            <a:xfrm flipH="1">
              <a:off x="3412558" y="3980577"/>
              <a:ext cx="1486897" cy="738591"/>
            </a:xfrm>
            <a:prstGeom prst="roundRect">
              <a:avLst>
                <a:gd name="adj" fmla="val 50000"/>
              </a:avLst>
            </a:prstGeom>
            <a:solidFill>
              <a:srgbClr val="CCFFFF"/>
            </a:solidFill>
            <a:ln w="28575">
              <a:solidFill>
                <a:schemeClr val="tx1"/>
              </a:solidFill>
              <a:round/>
              <a:headEnd/>
              <a:tailEnd/>
            </a:ln>
          </p:spPr>
          <p:txBody>
            <a:bodyPr wrap="none" lIns="60817" tIns="30408" rIns="60817" bIns="30408" anchor="ctr" anchorCtr="1"/>
            <a:lstStyle/>
            <a:p>
              <a:pPr defTabSz="850900" fontAlgn="auto">
                <a:lnSpc>
                  <a:spcPct val="85000"/>
                </a:lnSpc>
                <a:spcBef>
                  <a:spcPts val="0"/>
                </a:spcBef>
                <a:spcAft>
                  <a:spcPts val="0"/>
                </a:spcAft>
                <a:defRPr/>
              </a:pPr>
              <a:r>
                <a:rPr kumimoji="0" lang="en-US" altLang="ja-JP" b="1" kern="0" dirty="0">
                  <a:solidFill>
                    <a:srgbClr val="000000"/>
                  </a:solidFill>
                  <a:ea typeface="ＭＳ Ｐゴシック" pitchFamily="50" charset="-128"/>
                </a:rPr>
                <a:t>1MPa</a:t>
              </a:r>
              <a:endParaRPr kumimoji="0" lang="ja-JP" altLang="ja-JP" b="1" kern="0" dirty="0">
                <a:solidFill>
                  <a:srgbClr val="000000"/>
                </a:solidFill>
                <a:ea typeface="ＭＳ Ｐゴシック" pitchFamily="50" charset="-128"/>
              </a:endParaRPr>
            </a:p>
          </p:txBody>
        </p:sp>
      </p:grpSp>
      <p:sp>
        <p:nvSpPr>
          <p:cNvPr id="2" name="テキスト ボックス 35"/>
          <p:cNvSpPr txBox="1"/>
          <p:nvPr/>
        </p:nvSpPr>
        <p:spPr>
          <a:xfrm flipH="1">
            <a:off x="5351137" y="5341610"/>
            <a:ext cx="931633" cy="733663"/>
          </a:xfrm>
          <a:prstGeom prst="rightArrow">
            <a:avLst/>
          </a:prstGeom>
          <a:solidFill>
            <a:srgbClr val="0070C0"/>
          </a:solidFill>
          <a:ln w="28575">
            <a:noFill/>
          </a:ln>
        </p:spPr>
        <p:txBody>
          <a:bodyPr>
            <a:spAutoFit/>
          </a:bodyPr>
          <a:lstStyle/>
          <a:p>
            <a:pPr algn="ctr">
              <a:defRPr/>
            </a:pP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ＭＳ Ｐゴシック" pitchFamily="50" charset="-128"/>
            </a:endParaRPr>
          </a:p>
        </p:txBody>
      </p:sp>
      <p:sp>
        <p:nvSpPr>
          <p:cNvPr id="3" name="テキスト ボックス 48"/>
          <p:cNvSpPr txBox="1"/>
          <p:nvPr/>
        </p:nvSpPr>
        <p:spPr>
          <a:xfrm>
            <a:off x="5766166" y="4936434"/>
            <a:ext cx="931633" cy="733663"/>
          </a:xfrm>
          <a:prstGeom prst="rightArrow">
            <a:avLst/>
          </a:prstGeom>
          <a:solidFill>
            <a:srgbClr val="FF0000"/>
          </a:solidFill>
          <a:ln w="28575">
            <a:noFill/>
          </a:ln>
        </p:spPr>
        <p:txBody>
          <a:bodyPr>
            <a:spAutoFit/>
          </a:bodyPr>
          <a:lstStyle/>
          <a:p>
            <a:pPr algn="ctr">
              <a:defRPr/>
            </a:pPr>
            <a:endParaRPr lang="ja-JP" alt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50" charset="-128"/>
            </a:endParaRPr>
          </a:p>
        </p:txBody>
      </p:sp>
      <p:sp>
        <p:nvSpPr>
          <p:cNvPr id="43" name="スライド番号プレースホルダ 42"/>
          <p:cNvSpPr>
            <a:spLocks noGrp="1"/>
          </p:cNvSpPr>
          <p:nvPr>
            <p:ph type="sldNum" sz="quarter" idx="12"/>
          </p:nvPr>
        </p:nvSpPr>
        <p:spPr/>
        <p:txBody>
          <a:bodyPr/>
          <a:lstStyle/>
          <a:p>
            <a:pPr>
              <a:defRPr/>
            </a:pPr>
            <a:fld id="{A2284049-9D6D-4561-BF92-56A5CB641E23}" type="slidenum">
              <a:rPr lang="ja-JP" altLang="en-US"/>
              <a:pPr>
                <a:defRPr/>
              </a:pPr>
              <a:t>32</a:t>
            </a:fld>
            <a:endParaRPr lang="ja-JP" altLang="en-US" dirty="0"/>
          </a:p>
        </p:txBody>
      </p:sp>
      <p:sp>
        <p:nvSpPr>
          <p:cNvPr id="28" name="テキスト ボックス 27"/>
          <p:cNvSpPr txBox="1"/>
          <p:nvPr/>
        </p:nvSpPr>
        <p:spPr>
          <a:xfrm>
            <a:off x="1409701" y="1516382"/>
            <a:ext cx="1672982" cy="733663"/>
          </a:xfrm>
          <a:prstGeom prst="rightArrow">
            <a:avLst/>
          </a:prstGeom>
          <a:solidFill>
            <a:srgbClr val="0070C0"/>
          </a:solidFill>
          <a:ln w="28575">
            <a:noFill/>
          </a:ln>
        </p:spPr>
        <p:txBody>
          <a:bodyPr wrap="square" lIns="0" rIns="0">
            <a:spAutoFit/>
          </a:bodyPr>
          <a:lstStyle/>
          <a:p>
            <a:pPr algn="ctr">
              <a:defRPr/>
            </a:pP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ＭＳ Ｐゴシック" pitchFamily="50" charset="-128"/>
              </a:rPr>
              <a:t>Discharging</a:t>
            </a: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ＭＳ Ｐゴシック" pitchFamily="50" charset="-128"/>
            </a:endParaRPr>
          </a:p>
        </p:txBody>
      </p:sp>
      <p:sp>
        <p:nvSpPr>
          <p:cNvPr id="29" name="テキスト ボックス 28"/>
          <p:cNvSpPr txBox="1"/>
          <p:nvPr/>
        </p:nvSpPr>
        <p:spPr>
          <a:xfrm>
            <a:off x="1433429" y="783431"/>
            <a:ext cx="1662196" cy="733663"/>
          </a:xfrm>
          <a:prstGeom prst="rightArrow">
            <a:avLst/>
          </a:prstGeom>
          <a:solidFill>
            <a:srgbClr val="FF0000"/>
          </a:solidFill>
          <a:ln w="28575">
            <a:noFill/>
          </a:ln>
        </p:spPr>
        <p:txBody>
          <a:bodyPr wrap="square" lIns="0" rIns="0">
            <a:spAutoFit/>
          </a:bodyPr>
          <a:lstStyle/>
          <a:p>
            <a:pPr algn="ctr">
              <a:defRPr/>
            </a:pPr>
            <a:r>
              <a:rPr lang="en-US" altLang="ja-JP"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50" charset="-128"/>
              </a:rPr>
              <a:t>Filling</a:t>
            </a:r>
            <a:endParaRPr lang="ja-JP" alt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50" charset="-128"/>
            </a:endParaRPr>
          </a:p>
        </p:txBody>
      </p:sp>
      <p:sp>
        <p:nvSpPr>
          <p:cNvPr id="33" name="テキスト ボックス 32"/>
          <p:cNvSpPr txBox="1"/>
          <p:nvPr/>
        </p:nvSpPr>
        <p:spPr>
          <a:xfrm>
            <a:off x="3114675" y="1019175"/>
            <a:ext cx="4526239" cy="338554"/>
          </a:xfrm>
          <a:prstGeom prst="rect">
            <a:avLst/>
          </a:prstGeom>
          <a:noFill/>
        </p:spPr>
        <p:txBody>
          <a:bodyPr wrap="none" rtlCol="0">
            <a:spAutoFit/>
          </a:bodyPr>
          <a:lstStyle/>
          <a:p>
            <a:r>
              <a:rPr lang="en-US" altLang="ja-JP" sz="1600" dirty="0" smtClean="0">
                <a:latin typeface="Tahoma" pitchFamily="34" charset="0"/>
                <a:cs typeface="Tahoma" pitchFamily="34" charset="0"/>
              </a:rPr>
              <a:t>makes to increase temperature of gas in a tank </a:t>
            </a:r>
            <a:endParaRPr kumimoji="1" lang="ja-JP" altLang="en-US" sz="1600" dirty="0" smtClean="0">
              <a:latin typeface="Tahoma" pitchFamily="34" charset="0"/>
              <a:cs typeface="Tahoma" pitchFamily="34" charset="0"/>
            </a:endParaRPr>
          </a:p>
        </p:txBody>
      </p:sp>
      <p:sp>
        <p:nvSpPr>
          <p:cNvPr id="34" name="テキスト ボックス 33"/>
          <p:cNvSpPr txBox="1"/>
          <p:nvPr/>
        </p:nvSpPr>
        <p:spPr>
          <a:xfrm>
            <a:off x="3114675" y="1704975"/>
            <a:ext cx="4587153" cy="338554"/>
          </a:xfrm>
          <a:prstGeom prst="rect">
            <a:avLst/>
          </a:prstGeom>
          <a:noFill/>
        </p:spPr>
        <p:txBody>
          <a:bodyPr wrap="none" rtlCol="0">
            <a:spAutoFit/>
          </a:bodyPr>
          <a:lstStyle/>
          <a:p>
            <a:r>
              <a:rPr lang="en-US" altLang="ja-JP" sz="1600" dirty="0" smtClean="0">
                <a:latin typeface="Tahoma" pitchFamily="34" charset="0"/>
                <a:cs typeface="Tahoma" pitchFamily="34" charset="0"/>
              </a:rPr>
              <a:t>makes to decrease temperature of gas in a tank </a:t>
            </a:r>
            <a:endParaRPr kumimoji="1" lang="ja-JP" altLang="en-US" sz="16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311150" y="2012950"/>
            <a:ext cx="7899400" cy="3455988"/>
          </a:xfrm>
          <a:prstGeom prst="rect">
            <a:avLst/>
          </a:prstGeom>
          <a:noFill/>
          <a:ln w="9525">
            <a:noFill/>
            <a:miter lim="800000"/>
            <a:headEnd/>
            <a:tailEnd/>
          </a:ln>
        </p:spPr>
      </p:pic>
      <p:sp>
        <p:nvSpPr>
          <p:cNvPr id="25603" name="テキスト ボックス 2"/>
          <p:cNvSpPr txBox="1">
            <a:spLocks noChangeArrowheads="1"/>
          </p:cNvSpPr>
          <p:nvPr/>
        </p:nvSpPr>
        <p:spPr bwMode="auto">
          <a:xfrm>
            <a:off x="0" y="0"/>
            <a:ext cx="7188200" cy="641350"/>
          </a:xfrm>
          <a:prstGeom prst="rect">
            <a:avLst/>
          </a:prstGeom>
          <a:noFill/>
          <a:ln w="9525">
            <a:noFill/>
            <a:miter lim="800000"/>
            <a:headEnd/>
            <a:tailEnd/>
          </a:ln>
        </p:spPr>
        <p:txBody>
          <a:bodyPr>
            <a:spAutoFit/>
          </a:bodyPr>
          <a:lstStyle/>
          <a:p>
            <a:r>
              <a:rPr lang="en-US" altLang="ja-JP" sz="3600" b="1" dirty="0" smtClean="0">
                <a:solidFill>
                  <a:srgbClr val="0070C0"/>
                </a:solidFill>
                <a:latin typeface="ＭＳ Ｐゴシック" charset="-128"/>
              </a:rPr>
              <a:t>Test Result</a:t>
            </a:r>
            <a:r>
              <a:rPr lang="ja-JP" altLang="en-US" sz="3600" b="1" dirty="0" smtClean="0">
                <a:solidFill>
                  <a:srgbClr val="0070C0"/>
                </a:solidFill>
                <a:latin typeface="ＭＳ Ｐゴシック" charset="-128"/>
              </a:rPr>
              <a:t>（</a:t>
            </a:r>
            <a:r>
              <a:rPr lang="en-US" altLang="ja-JP" sz="3600" b="1" dirty="0" smtClean="0">
                <a:solidFill>
                  <a:srgbClr val="0070C0"/>
                </a:solidFill>
                <a:latin typeface="ＭＳ Ｐゴシック" charset="-128"/>
              </a:rPr>
              <a:t>Type-4</a:t>
            </a:r>
            <a:r>
              <a:rPr lang="ja-JP" altLang="en-US" sz="3600" b="1" dirty="0" smtClean="0">
                <a:solidFill>
                  <a:srgbClr val="0070C0"/>
                </a:solidFill>
                <a:latin typeface="ＭＳ Ｐゴシック" charset="-128"/>
              </a:rPr>
              <a:t>）</a:t>
            </a:r>
            <a:endParaRPr lang="ja-JP" altLang="en-US" sz="3600" b="1" dirty="0">
              <a:solidFill>
                <a:srgbClr val="0070C0"/>
              </a:solidFill>
              <a:latin typeface="ＭＳ Ｐゴシック" charset="-128"/>
            </a:endParaRPr>
          </a:p>
        </p:txBody>
      </p:sp>
      <p:sp>
        <p:nvSpPr>
          <p:cNvPr id="25604" name="テキスト ボックス 44"/>
          <p:cNvSpPr txBox="1">
            <a:spLocks noChangeArrowheads="1"/>
          </p:cNvSpPr>
          <p:nvPr/>
        </p:nvSpPr>
        <p:spPr bwMode="auto">
          <a:xfrm>
            <a:off x="0" y="715963"/>
            <a:ext cx="8201025" cy="457200"/>
          </a:xfrm>
          <a:prstGeom prst="rect">
            <a:avLst/>
          </a:prstGeom>
          <a:noFill/>
          <a:ln w="9525">
            <a:noFill/>
            <a:miter lim="800000"/>
            <a:headEnd/>
            <a:tailEnd/>
          </a:ln>
        </p:spPr>
        <p:txBody>
          <a:bodyPr>
            <a:spAutoFit/>
          </a:bodyPr>
          <a:lstStyle/>
          <a:p>
            <a:pPr>
              <a:buFont typeface="Wingdings" pitchFamily="2" charset="2"/>
              <a:buNone/>
            </a:pPr>
            <a:r>
              <a:rPr lang="ja-JP" altLang="en-US" sz="2400" b="1" dirty="0" smtClean="0">
                <a:solidFill>
                  <a:srgbClr val="0070C0"/>
                </a:solidFill>
                <a:latin typeface="ＭＳ Ｐゴシック" charset="-128"/>
              </a:rPr>
              <a:t>・</a:t>
            </a:r>
            <a:r>
              <a:rPr lang="en-US" altLang="ja-JP" sz="2400" b="1" dirty="0" smtClean="0">
                <a:solidFill>
                  <a:srgbClr val="0070C0"/>
                </a:solidFill>
                <a:latin typeface="ＭＳ Ｐゴシック" charset="-128"/>
              </a:rPr>
              <a:t>RT gas filling</a:t>
            </a:r>
            <a:endParaRPr lang="ja-JP" altLang="en-US" sz="2400" b="1" dirty="0">
              <a:solidFill>
                <a:srgbClr val="0070C0"/>
              </a:solidFill>
              <a:latin typeface="ＭＳ Ｐゴシック" charset="-128"/>
            </a:endParaRPr>
          </a:p>
        </p:txBody>
      </p:sp>
      <p:sp>
        <p:nvSpPr>
          <p:cNvPr id="25605" name="AutoShape 43"/>
          <p:cNvSpPr>
            <a:spLocks noChangeArrowheads="1"/>
          </p:cNvSpPr>
          <p:nvPr/>
        </p:nvSpPr>
        <p:spPr bwMode="auto">
          <a:xfrm>
            <a:off x="2987675" y="1676400"/>
            <a:ext cx="2003425" cy="533400"/>
          </a:xfrm>
          <a:prstGeom prst="wedgeRectCallout">
            <a:avLst>
              <a:gd name="adj1" fmla="val -58718"/>
              <a:gd name="adj2" fmla="val 133037"/>
            </a:avLst>
          </a:prstGeom>
          <a:solidFill>
            <a:srgbClr val="FFFFFF"/>
          </a:solidFill>
          <a:ln w="19050">
            <a:solidFill>
              <a:srgbClr val="FF0000"/>
            </a:solidFill>
            <a:miter lim="800000"/>
            <a:headEnd/>
            <a:tailEnd/>
          </a:ln>
        </p:spPr>
        <p:txBody>
          <a:bodyPr lIns="74295" tIns="8890" rIns="74295" bIns="8890" anchor="ctr"/>
          <a:lstStyle/>
          <a:p>
            <a:pPr algn="ctr"/>
            <a:r>
              <a:rPr lang="ja-JP" altLang="en-US" sz="1400" dirty="0">
                <a:solidFill>
                  <a:srgbClr val="FF0000"/>
                </a:solidFill>
              </a:rPr>
              <a:t>環境温度＝</a:t>
            </a:r>
            <a:r>
              <a:rPr lang="en-US" altLang="ja-JP" sz="1400" dirty="0">
                <a:solidFill>
                  <a:srgbClr val="FF0000"/>
                </a:solidFill>
              </a:rPr>
              <a:t>25℃</a:t>
            </a:r>
          </a:p>
          <a:p>
            <a:pPr algn="ctr"/>
            <a:r>
              <a:rPr lang="ja-JP" altLang="en-US" sz="1400" dirty="0">
                <a:solidFill>
                  <a:srgbClr val="FF0000"/>
                </a:solidFill>
              </a:rPr>
              <a:t>充填ガス温度＝</a:t>
            </a:r>
            <a:r>
              <a:rPr lang="en-US" altLang="ja-JP" sz="1400" dirty="0">
                <a:solidFill>
                  <a:srgbClr val="FF0000"/>
                </a:solidFill>
              </a:rPr>
              <a:t>25℃</a:t>
            </a:r>
          </a:p>
        </p:txBody>
      </p:sp>
      <p:sp>
        <p:nvSpPr>
          <p:cNvPr id="25606" name="AutoShape 44"/>
          <p:cNvSpPr>
            <a:spLocks noChangeArrowheads="1"/>
          </p:cNvSpPr>
          <p:nvPr/>
        </p:nvSpPr>
        <p:spPr bwMode="auto">
          <a:xfrm>
            <a:off x="2547938" y="4105275"/>
            <a:ext cx="1800225" cy="557213"/>
          </a:xfrm>
          <a:prstGeom prst="wedgeRectCallout">
            <a:avLst>
              <a:gd name="adj1" fmla="val -3926"/>
              <a:gd name="adj2" fmla="val -138162"/>
            </a:avLst>
          </a:prstGeom>
          <a:solidFill>
            <a:srgbClr val="FFFFFF"/>
          </a:solidFill>
          <a:ln w="19050">
            <a:solidFill>
              <a:srgbClr val="0070C0"/>
            </a:solidFill>
            <a:miter lim="800000"/>
            <a:headEnd/>
            <a:tailEnd/>
          </a:ln>
        </p:spPr>
        <p:txBody>
          <a:bodyPr lIns="74295" tIns="8890" rIns="74295" bIns="8890" anchor="ctr"/>
          <a:lstStyle/>
          <a:p>
            <a:pPr algn="ctr"/>
            <a:r>
              <a:rPr lang="ja-JP" altLang="en-US" sz="1400" dirty="0">
                <a:solidFill>
                  <a:srgbClr val="0070C0"/>
                </a:solidFill>
              </a:rPr>
              <a:t>環境温度＝</a:t>
            </a:r>
            <a:r>
              <a:rPr lang="en-US" altLang="ja-JP" sz="1400" dirty="0">
                <a:solidFill>
                  <a:srgbClr val="0070C0"/>
                </a:solidFill>
              </a:rPr>
              <a:t>15</a:t>
            </a:r>
            <a:r>
              <a:rPr lang="ja-JP" altLang="en-US" sz="1400" dirty="0">
                <a:solidFill>
                  <a:srgbClr val="0070C0"/>
                </a:solidFill>
              </a:rPr>
              <a:t>℃</a:t>
            </a:r>
            <a:endParaRPr lang="en-US" altLang="ja-JP" sz="1400" dirty="0">
              <a:solidFill>
                <a:srgbClr val="0070C0"/>
              </a:solidFill>
            </a:endParaRPr>
          </a:p>
          <a:p>
            <a:pPr algn="ctr"/>
            <a:r>
              <a:rPr lang="ja-JP" altLang="en-US" sz="1400" dirty="0">
                <a:solidFill>
                  <a:srgbClr val="0070C0"/>
                </a:solidFill>
              </a:rPr>
              <a:t>充填ガス温度＝</a:t>
            </a:r>
            <a:r>
              <a:rPr lang="en-US" altLang="ja-JP" sz="1400" dirty="0">
                <a:solidFill>
                  <a:srgbClr val="0070C0"/>
                </a:solidFill>
              </a:rPr>
              <a:t>15</a:t>
            </a:r>
            <a:r>
              <a:rPr lang="ja-JP" altLang="en-US" sz="1400" dirty="0">
                <a:solidFill>
                  <a:srgbClr val="0070C0"/>
                </a:solidFill>
              </a:rPr>
              <a:t>℃</a:t>
            </a:r>
            <a:endParaRPr lang="ja-JP" altLang="ja-JP" sz="1400" dirty="0"/>
          </a:p>
        </p:txBody>
      </p:sp>
      <p:sp>
        <p:nvSpPr>
          <p:cNvPr id="20" name="メモ 19"/>
          <p:cNvSpPr/>
          <p:nvPr/>
        </p:nvSpPr>
        <p:spPr>
          <a:xfrm>
            <a:off x="369888" y="5592763"/>
            <a:ext cx="8512175" cy="661987"/>
          </a:xfrm>
          <a:prstGeom prst="foldedCorner">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buFont typeface="Wingdings" pitchFamily="2" charset="2"/>
              <a:buChar char="n"/>
              <a:defRPr/>
            </a:pPr>
            <a:r>
              <a:rPr lang="en-US" altLang="ja-JP" b="1" dirty="0">
                <a:solidFill>
                  <a:srgbClr val="0070C0"/>
                </a:solidFill>
                <a:latin typeface="ＭＳ Ｐゴシック" pitchFamily="50" charset="-128"/>
              </a:rPr>
              <a:t>VH3</a:t>
            </a:r>
            <a:r>
              <a:rPr lang="ja-JP" altLang="en-US" b="1" dirty="0">
                <a:solidFill>
                  <a:srgbClr val="0070C0"/>
                </a:solidFill>
                <a:latin typeface="ＭＳ Ｐゴシック" pitchFamily="50" charset="-128"/>
              </a:rPr>
              <a:t>と同様，数サイクル後には，容器内ガスの到達温度は安定傾向を示した．</a:t>
            </a:r>
          </a:p>
          <a:p>
            <a:pPr marL="273050" indent="-273050">
              <a:buFont typeface="Wingdings" pitchFamily="2" charset="2"/>
              <a:buChar char="n"/>
              <a:defRPr/>
            </a:pPr>
            <a:r>
              <a:rPr lang="en-US" altLang="ja-JP" b="1" dirty="0">
                <a:solidFill>
                  <a:srgbClr val="0070C0"/>
                </a:solidFill>
                <a:latin typeface="ＭＳ Ｐゴシック" pitchFamily="50" charset="-128"/>
              </a:rPr>
              <a:t>VH3</a:t>
            </a:r>
            <a:r>
              <a:rPr lang="ja-JP" altLang="en-US" b="1" dirty="0">
                <a:solidFill>
                  <a:srgbClr val="0070C0"/>
                </a:solidFill>
                <a:latin typeface="ＭＳ Ｐゴシック" pitchFamily="50" charset="-128"/>
              </a:rPr>
              <a:t>に比べて容器内ガスの到達温度が高温側に推移した．</a:t>
            </a:r>
            <a:endParaRPr lang="en-US" altLang="ja-JP" b="1" dirty="0">
              <a:solidFill>
                <a:srgbClr val="0070C0"/>
              </a:solidFill>
              <a:latin typeface="ＭＳ Ｐゴシック" pitchFamily="50" charset="-128"/>
            </a:endParaRPr>
          </a:p>
        </p:txBody>
      </p:sp>
      <p:graphicFrame>
        <p:nvGraphicFramePr>
          <p:cNvPr id="16438" name="Group 54"/>
          <p:cNvGraphicFramePr>
            <a:graphicFrameLocks noGrp="1"/>
          </p:cNvGraphicFramePr>
          <p:nvPr/>
        </p:nvGraphicFramePr>
        <p:xfrm>
          <a:off x="7258050" y="2146300"/>
          <a:ext cx="1855788" cy="2577465"/>
        </p:xfrm>
        <a:graphic>
          <a:graphicData uri="http://schemas.openxmlformats.org/drawingml/2006/table">
            <a:tbl>
              <a:tblPr/>
              <a:tblGrid>
                <a:gridCol w="709613"/>
                <a:gridCol w="11461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rgbClr val="FFFFFF"/>
                          </a:solidFill>
                          <a:effectLst/>
                          <a:latin typeface="ＭＳ Ｐゴシック" pitchFamily="50" charset="-128"/>
                          <a:ea typeface="ＭＳ Ｐゴシック" pitchFamily="50" charset="-128"/>
                        </a:rPr>
                        <a:t>記号</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rgbClr val="FFFFFF"/>
                          </a:solidFill>
                          <a:effectLst/>
                          <a:latin typeface="ＭＳ Ｐゴシック" pitchFamily="50" charset="-128"/>
                          <a:ea typeface="ＭＳ Ｐゴシック" pitchFamily="50" charset="-128"/>
                        </a:rPr>
                        <a:t>試験条件</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Def</a:t>
                      </a:r>
                      <a:endPar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放出スタート</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Fill</a:t>
                      </a:r>
                      <a:endPar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充填スタート</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2h</a:t>
                      </a:r>
                      <a:endPar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放出時間</a:t>
                      </a:r>
                      <a:endPar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2</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時間</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環境温度</a:t>
                      </a:r>
                      <a:endPar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G+15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充填ガス温度</a:t>
                      </a:r>
                      <a:endPar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Text Box 9"/>
          <p:cNvSpPr txBox="1">
            <a:spLocks noChangeArrowheads="1"/>
          </p:cNvSpPr>
          <p:nvPr/>
        </p:nvSpPr>
        <p:spPr bwMode="auto">
          <a:xfrm>
            <a:off x="301625" y="1595438"/>
            <a:ext cx="720725" cy="441325"/>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b="1" dirty="0">
                <a:solidFill>
                  <a:schemeClr val="bg1"/>
                </a:solidFill>
                <a:latin typeface="Arial" pitchFamily="34" charset="0"/>
                <a:ea typeface="+mn-ea"/>
                <a:cs typeface="Arial" pitchFamily="34" charset="0"/>
              </a:rPr>
              <a:t>VH4</a:t>
            </a:r>
            <a:endParaRPr lang="ja-JP" altLang="en-US" sz="2000" b="1" dirty="0">
              <a:solidFill>
                <a:schemeClr val="bg1"/>
              </a:solidFill>
              <a:latin typeface="Arial" pitchFamily="34" charset="0"/>
              <a:ea typeface="+mn-ea"/>
              <a:cs typeface="Arial" pitchFamily="34" charset="0"/>
            </a:endParaRPr>
          </a:p>
        </p:txBody>
      </p:sp>
      <p:sp>
        <p:nvSpPr>
          <p:cNvPr id="13" name="スライド番号プレースホルダ 12"/>
          <p:cNvSpPr>
            <a:spLocks noGrp="1"/>
          </p:cNvSpPr>
          <p:nvPr>
            <p:ph type="sldNum" sz="quarter" idx="12"/>
          </p:nvPr>
        </p:nvSpPr>
        <p:spPr/>
        <p:txBody>
          <a:bodyPr/>
          <a:lstStyle/>
          <a:p>
            <a:pPr>
              <a:defRPr/>
            </a:pPr>
            <a:fld id="{EE71233A-EAF1-40C1-8284-B8131899DCB4}" type="slidenum">
              <a:rPr lang="ja-JP" altLang="en-US"/>
              <a:pPr>
                <a:defRPr/>
              </a:pPr>
              <a:t>33</a:t>
            </a:fld>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379413" y="1604963"/>
            <a:ext cx="7874000" cy="3825875"/>
          </a:xfrm>
          <a:prstGeom prst="rect">
            <a:avLst/>
          </a:prstGeom>
          <a:noFill/>
          <a:ln w="9525">
            <a:noFill/>
            <a:miter lim="800000"/>
            <a:headEnd/>
            <a:tailEnd/>
          </a:ln>
        </p:spPr>
      </p:pic>
      <p:sp>
        <p:nvSpPr>
          <p:cNvPr id="26628" name="テキスト ボックス 44"/>
          <p:cNvSpPr txBox="1">
            <a:spLocks noChangeArrowheads="1"/>
          </p:cNvSpPr>
          <p:nvPr/>
        </p:nvSpPr>
        <p:spPr bwMode="auto">
          <a:xfrm>
            <a:off x="0" y="715963"/>
            <a:ext cx="8677275" cy="457200"/>
          </a:xfrm>
          <a:prstGeom prst="rect">
            <a:avLst/>
          </a:prstGeom>
          <a:noFill/>
          <a:ln w="9525">
            <a:noFill/>
            <a:miter lim="800000"/>
            <a:headEnd/>
            <a:tailEnd/>
          </a:ln>
        </p:spPr>
        <p:txBody>
          <a:bodyPr>
            <a:spAutoFit/>
          </a:bodyPr>
          <a:lstStyle/>
          <a:p>
            <a:pPr>
              <a:buFont typeface="Wingdings" pitchFamily="2" charset="2"/>
              <a:buNone/>
            </a:pPr>
            <a:r>
              <a:rPr lang="ja-JP" altLang="en-US" sz="2400" b="1" dirty="0" smtClean="0">
                <a:solidFill>
                  <a:srgbClr val="0070C0"/>
                </a:solidFill>
                <a:latin typeface="ＭＳ Ｐゴシック" charset="-128"/>
              </a:rPr>
              <a:t>・</a:t>
            </a:r>
            <a:r>
              <a:rPr lang="en-US" altLang="ja-JP" sz="2400" b="1" dirty="0" smtClean="0">
                <a:solidFill>
                  <a:srgbClr val="0070C0"/>
                </a:solidFill>
                <a:latin typeface="ＭＳ Ｐゴシック" charset="-128"/>
              </a:rPr>
              <a:t>Pre-cooled gas filling</a:t>
            </a:r>
            <a:endParaRPr lang="ja-JP" altLang="en-US" sz="2400" b="1" dirty="0">
              <a:solidFill>
                <a:srgbClr val="0070C0"/>
              </a:solidFill>
              <a:latin typeface="ＭＳ Ｐゴシック" charset="-128"/>
            </a:endParaRPr>
          </a:p>
        </p:txBody>
      </p:sp>
      <p:sp>
        <p:nvSpPr>
          <p:cNvPr id="20" name="メモ 19"/>
          <p:cNvSpPr/>
          <p:nvPr/>
        </p:nvSpPr>
        <p:spPr>
          <a:xfrm>
            <a:off x="369888" y="5592763"/>
            <a:ext cx="8512175" cy="1003300"/>
          </a:xfrm>
          <a:prstGeom prst="foldedCorner">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buFont typeface="Wingdings" pitchFamily="2" charset="2"/>
              <a:buChar char="n"/>
              <a:defRPr/>
            </a:pPr>
            <a:r>
              <a:rPr lang="ja-JP" altLang="en-US" b="1" dirty="0">
                <a:solidFill>
                  <a:srgbClr val="0070C0"/>
                </a:solidFill>
                <a:latin typeface="ＭＳ Ｐゴシック" pitchFamily="50" charset="-128"/>
              </a:rPr>
              <a:t>充填ガス温度が低い場合でも，数サイクル後には，容器内ガスの到達温度は安定する傾向を示した．</a:t>
            </a:r>
            <a:endParaRPr lang="en-US" altLang="ja-JP" b="1" dirty="0">
              <a:solidFill>
                <a:srgbClr val="0070C0"/>
              </a:solidFill>
              <a:latin typeface="ＭＳ Ｐゴシック" pitchFamily="50" charset="-128"/>
            </a:endParaRPr>
          </a:p>
          <a:p>
            <a:pPr marL="273050" indent="-273050">
              <a:buFont typeface="Wingdings" pitchFamily="2" charset="2"/>
              <a:buChar char="n"/>
              <a:defRPr/>
            </a:pPr>
            <a:r>
              <a:rPr lang="en-US" altLang="ja-JP" b="1" dirty="0">
                <a:solidFill>
                  <a:srgbClr val="0070C0"/>
                </a:solidFill>
                <a:latin typeface="ＭＳ Ｐゴシック" pitchFamily="50" charset="-128"/>
              </a:rPr>
              <a:t>VH3</a:t>
            </a:r>
            <a:r>
              <a:rPr lang="ja-JP" altLang="en-US" b="1" dirty="0">
                <a:solidFill>
                  <a:srgbClr val="0070C0"/>
                </a:solidFill>
                <a:latin typeface="ＭＳ Ｐゴシック" pitchFamily="50" charset="-128"/>
              </a:rPr>
              <a:t>に比べ，容器内ガスの到達温度は最大</a:t>
            </a:r>
            <a:r>
              <a:rPr lang="en-US" altLang="ja-JP" b="1" dirty="0">
                <a:solidFill>
                  <a:srgbClr val="0070C0"/>
                </a:solidFill>
                <a:latin typeface="ＭＳ Ｐゴシック" pitchFamily="50" charset="-128"/>
              </a:rPr>
              <a:t>20℃</a:t>
            </a:r>
            <a:r>
              <a:rPr lang="ja-JP" altLang="en-US" b="1" dirty="0">
                <a:solidFill>
                  <a:srgbClr val="0070C0"/>
                </a:solidFill>
                <a:latin typeface="ＭＳ Ｐゴシック" pitchFamily="50" charset="-128"/>
              </a:rPr>
              <a:t>程度 </a:t>
            </a:r>
            <a:r>
              <a:rPr lang="ja-JP" altLang="en-US" b="1" dirty="0">
                <a:solidFill>
                  <a:srgbClr val="0070C0"/>
                </a:solidFill>
                <a:latin typeface="Arial" charset="0"/>
              </a:rPr>
              <a:t>高温側へ</a:t>
            </a:r>
            <a:r>
              <a:rPr lang="ja-JP" altLang="en-US" b="1" dirty="0">
                <a:solidFill>
                  <a:srgbClr val="0070C0"/>
                </a:solidFill>
                <a:latin typeface="ＭＳ Ｐゴシック" pitchFamily="50" charset="-128"/>
              </a:rPr>
              <a:t>推移した．</a:t>
            </a:r>
            <a:endParaRPr lang="en-US" altLang="ja-JP" b="1" dirty="0">
              <a:solidFill>
                <a:srgbClr val="0070C0"/>
              </a:solidFill>
              <a:latin typeface="ＭＳ Ｐゴシック" pitchFamily="50" charset="-128"/>
            </a:endParaRPr>
          </a:p>
        </p:txBody>
      </p:sp>
      <p:graphicFrame>
        <p:nvGraphicFramePr>
          <p:cNvPr id="17460" name="Group 52"/>
          <p:cNvGraphicFramePr>
            <a:graphicFrameLocks noGrp="1"/>
          </p:cNvGraphicFramePr>
          <p:nvPr/>
        </p:nvGraphicFramePr>
        <p:xfrm>
          <a:off x="7258050" y="2146300"/>
          <a:ext cx="1855788" cy="2577465"/>
        </p:xfrm>
        <a:graphic>
          <a:graphicData uri="http://schemas.openxmlformats.org/drawingml/2006/table">
            <a:tbl>
              <a:tblPr/>
              <a:tblGrid>
                <a:gridCol w="709613"/>
                <a:gridCol w="11461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rgbClr val="FFFFFF"/>
                          </a:solidFill>
                          <a:effectLst/>
                          <a:latin typeface="ＭＳ Ｐゴシック" pitchFamily="50" charset="-128"/>
                          <a:ea typeface="ＭＳ Ｐゴシック" pitchFamily="50" charset="-128"/>
                        </a:rPr>
                        <a:t>記号</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rgbClr val="FFFFFF"/>
                          </a:solidFill>
                          <a:effectLst/>
                          <a:latin typeface="ＭＳ Ｐゴシック" pitchFamily="50" charset="-128"/>
                          <a:ea typeface="ＭＳ Ｐゴシック" pitchFamily="50" charset="-128"/>
                        </a:rPr>
                        <a:t>試験条件</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Def</a:t>
                      </a:r>
                      <a:endPar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放出スタート</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Fill</a:t>
                      </a:r>
                      <a:endPar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充填スタート</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2h</a:t>
                      </a:r>
                      <a:endPar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放出時間</a:t>
                      </a:r>
                      <a:endPar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2</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時間</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環境温度</a:t>
                      </a:r>
                      <a:endPar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G+15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充填ガス温度</a:t>
                      </a:r>
                      <a:endPar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15</a:t>
                      </a:r>
                      <a:r>
                        <a:rPr kumimoji="1" lang="ja-JP" altLang="en-US" sz="13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9"/>
          <p:cNvSpPr txBox="1">
            <a:spLocks noChangeArrowheads="1"/>
          </p:cNvSpPr>
          <p:nvPr/>
        </p:nvSpPr>
        <p:spPr bwMode="auto">
          <a:xfrm>
            <a:off x="301625" y="1595438"/>
            <a:ext cx="720725" cy="441325"/>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b="1" dirty="0">
                <a:solidFill>
                  <a:schemeClr val="bg1"/>
                </a:solidFill>
                <a:latin typeface="Arial" pitchFamily="34" charset="0"/>
                <a:ea typeface="+mn-ea"/>
                <a:cs typeface="Arial" pitchFamily="34" charset="0"/>
              </a:rPr>
              <a:t>VH4</a:t>
            </a:r>
            <a:endParaRPr lang="ja-JP" altLang="en-US" sz="2000" b="1" dirty="0">
              <a:solidFill>
                <a:schemeClr val="bg1"/>
              </a:solidFill>
              <a:latin typeface="Arial" pitchFamily="34" charset="0"/>
              <a:ea typeface="+mn-ea"/>
              <a:cs typeface="Arial" pitchFamily="34" charset="0"/>
            </a:endParaRPr>
          </a:p>
        </p:txBody>
      </p:sp>
      <p:sp>
        <p:nvSpPr>
          <p:cNvPr id="10" name="スライド番号プレースホルダ 9"/>
          <p:cNvSpPr>
            <a:spLocks noGrp="1"/>
          </p:cNvSpPr>
          <p:nvPr>
            <p:ph type="sldNum" sz="quarter" idx="12"/>
          </p:nvPr>
        </p:nvSpPr>
        <p:spPr/>
        <p:txBody>
          <a:bodyPr/>
          <a:lstStyle/>
          <a:p>
            <a:pPr>
              <a:defRPr/>
            </a:pPr>
            <a:fld id="{CE932513-D510-4833-86B1-B324FBC8D74B}" type="slidenum">
              <a:rPr lang="ja-JP" altLang="en-US"/>
              <a:pPr>
                <a:defRPr/>
              </a:pPr>
              <a:t>34</a:t>
            </a:fld>
            <a:endParaRPr lang="ja-JP" altLang="en-US" dirty="0"/>
          </a:p>
        </p:txBody>
      </p:sp>
      <p:sp>
        <p:nvSpPr>
          <p:cNvPr id="9" name="テキスト ボックス 2"/>
          <p:cNvSpPr txBox="1">
            <a:spLocks noChangeArrowheads="1"/>
          </p:cNvSpPr>
          <p:nvPr/>
        </p:nvSpPr>
        <p:spPr bwMode="auto">
          <a:xfrm>
            <a:off x="0" y="0"/>
            <a:ext cx="7188200" cy="641350"/>
          </a:xfrm>
          <a:prstGeom prst="rect">
            <a:avLst/>
          </a:prstGeom>
          <a:noFill/>
          <a:ln w="9525">
            <a:noFill/>
            <a:miter lim="800000"/>
            <a:headEnd/>
            <a:tailEnd/>
          </a:ln>
        </p:spPr>
        <p:txBody>
          <a:bodyPr>
            <a:spAutoFit/>
          </a:bodyPr>
          <a:lstStyle/>
          <a:p>
            <a:r>
              <a:rPr lang="en-US" altLang="ja-JP" sz="3600" b="1" dirty="0" smtClean="0">
                <a:solidFill>
                  <a:srgbClr val="0070C0"/>
                </a:solidFill>
                <a:latin typeface="ＭＳ Ｐゴシック" charset="-128"/>
              </a:rPr>
              <a:t>Test Result</a:t>
            </a:r>
            <a:r>
              <a:rPr lang="ja-JP" altLang="en-US" sz="3600" b="1" dirty="0" smtClean="0">
                <a:solidFill>
                  <a:srgbClr val="0070C0"/>
                </a:solidFill>
                <a:latin typeface="ＭＳ Ｐゴシック" charset="-128"/>
              </a:rPr>
              <a:t>（</a:t>
            </a:r>
            <a:r>
              <a:rPr lang="en-US" altLang="ja-JP" sz="3600" b="1" dirty="0" smtClean="0">
                <a:solidFill>
                  <a:srgbClr val="0070C0"/>
                </a:solidFill>
                <a:latin typeface="ＭＳ Ｐゴシック" charset="-128"/>
              </a:rPr>
              <a:t>Type-4</a:t>
            </a:r>
            <a:r>
              <a:rPr lang="ja-JP" altLang="en-US" sz="3600" b="1" dirty="0" smtClean="0">
                <a:solidFill>
                  <a:srgbClr val="0070C0"/>
                </a:solidFill>
                <a:latin typeface="ＭＳ Ｐゴシック" charset="-128"/>
              </a:rPr>
              <a:t>）</a:t>
            </a:r>
            <a:endParaRPr lang="ja-JP" altLang="en-US" sz="3600" b="1" dirty="0">
              <a:solidFill>
                <a:srgbClr val="0070C0"/>
              </a:solidFill>
              <a:latin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5" name="Picture 11"/>
          <p:cNvPicPr>
            <a:picLocks noChangeAspect="1" noChangeArrowheads="1"/>
          </p:cNvPicPr>
          <p:nvPr/>
        </p:nvPicPr>
        <p:blipFill>
          <a:blip r:embed="rId3" cstate="print"/>
          <a:srcRect/>
          <a:stretch>
            <a:fillRect/>
          </a:stretch>
        </p:blipFill>
        <p:spPr bwMode="auto">
          <a:xfrm>
            <a:off x="63500" y="1100985"/>
            <a:ext cx="7594600" cy="3315537"/>
          </a:xfrm>
          <a:prstGeom prst="rect">
            <a:avLst/>
          </a:prstGeom>
          <a:noFill/>
          <a:ln w="9525">
            <a:noFill/>
            <a:miter lim="800000"/>
            <a:headEnd/>
            <a:tailEnd/>
          </a:ln>
        </p:spPr>
      </p:pic>
      <p:sp>
        <p:nvSpPr>
          <p:cNvPr id="17" name="スライド番号プレースホルダ 16"/>
          <p:cNvSpPr>
            <a:spLocks noGrp="1"/>
          </p:cNvSpPr>
          <p:nvPr>
            <p:ph type="sldNum" sz="quarter" idx="12"/>
          </p:nvPr>
        </p:nvSpPr>
        <p:spPr/>
        <p:txBody>
          <a:bodyPr/>
          <a:lstStyle/>
          <a:p>
            <a:pPr>
              <a:defRPr/>
            </a:pPr>
            <a:fld id="{64D1846D-210D-4EDA-A676-47DB6B475361}" type="slidenum">
              <a:rPr lang="ja-JP" altLang="en-US"/>
              <a:pPr>
                <a:defRPr/>
              </a:pPr>
              <a:t>35</a:t>
            </a:fld>
            <a:endParaRPr lang="ja-JP" altLang="en-US" dirty="0"/>
          </a:p>
        </p:txBody>
      </p:sp>
      <p:sp>
        <p:nvSpPr>
          <p:cNvPr id="16389" name="テキスト ボックス 2"/>
          <p:cNvSpPr txBox="1">
            <a:spLocks noChangeArrowheads="1"/>
          </p:cNvSpPr>
          <p:nvPr/>
        </p:nvSpPr>
        <p:spPr bwMode="auto">
          <a:xfrm>
            <a:off x="0" y="0"/>
            <a:ext cx="9144000" cy="646331"/>
          </a:xfrm>
          <a:prstGeom prst="rect">
            <a:avLst/>
          </a:prstGeom>
          <a:solidFill>
            <a:schemeClr val="bg1"/>
          </a:solidFill>
          <a:ln w="9525">
            <a:noFill/>
            <a:miter lim="800000"/>
            <a:headEnd/>
            <a:tailEnd/>
          </a:ln>
        </p:spPr>
        <p:txBody>
          <a:bodyPr wrap="square">
            <a:spAutoFit/>
          </a:bodyPr>
          <a:lstStyle/>
          <a:p>
            <a:r>
              <a:rPr lang="en-US" altLang="ja-JP" sz="3600" b="1" dirty="0" smtClean="0">
                <a:solidFill>
                  <a:srgbClr val="0070C0"/>
                </a:solidFill>
                <a:latin typeface="ＭＳ Ｐゴシック" charset="-128"/>
              </a:rPr>
              <a:t>Test Result </a:t>
            </a:r>
            <a:r>
              <a:rPr lang="en-US" altLang="ja-JP" sz="3600" b="1" dirty="0">
                <a:solidFill>
                  <a:srgbClr val="0070C0"/>
                </a:solidFill>
                <a:latin typeface="ＭＳ Ｐゴシック" charset="-128"/>
              </a:rPr>
              <a:t>-The effect of discharging </a:t>
            </a:r>
            <a:r>
              <a:rPr lang="en-US" altLang="ja-JP" sz="3600" b="1" dirty="0" smtClean="0">
                <a:solidFill>
                  <a:srgbClr val="0070C0"/>
                </a:solidFill>
                <a:latin typeface="ＭＳ Ｐゴシック" charset="-128"/>
              </a:rPr>
              <a:t>time</a:t>
            </a:r>
            <a:endParaRPr lang="en-US" altLang="ja-JP" sz="3600" b="1" dirty="0">
              <a:solidFill>
                <a:srgbClr val="0070C0"/>
              </a:solidFill>
              <a:latin typeface="ＭＳ Ｐゴシック" charset="-128"/>
            </a:endParaRPr>
          </a:p>
        </p:txBody>
      </p:sp>
      <p:sp>
        <p:nvSpPr>
          <p:cNvPr id="22" name="角丸四角形 21"/>
          <p:cNvSpPr/>
          <p:nvPr/>
        </p:nvSpPr>
        <p:spPr>
          <a:xfrm>
            <a:off x="6908800" y="4572968"/>
            <a:ext cx="1816099" cy="730250"/>
          </a:xfrm>
          <a:prstGeom prst="roundRect">
            <a:avLst/>
          </a:prstGeom>
          <a:solidFill>
            <a:srgbClr val="FFFFCC"/>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rgbClr val="0070C0"/>
                </a:solidFill>
              </a:rPr>
              <a:t>Stabilizes after 2 cycles</a:t>
            </a:r>
            <a:endParaRPr lang="ja-JP" altLang="en-US" dirty="0">
              <a:solidFill>
                <a:srgbClr val="0070C0"/>
              </a:solidFill>
            </a:endParaRPr>
          </a:p>
        </p:txBody>
      </p:sp>
      <p:pic>
        <p:nvPicPr>
          <p:cNvPr id="16396" name="Picture 12"/>
          <p:cNvPicPr>
            <a:picLocks noChangeAspect="1" noChangeArrowheads="1"/>
          </p:cNvPicPr>
          <p:nvPr/>
        </p:nvPicPr>
        <p:blipFill>
          <a:blip r:embed="rId4" cstate="print"/>
          <a:srcRect l="19153" r="41331"/>
          <a:stretch>
            <a:fillRect/>
          </a:stretch>
        </p:blipFill>
        <p:spPr bwMode="auto">
          <a:xfrm>
            <a:off x="6966262" y="1110631"/>
            <a:ext cx="2031225" cy="3312405"/>
          </a:xfrm>
          <a:prstGeom prst="rect">
            <a:avLst/>
          </a:prstGeom>
          <a:noFill/>
          <a:ln w="9525">
            <a:noFill/>
            <a:miter lim="800000"/>
            <a:headEnd/>
            <a:tailEnd/>
          </a:ln>
        </p:spPr>
      </p:pic>
      <p:sp>
        <p:nvSpPr>
          <p:cNvPr id="12" name="Text Box 9"/>
          <p:cNvSpPr txBox="1">
            <a:spLocks noChangeArrowheads="1"/>
          </p:cNvSpPr>
          <p:nvPr/>
        </p:nvSpPr>
        <p:spPr bwMode="auto">
          <a:xfrm>
            <a:off x="713389" y="929912"/>
            <a:ext cx="1031177" cy="442674"/>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b="1" dirty="0" smtClean="0">
                <a:solidFill>
                  <a:schemeClr val="bg1"/>
                </a:solidFill>
                <a:latin typeface="Arial" pitchFamily="34" charset="0"/>
                <a:ea typeface="+mn-ea"/>
                <a:cs typeface="Arial" pitchFamily="34" charset="0"/>
              </a:rPr>
              <a:t>Type-4</a:t>
            </a:r>
            <a:endParaRPr lang="ja-JP" altLang="en-US" sz="2000" b="1" dirty="0">
              <a:solidFill>
                <a:schemeClr val="bg1"/>
              </a:solidFill>
              <a:latin typeface="Arial" pitchFamily="34" charset="0"/>
              <a:ea typeface="+mn-ea"/>
              <a:cs typeface="Arial" pitchFamily="34" charset="0"/>
            </a:endParaRPr>
          </a:p>
        </p:txBody>
      </p:sp>
      <p:cxnSp>
        <p:nvCxnSpPr>
          <p:cNvPr id="16398" name="直線矢印コネクタ 24"/>
          <p:cNvCxnSpPr>
            <a:cxnSpLocks noChangeShapeType="1"/>
            <a:stCxn id="22" idx="0"/>
          </p:cNvCxnSpPr>
          <p:nvPr/>
        </p:nvCxnSpPr>
        <p:spPr bwMode="auto">
          <a:xfrm rot="5400000" flipH="1" flipV="1">
            <a:off x="7575550" y="3556968"/>
            <a:ext cx="1257300" cy="774700"/>
          </a:xfrm>
          <a:prstGeom prst="straightConnector1">
            <a:avLst/>
          </a:prstGeom>
          <a:noFill/>
          <a:ln w="9525" algn="ctr">
            <a:solidFill>
              <a:srgbClr val="FF3399"/>
            </a:solidFill>
            <a:round/>
            <a:headEnd/>
            <a:tailEnd type="arrow" w="med" len="med"/>
          </a:ln>
        </p:spPr>
      </p:cxnSp>
      <p:sp>
        <p:nvSpPr>
          <p:cNvPr id="26" name="角丸四角形 25"/>
          <p:cNvSpPr/>
          <p:nvPr/>
        </p:nvSpPr>
        <p:spPr>
          <a:xfrm>
            <a:off x="3492500" y="4596780"/>
            <a:ext cx="2705100" cy="712788"/>
          </a:xfrm>
          <a:prstGeom prst="roundRect">
            <a:avLst/>
          </a:prstGeom>
          <a:solidFill>
            <a:srgbClr val="FFFF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rgbClr val="0070C0"/>
                </a:solidFill>
              </a:rPr>
              <a:t>Rises as discharging time increased</a:t>
            </a:r>
            <a:endParaRPr lang="ja-JP" altLang="en-US" dirty="0">
              <a:solidFill>
                <a:srgbClr val="0070C0"/>
              </a:solidFill>
            </a:endParaRPr>
          </a:p>
        </p:txBody>
      </p:sp>
      <p:cxnSp>
        <p:nvCxnSpPr>
          <p:cNvPr id="16404" name="直線矢印コネクタ 26"/>
          <p:cNvCxnSpPr>
            <a:cxnSpLocks noChangeShapeType="1"/>
            <a:stCxn id="26" idx="3"/>
          </p:cNvCxnSpPr>
          <p:nvPr/>
        </p:nvCxnSpPr>
        <p:spPr bwMode="auto">
          <a:xfrm flipV="1">
            <a:off x="6197600" y="3633168"/>
            <a:ext cx="1130300" cy="1320006"/>
          </a:xfrm>
          <a:prstGeom prst="straightConnector1">
            <a:avLst/>
          </a:prstGeom>
          <a:noFill/>
          <a:ln w="1905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9"/>
          <p:cNvPicPr>
            <a:picLocks noChangeAspect="1" noChangeArrowheads="1"/>
          </p:cNvPicPr>
          <p:nvPr/>
        </p:nvPicPr>
        <p:blipFill>
          <a:blip r:embed="rId3" cstate="print"/>
          <a:srcRect/>
          <a:stretch>
            <a:fillRect/>
          </a:stretch>
        </p:blipFill>
        <p:spPr bwMode="auto">
          <a:xfrm>
            <a:off x="235262" y="1365476"/>
            <a:ext cx="8187771" cy="3338391"/>
          </a:xfrm>
          <a:prstGeom prst="rect">
            <a:avLst/>
          </a:prstGeom>
          <a:noFill/>
          <a:ln w="9525">
            <a:noFill/>
            <a:miter lim="800000"/>
            <a:headEnd/>
            <a:tailEnd/>
          </a:ln>
        </p:spPr>
      </p:pic>
      <p:pic>
        <p:nvPicPr>
          <p:cNvPr id="20" name="Picture 50"/>
          <p:cNvPicPr>
            <a:picLocks noChangeAspect="1" noChangeArrowheads="1"/>
          </p:cNvPicPr>
          <p:nvPr/>
        </p:nvPicPr>
        <p:blipFill>
          <a:blip r:embed="rId4" cstate="print"/>
          <a:srcRect l="19153" r="40323"/>
          <a:stretch>
            <a:fillRect/>
          </a:stretch>
        </p:blipFill>
        <p:spPr bwMode="auto">
          <a:xfrm>
            <a:off x="6919546" y="1351922"/>
            <a:ext cx="2083776" cy="3316226"/>
          </a:xfrm>
          <a:prstGeom prst="rect">
            <a:avLst/>
          </a:prstGeom>
          <a:noFill/>
          <a:ln w="9525">
            <a:noFill/>
            <a:miter lim="800000"/>
            <a:headEnd/>
            <a:tailEnd/>
          </a:ln>
        </p:spPr>
      </p:pic>
      <p:sp>
        <p:nvSpPr>
          <p:cNvPr id="16" name="Text Box 9"/>
          <p:cNvSpPr txBox="1">
            <a:spLocks noChangeArrowheads="1"/>
          </p:cNvSpPr>
          <p:nvPr/>
        </p:nvSpPr>
        <p:spPr bwMode="auto">
          <a:xfrm>
            <a:off x="220401" y="870075"/>
            <a:ext cx="1031177" cy="442674"/>
          </a:xfrm>
          <a:prstGeom prst="roundRect">
            <a:avLst/>
          </a:prstGeom>
          <a:solidFill>
            <a:srgbClr val="0070C0"/>
          </a:solidFill>
          <a:ln w="9525">
            <a:solidFill>
              <a:schemeClr val="accent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2000" b="1" dirty="0" smtClean="0">
                <a:solidFill>
                  <a:schemeClr val="bg1"/>
                </a:solidFill>
                <a:latin typeface="Arial" pitchFamily="34" charset="0"/>
                <a:ea typeface="Arial Unicode MS" pitchFamily="50" charset="-128"/>
                <a:cs typeface="Arial" pitchFamily="34" charset="0"/>
              </a:rPr>
              <a:t>Type-4</a:t>
            </a:r>
            <a:endParaRPr lang="ja-JP" altLang="en-US" sz="2000" b="1" dirty="0">
              <a:solidFill>
                <a:schemeClr val="bg1"/>
              </a:solidFill>
              <a:latin typeface="Arial" pitchFamily="34" charset="0"/>
              <a:ea typeface="Arial Unicode MS" pitchFamily="50" charset="-128"/>
              <a:cs typeface="Arial" pitchFamily="34" charset="0"/>
            </a:endParaRPr>
          </a:p>
        </p:txBody>
      </p:sp>
      <p:sp>
        <p:nvSpPr>
          <p:cNvPr id="12" name="角丸四角形 11"/>
          <p:cNvSpPr/>
          <p:nvPr/>
        </p:nvSpPr>
        <p:spPr>
          <a:xfrm>
            <a:off x="5495192" y="4635727"/>
            <a:ext cx="1995854" cy="552450"/>
          </a:xfrm>
          <a:prstGeom prst="roundRect">
            <a:avLst/>
          </a:prstGeom>
          <a:solidFill>
            <a:srgbClr val="FFFFCC"/>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rgbClr val="0070C0"/>
                </a:solidFill>
              </a:rPr>
              <a:t>Stabilizes after </a:t>
            </a:r>
          </a:p>
          <a:p>
            <a:pPr algn="ctr">
              <a:defRPr/>
            </a:pPr>
            <a:r>
              <a:rPr lang="en-US" altLang="ja-JP" dirty="0" smtClean="0">
                <a:solidFill>
                  <a:srgbClr val="0070C0"/>
                </a:solidFill>
              </a:rPr>
              <a:t>2 cycles</a:t>
            </a:r>
            <a:endParaRPr lang="ja-JP" altLang="en-US" dirty="0">
              <a:solidFill>
                <a:srgbClr val="0070C0"/>
              </a:solidFill>
            </a:endParaRPr>
          </a:p>
        </p:txBody>
      </p:sp>
      <p:cxnSp>
        <p:nvCxnSpPr>
          <p:cNvPr id="17420" name="直線矢印コネクタ 12"/>
          <p:cNvCxnSpPr>
            <a:cxnSpLocks noChangeShapeType="1"/>
            <a:stCxn id="12" idx="3"/>
            <a:endCxn id="17" idx="7"/>
          </p:cNvCxnSpPr>
          <p:nvPr/>
        </p:nvCxnSpPr>
        <p:spPr bwMode="auto">
          <a:xfrm flipV="1">
            <a:off x="7491046" y="1926938"/>
            <a:ext cx="1193895" cy="2985014"/>
          </a:xfrm>
          <a:prstGeom prst="straightConnector1">
            <a:avLst/>
          </a:prstGeom>
          <a:noFill/>
          <a:ln w="9525" algn="ctr">
            <a:solidFill>
              <a:srgbClr val="FF3399"/>
            </a:solidFill>
            <a:round/>
            <a:headEnd/>
            <a:tailEnd type="arrow" w="med" len="med"/>
          </a:ln>
        </p:spPr>
      </p:cxnSp>
      <p:sp>
        <p:nvSpPr>
          <p:cNvPr id="17" name="円/楕円 16"/>
          <p:cNvSpPr>
            <a:spLocks noChangeAspect="1"/>
          </p:cNvSpPr>
          <p:nvPr/>
        </p:nvSpPr>
        <p:spPr bwMode="auto">
          <a:xfrm>
            <a:off x="8392258" y="1663194"/>
            <a:ext cx="342900" cy="1800957"/>
          </a:xfrm>
          <a:prstGeom prst="ellipse">
            <a:avLst/>
          </a:prstGeom>
          <a:noFill/>
          <a:ln w="28575" algn="ctr">
            <a:solidFill>
              <a:srgbClr val="FF6699"/>
            </a:solidFill>
            <a:prstDash val="sysDot"/>
            <a:round/>
            <a:headEnd/>
            <a:tailEnd/>
          </a:ln>
        </p:spPr>
        <p:txBody>
          <a:bodyPr anchor="ctr"/>
          <a:lstStyle/>
          <a:p>
            <a:pPr algn="ctr">
              <a:defRPr/>
            </a:pPr>
            <a:endParaRPr lang="ja-JP" altLang="en-US" dirty="0">
              <a:solidFill>
                <a:schemeClr val="lt1"/>
              </a:solidFill>
              <a:latin typeface="+mn-lt"/>
              <a:ea typeface="+mn-ea"/>
            </a:endParaRPr>
          </a:p>
        </p:txBody>
      </p:sp>
      <p:sp>
        <p:nvSpPr>
          <p:cNvPr id="19" name="スライド番号プレースホルダ 18"/>
          <p:cNvSpPr>
            <a:spLocks noGrp="1"/>
          </p:cNvSpPr>
          <p:nvPr>
            <p:ph type="sldNum" sz="quarter" idx="12"/>
          </p:nvPr>
        </p:nvSpPr>
        <p:spPr/>
        <p:txBody>
          <a:bodyPr/>
          <a:lstStyle/>
          <a:p>
            <a:pPr>
              <a:defRPr/>
            </a:pPr>
            <a:fld id="{53FAA9BC-2BF9-4700-9402-9C0962EB7B82}" type="slidenum">
              <a:rPr lang="ja-JP" altLang="en-US"/>
              <a:pPr>
                <a:defRPr/>
              </a:pPr>
              <a:t>36</a:t>
            </a:fld>
            <a:endParaRPr lang="ja-JP" altLang="en-US" dirty="0"/>
          </a:p>
        </p:txBody>
      </p:sp>
      <p:sp>
        <p:nvSpPr>
          <p:cNvPr id="11" name="テキスト ボックス 2"/>
          <p:cNvSpPr txBox="1">
            <a:spLocks noChangeArrowheads="1"/>
          </p:cNvSpPr>
          <p:nvPr/>
        </p:nvSpPr>
        <p:spPr bwMode="auto">
          <a:xfrm>
            <a:off x="0" y="0"/>
            <a:ext cx="9144000" cy="646331"/>
          </a:xfrm>
          <a:prstGeom prst="rect">
            <a:avLst/>
          </a:prstGeom>
          <a:solidFill>
            <a:schemeClr val="bg1"/>
          </a:solidFill>
          <a:ln w="9525">
            <a:noFill/>
            <a:miter lim="800000"/>
            <a:headEnd/>
            <a:tailEnd/>
          </a:ln>
        </p:spPr>
        <p:txBody>
          <a:bodyPr wrap="square">
            <a:spAutoFit/>
          </a:bodyPr>
          <a:lstStyle/>
          <a:p>
            <a:r>
              <a:rPr lang="en-US" altLang="ja-JP" sz="3600" b="1" dirty="0" smtClean="0">
                <a:solidFill>
                  <a:srgbClr val="0070C0"/>
                </a:solidFill>
                <a:latin typeface="ＭＳ Ｐゴシック" charset="-128"/>
              </a:rPr>
              <a:t>Test Result </a:t>
            </a:r>
            <a:r>
              <a:rPr lang="en-US" altLang="ja-JP" sz="3600" b="1" dirty="0">
                <a:solidFill>
                  <a:srgbClr val="0070C0"/>
                </a:solidFill>
                <a:latin typeface="ＭＳ Ｐゴシック" charset="-128"/>
              </a:rPr>
              <a:t>-The effect of discharging </a:t>
            </a:r>
            <a:r>
              <a:rPr lang="en-US" altLang="ja-JP" sz="3600" b="1" dirty="0" smtClean="0">
                <a:solidFill>
                  <a:srgbClr val="0070C0"/>
                </a:solidFill>
                <a:latin typeface="ＭＳ Ｐゴシック" charset="-128"/>
              </a:rPr>
              <a:t>time</a:t>
            </a:r>
            <a:endParaRPr lang="en-US" altLang="ja-JP" sz="3600" b="1" dirty="0">
              <a:solidFill>
                <a:srgbClr val="0070C0"/>
              </a:solidFill>
              <a:latin typeface="ＭＳ Ｐゴシック"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8572500" cy="641350"/>
          </a:xfrm>
          <a:prstGeom prst="rect">
            <a:avLst/>
          </a:prstGeom>
          <a:noFill/>
          <a:ln w="9525">
            <a:noFill/>
            <a:miter lim="800000"/>
            <a:headEnd/>
            <a:tailEnd/>
          </a:ln>
        </p:spPr>
        <p:txBody>
          <a:bodyPr>
            <a:spAutoFit/>
          </a:bodyPr>
          <a:lstStyle/>
          <a:p>
            <a:pPr>
              <a:spcBef>
                <a:spcPct val="50000"/>
              </a:spcBef>
            </a:pPr>
            <a:r>
              <a:rPr lang="en-US" altLang="ja-JP" sz="3600" b="1" dirty="0" smtClean="0">
                <a:solidFill>
                  <a:srgbClr val="0070C0"/>
                </a:solidFill>
                <a:latin typeface="ＭＳ Ｐゴシック" charset="-128"/>
              </a:rPr>
              <a:t>Filling Protocol</a:t>
            </a:r>
            <a:endParaRPr lang="ja-JP" altLang="en-US" sz="3600" b="1" dirty="0">
              <a:solidFill>
                <a:srgbClr val="0070C0"/>
              </a:solidFill>
              <a:latin typeface="ＭＳ Ｐゴシック" charset="-128"/>
            </a:endParaRPr>
          </a:p>
        </p:txBody>
      </p:sp>
      <p:pic>
        <p:nvPicPr>
          <p:cNvPr id="28675" name="Picture 10"/>
          <p:cNvPicPr>
            <a:picLocks noChangeAspect="1" noChangeArrowheads="1"/>
          </p:cNvPicPr>
          <p:nvPr/>
        </p:nvPicPr>
        <p:blipFill>
          <a:blip r:embed="rId2" cstate="print"/>
          <a:srcRect/>
          <a:stretch>
            <a:fillRect/>
          </a:stretch>
        </p:blipFill>
        <p:spPr bwMode="auto">
          <a:xfrm>
            <a:off x="573088" y="1958975"/>
            <a:ext cx="7991475" cy="3968750"/>
          </a:xfrm>
          <a:prstGeom prst="rect">
            <a:avLst/>
          </a:prstGeom>
          <a:noFill/>
          <a:ln w="9525">
            <a:noFill/>
            <a:miter lim="800000"/>
            <a:headEnd/>
            <a:tailEnd/>
          </a:ln>
        </p:spPr>
      </p:pic>
      <p:sp>
        <p:nvSpPr>
          <p:cNvPr id="28676" name="Text Box 8"/>
          <p:cNvSpPr txBox="1">
            <a:spLocks noChangeArrowheads="1"/>
          </p:cNvSpPr>
          <p:nvPr/>
        </p:nvSpPr>
        <p:spPr bwMode="auto">
          <a:xfrm>
            <a:off x="885825" y="1420813"/>
            <a:ext cx="7199471" cy="369332"/>
          </a:xfrm>
          <a:prstGeom prst="rect">
            <a:avLst/>
          </a:prstGeom>
          <a:noFill/>
          <a:ln w="9525">
            <a:noFill/>
            <a:miter lim="800000"/>
            <a:headEnd/>
            <a:tailEnd/>
          </a:ln>
        </p:spPr>
        <p:txBody>
          <a:bodyPr wrap="none">
            <a:spAutoFit/>
          </a:bodyPr>
          <a:lstStyle/>
          <a:p>
            <a:r>
              <a:rPr lang="ja-JP" altLang="en-US" dirty="0" smtClean="0"/>
              <a:t>・</a:t>
            </a:r>
            <a:r>
              <a:rPr lang="en-US" altLang="ja-JP" dirty="0" smtClean="0"/>
              <a:t>Pressure around 70MPa, Volume:</a:t>
            </a:r>
            <a:r>
              <a:rPr lang="ja-JP" altLang="en-US" dirty="0" smtClean="0"/>
              <a:t>＜</a:t>
            </a:r>
            <a:r>
              <a:rPr lang="en-US" altLang="ja-JP" dirty="0" err="1"/>
              <a:t>7kg</a:t>
            </a:r>
            <a:r>
              <a:rPr lang="ja-JP" altLang="en-US" dirty="0" err="1" smtClean="0"/>
              <a:t>、</a:t>
            </a:r>
            <a:r>
              <a:rPr lang="en-US" altLang="ja-JP" dirty="0" smtClean="0"/>
              <a:t>with -20℃</a:t>
            </a:r>
            <a:r>
              <a:rPr lang="ja-JP" altLang="en-US" dirty="0" smtClean="0"/>
              <a:t> </a:t>
            </a:r>
            <a:r>
              <a:rPr lang="en-US" altLang="ja-JP" dirty="0" smtClean="0"/>
              <a:t>pre-cooled Gas</a:t>
            </a:r>
            <a:endParaRPr lang="ja-JP" altLang="en-US" dirty="0"/>
          </a:p>
        </p:txBody>
      </p:sp>
      <p:sp>
        <p:nvSpPr>
          <p:cNvPr id="28677" name="正方形/長方形 12"/>
          <p:cNvSpPr>
            <a:spLocks noChangeArrowheads="1"/>
          </p:cNvSpPr>
          <p:nvPr/>
        </p:nvSpPr>
        <p:spPr bwMode="auto">
          <a:xfrm>
            <a:off x="2924175" y="196850"/>
            <a:ext cx="4358886" cy="369332"/>
          </a:xfrm>
          <a:prstGeom prst="rect">
            <a:avLst/>
          </a:prstGeom>
          <a:noFill/>
          <a:ln w="9525">
            <a:noFill/>
            <a:miter lim="800000"/>
            <a:headEnd/>
            <a:tailEnd/>
          </a:ln>
        </p:spPr>
        <p:txBody>
          <a:bodyPr wrap="none">
            <a:spAutoFit/>
          </a:bodyPr>
          <a:lstStyle/>
          <a:p>
            <a:pPr>
              <a:spcBef>
                <a:spcPct val="50000"/>
              </a:spcBef>
            </a:pPr>
            <a:r>
              <a:rPr lang="ja-JP" altLang="en-US" b="1" dirty="0">
                <a:solidFill>
                  <a:srgbClr val="0070C0"/>
                </a:solidFill>
                <a:latin typeface="ＭＳ Ｐゴシック" charset="-128"/>
              </a:rPr>
              <a:t>⇒　</a:t>
            </a:r>
            <a:r>
              <a:rPr lang="en-US" altLang="ja-JP" b="1" dirty="0" smtClean="0">
                <a:solidFill>
                  <a:srgbClr val="0070C0"/>
                </a:solidFill>
                <a:latin typeface="ＭＳ Ｐゴシック" charset="-128"/>
              </a:rPr>
              <a:t>SAE </a:t>
            </a:r>
            <a:r>
              <a:rPr lang="en-US" altLang="ja-JP" b="1" dirty="0" err="1" smtClean="0">
                <a:solidFill>
                  <a:srgbClr val="0070C0"/>
                </a:solidFill>
                <a:latin typeface="ＭＳ Ｐゴシック" charset="-128"/>
              </a:rPr>
              <a:t>TIR</a:t>
            </a:r>
            <a:r>
              <a:rPr lang="en-US" altLang="ja-JP" b="1" dirty="0" smtClean="0">
                <a:solidFill>
                  <a:srgbClr val="0070C0"/>
                </a:solidFill>
                <a:latin typeface="ＭＳ Ｐゴシック" charset="-128"/>
              </a:rPr>
              <a:t> </a:t>
            </a:r>
            <a:r>
              <a:rPr lang="en-US" altLang="ja-JP" b="1" dirty="0" err="1" smtClean="0">
                <a:solidFill>
                  <a:srgbClr val="0070C0"/>
                </a:solidFill>
                <a:latin typeface="ＭＳ Ｐゴシック" charset="-128"/>
              </a:rPr>
              <a:t>J2601</a:t>
            </a:r>
            <a:r>
              <a:rPr lang="en-US" altLang="ja-JP" b="1" dirty="0" smtClean="0">
                <a:solidFill>
                  <a:srgbClr val="0070C0"/>
                </a:solidFill>
                <a:latin typeface="ＭＳ Ｐゴシック" charset="-128"/>
              </a:rPr>
              <a:t> Default communication</a:t>
            </a:r>
            <a:endParaRPr lang="ja-JP" altLang="en-US" b="1" dirty="0">
              <a:solidFill>
                <a:srgbClr val="0070C0"/>
              </a:solidFill>
              <a:latin typeface="ＭＳ Ｐゴシック" charset="-128"/>
            </a:endParaRPr>
          </a:p>
        </p:txBody>
      </p:sp>
      <p:sp>
        <p:nvSpPr>
          <p:cNvPr id="8" name="正方形/長方形 7"/>
          <p:cNvSpPr/>
          <p:nvPr/>
        </p:nvSpPr>
        <p:spPr>
          <a:xfrm>
            <a:off x="2319338" y="2659063"/>
            <a:ext cx="555625" cy="3241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a:xfrm>
            <a:off x="1039813" y="3481388"/>
            <a:ext cx="1846262" cy="177800"/>
          </a:xfrm>
          <a:prstGeom prst="rect">
            <a:avLst/>
          </a:prstGeom>
          <a:solidFill>
            <a:srgbClr val="99FF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 name="正方形/長方形 15"/>
          <p:cNvSpPr/>
          <p:nvPr/>
        </p:nvSpPr>
        <p:spPr>
          <a:xfrm>
            <a:off x="1041400" y="5510213"/>
            <a:ext cx="1846263" cy="203200"/>
          </a:xfrm>
          <a:prstGeom prst="rect">
            <a:avLst/>
          </a:prstGeom>
          <a:solidFill>
            <a:srgbClr val="99FF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7" name="正方形/長方形 16"/>
          <p:cNvSpPr/>
          <p:nvPr/>
        </p:nvSpPr>
        <p:spPr>
          <a:xfrm>
            <a:off x="1042988" y="5097463"/>
            <a:ext cx="1846262" cy="201612"/>
          </a:xfrm>
          <a:prstGeom prst="rect">
            <a:avLst/>
          </a:prstGeom>
          <a:solidFill>
            <a:srgbClr val="99FF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8" name="正方形/長方形 17"/>
          <p:cNvSpPr/>
          <p:nvPr/>
        </p:nvSpPr>
        <p:spPr>
          <a:xfrm>
            <a:off x="1042988" y="4379913"/>
            <a:ext cx="1846262" cy="203200"/>
          </a:xfrm>
          <a:prstGeom prst="rect">
            <a:avLst/>
          </a:prstGeom>
          <a:solidFill>
            <a:srgbClr val="99FF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9" name="正方形/長方形 18"/>
          <p:cNvSpPr/>
          <p:nvPr/>
        </p:nvSpPr>
        <p:spPr>
          <a:xfrm>
            <a:off x="1044575" y="4079875"/>
            <a:ext cx="1846263" cy="203200"/>
          </a:xfrm>
          <a:prstGeom prst="rect">
            <a:avLst/>
          </a:prstGeom>
          <a:solidFill>
            <a:srgbClr val="99FF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正方形/長方形 19"/>
          <p:cNvSpPr/>
          <p:nvPr/>
        </p:nvSpPr>
        <p:spPr>
          <a:xfrm>
            <a:off x="1041400" y="3078163"/>
            <a:ext cx="1846263" cy="177800"/>
          </a:xfrm>
          <a:prstGeom prst="rect">
            <a:avLst/>
          </a:prstGeom>
          <a:solidFill>
            <a:srgbClr val="99FF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2" name="スライド番号プレースホルダ 21"/>
          <p:cNvSpPr>
            <a:spLocks noGrp="1"/>
          </p:cNvSpPr>
          <p:nvPr>
            <p:ph type="sldNum" sz="quarter" idx="12"/>
          </p:nvPr>
        </p:nvSpPr>
        <p:spPr/>
        <p:txBody>
          <a:bodyPr/>
          <a:lstStyle/>
          <a:p>
            <a:pPr>
              <a:defRPr/>
            </a:pPr>
            <a:fld id="{106DBADD-012B-48F3-BF0B-19C56BC793C1}" type="slidenum">
              <a:rPr lang="ja-JP" altLang="en-US"/>
              <a:pPr>
                <a:defRPr/>
              </a:pPr>
              <a:t>37</a:t>
            </a:fld>
            <a:endParaRPr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24"/>
          <p:cNvSpPr txBox="1">
            <a:spLocks noChangeArrowheads="1"/>
          </p:cNvSpPr>
          <p:nvPr/>
        </p:nvSpPr>
        <p:spPr bwMode="auto">
          <a:xfrm>
            <a:off x="0" y="80210"/>
            <a:ext cx="9144000" cy="584775"/>
          </a:xfrm>
          <a:prstGeom prst="rect">
            <a:avLst/>
          </a:prstGeom>
          <a:solidFill>
            <a:schemeClr val="bg1"/>
          </a:solidFill>
          <a:ln w="9525">
            <a:noFill/>
            <a:miter lim="800000"/>
            <a:headEnd/>
            <a:tailEnd/>
          </a:ln>
        </p:spPr>
        <p:txBody>
          <a:bodyPr wrap="square">
            <a:spAutoFit/>
          </a:bodyPr>
          <a:lstStyle/>
          <a:p>
            <a:r>
              <a:rPr lang="en-US" altLang="ja-JP" sz="3200" dirty="0" smtClean="0">
                <a:solidFill>
                  <a:srgbClr val="0070C0"/>
                </a:solidFill>
                <a:latin typeface="ＭＳ Ｐゴシック" charset="-128"/>
              </a:rPr>
              <a:t>Results </a:t>
            </a:r>
            <a:r>
              <a:rPr lang="en-US" altLang="ja-JP" sz="3200" dirty="0">
                <a:solidFill>
                  <a:srgbClr val="0070C0"/>
                </a:solidFill>
                <a:latin typeface="ＭＳ Ｐゴシック" charset="-128"/>
              </a:rPr>
              <a:t>by Calculated EMPIRICAL FORMULAE  </a:t>
            </a:r>
            <a:endParaRPr lang="ja-JP" altLang="en-US" sz="3200" dirty="0">
              <a:solidFill>
                <a:srgbClr val="0070C0"/>
              </a:solidFill>
              <a:latin typeface="ＭＳ Ｐゴシック" charset="-128"/>
            </a:endParaRPr>
          </a:p>
        </p:txBody>
      </p:sp>
      <p:sp>
        <p:nvSpPr>
          <p:cNvPr id="20483" name="テキスト ボックス 9"/>
          <p:cNvSpPr txBox="1">
            <a:spLocks noChangeArrowheads="1"/>
          </p:cNvSpPr>
          <p:nvPr/>
        </p:nvSpPr>
        <p:spPr bwMode="auto">
          <a:xfrm>
            <a:off x="542925" y="998538"/>
            <a:ext cx="3933825" cy="396875"/>
          </a:xfrm>
          <a:prstGeom prst="rect">
            <a:avLst/>
          </a:prstGeom>
          <a:noFill/>
          <a:ln w="19050">
            <a:noFill/>
            <a:miter lim="800000"/>
            <a:headEnd/>
            <a:tailEnd/>
          </a:ln>
        </p:spPr>
        <p:txBody>
          <a:bodyPr>
            <a:spAutoFit/>
          </a:bodyPr>
          <a:lstStyle/>
          <a:p>
            <a:pPr algn="ctr"/>
            <a:r>
              <a:rPr lang="en-US" altLang="ja-JP" sz="2000" b="1" dirty="0" smtClean="0">
                <a:solidFill>
                  <a:srgbClr val="0070C0"/>
                </a:solidFill>
              </a:rPr>
              <a:t>Type3</a:t>
            </a:r>
            <a:endParaRPr lang="ja-JP" altLang="en-US" sz="2000" b="1" dirty="0">
              <a:solidFill>
                <a:srgbClr val="0070C0"/>
              </a:solidFill>
            </a:endParaRPr>
          </a:p>
        </p:txBody>
      </p:sp>
      <p:sp>
        <p:nvSpPr>
          <p:cNvPr id="20484" name="テキスト ボックス 9"/>
          <p:cNvSpPr txBox="1">
            <a:spLocks noChangeArrowheads="1"/>
          </p:cNvSpPr>
          <p:nvPr/>
        </p:nvSpPr>
        <p:spPr bwMode="auto">
          <a:xfrm>
            <a:off x="4800600" y="979488"/>
            <a:ext cx="3829050" cy="396875"/>
          </a:xfrm>
          <a:prstGeom prst="rect">
            <a:avLst/>
          </a:prstGeom>
          <a:noFill/>
          <a:ln w="19050">
            <a:noFill/>
            <a:miter lim="800000"/>
            <a:headEnd/>
            <a:tailEnd/>
          </a:ln>
        </p:spPr>
        <p:txBody>
          <a:bodyPr>
            <a:spAutoFit/>
          </a:bodyPr>
          <a:lstStyle/>
          <a:p>
            <a:pPr algn="ctr"/>
            <a:r>
              <a:rPr lang="en-US" altLang="ja-JP" sz="2000" b="1" dirty="0" smtClean="0">
                <a:solidFill>
                  <a:srgbClr val="0070C0"/>
                </a:solidFill>
              </a:rPr>
              <a:t>Type-4</a:t>
            </a:r>
            <a:endParaRPr lang="ja-JP" altLang="en-US" sz="2000" b="1" dirty="0">
              <a:solidFill>
                <a:srgbClr val="0070C0"/>
              </a:solidFill>
            </a:endParaRPr>
          </a:p>
        </p:txBody>
      </p:sp>
      <p:pic>
        <p:nvPicPr>
          <p:cNvPr id="20486" name="Picture 9"/>
          <p:cNvPicPr>
            <a:picLocks noChangeAspect="1" noChangeArrowheads="1"/>
          </p:cNvPicPr>
          <p:nvPr/>
        </p:nvPicPr>
        <p:blipFill>
          <a:blip r:embed="rId3" cstate="print"/>
          <a:srcRect/>
          <a:stretch>
            <a:fillRect/>
          </a:stretch>
        </p:blipFill>
        <p:spPr bwMode="auto">
          <a:xfrm>
            <a:off x="4511675" y="1485900"/>
            <a:ext cx="4300538" cy="3933825"/>
          </a:xfrm>
          <a:prstGeom prst="rect">
            <a:avLst/>
          </a:prstGeom>
          <a:noFill/>
          <a:ln w="9525">
            <a:noFill/>
            <a:miter lim="800000"/>
            <a:headEnd/>
            <a:tailEnd/>
          </a:ln>
        </p:spPr>
      </p:pic>
      <p:pic>
        <p:nvPicPr>
          <p:cNvPr id="20487" name="Picture 10"/>
          <p:cNvPicPr>
            <a:picLocks noChangeAspect="1" noChangeArrowheads="1"/>
          </p:cNvPicPr>
          <p:nvPr/>
        </p:nvPicPr>
        <p:blipFill>
          <a:blip r:embed="rId4" cstate="print"/>
          <a:srcRect/>
          <a:stretch>
            <a:fillRect/>
          </a:stretch>
        </p:blipFill>
        <p:spPr bwMode="auto">
          <a:xfrm>
            <a:off x="195263" y="1489075"/>
            <a:ext cx="4329112" cy="3924300"/>
          </a:xfrm>
          <a:prstGeom prst="rect">
            <a:avLst/>
          </a:prstGeom>
          <a:noFill/>
          <a:ln w="9525">
            <a:noFill/>
            <a:miter lim="800000"/>
            <a:headEnd/>
            <a:tailEnd/>
          </a:ln>
        </p:spPr>
      </p:pic>
      <p:sp>
        <p:nvSpPr>
          <p:cNvPr id="11" name="スライド番号プレースホルダ 10"/>
          <p:cNvSpPr>
            <a:spLocks noGrp="1"/>
          </p:cNvSpPr>
          <p:nvPr>
            <p:ph type="sldNum" sz="quarter" idx="12"/>
          </p:nvPr>
        </p:nvSpPr>
        <p:spPr/>
        <p:txBody>
          <a:bodyPr/>
          <a:lstStyle/>
          <a:p>
            <a:pPr>
              <a:defRPr/>
            </a:pPr>
            <a:fld id="{7CD09460-B135-4320-9C49-884F45A97FD1}" type="slidenum">
              <a:rPr lang="ja-JP" altLang="en-US"/>
              <a:pPr>
                <a:defRPr/>
              </a:pPr>
              <a:t>38</a:t>
            </a:fld>
            <a:endParaRPr lang="ja-JP" altLang="en-US" dirty="0"/>
          </a:p>
        </p:txBody>
      </p:sp>
      <p:sp>
        <p:nvSpPr>
          <p:cNvPr id="10" name="右中かっこ 9"/>
          <p:cNvSpPr/>
          <p:nvPr/>
        </p:nvSpPr>
        <p:spPr>
          <a:xfrm>
            <a:off x="3016250" y="2101850"/>
            <a:ext cx="200025" cy="9667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12" name="右中かっこ 11"/>
          <p:cNvSpPr/>
          <p:nvPr/>
        </p:nvSpPr>
        <p:spPr>
          <a:xfrm>
            <a:off x="3021013" y="3316288"/>
            <a:ext cx="195262" cy="1255712"/>
          </a:xfrm>
          <a:prstGeom prst="rightBrace">
            <a:avLst>
              <a:gd name="adj1" fmla="val 8333"/>
              <a:gd name="adj2" fmla="val 8204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0491" name="テキスト ボックス 12"/>
          <p:cNvSpPr txBox="1">
            <a:spLocks noChangeArrowheads="1"/>
          </p:cNvSpPr>
          <p:nvPr/>
        </p:nvSpPr>
        <p:spPr bwMode="auto">
          <a:xfrm>
            <a:off x="3289300" y="2427288"/>
            <a:ext cx="1003801" cy="338554"/>
          </a:xfrm>
          <a:prstGeom prst="rect">
            <a:avLst/>
          </a:prstGeom>
          <a:solidFill>
            <a:srgbClr val="CCECFF"/>
          </a:solidFill>
          <a:ln w="9525">
            <a:noFill/>
            <a:miter lim="800000"/>
            <a:headEnd/>
            <a:tailEnd/>
          </a:ln>
        </p:spPr>
        <p:txBody>
          <a:bodyPr wrap="none">
            <a:spAutoFit/>
          </a:bodyPr>
          <a:lstStyle/>
          <a:p>
            <a:r>
              <a:rPr lang="en-US" altLang="ja-JP" sz="1600" dirty="0" smtClean="0"/>
              <a:t>High end</a:t>
            </a:r>
            <a:endParaRPr lang="ja-JP" altLang="en-US" sz="1600" dirty="0"/>
          </a:p>
        </p:txBody>
      </p:sp>
      <p:sp>
        <p:nvSpPr>
          <p:cNvPr id="20492" name="テキスト ボックス 13"/>
          <p:cNvSpPr txBox="1">
            <a:spLocks noChangeArrowheads="1"/>
          </p:cNvSpPr>
          <p:nvPr/>
        </p:nvSpPr>
        <p:spPr bwMode="auto">
          <a:xfrm>
            <a:off x="3275013" y="4175125"/>
            <a:ext cx="958917" cy="338554"/>
          </a:xfrm>
          <a:prstGeom prst="rect">
            <a:avLst/>
          </a:prstGeom>
          <a:solidFill>
            <a:srgbClr val="CCECFF"/>
          </a:solidFill>
          <a:ln w="9525">
            <a:noFill/>
            <a:miter lim="800000"/>
            <a:headEnd/>
            <a:tailEnd/>
          </a:ln>
        </p:spPr>
        <p:txBody>
          <a:bodyPr wrap="none">
            <a:spAutoFit/>
          </a:bodyPr>
          <a:lstStyle/>
          <a:p>
            <a:r>
              <a:rPr lang="en-US" altLang="ja-JP" sz="1600" dirty="0" smtClean="0"/>
              <a:t>Low end</a:t>
            </a:r>
            <a:endParaRPr lang="ja-JP" altLang="en-US" sz="1600" dirty="0"/>
          </a:p>
        </p:txBody>
      </p:sp>
      <p:sp>
        <p:nvSpPr>
          <p:cNvPr id="15" name="右中かっこ 14"/>
          <p:cNvSpPr/>
          <p:nvPr/>
        </p:nvSpPr>
        <p:spPr>
          <a:xfrm>
            <a:off x="7334250" y="1866900"/>
            <a:ext cx="200025" cy="8826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16" name="右中かっこ 15"/>
          <p:cNvSpPr/>
          <p:nvPr/>
        </p:nvSpPr>
        <p:spPr>
          <a:xfrm>
            <a:off x="7340600" y="3232150"/>
            <a:ext cx="193675" cy="1346200"/>
          </a:xfrm>
          <a:prstGeom prst="rightBrace">
            <a:avLst>
              <a:gd name="adj1" fmla="val 8333"/>
              <a:gd name="adj2" fmla="val 8204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0495" name="テキスト ボックス 16"/>
          <p:cNvSpPr txBox="1">
            <a:spLocks noChangeArrowheads="1"/>
          </p:cNvSpPr>
          <p:nvPr/>
        </p:nvSpPr>
        <p:spPr bwMode="auto">
          <a:xfrm>
            <a:off x="7607300" y="2192338"/>
            <a:ext cx="1003801" cy="338554"/>
          </a:xfrm>
          <a:prstGeom prst="rect">
            <a:avLst/>
          </a:prstGeom>
          <a:solidFill>
            <a:srgbClr val="CCECFF"/>
          </a:solidFill>
          <a:ln w="9525">
            <a:noFill/>
            <a:miter lim="800000"/>
            <a:headEnd/>
            <a:tailEnd/>
          </a:ln>
        </p:spPr>
        <p:txBody>
          <a:bodyPr wrap="none">
            <a:spAutoFit/>
          </a:bodyPr>
          <a:lstStyle/>
          <a:p>
            <a:r>
              <a:rPr lang="en-US" altLang="ja-JP" sz="1600" dirty="0" smtClean="0"/>
              <a:t>High end</a:t>
            </a:r>
            <a:endParaRPr lang="ja-JP" altLang="en-US" sz="1600" dirty="0"/>
          </a:p>
        </p:txBody>
      </p:sp>
      <p:sp>
        <p:nvSpPr>
          <p:cNvPr id="20496" name="テキスト ボックス 17"/>
          <p:cNvSpPr txBox="1">
            <a:spLocks noChangeArrowheads="1"/>
          </p:cNvSpPr>
          <p:nvPr/>
        </p:nvSpPr>
        <p:spPr bwMode="auto">
          <a:xfrm>
            <a:off x="7593013" y="4181475"/>
            <a:ext cx="958917" cy="338554"/>
          </a:xfrm>
          <a:prstGeom prst="rect">
            <a:avLst/>
          </a:prstGeom>
          <a:solidFill>
            <a:srgbClr val="CCECFF"/>
          </a:solidFill>
          <a:ln w="9525">
            <a:noFill/>
            <a:miter lim="800000"/>
            <a:headEnd/>
            <a:tailEnd/>
          </a:ln>
        </p:spPr>
        <p:txBody>
          <a:bodyPr wrap="none">
            <a:spAutoFit/>
          </a:bodyPr>
          <a:lstStyle/>
          <a:p>
            <a:r>
              <a:rPr lang="en-US" altLang="ja-JP" sz="1600" dirty="0" smtClean="0"/>
              <a:t>Low end</a:t>
            </a:r>
            <a:endParaRPr lang="ja-JP" altLang="en-US" sz="1600" dirty="0"/>
          </a:p>
        </p:txBody>
      </p:sp>
      <p:sp>
        <p:nvSpPr>
          <p:cNvPr id="19" name="右矢印 18"/>
          <p:cNvSpPr/>
          <p:nvPr/>
        </p:nvSpPr>
        <p:spPr>
          <a:xfrm rot="11758460">
            <a:off x="1270000" y="3309938"/>
            <a:ext cx="514350" cy="471487"/>
          </a:xfrm>
          <a:prstGeom prst="rightArrow">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右矢印 19"/>
          <p:cNvSpPr/>
          <p:nvPr/>
        </p:nvSpPr>
        <p:spPr>
          <a:xfrm rot="11758460">
            <a:off x="5499100" y="3062288"/>
            <a:ext cx="514350" cy="471487"/>
          </a:xfrm>
          <a:prstGeom prst="rightArrow">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a:grpSpLocks noChangeAspect="1"/>
          </p:cNvGrpSpPr>
          <p:nvPr/>
        </p:nvGrpSpPr>
        <p:grpSpPr>
          <a:xfrm>
            <a:off x="708644" y="1415814"/>
            <a:ext cx="6452602" cy="3562376"/>
            <a:chOff x="1038874" y="1709536"/>
            <a:chExt cx="4886083" cy="2697526"/>
          </a:xfrm>
        </p:grpSpPr>
        <p:grpSp>
          <p:nvGrpSpPr>
            <p:cNvPr id="13" name="グループ化 22"/>
            <p:cNvGrpSpPr/>
            <p:nvPr/>
          </p:nvGrpSpPr>
          <p:grpSpPr>
            <a:xfrm>
              <a:off x="1038874" y="1709536"/>
              <a:ext cx="4886083" cy="2697526"/>
              <a:chOff x="1107454" y="985636"/>
              <a:chExt cx="4886083" cy="2697526"/>
            </a:xfrm>
          </p:grpSpPr>
          <p:grpSp>
            <p:nvGrpSpPr>
              <p:cNvPr id="17" name="グループ化 20"/>
              <p:cNvGrpSpPr/>
              <p:nvPr/>
            </p:nvGrpSpPr>
            <p:grpSpPr>
              <a:xfrm>
                <a:off x="1107454" y="985636"/>
                <a:ext cx="4886083" cy="2697526"/>
                <a:chOff x="2075194" y="985636"/>
                <a:chExt cx="4886083" cy="2697526"/>
              </a:xfrm>
            </p:grpSpPr>
            <p:pic>
              <p:nvPicPr>
                <p:cNvPr id="19" name="Picture 2" descr="Fuel cell vehicle (FCV)'s basic Configuration"/>
                <p:cNvPicPr>
                  <a:picLocks noChangeAspect="1" noChangeArrowheads="1"/>
                </p:cNvPicPr>
                <p:nvPr/>
              </p:nvPicPr>
              <p:blipFill>
                <a:blip r:embed="rId3" cstate="print"/>
                <a:srcRect/>
                <a:stretch>
                  <a:fillRect/>
                </a:stretch>
              </p:blipFill>
              <p:spPr bwMode="auto">
                <a:xfrm>
                  <a:off x="2075194" y="985636"/>
                  <a:ext cx="4886083" cy="2697526"/>
                </a:xfrm>
                <a:prstGeom prst="rect">
                  <a:avLst/>
                </a:prstGeom>
                <a:noFill/>
              </p:spPr>
            </p:pic>
            <p:sp>
              <p:nvSpPr>
                <p:cNvPr id="20" name="正方形/長方形 19"/>
                <p:cNvSpPr/>
                <p:nvPr/>
              </p:nvSpPr>
              <p:spPr>
                <a:xfrm>
                  <a:off x="5457825" y="1085850"/>
                  <a:ext cx="104774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1" name="正方形/長方形 20"/>
                <p:cNvSpPr/>
                <p:nvPr/>
              </p:nvSpPr>
              <p:spPr>
                <a:xfrm>
                  <a:off x="3286126" y="3257549"/>
                  <a:ext cx="1323974"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2" name="正方形/長方形 21"/>
                <p:cNvSpPr/>
                <p:nvPr/>
              </p:nvSpPr>
              <p:spPr>
                <a:xfrm>
                  <a:off x="4686300" y="3257550"/>
                  <a:ext cx="2124075"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3" name="正方形/長方形 22"/>
                <p:cNvSpPr/>
                <p:nvPr/>
              </p:nvSpPr>
              <p:spPr>
                <a:xfrm>
                  <a:off x="3905251" y="2828925"/>
                  <a:ext cx="85724"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4" name="正方形/長方形 23"/>
                <p:cNvSpPr/>
                <p:nvPr/>
              </p:nvSpPr>
              <p:spPr>
                <a:xfrm>
                  <a:off x="4591051" y="3005137"/>
                  <a:ext cx="147638" cy="481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5" name="正方形/長方形 24"/>
                <p:cNvSpPr/>
                <p:nvPr/>
              </p:nvSpPr>
              <p:spPr>
                <a:xfrm>
                  <a:off x="4686304" y="2719388"/>
                  <a:ext cx="47622" cy="238125"/>
                </a:xfrm>
                <a:prstGeom prst="rect">
                  <a:avLst/>
                </a:prstGeom>
                <a:solidFill>
                  <a:srgbClr val="EFD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6" name="円/楕円 25"/>
                <p:cNvSpPr/>
                <p:nvPr/>
              </p:nvSpPr>
              <p:spPr bwMode="auto">
                <a:xfrm>
                  <a:off x="4456772" y="2229394"/>
                  <a:ext cx="838037" cy="583475"/>
                </a:xfrm>
                <a:prstGeom prst="ellipse">
                  <a:avLst/>
                </a:prstGeom>
                <a:noFill/>
                <a:ln w="2857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FFFF"/>
                    </a:solidFill>
                    <a:latin typeface="+mj-lt"/>
                  </a:endParaRPr>
                </a:p>
              </p:txBody>
            </p:sp>
          </p:grpSp>
          <p:sp>
            <p:nvSpPr>
              <p:cNvPr id="18" name="正方形/長方形 17"/>
              <p:cNvSpPr/>
              <p:nvPr/>
            </p:nvSpPr>
            <p:spPr>
              <a:xfrm>
                <a:off x="4659630" y="1892617"/>
                <a:ext cx="1184909"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grpSp>
        <p:sp>
          <p:nvSpPr>
            <p:cNvPr id="14" name="正方形/長方形 13"/>
            <p:cNvSpPr/>
            <p:nvPr/>
          </p:nvSpPr>
          <p:spPr>
            <a:xfrm>
              <a:off x="1207770" y="1793556"/>
              <a:ext cx="1413510" cy="3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grpSp>
      <p:sp>
        <p:nvSpPr>
          <p:cNvPr id="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Tahoma" pitchFamily="34" charset="0"/>
                <a:ea typeface="Tahoma" pitchFamily="34" charset="0"/>
                <a:cs typeface="Tahoma" pitchFamily="34" charset="0"/>
              </a:rPr>
              <a:t>1. Introduction</a:t>
            </a:r>
            <a:endParaRPr lang="ja-JP" altLang="en-US" sz="3600" b="1" dirty="0">
              <a:solidFill>
                <a:srgbClr val="0070C0"/>
              </a:solidFill>
              <a:latin typeface="Tahoma" pitchFamily="34" charset="0"/>
              <a:ea typeface="+mj-ea"/>
              <a:cs typeface="Tahoma" pitchFamily="34" charset="0"/>
            </a:endParaRPr>
          </a:p>
        </p:txBody>
      </p:sp>
      <p:sp>
        <p:nvSpPr>
          <p:cNvPr id="5123" name="テキスト ボックス 10"/>
          <p:cNvSpPr>
            <a:spLocks noChangeArrowheads="1"/>
          </p:cNvSpPr>
          <p:nvPr/>
        </p:nvSpPr>
        <p:spPr bwMode="auto">
          <a:xfrm>
            <a:off x="689043" y="4981983"/>
            <a:ext cx="7757218"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altLang="ja-JP" sz="2000" dirty="0" smtClean="0">
                <a:solidFill>
                  <a:srgbClr val="0066CC"/>
                </a:solidFill>
                <a:latin typeface="Tahoma" pitchFamily="34" charset="0"/>
                <a:ea typeface="Tahoma" pitchFamily="34" charset="0"/>
                <a:cs typeface="Tahoma" pitchFamily="34" charset="0"/>
              </a:rPr>
              <a:t>In previous studies, the</a:t>
            </a:r>
            <a:r>
              <a:rPr lang="en-US" altLang="ja-JP" sz="2000" dirty="0" smtClean="0">
                <a:solidFill>
                  <a:srgbClr val="0066CC"/>
                </a:solidFill>
                <a:latin typeface="Tahoma" pitchFamily="34" charset="0"/>
                <a:cs typeface="Tahoma" pitchFamily="34" charset="0"/>
              </a:rPr>
              <a:t> </a:t>
            </a:r>
            <a:r>
              <a:rPr lang="en-US" altLang="ja-JP" sz="2000" dirty="0" smtClean="0">
                <a:solidFill>
                  <a:srgbClr val="0066CC"/>
                </a:solidFill>
                <a:latin typeface="Tahoma" pitchFamily="34" charset="0"/>
                <a:ea typeface="Tahoma" pitchFamily="34" charset="0"/>
                <a:cs typeface="Tahoma" pitchFamily="34" charset="0"/>
              </a:rPr>
              <a:t>thermal behavior of gas temperature</a:t>
            </a:r>
          </a:p>
          <a:p>
            <a:pPr algn="ctr"/>
            <a:r>
              <a:rPr lang="en-US" altLang="ja-JP" sz="2000" dirty="0" smtClean="0">
                <a:solidFill>
                  <a:srgbClr val="0066CC"/>
                </a:solidFill>
                <a:latin typeface="Tahoma" pitchFamily="34" charset="0"/>
                <a:ea typeface="Tahoma" pitchFamily="34" charset="0"/>
                <a:cs typeface="Tahoma" pitchFamily="34" charset="0"/>
              </a:rPr>
              <a:t> in tanks  by 1 shot filling or discharging was investigated.</a:t>
            </a:r>
          </a:p>
          <a:p>
            <a:pPr algn="ctr"/>
            <a:r>
              <a:rPr lang="en-US" altLang="ja-JP" dirty="0" smtClean="0">
                <a:latin typeface="Tahoma" pitchFamily="34" charset="0"/>
                <a:ea typeface="Tahoma" pitchFamily="34" charset="0"/>
                <a:cs typeface="Tahoma" pitchFamily="34" charset="0"/>
              </a:rPr>
              <a:t>(That is, not continuous filling and discharging)</a:t>
            </a:r>
            <a:endParaRPr lang="en-US" altLang="ja-JP" sz="1600" dirty="0">
              <a:latin typeface="Tahoma" pitchFamily="34" charset="0"/>
              <a:ea typeface="Tahoma" pitchFamily="34" charset="0"/>
              <a:cs typeface="Tahoma" pitchFamily="34" charset="0"/>
            </a:endParaRPr>
          </a:p>
        </p:txBody>
      </p:sp>
      <p:sp>
        <p:nvSpPr>
          <p:cNvPr id="7" name="テキスト ボックス 6"/>
          <p:cNvSpPr txBox="1"/>
          <p:nvPr/>
        </p:nvSpPr>
        <p:spPr bwMode="auto">
          <a:xfrm>
            <a:off x="1228300" y="4281772"/>
            <a:ext cx="3847564" cy="369332"/>
          </a:xfrm>
          <a:prstGeom prst="rect">
            <a:avLst/>
          </a:prstGeom>
          <a:noFill/>
          <a:ln>
            <a:noFill/>
          </a:ln>
          <a:effectLst/>
        </p:spPr>
        <p:txBody>
          <a:bodyPr wrap="square">
            <a:spAutoFit/>
          </a:bodyPr>
          <a:lstStyle/>
          <a:p>
            <a:pPr algn="ctr">
              <a:defRPr/>
            </a:pPr>
            <a:r>
              <a:rPr lang="en-US" altLang="ja-JP" dirty="0" smtClean="0">
                <a:latin typeface="Tahoma" pitchFamily="34" charset="0"/>
                <a:ea typeface="Tahoma" pitchFamily="34" charset="0"/>
                <a:cs typeface="Tahoma" pitchFamily="34" charset="0"/>
              </a:rPr>
              <a:t>Figure. Fuel Cell Vehicle</a:t>
            </a:r>
            <a:r>
              <a:rPr lang="ja-JP" altLang="en-US" dirty="0" smtClean="0">
                <a:latin typeface="Tahoma" pitchFamily="34" charset="0"/>
                <a:ea typeface="+mj-ea"/>
                <a:cs typeface="Tahoma" pitchFamily="34" charset="0"/>
              </a:rPr>
              <a:t>（</a:t>
            </a:r>
            <a:r>
              <a:rPr lang="en-US" altLang="ja-JP" dirty="0">
                <a:latin typeface="Tahoma" pitchFamily="34" charset="0"/>
                <a:ea typeface="Tahoma" pitchFamily="34" charset="0"/>
                <a:cs typeface="Tahoma" pitchFamily="34" charset="0"/>
              </a:rPr>
              <a:t>FCV</a:t>
            </a:r>
            <a:r>
              <a:rPr lang="ja-JP" altLang="en-US" dirty="0">
                <a:latin typeface="Tahoma" pitchFamily="34" charset="0"/>
                <a:ea typeface="+mj-ea"/>
                <a:cs typeface="Tahoma" pitchFamily="34" charset="0"/>
              </a:rPr>
              <a:t>）</a:t>
            </a:r>
          </a:p>
        </p:txBody>
      </p:sp>
      <p:sp>
        <p:nvSpPr>
          <p:cNvPr id="16" name="正方形/長方形 15"/>
          <p:cNvSpPr/>
          <p:nvPr/>
        </p:nvSpPr>
        <p:spPr>
          <a:xfrm>
            <a:off x="840384" y="971476"/>
            <a:ext cx="7454536" cy="847725"/>
          </a:xfrm>
          <a:prstGeom prst="rect">
            <a:avLst/>
          </a:prstGeom>
          <a:solidFill>
            <a:srgbClr val="FFFF99"/>
          </a:solidFill>
          <a:ln w="38100" cmpd="sng">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smtClean="0">
                <a:solidFill>
                  <a:srgbClr val="0070C0"/>
                </a:solidFill>
                <a:latin typeface="Tahoma" pitchFamily="34" charset="0"/>
                <a:ea typeface="Tahoma" pitchFamily="34" charset="0"/>
                <a:cs typeface="Tahoma" pitchFamily="34" charset="0"/>
              </a:rPr>
              <a:t>We have focused on temperature behavior of tanks for FCV when filling and discharging hydrogen.</a:t>
            </a:r>
          </a:p>
        </p:txBody>
      </p:sp>
      <p:sp>
        <p:nvSpPr>
          <p:cNvPr id="5126" name="テキスト ボックス 14"/>
          <p:cNvSpPr txBox="1">
            <a:spLocks noChangeArrowheads="1"/>
          </p:cNvSpPr>
          <p:nvPr/>
        </p:nvSpPr>
        <p:spPr bwMode="auto">
          <a:xfrm>
            <a:off x="5160656" y="4219280"/>
            <a:ext cx="3711496" cy="430887"/>
          </a:xfrm>
          <a:prstGeom prst="rect">
            <a:avLst/>
          </a:prstGeom>
          <a:noFill/>
          <a:ln w="9525">
            <a:noFill/>
            <a:miter lim="800000"/>
            <a:headEnd/>
            <a:tailEnd/>
          </a:ln>
        </p:spPr>
        <p:txBody>
          <a:bodyPr wrap="square">
            <a:spAutoFit/>
          </a:bodyPr>
          <a:lstStyle/>
          <a:p>
            <a:r>
              <a:rPr lang="en-US" altLang="ja-JP" sz="1100" dirty="0" smtClean="0">
                <a:latin typeface="Tahoma" pitchFamily="34" charset="0"/>
                <a:ea typeface="Tahoma" pitchFamily="34" charset="0"/>
                <a:cs typeface="Tahoma" pitchFamily="34" charset="0"/>
              </a:rPr>
              <a:t>JHFC HP, </a:t>
            </a:r>
          </a:p>
          <a:p>
            <a:r>
              <a:rPr lang="en-US" altLang="ja-JP" sz="1100" dirty="0" smtClean="0">
                <a:latin typeface="Tahoma" pitchFamily="34" charset="0"/>
                <a:ea typeface="Tahoma" pitchFamily="34" charset="0"/>
                <a:cs typeface="Tahoma" pitchFamily="34" charset="0"/>
              </a:rPr>
              <a:t>http://www.jari.jp/jhfc/e/beginner/about_fcv/index.html</a:t>
            </a:r>
            <a:endParaRPr lang="en-US" altLang="ja-JP" sz="1100" dirty="0">
              <a:latin typeface="Tahoma" pitchFamily="34" charset="0"/>
              <a:ea typeface="Tahoma" pitchFamily="34" charset="0"/>
              <a:cs typeface="Tahoma" pitchFamily="34" charset="0"/>
            </a:endParaRPr>
          </a:p>
        </p:txBody>
      </p:sp>
      <p:sp>
        <p:nvSpPr>
          <p:cNvPr id="74" name="スライド番号プレースホルダ 73"/>
          <p:cNvSpPr>
            <a:spLocks noGrp="1"/>
          </p:cNvSpPr>
          <p:nvPr>
            <p:ph type="sldNum" sz="quarter" idx="12"/>
          </p:nvPr>
        </p:nvSpPr>
        <p:spPr/>
        <p:txBody>
          <a:bodyPr/>
          <a:lstStyle/>
          <a:p>
            <a:pPr>
              <a:defRPr/>
            </a:pPr>
            <a:fld id="{1F85A3CB-0862-43F7-BE06-9C8003716871}" type="slidenum">
              <a:rPr lang="ja-JP" altLang="en-US">
                <a:latin typeface="Tahoma" pitchFamily="34" charset="0"/>
                <a:cs typeface="Tahoma" pitchFamily="34" charset="0"/>
              </a:rPr>
              <a:pPr>
                <a:defRPr/>
              </a:pPr>
              <a:t>4</a:t>
            </a:fld>
            <a:endParaRPr lang="ja-JP" altLang="en-US" dirty="0">
              <a:latin typeface="Tahoma" pitchFamily="34" charset="0"/>
              <a:cs typeface="Tahoma" pitchFamily="34" charset="0"/>
            </a:endParaRPr>
          </a:p>
        </p:txBody>
      </p:sp>
      <p:sp>
        <p:nvSpPr>
          <p:cNvPr id="5128" name="正方形/長方形 74"/>
          <p:cNvSpPr>
            <a:spLocks noChangeArrowheads="1"/>
          </p:cNvSpPr>
          <p:nvPr/>
        </p:nvSpPr>
        <p:spPr bwMode="auto">
          <a:xfrm>
            <a:off x="1665611" y="6084516"/>
            <a:ext cx="5804081" cy="584775"/>
          </a:xfrm>
          <a:prstGeom prst="rect">
            <a:avLst/>
          </a:prstGeom>
          <a:noFill/>
          <a:ln w="9525">
            <a:noFill/>
            <a:miter lim="800000"/>
            <a:headEnd/>
            <a:tailEnd/>
          </a:ln>
        </p:spPr>
        <p:txBody>
          <a:bodyPr wrap="square">
            <a:spAutoFit/>
          </a:bodyPr>
          <a:lstStyle/>
          <a:p>
            <a:pPr algn="ctr"/>
            <a:r>
              <a:rPr lang="ja-JP" altLang="en-US" sz="1600" dirty="0" smtClean="0">
                <a:effectLst>
                  <a:outerShdw blurRad="38100" dist="38100" dir="2700000" algn="tl">
                    <a:srgbClr val="000000">
                      <a:alpha val="43137"/>
                    </a:srgbClr>
                  </a:outerShdw>
                </a:effectLst>
                <a:latin typeface="+mj-lt"/>
                <a:cs typeface="Tahoma" pitchFamily="34" charset="0"/>
              </a:rPr>
              <a:t>→　</a:t>
            </a:r>
            <a:r>
              <a:rPr lang="en-US" altLang="ja-JP" sz="1600" dirty="0" smtClean="0">
                <a:effectLst>
                  <a:outerShdw blurRad="38100" dist="38100" dir="2700000" algn="tl">
                    <a:srgbClr val="000000">
                      <a:alpha val="43137"/>
                    </a:srgbClr>
                  </a:outerShdw>
                </a:effectLst>
                <a:latin typeface="+mj-lt"/>
                <a:cs typeface="Tahoma" pitchFamily="34" charset="0"/>
              </a:rPr>
              <a:t>They </a:t>
            </a:r>
            <a:r>
              <a:rPr lang="en-US" altLang="ja-JP" sz="1600" dirty="0" smtClean="0">
                <a:effectLst>
                  <a:outerShdw blurRad="38100" dist="38100" dir="2700000" algn="tl">
                    <a:srgbClr val="000000">
                      <a:alpha val="43137"/>
                    </a:srgbClr>
                  </a:outerShdw>
                </a:effectLst>
                <a:latin typeface="+mj-lt"/>
                <a:ea typeface="Tahoma" pitchFamily="34" charset="0"/>
                <a:cs typeface="Tahoma" pitchFamily="34" charset="0"/>
              </a:rPr>
              <a:t>contributed to revising the standard of tanks and</a:t>
            </a:r>
          </a:p>
          <a:p>
            <a:pPr algn="ctr"/>
            <a:r>
              <a:rPr lang="en-US" altLang="ja-JP" sz="1600" dirty="0" smtClean="0">
                <a:effectLst>
                  <a:outerShdw blurRad="38100" dist="38100" dir="2700000" algn="tl">
                    <a:srgbClr val="000000">
                      <a:alpha val="43137"/>
                    </a:srgbClr>
                  </a:outerShdw>
                </a:effectLst>
                <a:latin typeface="+mj-lt"/>
                <a:ea typeface="Tahoma" pitchFamily="34" charset="0"/>
                <a:cs typeface="Tahoma" pitchFamily="34" charset="0"/>
              </a:rPr>
              <a:t> validating the filling protocol.(SAE TIR J2601, etc.)</a:t>
            </a:r>
            <a:endParaRPr lang="en-US" altLang="ja-JP" sz="1600" dirty="0">
              <a:effectLst>
                <a:outerShdw blurRad="38100" dist="38100" dir="2700000" algn="tl">
                  <a:srgbClr val="000000">
                    <a:alpha val="43137"/>
                  </a:srgbClr>
                </a:outerShdw>
              </a:effectLst>
              <a:latin typeface="+mj-lt"/>
              <a:ea typeface="Tahoma" pitchFamily="34" charset="0"/>
              <a:cs typeface="Tahoma" pitchFamily="34" charset="0"/>
            </a:endParaRPr>
          </a:p>
        </p:txBody>
      </p:sp>
      <p:sp>
        <p:nvSpPr>
          <p:cNvPr id="15" name="角丸四角形吹き出し 14"/>
          <p:cNvSpPr/>
          <p:nvPr/>
        </p:nvSpPr>
        <p:spPr>
          <a:xfrm>
            <a:off x="5666551" y="2814320"/>
            <a:ext cx="3040124" cy="1210215"/>
          </a:xfrm>
          <a:prstGeom prst="wedgeRoundRectCallout">
            <a:avLst>
              <a:gd name="adj1" fmla="val -75423"/>
              <a:gd name="adj2" fmla="val 12278"/>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dirty="0" smtClean="0">
                <a:solidFill>
                  <a:srgbClr val="0070C0"/>
                </a:solidFill>
                <a:latin typeface="+mj-lt"/>
                <a:cs typeface="Tahoma" pitchFamily="34" charset="0"/>
              </a:rPr>
              <a:t>Gas temperature of tanks</a:t>
            </a:r>
          </a:p>
          <a:p>
            <a:pPr>
              <a:defRPr/>
            </a:pPr>
            <a:r>
              <a:rPr lang="ja-JP" altLang="en-US" dirty="0" smtClean="0">
                <a:solidFill>
                  <a:srgbClr val="0070C0"/>
                </a:solidFill>
                <a:latin typeface="+mj-lt"/>
                <a:cs typeface="Tahoma" pitchFamily="34" charset="0"/>
              </a:rPr>
              <a:t>・</a:t>
            </a:r>
            <a:r>
              <a:rPr lang="en-US" altLang="ja-JP" dirty="0" smtClean="0">
                <a:solidFill>
                  <a:srgbClr val="FF0000"/>
                </a:solidFill>
                <a:latin typeface="+mj-lt"/>
                <a:ea typeface="Tahoma" pitchFamily="34" charset="0"/>
                <a:cs typeface="Tahoma" pitchFamily="34" charset="0"/>
              </a:rPr>
              <a:t> increases</a:t>
            </a:r>
            <a:r>
              <a:rPr lang="ja-JP" altLang="en-US" dirty="0" smtClean="0">
                <a:solidFill>
                  <a:srgbClr val="0070C0"/>
                </a:solidFill>
                <a:latin typeface="+mj-lt"/>
                <a:cs typeface="Tahoma" pitchFamily="34" charset="0"/>
              </a:rPr>
              <a:t> </a:t>
            </a:r>
            <a:r>
              <a:rPr lang="en-US" altLang="ja-JP" dirty="0" smtClean="0">
                <a:solidFill>
                  <a:srgbClr val="0070C0"/>
                </a:solidFill>
                <a:latin typeface="+mj-lt"/>
                <a:ea typeface="Tahoma" pitchFamily="34" charset="0"/>
                <a:cs typeface="Tahoma" pitchFamily="34" charset="0"/>
              </a:rPr>
              <a:t>in filling</a:t>
            </a:r>
            <a:endParaRPr lang="en-US" altLang="ja-JP" dirty="0">
              <a:solidFill>
                <a:srgbClr val="FF0000"/>
              </a:solidFill>
              <a:latin typeface="+mj-lt"/>
              <a:ea typeface="Tahoma" pitchFamily="34" charset="0"/>
              <a:cs typeface="Tahoma" pitchFamily="34" charset="0"/>
            </a:endParaRPr>
          </a:p>
          <a:p>
            <a:pPr>
              <a:defRPr/>
            </a:pPr>
            <a:r>
              <a:rPr lang="ja-JP" altLang="en-US" dirty="0" smtClean="0">
                <a:solidFill>
                  <a:srgbClr val="0070C0"/>
                </a:solidFill>
                <a:latin typeface="+mj-lt"/>
                <a:cs typeface="Tahoma" pitchFamily="34" charset="0"/>
              </a:rPr>
              <a:t>・</a:t>
            </a:r>
            <a:r>
              <a:rPr lang="en-US" altLang="ja-JP" dirty="0" smtClean="0">
                <a:solidFill>
                  <a:srgbClr val="FF0000"/>
                </a:solidFill>
                <a:latin typeface="+mj-lt"/>
                <a:cs typeface="Tahoma" pitchFamily="34" charset="0"/>
              </a:rPr>
              <a:t> decreases </a:t>
            </a:r>
            <a:r>
              <a:rPr lang="en-US" altLang="ja-JP" dirty="0" smtClean="0">
                <a:solidFill>
                  <a:srgbClr val="0070C0"/>
                </a:solidFill>
                <a:latin typeface="+mj-lt"/>
                <a:ea typeface="Tahoma" pitchFamily="34" charset="0"/>
                <a:cs typeface="Tahoma" pitchFamily="34" charset="0"/>
              </a:rPr>
              <a:t>in discharging</a:t>
            </a:r>
            <a:endParaRPr lang="en-US" altLang="ja-JP" dirty="0">
              <a:solidFill>
                <a:srgbClr val="0070C0"/>
              </a:solidFill>
              <a:latin typeface="+mj-lt"/>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fade">
                                      <p:cBhvr>
                                        <p:cTn id="1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8"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Tahoma" pitchFamily="34" charset="0"/>
                <a:ea typeface="Tahoma" pitchFamily="34" charset="0"/>
                <a:cs typeface="Tahoma" pitchFamily="34" charset="0"/>
              </a:rPr>
              <a:t>1. Introduction</a:t>
            </a:r>
            <a:endParaRPr lang="en-US" altLang="ja-JP" sz="3600" b="1" dirty="0">
              <a:solidFill>
                <a:srgbClr val="0070C0"/>
              </a:solidFill>
              <a:latin typeface="Tahoma" pitchFamily="34" charset="0"/>
              <a:ea typeface="Tahoma" pitchFamily="34" charset="0"/>
              <a:cs typeface="Tahoma" pitchFamily="34" charset="0"/>
            </a:endParaRPr>
          </a:p>
        </p:txBody>
      </p:sp>
      <p:sp>
        <p:nvSpPr>
          <p:cNvPr id="6147" name="テキスト ボックス 58"/>
          <p:cNvSpPr txBox="1">
            <a:spLocks noChangeArrowheads="1"/>
          </p:cNvSpPr>
          <p:nvPr/>
        </p:nvSpPr>
        <p:spPr bwMode="auto">
          <a:xfrm>
            <a:off x="830433" y="4363291"/>
            <a:ext cx="7634206" cy="369332"/>
          </a:xfrm>
          <a:prstGeom prst="rect">
            <a:avLst/>
          </a:prstGeom>
          <a:solidFill>
            <a:schemeClr val="bg1"/>
          </a:solidFill>
          <a:ln w="28575">
            <a:noFill/>
            <a:miter lim="800000"/>
            <a:headEnd/>
            <a:tailEnd/>
          </a:ln>
        </p:spPr>
        <p:txBody>
          <a:bodyPr wrap="none">
            <a:spAutoFit/>
          </a:bodyPr>
          <a:lstStyle/>
          <a:p>
            <a:pPr algn="ctr"/>
            <a:r>
              <a:rPr lang="en-US" altLang="ja-JP" dirty="0" smtClean="0">
                <a:latin typeface="Tahoma" pitchFamily="34" charset="0"/>
                <a:ea typeface="Tahoma" pitchFamily="34" charset="0"/>
                <a:cs typeface="Tahoma" pitchFamily="34" charset="0"/>
              </a:rPr>
              <a:t>Figure. The </a:t>
            </a:r>
            <a:r>
              <a:rPr lang="en-US" altLang="ja-JP" dirty="0" err="1" smtClean="0">
                <a:latin typeface="Tahoma" pitchFamily="34" charset="0"/>
                <a:ea typeface="Tahoma" pitchFamily="34" charset="0"/>
                <a:cs typeface="Tahoma" pitchFamily="34" charset="0"/>
              </a:rPr>
              <a:t>behaviour</a:t>
            </a:r>
            <a:r>
              <a:rPr lang="en-US" altLang="ja-JP" dirty="0" smtClean="0">
                <a:latin typeface="Tahoma" pitchFamily="34" charset="0"/>
                <a:ea typeface="Tahoma" pitchFamily="34" charset="0"/>
                <a:cs typeface="Tahoma" pitchFamily="34" charset="0"/>
              </a:rPr>
              <a:t> of gas pressure and </a:t>
            </a:r>
            <a:r>
              <a:rPr lang="en-US" altLang="ja-JP" dirty="0">
                <a:latin typeface="Tahoma" pitchFamily="34" charset="0"/>
                <a:ea typeface="Tahoma" pitchFamily="34" charset="0"/>
                <a:cs typeface="Tahoma" pitchFamily="34" charset="0"/>
              </a:rPr>
              <a:t>temperature of </a:t>
            </a:r>
            <a:r>
              <a:rPr lang="en-US" altLang="ja-JP" dirty="0" smtClean="0">
                <a:latin typeface="Tahoma" pitchFamily="34" charset="0"/>
                <a:ea typeface="Tahoma" pitchFamily="34" charset="0"/>
                <a:cs typeface="Tahoma" pitchFamily="34" charset="0"/>
              </a:rPr>
              <a:t>a tank for FCV</a:t>
            </a:r>
            <a:endParaRPr lang="ja-JP" altLang="en-US" dirty="0">
              <a:latin typeface="Tahoma" pitchFamily="34" charset="0"/>
              <a:cs typeface="Tahoma" pitchFamily="34" charset="0"/>
            </a:endParaRPr>
          </a:p>
        </p:txBody>
      </p:sp>
      <p:sp>
        <p:nvSpPr>
          <p:cNvPr id="154" name="スライド番号プレースホルダ 153"/>
          <p:cNvSpPr>
            <a:spLocks noGrp="1"/>
          </p:cNvSpPr>
          <p:nvPr>
            <p:ph type="sldNum" sz="quarter" idx="12"/>
          </p:nvPr>
        </p:nvSpPr>
        <p:spPr/>
        <p:txBody>
          <a:bodyPr/>
          <a:lstStyle/>
          <a:p>
            <a:pPr>
              <a:defRPr/>
            </a:pPr>
            <a:fld id="{9DCF0251-0E0A-45BF-8A86-A3AC163746E9}" type="slidenum">
              <a:rPr lang="ja-JP" altLang="en-US">
                <a:latin typeface="Tahoma" pitchFamily="34" charset="0"/>
                <a:cs typeface="Tahoma" pitchFamily="34" charset="0"/>
              </a:rPr>
              <a:pPr>
                <a:defRPr/>
              </a:pPr>
              <a:t>5</a:t>
            </a:fld>
            <a:endParaRPr lang="ja-JP" altLang="en-US" dirty="0">
              <a:latin typeface="Tahoma" pitchFamily="34" charset="0"/>
              <a:cs typeface="Tahoma" pitchFamily="34" charset="0"/>
            </a:endParaRPr>
          </a:p>
        </p:txBody>
      </p:sp>
      <p:sp>
        <p:nvSpPr>
          <p:cNvPr id="75" name="Text Box 3"/>
          <p:cNvSpPr>
            <a:spLocks noChangeArrowheads="1"/>
          </p:cNvSpPr>
          <p:nvPr/>
        </p:nvSpPr>
        <p:spPr bwMode="auto">
          <a:xfrm>
            <a:off x="650875" y="4957763"/>
            <a:ext cx="7807325" cy="783193"/>
          </a:xfrm>
          <a:prstGeom prst="roundRect">
            <a:avLst>
              <a:gd name="adj" fmla="val 16667"/>
            </a:avLst>
          </a:prstGeom>
          <a:solidFill>
            <a:srgbClr val="FFFFCC"/>
          </a:solidFill>
          <a:ln w="63500" cmpd="thickThin">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2000" dirty="0" smtClean="0">
                <a:solidFill>
                  <a:srgbClr val="0070C0"/>
                </a:solidFill>
                <a:latin typeface="Tahoma" pitchFamily="34" charset="0"/>
                <a:ea typeface="Tahoma" pitchFamily="34" charset="0"/>
                <a:cs typeface="Tahoma" pitchFamily="34" charset="0"/>
              </a:rPr>
              <a:t>It is important to understand the temperature behaviour of tanks assuming that gas filling and discharging are </a:t>
            </a:r>
            <a:r>
              <a:rPr lang="en-US" altLang="ja-JP" sz="2000" dirty="0">
                <a:solidFill>
                  <a:srgbClr val="0070C0"/>
                </a:solidFill>
                <a:latin typeface="Tahoma" pitchFamily="34" charset="0"/>
                <a:ea typeface="Tahoma" pitchFamily="34" charset="0"/>
                <a:cs typeface="Tahoma" pitchFamily="34" charset="0"/>
              </a:rPr>
              <a:t>continually repeated.</a:t>
            </a:r>
          </a:p>
        </p:txBody>
      </p:sp>
      <p:sp>
        <p:nvSpPr>
          <p:cNvPr id="76" name="テキスト ボックス 75"/>
          <p:cNvSpPr txBox="1"/>
          <p:nvPr/>
        </p:nvSpPr>
        <p:spPr>
          <a:xfrm>
            <a:off x="1981117" y="5947686"/>
            <a:ext cx="5146839" cy="721480"/>
          </a:xfrm>
          <a:prstGeom prst="wedgeRectCallout">
            <a:avLst>
              <a:gd name="adj1" fmla="val -40283"/>
              <a:gd name="adj2" fmla="val -79214"/>
            </a:avLst>
          </a:prstGeom>
          <a:solidFill>
            <a:srgbClr val="FFFF99"/>
          </a:solidFill>
          <a:ln w="28575">
            <a:solidFill>
              <a:srgbClr val="FF0000"/>
            </a:solidFill>
          </a:ln>
          <a:effectLst>
            <a:outerShdw blurRad="50800" dist="38100" dir="2700000" algn="tl" rotWithShape="0">
              <a:prstClr val="black">
                <a:alpha val="40000"/>
              </a:prstClr>
            </a:outerShdw>
          </a:effectLst>
        </p:spPr>
        <p:txBody>
          <a:bodyPr wrap="square">
            <a:spAutoFit/>
          </a:bodyPr>
          <a:lstStyle/>
          <a:p>
            <a:pPr>
              <a:lnSpc>
                <a:spcPct val="120000"/>
              </a:lnSpc>
              <a:defRPr/>
            </a:pPr>
            <a:r>
              <a:rPr lang="en-US" altLang="ja-JP" dirty="0" smtClean="0">
                <a:latin typeface="Tahoma" pitchFamily="34" charset="0"/>
                <a:ea typeface="Tahoma" pitchFamily="34" charset="0"/>
                <a:cs typeface="Tahoma" pitchFamily="34" charset="0"/>
              </a:rPr>
              <a:t>But, there is no </a:t>
            </a:r>
            <a:r>
              <a:rPr lang="en-US" altLang="ja-JP" dirty="0">
                <a:latin typeface="Tahoma" pitchFamily="34" charset="0"/>
                <a:ea typeface="Tahoma" pitchFamily="34" charset="0"/>
                <a:cs typeface="Tahoma" pitchFamily="34" charset="0"/>
              </a:rPr>
              <a:t>data </a:t>
            </a:r>
            <a:r>
              <a:rPr lang="en-US" altLang="ja-JP" dirty="0" smtClean="0">
                <a:latin typeface="Tahoma" pitchFamily="34" charset="0"/>
                <a:ea typeface="Tahoma" pitchFamily="34" charset="0"/>
                <a:cs typeface="Tahoma" pitchFamily="34" charset="0"/>
              </a:rPr>
              <a:t>of repeated gas filling and discharging continually</a:t>
            </a:r>
            <a:r>
              <a:rPr lang="ja-JP" altLang="en-US" dirty="0" smtClean="0">
                <a:latin typeface="Tahoma" pitchFamily="34" charset="0"/>
                <a:ea typeface="ＭＳ Ｐゴシック" pitchFamily="50" charset="-128"/>
                <a:cs typeface="Tahoma" pitchFamily="34" charset="0"/>
              </a:rPr>
              <a:t> </a:t>
            </a:r>
            <a:r>
              <a:rPr lang="en-US" altLang="ja-JP" dirty="0" smtClean="0">
                <a:latin typeface="Tahoma" pitchFamily="34" charset="0"/>
                <a:ea typeface="Tahoma" pitchFamily="34" charset="0"/>
                <a:cs typeface="Tahoma" pitchFamily="34" charset="0"/>
              </a:rPr>
              <a:t>with actual hydrogen gas</a:t>
            </a:r>
            <a:endParaRPr lang="ja-JP" altLang="en-US" dirty="0">
              <a:latin typeface="Tahoma" pitchFamily="34" charset="0"/>
              <a:ea typeface="ＭＳ Ｐゴシック" pitchFamily="50" charset="-128"/>
              <a:cs typeface="Tahoma" pitchFamily="34" charset="0"/>
            </a:endParaRPr>
          </a:p>
        </p:txBody>
      </p:sp>
      <p:grpSp>
        <p:nvGrpSpPr>
          <p:cNvPr id="6151" name="グループ化 80"/>
          <p:cNvGrpSpPr>
            <a:grpSpLocks/>
          </p:cNvGrpSpPr>
          <p:nvPr/>
        </p:nvGrpSpPr>
        <p:grpSpPr bwMode="auto">
          <a:xfrm>
            <a:off x="739487" y="925622"/>
            <a:ext cx="6448929" cy="3468706"/>
            <a:chOff x="957594" y="1367233"/>
            <a:chExt cx="6448094" cy="3469012"/>
          </a:xfrm>
        </p:grpSpPr>
        <p:sp>
          <p:nvSpPr>
            <p:cNvPr id="6152" name="Rectangle 12"/>
            <p:cNvSpPr>
              <a:spLocks noChangeArrowheads="1"/>
            </p:cNvSpPr>
            <p:nvPr/>
          </p:nvSpPr>
          <p:spPr bwMode="auto">
            <a:xfrm>
              <a:off x="1477963" y="4428071"/>
              <a:ext cx="5919787" cy="15875"/>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6153" name="Freeform 13"/>
            <p:cNvSpPr>
              <a:spLocks noEditPoints="1"/>
            </p:cNvSpPr>
            <p:nvPr/>
          </p:nvSpPr>
          <p:spPr bwMode="auto">
            <a:xfrm>
              <a:off x="1473200" y="4436009"/>
              <a:ext cx="5932488" cy="44450"/>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6154" name="Freeform 14"/>
            <p:cNvSpPr>
              <a:spLocks/>
            </p:cNvSpPr>
            <p:nvPr/>
          </p:nvSpPr>
          <p:spPr bwMode="auto">
            <a:xfrm>
              <a:off x="1455738" y="3707346"/>
              <a:ext cx="1733550" cy="739775"/>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6155" name="Freeform 15"/>
            <p:cNvSpPr>
              <a:spLocks/>
            </p:cNvSpPr>
            <p:nvPr/>
          </p:nvSpPr>
          <p:spPr bwMode="auto">
            <a:xfrm>
              <a:off x="3144838" y="3558121"/>
              <a:ext cx="188912"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6156" name="Freeform 16"/>
            <p:cNvSpPr>
              <a:spLocks/>
            </p:cNvSpPr>
            <p:nvPr/>
          </p:nvSpPr>
          <p:spPr bwMode="auto">
            <a:xfrm>
              <a:off x="3289300" y="3556534"/>
              <a:ext cx="1733550"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6157" name="Freeform 17"/>
            <p:cNvSpPr>
              <a:spLocks/>
            </p:cNvSpPr>
            <p:nvPr/>
          </p:nvSpPr>
          <p:spPr bwMode="auto">
            <a:xfrm>
              <a:off x="4978400" y="3558121"/>
              <a:ext cx="187325"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6158" name="Freeform 18"/>
            <p:cNvSpPr>
              <a:spLocks/>
            </p:cNvSpPr>
            <p:nvPr/>
          </p:nvSpPr>
          <p:spPr bwMode="auto">
            <a:xfrm>
              <a:off x="5121275" y="3556534"/>
              <a:ext cx="1731963"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6159" name="Freeform 19"/>
            <p:cNvSpPr>
              <a:spLocks/>
            </p:cNvSpPr>
            <p:nvPr/>
          </p:nvSpPr>
          <p:spPr bwMode="auto">
            <a:xfrm>
              <a:off x="6808788" y="3558121"/>
              <a:ext cx="190500"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6160" name="Rectangle 20"/>
            <p:cNvSpPr>
              <a:spLocks noChangeArrowheads="1"/>
            </p:cNvSpPr>
            <p:nvPr/>
          </p:nvSpPr>
          <p:spPr bwMode="auto">
            <a:xfrm>
              <a:off x="1246188" y="4331234"/>
              <a:ext cx="97771" cy="215463"/>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6161" name="Rectangle 33"/>
            <p:cNvSpPr>
              <a:spLocks noChangeArrowheads="1"/>
            </p:cNvSpPr>
            <p:nvPr/>
          </p:nvSpPr>
          <p:spPr bwMode="auto">
            <a:xfrm rot="-5400000">
              <a:off x="-323864" y="2648691"/>
              <a:ext cx="2809138" cy="246221"/>
            </a:xfrm>
            <a:prstGeom prst="rect">
              <a:avLst/>
            </a:prstGeom>
            <a:noFill/>
            <a:ln w="9525">
              <a:noFill/>
              <a:miter lim="800000"/>
              <a:headEnd/>
              <a:tailEnd/>
            </a:ln>
          </p:spPr>
          <p:txBody>
            <a:bodyPr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ja-JP" altLang="en-US" sz="1600" b="1" dirty="0">
                  <a:solidFill>
                    <a:srgbClr val="000000"/>
                  </a:solidFill>
                  <a:latin typeface="Tahoma" pitchFamily="34" charset="0"/>
                  <a:cs typeface="Tahoma" pitchFamily="34" charset="0"/>
                </a:rPr>
                <a:t>　　　　</a:t>
              </a:r>
              <a:r>
                <a:rPr lang="en-US" altLang="ja-JP" sz="1600" b="1" dirty="0">
                  <a:solidFill>
                    <a:srgbClr val="000000"/>
                  </a:solidFill>
                  <a:latin typeface="Tahoma" pitchFamily="34" charset="0"/>
                  <a:ea typeface="Tahoma" pitchFamily="34" charset="0"/>
                  <a:cs typeface="Tahoma" pitchFamily="34" charset="0"/>
                </a:rPr>
                <a:t>Gas </a:t>
              </a:r>
              <a:r>
                <a:rPr lang="en-US" altLang="ja-JP" sz="1600" b="1" dirty="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6162" name="Rectangle 34"/>
            <p:cNvSpPr>
              <a:spLocks noChangeArrowheads="1"/>
            </p:cNvSpPr>
            <p:nvPr/>
          </p:nvSpPr>
          <p:spPr bwMode="auto">
            <a:xfrm>
              <a:off x="3976688" y="4620782"/>
              <a:ext cx="443975" cy="215463"/>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a:t>
              </a:r>
              <a:endParaRPr lang="ja-JP" altLang="ja-JP" dirty="0">
                <a:latin typeface="Tahoma" pitchFamily="34" charset="0"/>
                <a:cs typeface="Tahoma" pitchFamily="34" charset="0"/>
              </a:endParaRPr>
            </a:p>
          </p:txBody>
        </p:sp>
        <p:sp>
          <p:nvSpPr>
            <p:cNvPr id="6163" name="テキスト ボックス 133"/>
            <p:cNvSpPr>
              <a:spLocks noChangeArrowheads="1"/>
            </p:cNvSpPr>
            <p:nvPr/>
          </p:nvSpPr>
          <p:spPr bwMode="auto">
            <a:xfrm>
              <a:off x="1616372" y="3231082"/>
              <a:ext cx="1412281" cy="338584"/>
            </a:xfrm>
            <a:prstGeom prst="wedgeRectCallout">
              <a:avLst>
                <a:gd name="adj1" fmla="val -47867"/>
                <a:gd name="adj2" fmla="val 103187"/>
              </a:avLst>
            </a:prstGeom>
            <a:solidFill>
              <a:srgbClr val="0070C0"/>
            </a:solidFill>
            <a:ln w="9525">
              <a:noFill/>
              <a:miter lim="800000"/>
              <a:headEnd/>
              <a:tailEnd/>
            </a:ln>
          </p:spPr>
          <p:txBody>
            <a:bodyPr wrap="square">
              <a:spAutoFit/>
            </a:bodyPr>
            <a:lstStyle/>
            <a:p>
              <a:pPr algn="ctr"/>
              <a:r>
                <a:rPr lang="en-US" altLang="ja-JP" sz="1600" b="1" dirty="0" smtClean="0">
                  <a:solidFill>
                    <a:srgbClr val="FFFFFF"/>
                  </a:solidFill>
                  <a:latin typeface="Tahoma" pitchFamily="34" charset="0"/>
                  <a:ea typeface="Tahoma" pitchFamily="34" charset="0"/>
                  <a:cs typeface="Tahoma" pitchFamily="34" charset="0"/>
                </a:rPr>
                <a:t>Discharging</a:t>
              </a:r>
              <a:endParaRPr lang="ja-JP" altLang="en-US" sz="1600" b="1" dirty="0">
                <a:solidFill>
                  <a:srgbClr val="FFFFFF"/>
                </a:solidFill>
                <a:latin typeface="Tahoma" pitchFamily="34" charset="0"/>
                <a:cs typeface="Tahoma" pitchFamily="34" charset="0"/>
              </a:endParaRPr>
            </a:p>
          </p:txBody>
        </p:sp>
        <p:sp>
          <p:nvSpPr>
            <p:cNvPr id="6164" name="テキスト ボックス 187"/>
            <p:cNvSpPr>
              <a:spLocks noChangeArrowheads="1"/>
            </p:cNvSpPr>
            <p:nvPr/>
          </p:nvSpPr>
          <p:spPr bwMode="auto">
            <a:xfrm>
              <a:off x="3854406" y="3231082"/>
              <a:ext cx="977258" cy="338584"/>
            </a:xfrm>
            <a:prstGeom prst="wedgeRectCallout">
              <a:avLst>
                <a:gd name="adj1" fmla="val 76225"/>
                <a:gd name="adj2" fmla="val 139910"/>
              </a:avLst>
            </a:prstGeom>
            <a:solidFill>
              <a:srgbClr val="FF0000"/>
            </a:solidFill>
            <a:ln w="9525">
              <a:noFill/>
              <a:miter lim="800000"/>
              <a:headEnd/>
              <a:tailEnd/>
            </a:ln>
          </p:spPr>
          <p:txBody>
            <a:bodyPr wrap="square">
              <a:spAutoFit/>
            </a:bodyPr>
            <a:lstStyle/>
            <a:p>
              <a:pPr algn="ctr"/>
              <a:r>
                <a:rPr lang="en-US" altLang="ja-JP" sz="1600" b="1" dirty="0">
                  <a:solidFill>
                    <a:srgbClr val="FFFFFF"/>
                  </a:solidFill>
                  <a:latin typeface="Tahoma" pitchFamily="34" charset="0"/>
                  <a:ea typeface="Tahoma" pitchFamily="34" charset="0"/>
                  <a:cs typeface="Tahoma" pitchFamily="34" charset="0"/>
                </a:rPr>
                <a:t>F</a:t>
              </a:r>
              <a:r>
                <a:rPr lang="en-US" altLang="ja-JP" sz="1600" b="1" dirty="0" smtClean="0">
                  <a:solidFill>
                    <a:srgbClr val="FFFFFF"/>
                  </a:solidFill>
                  <a:latin typeface="Tahoma" pitchFamily="34" charset="0"/>
                  <a:ea typeface="Tahoma" pitchFamily="34" charset="0"/>
                  <a:cs typeface="Tahoma" pitchFamily="34" charset="0"/>
                </a:rPr>
                <a:t>illing</a:t>
              </a:r>
              <a:endParaRPr lang="ja-JP" altLang="en-US" sz="1600" b="1" dirty="0">
                <a:solidFill>
                  <a:srgbClr val="FFFFFF"/>
                </a:solidFill>
                <a:latin typeface="Tahoma" pitchFamily="34" charset="0"/>
                <a:cs typeface="Tahoma" pitchFamily="34" charset="0"/>
              </a:endParaRPr>
            </a:p>
          </p:txBody>
        </p:sp>
        <p:grpSp>
          <p:nvGrpSpPr>
            <p:cNvPr id="6165" name="グループ化 120"/>
            <p:cNvGrpSpPr>
              <a:grpSpLocks/>
            </p:cNvGrpSpPr>
            <p:nvPr/>
          </p:nvGrpSpPr>
          <p:grpSpPr bwMode="auto">
            <a:xfrm>
              <a:off x="1479550" y="1634071"/>
              <a:ext cx="5529263" cy="1401763"/>
              <a:chOff x="1661590" y="2537528"/>
              <a:chExt cx="5898691" cy="1362953"/>
            </a:xfrm>
          </p:grpSpPr>
          <p:grpSp>
            <p:nvGrpSpPr>
              <p:cNvPr id="6179" name="グループ化 404"/>
              <p:cNvGrpSpPr>
                <a:grpSpLocks/>
              </p:cNvGrpSpPr>
              <p:nvPr/>
            </p:nvGrpSpPr>
            <p:grpSpPr bwMode="auto">
              <a:xfrm flipV="1">
                <a:off x="1669489" y="3006501"/>
                <a:ext cx="1974644" cy="559836"/>
                <a:chOff x="9525" y="818919"/>
                <a:chExt cx="2343260" cy="718028"/>
              </a:xfrm>
            </p:grpSpPr>
            <p:sp>
              <p:nvSpPr>
                <p:cNvPr id="6205"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6206"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6180" name="グループ化 405"/>
              <p:cNvGrpSpPr>
                <a:grpSpLocks/>
              </p:cNvGrpSpPr>
              <p:nvPr/>
            </p:nvGrpSpPr>
            <p:grpSpPr bwMode="auto">
              <a:xfrm flipV="1">
                <a:off x="1661590" y="2821843"/>
                <a:ext cx="1970694" cy="737167"/>
                <a:chOff x="0" y="502444"/>
                <a:chExt cx="2342716" cy="1351472"/>
              </a:xfrm>
            </p:grpSpPr>
            <p:sp>
              <p:nvSpPr>
                <p:cNvPr id="6203" name="Arc 93"/>
                <p:cNvSpPr>
                  <a:spLocks/>
                </p:cNvSpPr>
                <p:nvPr/>
              </p:nvSpPr>
              <p:spPr bwMode="auto">
                <a:xfrm rot="10779436" flipV="1">
                  <a:off x="0" y="502444"/>
                  <a:ext cx="2152073" cy="100370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ysDash"/>
                  <a:round/>
                  <a:headEnd/>
                  <a:tailEnd/>
                </a:ln>
              </p:spPr>
              <p:txBody>
                <a:bodyPr/>
                <a:lstStyle/>
                <a:p>
                  <a:endParaRPr lang="ja-JP" altLang="en-US" dirty="0">
                    <a:latin typeface="Tahoma" pitchFamily="34" charset="0"/>
                    <a:cs typeface="Tahoma" pitchFamily="34" charset="0"/>
                  </a:endParaRPr>
                </a:p>
              </p:txBody>
            </p:sp>
            <p:sp>
              <p:nvSpPr>
                <p:cNvPr id="6204" name="Arc 93"/>
                <p:cNvSpPr>
                  <a:spLocks/>
                </p:cNvSpPr>
                <p:nvPr/>
              </p:nvSpPr>
              <p:spPr bwMode="auto">
                <a:xfrm rot="-10779436">
                  <a:off x="2122692" y="580640"/>
                  <a:ext cx="220024" cy="127327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olid"/>
                  <a:round/>
                  <a:headEnd/>
                  <a:tailEnd/>
                </a:ln>
              </p:spPr>
              <p:txBody>
                <a:bodyPr/>
                <a:lstStyle/>
                <a:p>
                  <a:endParaRPr lang="ja-JP" altLang="en-US" dirty="0">
                    <a:latin typeface="Tahoma" pitchFamily="34" charset="0"/>
                    <a:cs typeface="Tahoma" pitchFamily="34" charset="0"/>
                  </a:endParaRPr>
                </a:p>
              </p:txBody>
            </p:sp>
          </p:grpSp>
          <p:grpSp>
            <p:nvGrpSpPr>
              <p:cNvPr id="6181" name="グループ化 407"/>
              <p:cNvGrpSpPr>
                <a:grpSpLocks/>
              </p:cNvGrpSpPr>
              <p:nvPr/>
            </p:nvGrpSpPr>
            <p:grpSpPr bwMode="auto">
              <a:xfrm>
                <a:off x="3638208" y="3138400"/>
                <a:ext cx="1988467" cy="622855"/>
                <a:chOff x="2921791" y="1059716"/>
                <a:chExt cx="2354801" cy="963179"/>
              </a:xfrm>
            </p:grpSpPr>
            <p:sp>
              <p:nvSpPr>
                <p:cNvPr id="6201" name="Arc 93"/>
                <p:cNvSpPr>
                  <a:spLocks/>
                </p:cNvSpPr>
                <p:nvPr/>
              </p:nvSpPr>
              <p:spPr bwMode="auto">
                <a:xfrm rot="-10779436">
                  <a:off x="2921791" y="1059716"/>
                  <a:ext cx="2141786" cy="96317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prstDash val="solid"/>
                  <a:round/>
                  <a:headEnd/>
                  <a:tailEnd/>
                </a:ln>
              </p:spPr>
              <p:txBody>
                <a:bodyPr/>
                <a:lstStyle/>
                <a:p>
                  <a:endParaRPr lang="ja-JP" altLang="en-US" dirty="0">
                    <a:latin typeface="Tahoma" pitchFamily="34" charset="0"/>
                    <a:cs typeface="Tahoma" pitchFamily="34" charset="0"/>
                  </a:endParaRPr>
                </a:p>
              </p:txBody>
            </p:sp>
            <p:sp>
              <p:nvSpPr>
                <p:cNvPr id="6202" name="Arc 93"/>
                <p:cNvSpPr>
                  <a:spLocks/>
                </p:cNvSpPr>
                <p:nvPr/>
              </p:nvSpPr>
              <p:spPr bwMode="auto">
                <a:xfrm rot="10779436" flipV="1">
                  <a:off x="5050256" y="1324635"/>
                  <a:ext cx="226336" cy="68830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prstDash val="solid"/>
                  <a:round/>
                  <a:headEnd/>
                  <a:tailEnd/>
                </a:ln>
              </p:spPr>
              <p:txBody>
                <a:bodyPr/>
                <a:lstStyle/>
                <a:p>
                  <a:endParaRPr lang="ja-JP" altLang="en-US" dirty="0">
                    <a:latin typeface="Tahoma" pitchFamily="34" charset="0"/>
                    <a:cs typeface="Tahoma" pitchFamily="34" charset="0"/>
                  </a:endParaRPr>
                </a:p>
              </p:txBody>
            </p:sp>
          </p:grpSp>
          <p:grpSp>
            <p:nvGrpSpPr>
              <p:cNvPr id="6182" name="グループ化 408"/>
              <p:cNvGrpSpPr>
                <a:grpSpLocks/>
              </p:cNvGrpSpPr>
              <p:nvPr/>
            </p:nvGrpSpPr>
            <p:grpSpPr bwMode="auto">
              <a:xfrm>
                <a:off x="5620749" y="3317196"/>
                <a:ext cx="1939532" cy="583285"/>
                <a:chOff x="5819775" y="1373975"/>
                <a:chExt cx="2308988" cy="1047855"/>
              </a:xfrm>
            </p:grpSpPr>
            <p:sp>
              <p:nvSpPr>
                <p:cNvPr id="6199" name="Arc 93"/>
                <p:cNvSpPr>
                  <a:spLocks/>
                </p:cNvSpPr>
                <p:nvPr/>
              </p:nvSpPr>
              <p:spPr bwMode="auto">
                <a:xfrm rot="-10779436">
                  <a:off x="5819775" y="1373975"/>
                  <a:ext cx="2103196" cy="104785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prstDash val="solid"/>
                  <a:round/>
                  <a:headEnd/>
                  <a:tailEnd/>
                </a:ln>
              </p:spPr>
              <p:txBody>
                <a:bodyPr/>
                <a:lstStyle/>
                <a:p>
                  <a:endParaRPr lang="ja-JP" altLang="en-US" dirty="0">
                    <a:latin typeface="Tahoma" pitchFamily="34" charset="0"/>
                    <a:cs typeface="Tahoma" pitchFamily="34" charset="0"/>
                  </a:endParaRPr>
                </a:p>
              </p:txBody>
            </p:sp>
            <p:sp>
              <p:nvSpPr>
                <p:cNvPr id="6200" name="Arc 93"/>
                <p:cNvSpPr>
                  <a:spLocks/>
                </p:cNvSpPr>
                <p:nvPr/>
              </p:nvSpPr>
              <p:spPr bwMode="auto">
                <a:xfrm rot="10779436" flipV="1">
                  <a:off x="7917396" y="1655964"/>
                  <a:ext cx="211367" cy="75620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prstDash val="solid"/>
                  <a:round/>
                  <a:headEnd/>
                  <a:tailEnd/>
                </a:ln>
              </p:spPr>
              <p:txBody>
                <a:bodyPr/>
                <a:lstStyle/>
                <a:p>
                  <a:endParaRPr lang="ja-JP" altLang="en-US" dirty="0">
                    <a:latin typeface="Tahoma" pitchFamily="34" charset="0"/>
                    <a:cs typeface="Tahoma" pitchFamily="34" charset="0"/>
                  </a:endParaRPr>
                </a:p>
              </p:txBody>
            </p:sp>
          </p:grpSp>
          <p:grpSp>
            <p:nvGrpSpPr>
              <p:cNvPr id="6183" name="グループ化 409"/>
              <p:cNvGrpSpPr>
                <a:grpSpLocks/>
              </p:cNvGrpSpPr>
              <p:nvPr/>
            </p:nvGrpSpPr>
            <p:grpSpPr bwMode="auto">
              <a:xfrm flipV="1">
                <a:off x="3630309" y="3010898"/>
                <a:ext cx="1982542" cy="558370"/>
                <a:chOff x="2912266" y="835755"/>
                <a:chExt cx="2372739" cy="696930"/>
              </a:xfrm>
            </p:grpSpPr>
            <p:sp>
              <p:nvSpPr>
                <p:cNvPr id="6197"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6198"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6184" name="グループ化 410"/>
              <p:cNvGrpSpPr>
                <a:grpSpLocks/>
              </p:cNvGrpSpPr>
              <p:nvPr/>
            </p:nvGrpSpPr>
            <p:grpSpPr bwMode="auto">
              <a:xfrm flipV="1">
                <a:off x="5599030" y="3021157"/>
                <a:ext cx="1950948" cy="549578"/>
                <a:chOff x="5791198" y="864373"/>
                <a:chExt cx="2343547" cy="704643"/>
              </a:xfrm>
            </p:grpSpPr>
            <p:sp>
              <p:nvSpPr>
                <p:cNvPr id="6195" name="Arc 93"/>
                <p:cNvSpPr>
                  <a:spLocks/>
                </p:cNvSpPr>
                <p:nvPr/>
              </p:nvSpPr>
              <p:spPr bwMode="auto">
                <a:xfrm rot="10779436" flipV="1">
                  <a:off x="5791198" y="864373"/>
                  <a:ext cx="2143617"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6196" name="Arc 93"/>
                <p:cNvSpPr>
                  <a:spLocks/>
                </p:cNvSpPr>
                <p:nvPr/>
              </p:nvSpPr>
              <p:spPr bwMode="auto">
                <a:xfrm rot="-10779436">
                  <a:off x="7907576" y="865182"/>
                  <a:ext cx="227169" cy="7038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6185" name="グループ化 432"/>
              <p:cNvGrpSpPr>
                <a:grpSpLocks/>
              </p:cNvGrpSpPr>
              <p:nvPr/>
            </p:nvGrpSpPr>
            <p:grpSpPr bwMode="auto">
              <a:xfrm>
                <a:off x="1683311" y="2537528"/>
                <a:ext cx="5864692" cy="1021482"/>
                <a:chOff x="5325009" y="1564350"/>
                <a:chExt cx="3314158" cy="1332774"/>
              </a:xfrm>
            </p:grpSpPr>
            <p:grpSp>
              <p:nvGrpSpPr>
                <p:cNvPr id="6186" name="グループ化 406"/>
                <p:cNvGrpSpPr>
                  <a:grpSpLocks/>
                </p:cNvGrpSpPr>
                <p:nvPr/>
              </p:nvGrpSpPr>
              <p:grpSpPr bwMode="auto">
                <a:xfrm flipV="1">
                  <a:off x="5325009" y="2231255"/>
                  <a:ext cx="1110744" cy="665869"/>
                  <a:chOff x="28575" y="902494"/>
                  <a:chExt cx="2335536" cy="945461"/>
                </a:xfrm>
              </p:grpSpPr>
              <p:sp>
                <p:nvSpPr>
                  <p:cNvPr id="6193" name="Arc 93"/>
                  <p:cNvSpPr>
                    <a:spLocks/>
                  </p:cNvSpPr>
                  <p:nvPr/>
                </p:nvSpPr>
                <p:spPr bwMode="auto">
                  <a:xfrm rot="10779436" flipV="1">
                    <a:off x="28575" y="902494"/>
                    <a:ext cx="2123097" cy="94546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prstDash val="sysDash"/>
                    <a:round/>
                    <a:headEnd/>
                    <a:tailEnd/>
                  </a:ln>
                </p:spPr>
                <p:txBody>
                  <a:bodyPr/>
                  <a:lstStyle/>
                  <a:p>
                    <a:endParaRPr lang="ja-JP" altLang="en-US" dirty="0">
                      <a:latin typeface="Tahoma" pitchFamily="34" charset="0"/>
                      <a:cs typeface="Tahoma" pitchFamily="34" charset="0"/>
                    </a:endParaRPr>
                  </a:p>
                </p:txBody>
              </p:sp>
              <p:sp>
                <p:nvSpPr>
                  <p:cNvPr id="6194" name="Arc 93"/>
                  <p:cNvSpPr>
                    <a:spLocks/>
                  </p:cNvSpPr>
                  <p:nvPr/>
                </p:nvSpPr>
                <p:spPr bwMode="auto">
                  <a:xfrm rot="-10779436">
                    <a:off x="2139356" y="922316"/>
                    <a:ext cx="224755" cy="74466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prstDash val="solid"/>
                    <a:round/>
                    <a:headEnd/>
                    <a:tailEnd/>
                  </a:ln>
                </p:spPr>
                <p:txBody>
                  <a:bodyPr/>
                  <a:lstStyle/>
                  <a:p>
                    <a:endParaRPr lang="ja-JP" altLang="en-US" dirty="0">
                      <a:latin typeface="Tahoma" pitchFamily="34" charset="0"/>
                      <a:cs typeface="Tahoma" pitchFamily="34" charset="0"/>
                    </a:endParaRPr>
                  </a:p>
                </p:txBody>
              </p:sp>
            </p:grpSp>
            <p:grpSp>
              <p:nvGrpSpPr>
                <p:cNvPr id="6187" name="グループ化 411"/>
                <p:cNvGrpSpPr>
                  <a:grpSpLocks/>
                </p:cNvGrpSpPr>
                <p:nvPr/>
              </p:nvGrpSpPr>
              <p:grpSpPr bwMode="auto">
                <a:xfrm flipV="1">
                  <a:off x="6420278" y="1742276"/>
                  <a:ext cx="1126721" cy="905440"/>
                  <a:chOff x="2883691" y="239477"/>
                  <a:chExt cx="2379698" cy="1273274"/>
                </a:xfrm>
              </p:grpSpPr>
              <p:sp>
                <p:nvSpPr>
                  <p:cNvPr id="6191" name="Arc 93"/>
                  <p:cNvSpPr>
                    <a:spLocks/>
                  </p:cNvSpPr>
                  <p:nvPr/>
                </p:nvSpPr>
                <p:spPr bwMode="auto">
                  <a:xfrm rot="10779436" flipV="1">
                    <a:off x="2883691" y="254979"/>
                    <a:ext cx="2165120" cy="100370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olid"/>
                    <a:round/>
                    <a:headEnd/>
                    <a:tailEnd/>
                  </a:ln>
                </p:spPr>
                <p:txBody>
                  <a:bodyPr/>
                  <a:lstStyle/>
                  <a:p>
                    <a:endParaRPr lang="ja-JP" altLang="en-US" dirty="0">
                      <a:latin typeface="Tahoma" pitchFamily="34" charset="0"/>
                      <a:cs typeface="Tahoma" pitchFamily="34" charset="0"/>
                    </a:endParaRPr>
                  </a:p>
                </p:txBody>
              </p:sp>
              <p:sp>
                <p:nvSpPr>
                  <p:cNvPr id="6192" name="Arc 93"/>
                  <p:cNvSpPr>
                    <a:spLocks/>
                  </p:cNvSpPr>
                  <p:nvPr/>
                </p:nvSpPr>
                <p:spPr bwMode="auto">
                  <a:xfrm rot="-10779436">
                    <a:off x="5033209" y="239477"/>
                    <a:ext cx="230180" cy="127327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olid"/>
                    <a:round/>
                    <a:headEnd/>
                    <a:tailEnd/>
                  </a:ln>
                </p:spPr>
                <p:txBody>
                  <a:bodyPr/>
                  <a:lstStyle/>
                  <a:p>
                    <a:endParaRPr lang="ja-JP" altLang="en-US" dirty="0">
                      <a:latin typeface="Tahoma" pitchFamily="34" charset="0"/>
                      <a:cs typeface="Tahoma" pitchFamily="34" charset="0"/>
                    </a:endParaRPr>
                  </a:p>
                </p:txBody>
              </p:sp>
            </p:grpSp>
            <p:grpSp>
              <p:nvGrpSpPr>
                <p:cNvPr id="6188" name="グループ化 412"/>
                <p:cNvGrpSpPr>
                  <a:grpSpLocks/>
                </p:cNvGrpSpPr>
                <p:nvPr/>
              </p:nvGrpSpPr>
              <p:grpSpPr bwMode="auto">
                <a:xfrm flipV="1">
                  <a:off x="7538193" y="1564350"/>
                  <a:ext cx="1100974" cy="907203"/>
                  <a:chOff x="5793604" y="-1019"/>
                  <a:chExt cx="2340863" cy="1273274"/>
                </a:xfrm>
              </p:grpSpPr>
              <p:sp>
                <p:nvSpPr>
                  <p:cNvPr id="6189" name="Arc 93"/>
                  <p:cNvSpPr>
                    <a:spLocks/>
                  </p:cNvSpPr>
                  <p:nvPr/>
                </p:nvSpPr>
                <p:spPr bwMode="auto">
                  <a:xfrm rot="10779436" flipV="1">
                    <a:off x="5793604" y="14564"/>
                    <a:ext cx="2118121" cy="100370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olid"/>
                    <a:round/>
                    <a:headEnd/>
                    <a:tailEnd/>
                  </a:ln>
                </p:spPr>
                <p:txBody>
                  <a:bodyPr/>
                  <a:lstStyle/>
                  <a:p>
                    <a:endParaRPr lang="ja-JP" altLang="en-US" dirty="0">
                      <a:latin typeface="Tahoma" pitchFamily="34" charset="0"/>
                      <a:cs typeface="Tahoma" pitchFamily="34" charset="0"/>
                    </a:endParaRPr>
                  </a:p>
                </p:txBody>
              </p:sp>
              <p:sp>
                <p:nvSpPr>
                  <p:cNvPr id="6190" name="Arc 93"/>
                  <p:cNvSpPr>
                    <a:spLocks/>
                  </p:cNvSpPr>
                  <p:nvPr/>
                </p:nvSpPr>
                <p:spPr bwMode="auto">
                  <a:xfrm rot="-10779436">
                    <a:off x="7902795" y="-1019"/>
                    <a:ext cx="231672" cy="127327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olid"/>
                    <a:round/>
                    <a:headEnd/>
                    <a:tailEnd/>
                  </a:ln>
                </p:spPr>
                <p:txBody>
                  <a:bodyPr/>
                  <a:lstStyle/>
                  <a:p>
                    <a:endParaRPr lang="ja-JP" altLang="en-US" dirty="0">
                      <a:latin typeface="Tahoma" pitchFamily="34" charset="0"/>
                      <a:cs typeface="Tahoma" pitchFamily="34" charset="0"/>
                    </a:endParaRPr>
                  </a:p>
                </p:txBody>
              </p:sp>
            </p:grpSp>
          </p:grpSp>
        </p:grpSp>
        <p:grpSp>
          <p:nvGrpSpPr>
            <p:cNvPr id="6166" name="グループ化 78"/>
            <p:cNvGrpSpPr>
              <a:grpSpLocks/>
            </p:cNvGrpSpPr>
            <p:nvPr/>
          </p:nvGrpSpPr>
          <p:grpSpPr bwMode="auto">
            <a:xfrm>
              <a:off x="1481138" y="1464209"/>
              <a:ext cx="5511800" cy="2973387"/>
              <a:chOff x="1481138" y="1464209"/>
              <a:chExt cx="5511800" cy="2973387"/>
            </a:xfrm>
          </p:grpSpPr>
          <p:cxnSp>
            <p:nvCxnSpPr>
              <p:cNvPr id="122" name="直線コネクタ 121"/>
              <p:cNvCxnSpPr/>
              <p:nvPr/>
            </p:nvCxnSpPr>
            <p:spPr>
              <a:xfrm rot="16200000" flipV="1">
                <a:off x="927" y="2957255"/>
                <a:ext cx="2960949"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6200000" flipV="1">
                <a:off x="3527895" y="2954079"/>
                <a:ext cx="296094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16200000" flipV="1">
                <a:off x="3680276" y="2955667"/>
                <a:ext cx="296094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16200000" flipV="1">
                <a:off x="5342966" y="2945348"/>
                <a:ext cx="296253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rot="16200000" flipV="1">
                <a:off x="5511220" y="2946936"/>
                <a:ext cx="296253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16200000" flipV="1">
                <a:off x="1669966" y="2945348"/>
                <a:ext cx="296253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rot="16200000" flipV="1">
                <a:off x="1839806" y="2946936"/>
                <a:ext cx="296253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167" name="Rectangle 12"/>
            <p:cNvSpPr>
              <a:spLocks noChangeArrowheads="1"/>
            </p:cNvSpPr>
            <p:nvPr/>
          </p:nvSpPr>
          <p:spPr bwMode="auto">
            <a:xfrm>
              <a:off x="1471613" y="3112034"/>
              <a:ext cx="5918200" cy="14287"/>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grpSp>
      <p:cxnSp>
        <p:nvCxnSpPr>
          <p:cNvPr id="4" name="直線コネクタ 3"/>
          <p:cNvCxnSpPr/>
          <p:nvPr/>
        </p:nvCxnSpPr>
        <p:spPr>
          <a:xfrm>
            <a:off x="6775162" y="3127861"/>
            <a:ext cx="491619" cy="239227"/>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a:off x="1237666" y="1168122"/>
            <a:ext cx="6896574" cy="571777"/>
            <a:chOff x="1237666" y="1168122"/>
            <a:chExt cx="6896574" cy="571777"/>
          </a:xfrm>
        </p:grpSpPr>
        <p:sp>
          <p:nvSpPr>
            <p:cNvPr id="5" name="右矢印 4"/>
            <p:cNvSpPr/>
            <p:nvPr/>
          </p:nvSpPr>
          <p:spPr>
            <a:xfrm rot="21428739">
              <a:off x="1237666" y="1331273"/>
              <a:ext cx="6202372" cy="408626"/>
            </a:xfrm>
            <a:prstGeom prst="right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itchFamily="34" charset="0"/>
                <a:cs typeface="Tahoma" pitchFamily="34" charset="0"/>
              </a:endParaRPr>
            </a:p>
          </p:txBody>
        </p:sp>
        <p:sp>
          <p:nvSpPr>
            <p:cNvPr id="6" name="テキスト ボックス 5"/>
            <p:cNvSpPr txBox="1"/>
            <p:nvPr/>
          </p:nvSpPr>
          <p:spPr>
            <a:xfrm>
              <a:off x="7518366" y="1168122"/>
              <a:ext cx="615874" cy="400110"/>
            </a:xfrm>
            <a:prstGeom prst="rect">
              <a:avLst/>
            </a:prstGeom>
            <a:noFill/>
          </p:spPr>
          <p:txBody>
            <a:bodyPr wrap="none" rtlCol="0">
              <a:spAutoFit/>
            </a:bodyPr>
            <a:lstStyle/>
            <a:p>
              <a:r>
                <a:rPr lang="en-US" altLang="ja-JP" sz="2000" dirty="0" smtClean="0">
                  <a:latin typeface="Tahoma" pitchFamily="34" charset="0"/>
                  <a:ea typeface="Tahoma" pitchFamily="34" charset="0"/>
                  <a:cs typeface="Tahoma" pitchFamily="34" charset="0"/>
                </a:rPr>
                <a:t>Up?</a:t>
              </a:r>
              <a:endParaRPr kumimoji="1" lang="ja-JP" altLang="en-US" sz="2000" dirty="0" smtClean="0">
                <a:latin typeface="Tahoma" pitchFamily="34" charset="0"/>
                <a:cs typeface="Tahoma" pitchFamily="34" charset="0"/>
              </a:endParaRPr>
            </a:p>
          </p:txBody>
        </p:sp>
      </p:grpSp>
      <p:grpSp>
        <p:nvGrpSpPr>
          <p:cNvPr id="68" name="グループ化 67"/>
          <p:cNvGrpSpPr/>
          <p:nvPr/>
        </p:nvGrpSpPr>
        <p:grpSpPr>
          <a:xfrm>
            <a:off x="1219100" y="1944298"/>
            <a:ext cx="7233054" cy="861098"/>
            <a:chOff x="1219100" y="1944298"/>
            <a:chExt cx="7233054" cy="861098"/>
          </a:xfrm>
        </p:grpSpPr>
        <p:sp>
          <p:nvSpPr>
            <p:cNvPr id="71" name="テキスト ボックス 70"/>
            <p:cNvSpPr txBox="1"/>
            <p:nvPr/>
          </p:nvSpPr>
          <p:spPr>
            <a:xfrm>
              <a:off x="7498047" y="2405286"/>
              <a:ext cx="954107" cy="400110"/>
            </a:xfrm>
            <a:prstGeom prst="rect">
              <a:avLst/>
            </a:prstGeom>
            <a:noFill/>
          </p:spPr>
          <p:txBody>
            <a:bodyPr wrap="none" rtlCol="0">
              <a:spAutoFit/>
            </a:bodyPr>
            <a:lstStyle/>
            <a:p>
              <a:r>
                <a:rPr lang="en-US" altLang="ja-JP" sz="2000" dirty="0" smtClean="0">
                  <a:latin typeface="Tahoma" pitchFamily="34" charset="0"/>
                  <a:ea typeface="Tahoma" pitchFamily="34" charset="0"/>
                  <a:cs typeface="Tahoma" pitchFamily="34" charset="0"/>
                </a:rPr>
                <a:t>Down?</a:t>
              </a:r>
              <a:endParaRPr kumimoji="1" lang="ja-JP" altLang="en-US" sz="2000" dirty="0" smtClean="0">
                <a:latin typeface="Tahoma" pitchFamily="34" charset="0"/>
                <a:cs typeface="Tahoma" pitchFamily="34" charset="0"/>
              </a:endParaRPr>
            </a:p>
          </p:txBody>
        </p:sp>
        <p:sp>
          <p:nvSpPr>
            <p:cNvPr id="67" name="右矢印 66"/>
            <p:cNvSpPr/>
            <p:nvPr/>
          </p:nvSpPr>
          <p:spPr>
            <a:xfrm rot="510301" flipV="1">
              <a:off x="1219100" y="1944298"/>
              <a:ext cx="6263284" cy="408626"/>
            </a:xfrm>
            <a:prstGeom prst="rightArrow">
              <a:avLst/>
            </a:prstGeom>
            <a:solidFill>
              <a:srgbClr val="0066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itchFamily="34" charset="0"/>
                <a:cs typeface="Tahoma"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mj-lt"/>
                <a:ea typeface="Tahoma" pitchFamily="34" charset="0"/>
                <a:cs typeface="Tahoma" pitchFamily="34" charset="0"/>
              </a:rPr>
              <a:t>1. Introduction</a:t>
            </a:r>
            <a:endParaRPr lang="ja-JP" altLang="en-US" sz="3600" b="1" dirty="0">
              <a:solidFill>
                <a:srgbClr val="0070C0"/>
              </a:solidFill>
              <a:latin typeface="+mj-lt"/>
              <a:ea typeface="+mj-ea"/>
              <a:cs typeface="Tahoma" pitchFamily="34" charset="0"/>
            </a:endParaRPr>
          </a:p>
        </p:txBody>
      </p:sp>
      <p:sp>
        <p:nvSpPr>
          <p:cNvPr id="85" name="テキスト ボックス 84"/>
          <p:cNvSpPr txBox="1"/>
          <p:nvPr/>
        </p:nvSpPr>
        <p:spPr bwMode="auto">
          <a:xfrm>
            <a:off x="783590" y="1940232"/>
            <a:ext cx="7598410" cy="954107"/>
          </a:xfrm>
          <a:prstGeom prst="rect">
            <a:avLst/>
          </a:prstGeom>
          <a:solidFill>
            <a:schemeClr val="bg1"/>
          </a:solidFill>
          <a:ln w="28575">
            <a:solidFill>
              <a:srgbClr val="FF0000"/>
            </a:solidFill>
          </a:ln>
          <a:effectLst/>
        </p:spPr>
        <p:txBody>
          <a:bodyPr wrap="square" anchor="ctr">
            <a:spAutoFit/>
          </a:bodyPr>
          <a:lstStyle/>
          <a:p>
            <a:r>
              <a:rPr lang="en-US" altLang="ja-JP" sz="2800" dirty="0" smtClean="0">
                <a:latin typeface="+mj-lt"/>
                <a:ea typeface="Tahoma" pitchFamily="34" charset="0"/>
                <a:cs typeface="Tahoma" pitchFamily="34" charset="0"/>
              </a:rPr>
              <a:t>To understand </a:t>
            </a:r>
            <a:r>
              <a:rPr lang="en-US" altLang="ja-JP" sz="2800" dirty="0">
                <a:latin typeface="+mj-lt"/>
                <a:ea typeface="Tahoma" pitchFamily="34" charset="0"/>
                <a:cs typeface="Tahoma" pitchFamily="34" charset="0"/>
              </a:rPr>
              <a:t>the temperature behaviour of </a:t>
            </a:r>
            <a:r>
              <a:rPr lang="en-US" altLang="ja-JP" sz="2800" dirty="0" smtClean="0">
                <a:latin typeface="+mj-lt"/>
                <a:ea typeface="Tahoma" pitchFamily="34" charset="0"/>
                <a:cs typeface="Tahoma" pitchFamily="34" charset="0"/>
              </a:rPr>
              <a:t>tanks assuming</a:t>
            </a:r>
            <a:r>
              <a:rPr lang="en-US" altLang="ja-JP" sz="2800" dirty="0" smtClean="0">
                <a:latin typeface="+mj-lt"/>
              </a:rPr>
              <a:t> the conditions </a:t>
            </a:r>
            <a:r>
              <a:rPr lang="en-US" altLang="ja-JP" sz="2800" dirty="0">
                <a:latin typeface="+mj-lt"/>
              </a:rPr>
              <a:t>of </a:t>
            </a:r>
            <a:r>
              <a:rPr lang="en-US" altLang="ja-JP" sz="2800" dirty="0" smtClean="0">
                <a:latin typeface="+mj-lt"/>
              </a:rPr>
              <a:t>actual use</a:t>
            </a:r>
            <a:endParaRPr lang="ja-JP" altLang="en-US" sz="2800" dirty="0">
              <a:solidFill>
                <a:srgbClr val="FF0000"/>
              </a:solidFill>
              <a:latin typeface="+mj-lt"/>
              <a:ea typeface="ＭＳ Ｐゴシック" pitchFamily="50" charset="-128"/>
              <a:cs typeface="Tahoma" pitchFamily="34" charset="0"/>
            </a:endParaRPr>
          </a:p>
        </p:txBody>
      </p:sp>
      <p:grpSp>
        <p:nvGrpSpPr>
          <p:cNvPr id="8" name="グループ化 7"/>
          <p:cNvGrpSpPr/>
          <p:nvPr/>
        </p:nvGrpSpPr>
        <p:grpSpPr>
          <a:xfrm>
            <a:off x="579120" y="3095309"/>
            <a:ext cx="8107680" cy="2764253"/>
            <a:chOff x="579120" y="3095309"/>
            <a:chExt cx="8107680" cy="2764253"/>
          </a:xfrm>
        </p:grpSpPr>
        <p:sp>
          <p:nvSpPr>
            <p:cNvPr id="87" name="テキスト ボックス 86"/>
            <p:cNvSpPr txBox="1"/>
            <p:nvPr/>
          </p:nvSpPr>
          <p:spPr>
            <a:xfrm>
              <a:off x="579120" y="4043680"/>
              <a:ext cx="8107680" cy="1815882"/>
            </a:xfrm>
            <a:prstGeom prst="rect">
              <a:avLst/>
            </a:prstGeom>
            <a:solidFill>
              <a:srgbClr val="FFFFCC"/>
            </a:solidFill>
            <a:ln w="28575">
              <a:noFill/>
            </a:ln>
            <a:effectLst/>
          </p:spPr>
          <p:txBody>
            <a:bodyPr wrap="square">
              <a:spAutoFit/>
            </a:bodyPr>
            <a:lstStyle/>
            <a:p>
              <a:pPr>
                <a:defRPr/>
              </a:pPr>
              <a:r>
                <a:rPr lang="en-US" altLang="ja-JP" sz="2800" dirty="0" smtClean="0">
                  <a:solidFill>
                    <a:srgbClr val="0066CC"/>
                  </a:solidFill>
                  <a:latin typeface="+mj-lt"/>
                  <a:ea typeface="Tahoma" pitchFamily="34" charset="0"/>
                  <a:cs typeface="Tahoma" pitchFamily="34" charset="0"/>
                </a:rPr>
                <a:t>We </a:t>
              </a:r>
              <a:r>
                <a:rPr lang="en-US" altLang="ja-JP" sz="2800" dirty="0">
                  <a:solidFill>
                    <a:srgbClr val="0066CC"/>
                  </a:solidFill>
                  <a:latin typeface="+mj-lt"/>
                  <a:ea typeface="Tahoma" pitchFamily="34" charset="0"/>
                  <a:cs typeface="Tahoma" pitchFamily="34" charset="0"/>
                </a:rPr>
                <a:t>investigated the behaviour of the attained temperatures of gas in a tank </a:t>
              </a:r>
              <a:r>
                <a:rPr lang="en-US" altLang="ja-JP" sz="2800" dirty="0" smtClean="0">
                  <a:solidFill>
                    <a:srgbClr val="0066CC"/>
                  </a:solidFill>
                  <a:latin typeface="+mj-lt"/>
                  <a:ea typeface="Tahoma" pitchFamily="34" charset="0"/>
                  <a:cs typeface="Tahoma" pitchFamily="34" charset="0"/>
                </a:rPr>
                <a:t>with </a:t>
              </a:r>
              <a:r>
                <a:rPr lang="en-US" altLang="ja-JP" sz="2800" dirty="0" smtClean="0">
                  <a:solidFill>
                    <a:srgbClr val="FF0000"/>
                  </a:solidFill>
                  <a:latin typeface="+mj-lt"/>
                  <a:ea typeface="Tahoma" pitchFamily="34" charset="0"/>
                  <a:cs typeface="Tahoma" pitchFamily="34" charset="0"/>
                </a:rPr>
                <a:t>continuous </a:t>
              </a:r>
              <a:r>
                <a:rPr lang="en-US" altLang="ja-JP" sz="2800" dirty="0">
                  <a:solidFill>
                    <a:srgbClr val="FF0000"/>
                  </a:solidFill>
                  <a:latin typeface="+mj-lt"/>
                  <a:ea typeface="Tahoma" pitchFamily="34" charset="0"/>
                  <a:cs typeface="Tahoma" pitchFamily="34" charset="0"/>
                </a:rPr>
                <a:t>repetition of cycles of </a:t>
              </a:r>
              <a:r>
                <a:rPr lang="en-US" altLang="ja-JP" sz="2800" dirty="0" smtClean="0">
                  <a:solidFill>
                    <a:srgbClr val="FF0000"/>
                  </a:solidFill>
                  <a:latin typeface="+mj-lt"/>
                  <a:ea typeface="Tahoma" pitchFamily="34" charset="0"/>
                  <a:cs typeface="Tahoma" pitchFamily="34" charset="0"/>
                </a:rPr>
                <a:t>gas filling </a:t>
              </a:r>
              <a:r>
                <a:rPr lang="en-US" altLang="ja-JP" sz="2800" dirty="0">
                  <a:solidFill>
                    <a:srgbClr val="FF0000"/>
                  </a:solidFill>
                  <a:latin typeface="+mj-lt"/>
                  <a:ea typeface="Tahoma" pitchFamily="34" charset="0"/>
                  <a:cs typeface="Tahoma" pitchFamily="34" charset="0"/>
                </a:rPr>
                <a:t>and discharging</a:t>
              </a:r>
              <a:r>
                <a:rPr lang="en-US" altLang="ja-JP" sz="2800" dirty="0">
                  <a:solidFill>
                    <a:srgbClr val="0066CC"/>
                  </a:solidFill>
                  <a:latin typeface="+mj-lt"/>
                  <a:ea typeface="Tahoma" pitchFamily="34" charset="0"/>
                  <a:cs typeface="Tahoma" pitchFamily="34" charset="0"/>
                </a:rPr>
                <a:t>, </a:t>
              </a:r>
              <a:r>
                <a:rPr lang="en-US" altLang="ja-JP" sz="2800" dirty="0" smtClean="0">
                  <a:solidFill>
                    <a:srgbClr val="0066CC"/>
                  </a:solidFill>
                  <a:latin typeface="+mj-lt"/>
                  <a:ea typeface="Tahoma" pitchFamily="34" charset="0"/>
                  <a:cs typeface="Tahoma" pitchFamily="34" charset="0"/>
                </a:rPr>
                <a:t>by using a gas </a:t>
              </a:r>
              <a:r>
                <a:rPr lang="en-US" altLang="ja-JP" sz="2800" dirty="0">
                  <a:solidFill>
                    <a:srgbClr val="0066CC"/>
                  </a:solidFill>
                  <a:latin typeface="+mj-lt"/>
                  <a:ea typeface="Tahoma" pitchFamily="34" charset="0"/>
                  <a:cs typeface="Tahoma" pitchFamily="34" charset="0"/>
                </a:rPr>
                <a:t>cycle </a:t>
              </a:r>
              <a:r>
                <a:rPr lang="en-US" altLang="ja-JP" sz="2800" dirty="0" smtClean="0">
                  <a:solidFill>
                    <a:srgbClr val="0066CC"/>
                  </a:solidFill>
                  <a:latin typeface="+mj-lt"/>
                  <a:ea typeface="Tahoma" pitchFamily="34" charset="0"/>
                  <a:cs typeface="Tahoma" pitchFamily="34" charset="0"/>
                </a:rPr>
                <a:t>test.</a:t>
              </a:r>
              <a:endParaRPr lang="ja-JP" altLang="en-US" sz="2800" dirty="0">
                <a:solidFill>
                  <a:srgbClr val="0066CC"/>
                </a:solidFill>
                <a:latin typeface="+mj-lt"/>
                <a:ea typeface="Arial Unicode MS" pitchFamily="50" charset="-128"/>
                <a:cs typeface="Tahoma" pitchFamily="34" charset="0"/>
              </a:endParaRPr>
            </a:p>
          </p:txBody>
        </p:sp>
        <p:sp>
          <p:nvSpPr>
            <p:cNvPr id="7174" name="右矢印 9"/>
            <p:cNvSpPr>
              <a:spLocks noChangeArrowheads="1"/>
            </p:cNvSpPr>
            <p:nvPr/>
          </p:nvSpPr>
          <p:spPr bwMode="auto">
            <a:xfrm rot="5400000">
              <a:off x="4197032" y="2731772"/>
              <a:ext cx="771525" cy="1498600"/>
            </a:xfrm>
            <a:prstGeom prst="rightArrow">
              <a:avLst>
                <a:gd name="adj1" fmla="val 50000"/>
                <a:gd name="adj2" fmla="val 50000"/>
              </a:avLst>
            </a:prstGeom>
            <a:solidFill>
              <a:srgbClr val="F79646"/>
            </a:solidFill>
            <a:ln w="25400" algn="ctr">
              <a:solidFill>
                <a:srgbClr val="FF0000"/>
              </a:solidFill>
              <a:miter lim="800000"/>
              <a:headEnd/>
              <a:tailEnd/>
            </a:ln>
          </p:spPr>
          <p:txBody>
            <a:bodyPr rot="10800000" vert="eaVert" anchor="ctr"/>
            <a:lstStyle/>
            <a:p>
              <a:pPr algn="ctr"/>
              <a:endParaRPr lang="ja-JP" altLang="en-US" sz="2000" b="1" dirty="0">
                <a:solidFill>
                  <a:srgbClr val="FFFFFF"/>
                </a:solidFill>
                <a:latin typeface="+mj-lt"/>
                <a:cs typeface="Tahoma" pitchFamily="34" charset="0"/>
              </a:endParaRPr>
            </a:p>
          </p:txBody>
        </p:sp>
      </p:grpSp>
      <p:sp>
        <p:nvSpPr>
          <p:cNvPr id="90" name="スライド番号プレースホルダ 89"/>
          <p:cNvSpPr>
            <a:spLocks noGrp="1"/>
          </p:cNvSpPr>
          <p:nvPr>
            <p:ph type="sldNum" sz="quarter" idx="12"/>
          </p:nvPr>
        </p:nvSpPr>
        <p:spPr/>
        <p:txBody>
          <a:bodyPr/>
          <a:lstStyle/>
          <a:p>
            <a:pPr>
              <a:defRPr/>
            </a:pPr>
            <a:fld id="{523D625F-437C-473E-A587-BAC5FCE87FD4}" type="slidenum">
              <a:rPr lang="ja-JP" altLang="en-US">
                <a:latin typeface="+mj-lt"/>
                <a:cs typeface="Tahoma" pitchFamily="34" charset="0"/>
              </a:rPr>
              <a:pPr>
                <a:defRPr/>
              </a:pPr>
              <a:t>6</a:t>
            </a:fld>
            <a:endParaRPr lang="ja-JP" altLang="en-US" dirty="0">
              <a:latin typeface="+mj-lt"/>
              <a:cs typeface="Tahoma" pitchFamily="34" charset="0"/>
            </a:endParaRPr>
          </a:p>
        </p:txBody>
      </p:sp>
      <p:sp>
        <p:nvSpPr>
          <p:cNvPr id="7" name="テキスト ボックス 6"/>
          <p:cNvSpPr txBox="1"/>
          <p:nvPr/>
        </p:nvSpPr>
        <p:spPr>
          <a:xfrm>
            <a:off x="673100" y="1429712"/>
            <a:ext cx="1369286" cy="523220"/>
          </a:xfrm>
          <a:prstGeom prst="rect">
            <a:avLst/>
          </a:prstGeom>
          <a:solidFill>
            <a:srgbClr val="FFFF00"/>
          </a:solidFill>
          <a:ln>
            <a:solidFill>
              <a:srgbClr val="FF0000"/>
            </a:solidFill>
          </a:ln>
        </p:spPr>
        <p:txBody>
          <a:bodyPr wrap="none" rtlCol="0">
            <a:spAutoFit/>
          </a:bodyPr>
          <a:lstStyle/>
          <a:p>
            <a:r>
              <a:rPr lang="en-US" altLang="ja-JP" sz="2800" b="1" dirty="0" smtClean="0">
                <a:latin typeface="+mj-lt"/>
                <a:cs typeface="Tahoma" pitchFamily="34" charset="0"/>
              </a:rPr>
              <a:t>Object</a:t>
            </a:r>
            <a:endParaRPr kumimoji="1" lang="ja-JP" altLang="en-US" sz="2800" b="1" dirty="0">
              <a:latin typeface="+mj-lt"/>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8660"/>
            <a:ext cx="7772400" cy="3883660"/>
          </a:xfrm>
        </p:spPr>
        <p:txBody>
          <a:bodyPr>
            <a:noAutofit/>
          </a:bodyPr>
          <a:lstStyle/>
          <a:p>
            <a:r>
              <a:rPr kumimoji="1" lang="en-US" altLang="ja-JP" sz="3600" cap="none" dirty="0" smtClean="0">
                <a:solidFill>
                  <a:schemeClr val="bg1">
                    <a:lumMod val="85000"/>
                  </a:schemeClr>
                </a:solidFill>
                <a:ea typeface="Tahoma" pitchFamily="34" charset="0"/>
              </a:rPr>
              <a:t>1. Introduction </a:t>
            </a:r>
            <a:r>
              <a:rPr kumimoji="1" lang="en-US" altLang="ja-JP" sz="3600" cap="none" dirty="0" smtClean="0">
                <a:ea typeface="Tahoma" pitchFamily="34" charset="0"/>
              </a:rPr>
              <a:t/>
            </a:r>
            <a:br>
              <a:rPr kumimoji="1" lang="en-US" altLang="ja-JP" sz="3600" cap="none" dirty="0" smtClean="0">
                <a:ea typeface="Tahoma" pitchFamily="34" charset="0"/>
              </a:rPr>
            </a:br>
            <a:r>
              <a:rPr kumimoji="1" lang="en-US" altLang="ja-JP" sz="3600" cap="none" dirty="0" smtClean="0">
                <a:ea typeface="Tahoma" pitchFamily="34" charset="0"/>
              </a:rPr>
              <a:t>2. </a:t>
            </a:r>
            <a:r>
              <a:rPr lang="en-US" altLang="ja-JP" sz="3600" cap="none" dirty="0" smtClean="0"/>
              <a:t>Gas cycle test </a:t>
            </a:r>
            <a:br>
              <a:rPr lang="en-US" altLang="ja-JP" sz="3600" cap="none" dirty="0" smtClean="0"/>
            </a:br>
            <a:r>
              <a:rPr lang="en-US" altLang="ja-JP" sz="3600" cap="none" dirty="0" smtClean="0">
                <a:solidFill>
                  <a:schemeClr val="bg1">
                    <a:lumMod val="85000"/>
                  </a:schemeClr>
                </a:solidFill>
              </a:rPr>
              <a:t>3. Test Results</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4. Deriving Empirical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    Formulae</a:t>
            </a:r>
            <a:r>
              <a:rPr lang="ja-JP" altLang="en-US" sz="3600" cap="none" dirty="0" smtClean="0">
                <a:solidFill>
                  <a:schemeClr val="bg1">
                    <a:lumMod val="85000"/>
                  </a:schemeClr>
                </a:solidFill>
              </a:rPr>
              <a:t> </a:t>
            </a:r>
            <a:r>
              <a:rPr lang="en-US" altLang="ja-JP" sz="3600" cap="none" dirty="0" smtClean="0">
                <a:solidFill>
                  <a:schemeClr val="bg1">
                    <a:lumMod val="85000"/>
                  </a:schemeClr>
                </a:solidFill>
              </a:rPr>
              <a:t>of Attained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    Temperature </a:t>
            </a:r>
            <a:br>
              <a:rPr lang="en-US" altLang="ja-JP" sz="3600" cap="none" dirty="0" smtClean="0">
                <a:solidFill>
                  <a:schemeClr val="bg1">
                    <a:lumMod val="85000"/>
                  </a:schemeClr>
                </a:solidFill>
              </a:rPr>
            </a:br>
            <a:r>
              <a:rPr lang="en-US" altLang="ja-JP" sz="3600" cap="none" dirty="0" smtClean="0">
                <a:solidFill>
                  <a:schemeClr val="bg1">
                    <a:lumMod val="85000"/>
                  </a:schemeClr>
                </a:solidFill>
              </a:rPr>
              <a:t>5. Summary</a:t>
            </a:r>
            <a:endParaRPr kumimoji="1" lang="ja-JP" altLang="en-US" sz="3600" cap="none" dirty="0">
              <a:solidFill>
                <a:schemeClr val="bg1">
                  <a:lumMod val="85000"/>
                </a:schemeClr>
              </a:solidFill>
            </a:endParaRPr>
          </a:p>
        </p:txBody>
      </p:sp>
      <p:sp>
        <p:nvSpPr>
          <p:cNvPr id="3" name="テキスト プレースホルダー 2"/>
          <p:cNvSpPr>
            <a:spLocks noGrp="1"/>
          </p:cNvSpPr>
          <p:nvPr>
            <p:ph type="body" idx="1"/>
          </p:nvPr>
        </p:nvSpPr>
        <p:spPr>
          <a:xfrm>
            <a:off x="722313" y="422593"/>
            <a:ext cx="7772400" cy="1500187"/>
          </a:xfrm>
        </p:spPr>
        <p:txBody>
          <a:bodyPr>
            <a:normAutofit/>
          </a:bodyPr>
          <a:lstStyle/>
          <a:p>
            <a:r>
              <a:rPr lang="en-US" altLang="ja-JP" sz="4000" dirty="0" smtClean="0">
                <a:ea typeface="Tahoma" pitchFamily="34" charset="0"/>
              </a:rPr>
              <a:t>Table of contents</a:t>
            </a:r>
            <a:endParaRPr kumimoji="1" lang="ja-JP" altLang="en-US" sz="4000" dirty="0"/>
          </a:p>
        </p:txBody>
      </p:sp>
      <p:sp>
        <p:nvSpPr>
          <p:cNvPr id="4" name="スライド番号プレースホルダー 3"/>
          <p:cNvSpPr>
            <a:spLocks noGrp="1"/>
          </p:cNvSpPr>
          <p:nvPr>
            <p:ph type="sldNum" sz="quarter" idx="12"/>
          </p:nvPr>
        </p:nvSpPr>
        <p:spPr/>
        <p:txBody>
          <a:bodyPr/>
          <a:lstStyle/>
          <a:p>
            <a:fld id="{2754ED01-E2A0-4C1E-8E21-014B99041579}" type="slidenum">
              <a:rPr lang="en-US" smtClean="0">
                <a:ea typeface="Tahoma" pitchFamily="34" charset="0"/>
              </a:rPr>
              <a:pPr/>
              <a:t>7</a:t>
            </a:fld>
            <a:endParaRPr lang="en-US" dirty="0">
              <a:ea typeface="Tahoma" pitchFamily="34" charset="0"/>
            </a:endParaRPr>
          </a:p>
        </p:txBody>
      </p:sp>
    </p:spTree>
    <p:extLst>
      <p:ext uri="{BB962C8B-B14F-4D97-AF65-F5344CB8AC3E}">
        <p14:creationId xmlns:p14="http://schemas.microsoft.com/office/powerpoint/2010/main" val="3726907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mn-lt"/>
                <a:ea typeface="Tahoma" pitchFamily="34" charset="0"/>
                <a:cs typeface="Tahoma" pitchFamily="34" charset="0"/>
              </a:rPr>
              <a:t>2. Gas cycle test</a:t>
            </a:r>
            <a:endParaRPr lang="ja-JP" altLang="en-US" sz="3600" b="1" dirty="0">
              <a:solidFill>
                <a:srgbClr val="0070C0"/>
              </a:solidFill>
              <a:latin typeface="+mn-lt"/>
              <a:ea typeface="+mj-ea"/>
              <a:cs typeface="Tahoma" pitchFamily="34" charset="0"/>
            </a:endParaRPr>
          </a:p>
        </p:txBody>
      </p:sp>
      <p:sp>
        <p:nvSpPr>
          <p:cNvPr id="10243" name="テキスト ボックス 58"/>
          <p:cNvSpPr txBox="1">
            <a:spLocks noChangeArrowheads="1"/>
          </p:cNvSpPr>
          <p:nvPr/>
        </p:nvSpPr>
        <p:spPr bwMode="auto">
          <a:xfrm>
            <a:off x="705463" y="760502"/>
            <a:ext cx="5808001" cy="461665"/>
          </a:xfrm>
          <a:prstGeom prst="rect">
            <a:avLst/>
          </a:prstGeom>
          <a:solidFill>
            <a:schemeClr val="bg1"/>
          </a:solidFill>
          <a:ln w="28575">
            <a:noFill/>
            <a:miter lim="800000"/>
            <a:headEnd/>
            <a:tailEnd/>
          </a:ln>
        </p:spPr>
        <p:txBody>
          <a:bodyPr wrap="none">
            <a:spAutoFit/>
          </a:bodyPr>
          <a:lstStyle/>
          <a:p>
            <a:pPr algn="ctr"/>
            <a:r>
              <a:rPr lang="en-US" altLang="ja-JP" sz="2400" b="1" dirty="0" smtClean="0">
                <a:solidFill>
                  <a:srgbClr val="0070C0"/>
                </a:solidFill>
                <a:latin typeface="+mn-lt"/>
                <a:ea typeface="Tahoma" pitchFamily="34" charset="0"/>
                <a:cs typeface="Tahoma" pitchFamily="34" charset="0"/>
              </a:rPr>
              <a:t>Repeated gas filling and discharging</a:t>
            </a:r>
          </a:p>
        </p:txBody>
      </p:sp>
      <p:sp>
        <p:nvSpPr>
          <p:cNvPr id="154" name="スライド番号プレースホルダ 153"/>
          <p:cNvSpPr>
            <a:spLocks noGrp="1"/>
          </p:cNvSpPr>
          <p:nvPr>
            <p:ph type="sldNum" sz="quarter" idx="12"/>
          </p:nvPr>
        </p:nvSpPr>
        <p:spPr/>
        <p:txBody>
          <a:bodyPr/>
          <a:lstStyle/>
          <a:p>
            <a:pPr>
              <a:defRPr/>
            </a:pPr>
            <a:fld id="{277834E6-05A6-4854-9EB3-96424772944C}" type="slidenum">
              <a:rPr lang="ja-JP" altLang="en-US">
                <a:latin typeface="+mn-lt"/>
                <a:cs typeface="Tahoma" pitchFamily="34" charset="0"/>
              </a:rPr>
              <a:pPr>
                <a:defRPr/>
              </a:pPr>
              <a:t>8</a:t>
            </a:fld>
            <a:endParaRPr lang="ja-JP" altLang="en-US" dirty="0">
              <a:latin typeface="+mn-lt"/>
              <a:cs typeface="Tahoma" pitchFamily="34" charset="0"/>
            </a:endParaRPr>
          </a:p>
        </p:txBody>
      </p:sp>
      <p:sp>
        <p:nvSpPr>
          <p:cNvPr id="10248" name="テキスト ボックス 15"/>
          <p:cNvSpPr txBox="1">
            <a:spLocks noChangeArrowheads="1"/>
          </p:cNvSpPr>
          <p:nvPr/>
        </p:nvSpPr>
        <p:spPr bwMode="auto">
          <a:xfrm>
            <a:off x="1358900" y="5378133"/>
            <a:ext cx="6642100" cy="646331"/>
          </a:xfrm>
          <a:prstGeom prst="rect">
            <a:avLst/>
          </a:prstGeom>
          <a:noFill/>
          <a:ln w="9525">
            <a:noFill/>
            <a:miter lim="800000"/>
            <a:headEnd/>
            <a:tailEnd/>
          </a:ln>
        </p:spPr>
        <p:txBody>
          <a:bodyPr wrap="square">
            <a:spAutoFit/>
          </a:bodyPr>
          <a:lstStyle/>
          <a:p>
            <a:pPr algn="ctr"/>
            <a:r>
              <a:rPr lang="en-US" altLang="ja-JP" dirty="0" smtClean="0">
                <a:latin typeface="+mn-lt"/>
                <a:ea typeface="Tahoma" pitchFamily="34" charset="0"/>
                <a:cs typeface="Tahoma" pitchFamily="34" charset="0"/>
              </a:rPr>
              <a:t>Figure. Behavior of gas temperature and pressure</a:t>
            </a:r>
          </a:p>
          <a:p>
            <a:pPr algn="ctr"/>
            <a:r>
              <a:rPr lang="en-US" altLang="ja-JP" dirty="0" smtClean="0">
                <a:latin typeface="+mn-lt"/>
                <a:ea typeface="Tahoma" pitchFamily="34" charset="0"/>
                <a:cs typeface="Tahoma" pitchFamily="34" charset="0"/>
              </a:rPr>
              <a:t> in case of starting from discharging</a:t>
            </a:r>
            <a:endParaRPr lang="ja-JP" altLang="en-US" dirty="0">
              <a:latin typeface="+mn-lt"/>
              <a:cs typeface="Tahoma" pitchFamily="34" charset="0"/>
            </a:endParaRPr>
          </a:p>
        </p:txBody>
      </p:sp>
      <p:cxnSp>
        <p:nvCxnSpPr>
          <p:cNvPr id="122" name="直線コネクタ 121"/>
          <p:cNvCxnSpPr/>
          <p:nvPr/>
        </p:nvCxnSpPr>
        <p:spPr bwMode="auto">
          <a:xfrm rot="16200000" flipV="1">
            <a:off x="357981" y="3196432"/>
            <a:ext cx="2960687"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250" name="Rectangle 12"/>
          <p:cNvSpPr>
            <a:spLocks noChangeArrowheads="1"/>
          </p:cNvSpPr>
          <p:nvPr/>
        </p:nvSpPr>
        <p:spPr bwMode="auto">
          <a:xfrm>
            <a:off x="1835150" y="4667250"/>
            <a:ext cx="5919787" cy="15875"/>
          </a:xfrm>
          <a:prstGeom prst="rect">
            <a:avLst/>
          </a:prstGeom>
          <a:solidFill>
            <a:srgbClr val="868686"/>
          </a:solidFill>
          <a:ln w="9">
            <a:solidFill>
              <a:srgbClr val="868686"/>
            </a:solidFill>
            <a:bevel/>
            <a:headEnd/>
            <a:tailEnd/>
          </a:ln>
        </p:spPr>
        <p:txBody>
          <a:bodyPr/>
          <a:lstStyle/>
          <a:p>
            <a:endParaRPr lang="ja-JP" altLang="en-US" dirty="0">
              <a:latin typeface="+mn-lt"/>
              <a:cs typeface="Tahoma" pitchFamily="34" charset="0"/>
            </a:endParaRPr>
          </a:p>
        </p:txBody>
      </p:sp>
      <p:sp>
        <p:nvSpPr>
          <p:cNvPr id="10251" name="Freeform 13"/>
          <p:cNvSpPr>
            <a:spLocks noEditPoints="1"/>
          </p:cNvSpPr>
          <p:nvPr/>
        </p:nvSpPr>
        <p:spPr bwMode="auto">
          <a:xfrm>
            <a:off x="1830387" y="4675188"/>
            <a:ext cx="5932488" cy="44450"/>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mn-lt"/>
              <a:cs typeface="Tahoma" pitchFamily="34" charset="0"/>
            </a:endParaRPr>
          </a:p>
        </p:txBody>
      </p:sp>
      <p:sp>
        <p:nvSpPr>
          <p:cNvPr id="10252" name="Freeform 14"/>
          <p:cNvSpPr>
            <a:spLocks/>
          </p:cNvSpPr>
          <p:nvPr/>
        </p:nvSpPr>
        <p:spPr bwMode="auto">
          <a:xfrm>
            <a:off x="1812925" y="3946525"/>
            <a:ext cx="1733550" cy="739775"/>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mn-lt"/>
              <a:cs typeface="Tahoma" pitchFamily="34" charset="0"/>
            </a:endParaRPr>
          </a:p>
        </p:txBody>
      </p:sp>
      <p:sp>
        <p:nvSpPr>
          <p:cNvPr id="10253" name="Freeform 15"/>
          <p:cNvSpPr>
            <a:spLocks/>
          </p:cNvSpPr>
          <p:nvPr/>
        </p:nvSpPr>
        <p:spPr bwMode="auto">
          <a:xfrm>
            <a:off x="3502025" y="3797300"/>
            <a:ext cx="188912"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mn-lt"/>
              <a:cs typeface="Tahoma" pitchFamily="34" charset="0"/>
            </a:endParaRPr>
          </a:p>
        </p:txBody>
      </p:sp>
      <p:sp>
        <p:nvSpPr>
          <p:cNvPr id="10254" name="Freeform 16"/>
          <p:cNvSpPr>
            <a:spLocks/>
          </p:cNvSpPr>
          <p:nvPr/>
        </p:nvSpPr>
        <p:spPr bwMode="auto">
          <a:xfrm>
            <a:off x="3646487" y="3795713"/>
            <a:ext cx="1733550"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mn-lt"/>
              <a:cs typeface="Tahoma" pitchFamily="34" charset="0"/>
            </a:endParaRPr>
          </a:p>
        </p:txBody>
      </p:sp>
      <p:sp>
        <p:nvSpPr>
          <p:cNvPr id="10255" name="Freeform 17"/>
          <p:cNvSpPr>
            <a:spLocks/>
          </p:cNvSpPr>
          <p:nvPr/>
        </p:nvSpPr>
        <p:spPr bwMode="auto">
          <a:xfrm>
            <a:off x="5335587" y="3797300"/>
            <a:ext cx="187325"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mn-lt"/>
              <a:cs typeface="Tahoma" pitchFamily="34" charset="0"/>
            </a:endParaRPr>
          </a:p>
        </p:txBody>
      </p:sp>
      <p:sp>
        <p:nvSpPr>
          <p:cNvPr id="10256" name="Freeform 18"/>
          <p:cNvSpPr>
            <a:spLocks/>
          </p:cNvSpPr>
          <p:nvPr/>
        </p:nvSpPr>
        <p:spPr bwMode="auto">
          <a:xfrm>
            <a:off x="5478462" y="3795713"/>
            <a:ext cx="1731963"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mn-lt"/>
              <a:cs typeface="Tahoma" pitchFamily="34" charset="0"/>
            </a:endParaRPr>
          </a:p>
        </p:txBody>
      </p:sp>
      <p:sp>
        <p:nvSpPr>
          <p:cNvPr id="10257" name="Freeform 19"/>
          <p:cNvSpPr>
            <a:spLocks/>
          </p:cNvSpPr>
          <p:nvPr/>
        </p:nvSpPr>
        <p:spPr bwMode="auto">
          <a:xfrm>
            <a:off x="7165975" y="3797300"/>
            <a:ext cx="190500"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mn-lt"/>
              <a:cs typeface="Tahoma" pitchFamily="34" charset="0"/>
            </a:endParaRPr>
          </a:p>
        </p:txBody>
      </p:sp>
      <p:sp>
        <p:nvSpPr>
          <p:cNvPr id="10258" name="Rectangle 20"/>
          <p:cNvSpPr>
            <a:spLocks noChangeArrowheads="1"/>
          </p:cNvSpPr>
          <p:nvPr/>
        </p:nvSpPr>
        <p:spPr bwMode="auto">
          <a:xfrm>
            <a:off x="1603375" y="4570413"/>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0</a:t>
            </a:r>
            <a:endParaRPr lang="ja-JP" altLang="ja-JP" dirty="0">
              <a:latin typeface="+mn-lt"/>
              <a:cs typeface="Tahoma" pitchFamily="34" charset="0"/>
            </a:endParaRPr>
          </a:p>
        </p:txBody>
      </p:sp>
      <p:sp>
        <p:nvSpPr>
          <p:cNvPr id="10259" name="Rectangle 25"/>
          <p:cNvSpPr>
            <a:spLocks noChangeArrowheads="1"/>
          </p:cNvSpPr>
          <p:nvPr/>
        </p:nvSpPr>
        <p:spPr bwMode="auto">
          <a:xfrm>
            <a:off x="1800225" y="4852988"/>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0</a:t>
            </a:r>
            <a:endParaRPr lang="ja-JP" altLang="ja-JP" dirty="0">
              <a:latin typeface="+mn-lt"/>
              <a:cs typeface="Tahoma" pitchFamily="34" charset="0"/>
            </a:endParaRPr>
          </a:p>
        </p:txBody>
      </p:sp>
      <p:sp>
        <p:nvSpPr>
          <p:cNvPr id="10260" name="Rectangle 26"/>
          <p:cNvSpPr>
            <a:spLocks noChangeArrowheads="1"/>
          </p:cNvSpPr>
          <p:nvPr/>
        </p:nvSpPr>
        <p:spPr bwMode="auto">
          <a:xfrm>
            <a:off x="2592387" y="4852988"/>
            <a:ext cx="195566"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60</a:t>
            </a:r>
            <a:endParaRPr lang="ja-JP" altLang="ja-JP" dirty="0">
              <a:latin typeface="+mn-lt"/>
              <a:cs typeface="Tahoma" pitchFamily="34" charset="0"/>
            </a:endParaRPr>
          </a:p>
        </p:txBody>
      </p:sp>
      <p:sp>
        <p:nvSpPr>
          <p:cNvPr id="10261" name="Rectangle 27"/>
          <p:cNvSpPr>
            <a:spLocks noChangeArrowheads="1"/>
          </p:cNvSpPr>
          <p:nvPr/>
        </p:nvSpPr>
        <p:spPr bwMode="auto">
          <a:xfrm>
            <a:off x="3397250" y="4852988"/>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120</a:t>
            </a:r>
            <a:endParaRPr lang="ja-JP" altLang="ja-JP" dirty="0">
              <a:latin typeface="+mn-lt"/>
              <a:cs typeface="Tahoma" pitchFamily="34" charset="0"/>
            </a:endParaRPr>
          </a:p>
        </p:txBody>
      </p:sp>
      <p:sp>
        <p:nvSpPr>
          <p:cNvPr id="10262" name="Rectangle 28"/>
          <p:cNvSpPr>
            <a:spLocks noChangeArrowheads="1"/>
          </p:cNvSpPr>
          <p:nvPr/>
        </p:nvSpPr>
        <p:spPr bwMode="auto">
          <a:xfrm>
            <a:off x="4243387" y="4852988"/>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180</a:t>
            </a:r>
            <a:endParaRPr lang="ja-JP" altLang="ja-JP" dirty="0">
              <a:latin typeface="+mn-lt"/>
              <a:cs typeface="Tahoma" pitchFamily="34" charset="0"/>
            </a:endParaRPr>
          </a:p>
        </p:txBody>
      </p:sp>
      <p:sp>
        <p:nvSpPr>
          <p:cNvPr id="10263" name="Rectangle 29"/>
          <p:cNvSpPr>
            <a:spLocks noChangeArrowheads="1"/>
          </p:cNvSpPr>
          <p:nvPr/>
        </p:nvSpPr>
        <p:spPr bwMode="auto">
          <a:xfrm>
            <a:off x="5087937" y="4852988"/>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240</a:t>
            </a:r>
            <a:endParaRPr lang="ja-JP" altLang="ja-JP" dirty="0">
              <a:latin typeface="+mn-lt"/>
              <a:cs typeface="Tahoma" pitchFamily="34" charset="0"/>
            </a:endParaRPr>
          </a:p>
        </p:txBody>
      </p:sp>
      <p:sp>
        <p:nvSpPr>
          <p:cNvPr id="10264" name="Rectangle 30"/>
          <p:cNvSpPr>
            <a:spLocks noChangeArrowheads="1"/>
          </p:cNvSpPr>
          <p:nvPr/>
        </p:nvSpPr>
        <p:spPr bwMode="auto">
          <a:xfrm>
            <a:off x="5932487" y="4852988"/>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300</a:t>
            </a:r>
            <a:endParaRPr lang="ja-JP" altLang="ja-JP" dirty="0">
              <a:latin typeface="+mn-lt"/>
              <a:cs typeface="Tahoma" pitchFamily="34" charset="0"/>
            </a:endParaRPr>
          </a:p>
        </p:txBody>
      </p:sp>
      <p:sp>
        <p:nvSpPr>
          <p:cNvPr id="10265" name="Rectangle 31"/>
          <p:cNvSpPr>
            <a:spLocks noChangeArrowheads="1"/>
          </p:cNvSpPr>
          <p:nvPr/>
        </p:nvSpPr>
        <p:spPr bwMode="auto">
          <a:xfrm>
            <a:off x="6777037" y="4852988"/>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360</a:t>
            </a:r>
            <a:endParaRPr lang="ja-JP" altLang="ja-JP" dirty="0">
              <a:latin typeface="+mn-lt"/>
              <a:cs typeface="Tahoma" pitchFamily="34" charset="0"/>
            </a:endParaRPr>
          </a:p>
        </p:txBody>
      </p:sp>
      <p:sp>
        <p:nvSpPr>
          <p:cNvPr id="10266" name="Rectangle 32"/>
          <p:cNvSpPr>
            <a:spLocks noChangeArrowheads="1"/>
          </p:cNvSpPr>
          <p:nvPr/>
        </p:nvSpPr>
        <p:spPr bwMode="auto">
          <a:xfrm>
            <a:off x="7623175" y="4852988"/>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mn-lt"/>
                <a:cs typeface="Tahoma" pitchFamily="34" charset="0"/>
              </a:rPr>
              <a:t>420</a:t>
            </a:r>
            <a:endParaRPr lang="ja-JP" altLang="ja-JP" dirty="0">
              <a:latin typeface="+mn-lt"/>
              <a:cs typeface="Tahoma" pitchFamily="34" charset="0"/>
            </a:endParaRPr>
          </a:p>
        </p:txBody>
      </p:sp>
      <p:sp>
        <p:nvSpPr>
          <p:cNvPr id="10267" name="Rectangle 33"/>
          <p:cNvSpPr>
            <a:spLocks noChangeArrowheads="1"/>
          </p:cNvSpPr>
          <p:nvPr/>
        </p:nvSpPr>
        <p:spPr bwMode="auto">
          <a:xfrm rot="16200000">
            <a:off x="-227012" y="2774077"/>
            <a:ext cx="3314700" cy="246221"/>
          </a:xfrm>
          <a:prstGeom prst="rect">
            <a:avLst/>
          </a:prstGeom>
          <a:noFill/>
          <a:ln w="9525">
            <a:noFill/>
            <a:miter lim="800000"/>
            <a:headEnd/>
            <a:tailEnd/>
          </a:ln>
        </p:spPr>
        <p:txBody>
          <a:bodyPr lIns="0" tIns="0" rIns="0" bIns="0">
            <a:spAutoFit/>
          </a:bodyPr>
          <a:lstStyle/>
          <a:p>
            <a:r>
              <a:rPr lang="ja-JP" altLang="ja-JP" sz="1600" b="1" dirty="0">
                <a:solidFill>
                  <a:srgbClr val="000000"/>
                </a:solidFill>
                <a:latin typeface="+mn-lt"/>
                <a:cs typeface="Tahoma" pitchFamily="34" charset="0"/>
              </a:rPr>
              <a:t>Pressure</a:t>
            </a:r>
            <a:r>
              <a:rPr lang="en-US" altLang="ja-JP" sz="1600" b="1" dirty="0">
                <a:solidFill>
                  <a:srgbClr val="000000"/>
                </a:solidFill>
                <a:latin typeface="+mn-lt"/>
                <a:ea typeface="Tahoma" pitchFamily="34" charset="0"/>
                <a:cs typeface="Tahoma" pitchFamily="34" charset="0"/>
              </a:rPr>
              <a:t> </a:t>
            </a:r>
            <a:r>
              <a:rPr lang="ja-JP" altLang="en-US" sz="1600" b="1" dirty="0">
                <a:solidFill>
                  <a:srgbClr val="000000"/>
                </a:solidFill>
                <a:latin typeface="+mn-lt"/>
                <a:cs typeface="Tahoma" pitchFamily="34" charset="0"/>
              </a:rPr>
              <a:t>　　</a:t>
            </a:r>
            <a:r>
              <a:rPr lang="ja-JP" altLang="en-US" sz="1600" b="1" dirty="0" smtClean="0">
                <a:solidFill>
                  <a:srgbClr val="000000"/>
                </a:solidFill>
                <a:latin typeface="+mn-lt"/>
                <a:cs typeface="Tahoma" pitchFamily="34" charset="0"/>
              </a:rPr>
              <a:t>　　　</a:t>
            </a:r>
            <a:r>
              <a:rPr lang="ja-JP" altLang="en-US" sz="1600" b="1" dirty="0">
                <a:solidFill>
                  <a:srgbClr val="000000"/>
                </a:solidFill>
                <a:latin typeface="+mn-lt"/>
                <a:cs typeface="Tahoma" pitchFamily="34" charset="0"/>
              </a:rPr>
              <a:t>　</a:t>
            </a:r>
            <a:r>
              <a:rPr lang="en-US" altLang="ja-JP" sz="1600" b="1" dirty="0">
                <a:solidFill>
                  <a:srgbClr val="000000"/>
                </a:solidFill>
                <a:latin typeface="+mn-lt"/>
                <a:ea typeface="Tahoma" pitchFamily="34" charset="0"/>
                <a:cs typeface="Tahoma" pitchFamily="34" charset="0"/>
              </a:rPr>
              <a:t>Gas </a:t>
            </a:r>
            <a:r>
              <a:rPr lang="en-US" altLang="ja-JP" sz="1600" b="1" dirty="0">
                <a:latin typeface="+mn-lt"/>
                <a:ea typeface="Tahoma" pitchFamily="34" charset="0"/>
                <a:cs typeface="Tahoma" pitchFamily="34" charset="0"/>
              </a:rPr>
              <a:t>Temp</a:t>
            </a:r>
            <a:r>
              <a:rPr lang="en-US" altLang="ja-JP" sz="1600" b="1" dirty="0" smtClean="0">
                <a:latin typeface="+mn-lt"/>
                <a:ea typeface="Tahoma" pitchFamily="34" charset="0"/>
                <a:cs typeface="Tahoma" pitchFamily="34" charset="0"/>
              </a:rPr>
              <a:t>.</a:t>
            </a:r>
            <a:endParaRPr lang="ja-JP" altLang="ja-JP" sz="1600" b="1" dirty="0">
              <a:latin typeface="+mn-lt"/>
              <a:cs typeface="Tahoma" pitchFamily="34" charset="0"/>
            </a:endParaRPr>
          </a:p>
        </p:txBody>
      </p:sp>
      <p:sp>
        <p:nvSpPr>
          <p:cNvPr id="10268" name="Rectangle 34"/>
          <p:cNvSpPr>
            <a:spLocks noChangeArrowheads="1"/>
          </p:cNvSpPr>
          <p:nvPr/>
        </p:nvSpPr>
        <p:spPr bwMode="auto">
          <a:xfrm>
            <a:off x="4333875" y="5077686"/>
            <a:ext cx="948978" cy="215444"/>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mn-lt"/>
                <a:cs typeface="Tahoma" pitchFamily="34" charset="0"/>
              </a:rPr>
              <a:t>Time[min]</a:t>
            </a:r>
            <a:endParaRPr lang="ja-JP" altLang="ja-JP" dirty="0">
              <a:latin typeface="+mn-lt"/>
              <a:cs typeface="Tahoma" pitchFamily="34" charset="0"/>
            </a:endParaRPr>
          </a:p>
        </p:txBody>
      </p:sp>
      <p:sp>
        <p:nvSpPr>
          <p:cNvPr id="10270" name="テキスト ボックス 133"/>
          <p:cNvSpPr>
            <a:spLocks noChangeArrowheads="1"/>
          </p:cNvSpPr>
          <p:nvPr/>
        </p:nvSpPr>
        <p:spPr bwMode="auto">
          <a:xfrm>
            <a:off x="3933824" y="3503613"/>
            <a:ext cx="1235076" cy="307777"/>
          </a:xfrm>
          <a:prstGeom prst="wedgeRectCallout">
            <a:avLst>
              <a:gd name="adj1" fmla="val -39380"/>
              <a:gd name="adj2" fmla="val 107494"/>
            </a:avLst>
          </a:prstGeom>
          <a:solidFill>
            <a:srgbClr val="0070C0"/>
          </a:solidFill>
          <a:ln w="9525">
            <a:solidFill>
              <a:schemeClr val="tx1"/>
            </a:solidFill>
            <a:miter lim="800000"/>
            <a:headEnd/>
            <a:tailEnd/>
          </a:ln>
        </p:spPr>
        <p:txBody>
          <a:bodyPr wrap="square">
            <a:spAutoFit/>
          </a:bodyPr>
          <a:lstStyle/>
          <a:p>
            <a:pPr algn="ctr"/>
            <a:r>
              <a:rPr lang="en-US" altLang="ja-JP" sz="1400" b="1" dirty="0" smtClean="0">
                <a:solidFill>
                  <a:srgbClr val="FFFFFF"/>
                </a:solidFill>
                <a:latin typeface="+mn-lt"/>
                <a:ea typeface="Tahoma" pitchFamily="34" charset="0"/>
                <a:cs typeface="Tahoma" pitchFamily="34" charset="0"/>
              </a:rPr>
              <a:t>discharging</a:t>
            </a:r>
            <a:endParaRPr lang="ja-JP" altLang="en-US" sz="1400" b="1" dirty="0">
              <a:solidFill>
                <a:srgbClr val="FFFFFF"/>
              </a:solidFill>
              <a:latin typeface="+mn-lt"/>
              <a:cs typeface="Tahoma" pitchFamily="34" charset="0"/>
            </a:endParaRPr>
          </a:p>
        </p:txBody>
      </p:sp>
      <p:sp>
        <p:nvSpPr>
          <p:cNvPr id="10271" name="テキスト ボックス 187"/>
          <p:cNvSpPr>
            <a:spLocks noChangeArrowheads="1"/>
          </p:cNvSpPr>
          <p:nvPr/>
        </p:nvSpPr>
        <p:spPr bwMode="auto">
          <a:xfrm>
            <a:off x="3736975" y="4321175"/>
            <a:ext cx="835025" cy="307777"/>
          </a:xfrm>
          <a:prstGeom prst="wedgeRectCallout">
            <a:avLst>
              <a:gd name="adj1" fmla="val -62343"/>
              <a:gd name="adj2" fmla="val -114079"/>
            </a:avLst>
          </a:prstGeom>
          <a:solidFill>
            <a:srgbClr val="FF0000"/>
          </a:solidFill>
          <a:ln w="9525">
            <a:solidFill>
              <a:schemeClr val="tx1"/>
            </a:solidFill>
            <a:miter lim="800000"/>
            <a:headEnd/>
            <a:tailEnd/>
          </a:ln>
        </p:spPr>
        <p:txBody>
          <a:bodyPr wrap="square">
            <a:spAutoFit/>
          </a:bodyPr>
          <a:lstStyle/>
          <a:p>
            <a:pPr algn="ctr"/>
            <a:r>
              <a:rPr lang="en-US" altLang="ja-JP" sz="1400" b="1" dirty="0" smtClean="0">
                <a:solidFill>
                  <a:srgbClr val="FFFFFF"/>
                </a:solidFill>
                <a:latin typeface="+mn-lt"/>
                <a:ea typeface="Tahoma" pitchFamily="34" charset="0"/>
                <a:cs typeface="Tahoma" pitchFamily="34" charset="0"/>
              </a:rPr>
              <a:t>filling</a:t>
            </a:r>
            <a:endParaRPr lang="ja-JP" altLang="en-US" sz="1400" b="1" dirty="0">
              <a:solidFill>
                <a:srgbClr val="FFFFFF"/>
              </a:solidFill>
              <a:latin typeface="+mn-lt"/>
              <a:cs typeface="Tahoma" pitchFamily="34" charset="0"/>
            </a:endParaRPr>
          </a:p>
        </p:txBody>
      </p:sp>
      <p:sp>
        <p:nvSpPr>
          <p:cNvPr id="83" name="円/楕円 82"/>
          <p:cNvSpPr/>
          <p:nvPr/>
        </p:nvSpPr>
        <p:spPr bwMode="auto">
          <a:xfrm>
            <a:off x="1779588" y="3889375"/>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cs typeface="Tahoma" pitchFamily="34" charset="0"/>
            </a:endParaRPr>
          </a:p>
        </p:txBody>
      </p:sp>
      <p:cxnSp>
        <p:nvCxnSpPr>
          <p:cNvPr id="23" name="直線コネクタ 22"/>
          <p:cNvCxnSpPr/>
          <p:nvPr/>
        </p:nvCxnSpPr>
        <p:spPr bwMode="auto">
          <a:xfrm rot="16200000" flipV="1">
            <a:off x="3885406" y="3193257"/>
            <a:ext cx="29606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グループ化 120"/>
          <p:cNvGrpSpPr>
            <a:grpSpLocks/>
          </p:cNvGrpSpPr>
          <p:nvPr/>
        </p:nvGrpSpPr>
        <p:grpSpPr bwMode="auto">
          <a:xfrm>
            <a:off x="1844141" y="2355579"/>
            <a:ext cx="5512201" cy="580301"/>
            <a:chOff x="1669489" y="3006501"/>
            <a:chExt cx="5880489" cy="564234"/>
          </a:xfrm>
        </p:grpSpPr>
        <p:grpSp>
          <p:nvGrpSpPr>
            <p:cNvPr id="7" name="グループ化 404"/>
            <p:cNvGrpSpPr>
              <a:grpSpLocks/>
            </p:cNvGrpSpPr>
            <p:nvPr/>
          </p:nvGrpSpPr>
          <p:grpSpPr bwMode="auto">
            <a:xfrm flipV="1">
              <a:off x="1669489" y="3006501"/>
              <a:ext cx="1974644" cy="559836"/>
              <a:chOff x="9525" y="818919"/>
              <a:chExt cx="2343260" cy="718028"/>
            </a:xfrm>
          </p:grpSpPr>
          <p:sp>
            <p:nvSpPr>
              <p:cNvPr id="1031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mn-lt"/>
                  <a:cs typeface="Tahoma" pitchFamily="34" charset="0"/>
                </a:endParaRPr>
              </a:p>
            </p:txBody>
          </p:sp>
          <p:sp>
            <p:nvSpPr>
              <p:cNvPr id="1031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mn-lt"/>
                  <a:cs typeface="Tahoma" pitchFamily="34" charset="0"/>
                </a:endParaRPr>
              </a:p>
            </p:txBody>
          </p:sp>
        </p:grpSp>
        <p:grpSp>
          <p:nvGrpSpPr>
            <p:cNvPr id="11" name="グループ化 409"/>
            <p:cNvGrpSpPr>
              <a:grpSpLocks/>
            </p:cNvGrpSpPr>
            <p:nvPr/>
          </p:nvGrpSpPr>
          <p:grpSpPr bwMode="auto">
            <a:xfrm flipV="1">
              <a:off x="3630309" y="3010898"/>
              <a:ext cx="1982542" cy="558370"/>
              <a:chOff x="2912266" y="835755"/>
              <a:chExt cx="2372739" cy="696930"/>
            </a:xfrm>
          </p:grpSpPr>
          <p:sp>
            <p:nvSpPr>
              <p:cNvPr id="10304"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mn-lt"/>
                  <a:cs typeface="Tahoma" pitchFamily="34" charset="0"/>
                </a:endParaRPr>
              </a:p>
            </p:txBody>
          </p:sp>
          <p:sp>
            <p:nvSpPr>
              <p:cNvPr id="10305"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mn-lt"/>
                  <a:cs typeface="Tahoma" pitchFamily="34" charset="0"/>
                </a:endParaRPr>
              </a:p>
            </p:txBody>
          </p:sp>
        </p:grpSp>
        <p:grpSp>
          <p:nvGrpSpPr>
            <p:cNvPr id="12" name="グループ化 410"/>
            <p:cNvGrpSpPr>
              <a:grpSpLocks/>
            </p:cNvGrpSpPr>
            <p:nvPr/>
          </p:nvGrpSpPr>
          <p:grpSpPr bwMode="auto">
            <a:xfrm flipV="1">
              <a:off x="5599030" y="3021157"/>
              <a:ext cx="1950948" cy="549578"/>
              <a:chOff x="5791198" y="864373"/>
              <a:chExt cx="2343547" cy="704643"/>
            </a:xfrm>
          </p:grpSpPr>
          <p:sp>
            <p:nvSpPr>
              <p:cNvPr id="10302" name="Arc 93"/>
              <p:cNvSpPr>
                <a:spLocks/>
              </p:cNvSpPr>
              <p:nvPr/>
            </p:nvSpPr>
            <p:spPr bwMode="auto">
              <a:xfrm rot="10779436" flipV="1">
                <a:off x="5791198" y="864373"/>
                <a:ext cx="2143617"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mn-lt"/>
                  <a:cs typeface="Tahoma" pitchFamily="34" charset="0"/>
                </a:endParaRPr>
              </a:p>
            </p:txBody>
          </p:sp>
          <p:sp>
            <p:nvSpPr>
              <p:cNvPr id="10303" name="Arc 93"/>
              <p:cNvSpPr>
                <a:spLocks/>
              </p:cNvSpPr>
              <p:nvPr/>
            </p:nvSpPr>
            <p:spPr bwMode="auto">
              <a:xfrm rot="-10779436">
                <a:off x="7907576" y="865182"/>
                <a:ext cx="227169" cy="7038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mn-lt"/>
                  <a:cs typeface="Tahoma" pitchFamily="34" charset="0"/>
                </a:endParaRPr>
              </a:p>
            </p:txBody>
          </p:sp>
        </p:grpSp>
      </p:grpSp>
      <p:cxnSp>
        <p:nvCxnSpPr>
          <p:cNvPr id="116" name="直線コネクタ 115"/>
          <p:cNvCxnSpPr/>
          <p:nvPr/>
        </p:nvCxnSpPr>
        <p:spPr bwMode="auto">
          <a:xfrm rot="16200000" flipV="1">
            <a:off x="4037806" y="3194844"/>
            <a:ext cx="296068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bwMode="auto">
          <a:xfrm rot="16200000" flipV="1">
            <a:off x="5700712" y="3184526"/>
            <a:ext cx="29622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auto">
          <a:xfrm rot="16200000" flipV="1">
            <a:off x="5868987" y="3186113"/>
            <a:ext cx="29622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auto">
          <a:xfrm rot="16200000" flipV="1">
            <a:off x="2027237" y="3184526"/>
            <a:ext cx="29622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bwMode="auto">
          <a:xfrm rot="16200000" flipV="1">
            <a:off x="2197100" y="3186113"/>
            <a:ext cx="29622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1835150" y="1443038"/>
            <a:ext cx="5524500" cy="672525"/>
            <a:chOff x="1835150" y="1443038"/>
            <a:chExt cx="5524500" cy="672525"/>
          </a:xfrm>
        </p:grpSpPr>
        <p:sp>
          <p:nvSpPr>
            <p:cNvPr id="10280" name="Rectangle 12"/>
            <p:cNvSpPr>
              <a:spLocks noChangeArrowheads="1"/>
            </p:cNvSpPr>
            <p:nvPr/>
          </p:nvSpPr>
          <p:spPr bwMode="auto">
            <a:xfrm>
              <a:off x="1835150" y="1443038"/>
              <a:ext cx="1839912" cy="672525"/>
            </a:xfrm>
            <a:prstGeom prst="leftRightArrow">
              <a:avLst>
                <a:gd name="adj1" fmla="val 50000"/>
                <a:gd name="adj2" fmla="val 53427"/>
              </a:avLst>
            </a:prstGeom>
            <a:solidFill>
              <a:srgbClr val="FFFF99"/>
            </a:solidFill>
            <a:ln w="9525">
              <a:solidFill>
                <a:schemeClr val="tx1"/>
              </a:solidFill>
              <a:miter lim="800000"/>
              <a:headEnd/>
              <a:tailEnd/>
            </a:ln>
          </p:spPr>
          <p:txBody>
            <a:bodyPr>
              <a:spAutoFit/>
            </a:bodyPr>
            <a:lstStyle/>
            <a:p>
              <a:pPr algn="ctr"/>
              <a:r>
                <a:rPr lang="en-US" altLang="ja-JP" sz="1600" dirty="0" smtClean="0">
                  <a:latin typeface="+mn-lt"/>
                  <a:ea typeface="Tahoma" pitchFamily="34" charset="0"/>
                  <a:cs typeface="Tahoma" pitchFamily="34" charset="0"/>
                </a:rPr>
                <a:t>Cycle</a:t>
              </a:r>
              <a:r>
                <a:rPr lang="ja-JP" altLang="en-US" sz="1600" dirty="0" smtClean="0">
                  <a:latin typeface="+mn-lt"/>
                  <a:ea typeface="ＭＳ ゴシック" pitchFamily="49" charset="-128"/>
                  <a:cs typeface="Tahoma" pitchFamily="34" charset="0"/>
                </a:rPr>
                <a:t>１</a:t>
              </a:r>
              <a:endParaRPr lang="ja-JP" altLang="ja-JP" sz="1600" dirty="0">
                <a:latin typeface="+mn-lt"/>
                <a:ea typeface="ＭＳ ゴシック" pitchFamily="49" charset="-128"/>
                <a:cs typeface="Tahoma" pitchFamily="34" charset="0"/>
              </a:endParaRPr>
            </a:p>
          </p:txBody>
        </p:sp>
        <p:sp>
          <p:nvSpPr>
            <p:cNvPr id="10281" name="Rectangle 12"/>
            <p:cNvSpPr>
              <a:spLocks noChangeArrowheads="1"/>
            </p:cNvSpPr>
            <p:nvPr/>
          </p:nvSpPr>
          <p:spPr bwMode="auto">
            <a:xfrm>
              <a:off x="3681412" y="1443038"/>
              <a:ext cx="1839913" cy="672525"/>
            </a:xfrm>
            <a:prstGeom prst="leftRightArrow">
              <a:avLst>
                <a:gd name="adj1" fmla="val 50000"/>
                <a:gd name="adj2" fmla="val 53427"/>
              </a:avLst>
            </a:prstGeom>
            <a:solidFill>
              <a:srgbClr val="FFFF99"/>
            </a:solidFill>
            <a:ln w="9525">
              <a:solidFill>
                <a:schemeClr val="tx1"/>
              </a:solidFill>
              <a:miter lim="800000"/>
              <a:headEnd/>
              <a:tailEnd/>
            </a:ln>
          </p:spPr>
          <p:txBody>
            <a:bodyPr>
              <a:spAutoFit/>
            </a:bodyPr>
            <a:lstStyle/>
            <a:p>
              <a:pPr algn="ctr"/>
              <a:r>
                <a:rPr lang="en-US" altLang="ja-JP" sz="1600" dirty="0" smtClean="0">
                  <a:latin typeface="+mn-lt"/>
                  <a:ea typeface="Tahoma" pitchFamily="34" charset="0"/>
                  <a:cs typeface="Tahoma" pitchFamily="34" charset="0"/>
                </a:rPr>
                <a:t>Cycle</a:t>
              </a:r>
              <a:r>
                <a:rPr lang="ja-JP" altLang="en-US" sz="1600" dirty="0" smtClean="0">
                  <a:latin typeface="+mn-lt"/>
                  <a:ea typeface="ＭＳ ゴシック" pitchFamily="49" charset="-128"/>
                  <a:cs typeface="Tahoma" pitchFamily="34" charset="0"/>
                </a:rPr>
                <a:t>２</a:t>
              </a:r>
              <a:endParaRPr lang="ja-JP" altLang="ja-JP" sz="1600" dirty="0">
                <a:latin typeface="+mn-lt"/>
                <a:ea typeface="ＭＳ ゴシック" pitchFamily="49" charset="-128"/>
                <a:cs typeface="Tahoma" pitchFamily="34" charset="0"/>
              </a:endParaRPr>
            </a:p>
          </p:txBody>
        </p:sp>
        <p:sp>
          <p:nvSpPr>
            <p:cNvPr id="10282" name="Rectangle 12"/>
            <p:cNvSpPr>
              <a:spLocks noChangeArrowheads="1"/>
            </p:cNvSpPr>
            <p:nvPr/>
          </p:nvSpPr>
          <p:spPr bwMode="auto">
            <a:xfrm>
              <a:off x="5519737" y="1443038"/>
              <a:ext cx="1839913" cy="672525"/>
            </a:xfrm>
            <a:prstGeom prst="leftRightArrow">
              <a:avLst>
                <a:gd name="adj1" fmla="val 50000"/>
                <a:gd name="adj2" fmla="val 53427"/>
              </a:avLst>
            </a:prstGeom>
            <a:solidFill>
              <a:srgbClr val="FFFF99"/>
            </a:solidFill>
            <a:ln w="9525">
              <a:solidFill>
                <a:schemeClr val="tx1"/>
              </a:solidFill>
              <a:miter lim="800000"/>
              <a:headEnd/>
              <a:tailEnd/>
            </a:ln>
          </p:spPr>
          <p:txBody>
            <a:bodyPr>
              <a:spAutoFit/>
            </a:bodyPr>
            <a:lstStyle/>
            <a:p>
              <a:pPr algn="ctr"/>
              <a:r>
                <a:rPr lang="en-US" altLang="ja-JP" sz="1600" dirty="0" smtClean="0">
                  <a:latin typeface="+mn-lt"/>
                  <a:ea typeface="Tahoma" pitchFamily="34" charset="0"/>
                  <a:cs typeface="Tahoma" pitchFamily="34" charset="0"/>
                </a:rPr>
                <a:t>Cycle</a:t>
              </a:r>
              <a:r>
                <a:rPr lang="ja-JP" altLang="en-US" sz="1600" dirty="0" smtClean="0">
                  <a:latin typeface="+mn-lt"/>
                  <a:ea typeface="ＭＳ ゴシック" pitchFamily="49" charset="-128"/>
                  <a:cs typeface="Tahoma" pitchFamily="34" charset="0"/>
                </a:rPr>
                <a:t>３</a:t>
              </a:r>
              <a:endParaRPr lang="ja-JP" altLang="ja-JP" sz="1600" dirty="0">
                <a:latin typeface="+mn-lt"/>
                <a:ea typeface="ＭＳ ゴシック" pitchFamily="49" charset="-128"/>
                <a:cs typeface="Tahoma" pitchFamily="34" charset="0"/>
              </a:endParaRPr>
            </a:p>
          </p:txBody>
        </p:sp>
      </p:grpSp>
      <p:sp>
        <p:nvSpPr>
          <p:cNvPr id="10283" name="Rectangle 12"/>
          <p:cNvSpPr>
            <a:spLocks noChangeArrowheads="1"/>
          </p:cNvSpPr>
          <p:nvPr/>
        </p:nvSpPr>
        <p:spPr bwMode="auto">
          <a:xfrm>
            <a:off x="1828800" y="3351213"/>
            <a:ext cx="5918200" cy="0"/>
          </a:xfrm>
          <a:prstGeom prst="rect">
            <a:avLst/>
          </a:prstGeom>
          <a:solidFill>
            <a:srgbClr val="868686"/>
          </a:solidFill>
          <a:ln w="9">
            <a:solidFill>
              <a:srgbClr val="868686"/>
            </a:solidFill>
            <a:bevel/>
            <a:headEnd/>
            <a:tailEnd/>
          </a:ln>
        </p:spPr>
        <p:txBody>
          <a:bodyPr/>
          <a:lstStyle/>
          <a:p>
            <a:endParaRPr lang="ja-JP" altLang="en-US" dirty="0">
              <a:latin typeface="+mn-lt"/>
              <a:cs typeface="Tahoma" pitchFamily="34" charset="0"/>
            </a:endParaRPr>
          </a:p>
        </p:txBody>
      </p:sp>
      <p:sp>
        <p:nvSpPr>
          <p:cNvPr id="2" name="円/楕円 82"/>
          <p:cNvSpPr/>
          <p:nvPr/>
        </p:nvSpPr>
        <p:spPr bwMode="auto">
          <a:xfrm>
            <a:off x="1779588" y="2301875"/>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cs typeface="Tahoma" pitchFamily="34" charset="0"/>
            </a:endParaRPr>
          </a:p>
        </p:txBody>
      </p:sp>
      <p:sp>
        <p:nvSpPr>
          <p:cNvPr id="10247" name="テキスト ボックス 73"/>
          <p:cNvSpPr txBox="1">
            <a:spLocks noChangeArrowheads="1"/>
          </p:cNvSpPr>
          <p:nvPr/>
        </p:nvSpPr>
        <p:spPr bwMode="auto">
          <a:xfrm>
            <a:off x="592138" y="784225"/>
            <a:ext cx="340158" cy="461665"/>
          </a:xfrm>
          <a:prstGeom prst="rect">
            <a:avLst/>
          </a:prstGeom>
          <a:noFill/>
          <a:ln w="9525">
            <a:noFill/>
            <a:miter lim="800000"/>
            <a:headEnd/>
            <a:tailEnd/>
          </a:ln>
        </p:spPr>
        <p:txBody>
          <a:bodyPr wrap="none">
            <a:spAutoFit/>
          </a:bodyPr>
          <a:lstStyle/>
          <a:p>
            <a:r>
              <a:rPr lang="ja-JP" altLang="en-US" sz="2400" b="1" dirty="0" smtClean="0">
                <a:latin typeface="+mn-lt"/>
                <a:cs typeface="Tahoma" pitchFamily="34" charset="0"/>
              </a:rPr>
              <a:t>・</a:t>
            </a:r>
            <a:endParaRPr lang="ja-JP" altLang="en-US" sz="2400" b="1" dirty="0">
              <a:latin typeface="+mn-lt"/>
              <a:cs typeface="Tahoma" pitchFamily="34" charset="0"/>
            </a:endParaRPr>
          </a:p>
        </p:txBody>
      </p:sp>
      <p:grpSp>
        <p:nvGrpSpPr>
          <p:cNvPr id="10" name="グループ化 9"/>
          <p:cNvGrpSpPr/>
          <p:nvPr/>
        </p:nvGrpSpPr>
        <p:grpSpPr>
          <a:xfrm>
            <a:off x="705372" y="3112770"/>
            <a:ext cx="7637462" cy="3661895"/>
            <a:chOff x="705372" y="3112770"/>
            <a:chExt cx="7637462" cy="3661895"/>
          </a:xfrm>
        </p:grpSpPr>
        <p:sp>
          <p:nvSpPr>
            <p:cNvPr id="10245" name="Text Box 75"/>
            <p:cNvSpPr txBox="1">
              <a:spLocks noChangeArrowheads="1"/>
            </p:cNvSpPr>
            <p:nvPr/>
          </p:nvSpPr>
          <p:spPr bwMode="auto">
            <a:xfrm>
              <a:off x="705372" y="6128334"/>
              <a:ext cx="7637462" cy="646331"/>
            </a:xfrm>
            <a:prstGeom prst="rect">
              <a:avLst/>
            </a:prstGeom>
            <a:solidFill>
              <a:srgbClr val="FFFF99"/>
            </a:solidFill>
            <a:ln w="19050">
              <a:solidFill>
                <a:srgbClr val="FFC000"/>
              </a:solidFill>
              <a:miter lim="800000"/>
              <a:headEnd/>
              <a:tailEnd/>
            </a:ln>
          </p:spPr>
          <p:txBody>
            <a:bodyPr wrap="square">
              <a:spAutoFit/>
            </a:bodyPr>
            <a:lstStyle/>
            <a:p>
              <a:r>
                <a:rPr lang="en-US" altLang="ja-JP" dirty="0" smtClean="0">
                  <a:solidFill>
                    <a:srgbClr val="0070C0"/>
                  </a:solidFill>
                  <a:latin typeface="+mn-lt"/>
                  <a:ea typeface="Tahoma" pitchFamily="34" charset="0"/>
                  <a:cs typeface="Tahoma" pitchFamily="34" charset="0"/>
                </a:rPr>
                <a:t>※At the initial condition (before filling or discharging),</a:t>
              </a:r>
              <a:r>
                <a:rPr lang="ja-JP" altLang="en-US" dirty="0">
                  <a:solidFill>
                    <a:srgbClr val="0070C0"/>
                  </a:solidFill>
                  <a:latin typeface="+mn-lt"/>
                  <a:cs typeface="Tahoma" pitchFamily="34" charset="0"/>
                </a:rPr>
                <a:t>　</a:t>
              </a:r>
              <a:r>
                <a:rPr lang="en-US" altLang="ja-JP" dirty="0" smtClean="0">
                  <a:solidFill>
                    <a:srgbClr val="0070C0"/>
                  </a:solidFill>
                  <a:latin typeface="+mn-lt"/>
                  <a:ea typeface="Tahoma" pitchFamily="34" charset="0"/>
                  <a:cs typeface="Tahoma" pitchFamily="34" charset="0"/>
                </a:rPr>
                <a:t>the temperature of  gas in a tank is almost the same as the ambient temperature.</a:t>
              </a:r>
              <a:endParaRPr lang="ja-JP" altLang="en-US" dirty="0">
                <a:solidFill>
                  <a:srgbClr val="FF0000"/>
                </a:solidFill>
                <a:latin typeface="+mn-lt"/>
                <a:cs typeface="Tahoma" pitchFamily="34" charset="0"/>
              </a:endParaRPr>
            </a:p>
          </p:txBody>
        </p:sp>
        <p:grpSp>
          <p:nvGrpSpPr>
            <p:cNvPr id="9" name="グループ化 8"/>
            <p:cNvGrpSpPr/>
            <p:nvPr/>
          </p:nvGrpSpPr>
          <p:grpSpPr>
            <a:xfrm>
              <a:off x="2157458" y="3112770"/>
              <a:ext cx="1565449" cy="540267"/>
              <a:chOff x="2157458" y="3112770"/>
              <a:chExt cx="1565449" cy="540267"/>
            </a:xfrm>
          </p:grpSpPr>
          <p:sp>
            <p:nvSpPr>
              <p:cNvPr id="4" name="テキスト ボックス 130"/>
              <p:cNvSpPr>
                <a:spLocks noChangeArrowheads="1"/>
              </p:cNvSpPr>
              <p:nvPr/>
            </p:nvSpPr>
            <p:spPr bwMode="auto">
              <a:xfrm>
                <a:off x="2157458" y="3112770"/>
                <a:ext cx="1561102" cy="523220"/>
              </a:xfrm>
              <a:prstGeom prst="wedgeRectCallout">
                <a:avLst>
                  <a:gd name="adj1" fmla="val -69849"/>
                  <a:gd name="adj2" fmla="val -166811"/>
                </a:avLst>
              </a:prstGeom>
              <a:solidFill>
                <a:srgbClr val="99FF33"/>
              </a:solidFill>
              <a:ln w="9525">
                <a:noFill/>
                <a:miter lim="800000"/>
                <a:headEnd/>
                <a:tailEnd/>
              </a:ln>
              <a:effectLst>
                <a:outerShdw dist="38100" dir="2700000" algn="tl" rotWithShape="0">
                  <a:srgbClr val="BFBFBF">
                    <a:alpha val="39999"/>
                  </a:srgbClr>
                </a:outerShdw>
              </a:effectLst>
            </p:spPr>
            <p:txBody>
              <a:bodyPr wrap="square">
                <a:spAutoFit/>
              </a:bodyPr>
              <a:lstStyle/>
              <a:p>
                <a:pPr algn="ctr">
                  <a:defRPr/>
                </a:pPr>
                <a:r>
                  <a:rPr lang="en-US" altLang="ja-JP" sz="1400" b="1" dirty="0" smtClean="0">
                    <a:solidFill>
                      <a:srgbClr val="000000"/>
                    </a:solidFill>
                    <a:latin typeface="+mn-lt"/>
                    <a:ea typeface="Tahoma" pitchFamily="34" charset="0"/>
                    <a:cs typeface="Tahoma" pitchFamily="34" charset="0"/>
                  </a:rPr>
                  <a:t>Initial condition</a:t>
                </a:r>
                <a:endParaRPr lang="ja-JP" altLang="en-US" sz="1400" b="1" dirty="0">
                  <a:solidFill>
                    <a:srgbClr val="000000"/>
                  </a:solidFill>
                  <a:latin typeface="+mn-lt"/>
                  <a:ea typeface="ＭＳ Ｐゴシック" pitchFamily="50" charset="-128"/>
                  <a:cs typeface="Tahoma" pitchFamily="34" charset="0"/>
                </a:endParaRPr>
              </a:p>
            </p:txBody>
          </p:sp>
          <p:sp>
            <p:nvSpPr>
              <p:cNvPr id="74" name="テキスト ボックス 130"/>
              <p:cNvSpPr>
                <a:spLocks noChangeArrowheads="1"/>
              </p:cNvSpPr>
              <p:nvPr/>
            </p:nvSpPr>
            <p:spPr bwMode="auto">
              <a:xfrm>
                <a:off x="2161805" y="3129817"/>
                <a:ext cx="1561102" cy="523220"/>
              </a:xfrm>
              <a:prstGeom prst="wedgeRectCallout">
                <a:avLst>
                  <a:gd name="adj1" fmla="val -71731"/>
                  <a:gd name="adj2" fmla="val 92117"/>
                </a:avLst>
              </a:prstGeom>
              <a:solidFill>
                <a:srgbClr val="99FF33"/>
              </a:solidFill>
              <a:ln w="9525">
                <a:noFill/>
                <a:miter lim="800000"/>
                <a:headEnd/>
                <a:tailEnd/>
              </a:ln>
              <a:effectLst>
                <a:outerShdw dist="38100" dir="2700000" algn="tl" rotWithShape="0">
                  <a:srgbClr val="BFBFBF">
                    <a:alpha val="39999"/>
                  </a:srgbClr>
                </a:outerShdw>
              </a:effectLst>
            </p:spPr>
            <p:txBody>
              <a:bodyPr wrap="square">
                <a:spAutoFit/>
              </a:bodyPr>
              <a:lstStyle/>
              <a:p>
                <a:pPr algn="ctr">
                  <a:defRPr/>
                </a:pPr>
                <a:r>
                  <a:rPr lang="en-US" altLang="ja-JP" sz="1400" b="1" dirty="0" smtClean="0">
                    <a:solidFill>
                      <a:srgbClr val="000000"/>
                    </a:solidFill>
                    <a:latin typeface="+mn-lt"/>
                    <a:ea typeface="Tahoma" pitchFamily="34" charset="0"/>
                    <a:cs typeface="Tahoma" pitchFamily="34" charset="0"/>
                  </a:rPr>
                  <a:t>Initial condition</a:t>
                </a:r>
                <a:endParaRPr lang="ja-JP" altLang="en-US" sz="1400" b="1" dirty="0">
                  <a:solidFill>
                    <a:srgbClr val="000000"/>
                  </a:solidFill>
                  <a:latin typeface="+mn-lt"/>
                  <a:ea typeface="ＭＳ Ｐゴシック" pitchFamily="50" charset="-128"/>
                  <a:cs typeface="Tahoma" pitchFamily="34" charset="0"/>
                </a:endParaRPr>
              </a:p>
            </p:txBody>
          </p:sp>
        </p:grpSp>
      </p:grpSp>
      <p:sp>
        <p:nvSpPr>
          <p:cNvPr id="75" name="Rectangle 12"/>
          <p:cNvSpPr>
            <a:spLocks noChangeArrowheads="1"/>
          </p:cNvSpPr>
          <p:nvPr/>
        </p:nvSpPr>
        <p:spPr bwMode="auto">
          <a:xfrm>
            <a:off x="1847850" y="2379663"/>
            <a:ext cx="5918200" cy="0"/>
          </a:xfrm>
          <a:prstGeom prst="rect">
            <a:avLst/>
          </a:prstGeom>
          <a:solidFill>
            <a:srgbClr val="868686"/>
          </a:solidFill>
          <a:ln w="9">
            <a:solidFill>
              <a:srgbClr val="FFC000"/>
            </a:solidFill>
            <a:bevel/>
            <a:headEnd/>
            <a:tailEnd/>
          </a:ln>
        </p:spPr>
        <p:txBody>
          <a:bodyPr/>
          <a:lstStyle/>
          <a:p>
            <a:endParaRPr lang="ja-JP" altLang="en-US" dirty="0">
              <a:latin typeface="+mn-lt"/>
              <a:cs typeface="Tahoma" pitchFamily="34" charset="0"/>
            </a:endParaRPr>
          </a:p>
        </p:txBody>
      </p:sp>
      <p:sp>
        <p:nvSpPr>
          <p:cNvPr id="17" name="テキスト ボックス 16"/>
          <p:cNvSpPr txBox="1"/>
          <p:nvPr/>
        </p:nvSpPr>
        <p:spPr>
          <a:xfrm>
            <a:off x="5728030" y="2113161"/>
            <a:ext cx="1350050" cy="307777"/>
          </a:xfrm>
          <a:prstGeom prst="rect">
            <a:avLst/>
          </a:prstGeom>
          <a:noFill/>
        </p:spPr>
        <p:txBody>
          <a:bodyPr wrap="none" rtlCol="0">
            <a:spAutoFit/>
          </a:bodyPr>
          <a:lstStyle/>
          <a:p>
            <a:r>
              <a:rPr kumimoji="1" lang="en-US" altLang="ja-JP" sz="1400" dirty="0" smtClean="0">
                <a:latin typeface="Tahoma" pitchFamily="34" charset="0"/>
                <a:cs typeface="Tahoma" pitchFamily="34" charset="0"/>
              </a:rPr>
              <a:t>Ambient temp.</a:t>
            </a:r>
            <a:endParaRPr kumimoji="1" lang="ja-JP" altLang="en-US" sz="1400" dirty="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58"/>
          <p:cNvSpPr txBox="1">
            <a:spLocks noChangeArrowheads="1"/>
          </p:cNvSpPr>
          <p:nvPr/>
        </p:nvSpPr>
        <p:spPr bwMode="auto">
          <a:xfrm>
            <a:off x="286603" y="780208"/>
            <a:ext cx="8857397" cy="400110"/>
          </a:xfrm>
          <a:prstGeom prst="rect">
            <a:avLst/>
          </a:prstGeom>
          <a:noFill/>
          <a:ln w="28575">
            <a:noFill/>
            <a:miter lim="800000"/>
            <a:headEnd/>
            <a:tailEnd/>
          </a:ln>
        </p:spPr>
        <p:txBody>
          <a:bodyPr wrap="square">
            <a:spAutoFit/>
          </a:bodyPr>
          <a:lstStyle/>
          <a:p>
            <a:r>
              <a:rPr lang="en-US" altLang="ja-JP" sz="2000" dirty="0" smtClean="0">
                <a:latin typeface="Tahoma" pitchFamily="34" charset="0"/>
                <a:cs typeface="Tahoma" pitchFamily="34" charset="0"/>
              </a:rPr>
              <a:t>A gas </a:t>
            </a:r>
            <a:r>
              <a:rPr lang="en-US" altLang="ja-JP" sz="2000" dirty="0">
                <a:latin typeface="Tahoma" pitchFamily="34" charset="0"/>
                <a:cs typeface="Tahoma" pitchFamily="34" charset="0"/>
              </a:rPr>
              <a:t>cycle test was conducted to consider </a:t>
            </a:r>
            <a:r>
              <a:rPr lang="en-US" altLang="ja-JP" sz="2000" dirty="0" smtClean="0">
                <a:latin typeface="Tahoma" pitchFamily="34" charset="0"/>
                <a:cs typeface="Tahoma" pitchFamily="34" charset="0"/>
              </a:rPr>
              <a:t>the following:</a:t>
            </a:r>
            <a:endParaRPr lang="en-US" altLang="ja-JP" sz="2000" b="1" dirty="0" smtClean="0">
              <a:latin typeface="Tahoma" pitchFamily="34" charset="0"/>
              <a:cs typeface="Tahoma" pitchFamily="34" charset="0"/>
            </a:endParaRPr>
          </a:p>
        </p:txBody>
      </p:sp>
      <p:sp>
        <p:nvSpPr>
          <p:cNvPr id="3" name="Text Box 2"/>
          <p:cNvSpPr txBox="1">
            <a:spLocks noChangeArrowheads="1"/>
          </p:cNvSpPr>
          <p:nvPr/>
        </p:nvSpPr>
        <p:spPr bwMode="auto">
          <a:xfrm>
            <a:off x="3175" y="6350"/>
            <a:ext cx="7183438" cy="646331"/>
          </a:xfrm>
          <a:prstGeom prst="rect">
            <a:avLst/>
          </a:prstGeom>
          <a:noFill/>
          <a:ln w="9525">
            <a:noFill/>
            <a:miter lim="800000"/>
            <a:headEnd/>
            <a:tailEnd/>
          </a:ln>
          <a:effectLst/>
        </p:spPr>
        <p:txBody>
          <a:bodyPr>
            <a:spAutoFit/>
          </a:bodyPr>
          <a:lstStyle/>
          <a:p>
            <a:pPr>
              <a:spcBef>
                <a:spcPct val="50000"/>
              </a:spcBef>
              <a:defRPr/>
            </a:pPr>
            <a:r>
              <a:rPr lang="en-US" altLang="ja-JP" sz="3600" b="1" dirty="0" smtClean="0">
                <a:solidFill>
                  <a:srgbClr val="0070C0"/>
                </a:solidFill>
                <a:latin typeface="Tahoma" pitchFamily="34" charset="0"/>
                <a:ea typeface="Tahoma" pitchFamily="34" charset="0"/>
                <a:cs typeface="Tahoma" pitchFamily="34" charset="0"/>
              </a:rPr>
              <a:t>2. Gas cycle test</a:t>
            </a:r>
            <a:endParaRPr lang="ja-JP" altLang="en-US" sz="3600" b="1" dirty="0">
              <a:solidFill>
                <a:srgbClr val="0070C0"/>
              </a:solidFill>
              <a:latin typeface="Tahoma" pitchFamily="34" charset="0"/>
              <a:ea typeface="+mj-ea"/>
              <a:cs typeface="Tahoma" pitchFamily="34" charset="0"/>
            </a:endParaRPr>
          </a:p>
        </p:txBody>
      </p:sp>
      <p:sp>
        <p:nvSpPr>
          <p:cNvPr id="10243" name="テキスト ボックス 58"/>
          <p:cNvSpPr txBox="1">
            <a:spLocks noChangeArrowheads="1"/>
          </p:cNvSpPr>
          <p:nvPr/>
        </p:nvSpPr>
        <p:spPr bwMode="auto">
          <a:xfrm>
            <a:off x="153069" y="1258652"/>
            <a:ext cx="8857397" cy="707886"/>
          </a:xfrm>
          <a:prstGeom prst="rect">
            <a:avLst/>
          </a:prstGeom>
          <a:solidFill>
            <a:srgbClr val="FFFFCC"/>
          </a:solidFill>
          <a:ln w="28575">
            <a:noFill/>
            <a:miter lim="800000"/>
            <a:headEnd/>
            <a:tailEnd/>
          </a:ln>
        </p:spPr>
        <p:txBody>
          <a:bodyPr wrap="square">
            <a:spAutoFit/>
          </a:bodyPr>
          <a:lstStyle/>
          <a:p>
            <a:pPr marL="457200" indent="-457200">
              <a:buAutoNum type="arabicParenBoth"/>
            </a:pPr>
            <a:r>
              <a:rPr lang="en-US" altLang="ja-JP" sz="2000" b="1" dirty="0" smtClean="0">
                <a:solidFill>
                  <a:srgbClr val="0070C0"/>
                </a:solidFill>
                <a:latin typeface="Tahoma" pitchFamily="34" charset="0"/>
                <a:cs typeface="Tahoma" pitchFamily="34" charset="0"/>
              </a:rPr>
              <a:t>The relationship between the </a:t>
            </a:r>
            <a:r>
              <a:rPr lang="en-US" altLang="ja-JP" sz="2000" b="1" dirty="0">
                <a:solidFill>
                  <a:srgbClr val="0070C0"/>
                </a:solidFill>
                <a:latin typeface="Tahoma" pitchFamily="34" charset="0"/>
                <a:cs typeface="Tahoma" pitchFamily="34" charset="0"/>
              </a:rPr>
              <a:t>ambient temperature </a:t>
            </a:r>
            <a:r>
              <a:rPr lang="en-US" altLang="ja-JP" sz="2000" b="1" dirty="0" smtClean="0">
                <a:solidFill>
                  <a:srgbClr val="0070C0"/>
                </a:solidFill>
                <a:latin typeface="Tahoma" pitchFamily="34" charset="0"/>
                <a:cs typeface="Tahoma" pitchFamily="34" charset="0"/>
              </a:rPr>
              <a:t>and </a:t>
            </a:r>
          </a:p>
          <a:p>
            <a:r>
              <a:rPr lang="en-US" altLang="ja-JP" sz="2000" b="1" dirty="0">
                <a:solidFill>
                  <a:srgbClr val="0070C0"/>
                </a:solidFill>
                <a:latin typeface="Tahoma" pitchFamily="34" charset="0"/>
                <a:cs typeface="Tahoma" pitchFamily="34" charset="0"/>
              </a:rPr>
              <a:t> </a:t>
            </a:r>
            <a:r>
              <a:rPr lang="en-US" altLang="ja-JP" sz="2000" b="1" dirty="0" smtClean="0">
                <a:solidFill>
                  <a:srgbClr val="0070C0"/>
                </a:solidFill>
                <a:latin typeface="Tahoma" pitchFamily="34" charset="0"/>
                <a:cs typeface="Tahoma" pitchFamily="34" charset="0"/>
              </a:rPr>
              <a:t>     that of gas in a tank</a:t>
            </a:r>
          </a:p>
        </p:txBody>
      </p:sp>
      <p:sp>
        <p:nvSpPr>
          <p:cNvPr id="154" name="スライド番号プレースホルダ 153"/>
          <p:cNvSpPr>
            <a:spLocks noGrp="1"/>
          </p:cNvSpPr>
          <p:nvPr>
            <p:ph type="sldNum" sz="quarter" idx="12"/>
          </p:nvPr>
        </p:nvSpPr>
        <p:spPr/>
        <p:txBody>
          <a:bodyPr/>
          <a:lstStyle/>
          <a:p>
            <a:pPr>
              <a:defRPr/>
            </a:pPr>
            <a:fld id="{277834E6-05A6-4854-9EB3-96424772944C}" type="slidenum">
              <a:rPr lang="ja-JP" altLang="en-US">
                <a:latin typeface="Tahoma" pitchFamily="34" charset="0"/>
                <a:cs typeface="Tahoma" pitchFamily="34" charset="0"/>
              </a:rPr>
              <a:pPr>
                <a:defRPr/>
              </a:pPr>
              <a:t>9</a:t>
            </a:fld>
            <a:endParaRPr lang="ja-JP" altLang="en-US" dirty="0">
              <a:latin typeface="Tahoma" pitchFamily="34" charset="0"/>
              <a:cs typeface="Tahoma" pitchFamily="34" charset="0"/>
            </a:endParaRPr>
          </a:p>
        </p:txBody>
      </p:sp>
      <p:grpSp>
        <p:nvGrpSpPr>
          <p:cNvPr id="7" name="グループ化 6"/>
          <p:cNvGrpSpPr/>
          <p:nvPr/>
        </p:nvGrpSpPr>
        <p:grpSpPr>
          <a:xfrm>
            <a:off x="187841" y="2538481"/>
            <a:ext cx="8699024" cy="3960000"/>
            <a:chOff x="187841" y="2538481"/>
            <a:chExt cx="8699024" cy="3960000"/>
          </a:xfrm>
        </p:grpSpPr>
        <p:grpSp>
          <p:nvGrpSpPr>
            <p:cNvPr id="4" name="グループ化 3"/>
            <p:cNvGrpSpPr/>
            <p:nvPr/>
          </p:nvGrpSpPr>
          <p:grpSpPr>
            <a:xfrm>
              <a:off x="4926865" y="2538483"/>
              <a:ext cx="3960000" cy="3959792"/>
              <a:chOff x="4926865" y="2538483"/>
              <a:chExt cx="3960000" cy="3959792"/>
            </a:xfrm>
          </p:grpSpPr>
          <p:grpSp>
            <p:nvGrpSpPr>
              <p:cNvPr id="10314" name="グループ化 10313"/>
              <p:cNvGrpSpPr/>
              <p:nvPr/>
            </p:nvGrpSpPr>
            <p:grpSpPr>
              <a:xfrm>
                <a:off x="4926865" y="2538483"/>
                <a:ext cx="3960000" cy="3959792"/>
                <a:chOff x="4926865" y="2538483"/>
                <a:chExt cx="3960000" cy="3959792"/>
              </a:xfrm>
            </p:grpSpPr>
            <p:sp>
              <p:nvSpPr>
                <p:cNvPr id="98" name="Rectangle 12"/>
                <p:cNvSpPr>
                  <a:spLocks noChangeArrowheads="1"/>
                </p:cNvSpPr>
                <p:nvPr/>
              </p:nvSpPr>
              <p:spPr bwMode="auto">
                <a:xfrm>
                  <a:off x="5395316" y="5802448"/>
                  <a:ext cx="3486873" cy="17649"/>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99" name="Freeform 13"/>
                <p:cNvSpPr>
                  <a:spLocks noEditPoints="1"/>
                </p:cNvSpPr>
                <p:nvPr/>
              </p:nvSpPr>
              <p:spPr bwMode="auto">
                <a:xfrm>
                  <a:off x="5392511" y="5811273"/>
                  <a:ext cx="3494354" cy="49418"/>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0" name="Freeform 14"/>
                <p:cNvSpPr>
                  <a:spLocks/>
                </p:cNvSpPr>
                <p:nvPr/>
              </p:nvSpPr>
              <p:spPr bwMode="auto">
                <a:xfrm>
                  <a:off x="5489772" y="4835274"/>
                  <a:ext cx="1021095" cy="988353"/>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1" name="Freeform 15"/>
                <p:cNvSpPr>
                  <a:spLocks/>
                </p:cNvSpPr>
                <p:nvPr/>
              </p:nvSpPr>
              <p:spPr bwMode="auto">
                <a:xfrm>
                  <a:off x="6484685" y="4835274"/>
                  <a:ext cx="111273"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 name="Freeform 16"/>
                <p:cNvSpPr>
                  <a:spLocks/>
                </p:cNvSpPr>
                <p:nvPr/>
              </p:nvSpPr>
              <p:spPr bwMode="auto">
                <a:xfrm>
                  <a:off x="6569776" y="4833510"/>
                  <a:ext cx="1021095"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3" name="Freeform 17"/>
                <p:cNvSpPr>
                  <a:spLocks/>
                </p:cNvSpPr>
                <p:nvPr/>
              </p:nvSpPr>
              <p:spPr bwMode="auto">
                <a:xfrm>
                  <a:off x="7564690" y="4835274"/>
                  <a:ext cx="110338"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4" name="Freeform 18"/>
                <p:cNvSpPr>
                  <a:spLocks/>
                </p:cNvSpPr>
                <p:nvPr/>
              </p:nvSpPr>
              <p:spPr bwMode="auto">
                <a:xfrm>
                  <a:off x="7648846" y="4833510"/>
                  <a:ext cx="1020161" cy="99011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5" name="Freeform 19"/>
                <p:cNvSpPr>
                  <a:spLocks/>
                </p:cNvSpPr>
                <p:nvPr/>
              </p:nvSpPr>
              <p:spPr bwMode="auto">
                <a:xfrm>
                  <a:off x="5389551" y="4835274"/>
                  <a:ext cx="112208" cy="988353"/>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6" name="Rectangle 20"/>
                <p:cNvSpPr>
                  <a:spLocks noChangeArrowheads="1"/>
                </p:cNvSpPr>
                <p:nvPr/>
              </p:nvSpPr>
              <p:spPr bwMode="auto">
                <a:xfrm>
                  <a:off x="5245353" y="5694789"/>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7" name="Rectangle 25"/>
                <p:cNvSpPr>
                  <a:spLocks noChangeArrowheads="1"/>
                </p:cNvSpPr>
                <p:nvPr/>
              </p:nvSpPr>
              <p:spPr bwMode="auto">
                <a:xfrm>
                  <a:off x="5253755" y="6008944"/>
                  <a:ext cx="57597"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8" name="Rectangle 26"/>
                <p:cNvSpPr>
                  <a:spLocks noChangeArrowheads="1"/>
                </p:cNvSpPr>
                <p:nvPr/>
              </p:nvSpPr>
              <p:spPr bwMode="auto">
                <a:xfrm>
                  <a:off x="5720355" y="6008944"/>
                  <a:ext cx="115192"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9" name="Rectangle 27"/>
                <p:cNvSpPr>
                  <a:spLocks noChangeArrowheads="1"/>
                </p:cNvSpPr>
                <p:nvPr/>
              </p:nvSpPr>
              <p:spPr bwMode="auto">
                <a:xfrm>
                  <a:off x="6194435"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10" name="Rectangle 28"/>
                <p:cNvSpPr>
                  <a:spLocks noChangeArrowheads="1"/>
                </p:cNvSpPr>
                <p:nvPr/>
              </p:nvSpPr>
              <p:spPr bwMode="auto">
                <a:xfrm>
                  <a:off x="6692826"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11" name="Rectangle 29"/>
                <p:cNvSpPr>
                  <a:spLocks noChangeArrowheads="1"/>
                </p:cNvSpPr>
                <p:nvPr/>
              </p:nvSpPr>
              <p:spPr bwMode="auto">
                <a:xfrm>
                  <a:off x="7190283"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12" name="Rectangle 30"/>
                <p:cNvSpPr>
                  <a:spLocks noChangeArrowheads="1"/>
                </p:cNvSpPr>
                <p:nvPr/>
              </p:nvSpPr>
              <p:spPr bwMode="auto">
                <a:xfrm>
                  <a:off x="7687741"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13" name="Rectangle 31"/>
                <p:cNvSpPr>
                  <a:spLocks noChangeArrowheads="1"/>
                </p:cNvSpPr>
                <p:nvPr/>
              </p:nvSpPr>
              <p:spPr bwMode="auto">
                <a:xfrm>
                  <a:off x="8185197"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14" name="Rectangle 32"/>
                <p:cNvSpPr>
                  <a:spLocks noChangeArrowheads="1"/>
                </p:cNvSpPr>
                <p:nvPr/>
              </p:nvSpPr>
              <p:spPr bwMode="auto">
                <a:xfrm>
                  <a:off x="8683590" y="6008944"/>
                  <a:ext cx="172789" cy="239522"/>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15" name="Rectangle 33"/>
                <p:cNvSpPr>
                  <a:spLocks noChangeArrowheads="1"/>
                </p:cNvSpPr>
                <p:nvPr/>
              </p:nvSpPr>
              <p:spPr bwMode="auto">
                <a:xfrm rot="16200000">
                  <a:off x="3456684" y="4008664"/>
                  <a:ext cx="3157173" cy="216811"/>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21" name="Rectangle 34"/>
                <p:cNvSpPr>
                  <a:spLocks noChangeArrowheads="1"/>
                </p:cNvSpPr>
                <p:nvPr/>
              </p:nvSpPr>
              <p:spPr bwMode="auto">
                <a:xfrm>
                  <a:off x="6746126" y="6258753"/>
                  <a:ext cx="558967" cy="239522"/>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grpSp>
              <p:nvGrpSpPr>
                <p:cNvPr id="126" name="グループ化 404"/>
                <p:cNvGrpSpPr>
                  <a:grpSpLocks/>
                </p:cNvGrpSpPr>
                <p:nvPr/>
              </p:nvGrpSpPr>
              <p:grpSpPr bwMode="auto">
                <a:xfrm flipV="1">
                  <a:off x="5508159" y="3232427"/>
                  <a:ext cx="1090260" cy="640125"/>
                  <a:chOff x="9525" y="818919"/>
                  <a:chExt cx="2343260" cy="718028"/>
                </a:xfrm>
              </p:grpSpPr>
              <p:sp>
                <p:nvSpPr>
                  <p:cNvPr id="14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4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127" name="グループ化 409"/>
                <p:cNvGrpSpPr>
                  <a:grpSpLocks/>
                </p:cNvGrpSpPr>
                <p:nvPr/>
              </p:nvGrpSpPr>
              <p:grpSpPr bwMode="auto">
                <a:xfrm flipV="1">
                  <a:off x="6590786" y="3237454"/>
                  <a:ext cx="1094622" cy="638449"/>
                  <a:chOff x="2912266" y="835755"/>
                  <a:chExt cx="2372739" cy="696930"/>
                </a:xfrm>
              </p:grpSpPr>
              <p:sp>
                <p:nvSpPr>
                  <p:cNvPr id="140"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41"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sp>
              <p:nvSpPr>
                <p:cNvPr id="138" name="Arc 93"/>
                <p:cNvSpPr>
                  <a:spLocks/>
                </p:cNvSpPr>
                <p:nvPr/>
              </p:nvSpPr>
              <p:spPr bwMode="auto">
                <a:xfrm rot="10820564">
                  <a:off x="7677777" y="3256062"/>
                  <a:ext cx="985283" cy="62151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39" name="Arc 93"/>
                <p:cNvSpPr>
                  <a:spLocks/>
                </p:cNvSpPr>
                <p:nvPr/>
              </p:nvSpPr>
              <p:spPr bwMode="auto">
                <a:xfrm rot="10779436" flipV="1">
                  <a:off x="5397266" y="3249184"/>
                  <a:ext cx="104415" cy="6276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cxnSp>
              <p:nvCxnSpPr>
                <p:cNvPr id="129" name="直線コネクタ 128"/>
                <p:cNvCxnSpPr/>
                <p:nvPr/>
              </p:nvCxnSpPr>
              <p:spPr bwMode="auto">
                <a:xfrm rot="16200000" flipV="1">
                  <a:off x="3881882" y="4311177"/>
                  <a:ext cx="3003724"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bwMode="auto">
                <a:xfrm rot="16200000" flipV="1">
                  <a:off x="6080595" y="4307955"/>
                  <a:ext cx="30037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bwMode="auto">
                <a:xfrm rot="16200000" flipV="1">
                  <a:off x="6170361" y="4309566"/>
                  <a:ext cx="30037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bwMode="auto">
                <a:xfrm rot="16200000" flipV="1">
                  <a:off x="7149508" y="429909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bwMode="auto">
                <a:xfrm rot="16200000" flipV="1">
                  <a:off x="3995351" y="430070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bwMode="auto">
                <a:xfrm rot="16200000" flipV="1">
                  <a:off x="4985758" y="429909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bwMode="auto">
                <a:xfrm rot="16200000" flipV="1">
                  <a:off x="5085810" y="4300707"/>
                  <a:ext cx="300533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Rectangle 12"/>
                <p:cNvSpPr>
                  <a:spLocks noChangeArrowheads="1"/>
                </p:cNvSpPr>
                <p:nvPr/>
              </p:nvSpPr>
              <p:spPr bwMode="auto">
                <a:xfrm>
                  <a:off x="5378133" y="4339333"/>
                  <a:ext cx="3485938" cy="15884"/>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37" name="円/楕円 82"/>
                <p:cNvSpPr>
                  <a:spLocks noChangeAspect="1"/>
                </p:cNvSpPr>
                <p:nvPr/>
              </p:nvSpPr>
              <p:spPr bwMode="auto">
                <a:xfrm>
                  <a:off x="5349145" y="3827827"/>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sp>
              <p:nvSpPr>
                <p:cNvPr id="144" name="円/楕円 82"/>
                <p:cNvSpPr>
                  <a:spLocks noChangeAspect="1"/>
                </p:cNvSpPr>
                <p:nvPr/>
              </p:nvSpPr>
              <p:spPr bwMode="auto">
                <a:xfrm>
                  <a:off x="5351417" y="576811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sp>
            <p:nvSpPr>
              <p:cNvPr id="10315" name="テキスト ボックス 10314"/>
              <p:cNvSpPr txBox="1"/>
              <p:nvPr/>
            </p:nvSpPr>
            <p:spPr>
              <a:xfrm>
                <a:off x="6239419" y="4124477"/>
                <a:ext cx="1681807" cy="461665"/>
              </a:xfrm>
              <a:prstGeom prst="rect">
                <a:avLst/>
              </a:prstGeom>
              <a:solidFill>
                <a:srgbClr val="FF0000"/>
              </a:solidFill>
              <a:ln>
                <a:noFill/>
              </a:ln>
            </p:spPr>
            <p:txBody>
              <a:bodyPr wrap="none" rtlCol="0">
                <a:spAutoFit/>
              </a:bodyPr>
              <a:lstStyle/>
              <a:p>
                <a:r>
                  <a:rPr kumimoji="1" lang="en-US" altLang="ja-JP" sz="2400" dirty="0" smtClean="0">
                    <a:solidFill>
                      <a:schemeClr val="bg1"/>
                    </a:solidFill>
                    <a:latin typeface="Tahoma" pitchFamily="34" charset="0"/>
                    <a:cs typeface="Tahoma" pitchFamily="34" charset="0"/>
                  </a:rPr>
                  <a:t>Filling start</a:t>
                </a:r>
                <a:endParaRPr kumimoji="1" lang="ja-JP" altLang="en-US" sz="2400" dirty="0" smtClean="0">
                  <a:solidFill>
                    <a:schemeClr val="bg1"/>
                  </a:solidFill>
                  <a:latin typeface="Tahoma" pitchFamily="34" charset="0"/>
                  <a:cs typeface="Tahoma" pitchFamily="34" charset="0"/>
                </a:endParaRPr>
              </a:p>
            </p:txBody>
          </p:sp>
        </p:grpSp>
        <p:grpSp>
          <p:nvGrpSpPr>
            <p:cNvPr id="5" name="グループ化 4"/>
            <p:cNvGrpSpPr/>
            <p:nvPr/>
          </p:nvGrpSpPr>
          <p:grpSpPr>
            <a:xfrm>
              <a:off x="187841" y="2538481"/>
              <a:ext cx="3960000" cy="3960000"/>
              <a:chOff x="187841" y="2538481"/>
              <a:chExt cx="3960000" cy="3960000"/>
            </a:xfrm>
          </p:grpSpPr>
          <p:grpSp>
            <p:nvGrpSpPr>
              <p:cNvPr id="28" name="グループ化 27"/>
              <p:cNvGrpSpPr/>
              <p:nvPr/>
            </p:nvGrpSpPr>
            <p:grpSpPr>
              <a:xfrm>
                <a:off x="187841" y="2538481"/>
                <a:ext cx="3960000" cy="3960000"/>
                <a:chOff x="356565" y="2934265"/>
                <a:chExt cx="6853860" cy="3561738"/>
              </a:xfrm>
            </p:grpSpPr>
            <p:sp>
              <p:nvSpPr>
                <p:cNvPr id="10250" name="Rectangle 12"/>
                <p:cNvSpPr>
                  <a:spLocks noChangeArrowheads="1"/>
                </p:cNvSpPr>
                <p:nvPr/>
              </p:nvSpPr>
              <p:spPr bwMode="auto">
                <a:xfrm>
                  <a:off x="1129050" y="5870123"/>
                  <a:ext cx="5919787" cy="15875"/>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10251" name="Freeform 13"/>
                <p:cNvSpPr>
                  <a:spLocks noEditPoints="1"/>
                </p:cNvSpPr>
                <p:nvPr/>
              </p:nvSpPr>
              <p:spPr bwMode="auto">
                <a:xfrm>
                  <a:off x="1124287" y="5878061"/>
                  <a:ext cx="5932488" cy="44450"/>
                </a:xfrm>
                <a:custGeom>
                  <a:avLst/>
                  <a:gdLst>
                    <a:gd name="T0" fmla="*/ 2147483647 w 3981"/>
                    <a:gd name="T1" fmla="*/ 0 h 28"/>
                    <a:gd name="T2" fmla="*/ 2147483647 w 3981"/>
                    <a:gd name="T3" fmla="*/ 2147483647 h 28"/>
                    <a:gd name="T4" fmla="*/ 0 w 3981"/>
                    <a:gd name="T5" fmla="*/ 2147483647 h 28"/>
                    <a:gd name="T6" fmla="*/ 0 w 3981"/>
                    <a:gd name="T7" fmla="*/ 0 h 28"/>
                    <a:gd name="T8" fmla="*/ 2147483647 w 3981"/>
                    <a:gd name="T9" fmla="*/ 0 h 28"/>
                    <a:gd name="T10" fmla="*/ 2147483647 w 3981"/>
                    <a:gd name="T11" fmla="*/ 0 h 28"/>
                    <a:gd name="T12" fmla="*/ 2147483647 w 3981"/>
                    <a:gd name="T13" fmla="*/ 2147483647 h 28"/>
                    <a:gd name="T14" fmla="*/ 2147483647 w 3981"/>
                    <a:gd name="T15" fmla="*/ 2147483647 h 28"/>
                    <a:gd name="T16" fmla="*/ 2147483647 w 3981"/>
                    <a:gd name="T17" fmla="*/ 0 h 28"/>
                    <a:gd name="T18" fmla="*/ 2147483647 w 3981"/>
                    <a:gd name="T19" fmla="*/ 0 h 28"/>
                    <a:gd name="T20" fmla="*/ 2147483647 w 3981"/>
                    <a:gd name="T21" fmla="*/ 0 h 28"/>
                    <a:gd name="T22" fmla="*/ 2147483647 w 3981"/>
                    <a:gd name="T23" fmla="*/ 2147483647 h 28"/>
                    <a:gd name="T24" fmla="*/ 2147483647 w 3981"/>
                    <a:gd name="T25" fmla="*/ 2147483647 h 28"/>
                    <a:gd name="T26" fmla="*/ 2147483647 w 3981"/>
                    <a:gd name="T27" fmla="*/ 0 h 28"/>
                    <a:gd name="T28" fmla="*/ 2147483647 w 3981"/>
                    <a:gd name="T29" fmla="*/ 0 h 28"/>
                    <a:gd name="T30" fmla="*/ 2147483647 w 3981"/>
                    <a:gd name="T31" fmla="*/ 0 h 28"/>
                    <a:gd name="T32" fmla="*/ 2147483647 w 3981"/>
                    <a:gd name="T33" fmla="*/ 2147483647 h 28"/>
                    <a:gd name="T34" fmla="*/ 2147483647 w 3981"/>
                    <a:gd name="T35" fmla="*/ 2147483647 h 28"/>
                    <a:gd name="T36" fmla="*/ 2147483647 w 3981"/>
                    <a:gd name="T37" fmla="*/ 0 h 28"/>
                    <a:gd name="T38" fmla="*/ 2147483647 w 3981"/>
                    <a:gd name="T39" fmla="*/ 0 h 28"/>
                    <a:gd name="T40" fmla="*/ 2147483647 w 3981"/>
                    <a:gd name="T41" fmla="*/ 0 h 28"/>
                    <a:gd name="T42" fmla="*/ 2147483647 w 3981"/>
                    <a:gd name="T43" fmla="*/ 2147483647 h 28"/>
                    <a:gd name="T44" fmla="*/ 2147483647 w 3981"/>
                    <a:gd name="T45" fmla="*/ 2147483647 h 28"/>
                    <a:gd name="T46" fmla="*/ 2147483647 w 3981"/>
                    <a:gd name="T47" fmla="*/ 0 h 28"/>
                    <a:gd name="T48" fmla="*/ 2147483647 w 3981"/>
                    <a:gd name="T49" fmla="*/ 0 h 28"/>
                    <a:gd name="T50" fmla="*/ 2147483647 w 3981"/>
                    <a:gd name="T51" fmla="*/ 0 h 28"/>
                    <a:gd name="T52" fmla="*/ 2147483647 w 3981"/>
                    <a:gd name="T53" fmla="*/ 2147483647 h 28"/>
                    <a:gd name="T54" fmla="*/ 2147483647 w 3981"/>
                    <a:gd name="T55" fmla="*/ 2147483647 h 28"/>
                    <a:gd name="T56" fmla="*/ 2147483647 w 3981"/>
                    <a:gd name="T57" fmla="*/ 0 h 28"/>
                    <a:gd name="T58" fmla="*/ 2147483647 w 3981"/>
                    <a:gd name="T59" fmla="*/ 0 h 28"/>
                    <a:gd name="T60" fmla="*/ 2147483647 w 3981"/>
                    <a:gd name="T61" fmla="*/ 0 h 28"/>
                    <a:gd name="T62" fmla="*/ 2147483647 w 3981"/>
                    <a:gd name="T63" fmla="*/ 2147483647 h 28"/>
                    <a:gd name="T64" fmla="*/ 2147483647 w 3981"/>
                    <a:gd name="T65" fmla="*/ 2147483647 h 28"/>
                    <a:gd name="T66" fmla="*/ 2147483647 w 3981"/>
                    <a:gd name="T67" fmla="*/ 0 h 28"/>
                    <a:gd name="T68" fmla="*/ 2147483647 w 3981"/>
                    <a:gd name="T69" fmla="*/ 0 h 28"/>
                    <a:gd name="T70" fmla="*/ 2147483647 w 3981"/>
                    <a:gd name="T71" fmla="*/ 0 h 28"/>
                    <a:gd name="T72" fmla="*/ 2147483647 w 3981"/>
                    <a:gd name="T73" fmla="*/ 2147483647 h 28"/>
                    <a:gd name="T74" fmla="*/ 2147483647 w 3981"/>
                    <a:gd name="T75" fmla="*/ 2147483647 h 28"/>
                    <a:gd name="T76" fmla="*/ 2147483647 w 3981"/>
                    <a:gd name="T77" fmla="*/ 0 h 28"/>
                    <a:gd name="T78" fmla="*/ 2147483647 w 3981"/>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1"/>
                    <a:gd name="T121" fmla="*/ 0 h 28"/>
                    <a:gd name="T122" fmla="*/ 3981 w 3981"/>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1" h="28">
                      <a:moveTo>
                        <a:pt x="9" y="0"/>
                      </a:moveTo>
                      <a:lnTo>
                        <a:pt x="9" y="28"/>
                      </a:lnTo>
                      <a:lnTo>
                        <a:pt x="0" y="28"/>
                      </a:lnTo>
                      <a:lnTo>
                        <a:pt x="0" y="0"/>
                      </a:lnTo>
                      <a:lnTo>
                        <a:pt x="9" y="0"/>
                      </a:lnTo>
                      <a:close/>
                      <a:moveTo>
                        <a:pt x="575" y="0"/>
                      </a:moveTo>
                      <a:lnTo>
                        <a:pt x="575" y="28"/>
                      </a:lnTo>
                      <a:lnTo>
                        <a:pt x="566" y="28"/>
                      </a:lnTo>
                      <a:lnTo>
                        <a:pt x="566" y="0"/>
                      </a:lnTo>
                      <a:lnTo>
                        <a:pt x="575" y="0"/>
                      </a:lnTo>
                      <a:close/>
                      <a:moveTo>
                        <a:pt x="1141" y="0"/>
                      </a:moveTo>
                      <a:lnTo>
                        <a:pt x="1141" y="28"/>
                      </a:lnTo>
                      <a:lnTo>
                        <a:pt x="1132" y="28"/>
                      </a:lnTo>
                      <a:lnTo>
                        <a:pt x="1132" y="0"/>
                      </a:lnTo>
                      <a:lnTo>
                        <a:pt x="1141" y="0"/>
                      </a:lnTo>
                      <a:close/>
                      <a:moveTo>
                        <a:pt x="1707" y="0"/>
                      </a:moveTo>
                      <a:lnTo>
                        <a:pt x="1707" y="28"/>
                      </a:lnTo>
                      <a:lnTo>
                        <a:pt x="1698" y="28"/>
                      </a:lnTo>
                      <a:lnTo>
                        <a:pt x="1698" y="0"/>
                      </a:lnTo>
                      <a:lnTo>
                        <a:pt x="1707" y="0"/>
                      </a:lnTo>
                      <a:close/>
                      <a:moveTo>
                        <a:pt x="2282" y="0"/>
                      </a:moveTo>
                      <a:lnTo>
                        <a:pt x="2282" y="28"/>
                      </a:lnTo>
                      <a:lnTo>
                        <a:pt x="2273" y="28"/>
                      </a:lnTo>
                      <a:lnTo>
                        <a:pt x="2273" y="0"/>
                      </a:lnTo>
                      <a:lnTo>
                        <a:pt x="2282" y="0"/>
                      </a:lnTo>
                      <a:close/>
                      <a:moveTo>
                        <a:pt x="2848" y="0"/>
                      </a:moveTo>
                      <a:lnTo>
                        <a:pt x="2848" y="28"/>
                      </a:lnTo>
                      <a:lnTo>
                        <a:pt x="2839" y="28"/>
                      </a:lnTo>
                      <a:lnTo>
                        <a:pt x="2839" y="0"/>
                      </a:lnTo>
                      <a:lnTo>
                        <a:pt x="2848" y="0"/>
                      </a:lnTo>
                      <a:close/>
                      <a:moveTo>
                        <a:pt x="3414" y="0"/>
                      </a:moveTo>
                      <a:lnTo>
                        <a:pt x="3414" y="28"/>
                      </a:lnTo>
                      <a:lnTo>
                        <a:pt x="3406" y="28"/>
                      </a:lnTo>
                      <a:lnTo>
                        <a:pt x="3406" y="0"/>
                      </a:lnTo>
                      <a:lnTo>
                        <a:pt x="3414" y="0"/>
                      </a:lnTo>
                      <a:close/>
                      <a:moveTo>
                        <a:pt x="3981" y="0"/>
                      </a:moveTo>
                      <a:lnTo>
                        <a:pt x="3981" y="28"/>
                      </a:lnTo>
                      <a:lnTo>
                        <a:pt x="3972" y="28"/>
                      </a:lnTo>
                      <a:lnTo>
                        <a:pt x="3972" y="0"/>
                      </a:lnTo>
                      <a:lnTo>
                        <a:pt x="3981" y="0"/>
                      </a:lnTo>
                      <a:close/>
                    </a:path>
                  </a:pathLst>
                </a:custGeom>
                <a:solidFill>
                  <a:srgbClr val="868686"/>
                </a:solidFill>
                <a:ln w="9" cap="flat">
                  <a:solidFill>
                    <a:srgbClr val="868686"/>
                  </a:solidFill>
                  <a:prstDash val="solid"/>
                  <a:bevel/>
                  <a:headEnd/>
                  <a:tailEnd/>
                </a:ln>
              </p:spPr>
              <p:txBody>
                <a:bodyPr/>
                <a:lstStyle/>
                <a:p>
                  <a:endParaRPr lang="ja-JP" altLang="en-US" dirty="0">
                    <a:latin typeface="Tahoma" pitchFamily="34" charset="0"/>
                    <a:cs typeface="Tahoma" pitchFamily="34" charset="0"/>
                  </a:endParaRPr>
                </a:p>
              </p:txBody>
            </p:sp>
            <p:sp>
              <p:nvSpPr>
                <p:cNvPr id="10252" name="Freeform 14"/>
                <p:cNvSpPr>
                  <a:spLocks/>
                </p:cNvSpPr>
                <p:nvPr/>
              </p:nvSpPr>
              <p:spPr bwMode="auto">
                <a:xfrm>
                  <a:off x="1106825" y="5149398"/>
                  <a:ext cx="1733550" cy="739775"/>
                </a:xfrm>
                <a:custGeom>
                  <a:avLst/>
                  <a:gdLst>
                    <a:gd name="T0" fmla="*/ 2147483647 w 2103"/>
                    <a:gd name="T1" fmla="*/ 2147483647 h 791"/>
                    <a:gd name="T2" fmla="*/ 2147483647 w 2103"/>
                    <a:gd name="T3" fmla="*/ 2147483647 h 791"/>
                    <a:gd name="T4" fmla="*/ 2147483647 w 2103"/>
                    <a:gd name="T5" fmla="*/ 2147483647 h 791"/>
                    <a:gd name="T6" fmla="*/ 2147483647 w 2103"/>
                    <a:gd name="T7" fmla="*/ 2147483647 h 791"/>
                    <a:gd name="T8" fmla="*/ 2147483647 w 2103"/>
                    <a:gd name="T9" fmla="*/ 2147483647 h 791"/>
                    <a:gd name="T10" fmla="*/ 2147483647 w 2103"/>
                    <a:gd name="T11" fmla="*/ 2147483647 h 791"/>
                    <a:gd name="T12" fmla="*/ 2147483647 w 2103"/>
                    <a:gd name="T13" fmla="*/ 2147483647 h 791"/>
                    <a:gd name="T14" fmla="*/ 0 60000 65536"/>
                    <a:gd name="T15" fmla="*/ 0 60000 65536"/>
                    <a:gd name="T16" fmla="*/ 0 60000 65536"/>
                    <a:gd name="T17" fmla="*/ 0 60000 65536"/>
                    <a:gd name="T18" fmla="*/ 0 60000 65536"/>
                    <a:gd name="T19" fmla="*/ 0 60000 65536"/>
                    <a:gd name="T20" fmla="*/ 0 60000 65536"/>
                    <a:gd name="T21" fmla="*/ 0 w 2103"/>
                    <a:gd name="T22" fmla="*/ 0 h 791"/>
                    <a:gd name="T23" fmla="*/ 2103 w 2103"/>
                    <a:gd name="T24" fmla="*/ 791 h 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791">
                      <a:moveTo>
                        <a:pt x="36" y="5"/>
                      </a:moveTo>
                      <a:lnTo>
                        <a:pt x="2084" y="741"/>
                      </a:lnTo>
                      <a:cubicBezTo>
                        <a:pt x="2096" y="745"/>
                        <a:pt x="2103" y="759"/>
                        <a:pt x="2098" y="772"/>
                      </a:cubicBezTo>
                      <a:cubicBezTo>
                        <a:pt x="2094" y="784"/>
                        <a:pt x="2080" y="791"/>
                        <a:pt x="2067" y="786"/>
                      </a:cubicBezTo>
                      <a:lnTo>
                        <a:pt x="19" y="50"/>
                      </a:lnTo>
                      <a:cubicBezTo>
                        <a:pt x="7" y="46"/>
                        <a:pt x="0" y="32"/>
                        <a:pt x="5" y="19"/>
                      </a:cubicBezTo>
                      <a:cubicBezTo>
                        <a:pt x="9" y="7"/>
                        <a:pt x="23" y="0"/>
                        <a:pt x="36"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3" name="Freeform 15"/>
                <p:cNvSpPr>
                  <a:spLocks/>
                </p:cNvSpPr>
                <p:nvPr/>
              </p:nvSpPr>
              <p:spPr bwMode="auto">
                <a:xfrm>
                  <a:off x="2795925" y="5000173"/>
                  <a:ext cx="188912"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4" name="Freeform 16"/>
                <p:cNvSpPr>
                  <a:spLocks/>
                </p:cNvSpPr>
                <p:nvPr/>
              </p:nvSpPr>
              <p:spPr bwMode="auto">
                <a:xfrm>
                  <a:off x="2940387" y="4998586"/>
                  <a:ext cx="1733550"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5" name="Freeform 17"/>
                <p:cNvSpPr>
                  <a:spLocks/>
                </p:cNvSpPr>
                <p:nvPr/>
              </p:nvSpPr>
              <p:spPr bwMode="auto">
                <a:xfrm>
                  <a:off x="4629487" y="5000173"/>
                  <a:ext cx="187325"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6" name="Freeform 18"/>
                <p:cNvSpPr>
                  <a:spLocks/>
                </p:cNvSpPr>
                <p:nvPr/>
              </p:nvSpPr>
              <p:spPr bwMode="auto">
                <a:xfrm>
                  <a:off x="4772362" y="4998586"/>
                  <a:ext cx="1731963" cy="890587"/>
                </a:xfrm>
                <a:custGeom>
                  <a:avLst/>
                  <a:gdLst>
                    <a:gd name="T0" fmla="*/ 2147483647 w 2103"/>
                    <a:gd name="T1" fmla="*/ 2147483647 h 951"/>
                    <a:gd name="T2" fmla="*/ 2147483647 w 2103"/>
                    <a:gd name="T3" fmla="*/ 2147483647 h 951"/>
                    <a:gd name="T4" fmla="*/ 2147483647 w 2103"/>
                    <a:gd name="T5" fmla="*/ 2147483647 h 951"/>
                    <a:gd name="T6" fmla="*/ 2147483647 w 2103"/>
                    <a:gd name="T7" fmla="*/ 2147483647 h 951"/>
                    <a:gd name="T8" fmla="*/ 2147483647 w 2103"/>
                    <a:gd name="T9" fmla="*/ 2147483647 h 951"/>
                    <a:gd name="T10" fmla="*/ 2147483647 w 2103"/>
                    <a:gd name="T11" fmla="*/ 2147483647 h 951"/>
                    <a:gd name="T12" fmla="*/ 2147483647 w 2103"/>
                    <a:gd name="T13" fmla="*/ 2147483647 h 951"/>
                    <a:gd name="T14" fmla="*/ 0 60000 65536"/>
                    <a:gd name="T15" fmla="*/ 0 60000 65536"/>
                    <a:gd name="T16" fmla="*/ 0 60000 65536"/>
                    <a:gd name="T17" fmla="*/ 0 60000 65536"/>
                    <a:gd name="T18" fmla="*/ 0 60000 65536"/>
                    <a:gd name="T19" fmla="*/ 0 60000 65536"/>
                    <a:gd name="T20" fmla="*/ 0 60000 65536"/>
                    <a:gd name="T21" fmla="*/ 0 w 2103"/>
                    <a:gd name="T22" fmla="*/ 0 h 951"/>
                    <a:gd name="T23" fmla="*/ 2103 w 2103"/>
                    <a:gd name="T24" fmla="*/ 951 h 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3" h="951">
                      <a:moveTo>
                        <a:pt x="37" y="5"/>
                      </a:moveTo>
                      <a:lnTo>
                        <a:pt x="2085" y="901"/>
                      </a:lnTo>
                      <a:cubicBezTo>
                        <a:pt x="2097" y="907"/>
                        <a:pt x="2103" y="921"/>
                        <a:pt x="2097" y="933"/>
                      </a:cubicBezTo>
                      <a:cubicBezTo>
                        <a:pt x="2092" y="945"/>
                        <a:pt x="2078" y="951"/>
                        <a:pt x="2066" y="945"/>
                      </a:cubicBezTo>
                      <a:lnTo>
                        <a:pt x="18" y="49"/>
                      </a:lnTo>
                      <a:cubicBezTo>
                        <a:pt x="6" y="44"/>
                        <a:pt x="0" y="30"/>
                        <a:pt x="5" y="18"/>
                      </a:cubicBezTo>
                      <a:cubicBezTo>
                        <a:pt x="11" y="6"/>
                        <a:pt x="25" y="0"/>
                        <a:pt x="37" y="5"/>
                      </a:cubicBezTo>
                      <a:close/>
                    </a:path>
                  </a:pathLst>
                </a:custGeom>
                <a:solidFill>
                  <a:srgbClr val="0070C0"/>
                </a:solidFill>
                <a:ln w="9" cap="flat">
                  <a:solidFill>
                    <a:srgbClr val="0070C0"/>
                  </a:solidFill>
                  <a:prstDash val="solid"/>
                  <a:bevel/>
                  <a:headEnd/>
                  <a:tailEnd/>
                </a:ln>
              </p:spPr>
              <p:txBody>
                <a:bodyPr/>
                <a:lstStyle/>
                <a:p>
                  <a:endParaRPr lang="ja-JP" altLang="en-US" dirty="0">
                    <a:latin typeface="Tahoma" pitchFamily="34" charset="0"/>
                    <a:cs typeface="Tahoma" pitchFamily="34" charset="0"/>
                  </a:endParaRPr>
                </a:p>
              </p:txBody>
            </p:sp>
            <p:sp>
              <p:nvSpPr>
                <p:cNvPr id="10257" name="Freeform 19"/>
                <p:cNvSpPr>
                  <a:spLocks/>
                </p:cNvSpPr>
                <p:nvPr/>
              </p:nvSpPr>
              <p:spPr bwMode="auto">
                <a:xfrm>
                  <a:off x="6459875" y="5000173"/>
                  <a:ext cx="190500" cy="889000"/>
                </a:xfrm>
                <a:custGeom>
                  <a:avLst/>
                  <a:gdLst>
                    <a:gd name="T0" fmla="*/ 2147483647 w 229"/>
                    <a:gd name="T1" fmla="*/ 2147483647 h 949"/>
                    <a:gd name="T2" fmla="*/ 2147483647 w 229"/>
                    <a:gd name="T3" fmla="*/ 2147483647 h 949"/>
                    <a:gd name="T4" fmla="*/ 2147483647 w 229"/>
                    <a:gd name="T5" fmla="*/ 2147483647 h 949"/>
                    <a:gd name="T6" fmla="*/ 2147483647 w 229"/>
                    <a:gd name="T7" fmla="*/ 2147483647 h 949"/>
                    <a:gd name="T8" fmla="*/ 2147483647 w 229"/>
                    <a:gd name="T9" fmla="*/ 2147483647 h 949"/>
                    <a:gd name="T10" fmla="*/ 2147483647 w 229"/>
                    <a:gd name="T11" fmla="*/ 2147483647 h 949"/>
                    <a:gd name="T12" fmla="*/ 2147483647 w 229"/>
                    <a:gd name="T13" fmla="*/ 2147483647 h 949"/>
                    <a:gd name="T14" fmla="*/ 0 60000 65536"/>
                    <a:gd name="T15" fmla="*/ 0 60000 65536"/>
                    <a:gd name="T16" fmla="*/ 0 60000 65536"/>
                    <a:gd name="T17" fmla="*/ 0 60000 65536"/>
                    <a:gd name="T18" fmla="*/ 0 60000 65536"/>
                    <a:gd name="T19" fmla="*/ 0 60000 65536"/>
                    <a:gd name="T20" fmla="*/ 0 60000 65536"/>
                    <a:gd name="T21" fmla="*/ 0 w 229"/>
                    <a:gd name="T22" fmla="*/ 0 h 949"/>
                    <a:gd name="T23" fmla="*/ 229 w 229"/>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49">
                      <a:moveTo>
                        <a:pt x="3" y="918"/>
                      </a:moveTo>
                      <a:lnTo>
                        <a:pt x="179" y="22"/>
                      </a:lnTo>
                      <a:cubicBezTo>
                        <a:pt x="181" y="9"/>
                        <a:pt x="194" y="0"/>
                        <a:pt x="207" y="3"/>
                      </a:cubicBezTo>
                      <a:cubicBezTo>
                        <a:pt x="220" y="5"/>
                        <a:pt x="229" y="18"/>
                        <a:pt x="226" y="31"/>
                      </a:cubicBezTo>
                      <a:lnTo>
                        <a:pt x="50" y="927"/>
                      </a:lnTo>
                      <a:cubicBezTo>
                        <a:pt x="47" y="940"/>
                        <a:pt x="35" y="949"/>
                        <a:pt x="22" y="946"/>
                      </a:cubicBezTo>
                      <a:cubicBezTo>
                        <a:pt x="9" y="943"/>
                        <a:pt x="0" y="931"/>
                        <a:pt x="3" y="918"/>
                      </a:cubicBezTo>
                      <a:close/>
                    </a:path>
                  </a:pathLst>
                </a:custGeom>
                <a:solidFill>
                  <a:srgbClr val="FF0000"/>
                </a:solidFill>
                <a:ln w="9" cap="flat">
                  <a:solidFill>
                    <a:srgbClr val="FF0000"/>
                  </a:solidFill>
                  <a:prstDash val="solid"/>
                  <a:bevel/>
                  <a:headEnd/>
                  <a:tailEnd/>
                </a:ln>
              </p:spPr>
              <p:txBody>
                <a:bodyPr/>
                <a:lstStyle/>
                <a:p>
                  <a:endParaRPr lang="ja-JP" altLang="en-US" dirty="0">
                    <a:latin typeface="Tahoma" pitchFamily="34" charset="0"/>
                    <a:cs typeface="Tahoma" pitchFamily="34" charset="0"/>
                  </a:endParaRPr>
                </a:p>
              </p:txBody>
            </p:sp>
            <p:sp>
              <p:nvSpPr>
                <p:cNvPr id="10258" name="Rectangle 20"/>
                <p:cNvSpPr>
                  <a:spLocks noChangeArrowheads="1"/>
                </p:cNvSpPr>
                <p:nvPr/>
              </p:nvSpPr>
              <p:spPr bwMode="auto">
                <a:xfrm>
                  <a:off x="897275" y="5773286"/>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59" name="Rectangle 25"/>
                <p:cNvSpPr>
                  <a:spLocks noChangeArrowheads="1"/>
                </p:cNvSpPr>
                <p:nvPr/>
              </p:nvSpPr>
              <p:spPr bwMode="auto">
                <a:xfrm>
                  <a:off x="1094125" y="6055861"/>
                  <a:ext cx="97784"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0</a:t>
                  </a:r>
                  <a:endParaRPr lang="ja-JP" altLang="ja-JP" dirty="0">
                    <a:latin typeface="Tahoma" pitchFamily="34" charset="0"/>
                    <a:cs typeface="Tahoma" pitchFamily="34" charset="0"/>
                  </a:endParaRPr>
                </a:p>
              </p:txBody>
            </p:sp>
            <p:sp>
              <p:nvSpPr>
                <p:cNvPr id="10260" name="Rectangle 26"/>
                <p:cNvSpPr>
                  <a:spLocks noChangeArrowheads="1"/>
                </p:cNvSpPr>
                <p:nvPr/>
              </p:nvSpPr>
              <p:spPr bwMode="auto">
                <a:xfrm>
                  <a:off x="1886287" y="6055861"/>
                  <a:ext cx="195566"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60</a:t>
                  </a:r>
                  <a:endParaRPr lang="ja-JP" altLang="ja-JP" dirty="0">
                    <a:latin typeface="Tahoma" pitchFamily="34" charset="0"/>
                    <a:cs typeface="Tahoma" pitchFamily="34" charset="0"/>
                  </a:endParaRPr>
                </a:p>
              </p:txBody>
            </p:sp>
            <p:sp>
              <p:nvSpPr>
                <p:cNvPr id="10261" name="Rectangle 27"/>
                <p:cNvSpPr>
                  <a:spLocks noChangeArrowheads="1"/>
                </p:cNvSpPr>
                <p:nvPr/>
              </p:nvSpPr>
              <p:spPr bwMode="auto">
                <a:xfrm>
                  <a:off x="2691150"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120</a:t>
                  </a:r>
                  <a:endParaRPr lang="ja-JP" altLang="ja-JP" dirty="0">
                    <a:latin typeface="Tahoma" pitchFamily="34" charset="0"/>
                    <a:cs typeface="Tahoma" pitchFamily="34" charset="0"/>
                  </a:endParaRPr>
                </a:p>
              </p:txBody>
            </p:sp>
            <p:sp>
              <p:nvSpPr>
                <p:cNvPr id="10262" name="Rectangle 28"/>
                <p:cNvSpPr>
                  <a:spLocks noChangeArrowheads="1"/>
                </p:cNvSpPr>
                <p:nvPr/>
              </p:nvSpPr>
              <p:spPr bwMode="auto">
                <a:xfrm>
                  <a:off x="35372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180</a:t>
                  </a:r>
                  <a:endParaRPr lang="ja-JP" altLang="ja-JP" dirty="0">
                    <a:latin typeface="Tahoma" pitchFamily="34" charset="0"/>
                    <a:cs typeface="Tahoma" pitchFamily="34" charset="0"/>
                  </a:endParaRPr>
                </a:p>
              </p:txBody>
            </p:sp>
            <p:sp>
              <p:nvSpPr>
                <p:cNvPr id="10263" name="Rectangle 29"/>
                <p:cNvSpPr>
                  <a:spLocks noChangeArrowheads="1"/>
                </p:cNvSpPr>
                <p:nvPr/>
              </p:nvSpPr>
              <p:spPr bwMode="auto">
                <a:xfrm>
                  <a:off x="43818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240</a:t>
                  </a:r>
                  <a:endParaRPr lang="ja-JP" altLang="ja-JP" dirty="0">
                    <a:latin typeface="Tahoma" pitchFamily="34" charset="0"/>
                    <a:cs typeface="Tahoma" pitchFamily="34" charset="0"/>
                  </a:endParaRPr>
                </a:p>
              </p:txBody>
            </p:sp>
            <p:sp>
              <p:nvSpPr>
                <p:cNvPr id="10264" name="Rectangle 30"/>
                <p:cNvSpPr>
                  <a:spLocks noChangeArrowheads="1"/>
                </p:cNvSpPr>
                <p:nvPr/>
              </p:nvSpPr>
              <p:spPr bwMode="auto">
                <a:xfrm>
                  <a:off x="522638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300</a:t>
                  </a:r>
                  <a:endParaRPr lang="ja-JP" altLang="ja-JP" dirty="0">
                    <a:latin typeface="Tahoma" pitchFamily="34" charset="0"/>
                    <a:cs typeface="Tahoma" pitchFamily="34" charset="0"/>
                  </a:endParaRPr>
                </a:p>
              </p:txBody>
            </p:sp>
            <p:sp>
              <p:nvSpPr>
                <p:cNvPr id="10265" name="Rectangle 31"/>
                <p:cNvSpPr>
                  <a:spLocks noChangeArrowheads="1"/>
                </p:cNvSpPr>
                <p:nvPr/>
              </p:nvSpPr>
              <p:spPr bwMode="auto">
                <a:xfrm>
                  <a:off x="6070937"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360</a:t>
                  </a:r>
                  <a:endParaRPr lang="ja-JP" altLang="ja-JP" dirty="0">
                    <a:latin typeface="Tahoma" pitchFamily="34" charset="0"/>
                    <a:cs typeface="Tahoma" pitchFamily="34" charset="0"/>
                  </a:endParaRPr>
                </a:p>
              </p:txBody>
            </p:sp>
            <p:sp>
              <p:nvSpPr>
                <p:cNvPr id="10266" name="Rectangle 32"/>
                <p:cNvSpPr>
                  <a:spLocks noChangeArrowheads="1"/>
                </p:cNvSpPr>
                <p:nvPr/>
              </p:nvSpPr>
              <p:spPr bwMode="auto">
                <a:xfrm>
                  <a:off x="6917075" y="6055861"/>
                  <a:ext cx="293350" cy="215444"/>
                </a:xfrm>
                <a:prstGeom prst="rect">
                  <a:avLst/>
                </a:prstGeom>
                <a:noFill/>
                <a:ln w="9525">
                  <a:noFill/>
                  <a:miter lim="800000"/>
                  <a:headEnd/>
                  <a:tailEnd/>
                </a:ln>
              </p:spPr>
              <p:txBody>
                <a:bodyPr wrap="none" lIns="0" tIns="0" rIns="0" bIns="0">
                  <a:spAutoFit/>
                </a:bodyPr>
                <a:lstStyle/>
                <a:p>
                  <a:r>
                    <a:rPr lang="ja-JP" altLang="ja-JP" sz="1400" dirty="0">
                      <a:solidFill>
                        <a:srgbClr val="000000"/>
                      </a:solidFill>
                      <a:latin typeface="Tahoma" pitchFamily="34" charset="0"/>
                      <a:cs typeface="Tahoma" pitchFamily="34" charset="0"/>
                    </a:rPr>
                    <a:t>420</a:t>
                  </a:r>
                  <a:endParaRPr lang="ja-JP" altLang="ja-JP" dirty="0">
                    <a:latin typeface="Tahoma" pitchFamily="34" charset="0"/>
                    <a:cs typeface="Tahoma" pitchFamily="34" charset="0"/>
                  </a:endParaRPr>
                </a:p>
              </p:txBody>
            </p:sp>
            <p:sp>
              <p:nvSpPr>
                <p:cNvPr id="10267" name="Rectangle 33"/>
                <p:cNvSpPr>
                  <a:spLocks noChangeArrowheads="1"/>
                </p:cNvSpPr>
                <p:nvPr/>
              </p:nvSpPr>
              <p:spPr bwMode="auto">
                <a:xfrm rot="16200000">
                  <a:off x="-879291" y="4170121"/>
                  <a:ext cx="2839802" cy="368089"/>
                </a:xfrm>
                <a:prstGeom prst="rect">
                  <a:avLst/>
                </a:prstGeom>
                <a:noFill/>
                <a:ln w="9525">
                  <a:noFill/>
                  <a:miter lim="800000"/>
                  <a:headEnd/>
                  <a:tailEnd/>
                </a:ln>
              </p:spPr>
              <p:txBody>
                <a:bodyPr wrap="square" lIns="0" tIns="0" rIns="0" bIns="0">
                  <a:spAutoFit/>
                </a:bodyPr>
                <a:lstStyle/>
                <a:p>
                  <a:r>
                    <a:rPr lang="ja-JP" altLang="ja-JP" sz="1600" b="1" dirty="0">
                      <a:solidFill>
                        <a:srgbClr val="000000"/>
                      </a:solidFill>
                      <a:latin typeface="Tahoma" pitchFamily="34" charset="0"/>
                      <a:cs typeface="Tahoma" pitchFamily="34" charset="0"/>
                    </a:rPr>
                    <a:t>Pressure</a:t>
                  </a:r>
                  <a:r>
                    <a:rPr lang="en-US" altLang="ja-JP" sz="1600" b="1" dirty="0">
                      <a:solidFill>
                        <a:srgbClr val="000000"/>
                      </a:solidFill>
                      <a:latin typeface="Tahoma" pitchFamily="34" charset="0"/>
                      <a:ea typeface="Tahoma" pitchFamily="34" charset="0"/>
                      <a:cs typeface="Tahoma" pitchFamily="34" charset="0"/>
                    </a:rPr>
                    <a:t> </a:t>
                  </a:r>
                  <a:r>
                    <a:rPr lang="en-US" altLang="ja-JP" sz="1600" b="1" dirty="0" smtClean="0">
                      <a:solidFill>
                        <a:srgbClr val="000000"/>
                      </a:solidFill>
                      <a:latin typeface="Tahoma" pitchFamily="34" charset="0"/>
                      <a:ea typeface="Tahoma" pitchFamily="34" charset="0"/>
                      <a:cs typeface="Tahoma" pitchFamily="34" charset="0"/>
                    </a:rPr>
                    <a:t>       Gas </a:t>
                  </a:r>
                  <a:r>
                    <a:rPr lang="en-US" altLang="ja-JP" sz="1600" b="1" dirty="0" smtClean="0">
                      <a:latin typeface="Tahoma" pitchFamily="34" charset="0"/>
                      <a:ea typeface="Tahoma" pitchFamily="34" charset="0"/>
                      <a:cs typeface="Tahoma" pitchFamily="34" charset="0"/>
                    </a:rPr>
                    <a:t>Temp.</a:t>
                  </a:r>
                  <a:endParaRPr lang="ja-JP" altLang="ja-JP" sz="1600" b="1" dirty="0">
                    <a:latin typeface="Tahoma" pitchFamily="34" charset="0"/>
                    <a:cs typeface="Tahoma" pitchFamily="34" charset="0"/>
                  </a:endParaRPr>
                </a:p>
              </p:txBody>
            </p:sp>
            <p:sp>
              <p:nvSpPr>
                <p:cNvPr id="10268" name="Rectangle 34"/>
                <p:cNvSpPr>
                  <a:spLocks noChangeArrowheads="1"/>
                </p:cNvSpPr>
                <p:nvPr/>
              </p:nvSpPr>
              <p:spPr bwMode="auto">
                <a:xfrm>
                  <a:off x="3627775" y="6280559"/>
                  <a:ext cx="948978" cy="215444"/>
                </a:xfrm>
                <a:prstGeom prst="rect">
                  <a:avLst/>
                </a:prstGeom>
                <a:noFill/>
                <a:ln w="9525">
                  <a:noFill/>
                  <a:miter lim="800000"/>
                  <a:headEnd/>
                  <a:tailEnd/>
                </a:ln>
              </p:spPr>
              <p:txBody>
                <a:bodyPr wrap="none" lIns="0" tIns="0" rIns="0" bIns="0">
                  <a:spAutoFit/>
                </a:bodyPr>
                <a:lstStyle/>
                <a:p>
                  <a:r>
                    <a:rPr lang="ja-JP" altLang="ja-JP" sz="1400" b="1" dirty="0">
                      <a:solidFill>
                        <a:srgbClr val="000000"/>
                      </a:solidFill>
                      <a:latin typeface="Tahoma" pitchFamily="34" charset="0"/>
                      <a:cs typeface="Tahoma" pitchFamily="34" charset="0"/>
                    </a:rPr>
                    <a:t>Time[min]</a:t>
                  </a:r>
                  <a:endParaRPr lang="ja-JP" altLang="ja-JP" dirty="0">
                    <a:latin typeface="Tahoma" pitchFamily="34" charset="0"/>
                    <a:cs typeface="Tahoma" pitchFamily="34" charset="0"/>
                  </a:endParaRPr>
                </a:p>
              </p:txBody>
            </p:sp>
            <p:sp>
              <p:nvSpPr>
                <p:cNvPr id="83" name="円/楕円 82"/>
                <p:cNvSpPr/>
                <p:nvPr/>
              </p:nvSpPr>
              <p:spPr bwMode="auto">
                <a:xfrm>
                  <a:off x="1073488" y="50922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nvGrpSpPr>
                <p:cNvPr id="10286" name="グループ化 404"/>
                <p:cNvGrpSpPr>
                  <a:grpSpLocks/>
                </p:cNvGrpSpPr>
                <p:nvPr/>
              </p:nvGrpSpPr>
              <p:grpSpPr bwMode="auto">
                <a:xfrm flipV="1">
                  <a:off x="1138041" y="3558450"/>
                  <a:ext cx="1850974" cy="575777"/>
                  <a:chOff x="9525" y="818919"/>
                  <a:chExt cx="2343260" cy="718028"/>
                </a:xfrm>
              </p:grpSpPr>
              <p:sp>
                <p:nvSpPr>
                  <p:cNvPr id="10312" name="Arc 93"/>
                  <p:cNvSpPr>
                    <a:spLocks/>
                  </p:cNvSpPr>
                  <p:nvPr/>
                </p:nvSpPr>
                <p:spPr bwMode="auto">
                  <a:xfrm rot="10779436" flipV="1">
                    <a:off x="9525" y="826294"/>
                    <a:ext cx="212655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13" name="Arc 93"/>
                  <p:cNvSpPr>
                    <a:spLocks/>
                  </p:cNvSpPr>
                  <p:nvPr/>
                </p:nvSpPr>
                <p:spPr bwMode="auto">
                  <a:xfrm rot="-10779436">
                    <a:off x="2121263" y="818919"/>
                    <a:ext cx="231522" cy="71802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10290" name="グループ化 409"/>
                <p:cNvGrpSpPr>
                  <a:grpSpLocks/>
                </p:cNvGrpSpPr>
                <p:nvPr/>
              </p:nvGrpSpPr>
              <p:grpSpPr bwMode="auto">
                <a:xfrm flipV="1">
                  <a:off x="2976057" y="3562972"/>
                  <a:ext cx="1858378" cy="574270"/>
                  <a:chOff x="2912266" y="835755"/>
                  <a:chExt cx="2372739" cy="696930"/>
                </a:xfrm>
              </p:grpSpPr>
              <p:sp>
                <p:nvSpPr>
                  <p:cNvPr id="10304" name="Arc 93"/>
                  <p:cNvSpPr>
                    <a:spLocks/>
                  </p:cNvSpPr>
                  <p:nvPr/>
                </p:nvSpPr>
                <p:spPr bwMode="auto">
                  <a:xfrm rot="10779436" flipV="1">
                    <a:off x="2912266" y="835755"/>
                    <a:ext cx="2173570"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5" name="Arc 93"/>
                  <p:cNvSpPr>
                    <a:spLocks/>
                  </p:cNvSpPr>
                  <p:nvPr/>
                </p:nvSpPr>
                <p:spPr bwMode="auto">
                  <a:xfrm rot="-10779436">
                    <a:off x="5065619" y="849195"/>
                    <a:ext cx="219386" cy="67982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grpSp>
              <p:nvGrpSpPr>
                <p:cNvPr id="10291" name="グループ化 410"/>
                <p:cNvGrpSpPr>
                  <a:grpSpLocks/>
                </p:cNvGrpSpPr>
                <p:nvPr/>
              </p:nvGrpSpPr>
              <p:grpSpPr bwMode="auto">
                <a:xfrm flipV="1">
                  <a:off x="4821480" y="3573523"/>
                  <a:ext cx="1828762" cy="565227"/>
                  <a:chOff x="5791198" y="864373"/>
                  <a:chExt cx="2343547" cy="704643"/>
                </a:xfrm>
              </p:grpSpPr>
              <p:sp>
                <p:nvSpPr>
                  <p:cNvPr id="10302" name="Arc 93"/>
                  <p:cNvSpPr>
                    <a:spLocks/>
                  </p:cNvSpPr>
                  <p:nvPr/>
                </p:nvSpPr>
                <p:spPr bwMode="auto">
                  <a:xfrm rot="10779436" flipV="1">
                    <a:off x="5791198" y="864373"/>
                    <a:ext cx="2143617" cy="69693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sp>
                <p:nvSpPr>
                  <p:cNvPr id="10303" name="Arc 93"/>
                  <p:cNvSpPr>
                    <a:spLocks/>
                  </p:cNvSpPr>
                  <p:nvPr/>
                </p:nvSpPr>
                <p:spPr bwMode="auto">
                  <a:xfrm rot="-10779436">
                    <a:off x="7907576" y="865182"/>
                    <a:ext cx="227169" cy="7038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ja-JP" altLang="en-US" dirty="0">
                      <a:latin typeface="Tahoma" pitchFamily="34" charset="0"/>
                      <a:cs typeface="Tahoma" pitchFamily="34" charset="0"/>
                    </a:endParaRPr>
                  </a:p>
                </p:txBody>
              </p:sp>
            </p:grpSp>
            <p:cxnSp>
              <p:nvCxnSpPr>
                <p:cNvPr id="122" name="直線コネクタ 121"/>
                <p:cNvCxnSpPr/>
                <p:nvPr/>
              </p:nvCxnSpPr>
              <p:spPr bwMode="auto">
                <a:xfrm rot="16200000" flipV="1">
                  <a:off x="-218664" y="4528760"/>
                  <a:ext cx="2701778"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16200000" flipV="1">
                  <a:off x="3308761" y="4525862"/>
                  <a:ext cx="270177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rot="16200000" flipV="1">
                  <a:off x="3461161" y="4527311"/>
                  <a:ext cx="270177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bwMode="auto">
                <a:xfrm rot="16200000" flipV="1">
                  <a:off x="5124136"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auto">
                <a:xfrm rot="16200000" flipV="1">
                  <a:off x="5292411"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auto">
                <a:xfrm rot="16200000" flipV="1">
                  <a:off x="1450661" y="4517895"/>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bwMode="auto">
                <a:xfrm rot="16200000" flipV="1">
                  <a:off x="1620524" y="4519343"/>
                  <a:ext cx="27032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83" name="Rectangle 12"/>
                <p:cNvSpPr>
                  <a:spLocks noChangeArrowheads="1"/>
                </p:cNvSpPr>
                <p:nvPr/>
              </p:nvSpPr>
              <p:spPr bwMode="auto">
                <a:xfrm>
                  <a:off x="1122700" y="4554086"/>
                  <a:ext cx="5918200" cy="14287"/>
                </a:xfrm>
                <a:prstGeom prst="rect">
                  <a:avLst/>
                </a:prstGeom>
                <a:solidFill>
                  <a:srgbClr val="868686"/>
                </a:solidFill>
                <a:ln w="9">
                  <a:solidFill>
                    <a:srgbClr val="868686"/>
                  </a:solidFill>
                  <a:bevel/>
                  <a:headEnd/>
                  <a:tailEnd/>
                </a:ln>
              </p:spPr>
              <p:txBody>
                <a:bodyPr/>
                <a:lstStyle/>
                <a:p>
                  <a:endParaRPr lang="ja-JP" altLang="en-US" dirty="0">
                    <a:latin typeface="Tahoma" pitchFamily="34" charset="0"/>
                    <a:cs typeface="Tahoma" pitchFamily="34" charset="0"/>
                  </a:endParaRPr>
                </a:p>
              </p:txBody>
            </p:sp>
            <p:sp>
              <p:nvSpPr>
                <p:cNvPr id="2" name="円/楕円 82"/>
                <p:cNvSpPr/>
                <p:nvPr/>
              </p:nvSpPr>
              <p:spPr bwMode="auto">
                <a:xfrm>
                  <a:off x="1073488" y="3504748"/>
                  <a:ext cx="128587" cy="11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ahoma" pitchFamily="34" charset="0"/>
                    <a:cs typeface="Tahoma" pitchFamily="34" charset="0"/>
                  </a:endParaRPr>
                </a:p>
              </p:txBody>
            </p:sp>
          </p:grpSp>
          <p:sp>
            <p:nvSpPr>
              <p:cNvPr id="145" name="テキスト ボックス 144"/>
              <p:cNvSpPr txBox="1"/>
              <p:nvPr/>
            </p:nvSpPr>
            <p:spPr>
              <a:xfrm>
                <a:off x="983141" y="4127246"/>
                <a:ext cx="2551148" cy="461665"/>
              </a:xfrm>
              <a:prstGeom prst="rect">
                <a:avLst/>
              </a:prstGeom>
              <a:solidFill>
                <a:srgbClr val="0070C0"/>
              </a:solidFill>
              <a:ln>
                <a:noFill/>
              </a:ln>
            </p:spPr>
            <p:txBody>
              <a:bodyPr wrap="none" rtlCol="0">
                <a:spAutoFit/>
              </a:bodyPr>
              <a:lstStyle/>
              <a:p>
                <a:r>
                  <a:rPr lang="en-US" altLang="ja-JP" sz="2400" dirty="0" smtClean="0">
                    <a:solidFill>
                      <a:schemeClr val="bg1"/>
                    </a:solidFill>
                    <a:latin typeface="Tahoma" pitchFamily="34" charset="0"/>
                    <a:cs typeface="Tahoma" pitchFamily="34" charset="0"/>
                  </a:rPr>
                  <a:t>Discharg</a:t>
                </a:r>
                <a:r>
                  <a:rPr kumimoji="1" lang="en-US" altLang="ja-JP" sz="2400" dirty="0" smtClean="0">
                    <a:solidFill>
                      <a:schemeClr val="bg1"/>
                    </a:solidFill>
                    <a:latin typeface="Tahoma" pitchFamily="34" charset="0"/>
                    <a:cs typeface="Tahoma" pitchFamily="34" charset="0"/>
                  </a:rPr>
                  <a:t>ing start</a:t>
                </a:r>
                <a:endParaRPr kumimoji="1" lang="ja-JP" altLang="en-US" sz="2400" dirty="0" smtClean="0">
                  <a:solidFill>
                    <a:schemeClr val="bg1"/>
                  </a:solidFill>
                  <a:latin typeface="Tahoma" pitchFamily="34" charset="0"/>
                  <a:cs typeface="Tahoma" pitchFamily="34" charset="0"/>
                </a:endParaRPr>
              </a:p>
            </p:txBody>
          </p:sp>
        </p:grpSp>
        <p:sp>
          <p:nvSpPr>
            <p:cNvPr id="30" name="左右矢印 29"/>
            <p:cNvSpPr/>
            <p:nvPr/>
          </p:nvSpPr>
          <p:spPr>
            <a:xfrm>
              <a:off x="3826057" y="3439063"/>
              <a:ext cx="1511423" cy="1838029"/>
            </a:xfrm>
            <a:prstGeom prst="leftRightArrow">
              <a:avLst>
                <a:gd name="adj1" fmla="val 61102"/>
                <a:gd name="adj2" fmla="val 189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rPr>
                <a:t>S</a:t>
              </a:r>
              <a:r>
                <a:rPr lang="en-US" altLang="ja-JP" dirty="0" smtClean="0">
                  <a:solidFill>
                    <a:schemeClr val="tx1"/>
                  </a:solidFill>
                </a:rPr>
                <a:t>ame? </a:t>
              </a:r>
            </a:p>
            <a:p>
              <a:pPr algn="ctr"/>
              <a:r>
                <a:rPr kumimoji="1" lang="en-US" altLang="ja-JP" dirty="0" smtClean="0">
                  <a:solidFill>
                    <a:schemeClr val="tx1"/>
                  </a:solidFill>
                </a:rPr>
                <a:t>or</a:t>
              </a:r>
            </a:p>
            <a:p>
              <a:pPr algn="ctr"/>
              <a:r>
                <a:rPr lang="en-US" altLang="ja-JP" dirty="0">
                  <a:solidFill>
                    <a:schemeClr val="tx1"/>
                  </a:solidFill>
                </a:rPr>
                <a:t>D</a:t>
              </a:r>
              <a:r>
                <a:rPr lang="en-US" altLang="ja-JP" dirty="0" smtClean="0">
                  <a:solidFill>
                    <a:schemeClr val="tx1"/>
                  </a:solidFill>
                </a:rPr>
                <a:t>ifferent?</a:t>
              </a:r>
              <a:endParaRPr kumimoji="1" lang="ja-JP" altLang="en-US" dirty="0">
                <a:solidFill>
                  <a:schemeClr val="tx1"/>
                </a:solidFill>
              </a:endParaRPr>
            </a:p>
          </p:txBody>
        </p:sp>
      </p:grpSp>
      <p:sp>
        <p:nvSpPr>
          <p:cNvPr id="85" name="テキスト ボックス 58"/>
          <p:cNvSpPr txBox="1">
            <a:spLocks noChangeArrowheads="1"/>
          </p:cNvSpPr>
          <p:nvPr/>
        </p:nvSpPr>
        <p:spPr bwMode="auto">
          <a:xfrm>
            <a:off x="153069" y="2132758"/>
            <a:ext cx="8857397" cy="400110"/>
          </a:xfrm>
          <a:prstGeom prst="rect">
            <a:avLst/>
          </a:prstGeom>
          <a:solidFill>
            <a:srgbClr val="FFFFCC"/>
          </a:solidFill>
          <a:ln w="28575">
            <a:noFill/>
            <a:miter lim="800000"/>
            <a:headEnd/>
            <a:tailEnd/>
          </a:ln>
        </p:spPr>
        <p:txBody>
          <a:bodyPr wrap="square">
            <a:spAutoFit/>
          </a:bodyPr>
          <a:lstStyle/>
          <a:p>
            <a:r>
              <a:rPr lang="en-US" altLang="ja-JP" sz="2000" b="1" dirty="0" smtClean="0">
                <a:solidFill>
                  <a:srgbClr val="0070C0"/>
                </a:solidFill>
                <a:latin typeface="Tahoma" pitchFamily="34" charset="0"/>
                <a:cs typeface="Tahoma" pitchFamily="34" charset="0"/>
              </a:rPr>
              <a:t>(2)   The effect of start conditions (filling start </a:t>
            </a:r>
            <a:r>
              <a:rPr lang="en-US" altLang="ja-JP" sz="2000" b="1" dirty="0" err="1" smtClean="0">
                <a:solidFill>
                  <a:srgbClr val="0070C0"/>
                </a:solidFill>
                <a:latin typeface="Tahoma" pitchFamily="34" charset="0"/>
                <a:cs typeface="Tahoma" pitchFamily="34" charset="0"/>
              </a:rPr>
              <a:t>vs</a:t>
            </a:r>
            <a:r>
              <a:rPr lang="en-US" altLang="ja-JP" sz="2000" b="1" dirty="0" smtClean="0">
                <a:solidFill>
                  <a:srgbClr val="0070C0"/>
                </a:solidFill>
                <a:latin typeface="Tahoma" pitchFamily="34" charset="0"/>
                <a:cs typeface="Tahoma" pitchFamily="34" charset="0"/>
              </a:rPr>
              <a:t> discharging 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8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ahoma">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latin typeface="Tahoma" pitchFamily="34" charset="0"/>
            <a:cs typeface="Tahoma"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20022</TotalTime>
  <Words>4281</Words>
  <Application>Microsoft Office PowerPoint</Application>
  <PresentationFormat>画面に合わせる (4:3)</PresentationFormat>
  <Paragraphs>836</Paragraphs>
  <Slides>38</Slides>
  <Notes>35</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PowerPoint プレゼンテーション</vt:lpstr>
      <vt:lpstr>1. Introduction  2. Gas cycle test  3. Test Results 4. Deriving Empirical      Formulae of Attained         Temperature  5. Summary</vt:lpstr>
      <vt:lpstr>1. Introduction 2. Gas cycle test  3. Test Results 4. Deriving Empirical      Formulae of Attained         Temperature  5. Summary</vt:lpstr>
      <vt:lpstr>PowerPoint プレゼンテーション</vt:lpstr>
      <vt:lpstr>PowerPoint プレゼンテーション</vt:lpstr>
      <vt:lpstr>PowerPoint プレゼンテーション</vt:lpstr>
      <vt:lpstr>1. Introduction  2. Gas cycle test  3. Test Results 4. Deriving Empirical      Formulae of Attained         Temperature  5. 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Introduction  2. Gas cycle test  3. Test Results 4. Deriving Empirical      Formulae of Attained         Temperature  5. 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Introduction  2. Gas cycle test  3. Test Results 4. Deriving Empirical      Formulae of Attained         Temperature  5. Summary</vt:lpstr>
      <vt:lpstr>PowerPoint プレゼンテーション</vt:lpstr>
      <vt:lpstr>PowerPoint プレゼンテーション</vt:lpstr>
      <vt:lpstr>1. Introduction  2. Gas cycle test  3. Test Results 4. Deriving Empirical      Formulae of Attained         Temperature  5. 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ModifiedBy>precool2</cp:lastModifiedBy>
  <cp:revision>1622</cp:revision>
  <dcterms:modified xsi:type="dcterms:W3CDTF">2011-09-13T20:08:36Z</dcterms:modified>
</cp:coreProperties>
</file>