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0" r:id="rId3"/>
    <p:sldId id="264" r:id="rId4"/>
    <p:sldId id="278" r:id="rId5"/>
    <p:sldId id="336" r:id="rId6"/>
    <p:sldId id="265" r:id="rId7"/>
    <p:sldId id="335" r:id="rId8"/>
    <p:sldId id="276" r:id="rId9"/>
    <p:sldId id="294" r:id="rId10"/>
    <p:sldId id="295" r:id="rId11"/>
    <p:sldId id="326" r:id="rId12"/>
    <p:sldId id="285" r:id="rId13"/>
    <p:sldId id="324" r:id="rId14"/>
    <p:sldId id="271" r:id="rId15"/>
    <p:sldId id="323" r:id="rId16"/>
    <p:sldId id="286" r:id="rId17"/>
    <p:sldId id="288" r:id="rId18"/>
    <p:sldId id="287" r:id="rId19"/>
    <p:sldId id="329" r:id="rId20"/>
    <p:sldId id="298" r:id="rId21"/>
    <p:sldId id="330" r:id="rId22"/>
    <p:sldId id="331" r:id="rId23"/>
    <p:sldId id="332" r:id="rId24"/>
    <p:sldId id="327" r:id="rId25"/>
    <p:sldId id="325" r:id="rId26"/>
    <p:sldId id="290" r:id="rId27"/>
    <p:sldId id="318" r:id="rId28"/>
    <p:sldId id="319" r:id="rId29"/>
    <p:sldId id="292" r:id="rId30"/>
    <p:sldId id="293" r:id="rId31"/>
    <p:sldId id="296" r:id="rId32"/>
    <p:sldId id="297" r:id="rId33"/>
    <p:sldId id="303" r:id="rId34"/>
    <p:sldId id="304" r:id="rId35"/>
    <p:sldId id="305" r:id="rId36"/>
    <p:sldId id="306" r:id="rId37"/>
    <p:sldId id="307" r:id="rId38"/>
    <p:sldId id="308" r:id="rId39"/>
    <p:sldId id="322" r:id="rId40"/>
    <p:sldId id="328" r:id="rId41"/>
    <p:sldId id="272" r:id="rId42"/>
    <p:sldId id="333" r:id="rId43"/>
    <p:sldId id="310" r:id="rId44"/>
    <p:sldId id="334" r:id="rId45"/>
    <p:sldId id="338" r:id="rId46"/>
    <p:sldId id="317" r:id="rId47"/>
    <p:sldId id="316" r:id="rId48"/>
    <p:sldId id="314" r:id="rId49"/>
    <p:sldId id="312" r:id="rId50"/>
    <p:sldId id="313" r:id="rId51"/>
    <p:sldId id="315" r:id="rId52"/>
    <p:sldId id="311" r:id="rId53"/>
    <p:sldId id="339" r:id="rId54"/>
    <p:sldId id="340" r:id="rId55"/>
    <p:sldId id="341" r:id="rId56"/>
    <p:sldId id="342" r:id="rId57"/>
    <p:sldId id="343" r:id="rId58"/>
    <p:sldId id="33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C00"/>
    <a:srgbClr val="A5ACB0"/>
    <a:srgbClr val="5A8E22"/>
    <a:srgbClr val="7D3027"/>
    <a:srgbClr val="0079C1"/>
    <a:srgbClr val="0959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5623" autoAdjust="0"/>
  </p:normalViewPr>
  <p:slideViewPr>
    <p:cSldViewPr>
      <p:cViewPr varScale="1">
        <p:scale>
          <a:sx n="63" d="100"/>
          <a:sy n="63" d="100"/>
        </p:scale>
        <p:origin x="-372" y="-96"/>
      </p:cViewPr>
      <p:guideLst>
        <p:guide orient="horz" pos="2160"/>
        <p:guide orient="horz" pos="960"/>
        <p:guide orient="horz" pos="240"/>
        <p:guide pos="288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603E-5D76-4461-B96C-55690648406A}" type="datetimeFigureOut">
              <a:rPr lang="en-US" sz="1100" smtClean="0">
                <a:latin typeface="Arial" pitchFamily="34" charset="0"/>
                <a:cs typeface="Arial" pitchFamily="34" charset="0"/>
              </a:rPr>
              <a:pPr/>
              <a:t>9/13/2011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AA2E-A7B2-427B-AC32-222B3AE68F73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1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8A46AED2-596F-408D-840E-AE4B9933D13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FBFC0834-AAF5-415B-8B91-4ECEBE5D9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09538" indent="-109538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73088" indent="-115888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23938" indent="-109538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87488" indent="-115888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38338" indent="-109538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EE7AD-B02F-4D3F-96E4-2FDA9FA0F8E6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981" tIns="45489" rIns="90981" bIns="45489" numCol="1" anchor="t" anchorCtr="0" compatLnSpc="1">
            <a:prstTxWarp prst="textNoShape">
              <a:avLst/>
            </a:prstTxWarp>
          </a:bodyPr>
          <a:lstStyle/>
          <a:p>
            <a:pPr defTabSz="893055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40E3B-A687-4A3B-A9BE-6DC0EBA70E36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4C29-D93C-4C3C-8CB1-2EE6C9056A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974" tIns="45486" rIns="90974" bIns="45486" numCol="1" anchor="t" anchorCtr="0" compatLnSpc="1">
            <a:prstTxWarp prst="textNoShape">
              <a:avLst/>
            </a:prstTxWarp>
          </a:bodyPr>
          <a:lstStyle/>
          <a:p>
            <a:pPr defTabSz="89299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33099-5B52-4042-B7A6-B7889178DE76}" type="slidenum">
              <a:rPr lang="en-US" smtClean="0">
                <a:ea typeface="ＭＳ Ｐゴシック" pitchFamily="34" charset="-128"/>
              </a:rPr>
              <a:pPr/>
              <a:t>54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96B5C-12FC-4BBE-AF55-E82424CC6D66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A9D9-F243-466A-A6CE-C8F84B8526AD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21E09-F85A-448E-9D3D-2840FC1DE929}" type="slidenum">
              <a:rPr lang="en-US" smtClean="0">
                <a:ea typeface="ＭＳ Ｐゴシック" pitchFamily="1" charset="-128"/>
              </a:rPr>
              <a:pPr/>
              <a:t>6</a:t>
            </a:fld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974" tIns="45486" rIns="90974" bIns="45486" numCol="1" anchor="t" anchorCtr="0" compatLnSpc="1">
            <a:prstTxWarp prst="textNoShape">
              <a:avLst/>
            </a:prstTxWarp>
          </a:bodyPr>
          <a:lstStyle/>
          <a:p>
            <a:pPr defTabSz="89299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95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62050"/>
            <a:ext cx="8077200" cy="120015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99" y="2895600"/>
            <a:ext cx="2847975" cy="2895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70061"/>
            <a:ext cx="9144000" cy="153888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/>
                <a:cs typeface="Arial Narrow"/>
              </a:rPr>
              <a:t>NREL is a national laboratory of the U.S. Department of Energy, Office of Energy Efficiency and Renewable Energy, operated by the Alliance for Sustainable Energy, LLC.</a:t>
            </a:r>
          </a:p>
        </p:txBody>
      </p:sp>
      <p:pic>
        <p:nvPicPr>
          <p:cNvPr id="6" name="Picture 5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2362200" cy="6216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RE_sublevel2_hdr"/>
          <p:cNvPicPr>
            <a:picLocks noChangeAspect="1" noChangeArrowheads="1"/>
          </p:cNvPicPr>
          <p:nvPr/>
        </p:nvPicPr>
        <p:blipFill>
          <a:blip r:embed="rId2" cstate="print"/>
          <a:srcRect l="9424" r="29335" b="14177"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17475"/>
            <a:ext cx="50911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 r="53954" b="-4156"/>
          <a:stretch>
            <a:fillRect/>
          </a:stretch>
        </p:blipFill>
        <p:spPr bwMode="auto">
          <a:xfrm>
            <a:off x="7578725" y="63500"/>
            <a:ext cx="14541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lnSpc>
                <a:spcPct val="80000"/>
              </a:lnSpc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3F00EE8-DFCC-4076-9D27-EB3525A536A8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lnSpc>
                <a:spcPct val="80000"/>
              </a:lnSpc>
              <a:spcAft>
                <a:spcPts val="0"/>
              </a:spcAft>
              <a:defRPr sz="2000">
                <a:cs typeface="Arial" pitchFamily="34" charset="0"/>
              </a:defRPr>
            </a:lvl1pPr>
          </a:lstStyle>
          <a:p>
            <a:pPr>
              <a:defRPr/>
            </a:pPr>
            <a:fld id="{B421AC83-C03B-4E38-8458-019A38E05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RE_sublevel2_hdr"/>
          <p:cNvPicPr>
            <a:picLocks noChangeAspect="1" noChangeArrowheads="1"/>
          </p:cNvPicPr>
          <p:nvPr userDrawn="1"/>
        </p:nvPicPr>
        <p:blipFill>
          <a:blip r:embed="rId2" cstate="print"/>
          <a:srcRect l="9424" r="29335" b="14177"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17475"/>
            <a:ext cx="50911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 r="53954" b="-4156"/>
          <a:stretch>
            <a:fillRect/>
          </a:stretch>
        </p:blipFill>
        <p:spPr bwMode="auto">
          <a:xfrm>
            <a:off x="7578725" y="63500"/>
            <a:ext cx="14541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3"/>
            <a:ext cx="8610600" cy="584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RE_sublevel2_hdr"/>
          <p:cNvPicPr>
            <a:picLocks noChangeAspect="1" noChangeArrowheads="1"/>
          </p:cNvPicPr>
          <p:nvPr userDrawn="1"/>
        </p:nvPicPr>
        <p:blipFill>
          <a:blip r:embed="rId2" cstate="print"/>
          <a:srcRect l="9424" r="29335" b="14177"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17475"/>
            <a:ext cx="50911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 r="53954" b="-4156"/>
          <a:stretch>
            <a:fillRect/>
          </a:stretch>
        </p:blipFill>
        <p:spPr bwMode="auto">
          <a:xfrm>
            <a:off x="7578725" y="63500"/>
            <a:ext cx="14541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ERE_sublevel2_hdr"/>
          <p:cNvPicPr>
            <a:picLocks noChangeAspect="1" noChangeArrowheads="1"/>
          </p:cNvPicPr>
          <p:nvPr userDrawn="1"/>
        </p:nvPicPr>
        <p:blipFill>
          <a:blip r:embed="rId2" cstate="print"/>
          <a:srcRect l="9424" r="29335" b="14177"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17475"/>
            <a:ext cx="50911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 r="53954" b="-4156"/>
          <a:stretch>
            <a:fillRect/>
          </a:stretch>
        </p:blipFill>
        <p:spPr bwMode="auto">
          <a:xfrm>
            <a:off x="7578725" y="63500"/>
            <a:ext cx="145415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92"/>
            <a:ext cx="8229600" cy="584775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386013"/>
            <a:ext cx="7772400" cy="738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5956" y="1524000"/>
            <a:ext cx="7812087" cy="7620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78613"/>
            <a:ext cx="9144000" cy="177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rgbClr val="0959A5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833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2296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0" y="6705600"/>
            <a:ext cx="9144000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0" cap="none" spc="50" normalizeH="0" baseline="0" dirty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         NATIONAL RENEWABLE ENERGY LABORATORY</a:t>
            </a:r>
            <a:endParaRPr kumimoji="0" lang="en-US" sz="1000" b="1" i="1" u="none" strike="noStrike" kern="0" cap="none" spc="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wmf"/><Relationship Id="rId11" Type="http://schemas.openxmlformats.org/officeDocument/2006/relationships/image" Target="../media/image40.png"/><Relationship Id="rId5" Type="http://schemas.openxmlformats.org/officeDocument/2006/relationships/image" Target="../media/image51.gif"/><Relationship Id="rId10" Type="http://schemas.openxmlformats.org/officeDocument/2006/relationships/image" Target="../media/image56.emf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e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68.png"/><Relationship Id="rId5" Type="http://schemas.openxmlformats.org/officeDocument/2006/relationships/image" Target="../media/image72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06 Aerials NREL 137_1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381000"/>
            <a:ext cx="4001936" cy="60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4419600" cy="1200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Real-World Hydrogen</a:t>
            </a:r>
            <a:br>
              <a:rPr lang="en-US" dirty="0" smtClean="0"/>
            </a:br>
            <a:r>
              <a:rPr lang="en-US" dirty="0" smtClean="0"/>
              <a:t>Technology Validation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2847975" cy="2895600"/>
          </a:xfrm>
        </p:spPr>
        <p:txBody>
          <a:bodyPr/>
          <a:lstStyle/>
          <a:p>
            <a:r>
              <a:rPr lang="en-US" dirty="0" smtClean="0"/>
              <a:t>ICHS 2011: T5 #217</a:t>
            </a:r>
          </a:p>
          <a:p>
            <a:r>
              <a:rPr lang="en-US" dirty="0" smtClean="0"/>
              <a:t>S. Sprik, J. Kurtz, K. Wipke, T. Ramsden, C. Ainscough, L. Eudy, G. Saur</a:t>
            </a:r>
          </a:p>
          <a:p>
            <a:r>
              <a:rPr lang="en-US" dirty="0" smtClean="0"/>
              <a:t>September 12-14,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3051" y="423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Fueling Rates by Application</a:t>
            </a:r>
            <a:endParaRPr lang="en-US" dirty="0"/>
          </a:p>
        </p:txBody>
      </p:sp>
      <p:pic>
        <p:nvPicPr>
          <p:cNvPr id="11266" name="Picture 14" descr="cdp_comb_04_FuelingRatesByAppl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71244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 from DOE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 Learning Demo</a:t>
            </a:r>
            <a:endParaRPr lang="en-US" dirty="0"/>
          </a:p>
        </p:txBody>
      </p:sp>
      <p:pic>
        <p:nvPicPr>
          <p:cNvPr id="5" name="Picture 4" descr="HSDC-icon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FCEV Learning Demonstration Teams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84963"/>
            <a:ext cx="457200" cy="1524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  <p:pic>
        <p:nvPicPr>
          <p:cNvPr id="1026" name="Object 13"/>
          <p:cNvPicPr>
            <a:picLocks noChangeArrowheads="1"/>
          </p:cNvPicPr>
          <p:nvPr/>
        </p:nvPicPr>
        <p:blipFill>
          <a:blip r:embed="rId3" cstate="print"/>
          <a:srcRect l="-407" t="-20456" r="-204" b="-3877"/>
          <a:stretch>
            <a:fillRect/>
          </a:stretch>
        </p:blipFill>
        <p:spPr bwMode="auto">
          <a:xfrm>
            <a:off x="762000" y="1371600"/>
            <a:ext cx="78520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ject 14"/>
          <p:cNvPicPr>
            <a:picLocks noChangeArrowheads="1"/>
          </p:cNvPicPr>
          <p:nvPr/>
        </p:nvPicPr>
        <p:blipFill>
          <a:blip r:embed="rId4" cstate="print"/>
          <a:srcRect l="-456" t="-1477" r="-456" b="-1711"/>
          <a:stretch>
            <a:fillRect/>
          </a:stretch>
        </p:blipFill>
        <p:spPr bwMode="auto">
          <a:xfrm>
            <a:off x="1066800" y="3810000"/>
            <a:ext cx="67503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Teams through end of 2009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3276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Teams through 2011</a:t>
            </a:r>
          </a:p>
        </p:txBody>
      </p:sp>
      <p:pic>
        <p:nvPicPr>
          <p:cNvPr id="8" name="Picture 7" descr="HSDC-icons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Two Sets of CDPs </a:t>
            </a:r>
            <a:br>
              <a:rPr lang="en-US" sz="3200" dirty="0" smtClean="0"/>
            </a:br>
            <a:r>
              <a:rPr lang="en-US" sz="3200" dirty="0" smtClean="0"/>
              <a:t>      Through 2009Q4                   After 2009Q4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6550" y="1219200"/>
            <a:ext cx="4040188" cy="3198813"/>
            <a:chOff x="336869" y="1219199"/>
            <a:chExt cx="4040505" cy="3198814"/>
          </a:xfrm>
        </p:grpSpPr>
        <p:pic>
          <p:nvPicPr>
            <p:cNvPr id="235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869" y="1219199"/>
              <a:ext cx="4040505" cy="26670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838200" y="4038600"/>
              <a:ext cx="2971800" cy="37941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1800" baseline="0"/>
                <a:t>80 Spring 2010 Results</a:t>
              </a:r>
            </a:p>
          </p:txBody>
        </p:sp>
      </p:grp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4038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400" dirty="0" smtClean="0"/>
              <a:t>Most comprehensive set we ever published</a:t>
            </a:r>
          </a:p>
          <a:p>
            <a:pPr>
              <a:buFontTx/>
              <a:buChar char="•"/>
            </a:pPr>
            <a:r>
              <a:rPr lang="en-US" sz="1400" dirty="0" smtClean="0"/>
              <a:t>Includes durability, range, fuel economy</a:t>
            </a:r>
          </a:p>
          <a:p>
            <a:pPr>
              <a:buFontTx/>
              <a:buChar char="•"/>
            </a:pPr>
            <a:r>
              <a:rPr lang="en-US" sz="1400" dirty="0" smtClean="0"/>
              <a:t>Covers data from all 4 Learning Demo teams + CHIP project over 5-year period</a:t>
            </a:r>
          </a:p>
          <a:p>
            <a:pPr>
              <a:buFontTx/>
              <a:buChar char="•"/>
            </a:pPr>
            <a:r>
              <a:rPr lang="en-US" sz="1400" dirty="0" smtClean="0"/>
              <a:t>Majority of these are now static, serving as a historical record of Gen 1 &amp; Gen 2 comparisons.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4191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419600" y="3581400"/>
            <a:ext cx="4495800" cy="2971800"/>
            <a:chOff x="4419600" y="3581400"/>
            <a:chExt cx="4495800" cy="297180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419600" y="4038600"/>
              <a:ext cx="4495800" cy="2514600"/>
              <a:chOff x="4419600" y="4038600"/>
              <a:chExt cx="4495800" cy="2514600"/>
            </a:xfrm>
          </p:grpSpPr>
          <p:sp>
            <p:nvSpPr>
              <p:cNvPr id="21516" name="Rectangle 13"/>
              <p:cNvSpPr>
                <a:spLocks noChangeArrowheads="1"/>
              </p:cNvSpPr>
              <p:nvPr/>
            </p:nvSpPr>
            <p:spPr bwMode="auto">
              <a:xfrm>
                <a:off x="5181600" y="4038600"/>
                <a:ext cx="2971800" cy="37941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en-US" sz="1800" baseline="0" dirty="0" smtClean="0"/>
                  <a:t>23 Results</a:t>
                </a:r>
                <a:endParaRPr lang="en-US" sz="1800" baseline="0" dirty="0"/>
              </a:p>
            </p:txBody>
          </p:sp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419600" y="4495800"/>
                <a:ext cx="44958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eaLnBrk="0" hangingPunct="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1400" kern="0" baseline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5 new CDPs</a:t>
                </a: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, </a:t>
                </a:r>
                <a:r>
                  <a:rPr lang="en-US" sz="1400" kern="0" baseline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and updated 18 </a:t>
                </a: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previously published CDPs with data from last </a:t>
                </a:r>
                <a:r>
                  <a:rPr lang="en-US" sz="1400" kern="0" baseline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12 </a:t>
                </a: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months</a:t>
                </a:r>
              </a:p>
              <a:p>
                <a:pPr marL="342900" indent="-342900" algn="l" eaLnBrk="0" hangingPunct="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Results on most recent durability, range, fuel </a:t>
                </a:r>
                <a:r>
                  <a:rPr lang="en-US" sz="1400" kern="0" baseline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economy, not </a:t>
                </a: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yet possible to publish until more data accumulated </a:t>
                </a:r>
                <a:r>
                  <a:rPr lang="en-US" sz="1400" kern="0" baseline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(end of 2011</a:t>
                </a: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)</a:t>
                </a:r>
              </a:p>
              <a:p>
                <a:pPr marL="342900" indent="-342900" algn="l" eaLnBrk="0" hangingPunct="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Covers data from 2 Learning Demo OEMs + CHIP project</a:t>
                </a:r>
              </a:p>
              <a:p>
                <a:pPr marL="342900" indent="-342900" algn="l" eaLnBrk="0" hangingPunct="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1400" kern="0" baseline="0" dirty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Emphasized changes observed </a:t>
                </a:r>
                <a:r>
                  <a:rPr lang="en-US" sz="1400" kern="0" baseline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between older data</a:t>
                </a:r>
                <a:r>
                  <a:rPr lang="en-US" sz="1400" kern="0" dirty="0" smtClean="0">
                    <a:solidFill>
                      <a:srgbClr val="0959A5"/>
                    </a:solidFill>
                    <a:latin typeface="+mn-lt"/>
                    <a:ea typeface="+mn-ea"/>
                    <a:cs typeface="ＭＳ Ｐゴシック"/>
                  </a:rPr>
                  <a:t> and the newer data</a:t>
                </a:r>
                <a:endParaRPr lang="en-US" sz="1400" kern="0" baseline="0" dirty="0">
                  <a:solidFill>
                    <a:srgbClr val="0959A5"/>
                  </a:solidFill>
                  <a:latin typeface="+mn-lt"/>
                  <a:ea typeface="+mn-ea"/>
                  <a:cs typeface="ＭＳ Ｐゴシック"/>
                </a:endParaRPr>
              </a:p>
              <a:p>
                <a:pPr marL="342900" indent="-342900" algn="l" eaLnBrk="0" hangingPunct="0">
                  <a:spcBef>
                    <a:spcPct val="20000"/>
                  </a:spcBef>
                  <a:defRPr/>
                </a:pPr>
                <a:endParaRPr lang="en-US" sz="1400" kern="0" baseline="0" dirty="0">
                  <a:solidFill>
                    <a:srgbClr val="0959A5"/>
                  </a:solidFill>
                  <a:latin typeface="+mn-lt"/>
                  <a:ea typeface="+mn-ea"/>
                  <a:cs typeface="ＭＳ Ｐゴシック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696200" y="3581400"/>
              <a:ext cx="1048236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baseline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23D723"/>
                  </a:solidFill>
                  <a:latin typeface="Arial" pitchFamily="34" charset="0"/>
                  <a:ea typeface="ＭＳ Ｐゴシック"/>
                  <a:cs typeface="ＭＳ Ｐゴシック"/>
                </a:rPr>
                <a:t>Spring 2011</a:t>
              </a:r>
              <a:endParaRPr lang="en-US" sz="1200" b="1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D723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16" name="Picture 15" descr="HSDC-icons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7620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93675" y="73025"/>
            <a:ext cx="895032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Technology </a:t>
            </a:r>
            <a:r>
              <a:rPr lang="en-US" sz="2400" b="1" dirty="0" smtClean="0">
                <a:solidFill>
                  <a:schemeClr val="bg1"/>
                </a:solidFill>
              </a:rPr>
              <a:t>Validation FCEV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4677" name="Rectangle 4"/>
          <p:cNvSpPr>
            <a:spLocks noChangeArrowheads="1"/>
          </p:cNvSpPr>
          <p:nvPr/>
        </p:nvSpPr>
        <p:spPr bwMode="auto">
          <a:xfrm>
            <a:off x="0" y="582613"/>
            <a:ext cx="9144000" cy="552450"/>
          </a:xfrm>
          <a:prstGeom prst="rect">
            <a:avLst/>
          </a:prstGeom>
          <a:solidFill>
            <a:srgbClr val="3C699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Learning Demonstration has Exceeded Technical Goals </a:t>
            </a:r>
            <a:b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for Driving Range and Fuel Cell Durability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8475" y="1343025"/>
            <a:ext cx="8088313" cy="46005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51373"/>
                  <a:invGamma/>
                </a:srgbClr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76625" y="2327275"/>
            <a:ext cx="50180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  <a:spcAft>
                <a:spcPct val="35000"/>
              </a:spcAft>
              <a:tabLst>
                <a:tab pos="690563" algn="l"/>
              </a:tabLst>
            </a:pPr>
            <a:endParaRPr lang="en-US" sz="1600" i="1">
              <a:solidFill>
                <a:srgbClr val="19304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0" y="1492250"/>
            <a:ext cx="6243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3366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DOE Vehicle/Infrastructure Demonstration</a:t>
            </a:r>
            <a:r>
              <a:rPr lang="en-US" sz="1800" b="0" dirty="0">
                <a:solidFill>
                  <a:srgbClr val="003366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en-US" sz="1600" b="0" i="1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Four teams in 50/50 cost-shared projects with </a:t>
            </a:r>
            <a:endParaRPr lang="en-US" sz="1600" b="0" i="1" dirty="0" smtClean="0">
              <a:solidFill>
                <a:srgbClr val="00336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600" b="0" i="1" dirty="0" smtClean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DOE Fuel Cell Technologies </a:t>
            </a:r>
            <a:r>
              <a:rPr lang="en-US" sz="1600" b="0" i="1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Program</a:t>
            </a:r>
            <a:endParaRPr lang="en-US" sz="1600" b="0" i="1" dirty="0">
              <a:solidFill>
                <a:srgbClr val="003366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5" descr="b027-gm2-0105n"/>
          <p:cNvPicPr>
            <a:picLocks noChangeAspect="1" noChangeArrowheads="1"/>
          </p:cNvPicPr>
          <p:nvPr/>
        </p:nvPicPr>
        <p:blipFill>
          <a:blip r:embed="rId3" cstate="print"/>
          <a:srcRect t="2411"/>
          <a:stretch>
            <a:fillRect/>
          </a:stretch>
        </p:blipFill>
        <p:spPr bwMode="auto">
          <a:xfrm>
            <a:off x="666750" y="1552575"/>
            <a:ext cx="1473200" cy="8366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" name="Picture 6" descr="img_2005-02-21_h2_station"/>
          <p:cNvPicPr>
            <a:picLocks noChangeAspect="1" noChangeArrowheads="1"/>
          </p:cNvPicPr>
          <p:nvPr/>
        </p:nvPicPr>
        <p:blipFill>
          <a:blip r:embed="rId4" cstate="print"/>
          <a:srcRect l="862" t="27036" r="1724" b="13193"/>
          <a:stretch>
            <a:fillRect/>
          </a:stretch>
        </p:blipFill>
        <p:spPr bwMode="auto">
          <a:xfrm>
            <a:off x="684213" y="3527425"/>
            <a:ext cx="1460500" cy="9874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" name="Picture 7" descr="benning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4635500"/>
            <a:ext cx="1465263" cy="1035050"/>
          </a:xfrm>
          <a:prstGeom prst="rect">
            <a:avLst/>
          </a:prstGeom>
          <a:solidFill>
            <a:srgbClr val="EAEAEA"/>
          </a:solidFill>
          <a:ln w="158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7" name="Picture 8" descr="photo_lax"/>
          <p:cNvPicPr>
            <a:picLocks noChangeAspect="1" noChangeArrowheads="1"/>
          </p:cNvPicPr>
          <p:nvPr/>
        </p:nvPicPr>
        <p:blipFill>
          <a:blip r:embed="rId6" cstate="print"/>
          <a:srcRect t="2025"/>
          <a:stretch>
            <a:fillRect/>
          </a:stretch>
        </p:blipFill>
        <p:spPr bwMode="auto">
          <a:xfrm>
            <a:off x="669925" y="2482850"/>
            <a:ext cx="1450975" cy="941388"/>
          </a:xfrm>
          <a:prstGeom prst="rect">
            <a:avLst/>
          </a:prstGeom>
          <a:solidFill>
            <a:srgbClr val="EAEAEA"/>
          </a:solidFill>
          <a:ln w="158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24100" y="2682875"/>
            <a:ext cx="6270625" cy="290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166688" indent="-166688">
              <a:lnSpc>
                <a:spcPct val="90000"/>
              </a:lnSpc>
              <a:spcBef>
                <a:spcPct val="10000"/>
              </a:spcBef>
              <a:spcAft>
                <a:spcPct val="35000"/>
              </a:spcAft>
              <a:buFontTx/>
              <a:buChar char="•"/>
            </a:pPr>
            <a:r>
              <a:rPr lang="en-US" sz="1600" dirty="0" smtClean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155 </a:t>
            </a: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fuel cell vehicles and </a:t>
            </a:r>
            <a:r>
              <a:rPr lang="en-US" sz="1600" dirty="0" smtClean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25 </a:t>
            </a: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fueling stations demonstrated</a:t>
            </a:r>
          </a:p>
          <a:p>
            <a:pPr marL="166688" indent="-166688">
              <a:lnSpc>
                <a:spcPct val="90000"/>
              </a:lnSpc>
              <a:spcBef>
                <a:spcPct val="10000"/>
              </a:spcBef>
              <a:spcAft>
                <a:spcPct val="35000"/>
              </a:spcAft>
              <a:buFontTx/>
              <a:buChar char="•"/>
            </a:pP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More than </a:t>
            </a:r>
            <a:r>
              <a:rPr lang="en-US" sz="1600" dirty="0" smtClean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million miles traveled</a:t>
            </a:r>
          </a:p>
          <a:p>
            <a:pPr marL="166688" indent="-166688">
              <a:lnSpc>
                <a:spcPct val="90000"/>
              </a:lnSpc>
              <a:spcBef>
                <a:spcPct val="10000"/>
              </a:spcBef>
              <a:spcAft>
                <a:spcPct val="35000"/>
              </a:spcAft>
              <a:buFontTx/>
              <a:buChar char="•"/>
            </a:pP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More than </a:t>
            </a:r>
            <a:r>
              <a:rPr lang="en-US" sz="1600" dirty="0" smtClean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147,000 </a:t>
            </a: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kg of hydrogen produced or dispensed*</a:t>
            </a:r>
          </a:p>
          <a:p>
            <a:pPr marL="166688" indent="-166688">
              <a:lnSpc>
                <a:spcPct val="90000"/>
              </a:lnSpc>
              <a:spcBef>
                <a:spcPct val="10000"/>
              </a:spcBef>
              <a:spcAft>
                <a:spcPct val="35000"/>
              </a:spcAft>
              <a:buFontTx/>
              <a:buChar char="•"/>
            </a:pP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Analysis by NREL shows:</a:t>
            </a:r>
            <a:r>
              <a:rPr lang="en-US" sz="1600" dirty="0">
                <a:solidFill>
                  <a:srgbClr val="00234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98513" lvl="1" indent="-231775">
              <a:spcBef>
                <a:spcPct val="15000"/>
              </a:spcBef>
              <a:spcAft>
                <a:spcPct val="20000"/>
              </a:spcAft>
              <a:buSzPct val="110000"/>
              <a:buFontTx/>
              <a:buChar char="•"/>
            </a:pPr>
            <a:r>
              <a:rPr lang="en-US" sz="1600" b="0" dirty="0">
                <a:solidFill>
                  <a:srgbClr val="A5002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Efficiency: </a:t>
            </a:r>
            <a:r>
              <a:rPr lang="en-US" sz="1600" b="0" dirty="0">
                <a:solidFill>
                  <a:srgbClr val="003366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53 – </a:t>
            </a:r>
            <a:r>
              <a:rPr lang="en-US" sz="1600" b="0" dirty="0" smtClean="0">
                <a:solidFill>
                  <a:srgbClr val="003366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59%</a:t>
            </a:r>
            <a:r>
              <a:rPr lang="en-US" sz="1600" dirty="0" smtClean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(&gt;2x higher than gasoline internal combustion engines)</a:t>
            </a:r>
          </a:p>
          <a:p>
            <a:pPr marL="798513" lvl="1" indent="-231775">
              <a:spcBef>
                <a:spcPct val="15000"/>
              </a:spcBef>
              <a:spcAft>
                <a:spcPct val="20000"/>
              </a:spcAft>
              <a:buSzPct val="110000"/>
              <a:buFontTx/>
              <a:buChar char="•"/>
            </a:pPr>
            <a:r>
              <a:rPr lang="en-US" sz="1600" b="0" dirty="0">
                <a:solidFill>
                  <a:srgbClr val="A5002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Range:  </a:t>
            </a:r>
            <a:r>
              <a:rPr lang="en-US" sz="1600" b="0" dirty="0">
                <a:solidFill>
                  <a:srgbClr val="003366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~196 – 254  miles </a:t>
            </a:r>
          </a:p>
          <a:p>
            <a:pPr marL="798513" lvl="1" indent="-231775">
              <a:spcBef>
                <a:spcPct val="15000"/>
              </a:spcBef>
              <a:spcAft>
                <a:spcPct val="20000"/>
              </a:spcAft>
              <a:buSzPct val="110000"/>
              <a:buFontTx/>
              <a:buChar char="•"/>
            </a:pPr>
            <a:r>
              <a:rPr lang="en-US" sz="1600" b="0" dirty="0">
                <a:solidFill>
                  <a:srgbClr val="A5002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Fuel Cell System Durability:  </a:t>
            </a:r>
          </a:p>
          <a:p>
            <a:pPr marL="1135063" lvl="2" indent="-222250">
              <a:spcBef>
                <a:spcPct val="15000"/>
              </a:spcBef>
              <a:spcAft>
                <a:spcPct val="20000"/>
              </a:spcAft>
              <a:buSzPct val="110000"/>
            </a:pPr>
            <a:r>
              <a:rPr lang="en-US" sz="1600" b="0" dirty="0">
                <a:solidFill>
                  <a:srgbClr val="002346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~ 2,500 hrs</a:t>
            </a:r>
            <a:r>
              <a:rPr lang="en-US" sz="1600" dirty="0">
                <a:solidFill>
                  <a:srgbClr val="00234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>
                <a:solidFill>
                  <a:srgbClr val="002346"/>
                </a:solidFill>
                <a:ea typeface="Arial Unicode MS" pitchFamily="34" charset="-128"/>
                <a:cs typeface="Arial Unicode MS" pitchFamily="34" charset="-128"/>
              </a:rPr>
              <a:t>(~75,000 </a:t>
            </a:r>
            <a:r>
              <a:rPr lang="en-US" sz="1400" dirty="0" smtClean="0">
                <a:solidFill>
                  <a:srgbClr val="002346"/>
                </a:solidFill>
                <a:ea typeface="Arial Unicode MS" pitchFamily="34" charset="-128"/>
                <a:cs typeface="Arial Unicode MS" pitchFamily="34" charset="-128"/>
              </a:rPr>
              <a:t>miles at 30 mph avg. speed)</a:t>
            </a:r>
            <a:endParaRPr lang="en-US" sz="1400" dirty="0">
              <a:solidFill>
                <a:srgbClr val="002346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35063" lvl="2" indent="-222250">
              <a:spcBef>
                <a:spcPct val="15000"/>
              </a:spcBef>
              <a:spcAft>
                <a:spcPct val="20000"/>
              </a:spcAft>
              <a:buSzPct val="110000"/>
            </a:pPr>
            <a:endParaRPr lang="en-US" sz="1400" dirty="0">
              <a:solidFill>
                <a:srgbClr val="00234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200400" y="5611813"/>
            <a:ext cx="54070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03366"/>
                </a:solidFill>
              </a:rPr>
              <a:t>*includes hydrogen not used in the Program’s demonstration vehicles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 bwMode="white">
          <a:xfrm>
            <a:off x="0" y="6684963"/>
            <a:ext cx="457200" cy="153987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  <p:pic>
        <p:nvPicPr>
          <p:cNvPr id="22" name="Picture 21" descr="HSDC-icons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Status: Out of 25 Project Stations, 13 Are Still Operational (3/5 outside of DOE project)</a:t>
            </a:r>
            <a:endParaRPr lang="en-US" sz="2500" dirty="0" smtClean="0"/>
          </a:p>
        </p:txBody>
      </p:sp>
      <p:pic>
        <p:nvPicPr>
          <p:cNvPr id="13315" name="Picture 33" descr="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5200" y="3276600"/>
            <a:ext cx="27796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18"/>
          <p:cNvSpPr>
            <a:spLocks noChangeShapeType="1"/>
          </p:cNvSpPr>
          <p:nvPr/>
        </p:nvSpPr>
        <p:spPr bwMode="auto">
          <a:xfrm flipH="1">
            <a:off x="5637865" y="2362200"/>
            <a:ext cx="1296335" cy="13907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3"/>
          <p:cNvSpPr>
            <a:spLocks noChangeShapeType="1"/>
          </p:cNvSpPr>
          <p:nvPr/>
        </p:nvSpPr>
        <p:spPr bwMode="auto">
          <a:xfrm>
            <a:off x="6095999" y="3886200"/>
            <a:ext cx="655939" cy="297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H="1">
            <a:off x="3047999" y="4442974"/>
            <a:ext cx="615210" cy="4401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4"/>
          <p:cNvSpPr>
            <a:spLocks noChangeShapeType="1"/>
          </p:cNvSpPr>
          <p:nvPr/>
        </p:nvSpPr>
        <p:spPr bwMode="auto">
          <a:xfrm flipH="1" flipV="1">
            <a:off x="2286000" y="2819400"/>
            <a:ext cx="12954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1219200"/>
            <a:ext cx="2231490" cy="23684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15872" y="3704160"/>
            <a:ext cx="2179732" cy="2319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572000"/>
            <a:ext cx="2308225" cy="1733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323" name="Oval 14"/>
          <p:cNvSpPr>
            <a:spLocks noChangeArrowheads="1"/>
          </p:cNvSpPr>
          <p:nvPr/>
        </p:nvSpPr>
        <p:spPr bwMode="auto">
          <a:xfrm>
            <a:off x="5486400" y="3733800"/>
            <a:ext cx="176212" cy="176213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5"/>
          <p:cNvSpPr>
            <a:spLocks noChangeArrowheads="1"/>
          </p:cNvSpPr>
          <p:nvPr/>
        </p:nvSpPr>
        <p:spPr bwMode="auto">
          <a:xfrm rot="1800000">
            <a:off x="5908742" y="3731053"/>
            <a:ext cx="176253" cy="366713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7"/>
          <p:cNvSpPr>
            <a:spLocks noChangeArrowheads="1"/>
          </p:cNvSpPr>
          <p:nvPr/>
        </p:nvSpPr>
        <p:spPr bwMode="auto">
          <a:xfrm rot="1800000">
            <a:off x="3550058" y="3980587"/>
            <a:ext cx="130175" cy="214312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24"/>
          <p:cNvSpPr txBox="1">
            <a:spLocks noChangeArrowheads="1"/>
          </p:cNvSpPr>
          <p:nvPr/>
        </p:nvSpPr>
        <p:spPr bwMode="auto">
          <a:xfrm>
            <a:off x="-61913" y="6530975"/>
            <a:ext cx="6286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600" baseline="0" dirty="0" smtClean="0">
                <a:solidFill>
                  <a:schemeClr val="tx1"/>
                </a:solidFill>
              </a:rPr>
              <a:t>Mar-31-2011</a:t>
            </a:r>
            <a:endParaRPr lang="en-US" sz="500" baseline="0" dirty="0">
              <a:solidFill>
                <a:schemeClr val="tx1"/>
              </a:solidFill>
            </a:endParaRPr>
          </a:p>
        </p:txBody>
      </p:sp>
      <p:sp>
        <p:nvSpPr>
          <p:cNvPr id="13329" name="Text Box 29"/>
          <p:cNvSpPr txBox="1">
            <a:spLocks noChangeArrowheads="1"/>
          </p:cNvSpPr>
          <p:nvPr/>
        </p:nvSpPr>
        <p:spPr bwMode="auto">
          <a:xfrm>
            <a:off x="381000" y="1600200"/>
            <a:ext cx="851515" cy="523220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1400" baseline="0" dirty="0" smtClean="0">
                <a:solidFill>
                  <a:schemeClr val="tx1"/>
                </a:solidFill>
              </a:rPr>
              <a:t>2 Online</a:t>
            </a:r>
          </a:p>
          <a:p>
            <a:pPr algn="l" eaLnBrk="0" hangingPunct="0"/>
            <a:r>
              <a:rPr lang="en-US" sz="1400" baseline="0" dirty="0" smtClean="0">
                <a:solidFill>
                  <a:schemeClr val="tx1"/>
                </a:solidFill>
              </a:rPr>
              <a:t>3 Future</a:t>
            </a:r>
            <a:endParaRPr lang="en-US" sz="1400" baseline="0" dirty="0">
              <a:solidFill>
                <a:schemeClr val="tx1"/>
              </a:solidFill>
            </a:endParaRPr>
          </a:p>
        </p:txBody>
      </p:sp>
      <p:sp>
        <p:nvSpPr>
          <p:cNvPr id="13331" name="Text Box 30"/>
          <p:cNvSpPr txBox="1">
            <a:spLocks noChangeArrowheads="1"/>
          </p:cNvSpPr>
          <p:nvPr/>
        </p:nvSpPr>
        <p:spPr bwMode="auto">
          <a:xfrm>
            <a:off x="4124325" y="4067175"/>
            <a:ext cx="1109599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ＭＳ Ｐゴシック"/>
              </a:rPr>
              <a:t>54 Online</a:t>
            </a:r>
          </a:p>
          <a:p>
            <a:pPr algn="l" eaLnBrk="0" hangingPunct="0">
              <a:defRPr/>
            </a:pPr>
            <a:r>
              <a:rPr lang="en-US" sz="1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  <a:cs typeface="ＭＳ Ｐゴシック"/>
              </a:rPr>
              <a:t>15 Future</a:t>
            </a:r>
            <a:endParaRPr lang="en-US" sz="16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7981950" y="5664398"/>
            <a:ext cx="851515" cy="307777"/>
          </a:xfrm>
          <a:prstGeom prst="rect">
            <a:avLst/>
          </a:prstGeom>
          <a:solidFill>
            <a:schemeClr val="lt1">
              <a:alpha val="41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1400" baseline="0" dirty="0" smtClean="0">
                <a:solidFill>
                  <a:schemeClr val="tx1"/>
                </a:solidFill>
              </a:rPr>
              <a:t>6 Online</a:t>
            </a:r>
            <a:endParaRPr lang="en-US" sz="1400" baseline="0" dirty="0">
              <a:solidFill>
                <a:schemeClr val="tx1"/>
              </a:solidFill>
            </a:endParaRPr>
          </a:p>
        </p:txBody>
      </p:sp>
      <p:sp>
        <p:nvSpPr>
          <p:cNvPr id="13332" name="Text Box 34"/>
          <p:cNvSpPr txBox="1">
            <a:spLocks noChangeArrowheads="1"/>
          </p:cNvSpPr>
          <p:nvPr/>
        </p:nvSpPr>
        <p:spPr bwMode="auto">
          <a:xfrm>
            <a:off x="495300" y="1181100"/>
            <a:ext cx="206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aseline="0" dirty="0">
                <a:solidFill>
                  <a:srgbClr val="0000FF"/>
                </a:solidFill>
                <a:latin typeface="Arial Black" pitchFamily="34" charset="0"/>
              </a:rPr>
              <a:t>SF Bay Area</a:t>
            </a:r>
          </a:p>
        </p:txBody>
      </p:sp>
      <p:sp>
        <p:nvSpPr>
          <p:cNvPr id="13333" name="Text Box 38"/>
          <p:cNvSpPr txBox="1">
            <a:spLocks noChangeArrowheads="1"/>
          </p:cNvSpPr>
          <p:nvPr/>
        </p:nvSpPr>
        <p:spPr bwMode="auto">
          <a:xfrm>
            <a:off x="6711950" y="3716338"/>
            <a:ext cx="2293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aseline="0" dirty="0">
                <a:solidFill>
                  <a:srgbClr val="0000FF"/>
                </a:solidFill>
                <a:latin typeface="Arial Black" pitchFamily="34" charset="0"/>
              </a:rPr>
              <a:t>DC to New York</a:t>
            </a:r>
          </a:p>
        </p:txBody>
      </p:sp>
      <p:pic>
        <p:nvPicPr>
          <p:cNvPr id="54" name="Picture 13" descr="semich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21546" y="1219200"/>
            <a:ext cx="232518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7924800" y="2895600"/>
            <a:ext cx="851515" cy="307777"/>
          </a:xfrm>
          <a:prstGeom prst="rect">
            <a:avLst/>
          </a:prstGeom>
          <a:solidFill>
            <a:schemeClr val="lt1">
              <a:alpha val="46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1400" baseline="0" dirty="0" smtClean="0">
                <a:solidFill>
                  <a:schemeClr val="tx1"/>
                </a:solidFill>
              </a:rPr>
              <a:t>4 Online</a:t>
            </a:r>
            <a:endParaRPr lang="en-US" sz="1400" baseline="0" dirty="0">
              <a:solidFill>
                <a:schemeClr val="tx1"/>
              </a:solidFill>
            </a:endParaRPr>
          </a:p>
        </p:txBody>
      </p:sp>
      <p:sp>
        <p:nvSpPr>
          <p:cNvPr id="13346" name="Text Box 37"/>
          <p:cNvSpPr txBox="1">
            <a:spLocks noChangeArrowheads="1"/>
          </p:cNvSpPr>
          <p:nvPr/>
        </p:nvSpPr>
        <p:spPr bwMode="auto">
          <a:xfrm>
            <a:off x="6867525" y="1190625"/>
            <a:ext cx="1735137" cy="36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aseline="0" dirty="0">
                <a:solidFill>
                  <a:srgbClr val="0000FF"/>
                </a:solidFill>
                <a:latin typeface="Arial Black" pitchFamily="34" charset="0"/>
              </a:rPr>
              <a:t>Detroit Area</a:t>
            </a:r>
          </a:p>
        </p:txBody>
      </p:sp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71232" y="4273629"/>
            <a:ext cx="2696085" cy="19556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36" name="Text Box 35"/>
          <p:cNvSpPr txBox="1">
            <a:spLocks noChangeArrowheads="1"/>
          </p:cNvSpPr>
          <p:nvPr/>
        </p:nvSpPr>
        <p:spPr bwMode="auto">
          <a:xfrm>
            <a:off x="623888" y="3921125"/>
            <a:ext cx="239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aseline="0" dirty="0">
                <a:solidFill>
                  <a:srgbClr val="0000FF"/>
                </a:solidFill>
                <a:latin typeface="Arial Black" pitchFamily="34" charset="0"/>
              </a:rPr>
              <a:t>Los Angeles Area</a:t>
            </a:r>
          </a:p>
        </p:txBody>
      </p:sp>
      <p:sp>
        <p:nvSpPr>
          <p:cNvPr id="13337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888385" cy="52322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1400" baseline="0" dirty="0" smtClean="0">
                <a:solidFill>
                  <a:schemeClr val="tx1"/>
                </a:solidFill>
              </a:rPr>
              <a:t>17 Online</a:t>
            </a:r>
          </a:p>
          <a:p>
            <a:pPr algn="l" eaLnBrk="0" hangingPunct="0"/>
            <a:r>
              <a:rPr lang="en-US" sz="1400" baseline="0" dirty="0" smtClean="0">
                <a:solidFill>
                  <a:schemeClr val="tx1"/>
                </a:solidFill>
              </a:rPr>
              <a:t>11 Future</a:t>
            </a:r>
            <a:endParaRPr lang="en-US" sz="1400" baseline="0" dirty="0">
              <a:solidFill>
                <a:schemeClr val="tx1"/>
              </a:solidFill>
            </a:endParaRP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>
            <a:off x="4572000" y="6552196"/>
            <a:ext cx="1751633" cy="100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 flipV="1">
            <a:off x="6323633" y="5503862"/>
            <a:ext cx="967" cy="104833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flipV="1">
            <a:off x="4572000" y="5503862"/>
            <a:ext cx="967" cy="104833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2" name="Line 47"/>
          <p:cNvSpPr>
            <a:spLocks noChangeShapeType="1"/>
          </p:cNvSpPr>
          <p:nvPr/>
        </p:nvSpPr>
        <p:spPr bwMode="auto">
          <a:xfrm>
            <a:off x="4572000" y="6552196"/>
            <a:ext cx="1751633" cy="100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V="1">
            <a:off x="4572000" y="5503862"/>
            <a:ext cx="967" cy="104833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4572000" y="6552196"/>
            <a:ext cx="1751633" cy="100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 flipV="1">
            <a:off x="6323633" y="5503862"/>
            <a:ext cx="967" cy="104833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7" name="Line 52"/>
          <p:cNvSpPr>
            <a:spLocks noChangeShapeType="1"/>
          </p:cNvSpPr>
          <p:nvPr/>
        </p:nvSpPr>
        <p:spPr bwMode="auto">
          <a:xfrm flipV="1">
            <a:off x="4572000" y="5503862"/>
            <a:ext cx="967" cy="104833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9" name="Line 54"/>
          <p:cNvSpPr>
            <a:spLocks noChangeShapeType="1"/>
          </p:cNvSpPr>
          <p:nvPr/>
        </p:nvSpPr>
        <p:spPr bwMode="auto">
          <a:xfrm>
            <a:off x="4618401" y="5648460"/>
            <a:ext cx="232004" cy="1004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59" name="Picture 58" descr="legen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5105400"/>
            <a:ext cx="1671638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Oval 16"/>
          <p:cNvSpPr>
            <a:spLocks noChangeArrowheads="1"/>
          </p:cNvSpPr>
          <p:nvPr/>
        </p:nvSpPr>
        <p:spPr bwMode="auto">
          <a:xfrm rot="21045490">
            <a:off x="3665192" y="4358766"/>
            <a:ext cx="212392" cy="116694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805783" y="6074569"/>
            <a:ext cx="889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baseline="0" dirty="0" smtClean="0">
                <a:solidFill>
                  <a:srgbClr val="FF0000"/>
                </a:solidFill>
              </a:rPr>
              <a:t>3 mile radius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29596" y="5860256"/>
            <a:ext cx="889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baseline="0" dirty="0" smtClean="0">
                <a:solidFill>
                  <a:srgbClr val="FF0000"/>
                </a:solidFill>
              </a:rPr>
              <a:t>6 mile radius</a:t>
            </a:r>
            <a:endParaRPr lang="en-US" sz="900" b="1" dirty="0">
              <a:solidFill>
                <a:srgbClr val="FF0000"/>
              </a:solidFill>
            </a:endParaRP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1371600"/>
            <a:ext cx="2961228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943600" y="1524000"/>
            <a:ext cx="322006" cy="1359932"/>
            <a:chOff x="8763000" y="1371600"/>
            <a:chExt cx="322006" cy="1359932"/>
          </a:xfrm>
        </p:grpSpPr>
        <p:sp>
          <p:nvSpPr>
            <p:cNvPr id="56" name="Text Box 33"/>
            <p:cNvSpPr txBox="1">
              <a:spLocks noChangeArrowheads="1"/>
            </p:cNvSpPr>
            <p:nvPr/>
          </p:nvSpPr>
          <p:spPr bwMode="auto">
            <a:xfrm>
              <a:off x="8772100" y="1954161"/>
              <a:ext cx="31290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aseline="0" dirty="0" smtClean="0">
                  <a:solidFill>
                    <a:schemeClr val="tx1"/>
                  </a:solidFill>
                </a:rPr>
                <a:t>9</a:t>
              </a:r>
              <a:endParaRPr lang="en-US" sz="18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 Box 33"/>
            <p:cNvSpPr txBox="1">
              <a:spLocks noChangeArrowheads="1"/>
            </p:cNvSpPr>
            <p:nvPr/>
          </p:nvSpPr>
          <p:spPr bwMode="auto">
            <a:xfrm>
              <a:off x="8772100" y="2362200"/>
              <a:ext cx="31290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aseline="0" dirty="0" smtClean="0">
                  <a:solidFill>
                    <a:schemeClr val="tx1"/>
                  </a:solidFill>
                </a:rPr>
                <a:t>6</a:t>
              </a:r>
              <a:endParaRPr lang="en-US" sz="18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8763000" y="1371600"/>
              <a:ext cx="31290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aseline="0" dirty="0" smtClean="0">
                  <a:solidFill>
                    <a:schemeClr val="tx1"/>
                  </a:solidFill>
                </a:rPr>
                <a:t>9</a:t>
              </a:r>
              <a:endParaRPr lang="en-US" sz="18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85"/>
          <p:cNvGrpSpPr/>
          <p:nvPr/>
        </p:nvGrpSpPr>
        <p:grpSpPr>
          <a:xfrm>
            <a:off x="3429000" y="5943600"/>
            <a:ext cx="609600" cy="609600"/>
            <a:chOff x="3581400" y="5943600"/>
            <a:chExt cx="381000" cy="381000"/>
          </a:xfrm>
        </p:grpSpPr>
        <p:sp>
          <p:nvSpPr>
            <p:cNvPr id="50" name="Oval 49"/>
            <p:cNvSpPr/>
            <p:nvPr/>
          </p:nvSpPr>
          <p:spPr bwMode="auto">
            <a:xfrm>
              <a:off x="3581400" y="5943600"/>
              <a:ext cx="381000" cy="381000"/>
            </a:xfrm>
            <a:prstGeom prst="ellipse">
              <a:avLst/>
            </a:prstGeom>
            <a:solidFill>
              <a:srgbClr val="23D72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-2500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670736" y="6035669"/>
              <a:ext cx="203008" cy="198779"/>
            </a:xfrm>
            <a:prstGeom prst="ellipse">
              <a:avLst/>
            </a:prstGeom>
            <a:solidFill>
              <a:srgbClr val="23D72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-2500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5400000">
              <a:off x="3751959" y="6000749"/>
              <a:ext cx="148528" cy="108647"/>
            </a:xfrm>
            <a:prstGeom prst="line">
              <a:avLst/>
            </a:prstGeom>
            <a:solidFill>
              <a:srgbClr val="095AA6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0800000" flipV="1">
              <a:off x="3770205" y="6107311"/>
              <a:ext cx="93969" cy="21210"/>
            </a:xfrm>
            <a:prstGeom prst="line">
              <a:avLst/>
            </a:prstGeom>
            <a:solidFill>
              <a:srgbClr val="095AA6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TextBox 88"/>
          <p:cNvSpPr txBox="1"/>
          <p:nvPr/>
        </p:nvSpPr>
        <p:spPr>
          <a:xfrm>
            <a:off x="5366826" y="539115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solidFill>
                  <a:schemeClr val="tx1"/>
                </a:solidFill>
              </a:rPr>
              <a:t>**</a:t>
            </a:r>
            <a:endParaRPr lang="en-US" sz="2000" baseline="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6248400"/>
            <a:ext cx="2423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>
                <a:solidFill>
                  <a:schemeClr val="tx1"/>
                </a:solidFill>
              </a:rPr>
              <a:t>** Funded by state of CA or others, outside of this project</a:t>
            </a:r>
            <a:endParaRPr lang="en-US" sz="1100" baseline="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333750" y="5867399"/>
            <a:ext cx="1314450" cy="71437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-2500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48000" y="114300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>
                <a:solidFill>
                  <a:schemeClr val="tx1"/>
                </a:solidFill>
              </a:rPr>
              <a:t>* CDP station status is as of 12/31/10</a:t>
            </a:r>
            <a:endParaRPr lang="en-US" sz="1100" baseline="0" dirty="0">
              <a:solidFill>
                <a:schemeClr val="tx1"/>
              </a:solidFill>
            </a:endParaRPr>
          </a:p>
        </p:txBody>
      </p:sp>
      <p:pic>
        <p:nvPicPr>
          <p:cNvPr id="55" name="Picture 54" descr="HSDC-icons-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53400" y="10668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Deployment Over Time</a:t>
            </a:r>
            <a:endParaRPr lang="en-US" dirty="0"/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8048910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Stations Over Time</a:t>
            </a:r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79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Types in FCEV Learning Demo</a:t>
            </a:r>
            <a:endParaRPr lang="en-US" dirty="0"/>
          </a:p>
        </p:txBody>
      </p:sp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10" y="914400"/>
            <a:ext cx="882629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  <p:pic>
        <p:nvPicPr>
          <p:cNvPr id="5" name="Picture 19" descr="DSC03791_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410200"/>
            <a:ext cx="565608" cy="417823"/>
          </a:xfrm>
          <a:prstGeom prst="rect">
            <a:avLst/>
          </a:prstGeom>
          <a:noFill/>
          <a:ln w="19050">
            <a:solidFill>
              <a:srgbClr val="0959A5"/>
            </a:solidFill>
            <a:miter lim="800000"/>
            <a:headEnd/>
            <a:tailEnd/>
          </a:ln>
        </p:spPr>
      </p:pic>
      <p:pic>
        <p:nvPicPr>
          <p:cNvPr id="6" name="Picture 2" descr="DSC02905_cr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410200"/>
            <a:ext cx="633953" cy="429656"/>
          </a:xfrm>
          <a:prstGeom prst="rect">
            <a:avLst/>
          </a:prstGeom>
          <a:noFill/>
          <a:ln w="19050">
            <a:solidFill>
              <a:srgbClr val="0959A5"/>
            </a:solidFill>
            <a:miter lim="800000"/>
            <a:headEnd/>
            <a:tailEnd/>
          </a:ln>
        </p:spPr>
      </p:pic>
      <p:pic>
        <p:nvPicPr>
          <p:cNvPr id="7" name="Picture 11" descr="DSC01985_cr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5410200"/>
            <a:ext cx="533400" cy="396494"/>
          </a:xfrm>
          <a:prstGeom prst="rect">
            <a:avLst/>
          </a:prstGeom>
          <a:noFill/>
          <a:ln w="19050">
            <a:solidFill>
              <a:srgbClr val="0959A5"/>
            </a:solidFill>
            <a:miter lim="800000"/>
            <a:headEnd/>
            <a:tailEnd/>
          </a:ln>
        </p:spPr>
      </p:pic>
      <p:pic>
        <p:nvPicPr>
          <p:cNvPr id="8" name="Picture 13" descr="DSC02991_cro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410200"/>
            <a:ext cx="515238" cy="401185"/>
          </a:xfrm>
          <a:prstGeom prst="rect">
            <a:avLst/>
          </a:prstGeom>
          <a:noFill/>
          <a:ln w="19050">
            <a:solidFill>
              <a:srgbClr val="0959A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Reports for FCEV Learning Demo</a:t>
            </a:r>
            <a:endParaRPr lang="en-US" dirty="0"/>
          </a:p>
        </p:txBody>
      </p:sp>
      <p:pic>
        <p:nvPicPr>
          <p:cNvPr id="9216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17326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676400"/>
            <a:ext cx="25908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13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 traffic accidents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 leaks during fueling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NREL Hydrogen Technology Validation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Overview of Tech Val Projects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Selected Composite Data Products (CDPs) including Safety and Maintenance</a:t>
            </a:r>
          </a:p>
        </p:txBody>
      </p:sp>
      <p:pic>
        <p:nvPicPr>
          <p:cNvPr id="6" name="Picture 5" descr="pieces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02184"/>
            <a:ext cx="2121413" cy="132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eces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8187" y="5606984"/>
            <a:ext cx="2426213" cy="6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ieces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6994" y="5683184"/>
            <a:ext cx="2045213" cy="54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5256212"/>
            <a:ext cx="9144000" cy="1588"/>
          </a:xfrm>
          <a:prstGeom prst="line">
            <a:avLst/>
          </a:prstGeom>
          <a:ln w="28575" cap="flat" cmpd="sng" algn="ctr">
            <a:solidFill>
              <a:srgbClr val="0959A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Safety Reporting</a:t>
            </a:r>
            <a:endParaRPr lang="en-US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09600" y="838200"/>
            <a:ext cx="7543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incident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is defined as an event that results in any of the following: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lost-time accident and/or injury to personnel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Damage/unplanned downtime for project equipment, facilities, or property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Impact to the public or environment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Any hydrogen release that unintentionally ignites or is sufficient to sustain a flame if ignited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Release of any volatile, hydrogen-containing compound (other than the hydrocarbons used as common fuels)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near miss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is defined as: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 event that, under slightly different circumstances, could have become an incident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 unplanned hydrogen release insufficient to sustain a flame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Reports for FCEV Infrastructure</a:t>
            </a:r>
            <a:endParaRPr lang="en-US" dirty="0"/>
          </a:p>
        </p:txBody>
      </p:sp>
      <p:pic>
        <p:nvPicPr>
          <p:cNvPr id="93186" name="Picture 16" descr="CDP36_CompositeInfSafetyReportsByQuarter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78457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981200"/>
            <a:ext cx="1371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 incidents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Reports by Type</a:t>
            </a:r>
            <a:endParaRPr lang="en-US" dirty="0"/>
          </a:p>
        </p:txBody>
      </p:sp>
      <p:pic>
        <p:nvPicPr>
          <p:cNvPr id="94210" name="Picture 1" descr="CDP20_CompositeInfSafetySev_ReportTypeAll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74" y="990600"/>
            <a:ext cx="88754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600200"/>
            <a:ext cx="3429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Equipment malfunctions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Significant H2 Release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905000" y="2667000"/>
            <a:ext cx="1219200" cy="3048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2438400"/>
            <a:ext cx="8382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Leaks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Reports Primary Factors</a:t>
            </a:r>
            <a:endParaRPr lang="en-US" dirty="0"/>
          </a:p>
        </p:txBody>
      </p:sp>
      <p:pic>
        <p:nvPicPr>
          <p:cNvPr id="95234" name="Picture 3" descr="CDP37_CompositeInfSafetySev_PrimaryFactorAll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2172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SDC-icon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524000"/>
            <a:ext cx="28194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Controls issue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operator error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 design flaws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048000"/>
            <a:ext cx="7772400" cy="738187"/>
          </a:xfrm>
        </p:spPr>
        <p:txBody>
          <a:bodyPr/>
          <a:lstStyle/>
          <a:p>
            <a:r>
              <a:rPr lang="en-US" dirty="0" smtClean="0"/>
              <a:t>Funding from DOE-ARRA, DLA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Power,</a:t>
            </a:r>
            <a:br>
              <a:rPr lang="en-US" dirty="0" smtClean="0"/>
            </a:br>
            <a:r>
              <a:rPr lang="en-US" dirty="0" smtClean="0"/>
              <a:t> Material Handling Equipment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22"/>
          <a:stretch/>
        </p:blipFill>
        <p:spPr>
          <a:xfrm>
            <a:off x="457200" y="1320800"/>
            <a:ext cx="863599" cy="728132"/>
          </a:xfrm>
          <a:prstGeom prst="rect">
            <a:avLst/>
          </a:prstGeom>
        </p:spPr>
      </p:pic>
      <p:pic>
        <p:nvPicPr>
          <p:cNvPr id="7" name="Picture 6" descr="HSDC-icons-0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" r="5977"/>
          <a:stretch/>
        </p:blipFill>
        <p:spPr>
          <a:xfrm>
            <a:off x="457200" y="2006600"/>
            <a:ext cx="865717" cy="73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Market Locations</a:t>
            </a:r>
            <a:endParaRPr lang="en-US" dirty="0"/>
          </a:p>
        </p:txBody>
      </p:sp>
      <p:pic>
        <p:nvPicPr>
          <p:cNvPr id="3" name="Picture 3" descr="ARRAEarlyMarketMap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066800"/>
            <a:ext cx="91059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Market Applications</a:t>
            </a:r>
            <a:endParaRPr lang="en-US" dirty="0"/>
          </a:p>
        </p:txBody>
      </p:sp>
      <p:pic>
        <p:nvPicPr>
          <p:cNvPr id="614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73238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BFuel cell forklifts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4572000"/>
            <a:ext cx="3381248" cy="18396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6833"/>
            <a:ext cx="7772400" cy="5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/>
              <a:t>Summary of FC MHE Operation - ARRA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685450"/>
            <a:ext cx="457200" cy="152400"/>
          </a:xfrm>
          <a:prstGeom prst="rect">
            <a:avLst/>
          </a:prstGeom>
        </p:spPr>
        <p:txBody>
          <a:bodyPr/>
          <a:lstStyle/>
          <a:p>
            <a:fld id="{052F19B7-D418-4022-ADCB-81F2774CAD6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PowerTap_Dispenser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018" y="2971800"/>
            <a:ext cx="1405382" cy="21457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ysco_MHE.jp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91440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ysco_dispensing.jpg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3034" y="2133600"/>
            <a:ext cx="2010966" cy="17190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3400" y="6324600"/>
            <a:ext cx="2324100" cy="2585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*Through December 2010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724400"/>
            <a:ext cx="39624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FCMHE operating at end user facilities, accumulating many hours and hydrogen fills safely, and already showing productivity improvements.</a:t>
            </a:r>
          </a:p>
        </p:txBody>
      </p:sp>
      <p:pic>
        <p:nvPicPr>
          <p:cNvPr id="14" name="Picture 13" descr="HSDC-icons-04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" r="5977"/>
          <a:stretch/>
        </p:blipFill>
        <p:spPr>
          <a:xfrm>
            <a:off x="8278283" y="-4233"/>
            <a:ext cx="865717" cy="7366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3954294"/>
              </p:ext>
            </p:extLst>
          </p:nvPr>
        </p:nvGraphicFramePr>
        <p:xfrm>
          <a:off x="304800" y="914400"/>
          <a:ext cx="5105399" cy="35221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62199"/>
                <a:gridCol w="1371600"/>
                <a:gridCol w="1371600"/>
              </a:tblGrid>
              <a:tr h="562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Sites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CDPARRA-MHE-#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90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Units in Operation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(60 Class 1, 76 Class 2, 172 Class</a:t>
                      </a:r>
                      <a:r>
                        <a:rPr lang="en-US" sz="1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3)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308*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Hours Accumulated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307,433 hrs*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FC System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 &gt; 2360 hrs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25%*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Hydrogen Dispensed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18,597 kg*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Hydrogen Fills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38,863*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Average Fill Amount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0.48 kg/fill*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Average Fill Time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1.8 min/fill*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dparra_mhe_02_stackhours.e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00" y="3124200"/>
            <a:ext cx="5713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Summary of Backup Power System Operation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324600"/>
            <a:ext cx="2297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Through December 2010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685450"/>
            <a:ext cx="457200" cy="1524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22"/>
          <a:stretch/>
        </p:blipFill>
        <p:spPr>
          <a:xfrm>
            <a:off x="8280401" y="0"/>
            <a:ext cx="863599" cy="728132"/>
          </a:xfrm>
          <a:prstGeom prst="rect">
            <a:avLst/>
          </a:prstGeom>
        </p:spPr>
      </p:pic>
      <p:sp>
        <p:nvSpPr>
          <p:cNvPr id="16" name="Snip and Round Single Corner Rectangle 15"/>
          <p:cNvSpPr/>
          <p:nvPr/>
        </p:nvSpPr>
        <p:spPr>
          <a:xfrm rot="10800000">
            <a:off x="228600" y="2909476"/>
            <a:ext cx="3657600" cy="3186524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D9531D">
              <a:alpha val="20000"/>
            </a:srgbClr>
          </a:solidFill>
          <a:ln w="12700" cap="flat" cmpd="sng" algn="ctr">
            <a:solidFill>
              <a:srgbClr val="CF76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0150389"/>
              </p:ext>
            </p:extLst>
          </p:nvPr>
        </p:nvGraphicFramePr>
        <p:xfrm>
          <a:off x="3886200" y="1066800"/>
          <a:ext cx="5029200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00"/>
                <a:gridCol w="15240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Sites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CDP-BU-#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Deployed Systems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189*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Successful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Starts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408 (99.8%)*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Run Time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218 hours*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Hydrogen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32.3 kg*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Picture 17" descr="ReliOn backup site example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900" y="1089146"/>
            <a:ext cx="2871366" cy="1797646"/>
          </a:xfrm>
          <a:prstGeom prst="rect">
            <a:avLst/>
          </a:prstGeom>
          <a:ln w="31750" cap="sq">
            <a:solidFill>
              <a:srgbClr val="CF7640"/>
            </a:solidFill>
            <a:prstDash val="solid"/>
            <a:miter lim="800000"/>
          </a:ln>
          <a:effectLst/>
        </p:spPr>
      </p:pic>
      <p:pic>
        <p:nvPicPr>
          <p:cNvPr id="19" name="Picture 18" descr="Altergy backup for Sprint_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833" y="1089146"/>
            <a:ext cx="1685294" cy="1792328"/>
          </a:xfrm>
          <a:prstGeom prst="rect">
            <a:avLst/>
          </a:prstGeom>
          <a:ln w="31750" cap="sq">
            <a:solidFill>
              <a:srgbClr val="CF7640"/>
            </a:solidFill>
            <a:prstDash val="solid"/>
            <a:miter lim="800000"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27201" y="30480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Performance Metrics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Reliability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Emissions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Noise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Ease of Use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Remote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Deployment</a:t>
            </a:r>
            <a:endParaRPr lang="en-US" dirty="0"/>
          </a:p>
        </p:txBody>
      </p:sp>
      <p:pic>
        <p:nvPicPr>
          <p:cNvPr id="8194" name="Picture 2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8224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1524000"/>
            <a:ext cx="8382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&gt;750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3345114"/>
            <a:ext cx="9144000" cy="1588"/>
          </a:xfrm>
          <a:prstGeom prst="line">
            <a:avLst/>
          </a:prstGeom>
          <a:ln w="28575" cap="flat" cmpd="sng" algn="ctr">
            <a:solidFill>
              <a:srgbClr val="0959A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87117" y="4343400"/>
            <a:ext cx="2096297" cy="20962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3276600"/>
            <a:ext cx="2096297" cy="20962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dp_comb_03_locations.emf"/>
          <p:cNvPicPr preferRelativeResize="0">
            <a:picLocks noChangeAspect="1"/>
          </p:cNvPicPr>
          <p:nvPr/>
        </p:nvPicPr>
        <p:blipFill>
          <a:blip r:embed="rId3" cstate="print"/>
          <a:srcRect t="8796" r="4543"/>
          <a:stretch>
            <a:fillRect/>
          </a:stretch>
        </p:blipFill>
        <p:spPr>
          <a:xfrm>
            <a:off x="182317" y="3505200"/>
            <a:ext cx="3196463" cy="184013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DSC_0138.jpg"/>
          <p:cNvPicPr>
            <a:picLocks noChangeAspect="1"/>
          </p:cNvPicPr>
          <p:nvPr/>
        </p:nvPicPr>
        <p:blipFill>
          <a:blip r:embed="rId4" cstate="print"/>
          <a:srcRect t="871" b="1481"/>
          <a:stretch>
            <a:fillRect/>
          </a:stretch>
        </p:blipFill>
        <p:spPr>
          <a:xfrm>
            <a:off x="5257800" y="784656"/>
            <a:ext cx="3886200" cy="2539809"/>
          </a:xfrm>
          <a:prstGeom prst="rect">
            <a:avLst/>
          </a:prstGeom>
          <a:noFill/>
          <a:ln>
            <a:solidFill>
              <a:srgbClr val="0959A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NREL Tech Val – Who We Are, What We Do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1775" y="838200"/>
            <a:ext cx="4797425" cy="2438400"/>
          </a:xfrm>
        </p:spPr>
        <p:txBody>
          <a:bodyPr tIns="0" bIns="0" anchor="ctr" anchorCtr="0"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1900" dirty="0" smtClean="0"/>
              <a:t>Within NREL’s </a:t>
            </a:r>
            <a:r>
              <a:rPr lang="en-US" sz="1900" b="1" dirty="0" smtClean="0"/>
              <a:t>Hydrogen Technologies and Systems Center, </a:t>
            </a:r>
            <a:r>
              <a:rPr lang="en-US" sz="1900" dirty="0" smtClean="0"/>
              <a:t>the </a:t>
            </a:r>
            <a:r>
              <a:rPr lang="en-US" sz="1900" b="1" u="sng" dirty="0" smtClean="0"/>
              <a:t>Technology Validation</a:t>
            </a:r>
            <a:r>
              <a:rPr lang="en-US" sz="1900" b="1" dirty="0" smtClean="0"/>
              <a:t> </a:t>
            </a:r>
            <a:r>
              <a:rPr lang="en-US" sz="1900" dirty="0" smtClean="0"/>
              <a:t>group works on confirming that technical targets have been achieved for components and systems under “Real World” conditions.</a:t>
            </a:r>
            <a:endParaRPr lang="en-US" sz="1900" dirty="0"/>
          </a:p>
        </p:txBody>
      </p:sp>
      <p:pic>
        <p:nvPicPr>
          <p:cNvPr id="12" name="Picture 11" descr="char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630">
            <a:off x="3052398" y="4262992"/>
            <a:ext cx="804674" cy="10420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55575" dist="38100" dir="2700000" algn="tl" rotWithShape="0">
              <a:srgbClr val="000000">
                <a:alpha val="49000"/>
              </a:srgbClr>
            </a:outerShdw>
          </a:effectLst>
          <a:scene3d>
            <a:camera prst="perspectiveContrastingLeftFacing" fov="5700000">
              <a:rot lat="71860" lon="2162431" rev="2146711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3" name="Picture 12" descr="char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630">
            <a:off x="2924727" y="4441748"/>
            <a:ext cx="804674" cy="10420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55575" dist="38100" dir="2700000" algn="tl" rotWithShape="0">
              <a:srgbClr val="000000">
                <a:alpha val="49000"/>
              </a:srgbClr>
            </a:outerShdw>
          </a:effectLst>
          <a:scene3d>
            <a:camera prst="perspectiveContrastingLeftFacing" fov="5700000">
              <a:rot lat="71860" lon="2162431" rev="2146711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4800600" y="3593878"/>
            <a:ext cx="4343400" cy="28069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Analysis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Collaboration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Reporting on Real World Operation Data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 the Field and State of the Art Performance Data from the Lab 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3" descr="char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715000"/>
            <a:ext cx="1143000" cy="6781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23" name="Picture 22" descr="char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6630">
            <a:off x="1476938" y="5355798"/>
            <a:ext cx="792434" cy="10420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55575" dist="38100" dir="2700000" algn="tl" rotWithShape="0">
              <a:srgbClr val="000000">
                <a:alpha val="49000"/>
              </a:srgbClr>
            </a:outerShdw>
          </a:effectLst>
          <a:scene3d>
            <a:camera prst="perspectiveContrastingLeftFacing" fov="5700000">
              <a:rot lat="218046" lon="20206326" rev="472098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22" name="Picture 21" descr="chart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6630">
            <a:off x="943528" y="5203748"/>
            <a:ext cx="804673" cy="10420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55575" dist="38100" dir="2700000" algn="tl" rotWithShape="0">
              <a:srgbClr val="000000">
                <a:alpha val="49000"/>
              </a:srgbClr>
            </a:outerShdw>
          </a:effectLst>
          <a:scene3d>
            <a:camera prst="perspectiveContrastingLeftFacing" fov="5700000">
              <a:rot lat="218046" lon="20206326" rev="472098"/>
            </a:camera>
            <a:lightRig rig="threePt" dir="t">
              <a:rot lat="0" lon="0" rev="2700000"/>
            </a:lightRig>
          </a:scene3d>
          <a:sp3d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Cell Deployments for DLA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74435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1524000"/>
            <a:ext cx="8382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~75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Fueling by Quarter for ARRA</a:t>
            </a:r>
            <a:endParaRPr lang="en-US" dirty="0"/>
          </a:p>
        </p:txBody>
      </p:sp>
      <p:pic>
        <p:nvPicPr>
          <p:cNvPr id="12290" name="Picture 3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Fueling by Quarter for DLA</a:t>
            </a:r>
            <a:endParaRPr lang="en-US" dirty="0"/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14400"/>
            <a:ext cx="866431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MHE</a:t>
            </a:r>
            <a:r>
              <a:rPr lang="en-US" u="sng" dirty="0" smtClean="0"/>
              <a:t> Infrastructure </a:t>
            </a:r>
            <a:r>
              <a:rPr lang="en-US" dirty="0" smtClean="0"/>
              <a:t>Maintenance By Category</a:t>
            </a:r>
            <a:endParaRPr lang="en-US" dirty="0"/>
          </a:p>
        </p:txBody>
      </p:sp>
      <p:pic>
        <p:nvPicPr>
          <p:cNvPr id="96258" name="Picture 4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35429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</a:t>
            </a:r>
            <a:r>
              <a:rPr lang="en-US" u="sng" dirty="0" smtClean="0"/>
              <a:t>FC System </a:t>
            </a:r>
            <a:r>
              <a:rPr lang="en-US" dirty="0" smtClean="0"/>
              <a:t>maintenance</a:t>
            </a:r>
            <a:endParaRPr lang="en-US" dirty="0"/>
          </a:p>
        </p:txBody>
      </p:sp>
      <p:pic>
        <p:nvPicPr>
          <p:cNvPr id="97282" name="Picture 6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8384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</a:t>
            </a:r>
            <a:r>
              <a:rPr lang="en-US" u="sng" dirty="0" smtClean="0"/>
              <a:t>FC System </a:t>
            </a:r>
            <a:r>
              <a:rPr lang="en-US" dirty="0" smtClean="0"/>
              <a:t>Maintenance by Category</a:t>
            </a:r>
            <a:endParaRPr lang="en-US" dirty="0"/>
          </a:p>
        </p:txBody>
      </p:sp>
      <p:pic>
        <p:nvPicPr>
          <p:cNvPr id="98306" name="Picture 7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7972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MHE Infrastructure Safety Reports</a:t>
            </a:r>
            <a:endParaRPr lang="en-US" dirty="0"/>
          </a:p>
        </p:txBody>
      </p:sp>
      <p:pic>
        <p:nvPicPr>
          <p:cNvPr id="99330" name="Picture 1" descr="CDP01_CompositeDurability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02" y="914400"/>
            <a:ext cx="875819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3048000"/>
            <a:ext cx="33528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Most incidents were dispenser hose break-away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584775"/>
          </a:xfrm>
        </p:spPr>
        <p:txBody>
          <a:bodyPr/>
          <a:lstStyle/>
          <a:p>
            <a:r>
              <a:rPr lang="en-US" dirty="0" smtClean="0"/>
              <a:t>ARRA FC System Safety Reports</a:t>
            </a:r>
            <a:endParaRPr lang="en-US" dirty="0"/>
          </a:p>
        </p:txBody>
      </p:sp>
      <p:pic>
        <p:nvPicPr>
          <p:cNvPr id="100354" name="Picture 9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8412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FC System Safety Reports</a:t>
            </a:r>
            <a:endParaRPr lang="en-US" dirty="0"/>
          </a:p>
        </p:txBody>
      </p:sp>
      <p:pic>
        <p:nvPicPr>
          <p:cNvPr id="101378" name="Picture 8" descr="cdparra_mhe_02_stackhour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914400"/>
            <a:ext cx="8541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3048000"/>
            <a:ext cx="33528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Possible static discharge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Short from power washing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FCMHE 42 CDPs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685450"/>
            <a:ext cx="457200" cy="1524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70" t="13714" r="468" b="11619"/>
          <a:stretch>
            <a:fillRect/>
          </a:stretch>
        </p:blipFill>
        <p:spPr bwMode="auto">
          <a:xfrm>
            <a:off x="208384" y="838200"/>
            <a:ext cx="8727233" cy="4648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244405"/>
            <a:ext cx="55626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Results include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Units deployed, operation hours, &amp; fuel cell operation trends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Hydrogen fill count, amount, time, &amp; rate 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Tank level at fill &amp; downtime from fill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Fuel cell durability &amp; reliability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Fuel cell and infrastructure maintenance events &amp; safety reports</a:t>
            </a:r>
          </a:p>
        </p:txBody>
      </p:sp>
      <p:pic>
        <p:nvPicPr>
          <p:cNvPr id="8" name="Picture 7" descr="HSDC-icons-0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" r="5977"/>
          <a:stretch/>
        </p:blipFill>
        <p:spPr>
          <a:xfrm>
            <a:off x="8278283" y="-4233"/>
            <a:ext cx="865717" cy="73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584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Energy Systems Integration Facility  - ESIF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NREL Southwest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5093698"/>
          </a:xfrm>
        </p:spPr>
      </p:pic>
      <p:sp>
        <p:nvSpPr>
          <p:cNvPr id="5" name="Oval 4"/>
          <p:cNvSpPr/>
          <p:nvPr/>
        </p:nvSpPr>
        <p:spPr>
          <a:xfrm>
            <a:off x="5562600" y="4648200"/>
            <a:ext cx="18288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10" idx="2"/>
            <a:endCxn id="5" idx="0"/>
          </p:cNvCxnSpPr>
          <p:nvPr/>
        </p:nvCxnSpPr>
        <p:spPr>
          <a:xfrm rot="5400000">
            <a:off x="6075740" y="3605332"/>
            <a:ext cx="1444129" cy="641607"/>
          </a:xfrm>
          <a:prstGeom prst="straightConnector1">
            <a:avLst/>
          </a:prstGeom>
          <a:ln w="57150">
            <a:solidFill>
              <a:srgbClr val="E37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eces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447800"/>
            <a:ext cx="2807213" cy="17562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64886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Rendering courtesy of Smith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(This is a rendering.  Building completion expected in 2012)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 from DOE and DOT Federal Transit Administration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 Bus</a:t>
            </a:r>
            <a:endParaRPr lang="en-US" dirty="0"/>
          </a:p>
        </p:txBody>
      </p:sp>
      <p:pic>
        <p:nvPicPr>
          <p:cNvPr id="6" name="Picture 5" descr="HSDC-icon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447800"/>
            <a:ext cx="914400" cy="731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93675" y="73025"/>
            <a:ext cx="895032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Technology </a:t>
            </a:r>
            <a:r>
              <a:rPr lang="en-US" sz="2400" b="1" dirty="0" smtClean="0">
                <a:solidFill>
                  <a:schemeClr val="bg1"/>
                </a:solidFill>
              </a:rPr>
              <a:t>Validation FCB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4677" name="Rectangle 4"/>
          <p:cNvSpPr>
            <a:spLocks noChangeArrowheads="1"/>
          </p:cNvSpPr>
          <p:nvPr/>
        </p:nvSpPr>
        <p:spPr bwMode="auto">
          <a:xfrm>
            <a:off x="0" y="582613"/>
            <a:ext cx="9144000" cy="552450"/>
          </a:xfrm>
          <a:prstGeom prst="rect">
            <a:avLst/>
          </a:prstGeom>
          <a:solidFill>
            <a:srgbClr val="3C699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FC Buses Are Demonstrating Long Life and Superior Fuel </a:t>
            </a:r>
            <a:b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Economy Compared to their Diesel and CNG Baselines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76625" y="2327275"/>
            <a:ext cx="50180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  <a:spcAft>
                <a:spcPct val="35000"/>
              </a:spcAft>
              <a:tabLst>
                <a:tab pos="690563" algn="l"/>
              </a:tabLst>
            </a:pPr>
            <a:endParaRPr lang="en-US" sz="1600" i="1">
              <a:solidFill>
                <a:srgbClr val="19304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0" y="1447800"/>
            <a:ext cx="2413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Traveled:</a:t>
            </a:r>
            <a:br>
              <a:rPr lang="en-US" dirty="0" smtClean="0"/>
            </a:br>
            <a:r>
              <a:rPr lang="en-US" dirty="0" smtClean="0"/>
              <a:t>  &gt;547,000 </a:t>
            </a:r>
            <a:r>
              <a:rPr lang="en-US" dirty="0"/>
              <a:t>miles</a:t>
            </a:r>
          </a:p>
          <a:p>
            <a:pPr>
              <a:spcAft>
                <a:spcPts val="600"/>
              </a:spcAft>
            </a:pPr>
            <a:r>
              <a:rPr lang="en-US" dirty="0"/>
              <a:t>Dispensed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&gt;96,000 </a:t>
            </a:r>
            <a:r>
              <a:rPr lang="en-US" dirty="0"/>
              <a:t>kg H</a:t>
            </a:r>
            <a:r>
              <a:rPr lang="en-US" baseline="-25000" dirty="0"/>
              <a:t>2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0" y="5943600"/>
            <a:ext cx="9144000" cy="396875"/>
          </a:xfrm>
          <a:prstGeom prst="rect">
            <a:avLst/>
          </a:prstGeom>
          <a:solidFill>
            <a:srgbClr val="3D6A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Fuel economy results: </a:t>
            </a:r>
            <a:r>
              <a:rPr lang="en-US" sz="2000" dirty="0" smtClean="0">
                <a:solidFill>
                  <a:schemeClr val="bg1"/>
                </a:solidFill>
              </a:rPr>
              <a:t>41% </a:t>
            </a:r>
            <a:r>
              <a:rPr lang="en-US" sz="2000" dirty="0">
                <a:solidFill>
                  <a:schemeClr val="bg1"/>
                </a:solidFill>
              </a:rPr>
              <a:t>to </a:t>
            </a:r>
            <a:r>
              <a:rPr lang="en-US" sz="2000" dirty="0" smtClean="0">
                <a:solidFill>
                  <a:schemeClr val="bg1"/>
                </a:solidFill>
              </a:rPr>
              <a:t>132% </a:t>
            </a:r>
            <a:r>
              <a:rPr lang="en-US" sz="2000" dirty="0">
                <a:solidFill>
                  <a:schemeClr val="bg1"/>
                </a:solidFill>
              </a:rPr>
              <a:t>better than diesel and CNG buses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 bwMode="white">
          <a:xfrm>
            <a:off x="0" y="6684963"/>
            <a:ext cx="457200" cy="153987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/>
          </a:p>
        </p:txBody>
      </p:sp>
      <p:pic>
        <p:nvPicPr>
          <p:cNvPr id="13" name="Picture 12" descr="HSDC-icon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914400" cy="731520"/>
          </a:xfrm>
          <a:prstGeom prst="rect">
            <a:avLst/>
          </a:prstGeom>
        </p:spPr>
      </p:pic>
      <p:pic>
        <p:nvPicPr>
          <p:cNvPr id="16" name="Picture 8" descr="Table 4-20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436" y="1143000"/>
            <a:ext cx="74535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NFCBP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67200"/>
            <a:ext cx="1818562" cy="71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Break-away not functioning as intended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Tanks on top of bus increase height/center of gravity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Safety Reports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153400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Car accident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Vibrating machinery (cold)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Fire at a Fueling Station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Breakaways not operating as intended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 water spill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 fire power washing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 </a:t>
            </a:r>
            <a:r>
              <a:rPr lang="en-US" dirty="0" err="1" smtClean="0"/>
              <a:t>evap</a:t>
            </a:r>
            <a:r>
              <a:rPr lang="en-US" dirty="0" smtClean="0"/>
              <a:t> pad caught on fire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 from Safety Reports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81000" y="1295400"/>
            <a:ext cx="8305800" cy="39512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First responders may need training more often or when new to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prevent drive-offs with hose still attached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systems to prevent incidents or near misses getting worse because of cascading events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Want technology to be transparent to user but there are differences that user needs to be aware of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Power washing of fuel cell forklift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Routine inspections are necessary to catch problems early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Make sure alarms are appropriate to the event to prevent over reaction.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Redundant checks to make sure maintenance is done properly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Fail-safe systems are working as intended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drive offs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19B7-D418-4022-ADCB-81F2774CAD6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4423380" cy="53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3276600" y="2438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CDPs 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077200" cy="3951288"/>
          </a:xfrm>
        </p:spPr>
        <p:txBody>
          <a:bodyPr/>
          <a:lstStyle/>
          <a:p>
            <a:r>
              <a:rPr lang="en-US" dirty="0" smtClean="0"/>
              <a:t>In the next round of CDPs (Oct 2011)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Performance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More detailed durability CDPs</a:t>
            </a:r>
          </a:p>
          <a:p>
            <a:pPr lvl="1">
              <a:buNone/>
            </a:pPr>
            <a:r>
              <a:rPr lang="en-US" b="1" dirty="0" smtClean="0"/>
              <a:t>Safety and Maintenance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Hydrogen leaks by equipment category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Hydrogen compressor failure modes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Mean time between safety events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Equipment category of safety events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077200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Safety data collected from teams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Safety data reported in CDPs and available on NREL’s website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Incidents reported to H2Incidents.org when possible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Tech Val has seen a good safety record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Daimler F-Cell at NREL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684963"/>
            <a:ext cx="457200" cy="152400"/>
          </a:xfrm>
        </p:spPr>
        <p:txBody>
          <a:bodyPr/>
          <a:lstStyle/>
          <a:p>
            <a:fld id="{052F19B7-D418-4022-ADCB-81F2774CAD6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9" descr="D:\WIPKE\Images\2009-09-28 NREL H2 station Ribbon Cutting\Highlights from Ribbon Cutting\Dispenser and F-Cell in mo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493001" cy="5619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0" y="5791200"/>
            <a:ext cx="3810000" cy="677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>
              <a:defRPr/>
            </a:pPr>
            <a:r>
              <a:rPr lang="en-US" sz="1600" baseline="0" dirty="0">
                <a:solidFill>
                  <a:schemeClr val="tx2"/>
                </a:solidFill>
                <a:ea typeface="ＭＳ Ｐゴシック" pitchFamily="1" charset="-128"/>
              </a:rPr>
              <a:t>NREL’s Renewable H</a:t>
            </a:r>
            <a:r>
              <a:rPr lang="en-US" sz="1600" dirty="0">
                <a:solidFill>
                  <a:schemeClr val="tx2"/>
                </a:solidFill>
                <a:ea typeface="ＭＳ Ｐゴシック" pitchFamily="1" charset="-128"/>
              </a:rPr>
              <a:t>2</a:t>
            </a:r>
            <a:r>
              <a:rPr lang="en-US" sz="1600" baseline="0" dirty="0">
                <a:solidFill>
                  <a:schemeClr val="tx2"/>
                </a:solidFill>
                <a:ea typeface="ＭＳ Ｐゴシック" pitchFamily="1" charset="-128"/>
              </a:rPr>
              <a:t> </a:t>
            </a:r>
            <a:r>
              <a:rPr lang="en-US" sz="1600" baseline="0" dirty="0" smtClean="0">
                <a:solidFill>
                  <a:schemeClr val="tx2"/>
                </a:solidFill>
                <a:ea typeface="ＭＳ Ｐゴシック" pitchFamily="1" charset="-128"/>
              </a:rPr>
              <a:t>Station, storing</a:t>
            </a:r>
            <a:endParaRPr lang="en-US" sz="1600" baseline="0" dirty="0">
              <a:solidFill>
                <a:schemeClr val="tx2"/>
              </a:solidFill>
              <a:ea typeface="ＭＳ Ｐゴシック" pitchFamily="1" charset="-128"/>
            </a:endParaRPr>
          </a:p>
          <a:p>
            <a:pPr>
              <a:defRPr/>
            </a:pPr>
            <a:r>
              <a:rPr lang="en-US" sz="1600" baseline="0" dirty="0" smtClean="0">
                <a:solidFill>
                  <a:schemeClr val="tx2"/>
                </a:solidFill>
                <a:ea typeface="ＭＳ Ｐゴシック" pitchFamily="1" charset="-128"/>
              </a:rPr>
              <a:t>over </a:t>
            </a:r>
            <a:r>
              <a:rPr lang="en-US" sz="1600" baseline="0" dirty="0">
                <a:solidFill>
                  <a:schemeClr val="tx2"/>
                </a:solidFill>
                <a:ea typeface="ＭＳ Ｐゴシック" pitchFamily="1" charset="-128"/>
              </a:rPr>
              <a:t>250 kg H</a:t>
            </a:r>
            <a:r>
              <a:rPr lang="en-US" sz="1600" dirty="0">
                <a:solidFill>
                  <a:schemeClr val="tx2"/>
                </a:solidFill>
                <a:ea typeface="ＭＳ Ｐゴシック" pitchFamily="1" charset="-128"/>
              </a:rPr>
              <a:t>2</a:t>
            </a:r>
            <a:r>
              <a:rPr lang="en-US" sz="1600" baseline="0" dirty="0">
                <a:solidFill>
                  <a:schemeClr val="tx2"/>
                </a:solidFill>
                <a:ea typeface="ＭＳ Ｐゴシック" pitchFamily="1" charset="-128"/>
              </a:rPr>
              <a:t> and </a:t>
            </a:r>
            <a:r>
              <a:rPr lang="en-US" sz="1600" baseline="0" dirty="0" smtClean="0">
                <a:solidFill>
                  <a:schemeClr val="tx2"/>
                </a:solidFill>
                <a:ea typeface="ＭＳ Ｐゴシック" pitchFamily="1" charset="-128"/>
              </a:rPr>
              <a:t>dispensing at </a:t>
            </a:r>
            <a:r>
              <a:rPr lang="en-US" sz="1600" baseline="0" dirty="0">
                <a:solidFill>
                  <a:schemeClr val="tx2"/>
                </a:solidFill>
                <a:ea typeface="ＭＳ Ｐゴシック" pitchFamily="1" charset="-128"/>
              </a:rPr>
              <a:t>350 bar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Kia Borrego Fuel Cell at NREL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19B7-D418-4022-ADCB-81F2774CAD6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Content Placeholder 4" descr="KIA FCEV SUNRISE__MG_7952_3_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2733" y="743640"/>
            <a:ext cx="7971667" cy="5306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HSDC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04800" y="884238"/>
            <a:ext cx="8382000" cy="566896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Data Transfer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delivered to NREL via secure avenues (e.g. ftp, DVD)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stored and analyzed within HSDC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HSDC not connected to external network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Badge access to only NREL’s tech </a:t>
            </a:r>
            <a:r>
              <a:rPr lang="en-US" dirty="0" err="1" smtClean="0"/>
              <a:t>val</a:t>
            </a:r>
            <a:r>
              <a:rPr lang="en-US" dirty="0" smtClean="0"/>
              <a:t> team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Password protected detailed data analysis shared back with data provider</a:t>
            </a:r>
          </a:p>
          <a:p>
            <a:endParaRPr lang="en-US" dirty="0" smtClean="0"/>
          </a:p>
          <a:p>
            <a:r>
              <a:rPr lang="en-US" u="sng" dirty="0" smtClean="0"/>
              <a:t>Proprietary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Aggregated data to protect commercially sensitive and proprietary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CDPs reviewed by data providers (2 review cycles) before publishing the results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Analysis consistent across data sets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Ford Hydrogen Shuttle at NREL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19B7-D418-4022-ADCB-81F2774CAD6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 descr="http://www.nrel.gov/data/pix/Jpegs/17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1371600"/>
            <a:ext cx="8869362" cy="44346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Proterra</a:t>
            </a:r>
            <a:r>
              <a:rPr lang="en-US" dirty="0" smtClean="0">
                <a:solidFill>
                  <a:schemeClr val="bg1"/>
                </a:solidFill>
              </a:rPr>
              <a:t> Bus at NREL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19B7-D418-4022-ADCB-81F2774CAD6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050" name="Picture 2" descr="http://www.nrel.gov/data/pix/Jpegs/17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762000"/>
            <a:ext cx="8248177" cy="55226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1066801"/>
            <a:ext cx="9144000" cy="5458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 and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19B7-D418-4022-ADCB-81F2774CAD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5410200"/>
            <a:ext cx="7467600" cy="10207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Contact: Sam Sprik, National Renewable Energy Lab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           303.275.4431  sam.sprik@nrel.gov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838200"/>
            <a:ext cx="6172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public Learning Demo, FC Bus, and Early Market papers and presentations are available online at www.nrel.gov/hydrogen/proj_tech_validation.html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684963"/>
            <a:ext cx="457200" cy="15240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FC </a:t>
            </a:r>
            <a:r>
              <a:rPr lang="en-US" sz="3200" dirty="0" smtClean="0"/>
              <a:t>Durability Target of 2000 Hours Met By Gen 2 Projections (</a:t>
            </a:r>
            <a:r>
              <a:rPr lang="en-US" sz="3200" dirty="0" smtClean="0"/>
              <a:t>2010)</a:t>
            </a:r>
            <a:endParaRPr lang="en-US" sz="3200" dirty="0" smtClean="0"/>
          </a:p>
        </p:txBody>
      </p:sp>
      <p:pic>
        <p:nvPicPr>
          <p:cNvPr id="22531" name="Picture 4" descr="CDP01_CompositeDurability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7471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230813" y="1490663"/>
            <a:ext cx="255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>
                <a:solidFill>
                  <a:srgbClr val="0959A5"/>
                </a:solidFill>
              </a:rPr>
              <a:t>*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133600" y="6400800"/>
            <a:ext cx="617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aseline="0">
                <a:solidFill>
                  <a:srgbClr val="0959A5"/>
                </a:solidFill>
              </a:rPr>
              <a:t>Durability is defined by DOE as projected hours to 10% voltage degradation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974850" y="634365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aseline="0">
                <a:solidFill>
                  <a:srgbClr val="0959A5"/>
                </a:solidFill>
              </a:rPr>
              <a:t>*</a:t>
            </a:r>
            <a:endParaRPr lang="en-US" sz="1200" baseline="0">
              <a:solidFill>
                <a:srgbClr val="0959A5"/>
              </a:solidFill>
            </a:endParaRPr>
          </a:p>
        </p:txBody>
      </p:sp>
      <p:sp>
        <p:nvSpPr>
          <p:cNvPr id="22538" name="Right Arrow 14"/>
          <p:cNvSpPr>
            <a:spLocks noChangeArrowheads="1"/>
          </p:cNvSpPr>
          <p:nvPr/>
        </p:nvSpPr>
        <p:spPr bwMode="auto">
          <a:xfrm rot="20320091">
            <a:off x="5976420" y="1933231"/>
            <a:ext cx="106486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5AA6"/>
          </a:solidFill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6400800"/>
            <a:ext cx="10567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ＭＳ Ｐゴシック"/>
                <a:cs typeface="ＭＳ Ｐゴシック"/>
              </a:rPr>
              <a:t>Spring 2010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058025" y="1800225"/>
            <a:ext cx="8382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-2500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2" descr="CDP02_Composite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147763"/>
            <a:ext cx="8731250" cy="524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Vehicle </a:t>
            </a:r>
            <a:r>
              <a:rPr lang="en-US" sz="2800" dirty="0" smtClean="0"/>
              <a:t>Range Achieved 2009 Target of 250 Miles with Gen 2 Adjusted Fuel </a:t>
            </a:r>
            <a:r>
              <a:rPr lang="en-US" sz="2800" dirty="0" smtClean="0"/>
              <a:t>Economy</a:t>
            </a:r>
            <a:endParaRPr lang="en-US" sz="280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4572000" y="2286000"/>
            <a:ext cx="10668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-2500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Factors </a:t>
            </a:r>
            <a:r>
              <a:rPr lang="en-US" sz="2800" dirty="0" smtClean="0"/>
              <a:t>Affecting Fuel </a:t>
            </a:r>
            <a:r>
              <a:rPr lang="en-US" sz="2800" dirty="0" smtClean="0"/>
              <a:t>Economy Show </a:t>
            </a:r>
            <a:r>
              <a:rPr lang="en-US" sz="2800" dirty="0" smtClean="0"/>
              <a:t>Large Spread in Data</a:t>
            </a:r>
          </a:p>
        </p:txBody>
      </p:sp>
      <p:pic>
        <p:nvPicPr>
          <p:cNvPr id="4" name="Picture 4" descr="CDP01_CompositeDurability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603875" cy="3368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4" descr="CDP01_CompositeDurability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0"/>
            <a:ext cx="5756275" cy="3460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2600" y="1295400"/>
            <a:ext cx="18288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baseline="0" dirty="0" smtClean="0"/>
              <a:t>Fuel economy relatively insensitive to average trip length, except for very short trips</a:t>
            </a:r>
            <a:endParaRPr lang="en-US" sz="1400" baseline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0200" y="5105400"/>
            <a:ext cx="18288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baseline="0" dirty="0" smtClean="0"/>
              <a:t>Factor of 2X observed for fuel economy as a function of average trip speed</a:t>
            </a:r>
            <a:endParaRPr lang="en-US" sz="14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3"/>
            <a:ext cx="8686800" cy="5847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900" dirty="0" smtClean="0"/>
              <a:t>Fuel Cell System Reliability Analysis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685450"/>
            <a:ext cx="457200" cy="1524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dirty="0"/>
          </a:p>
        </p:txBody>
      </p:sp>
      <p:pic>
        <p:nvPicPr>
          <p:cNvPr id="5" name="Picture 3" descr="C:\Users\cainscou\Documents\Reliability\Presentation\system_Crow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078" y="2819400"/>
            <a:ext cx="6671844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617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New </a:t>
            </a:r>
            <a:r>
              <a:rPr lang="en-US" sz="9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Weibull</a:t>
            </a:r>
            <a:r>
              <a:rPr lang="en-US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Handbook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5</a:t>
            </a:r>
            <a:r>
              <a:rPr lang="en-US" sz="9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ed., Robert Abernethy, (2007)</a:t>
            </a:r>
          </a:p>
          <a:p>
            <a:pPr marL="342900" indent="-342900">
              <a:buAutoNum type="arabicPeriod"/>
            </a:pPr>
            <a:r>
              <a:rPr lang="en-US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IEC 61164:2004, Reliability Growth – Statistical Estimation Methods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International </a:t>
            </a:r>
            <a:r>
              <a:rPr lang="en-US" sz="9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Electrotechnical</a:t>
            </a:r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Commission, (2004)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78486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Failure events (i.e. unscheduled maintenance records) are tracked per unit and per fleet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Crow-AMSAA analysis method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1,2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Study failure rates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Shape Parameter &gt; 1 is an increasing failure rate)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Highlight common failures per category and unit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Tracks progress and reliability predictions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NREL Tech 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990600"/>
            <a:ext cx="8610600" cy="4343400"/>
          </a:xfrm>
        </p:spPr>
        <p:txBody>
          <a:bodyPr>
            <a:noAutofit/>
          </a:bodyPr>
          <a:lstStyle/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Third party technology assessment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Proven ability to process large amounts of real world data from multiple applications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Public reporting and validation of technology with aggregated data to protect commercially sensitive and proprietary information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Technology and industry experience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Detailed communication and collaboration with project partners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Team members focused on technology analysis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Analysis toolkit that has been adapted and applied to 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  multiple technologies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Analysis methods applied uniformly across data partners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Analyses examples include efficiency, durability, reliability, operation trends, and safety </a:t>
            </a:r>
          </a:p>
          <a:p>
            <a:pPr marL="169863" indent="-169863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700" dirty="0" smtClean="0"/>
              <a:t>Central location for data</a:t>
            </a:r>
          </a:p>
        </p:txBody>
      </p:sp>
      <p:pic>
        <p:nvPicPr>
          <p:cNvPr id="6" name="Picture 5" descr="pieces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02184"/>
            <a:ext cx="2121413" cy="132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ieces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8187" y="5606984"/>
            <a:ext cx="2426213" cy="6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ieces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6994" y="5683184"/>
            <a:ext cx="2045213" cy="54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5256212"/>
            <a:ext cx="9144000" cy="1588"/>
          </a:xfrm>
          <a:prstGeom prst="line">
            <a:avLst/>
          </a:prstGeom>
          <a:ln w="28575" cap="flat" cmpd="sng" algn="ctr">
            <a:solidFill>
              <a:srgbClr val="0959A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le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9818" y="2362200"/>
            <a:ext cx="1621782" cy="1731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3200400"/>
            <a:ext cx="8382000" cy="1257300"/>
            <a:chOff x="729032" y="2514600"/>
            <a:chExt cx="8382331" cy="1257300"/>
          </a:xfrm>
        </p:grpSpPr>
        <p:pic>
          <p:nvPicPr>
            <p:cNvPr id="13347" name="Picture 12" descr="back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2997" y="2514600"/>
              <a:ext cx="69818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371559" y="3476625"/>
              <a:ext cx="739804" cy="246063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>
                <a:defRPr/>
              </a:pPr>
              <a:r>
                <a:rPr lang="en-US" sz="1600" b="1" baseline="0" dirty="0" err="1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CDPs</a:t>
              </a:r>
              <a:endParaRPr lang="en-US" sz="1600" b="1" baseline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9" name="TextBox 14"/>
            <p:cNvSpPr txBox="1">
              <a:spLocks noChangeArrowheads="1"/>
            </p:cNvSpPr>
            <p:nvPr/>
          </p:nvSpPr>
          <p:spPr bwMode="auto">
            <a:xfrm>
              <a:off x="729032" y="2819400"/>
              <a:ext cx="7391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sz="1600" b="1" baseline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DDPs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0" y="4572000"/>
            <a:ext cx="9067800" cy="2133600"/>
            <a:chOff x="0" y="4572000"/>
            <a:chExt cx="9067800" cy="2133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4876800" y="4648200"/>
              <a:ext cx="4191000" cy="14478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Composite Data Products (CDPs)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aseline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Aggregated </a:t>
              </a:r>
              <a:r>
                <a:rPr lang="en-US" sz="16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across multiple systems, sites, and teams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Publish analysis results without revealing proprietary data every 6 months</a:t>
              </a:r>
              <a:r>
                <a:rPr lang="en-US" sz="16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04800" y="4572000"/>
              <a:ext cx="3962400" cy="144780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Detailed Data Products (DDPs)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aseline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Individual </a:t>
              </a:r>
              <a:r>
                <a:rPr lang="en-US" sz="16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analyses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Identify individual contribution to CDPs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Only shared with partner who supplied data every 6 months</a:t>
              </a:r>
              <a:r>
                <a:rPr lang="en-US" sz="16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0" y="6172200"/>
              <a:ext cx="6858000" cy="533400"/>
            </a:xfrm>
            <a:prstGeom prst="roundRect">
              <a:avLst/>
            </a:prstGeom>
            <a:noFill/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algn="l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  <a:defRPr/>
              </a:pPr>
              <a:r>
                <a:rPr lang="en-US" sz="12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exchange may happen more frequently based on data, analysis, &amp; collaboration</a:t>
              </a:r>
            </a:p>
            <a:p>
              <a:pPr marL="342900" indent="-342900" algn="l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arenR"/>
                <a:defRPr/>
              </a:pPr>
              <a:r>
                <a:rPr lang="en-US" sz="12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Results published via NREL Tech Val website, conferences, and reports</a:t>
              </a:r>
            </a:p>
          </p:txBody>
        </p:sp>
      </p:grp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Data Flow Supports both DOE/Public as Well as Fuel Cell Developers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03188" y="1770063"/>
            <a:ext cx="3354387" cy="1687512"/>
            <a:chOff x="77672" y="1068345"/>
            <a:chExt cx="3354054" cy="1686930"/>
          </a:xfrm>
        </p:grpSpPr>
        <p:sp>
          <p:nvSpPr>
            <p:cNvPr id="4" name="Snip and Round Single Corner Rectangle 3"/>
            <p:cNvSpPr/>
            <p:nvPr/>
          </p:nvSpPr>
          <p:spPr>
            <a:xfrm rot="10800000">
              <a:off x="77672" y="1068345"/>
              <a:ext cx="3354054" cy="1686930"/>
            </a:xfrm>
            <a:prstGeom prst="snipRound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7D302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aseline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40" name="Picture 4" descr="17877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266" y="1190125"/>
              <a:ext cx="914400" cy="1463040"/>
            </a:xfrm>
            <a:prstGeom prst="rect">
              <a:avLst/>
            </a:prstGeom>
            <a:noFill/>
            <a:ln w="12700" algn="ctr">
              <a:solidFill>
                <a:srgbClr val="7D3027"/>
              </a:solidFill>
              <a:round/>
              <a:headEnd/>
              <a:tailEnd/>
            </a:ln>
          </p:spPr>
        </p:pic>
        <p:pic>
          <p:nvPicPr>
            <p:cNvPr id="13341" name="Picture 5" descr="carts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1712" y="1990225"/>
              <a:ext cx="952500" cy="666750"/>
            </a:xfrm>
            <a:prstGeom prst="rect">
              <a:avLst/>
            </a:prstGeom>
            <a:noFill/>
            <a:ln w="12700" algn="ctr">
              <a:solidFill>
                <a:srgbClr val="7D3027"/>
              </a:solidFill>
              <a:round/>
              <a:headEnd/>
              <a:tailEnd/>
            </a:ln>
          </p:spPr>
        </p:pic>
        <p:pic>
          <p:nvPicPr>
            <p:cNvPr id="13342" name="Picture 6" descr="cart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71712" y="1190125"/>
              <a:ext cx="952500" cy="666749"/>
            </a:xfrm>
            <a:prstGeom prst="rect">
              <a:avLst/>
            </a:prstGeom>
            <a:noFill/>
            <a:ln w="12700" algn="ctr">
              <a:solidFill>
                <a:srgbClr val="7D3027"/>
              </a:solidFill>
              <a:round/>
              <a:headEnd/>
              <a:tailEnd/>
            </a:ln>
          </p:spPr>
        </p:pic>
        <p:pic>
          <p:nvPicPr>
            <p:cNvPr id="13343" name="Picture 7" descr="carts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0982" y="1190125"/>
              <a:ext cx="952500" cy="666750"/>
            </a:xfrm>
            <a:prstGeom prst="rect">
              <a:avLst/>
            </a:prstGeom>
            <a:noFill/>
            <a:ln w="12700" algn="ctr">
              <a:solidFill>
                <a:srgbClr val="7D3027"/>
              </a:solidFill>
              <a:round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045200" y="1447800"/>
            <a:ext cx="3098800" cy="2439988"/>
            <a:chOff x="6019800" y="837186"/>
            <a:chExt cx="3098329" cy="2439414"/>
          </a:xfrm>
        </p:grpSpPr>
        <p:sp>
          <p:nvSpPr>
            <p:cNvPr id="17" name="Oval 16"/>
            <p:cNvSpPr/>
            <p:nvPr/>
          </p:nvSpPr>
          <p:spPr>
            <a:xfrm>
              <a:off x="6553119" y="838774"/>
              <a:ext cx="2438029" cy="2437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1" name="TextBox 17"/>
            <p:cNvSpPr txBox="1">
              <a:spLocks noChangeArrowheads="1"/>
            </p:cNvSpPr>
            <p:nvPr/>
          </p:nvSpPr>
          <p:spPr bwMode="auto">
            <a:xfrm>
              <a:off x="6781800" y="2573179"/>
              <a:ext cx="10203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sz="1600" b="1" baseline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Results</a:t>
              </a:r>
            </a:p>
          </p:txBody>
        </p:sp>
        <p:pic>
          <p:nvPicPr>
            <p:cNvPr id="19" name="Picture 18" descr="chart1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rot="196630">
              <a:off x="6535072" y="837186"/>
              <a:ext cx="1428750" cy="9525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55575" dist="38100" dir="2700000" algn="tl" rotWithShape="0">
                <a:srgbClr val="000000">
                  <a:alpha val="49000"/>
                </a:srgbClr>
              </a:outerShdw>
            </a:effectLst>
            <a:scene3d>
              <a:camera prst="perspectiveContrastingLeftFacing" fov="6300000">
                <a:rot lat="180000" lon="19260000" rev="21573786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20" name="Picture 19" descr="chart1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196630">
              <a:off x="7003580" y="1093331"/>
              <a:ext cx="1657350" cy="9525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55575" dist="38100" dir="2700000" algn="tl" rotWithShape="0">
                <a:srgbClr val="000000">
                  <a:alpha val="49000"/>
                </a:srgbClr>
              </a:outerShdw>
            </a:effectLst>
            <a:scene3d>
              <a:camera prst="perspectiveContrastingLeftFacing" fov="6300000">
                <a:rot lat="180000" lon="19260000" rev="21573786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21" name="Picture 20" descr="chart1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96630">
              <a:off x="7460779" y="1360031"/>
              <a:ext cx="1657350" cy="952499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55575" dist="38100" dir="2700000" algn="tl" rotWithShape="0">
                <a:srgbClr val="000000">
                  <a:alpha val="49000"/>
                </a:srgbClr>
              </a:outerShdw>
            </a:effectLst>
            <a:scene3d>
              <a:camera prst="perspectiveContrastingLeftFacing" fov="6300000">
                <a:rot lat="180000" lon="19260000" rev="21573786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22" name="Picture 21" descr="chart1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 rot="196630">
              <a:off x="8143684" y="1979631"/>
              <a:ext cx="838200" cy="1085851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55575" dist="38100" dir="2700000" algn="tl" rotWithShape="0">
                <a:srgbClr val="000000">
                  <a:alpha val="49000"/>
                </a:srgbClr>
              </a:outerShdw>
            </a:effectLst>
            <a:scene3d>
              <a:camera prst="perspectiveContrastingLeftFacing" fov="7200000">
                <a:rot lat="566883" lon="2265680" rev="21536621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23" name="Picture 22" descr="chart1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 rot="196630">
              <a:off x="7943973" y="2077298"/>
              <a:ext cx="838200" cy="1085851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55575" dist="38100" dir="2700000" algn="tl" rotWithShape="0">
                <a:srgbClr val="000000">
                  <a:alpha val="49000"/>
                </a:srgbClr>
              </a:outerShdw>
            </a:effectLst>
            <a:scene3d>
              <a:camera prst="perspectiveContrastingLeftFacing" fov="7200000">
                <a:rot lat="566883" lon="2265680" rev="21536621"/>
              </a:camera>
              <a:lightRig rig="threePt" dir="t">
                <a:rot lat="0" lon="0" rev="2700000"/>
              </a:lightRig>
            </a:scene3d>
            <a:sp3d/>
          </p:spPr>
        </p:pic>
        <p:pic>
          <p:nvPicPr>
            <p:cNvPr id="24" name="Picture 23" descr="chart1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 rot="196630">
              <a:off x="7726552" y="2167678"/>
              <a:ext cx="838200" cy="1085851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55575" dist="38100" dir="2700000" algn="tl" rotWithShape="0">
                <a:srgbClr val="000000">
                  <a:alpha val="49000"/>
                </a:srgbClr>
              </a:outerShdw>
            </a:effectLst>
            <a:scene3d>
              <a:camera prst="perspectiveContrastingLeftFacing" fov="7200000">
                <a:rot lat="566883" lon="2265680" rev="21536621"/>
              </a:camera>
              <a:lightRig rig="threePt" dir="t">
                <a:rot lat="0" lon="0" rev="2700000"/>
              </a:lightRig>
            </a:scene3d>
            <a:sp3d/>
          </p:spPr>
        </p:pic>
        <p:sp>
          <p:nvSpPr>
            <p:cNvPr id="25" name="Right Arrow 24"/>
            <p:cNvSpPr/>
            <p:nvPr/>
          </p:nvSpPr>
          <p:spPr>
            <a:xfrm>
              <a:off x="6019800" y="1813269"/>
              <a:ext cx="1071400" cy="685639"/>
            </a:xfrm>
            <a:prstGeom prst="rightArrow">
              <a:avLst>
                <a:gd name="adj1" fmla="val 50000"/>
                <a:gd name="adj2" fmla="val 65914"/>
              </a:avLst>
            </a:prstGeom>
            <a:gradFill flip="none" rotWithShape="1">
              <a:gsLst>
                <a:gs pos="10000">
                  <a:schemeClr val="accent1"/>
                </a:gs>
                <a:gs pos="76000">
                  <a:schemeClr val="accent1"/>
                </a:gs>
                <a:gs pos="36000">
                  <a:schemeClr val="accent1">
                    <a:lumMod val="20000"/>
                    <a:lumOff val="80000"/>
                  </a:schemeClr>
                </a:gs>
              </a:gsLst>
              <a:lin ang="2280000" scaled="0"/>
              <a:tileRect/>
            </a:gradFill>
            <a:ln w="9525">
              <a:solidFill>
                <a:schemeClr val="tx1"/>
              </a:solidFill>
            </a:ln>
            <a:effectLst>
              <a:outerShdw blurRad="25400" dist="25400" dir="2700000">
                <a:schemeClr val="tx1">
                  <a:lumMod val="50000"/>
                  <a:alpha val="6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aseline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3683000" y="1122363"/>
            <a:ext cx="2311400" cy="633412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 analysis completed quarterly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81000" y="990600"/>
            <a:ext cx="2795588" cy="9144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Bundled data (operation &amp; maintenance/safety) delivered to NREL quarterly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540000" y="1789113"/>
            <a:ext cx="3505200" cy="2249487"/>
            <a:chOff x="2540000" y="1941512"/>
            <a:chExt cx="3505200" cy="2249488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540000" y="1941512"/>
              <a:ext cx="3505200" cy="1581150"/>
              <a:chOff x="2514600" y="933450"/>
              <a:chExt cx="3505200" cy="1581150"/>
            </a:xfrm>
          </p:grpSpPr>
          <p:pic>
            <p:nvPicPr>
              <p:cNvPr id="13328" name="Picture 9" descr="logo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495675" y="933450"/>
                <a:ext cx="2524125" cy="158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ight Arrow 10"/>
              <p:cNvSpPr/>
              <p:nvPr/>
            </p:nvSpPr>
            <p:spPr>
              <a:xfrm>
                <a:off x="2514600" y="1812926"/>
                <a:ext cx="1069975" cy="685800"/>
              </a:xfrm>
              <a:prstGeom prst="rightArrow">
                <a:avLst>
                  <a:gd name="adj1" fmla="val 50000"/>
                  <a:gd name="adj2" fmla="val 65914"/>
                </a:avLst>
              </a:prstGeom>
              <a:gradFill flip="none" rotWithShape="1">
                <a:gsLst>
                  <a:gs pos="10000">
                    <a:schemeClr val="accent1"/>
                  </a:gs>
                  <a:gs pos="76000">
                    <a:schemeClr val="accent1"/>
                  </a:gs>
                  <a:gs pos="36000">
                    <a:schemeClr val="accent1">
                      <a:lumMod val="20000"/>
                      <a:lumOff val="80000"/>
                    </a:schemeClr>
                  </a:gs>
                </a:gsLst>
                <a:lin ang="2280000" scaled="0"/>
                <a:tileRect/>
              </a:gradFill>
              <a:ln w="9525">
                <a:solidFill>
                  <a:schemeClr val="tx1"/>
                </a:solidFill>
              </a:ln>
              <a:effectLst>
                <a:outerShdw blurRad="25400" dist="25400" dir="2700000">
                  <a:schemeClr val="tx1">
                    <a:lumMod val="50000"/>
                    <a:alpha val="6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baseline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191000" y="3505200"/>
              <a:ext cx="980123" cy="685800"/>
              <a:chOff x="1816" y="2835"/>
              <a:chExt cx="1628" cy="1142"/>
            </a:xfrm>
          </p:grpSpPr>
          <p:pic>
            <p:nvPicPr>
              <p:cNvPr id="13324" name="Picture 6" descr="fireproof_saf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88" y="2969"/>
                <a:ext cx="756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7" descr="DSC0038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16" y="3076"/>
                <a:ext cx="50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8" descr="DSC0038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018" y="3490"/>
                <a:ext cx="615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7" name="Picture 9" descr="j028537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217" y="2835"/>
                <a:ext cx="668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4038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Code developed at NREL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Started out just for fuel cell cars and their infrastructure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Added other applications as they came along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for batch processing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 which analyses to perform and which projects to go into a CDP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Updated continuously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Tool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fl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609600"/>
            <a:ext cx="4724400" cy="5043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95600" y="1295400"/>
            <a:ext cx="5638800" cy="34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93675" y="73025"/>
            <a:ext cx="895032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Technology Validation</a:t>
            </a:r>
          </a:p>
        </p:txBody>
      </p:sp>
      <p:sp>
        <p:nvSpPr>
          <p:cNvPr id="284677" name="Rectangle 4"/>
          <p:cNvSpPr>
            <a:spLocks noChangeArrowheads="1"/>
          </p:cNvSpPr>
          <p:nvPr/>
        </p:nvSpPr>
        <p:spPr bwMode="auto">
          <a:xfrm>
            <a:off x="0" y="582613"/>
            <a:ext cx="9144000" cy="552450"/>
          </a:xfrm>
          <a:prstGeom prst="rect">
            <a:avLst/>
          </a:prstGeom>
          <a:solidFill>
            <a:srgbClr val="3C699A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Demonstrations are essential for validating the performance of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b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technologies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 integrated systems, under real-world conditions.</a:t>
            </a:r>
          </a:p>
        </p:txBody>
      </p:sp>
      <p:pic>
        <p:nvPicPr>
          <p:cNvPr id="16" name="Picture 15" descr="AC_Fuel_Cell_Bus.jpg"/>
          <p:cNvPicPr>
            <a:picLocks noChangeAspect="1"/>
          </p:cNvPicPr>
          <p:nvPr/>
        </p:nvPicPr>
        <p:blipFill>
          <a:blip r:embed="rId4" cstate="print"/>
          <a:srcRect t="12000" b="6000"/>
          <a:stretch>
            <a:fillRect/>
          </a:stretch>
        </p:blipFill>
        <p:spPr>
          <a:xfrm>
            <a:off x="2057400" y="5410200"/>
            <a:ext cx="1900517" cy="11699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HEBFuel cell forklifts.jpg"/>
          <p:cNvPicPr>
            <a:picLocks noChangeAspect="1"/>
          </p:cNvPicPr>
          <p:nvPr/>
        </p:nvPicPr>
        <p:blipFill>
          <a:blip r:embed="rId5" cstate="print"/>
          <a:srcRect l="660" t="23364" r="125" b="10436"/>
          <a:stretch>
            <a:fillRect/>
          </a:stretch>
        </p:blipFill>
        <p:spPr>
          <a:xfrm>
            <a:off x="914400" y="3048000"/>
            <a:ext cx="1981200" cy="11050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ReliOn backup site exampl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600200"/>
            <a:ext cx="1336975" cy="9915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Sysco_dispensing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rcRect l="12109" r="9766"/>
          <a:stretch>
            <a:fillRect/>
          </a:stretch>
        </p:blipFill>
        <p:spPr>
          <a:xfrm>
            <a:off x="304800" y="4648200"/>
            <a:ext cx="13388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 bwMode="white">
          <a:xfrm>
            <a:off x="8686800" y="6684963"/>
            <a:ext cx="457200" cy="152400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4953000"/>
            <a:ext cx="4500563" cy="14981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5715000"/>
            <a:ext cx="1828800" cy="7988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Application Usage</a:t>
            </a:r>
            <a:endParaRPr lang="en-US" dirty="0"/>
          </a:p>
        </p:txBody>
      </p:sp>
      <p:pic>
        <p:nvPicPr>
          <p:cNvPr id="10242" name="Picture 13" descr="cdp_comb_02_summaryvalues_woappn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8001000" cy="55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el_template-1">
  <a:themeElements>
    <a:clrScheme name="NREL">
      <a:dk1>
        <a:srgbClr val="0959A5"/>
      </a:dk1>
      <a:lt1>
        <a:srgbClr val="FFFFFF"/>
      </a:lt1>
      <a:dk2>
        <a:srgbClr val="000000"/>
      </a:dk2>
      <a:lt2>
        <a:srgbClr val="DDDDDD"/>
      </a:lt2>
      <a:accent1>
        <a:srgbClr val="0079C1"/>
      </a:accent1>
      <a:accent2>
        <a:srgbClr val="E37C00"/>
      </a:accent2>
      <a:accent3>
        <a:srgbClr val="7D3027"/>
      </a:accent3>
      <a:accent4>
        <a:srgbClr val="163A74"/>
      </a:accent4>
      <a:accent5>
        <a:srgbClr val="A5ACB0"/>
      </a:accent5>
      <a:accent6>
        <a:srgbClr val="5A8E22"/>
      </a:accent6>
      <a:hlink>
        <a:srgbClr val="7D3027"/>
      </a:hlink>
      <a:folHlink>
        <a:srgbClr val="5A8E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1801</Words>
  <Application>Microsoft Office PowerPoint</Application>
  <PresentationFormat>On-screen Show (4:3)</PresentationFormat>
  <Paragraphs>364</Paragraphs>
  <Slides>58</Slides>
  <Notes>55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nrel_template-1</vt:lpstr>
      <vt:lpstr> Real-World Hydrogen Technology Validation</vt:lpstr>
      <vt:lpstr>Contents</vt:lpstr>
      <vt:lpstr>NREL Tech Val – Who We Are, What We Do </vt:lpstr>
      <vt:lpstr>Energy Systems Integration Facility  - ESIF</vt:lpstr>
      <vt:lpstr>HSDC Data</vt:lpstr>
      <vt:lpstr>Data Flow Supports both DOE/Public as Well as Fuel Cell Developers</vt:lpstr>
      <vt:lpstr>Analysis Tool </vt:lpstr>
      <vt:lpstr>Slide 8</vt:lpstr>
      <vt:lpstr>Cross Application Usage</vt:lpstr>
      <vt:lpstr>Fueling Rates by Application</vt:lpstr>
      <vt:lpstr>FC Learning Demo</vt:lpstr>
      <vt:lpstr>FCEV Learning Demonstration Teams</vt:lpstr>
      <vt:lpstr>Two Sets of CDPs        Through 2009Q4                   After 2009Q4</vt:lpstr>
      <vt:lpstr>Slide 14</vt:lpstr>
      <vt:lpstr>Status: Out of 25 Project Stations, 13 Are Still Operational (3/5 outside of DOE project)</vt:lpstr>
      <vt:lpstr>Vehicle Deployment Over Time</vt:lpstr>
      <vt:lpstr>Number of Stations Over Time</vt:lpstr>
      <vt:lpstr>Station Types in FCEV Learning Demo</vt:lpstr>
      <vt:lpstr>Safety Reports for FCEV Learning Demo</vt:lpstr>
      <vt:lpstr>Definitions for Safety Reporting</vt:lpstr>
      <vt:lpstr>Safety Reports for FCEV Infrastructure</vt:lpstr>
      <vt:lpstr>Safety Reports by Type</vt:lpstr>
      <vt:lpstr>Safety Reports Primary Factors</vt:lpstr>
      <vt:lpstr>Backup Power,  Material Handling Equipment</vt:lpstr>
      <vt:lpstr>Early Market Locations</vt:lpstr>
      <vt:lpstr>Early Market Applications</vt:lpstr>
      <vt:lpstr>Summary of FC MHE Operation - ARRA</vt:lpstr>
      <vt:lpstr>Summary of Backup Power System Operation</vt:lpstr>
      <vt:lpstr>ARRA Deployment</vt:lpstr>
      <vt:lpstr>Fuel Cell Deployments for DLA</vt:lpstr>
      <vt:lpstr>Fueling by Quarter for ARRA</vt:lpstr>
      <vt:lpstr>Fueling by Quarter for DLA</vt:lpstr>
      <vt:lpstr>MHE Infrastructure Maintenance By Category</vt:lpstr>
      <vt:lpstr>ARRA FC System maintenance</vt:lpstr>
      <vt:lpstr>DLA FC System Maintenance by Category</vt:lpstr>
      <vt:lpstr>MHE Infrastructure Safety Reports</vt:lpstr>
      <vt:lpstr>ARRA FC System Safety Reports</vt:lpstr>
      <vt:lpstr>DLA FC System Safety Reports</vt:lpstr>
      <vt:lpstr>FCMHE 42 CDPs</vt:lpstr>
      <vt:lpstr>FC Bus</vt:lpstr>
      <vt:lpstr>Slide 41</vt:lpstr>
      <vt:lpstr>Bus Safety</vt:lpstr>
      <vt:lpstr>Specific Safety Reports </vt:lpstr>
      <vt:lpstr>Lessons learned from Safety Reports </vt:lpstr>
      <vt:lpstr>Preventing drive offs</vt:lpstr>
      <vt:lpstr>New CDPs Coming Soon</vt:lpstr>
      <vt:lpstr>Summary </vt:lpstr>
      <vt:lpstr>Daimler F-Cell at NREL</vt:lpstr>
      <vt:lpstr>Kia Borrego Fuel Cell at NREL</vt:lpstr>
      <vt:lpstr>Ford Hydrogen Shuttle at NREL</vt:lpstr>
      <vt:lpstr>Proterra Bus at NREL</vt:lpstr>
      <vt:lpstr>Questions and Discussion</vt:lpstr>
      <vt:lpstr>Slide 53</vt:lpstr>
      <vt:lpstr>FC Durability Target of 2000 Hours Met By Gen 2 Projections (2010)</vt:lpstr>
      <vt:lpstr>Vehicle Range Achieved 2009 Target of 250 Miles with Gen 2 Adjusted Fuel Economy</vt:lpstr>
      <vt:lpstr>Factors Affecting Fuel Economy Show Large Spread in Data</vt:lpstr>
      <vt:lpstr>Fuel Cell System Reliability Analysis</vt:lpstr>
      <vt:lpstr>NREL Tech Val</vt:lpstr>
    </vt:vector>
  </TitlesOfParts>
  <Company>NREL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NREL Staff</dc:creator>
  <cp:lastModifiedBy>Windows User</cp:lastModifiedBy>
  <cp:revision>131</cp:revision>
  <dcterms:created xsi:type="dcterms:W3CDTF">2010-08-18T20:59:29Z</dcterms:created>
  <dcterms:modified xsi:type="dcterms:W3CDTF">2011-09-13T15:16:07Z</dcterms:modified>
</cp:coreProperties>
</file>