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397" r:id="rId2"/>
    <p:sldId id="400" r:id="rId3"/>
    <p:sldId id="399" r:id="rId4"/>
    <p:sldId id="430" r:id="rId5"/>
    <p:sldId id="424" r:id="rId6"/>
    <p:sldId id="433" r:id="rId7"/>
    <p:sldId id="434" r:id="rId8"/>
    <p:sldId id="435" r:id="rId9"/>
    <p:sldId id="436" r:id="rId10"/>
    <p:sldId id="437" r:id="rId11"/>
    <p:sldId id="438" r:id="rId12"/>
    <p:sldId id="439" r:id="rId13"/>
    <p:sldId id="440" r:id="rId14"/>
    <p:sldId id="441" r:id="rId15"/>
    <p:sldId id="442" r:id="rId16"/>
    <p:sldId id="443" r:id="rId17"/>
    <p:sldId id="444" r:id="rId18"/>
    <p:sldId id="445" r:id="rId19"/>
    <p:sldId id="446" r:id="rId20"/>
    <p:sldId id="447" r:id="rId21"/>
    <p:sldId id="448" r:id="rId22"/>
    <p:sldId id="449" r:id="rId23"/>
    <p:sldId id="450" r:id="rId24"/>
    <p:sldId id="423" r:id="rId25"/>
    <p:sldId id="451" r:id="rId26"/>
    <p:sldId id="457" r:id="rId27"/>
    <p:sldId id="452" r:id="rId28"/>
    <p:sldId id="453" r:id="rId29"/>
    <p:sldId id="456" r:id="rId30"/>
  </p:sldIdLst>
  <p:sldSz cx="9144000" cy="6858000" type="screen4x3"/>
  <p:notesSz cx="6934200" cy="9220200"/>
  <p:defaultTextStyle>
    <a:defPPr>
      <a:defRPr lang="en-US"/>
    </a:defPPr>
    <a:lvl1pPr algn="l" rtl="0" eaLnBrk="0" fontAlgn="base" hangingPunct="0">
      <a:spcBef>
        <a:spcPct val="0"/>
      </a:spcBef>
      <a:spcAft>
        <a:spcPct val="0"/>
      </a:spcAft>
      <a:defRPr sz="2400" kern="1200" baseline="-250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baseline="-250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baseline="-250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baseline="-250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baseline="-25000">
        <a:solidFill>
          <a:schemeClr val="tx1"/>
        </a:solidFill>
        <a:latin typeface="Times New Roman" charset="0"/>
        <a:ea typeface="+mn-ea"/>
        <a:cs typeface="+mn-cs"/>
      </a:defRPr>
    </a:lvl5pPr>
    <a:lvl6pPr marL="2286000" algn="l" defTabSz="457200" rtl="0" eaLnBrk="1" latinLnBrk="0" hangingPunct="1">
      <a:defRPr sz="2400" kern="1200" baseline="-25000">
        <a:solidFill>
          <a:schemeClr val="tx1"/>
        </a:solidFill>
        <a:latin typeface="Times New Roman" charset="0"/>
        <a:ea typeface="+mn-ea"/>
        <a:cs typeface="+mn-cs"/>
      </a:defRPr>
    </a:lvl6pPr>
    <a:lvl7pPr marL="2743200" algn="l" defTabSz="457200" rtl="0" eaLnBrk="1" latinLnBrk="0" hangingPunct="1">
      <a:defRPr sz="2400" kern="1200" baseline="-25000">
        <a:solidFill>
          <a:schemeClr val="tx1"/>
        </a:solidFill>
        <a:latin typeface="Times New Roman" charset="0"/>
        <a:ea typeface="+mn-ea"/>
        <a:cs typeface="+mn-cs"/>
      </a:defRPr>
    </a:lvl7pPr>
    <a:lvl8pPr marL="3200400" algn="l" defTabSz="457200" rtl="0" eaLnBrk="1" latinLnBrk="0" hangingPunct="1">
      <a:defRPr sz="2400" kern="1200" baseline="-25000">
        <a:solidFill>
          <a:schemeClr val="tx1"/>
        </a:solidFill>
        <a:latin typeface="Times New Roman" charset="0"/>
        <a:ea typeface="+mn-ea"/>
        <a:cs typeface="+mn-cs"/>
      </a:defRPr>
    </a:lvl8pPr>
    <a:lvl9pPr marL="3657600" algn="l" defTabSz="457200" rtl="0" eaLnBrk="1" latinLnBrk="0" hangingPunct="1">
      <a:defRPr sz="2400" kern="1200" baseline="-25000">
        <a:solidFill>
          <a:schemeClr val="tx1"/>
        </a:solidFill>
        <a:latin typeface="Times New Roman"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LNL" initials="SA" lastIdx="30" clrIdx="0"/>
  <p:cmAuthor id="1" name="Gene Berry6" initials="GD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66FF"/>
    <a:srgbClr val="993366"/>
    <a:srgbClr val="66FFFF"/>
    <a:srgbClr val="CC66FF"/>
    <a:srgbClr val="FF0000"/>
    <a:srgbClr val="FF6600"/>
    <a:srgbClr val="FFFF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4" d="100"/>
          <a:sy n="74" d="100"/>
        </p:scale>
        <p:origin x="-9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4"/>
    </p:cViewPr>
  </p:sorterViewPr>
  <p:notesViewPr>
    <p:cSldViewPr>
      <p:cViewPr varScale="1">
        <p:scale>
          <a:sx n="54" d="100"/>
          <a:sy n="54" d="100"/>
        </p:scale>
        <p:origin x="-1758" y="-96"/>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416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atin typeface="Times New Roman" pitchFamily="-109" charset="0"/>
              </a:defRPr>
            </a:lvl1pPr>
          </a:lstStyle>
          <a:p>
            <a:pPr>
              <a:defRPr/>
            </a:pPr>
            <a:endParaRPr lang="en-US"/>
          </a:p>
        </p:txBody>
      </p:sp>
      <p:sp>
        <p:nvSpPr>
          <p:cNvPr id="41987" name="Rectangle 3"/>
          <p:cNvSpPr>
            <a:spLocks noGrp="1" noChangeArrowheads="1"/>
          </p:cNvSpPr>
          <p:nvPr>
            <p:ph type="dt" idx="1"/>
          </p:nvPr>
        </p:nvSpPr>
        <p:spPr bwMode="auto">
          <a:xfrm>
            <a:off x="3954463" y="0"/>
            <a:ext cx="296703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atin typeface="Times New Roman" pitchFamily="-109"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25538" y="685800"/>
            <a:ext cx="4667250" cy="34988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2813" y="4414838"/>
            <a:ext cx="5095875" cy="41068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0" y="8751888"/>
            <a:ext cx="304165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atin typeface="Times New Roman" pitchFamily="-109" charset="0"/>
              </a:defRPr>
            </a:lvl1pPr>
          </a:lstStyle>
          <a:p>
            <a:pPr>
              <a:defRPr/>
            </a:pPr>
            <a:endParaRPr lang="en-US"/>
          </a:p>
        </p:txBody>
      </p:sp>
      <p:sp>
        <p:nvSpPr>
          <p:cNvPr id="41991" name="Rectangle 7"/>
          <p:cNvSpPr>
            <a:spLocks noGrp="1" noChangeArrowheads="1"/>
          </p:cNvSpPr>
          <p:nvPr>
            <p:ph type="sldNum" sz="quarter" idx="5"/>
          </p:nvPr>
        </p:nvSpPr>
        <p:spPr bwMode="auto">
          <a:xfrm>
            <a:off x="3954463" y="8751888"/>
            <a:ext cx="2967037"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atin typeface="Times New Roman" pitchFamily="-109" charset="0"/>
              </a:defRPr>
            </a:lvl1pPr>
          </a:lstStyle>
          <a:p>
            <a:pPr>
              <a:defRPr/>
            </a:pPr>
            <a:fld id="{77CC16AC-430A-3547-B9FB-7E3871AF32C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09E7593-26FE-CF47-941E-00AC3ECDA1A6}" type="slidenum">
              <a:rPr lang="en-US">
                <a:latin typeface="Times New Roman" charset="0"/>
              </a:rPr>
              <a:pPr/>
              <a:t>1</a:t>
            </a:fld>
            <a:endParaRPr lang="en-US">
              <a:latin typeface="Times New Roman" charset="0"/>
            </a:endParaRPr>
          </a:p>
        </p:txBody>
      </p:sp>
      <p:sp>
        <p:nvSpPr>
          <p:cNvPr id="17411" name="Rectangle 2"/>
          <p:cNvSpPr>
            <a:spLocks noGrp="1" noRot="1" noChangeAspect="1" noChangeArrowheads="1" noTextEdit="1"/>
          </p:cNvSpPr>
          <p:nvPr>
            <p:ph type="sldImg"/>
          </p:nvPr>
        </p:nvSpPr>
        <p:spPr>
          <a:xfrm>
            <a:off x="1087438" y="998538"/>
            <a:ext cx="4608512" cy="3457575"/>
          </a:xfrm>
          <a:ln/>
        </p:spPr>
      </p:sp>
      <p:sp>
        <p:nvSpPr>
          <p:cNvPr id="17412" name="Rectangle 3"/>
          <p:cNvSpPr>
            <a:spLocks noGrp="1" noChangeArrowheads="1"/>
          </p:cNvSpPr>
          <p:nvPr>
            <p:ph type="body" idx="1"/>
          </p:nvPr>
        </p:nvSpPr>
        <p:spPr>
          <a:xfrm>
            <a:off x="1079500" y="4840288"/>
            <a:ext cx="4619625" cy="3457575"/>
          </a:xfrm>
          <a:noFill/>
          <a:ln/>
        </p:spPr>
        <p:txBody>
          <a:bodyPr/>
          <a:lstStyle/>
          <a:p>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B9B15D2-2B9A-604F-8D1F-C56B0F216A1B}" type="slidenum">
              <a:rPr lang="en-US">
                <a:latin typeface="Times New Roman" charset="0"/>
              </a:rPr>
              <a:pPr/>
              <a:t>24</a:t>
            </a:fld>
            <a:endParaRPr lang="en-US">
              <a:latin typeface="Times New Roman" charset="0"/>
            </a:endParaRPr>
          </a:p>
        </p:txBody>
      </p:sp>
      <p:sp>
        <p:nvSpPr>
          <p:cNvPr id="24579" name="Rectangle 2"/>
          <p:cNvSpPr>
            <a:spLocks noGrp="1" noRot="1" noChangeAspect="1" noChangeArrowheads="1"/>
          </p:cNvSpPr>
          <p:nvPr>
            <p:ph type="sldImg"/>
          </p:nvPr>
        </p:nvSpPr>
        <p:spPr>
          <a:xfrm>
            <a:off x="1127125" y="685800"/>
            <a:ext cx="4664075" cy="349885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B9B15D2-2B9A-604F-8D1F-C56B0F216A1B}" type="slidenum">
              <a:rPr lang="en-US">
                <a:latin typeface="Times New Roman" charset="0"/>
              </a:rPr>
              <a:pPr/>
              <a:t>25</a:t>
            </a:fld>
            <a:endParaRPr lang="en-US">
              <a:latin typeface="Times New Roman" charset="0"/>
            </a:endParaRPr>
          </a:p>
        </p:txBody>
      </p:sp>
      <p:sp>
        <p:nvSpPr>
          <p:cNvPr id="24579" name="Rectangle 2"/>
          <p:cNvSpPr>
            <a:spLocks noGrp="1" noRot="1" noChangeAspect="1" noChangeArrowheads="1"/>
          </p:cNvSpPr>
          <p:nvPr>
            <p:ph type="sldImg"/>
          </p:nvPr>
        </p:nvSpPr>
        <p:spPr>
          <a:xfrm>
            <a:off x="1127125" y="685800"/>
            <a:ext cx="4664075" cy="349885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B9B15D2-2B9A-604F-8D1F-C56B0F216A1B}" type="slidenum">
              <a:rPr lang="en-US">
                <a:latin typeface="Times New Roman" charset="0"/>
              </a:rPr>
              <a:pPr/>
              <a:t>26</a:t>
            </a:fld>
            <a:endParaRPr lang="en-US">
              <a:latin typeface="Times New Roman" charset="0"/>
            </a:endParaRPr>
          </a:p>
        </p:txBody>
      </p:sp>
      <p:sp>
        <p:nvSpPr>
          <p:cNvPr id="24579" name="Rectangle 2"/>
          <p:cNvSpPr>
            <a:spLocks noGrp="1" noRot="1" noChangeAspect="1" noChangeArrowheads="1"/>
          </p:cNvSpPr>
          <p:nvPr>
            <p:ph type="sldImg"/>
          </p:nvPr>
        </p:nvSpPr>
        <p:spPr>
          <a:xfrm>
            <a:off x="1127125" y="685800"/>
            <a:ext cx="4664075" cy="349885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B9B15D2-2B9A-604F-8D1F-C56B0F216A1B}" type="slidenum">
              <a:rPr lang="en-US">
                <a:latin typeface="Times New Roman" charset="0"/>
              </a:rPr>
              <a:pPr/>
              <a:t>27</a:t>
            </a:fld>
            <a:endParaRPr lang="en-US">
              <a:latin typeface="Times New Roman" charset="0"/>
            </a:endParaRPr>
          </a:p>
        </p:txBody>
      </p:sp>
      <p:sp>
        <p:nvSpPr>
          <p:cNvPr id="24579" name="Rectangle 2"/>
          <p:cNvSpPr>
            <a:spLocks noGrp="1" noRot="1" noChangeAspect="1" noChangeArrowheads="1"/>
          </p:cNvSpPr>
          <p:nvPr>
            <p:ph type="sldImg"/>
          </p:nvPr>
        </p:nvSpPr>
        <p:spPr>
          <a:xfrm>
            <a:off x="1127125" y="685800"/>
            <a:ext cx="4664075" cy="349885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B9B15D2-2B9A-604F-8D1F-C56B0F216A1B}" type="slidenum">
              <a:rPr lang="en-US">
                <a:latin typeface="Times New Roman" charset="0"/>
              </a:rPr>
              <a:pPr/>
              <a:t>28</a:t>
            </a:fld>
            <a:endParaRPr lang="en-US">
              <a:latin typeface="Times New Roman" charset="0"/>
            </a:endParaRPr>
          </a:p>
        </p:txBody>
      </p:sp>
      <p:sp>
        <p:nvSpPr>
          <p:cNvPr id="24579" name="Rectangle 2"/>
          <p:cNvSpPr>
            <a:spLocks noGrp="1" noRot="1" noChangeAspect="1" noChangeArrowheads="1"/>
          </p:cNvSpPr>
          <p:nvPr>
            <p:ph type="sldImg"/>
          </p:nvPr>
        </p:nvSpPr>
        <p:spPr>
          <a:xfrm>
            <a:off x="1127125" y="685800"/>
            <a:ext cx="4664075" cy="349885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EECAB83-4016-9240-AC33-8272A996C0B4}" type="slidenum">
              <a:rPr lang="en-US">
                <a:latin typeface="Times New Roman" charset="0"/>
              </a:rPr>
              <a:pPr/>
              <a:t>29</a:t>
            </a:fld>
            <a:endParaRPr lang="en-US">
              <a:latin typeface="Times New Roman" charset="0"/>
            </a:endParaRPr>
          </a:p>
        </p:txBody>
      </p:sp>
      <p:sp>
        <p:nvSpPr>
          <p:cNvPr id="45059" name="Rectangle 2"/>
          <p:cNvSpPr>
            <a:spLocks noGrp="1" noRot="1" noChangeAspect="1" noChangeArrowheads="1"/>
          </p:cNvSpPr>
          <p:nvPr>
            <p:ph type="sldImg"/>
          </p:nvPr>
        </p:nvSpPr>
        <p:spPr>
          <a:xfrm>
            <a:off x="1162050" y="692150"/>
            <a:ext cx="4610100" cy="3457575"/>
          </a:xfrm>
          <a:solidFill>
            <a:srgbClr val="FFFFFF"/>
          </a:solidFill>
          <a:ln/>
        </p:spPr>
      </p:sp>
      <p:sp>
        <p:nvSpPr>
          <p:cNvPr id="45060" name="Rectangle 3"/>
          <p:cNvSpPr>
            <a:spLocks noGrp="1" noChangeArrowheads="1"/>
          </p:cNvSpPr>
          <p:nvPr>
            <p:ph type="body" idx="1"/>
          </p:nvPr>
        </p:nvSpPr>
        <p:spPr>
          <a:xfrm>
            <a:off x="923925" y="4379913"/>
            <a:ext cx="5086350" cy="4148137"/>
          </a:xfrm>
          <a:solidFill>
            <a:srgbClr val="FFFFFF"/>
          </a:solidFill>
          <a:ln>
            <a:solidFill>
              <a:srgbClr val="000000"/>
            </a:solidFill>
          </a:ln>
        </p:spPr>
        <p:txBody>
          <a:bodyPr lIns="92309" tIns="46154" rIns="92309" bIns="46154"/>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B9B15D2-2B9A-604F-8D1F-C56B0F216A1B}" type="slidenum">
              <a:rPr lang="en-US">
                <a:latin typeface="Times New Roman" charset="0"/>
              </a:rPr>
              <a:pPr/>
              <a:t>4</a:t>
            </a:fld>
            <a:endParaRPr lang="en-US">
              <a:latin typeface="Times New Roman" charset="0"/>
            </a:endParaRPr>
          </a:p>
        </p:txBody>
      </p:sp>
      <p:sp>
        <p:nvSpPr>
          <p:cNvPr id="24579" name="Rectangle 2"/>
          <p:cNvSpPr>
            <a:spLocks noGrp="1" noRot="1" noChangeAspect="1" noChangeArrowheads="1"/>
          </p:cNvSpPr>
          <p:nvPr>
            <p:ph type="sldImg"/>
          </p:nvPr>
        </p:nvSpPr>
        <p:spPr>
          <a:xfrm>
            <a:off x="1127125" y="685800"/>
            <a:ext cx="4664075" cy="349885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B9B15D2-2B9A-604F-8D1F-C56B0F216A1B}" type="slidenum">
              <a:rPr lang="en-US">
                <a:latin typeface="Times New Roman" charset="0"/>
              </a:rPr>
              <a:pPr/>
              <a:t>5</a:t>
            </a:fld>
            <a:endParaRPr lang="en-US">
              <a:latin typeface="Times New Roman" charset="0"/>
            </a:endParaRPr>
          </a:p>
        </p:txBody>
      </p:sp>
      <p:sp>
        <p:nvSpPr>
          <p:cNvPr id="24579" name="Rectangle 2"/>
          <p:cNvSpPr>
            <a:spLocks noGrp="1" noRot="1" noChangeAspect="1" noChangeArrowheads="1"/>
          </p:cNvSpPr>
          <p:nvPr>
            <p:ph type="sldImg"/>
          </p:nvPr>
        </p:nvSpPr>
        <p:spPr>
          <a:xfrm>
            <a:off x="1127125" y="685800"/>
            <a:ext cx="4664075" cy="3498850"/>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685800"/>
            <a:ext cx="4664075" cy="3498850"/>
          </a:xfrm>
        </p:spPr>
      </p:sp>
      <p:sp>
        <p:nvSpPr>
          <p:cNvPr id="3" name="Notes Placeholder 2"/>
          <p:cNvSpPr>
            <a:spLocks noGrp="1"/>
          </p:cNvSpPr>
          <p:nvPr>
            <p:ph type="body" idx="1"/>
          </p:nvPr>
        </p:nvSpPr>
        <p:spPr/>
        <p:txBody>
          <a:bodyPr>
            <a:normAutofit/>
          </a:bodyPr>
          <a:lstStyle/>
          <a:p>
            <a:r>
              <a:rPr lang="en-US" dirty="0" smtClean="0"/>
              <a:t>Check image</a:t>
            </a:r>
            <a:endParaRPr lang="en-US" dirty="0"/>
          </a:p>
        </p:txBody>
      </p:sp>
      <p:sp>
        <p:nvSpPr>
          <p:cNvPr id="4" name="Slide Number Placeholder 3"/>
          <p:cNvSpPr>
            <a:spLocks noGrp="1"/>
          </p:cNvSpPr>
          <p:nvPr>
            <p:ph type="sldNum" sz="quarter" idx="10"/>
          </p:nvPr>
        </p:nvSpPr>
        <p:spPr/>
        <p:txBody>
          <a:bodyPr/>
          <a:lstStyle/>
          <a:p>
            <a:fld id="{9A1F53D4-0BB1-074C-93CF-ED5724C67D6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685800"/>
            <a:ext cx="4664075" cy="3498850"/>
          </a:xfrm>
        </p:spPr>
      </p:sp>
      <p:sp>
        <p:nvSpPr>
          <p:cNvPr id="3" name="Notes Placeholder 2"/>
          <p:cNvSpPr>
            <a:spLocks noGrp="1"/>
          </p:cNvSpPr>
          <p:nvPr>
            <p:ph type="body" idx="1"/>
          </p:nvPr>
        </p:nvSpPr>
        <p:spPr/>
        <p:txBody>
          <a:bodyPr>
            <a:normAutofit/>
          </a:bodyPr>
          <a:lstStyle/>
          <a:p>
            <a:r>
              <a:rPr lang="en-US" dirty="0" smtClean="0"/>
              <a:t>Check image</a:t>
            </a:r>
            <a:endParaRPr lang="en-US" dirty="0"/>
          </a:p>
        </p:txBody>
      </p:sp>
      <p:sp>
        <p:nvSpPr>
          <p:cNvPr id="4" name="Slide Number Placeholder 3"/>
          <p:cNvSpPr>
            <a:spLocks noGrp="1"/>
          </p:cNvSpPr>
          <p:nvPr>
            <p:ph type="sldNum" sz="quarter" idx="10"/>
          </p:nvPr>
        </p:nvSpPr>
        <p:spPr/>
        <p:txBody>
          <a:bodyPr/>
          <a:lstStyle/>
          <a:p>
            <a:fld id="{9A1F53D4-0BB1-074C-93CF-ED5724C67D6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685800"/>
            <a:ext cx="4664075" cy="3498850"/>
          </a:xfrm>
        </p:spPr>
      </p:sp>
      <p:sp>
        <p:nvSpPr>
          <p:cNvPr id="3" name="Notes Placeholder 2"/>
          <p:cNvSpPr>
            <a:spLocks noGrp="1"/>
          </p:cNvSpPr>
          <p:nvPr>
            <p:ph type="body" idx="1"/>
          </p:nvPr>
        </p:nvSpPr>
        <p:spPr/>
        <p:txBody>
          <a:bodyPr>
            <a:normAutofit/>
          </a:bodyPr>
          <a:lstStyle/>
          <a:p>
            <a:r>
              <a:rPr lang="en-US" dirty="0" smtClean="0"/>
              <a:t>Check image</a:t>
            </a:r>
            <a:endParaRPr lang="en-US" dirty="0"/>
          </a:p>
        </p:txBody>
      </p:sp>
      <p:sp>
        <p:nvSpPr>
          <p:cNvPr id="4" name="Slide Number Placeholder 3"/>
          <p:cNvSpPr>
            <a:spLocks noGrp="1"/>
          </p:cNvSpPr>
          <p:nvPr>
            <p:ph type="sldNum" sz="quarter" idx="10"/>
          </p:nvPr>
        </p:nvSpPr>
        <p:spPr/>
        <p:txBody>
          <a:bodyPr/>
          <a:lstStyle/>
          <a:p>
            <a:fld id="{9A1F53D4-0BB1-074C-93CF-ED5724C67D60}"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685800"/>
            <a:ext cx="4664075" cy="3498850"/>
          </a:xfrm>
        </p:spPr>
      </p:sp>
      <p:sp>
        <p:nvSpPr>
          <p:cNvPr id="3" name="Notes Placeholder 2"/>
          <p:cNvSpPr>
            <a:spLocks noGrp="1"/>
          </p:cNvSpPr>
          <p:nvPr>
            <p:ph type="body" idx="1"/>
          </p:nvPr>
        </p:nvSpPr>
        <p:spPr/>
        <p:txBody>
          <a:bodyPr>
            <a:normAutofit/>
          </a:bodyPr>
          <a:lstStyle/>
          <a:p>
            <a:r>
              <a:rPr lang="en-US" dirty="0" smtClean="0"/>
              <a:t>Check image</a:t>
            </a:r>
            <a:endParaRPr lang="en-US" dirty="0"/>
          </a:p>
        </p:txBody>
      </p:sp>
      <p:sp>
        <p:nvSpPr>
          <p:cNvPr id="4" name="Slide Number Placeholder 3"/>
          <p:cNvSpPr>
            <a:spLocks noGrp="1"/>
          </p:cNvSpPr>
          <p:nvPr>
            <p:ph type="sldNum" sz="quarter" idx="10"/>
          </p:nvPr>
        </p:nvSpPr>
        <p:spPr/>
        <p:txBody>
          <a:bodyPr/>
          <a:lstStyle/>
          <a:p>
            <a:fld id="{9A1F53D4-0BB1-074C-93CF-ED5724C67D60}"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685800"/>
            <a:ext cx="4664075" cy="3498850"/>
          </a:xfrm>
        </p:spPr>
      </p:sp>
      <p:sp>
        <p:nvSpPr>
          <p:cNvPr id="3" name="Notes Placeholder 2"/>
          <p:cNvSpPr>
            <a:spLocks noGrp="1"/>
          </p:cNvSpPr>
          <p:nvPr>
            <p:ph type="body" idx="1"/>
          </p:nvPr>
        </p:nvSpPr>
        <p:spPr/>
        <p:txBody>
          <a:bodyPr>
            <a:normAutofit/>
          </a:bodyPr>
          <a:lstStyle/>
          <a:p>
            <a:r>
              <a:rPr lang="en-US" dirty="0" smtClean="0"/>
              <a:t>Check image</a:t>
            </a:r>
            <a:endParaRPr lang="en-US" dirty="0"/>
          </a:p>
        </p:txBody>
      </p:sp>
      <p:sp>
        <p:nvSpPr>
          <p:cNvPr id="4" name="Slide Number Placeholder 3"/>
          <p:cNvSpPr>
            <a:spLocks noGrp="1"/>
          </p:cNvSpPr>
          <p:nvPr>
            <p:ph type="sldNum" sz="quarter" idx="10"/>
          </p:nvPr>
        </p:nvSpPr>
        <p:spPr/>
        <p:txBody>
          <a:bodyPr/>
          <a:lstStyle/>
          <a:p>
            <a:fld id="{9A1F53D4-0BB1-074C-93CF-ED5724C67D60}"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25" y="685800"/>
            <a:ext cx="4664075" cy="3498850"/>
          </a:xfrm>
        </p:spPr>
      </p:sp>
      <p:sp>
        <p:nvSpPr>
          <p:cNvPr id="3" name="Notes Placeholder 2"/>
          <p:cNvSpPr>
            <a:spLocks noGrp="1"/>
          </p:cNvSpPr>
          <p:nvPr>
            <p:ph type="body" idx="1"/>
          </p:nvPr>
        </p:nvSpPr>
        <p:spPr/>
        <p:txBody>
          <a:bodyPr>
            <a:normAutofit/>
          </a:bodyPr>
          <a:lstStyle/>
          <a:p>
            <a:r>
              <a:rPr lang="en-US" dirty="0" smtClean="0"/>
              <a:t>Spring loaded?</a:t>
            </a:r>
          </a:p>
          <a:p>
            <a:r>
              <a:rPr lang="en-US" dirty="0" smtClean="0"/>
              <a:t>Get better images</a:t>
            </a:r>
            <a:endParaRPr lang="en-US" dirty="0"/>
          </a:p>
        </p:txBody>
      </p:sp>
      <p:sp>
        <p:nvSpPr>
          <p:cNvPr id="4" name="Slide Number Placeholder 3"/>
          <p:cNvSpPr>
            <a:spLocks noGrp="1"/>
          </p:cNvSpPr>
          <p:nvPr>
            <p:ph type="sldNum" sz="quarter" idx="10"/>
          </p:nvPr>
        </p:nvSpPr>
        <p:spPr/>
        <p:txBody>
          <a:bodyPr/>
          <a:lstStyle/>
          <a:p>
            <a:fld id="{9A1F53D4-0BB1-074C-93CF-ED5724C67D6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11" descr="lab_icon_rgb"/>
          <p:cNvPicPr>
            <a:picLocks noChangeAspect="1" noChangeArrowheads="1"/>
          </p:cNvPicPr>
          <p:nvPr userDrawn="1"/>
        </p:nvPicPr>
        <p:blipFill>
          <a:blip r:embed="rId15" cstate="print"/>
          <a:srcRect/>
          <a:stretch>
            <a:fillRect/>
          </a:stretch>
        </p:blipFill>
        <p:spPr bwMode="auto">
          <a:xfrm>
            <a:off x="8496300" y="6194425"/>
            <a:ext cx="614363" cy="630238"/>
          </a:xfrm>
          <a:prstGeom prst="rect">
            <a:avLst/>
          </a:prstGeom>
          <a:noFill/>
          <a:ln w="9525">
            <a:noFill/>
            <a:miter lim="800000"/>
            <a:headEnd/>
            <a:tailEnd/>
          </a:ln>
        </p:spPr>
      </p:pic>
      <p:sp>
        <p:nvSpPr>
          <p:cNvPr id="1036" name="Rectangle 12"/>
          <p:cNvSpPr>
            <a:spLocks noGrp="1" noChangeArrowheads="1"/>
          </p:cNvSpPr>
          <p:nvPr userDrawn="1"/>
        </p:nvSpPr>
        <p:spPr bwMode="auto">
          <a:xfrm>
            <a:off x="685800" y="6553200"/>
            <a:ext cx="4648200" cy="228600"/>
          </a:xfrm>
          <a:prstGeom prst="rect">
            <a:avLst/>
          </a:prstGeom>
          <a:noFill/>
          <a:ln w="9525">
            <a:noFill/>
            <a:miter lim="800000"/>
            <a:headEnd/>
            <a:tailEnd/>
          </a:ln>
          <a:effectLst/>
        </p:spPr>
        <p:txBody>
          <a:bodyPr>
            <a:prstTxWarp prst="textNoShape">
              <a:avLst/>
            </a:prstTxWarp>
          </a:bodyPr>
          <a:lstStyle/>
          <a:p>
            <a:pPr>
              <a:defRPr/>
            </a:pPr>
            <a:r>
              <a:rPr lang="en-US" sz="700" baseline="0" dirty="0" smtClean="0">
                <a:latin typeface="Arial" pitchFamily="-109" charset="0"/>
                <a:ea typeface="ＭＳ Ｐゴシック" pitchFamily="-109" charset="-128"/>
                <a:cs typeface="ＭＳ Ｐゴシック" pitchFamily="-109" charset="-128"/>
              </a:rPr>
              <a:t>International Conference on Hydrogen Safety, </a:t>
            </a:r>
            <a:r>
              <a:rPr lang="en-US" sz="700" baseline="0" dirty="0">
                <a:latin typeface="Arial" pitchFamily="-109" charset="0"/>
                <a:ea typeface="ＭＳ Ｐゴシック" pitchFamily="-109" charset="-128"/>
                <a:cs typeface="ＭＳ Ｐゴシック" pitchFamily="-109" charset="-128"/>
              </a:rPr>
              <a:t>LLNL,</a:t>
            </a:r>
            <a:r>
              <a:rPr lang="en-US" sz="700" baseline="0" dirty="0" smtClean="0">
                <a:latin typeface="Arial" pitchFamily="-109" charset="0"/>
                <a:ea typeface="ＭＳ Ｐゴシック" pitchFamily="-109" charset="-128"/>
                <a:cs typeface="ＭＳ Ｐゴシック" pitchFamily="-109" charset="-128"/>
              </a:rPr>
              <a:t> September 12, 2011, p. </a:t>
            </a:r>
            <a:fld id="{7E29BA47-3CEA-AB43-BBA2-6A33A32A715F}" type="slidenum">
              <a:rPr lang="en-US" sz="700" baseline="0">
                <a:latin typeface="Arial" pitchFamily="-109" charset="0"/>
                <a:ea typeface="ＭＳ Ｐゴシック" pitchFamily="-109" charset="-128"/>
                <a:cs typeface="ＭＳ Ｐゴシック" pitchFamily="-109" charset="-128"/>
              </a:rPr>
              <a:pPr>
                <a:defRPr/>
              </a:pPr>
              <a:t>‹#›</a:t>
            </a:fld>
            <a:endParaRPr lang="en-US" sz="700" baseline="0" dirty="0">
              <a:latin typeface="Arial" pitchFamily="-109" charset="0"/>
              <a:ea typeface="ＭＳ Ｐゴシック" pitchFamily="-109" charset="-128"/>
              <a:cs typeface="ＭＳ Ｐゴシック" pitchFamily="-109"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2400" b="1">
          <a:solidFill>
            <a:schemeClr val="accent2"/>
          </a:solidFill>
          <a:latin typeface="Arial Narrow"/>
          <a:ea typeface="ＭＳ Ｐゴシック" charset="-128"/>
          <a:cs typeface="Arial Narrow"/>
        </a:defRPr>
      </a:lvl1pPr>
      <a:lvl2pPr algn="ctr" rtl="0" eaLnBrk="0" fontAlgn="base" hangingPunct="0">
        <a:spcBef>
          <a:spcPct val="0"/>
        </a:spcBef>
        <a:spcAft>
          <a:spcPct val="0"/>
        </a:spcAft>
        <a:defRPr sz="2400" b="1">
          <a:solidFill>
            <a:schemeClr val="accent2"/>
          </a:solidFill>
          <a:latin typeface="Times New Roman" pitchFamily="-109" charset="0"/>
          <a:ea typeface="ＭＳ Ｐゴシック" charset="-128"/>
          <a:cs typeface="ＭＳ Ｐゴシック" charset="-128"/>
        </a:defRPr>
      </a:lvl2pPr>
      <a:lvl3pPr algn="ctr" rtl="0" eaLnBrk="0" fontAlgn="base" hangingPunct="0">
        <a:spcBef>
          <a:spcPct val="0"/>
        </a:spcBef>
        <a:spcAft>
          <a:spcPct val="0"/>
        </a:spcAft>
        <a:defRPr sz="2400" b="1">
          <a:solidFill>
            <a:schemeClr val="accent2"/>
          </a:solidFill>
          <a:latin typeface="Times New Roman" pitchFamily="-109" charset="0"/>
          <a:ea typeface="ＭＳ Ｐゴシック" charset="-128"/>
          <a:cs typeface="ＭＳ Ｐゴシック" charset="-128"/>
        </a:defRPr>
      </a:lvl3pPr>
      <a:lvl4pPr algn="ctr" rtl="0" eaLnBrk="0" fontAlgn="base" hangingPunct="0">
        <a:spcBef>
          <a:spcPct val="0"/>
        </a:spcBef>
        <a:spcAft>
          <a:spcPct val="0"/>
        </a:spcAft>
        <a:defRPr sz="2400" b="1">
          <a:solidFill>
            <a:schemeClr val="accent2"/>
          </a:solidFill>
          <a:latin typeface="Times New Roman" pitchFamily="-109" charset="0"/>
          <a:ea typeface="ＭＳ Ｐゴシック" charset="-128"/>
          <a:cs typeface="ＭＳ Ｐゴシック" charset="-128"/>
        </a:defRPr>
      </a:lvl4pPr>
      <a:lvl5pPr algn="ctr" rtl="0" eaLnBrk="0" fontAlgn="base" hangingPunct="0">
        <a:spcBef>
          <a:spcPct val="0"/>
        </a:spcBef>
        <a:spcAft>
          <a:spcPct val="0"/>
        </a:spcAft>
        <a:defRPr sz="2400" b="1">
          <a:solidFill>
            <a:schemeClr val="accent2"/>
          </a:solidFill>
          <a:latin typeface="Times New Roman" pitchFamily="-109" charset="0"/>
          <a:ea typeface="ＭＳ Ｐゴシック" charset="-128"/>
          <a:cs typeface="ＭＳ Ｐゴシック" charset="-128"/>
        </a:defRPr>
      </a:lvl5pPr>
      <a:lvl6pPr marL="457200" algn="ctr" rtl="0" eaLnBrk="0" fontAlgn="base" hangingPunct="0">
        <a:spcBef>
          <a:spcPct val="0"/>
        </a:spcBef>
        <a:spcAft>
          <a:spcPct val="0"/>
        </a:spcAft>
        <a:defRPr sz="2400" b="1">
          <a:solidFill>
            <a:schemeClr val="accent2"/>
          </a:solidFill>
          <a:latin typeface="Times New Roman" pitchFamily="-109" charset="0"/>
        </a:defRPr>
      </a:lvl6pPr>
      <a:lvl7pPr marL="914400" algn="ctr" rtl="0" eaLnBrk="0" fontAlgn="base" hangingPunct="0">
        <a:spcBef>
          <a:spcPct val="0"/>
        </a:spcBef>
        <a:spcAft>
          <a:spcPct val="0"/>
        </a:spcAft>
        <a:defRPr sz="2400" b="1">
          <a:solidFill>
            <a:schemeClr val="accent2"/>
          </a:solidFill>
          <a:latin typeface="Times New Roman" pitchFamily="-109" charset="0"/>
        </a:defRPr>
      </a:lvl7pPr>
      <a:lvl8pPr marL="1371600" algn="ctr" rtl="0" eaLnBrk="0" fontAlgn="base" hangingPunct="0">
        <a:spcBef>
          <a:spcPct val="0"/>
        </a:spcBef>
        <a:spcAft>
          <a:spcPct val="0"/>
        </a:spcAft>
        <a:defRPr sz="2400" b="1">
          <a:solidFill>
            <a:schemeClr val="accent2"/>
          </a:solidFill>
          <a:latin typeface="Times New Roman" pitchFamily="-109" charset="0"/>
        </a:defRPr>
      </a:lvl8pPr>
      <a:lvl9pPr marL="1828800" algn="ctr" rtl="0" eaLnBrk="0" fontAlgn="base" hangingPunct="0">
        <a:spcBef>
          <a:spcPct val="0"/>
        </a:spcBef>
        <a:spcAft>
          <a:spcPct val="0"/>
        </a:spcAft>
        <a:defRPr sz="2400" b="1">
          <a:solidFill>
            <a:schemeClr val="accent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Narrow"/>
          <a:ea typeface="ＭＳ Ｐゴシック" charset="-128"/>
          <a:cs typeface="Arial Narrow"/>
        </a:defRPr>
      </a:lvl1pPr>
      <a:lvl2pPr marL="742950" indent="-285750" algn="l" rtl="0" eaLnBrk="0" fontAlgn="base" hangingPunct="0">
        <a:spcBef>
          <a:spcPct val="20000"/>
        </a:spcBef>
        <a:spcAft>
          <a:spcPct val="0"/>
        </a:spcAft>
        <a:buChar char="–"/>
        <a:defRPr sz="2800">
          <a:solidFill>
            <a:schemeClr val="tx1"/>
          </a:solidFill>
          <a:latin typeface="Arial Narrow"/>
          <a:ea typeface="ＭＳ Ｐゴシック" pitchFamily="-109" charset="-128"/>
          <a:cs typeface="Arial Narrow"/>
        </a:defRPr>
      </a:lvl2pPr>
      <a:lvl3pPr marL="1143000" indent="-228600" algn="l" rtl="0" eaLnBrk="0" fontAlgn="base" hangingPunct="0">
        <a:spcBef>
          <a:spcPct val="20000"/>
        </a:spcBef>
        <a:spcAft>
          <a:spcPct val="0"/>
        </a:spcAft>
        <a:buChar char="•"/>
        <a:defRPr sz="2400">
          <a:solidFill>
            <a:schemeClr val="tx1"/>
          </a:solidFill>
          <a:latin typeface="Arial Narrow"/>
          <a:ea typeface="ＭＳ Ｐゴシック" pitchFamily="-109" charset="-128"/>
          <a:cs typeface="Arial Narrow"/>
        </a:defRPr>
      </a:lvl3pPr>
      <a:lvl4pPr marL="1600200" indent="-228600" algn="l" rtl="0" eaLnBrk="0" fontAlgn="base" hangingPunct="0">
        <a:spcBef>
          <a:spcPct val="20000"/>
        </a:spcBef>
        <a:spcAft>
          <a:spcPct val="0"/>
        </a:spcAft>
        <a:buChar char="–"/>
        <a:defRPr sz="2000">
          <a:solidFill>
            <a:schemeClr val="tx1"/>
          </a:solidFill>
          <a:latin typeface="Arial Narrow"/>
          <a:ea typeface="ＭＳ Ｐゴシック" pitchFamily="-109" charset="-128"/>
          <a:cs typeface="Arial Narrow"/>
        </a:defRPr>
      </a:lvl4pPr>
      <a:lvl5pPr marL="2057400" indent="-228600" algn="l" rtl="0" eaLnBrk="0" fontAlgn="base" hangingPunct="0">
        <a:spcBef>
          <a:spcPct val="20000"/>
        </a:spcBef>
        <a:spcAft>
          <a:spcPct val="0"/>
        </a:spcAft>
        <a:buChar char="»"/>
        <a:defRPr sz="2000">
          <a:solidFill>
            <a:schemeClr val="tx1"/>
          </a:solidFill>
          <a:latin typeface="Arial Narrow"/>
          <a:ea typeface="ＭＳ Ｐゴシック" pitchFamily="-109" charset="-128"/>
          <a:cs typeface="Arial Narrow"/>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file:///E:\255_RossT\h2_video_day2.mpg" TargetMode="Externa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ideo" Target="file:///E:\255_RossT\h2_video_day3.mpg" TargetMode="Externa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tif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52400" y="76200"/>
            <a:ext cx="8915400" cy="2743200"/>
          </a:xfrm>
        </p:spPr>
        <p:txBody>
          <a:bodyPr/>
          <a:lstStyle/>
          <a:p>
            <a:pPr defTabSz="1019175"/>
            <a:r>
              <a:rPr lang="en-US" sz="3200" dirty="0" smtClean="0">
                <a:latin typeface="Arial"/>
                <a:cs typeface="Arial"/>
              </a:rPr>
              <a:t>Hydrogen Safety Training </a:t>
            </a:r>
            <a:br>
              <a:rPr lang="en-US" sz="3200" dirty="0" smtClean="0">
                <a:latin typeface="Arial"/>
                <a:cs typeface="Arial"/>
              </a:rPr>
            </a:br>
            <a:r>
              <a:rPr lang="en-US" sz="3200" dirty="0" smtClean="0">
                <a:latin typeface="Arial"/>
                <a:cs typeface="Arial"/>
              </a:rPr>
              <a:t>for Researchers and Technical Personnel</a:t>
            </a:r>
            <a:endParaRPr lang="en-US" sz="3200" dirty="0">
              <a:latin typeface="Arial"/>
              <a:cs typeface="Arial"/>
            </a:endParaRPr>
          </a:p>
        </p:txBody>
      </p:sp>
      <p:sp>
        <p:nvSpPr>
          <p:cNvPr id="16387" name="Rectangle 3"/>
          <p:cNvSpPr>
            <a:spLocks noGrp="1" noChangeArrowheads="1"/>
          </p:cNvSpPr>
          <p:nvPr>
            <p:ph type="subTitle" idx="1"/>
          </p:nvPr>
        </p:nvSpPr>
        <p:spPr>
          <a:xfrm>
            <a:off x="990600" y="2514600"/>
            <a:ext cx="7391400" cy="3124200"/>
          </a:xfrm>
        </p:spPr>
        <p:txBody>
          <a:bodyPr/>
          <a:lstStyle/>
          <a:p>
            <a:pPr defTabSz="1019175"/>
            <a:r>
              <a:rPr lang="en-US" sz="2400" b="1" dirty="0" smtClean="0">
                <a:latin typeface="Arial"/>
                <a:cs typeface="Arial"/>
              </a:rPr>
              <a:t>Salvador Aceves, Francisco </a:t>
            </a:r>
            <a:r>
              <a:rPr lang="en-US" sz="2400" b="1" dirty="0">
                <a:latin typeface="Arial"/>
                <a:cs typeface="Arial"/>
              </a:rPr>
              <a:t>Espinosa,</a:t>
            </a:r>
            <a:r>
              <a:rPr lang="en-US" sz="2400" b="1" dirty="0" smtClean="0">
                <a:latin typeface="Arial"/>
                <a:cs typeface="Arial"/>
              </a:rPr>
              <a:t> </a:t>
            </a:r>
          </a:p>
          <a:p>
            <a:pPr defTabSz="1019175"/>
            <a:r>
              <a:rPr lang="en-US" sz="2400" b="1" dirty="0" smtClean="0">
                <a:latin typeface="Arial"/>
                <a:cs typeface="Arial"/>
              </a:rPr>
              <a:t>Guillaume Petitpas, Tim </a:t>
            </a:r>
            <a:r>
              <a:rPr lang="en-US" sz="2400" b="1" dirty="0">
                <a:latin typeface="Arial"/>
                <a:cs typeface="Arial"/>
              </a:rPr>
              <a:t>Ross, </a:t>
            </a:r>
          </a:p>
          <a:p>
            <a:pPr defTabSz="1019175"/>
            <a:r>
              <a:rPr lang="en-US" sz="2400" b="1" dirty="0">
                <a:latin typeface="Arial"/>
                <a:cs typeface="Arial"/>
              </a:rPr>
              <a:t>Vernon </a:t>
            </a:r>
            <a:r>
              <a:rPr lang="en-US" sz="2400" b="1" dirty="0" smtClean="0">
                <a:latin typeface="Arial"/>
                <a:cs typeface="Arial"/>
              </a:rPr>
              <a:t>Switzer</a:t>
            </a:r>
          </a:p>
          <a:p>
            <a:pPr defTabSz="1019175"/>
            <a:endParaRPr lang="en-US" sz="2400" b="1" dirty="0" smtClean="0">
              <a:latin typeface="Arial"/>
              <a:cs typeface="Arial"/>
            </a:endParaRPr>
          </a:p>
          <a:p>
            <a:pPr defTabSz="1019175"/>
            <a:r>
              <a:rPr lang="en-US" b="1" dirty="0" smtClean="0">
                <a:latin typeface="Arial"/>
                <a:cs typeface="Arial"/>
              </a:rPr>
              <a:t>International Conference on Hydrogen Safety</a:t>
            </a:r>
          </a:p>
          <a:p>
            <a:pPr defTabSz="1019175"/>
            <a:r>
              <a:rPr lang="en-US" b="1" dirty="0" smtClean="0">
                <a:latin typeface="Arial"/>
                <a:cs typeface="Arial"/>
              </a:rPr>
              <a:t>San Francisco, CA</a:t>
            </a:r>
          </a:p>
          <a:p>
            <a:pPr defTabSz="1019175"/>
            <a:r>
              <a:rPr lang="en-US" b="1" dirty="0" smtClean="0">
                <a:latin typeface="Arial"/>
                <a:cs typeface="Arial"/>
              </a:rPr>
              <a:t>September 12, 2011</a:t>
            </a:r>
            <a:endParaRPr lang="en-US" b="1"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lf_relief.png"/>
          <p:cNvPicPr>
            <a:picLocks noChangeAspect="1"/>
          </p:cNvPicPr>
          <p:nvPr/>
        </p:nvPicPr>
        <p:blipFill>
          <a:blip r:embed="rId2"/>
          <a:stretch>
            <a:fillRect/>
          </a:stretch>
        </p:blipFill>
        <p:spPr>
          <a:xfrm>
            <a:off x="2699574" y="1524000"/>
            <a:ext cx="3669476" cy="5016499"/>
          </a:xfrm>
          <a:prstGeom prst="rect">
            <a:avLst/>
          </a:prstGeom>
        </p:spPr>
      </p:pic>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_stage_reg.png"/>
          <p:cNvPicPr>
            <a:picLocks noChangeAspect="1"/>
          </p:cNvPicPr>
          <p:nvPr/>
        </p:nvPicPr>
        <p:blipFill>
          <a:blip r:embed="rId3"/>
          <a:stretch>
            <a:fillRect/>
          </a:stretch>
        </p:blipFill>
        <p:spPr>
          <a:xfrm>
            <a:off x="4595813" y="959612"/>
            <a:ext cx="4351020" cy="5486400"/>
          </a:xfrm>
          <a:prstGeom prst="rect">
            <a:avLst/>
          </a:prstGeom>
        </p:spPr>
      </p:pic>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
        <p:nvSpPr>
          <p:cNvPr id="3" name="Content Placeholder 2"/>
          <p:cNvSpPr>
            <a:spLocks noGrp="1"/>
          </p:cNvSpPr>
          <p:nvPr>
            <p:ph idx="1"/>
          </p:nvPr>
        </p:nvSpPr>
        <p:spPr>
          <a:xfrm>
            <a:off x="685800" y="1772412"/>
            <a:ext cx="7772400" cy="4114800"/>
          </a:xfrm>
        </p:spPr>
        <p:txBody>
          <a:bodyPr/>
          <a:lstStyle/>
          <a:p>
            <a:r>
              <a:rPr lang="en-US" dirty="0" smtClean="0"/>
              <a:t>Two Stage Regulator </a:t>
            </a:r>
          </a:p>
          <a:p>
            <a:pPr>
              <a:buNone/>
            </a:pPr>
            <a:r>
              <a:rPr lang="en-US" sz="2400" dirty="0" smtClean="0"/>
              <a:t>	Applications:</a:t>
            </a:r>
          </a:p>
          <a:p>
            <a:pPr lvl="1"/>
            <a:endParaRPr lang="en-US" sz="2000" dirty="0" smtClean="0"/>
          </a:p>
          <a:p>
            <a:pPr lvl="1"/>
            <a:r>
              <a:rPr lang="en-US" sz="2000" dirty="0" smtClean="0"/>
              <a:t>Precise Control</a:t>
            </a:r>
          </a:p>
          <a:p>
            <a:pPr lvl="1"/>
            <a:r>
              <a:rPr lang="en-US" sz="2000" dirty="0" smtClean="0"/>
              <a:t>Lower Pressures</a:t>
            </a:r>
          </a:p>
          <a:p>
            <a:pPr lvl="1"/>
            <a:r>
              <a:rPr lang="en-US" sz="2000" dirty="0" smtClean="0"/>
              <a:t>Lower Flows</a:t>
            </a:r>
          </a:p>
          <a:p>
            <a:pPr lvl="1"/>
            <a:r>
              <a:rPr lang="en-US" sz="2000" dirty="0" smtClean="0"/>
              <a:t>Minimal Supply Pressure Effect</a:t>
            </a:r>
          </a:p>
          <a:p>
            <a:pPr lvl="1"/>
            <a:endParaRPr lang="en-US" sz="2000" dirty="0"/>
          </a:p>
        </p:txBody>
      </p:sp>
      <p:pic>
        <p:nvPicPr>
          <p:cNvPr id="9" name="Picture 8" descr="2_stage_reg_handle.png"/>
          <p:cNvPicPr>
            <a:picLocks noChangeAspect="1"/>
          </p:cNvPicPr>
          <p:nvPr/>
        </p:nvPicPr>
        <p:blipFill>
          <a:blip r:embed="rId4"/>
          <a:stretch>
            <a:fillRect/>
          </a:stretch>
        </p:blipFill>
        <p:spPr>
          <a:xfrm>
            <a:off x="4424363" y="2177225"/>
            <a:ext cx="1511855" cy="1371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ck_pressure_reg.png"/>
          <p:cNvPicPr>
            <a:picLocks noChangeAspect="1"/>
          </p:cNvPicPr>
          <p:nvPr/>
        </p:nvPicPr>
        <p:blipFill>
          <a:blip r:embed="rId3"/>
          <a:stretch>
            <a:fillRect/>
          </a:stretch>
        </p:blipFill>
        <p:spPr>
          <a:xfrm>
            <a:off x="4815417" y="1475550"/>
            <a:ext cx="3591983" cy="4572000"/>
          </a:xfrm>
          <a:prstGeom prst="rect">
            <a:avLst/>
          </a:prstGeom>
        </p:spPr>
      </p:pic>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
        <p:nvSpPr>
          <p:cNvPr id="3" name="Content Placeholder 2"/>
          <p:cNvSpPr>
            <a:spLocks noGrp="1"/>
          </p:cNvSpPr>
          <p:nvPr>
            <p:ph idx="1"/>
          </p:nvPr>
        </p:nvSpPr>
        <p:spPr>
          <a:xfrm>
            <a:off x="685800" y="1391412"/>
            <a:ext cx="7772400" cy="4114800"/>
          </a:xfrm>
        </p:spPr>
        <p:txBody>
          <a:bodyPr/>
          <a:lstStyle/>
          <a:p>
            <a:r>
              <a:rPr lang="en-US" dirty="0" smtClean="0"/>
              <a:t>Back Pressure Regulator</a:t>
            </a:r>
          </a:p>
          <a:p>
            <a:pPr>
              <a:buNone/>
            </a:pPr>
            <a:r>
              <a:rPr lang="en-US" sz="2400" dirty="0" smtClean="0"/>
              <a:t>	Applications:</a:t>
            </a:r>
          </a:p>
          <a:p>
            <a:pPr lvl="1"/>
            <a:endParaRPr lang="en-US" sz="2000" dirty="0" smtClean="0"/>
          </a:p>
          <a:p>
            <a:pPr lvl="1"/>
            <a:r>
              <a:rPr lang="en-US" sz="2000" dirty="0" smtClean="0"/>
              <a:t>Controlling Pump Pressures</a:t>
            </a:r>
          </a:p>
          <a:p>
            <a:pPr lvl="1"/>
            <a:r>
              <a:rPr lang="en-US" sz="2000" dirty="0" smtClean="0"/>
              <a:t>Fluid Sampling</a:t>
            </a:r>
          </a:p>
          <a:p>
            <a:pPr lvl="1"/>
            <a:r>
              <a:rPr lang="en-US" sz="2000" dirty="0" smtClean="0"/>
              <a:t>Industrial Controls</a:t>
            </a:r>
          </a:p>
          <a:p>
            <a:pPr lvl="1"/>
            <a:r>
              <a:rPr lang="en-US" sz="2000" dirty="0" smtClean="0"/>
              <a:t>Adjustable Relief for Test Consoles</a:t>
            </a:r>
            <a:endParaRPr lang="en-US" sz="2000" dirty="0"/>
          </a:p>
        </p:txBody>
      </p:sp>
      <p:pic>
        <p:nvPicPr>
          <p:cNvPr id="6" name="Picture 5" descr="vessel_mounted.png"/>
          <p:cNvPicPr>
            <a:picLocks noChangeAspect="1"/>
          </p:cNvPicPr>
          <p:nvPr/>
        </p:nvPicPr>
        <p:blipFill>
          <a:blip r:embed="rId4"/>
          <a:stretch>
            <a:fillRect/>
          </a:stretch>
        </p:blipFill>
        <p:spPr>
          <a:xfrm>
            <a:off x="2981342" y="4426712"/>
            <a:ext cx="1654191" cy="1828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me_load_reg.png"/>
          <p:cNvPicPr>
            <a:picLocks noChangeAspect="1"/>
          </p:cNvPicPr>
          <p:nvPr/>
        </p:nvPicPr>
        <p:blipFill>
          <a:blip r:embed="rId3"/>
          <a:stretch>
            <a:fillRect/>
          </a:stretch>
        </p:blipFill>
        <p:spPr>
          <a:xfrm>
            <a:off x="4069399" y="1645412"/>
            <a:ext cx="4112683" cy="4572000"/>
          </a:xfrm>
          <a:prstGeom prst="rect">
            <a:avLst/>
          </a:prstGeom>
        </p:spPr>
      </p:pic>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
        <p:nvSpPr>
          <p:cNvPr id="3" name="Content Placeholder 2"/>
          <p:cNvSpPr>
            <a:spLocks noGrp="1"/>
          </p:cNvSpPr>
          <p:nvPr>
            <p:ph idx="1"/>
          </p:nvPr>
        </p:nvSpPr>
        <p:spPr>
          <a:xfrm>
            <a:off x="685800" y="1543812"/>
            <a:ext cx="7772400" cy="4114800"/>
          </a:xfrm>
        </p:spPr>
        <p:txBody>
          <a:bodyPr/>
          <a:lstStyle/>
          <a:p>
            <a:r>
              <a:rPr lang="en-US" dirty="0" smtClean="0"/>
              <a:t>Dome Loaded Regulator  </a:t>
            </a:r>
          </a:p>
          <a:p>
            <a:pPr>
              <a:buNone/>
            </a:pPr>
            <a:r>
              <a:rPr lang="en-US" sz="2400" dirty="0" smtClean="0"/>
              <a:t>	Applications:</a:t>
            </a:r>
          </a:p>
          <a:p>
            <a:pPr lvl="1"/>
            <a:endParaRPr lang="en-US" sz="2000" dirty="0" smtClean="0"/>
          </a:p>
          <a:p>
            <a:pPr lvl="1"/>
            <a:r>
              <a:rPr lang="en-US" sz="2000" dirty="0" smtClean="0"/>
              <a:t>High Pressure</a:t>
            </a:r>
          </a:p>
          <a:p>
            <a:pPr lvl="1"/>
            <a:r>
              <a:rPr lang="en-US" sz="2000" dirty="0" smtClean="0"/>
              <a:t>High Flow Purge</a:t>
            </a:r>
          </a:p>
          <a:p>
            <a:pPr lvl="1"/>
            <a:r>
              <a:rPr lang="en-US" sz="2000" dirty="0" smtClean="0"/>
              <a:t>Manifold Regulator</a:t>
            </a:r>
          </a:p>
          <a:p>
            <a:pPr lvl="1"/>
            <a:r>
              <a:rPr lang="en-US" sz="2000" dirty="0" smtClean="0"/>
              <a:t>Test Consoles</a:t>
            </a:r>
            <a:endParaRPr lang="en-US" sz="2000" dirty="0"/>
          </a:p>
        </p:txBody>
      </p:sp>
      <p:pic>
        <p:nvPicPr>
          <p:cNvPr id="5" name="Picture 4" descr="loading_dome.png"/>
          <p:cNvPicPr>
            <a:picLocks noChangeAspect="1"/>
          </p:cNvPicPr>
          <p:nvPr/>
        </p:nvPicPr>
        <p:blipFill>
          <a:blip r:embed="rId4"/>
          <a:stretch>
            <a:fillRect/>
          </a:stretch>
        </p:blipFill>
        <p:spPr>
          <a:xfrm>
            <a:off x="2240599" y="4474337"/>
            <a:ext cx="1828800" cy="1828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pic>
        <p:nvPicPr>
          <p:cNvPr id="21" name="Picture 20" descr="ccl1.png"/>
          <p:cNvPicPr>
            <a:picLocks noChangeAspect="1"/>
          </p:cNvPicPr>
          <p:nvPr/>
        </p:nvPicPr>
        <p:blipFill>
          <a:blip r:embed="rId2"/>
          <a:stretch>
            <a:fillRect/>
          </a:stretch>
        </p:blipFill>
        <p:spPr>
          <a:xfrm>
            <a:off x="795126" y="1447800"/>
            <a:ext cx="3657812" cy="5029200"/>
          </a:xfrm>
          <a:prstGeom prst="rect">
            <a:avLst/>
          </a:prstGeom>
        </p:spPr>
      </p:pic>
      <p:pic>
        <p:nvPicPr>
          <p:cNvPr id="24" name="Picture 23" descr="ccl2.png"/>
          <p:cNvPicPr>
            <a:picLocks noChangeAspect="1"/>
          </p:cNvPicPr>
          <p:nvPr/>
        </p:nvPicPr>
        <p:blipFill>
          <a:blip r:embed="rId3"/>
          <a:stretch>
            <a:fillRect/>
          </a:stretch>
        </p:blipFill>
        <p:spPr>
          <a:xfrm>
            <a:off x="4706938" y="1447800"/>
            <a:ext cx="3620559" cy="5029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
        <p:nvSpPr>
          <p:cNvPr id="3" name="Content Placeholder 2"/>
          <p:cNvSpPr>
            <a:spLocks noGrp="1"/>
          </p:cNvSpPr>
          <p:nvPr>
            <p:ph idx="1"/>
          </p:nvPr>
        </p:nvSpPr>
        <p:spPr>
          <a:xfrm>
            <a:off x="685800" y="1772412"/>
            <a:ext cx="7772400" cy="4114800"/>
          </a:xfrm>
        </p:spPr>
        <p:txBody>
          <a:bodyPr>
            <a:normAutofit fontScale="92500" lnSpcReduction="20000"/>
          </a:bodyPr>
          <a:lstStyle/>
          <a:p>
            <a:pPr>
              <a:buNone/>
            </a:pPr>
            <a:endParaRPr lang="en-US" sz="2000" dirty="0" smtClean="0"/>
          </a:p>
          <a:p>
            <a:r>
              <a:rPr lang="en-US" sz="2000" dirty="0" smtClean="0"/>
              <a:t>Cylinder Relief Devices</a:t>
            </a:r>
          </a:p>
          <a:p>
            <a:pPr lvl="1"/>
            <a:r>
              <a:rPr lang="en-US" sz="2000" dirty="0" smtClean="0"/>
              <a:t>Type:	</a:t>
            </a:r>
          </a:p>
          <a:p>
            <a:pPr lvl="2"/>
            <a:r>
              <a:rPr lang="en-US" sz="1600" dirty="0" smtClean="0"/>
              <a:t>Spring loaded</a:t>
            </a:r>
          </a:p>
          <a:p>
            <a:pPr lvl="2"/>
            <a:r>
              <a:rPr lang="en-US" sz="1600" dirty="0" smtClean="0"/>
              <a:t>Frangible disc	</a:t>
            </a:r>
          </a:p>
          <a:p>
            <a:pPr lvl="2"/>
            <a:r>
              <a:rPr lang="en-US" sz="1600" dirty="0" smtClean="0"/>
              <a:t>Fusible plug</a:t>
            </a:r>
          </a:p>
          <a:p>
            <a:pPr lvl="2"/>
            <a:r>
              <a:rPr lang="en-US" sz="1600" dirty="0" smtClean="0"/>
              <a:t>Frangible disk backed </a:t>
            </a:r>
          </a:p>
          <a:p>
            <a:pPr lvl="2">
              <a:buNone/>
            </a:pPr>
            <a:r>
              <a:rPr lang="en-US" sz="1600" dirty="0" smtClean="0"/>
              <a:t>	by fusible metal</a:t>
            </a:r>
          </a:p>
          <a:p>
            <a:pPr lvl="2"/>
            <a:r>
              <a:rPr lang="en-US" sz="1600" dirty="0" smtClean="0"/>
              <a:t>No relief device</a:t>
            </a:r>
          </a:p>
          <a:p>
            <a:pPr lvl="1"/>
            <a:r>
              <a:rPr lang="en-US" sz="2000" dirty="0" smtClean="0"/>
              <a:t>Use:	</a:t>
            </a:r>
          </a:p>
          <a:p>
            <a:pPr lvl="2"/>
            <a:r>
              <a:rPr lang="en-US" sz="1600" dirty="0" smtClean="0"/>
              <a:t>propane, </a:t>
            </a:r>
            <a:r>
              <a:rPr lang="en-US" sz="1600" dirty="0" err="1" smtClean="0"/>
              <a:t>mapp</a:t>
            </a:r>
            <a:r>
              <a:rPr lang="en-US" sz="1600" dirty="0" smtClean="0"/>
              <a:t> gas</a:t>
            </a:r>
          </a:p>
          <a:p>
            <a:pPr lvl="2"/>
            <a:r>
              <a:rPr lang="en-US" sz="1600" dirty="0" smtClean="0"/>
              <a:t>CO</a:t>
            </a:r>
            <a:r>
              <a:rPr lang="en-US" sz="1600" baseline="-25000" dirty="0" smtClean="0"/>
              <a:t>2</a:t>
            </a:r>
            <a:r>
              <a:rPr lang="en-US" sz="1600" dirty="0" smtClean="0"/>
              <a:t>, N</a:t>
            </a:r>
            <a:r>
              <a:rPr lang="en-US" sz="1600" baseline="-25000" dirty="0" smtClean="0"/>
              <a:t>2</a:t>
            </a:r>
            <a:r>
              <a:rPr lang="en-US" sz="1600" dirty="0" smtClean="0"/>
              <a:t>, O</a:t>
            </a:r>
            <a:r>
              <a:rPr lang="en-US" sz="1600" baseline="-25000" dirty="0" smtClean="0"/>
              <a:t>2</a:t>
            </a:r>
            <a:r>
              <a:rPr lang="en-US" sz="1600" dirty="0" smtClean="0"/>
              <a:t>, argon, He</a:t>
            </a:r>
          </a:p>
          <a:p>
            <a:pPr lvl="2"/>
            <a:r>
              <a:rPr lang="en-US" sz="1600" dirty="0" smtClean="0"/>
              <a:t>acetylene, chlorine</a:t>
            </a:r>
          </a:p>
          <a:p>
            <a:pPr lvl="2"/>
            <a:r>
              <a:rPr lang="en-US" sz="1600" dirty="0" smtClean="0"/>
              <a:t>hydrogen, methane</a:t>
            </a:r>
          </a:p>
          <a:p>
            <a:pPr lvl="2"/>
            <a:r>
              <a:rPr lang="en-US" sz="1600" dirty="0" smtClean="0"/>
              <a:t>arsine, fluorine, </a:t>
            </a:r>
          </a:p>
          <a:p>
            <a:pPr lvl="2">
              <a:buNone/>
            </a:pPr>
            <a:r>
              <a:rPr lang="en-US" sz="1600" dirty="0" smtClean="0"/>
              <a:t>	phosgene</a:t>
            </a:r>
          </a:p>
        </p:txBody>
      </p:sp>
      <p:pic>
        <p:nvPicPr>
          <p:cNvPr id="6" name="Picture 5" descr="cylinder_valve_types.png"/>
          <p:cNvPicPr>
            <a:picLocks noChangeAspect="1"/>
          </p:cNvPicPr>
          <p:nvPr/>
        </p:nvPicPr>
        <p:blipFill>
          <a:blip r:embed="rId2"/>
          <a:stretch>
            <a:fillRect/>
          </a:stretch>
        </p:blipFill>
        <p:spPr>
          <a:xfrm>
            <a:off x="3882447" y="1930252"/>
            <a:ext cx="4542721" cy="3657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s_cylinders.png"/>
          <p:cNvPicPr>
            <a:picLocks noChangeAspect="1"/>
          </p:cNvPicPr>
          <p:nvPr/>
        </p:nvPicPr>
        <p:blipFill>
          <a:blip r:embed="rId2"/>
          <a:stretch>
            <a:fillRect/>
          </a:stretch>
        </p:blipFill>
        <p:spPr>
          <a:xfrm>
            <a:off x="4648285" y="1827784"/>
            <a:ext cx="3989352" cy="3200400"/>
          </a:xfrm>
          <a:prstGeom prst="rect">
            <a:avLst/>
          </a:prstGeom>
          <a:ln>
            <a:noFill/>
          </a:ln>
          <a:effectLst>
            <a:softEdge rad="112500"/>
          </a:effectLst>
        </p:spPr>
      </p:pic>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
        <p:nvSpPr>
          <p:cNvPr id="3" name="Content Placeholder 2"/>
          <p:cNvSpPr>
            <a:spLocks noGrp="1"/>
          </p:cNvSpPr>
          <p:nvPr>
            <p:ph idx="1"/>
          </p:nvPr>
        </p:nvSpPr>
        <p:spPr>
          <a:xfrm>
            <a:off x="685800" y="1772412"/>
            <a:ext cx="7772400" cy="4114800"/>
          </a:xfrm>
        </p:spPr>
        <p:txBody>
          <a:bodyPr>
            <a:normAutofit/>
          </a:bodyPr>
          <a:lstStyle/>
          <a:p>
            <a:pPr>
              <a:buNone/>
            </a:pPr>
            <a:endParaRPr lang="en-US" sz="2000" dirty="0" smtClean="0"/>
          </a:p>
          <a:p>
            <a:r>
              <a:rPr lang="en-US" sz="2000" dirty="0" smtClean="0"/>
              <a:t>Compressed Gas Cylinder Handling</a:t>
            </a:r>
          </a:p>
          <a:p>
            <a:pPr lvl="1"/>
            <a:r>
              <a:rPr lang="en-US" sz="2000" dirty="0" smtClean="0"/>
              <a:t>DOT cylinder identification</a:t>
            </a:r>
          </a:p>
          <a:p>
            <a:pPr lvl="1"/>
            <a:r>
              <a:rPr lang="en-US" sz="2000" dirty="0" smtClean="0"/>
              <a:t>*,+, Hydro test date</a:t>
            </a:r>
          </a:p>
          <a:p>
            <a:pPr lvl="1"/>
            <a:r>
              <a:rPr lang="en-US" sz="2000" dirty="0" smtClean="0"/>
              <a:t>Cylinder status tag</a:t>
            </a:r>
          </a:p>
          <a:p>
            <a:pPr lvl="1"/>
            <a:r>
              <a:rPr lang="en-US" sz="2000" dirty="0" smtClean="0"/>
              <a:t>Use proper discharge controls</a:t>
            </a:r>
          </a:p>
          <a:p>
            <a:pPr lvl="1"/>
            <a:r>
              <a:rPr lang="en-US" sz="2000" dirty="0" smtClean="0"/>
              <a:t>Keep cylinders away from heat</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
        <p:nvSpPr>
          <p:cNvPr id="3" name="Content Placeholder 2"/>
          <p:cNvSpPr>
            <a:spLocks noGrp="1"/>
          </p:cNvSpPr>
          <p:nvPr>
            <p:ph idx="1"/>
          </p:nvPr>
        </p:nvSpPr>
        <p:spPr>
          <a:xfrm>
            <a:off x="685800" y="1772412"/>
            <a:ext cx="7772400" cy="4114800"/>
          </a:xfrm>
        </p:spPr>
        <p:txBody>
          <a:bodyPr>
            <a:normAutofit/>
          </a:bodyPr>
          <a:lstStyle/>
          <a:p>
            <a:r>
              <a:rPr lang="en-US" sz="2400" dirty="0" smtClean="0"/>
              <a:t>Always</a:t>
            </a:r>
          </a:p>
          <a:p>
            <a:pPr lvl="1"/>
            <a:endParaRPr lang="en-US" sz="2000" dirty="0" smtClean="0"/>
          </a:p>
          <a:p>
            <a:pPr lvl="1"/>
            <a:r>
              <a:rPr lang="en-US" sz="2000" dirty="0" smtClean="0"/>
              <a:t>Read the shoulder label on the cylinder, verify gas</a:t>
            </a:r>
          </a:p>
          <a:p>
            <a:pPr lvl="1"/>
            <a:endParaRPr lang="en-US" sz="2000" dirty="0" smtClean="0"/>
          </a:p>
          <a:p>
            <a:pPr lvl="1"/>
            <a:r>
              <a:rPr lang="en-US" sz="2000" dirty="0" smtClean="0"/>
              <a:t>Select the proper regulator for the gas being used</a:t>
            </a:r>
          </a:p>
          <a:p>
            <a:pPr lvl="1"/>
            <a:endParaRPr lang="en-US" sz="2000" dirty="0" smtClean="0"/>
          </a:p>
          <a:p>
            <a:pPr lvl="1"/>
            <a:r>
              <a:rPr lang="en-US" sz="2000" dirty="0" smtClean="0"/>
              <a:t>Secure the cylinder before installing the regulator</a:t>
            </a:r>
          </a:p>
          <a:p>
            <a:pPr lvl="1"/>
            <a:endParaRPr lang="en-US" sz="2000" dirty="0" smtClean="0"/>
          </a:p>
          <a:p>
            <a:pPr lvl="1"/>
            <a:r>
              <a:rPr lang="en-US" sz="2000" dirty="0" smtClean="0"/>
              <a:t>Inspect the cylinder valve and regulator for damage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
        <p:nvSpPr>
          <p:cNvPr id="3" name="Content Placeholder 2"/>
          <p:cNvSpPr>
            <a:spLocks noGrp="1"/>
          </p:cNvSpPr>
          <p:nvPr>
            <p:ph idx="1"/>
          </p:nvPr>
        </p:nvSpPr>
        <p:spPr>
          <a:xfrm>
            <a:off x="685800" y="1772412"/>
            <a:ext cx="7772400" cy="4114800"/>
          </a:xfrm>
        </p:spPr>
        <p:txBody>
          <a:bodyPr>
            <a:normAutofit/>
          </a:bodyPr>
          <a:lstStyle/>
          <a:p>
            <a:r>
              <a:rPr lang="en-US" sz="2400" dirty="0" smtClean="0"/>
              <a:t>Always (continued)</a:t>
            </a:r>
          </a:p>
          <a:p>
            <a:pPr lvl="1"/>
            <a:endParaRPr lang="en-US" sz="2000" dirty="0" smtClean="0"/>
          </a:p>
          <a:p>
            <a:pPr lvl="1"/>
            <a:r>
              <a:rPr lang="en-US" sz="2000" dirty="0" smtClean="0"/>
              <a:t>Make sure the cylinder valve and regulator connections are free of dirt, oil, grease, and foreign material</a:t>
            </a:r>
          </a:p>
          <a:p>
            <a:pPr lvl="1"/>
            <a:endParaRPr lang="en-US" sz="2000" dirty="0" smtClean="0"/>
          </a:p>
          <a:p>
            <a:pPr lvl="1"/>
            <a:r>
              <a:rPr lang="en-US" sz="2000" dirty="0" smtClean="0"/>
              <a:t>Close the regulator by turning the pressure control knob counterclockwise until the knob turns freely without tension before opening the cylinder valve</a:t>
            </a:r>
          </a:p>
          <a:p>
            <a:pPr lvl="1"/>
            <a:endParaRPr lang="en-US" sz="2000" dirty="0" smtClean="0"/>
          </a:p>
          <a:p>
            <a:pPr lvl="1"/>
            <a:r>
              <a:rPr lang="en-US" sz="2000" dirty="0" smtClean="0"/>
              <a:t>Open the cylinder valve slowly</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
        <p:nvSpPr>
          <p:cNvPr id="3" name="Content Placeholder 2"/>
          <p:cNvSpPr>
            <a:spLocks noGrp="1"/>
          </p:cNvSpPr>
          <p:nvPr>
            <p:ph idx="1"/>
          </p:nvPr>
        </p:nvSpPr>
        <p:spPr>
          <a:xfrm>
            <a:off x="685800" y="1772412"/>
            <a:ext cx="7772400" cy="4114800"/>
          </a:xfrm>
        </p:spPr>
        <p:txBody>
          <a:bodyPr>
            <a:normAutofit/>
          </a:bodyPr>
          <a:lstStyle/>
          <a:p>
            <a:r>
              <a:rPr lang="en-US" sz="2400" dirty="0" smtClean="0"/>
              <a:t>Never</a:t>
            </a:r>
          </a:p>
          <a:p>
            <a:pPr lvl="1"/>
            <a:endParaRPr lang="en-US" sz="2000" dirty="0" smtClean="0"/>
          </a:p>
          <a:p>
            <a:pPr lvl="1"/>
            <a:r>
              <a:rPr lang="en-US" sz="2000" dirty="0" smtClean="0"/>
              <a:t>Use a damaged regulator</a:t>
            </a:r>
          </a:p>
          <a:p>
            <a:pPr lvl="1"/>
            <a:endParaRPr lang="en-US" sz="2000" dirty="0" smtClean="0"/>
          </a:p>
          <a:p>
            <a:pPr lvl="1"/>
            <a:r>
              <a:rPr lang="en-US" sz="2000" dirty="0" smtClean="0"/>
              <a:t>Adjust, remove, or plug relief devices</a:t>
            </a:r>
          </a:p>
          <a:p>
            <a:pPr lvl="1"/>
            <a:endParaRPr lang="en-US" sz="2000" dirty="0" smtClean="0"/>
          </a:p>
          <a:p>
            <a:pPr lvl="1"/>
            <a:r>
              <a:rPr lang="en-US" sz="2000" dirty="0" smtClean="0"/>
              <a:t>Change CGA or inlet connection</a:t>
            </a:r>
          </a:p>
          <a:p>
            <a:pPr lvl="1"/>
            <a:endParaRPr lang="en-US" sz="2000" dirty="0" smtClean="0"/>
          </a:p>
          <a:p>
            <a:pPr lvl="1"/>
            <a:r>
              <a:rPr lang="en-US" sz="2000" dirty="0" smtClean="0"/>
              <a:t>Lubricate any part of the regulator or cylinder valve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810000" y="2115987"/>
            <a:ext cx="5181600" cy="3658437"/>
          </a:xfrm>
          <a:prstGeom prst="rect">
            <a:avLst/>
          </a:prstGeom>
          <a:noFill/>
          <a:ln w="9525">
            <a:noFill/>
            <a:miter lim="800000"/>
            <a:headEnd/>
            <a:tailEnd/>
          </a:ln>
        </p:spPr>
        <p:txBody>
          <a:bodyPr wrap="square">
            <a:prstTxWarp prst="textNoShape">
              <a:avLst/>
            </a:prstTxWarp>
            <a:spAutoFit/>
          </a:bodyPr>
          <a:lstStyle/>
          <a:p>
            <a:pPr marL="282575" indent="-282575">
              <a:spcBef>
                <a:spcPct val="40000"/>
              </a:spcBef>
              <a:spcAft>
                <a:spcPct val="20000"/>
              </a:spcAft>
              <a:buFont typeface="Symbol" charset="2"/>
              <a:buChar char="·"/>
            </a:pPr>
            <a:r>
              <a:rPr lang="en-US" sz="2200" b="1" i="1" baseline="0" dirty="0" smtClean="0">
                <a:solidFill>
                  <a:srgbClr val="3333CC"/>
                </a:solidFill>
                <a:latin typeface="Arial"/>
                <a:cs typeface="Arial"/>
              </a:rPr>
              <a:t>Lab</a:t>
            </a:r>
            <a:r>
              <a:rPr lang="en-US" sz="2200" b="1" i="1" baseline="0" dirty="0" smtClean="0">
                <a:solidFill>
                  <a:schemeClr val="accent2"/>
                </a:solidFill>
                <a:latin typeface="Arial"/>
                <a:cs typeface="Arial"/>
              </a:rPr>
              <a:t>oratory researchers </a:t>
            </a:r>
            <a:r>
              <a:rPr lang="en-US" sz="2200" b="1" i="1" baseline="0" dirty="0" smtClean="0">
                <a:latin typeface="Arial"/>
                <a:cs typeface="Arial"/>
              </a:rPr>
              <a:t>handling small amounts of hydrogen</a:t>
            </a:r>
          </a:p>
          <a:p>
            <a:pPr marL="282575" indent="-282575">
              <a:spcBef>
                <a:spcPct val="40000"/>
              </a:spcBef>
              <a:spcAft>
                <a:spcPct val="20000"/>
              </a:spcAft>
            </a:pPr>
            <a:endParaRPr lang="en-US" sz="2200" b="1" i="1" baseline="0" dirty="0" smtClean="0">
              <a:latin typeface="Arial"/>
              <a:cs typeface="Arial"/>
            </a:endParaRPr>
          </a:p>
          <a:p>
            <a:pPr marL="282575" indent="-282575">
              <a:spcBef>
                <a:spcPct val="40000"/>
              </a:spcBef>
              <a:spcAft>
                <a:spcPct val="20000"/>
              </a:spcAft>
            </a:pPr>
            <a:endParaRPr lang="en-US" sz="2200" b="1" i="1" baseline="0" dirty="0" smtClean="0">
              <a:latin typeface="Arial"/>
              <a:cs typeface="Arial"/>
            </a:endParaRPr>
          </a:p>
          <a:p>
            <a:pPr marL="282575" indent="-282575">
              <a:spcBef>
                <a:spcPct val="40000"/>
              </a:spcBef>
              <a:spcAft>
                <a:spcPct val="20000"/>
              </a:spcAft>
            </a:pPr>
            <a:endParaRPr lang="en-US" sz="2200" b="1" i="1" baseline="0" dirty="0" smtClean="0">
              <a:latin typeface="Arial"/>
              <a:cs typeface="Arial"/>
            </a:endParaRPr>
          </a:p>
          <a:p>
            <a:pPr marL="282575" indent="-282575">
              <a:spcBef>
                <a:spcPct val="40000"/>
              </a:spcBef>
              <a:spcAft>
                <a:spcPct val="20000"/>
              </a:spcAft>
              <a:buFont typeface="Symbol" charset="2"/>
              <a:buChar char="·"/>
            </a:pPr>
            <a:r>
              <a:rPr lang="en-US" sz="2200" b="1" i="1" baseline="0" dirty="0" smtClean="0">
                <a:solidFill>
                  <a:srgbClr val="3333CC"/>
                </a:solidFill>
                <a:latin typeface="Arial"/>
                <a:cs typeface="Arial"/>
              </a:rPr>
              <a:t>Technical personnel </a:t>
            </a:r>
            <a:r>
              <a:rPr lang="en-US" sz="2200" b="1" i="1" baseline="0" dirty="0" smtClean="0">
                <a:latin typeface="Arial"/>
                <a:cs typeface="Arial"/>
              </a:rPr>
              <a:t>in charge of assembling and testing systems</a:t>
            </a:r>
          </a:p>
          <a:p>
            <a:pPr marL="282575" indent="-282575">
              <a:spcBef>
                <a:spcPct val="40000"/>
              </a:spcBef>
              <a:spcAft>
                <a:spcPct val="20000"/>
              </a:spcAft>
            </a:pPr>
            <a:endParaRPr lang="en-US" sz="2200" b="1" dirty="0">
              <a:latin typeface="Arial"/>
              <a:cs typeface="Arial"/>
            </a:endParaRPr>
          </a:p>
        </p:txBody>
      </p:sp>
      <p:sp>
        <p:nvSpPr>
          <p:cNvPr id="7" name="Text Box 3"/>
          <p:cNvSpPr txBox="1">
            <a:spLocks noChangeArrowheads="1"/>
          </p:cNvSpPr>
          <p:nvPr/>
        </p:nvSpPr>
        <p:spPr bwMode="auto">
          <a:xfrm>
            <a:off x="-152400" y="76200"/>
            <a:ext cx="9525000" cy="830997"/>
          </a:xfrm>
          <a:prstGeom prst="rect">
            <a:avLst/>
          </a:prstGeom>
          <a:noFill/>
          <a:ln w="9525">
            <a:noFill/>
            <a:miter lim="800000"/>
            <a:headEnd/>
            <a:tailEnd/>
          </a:ln>
        </p:spPr>
        <p:txBody>
          <a:bodyPr wrap="square">
            <a:prstTxWarp prst="textNoShape">
              <a:avLst/>
            </a:prstTxWarp>
            <a:spAutoFit/>
          </a:bodyPr>
          <a:lstStyle/>
          <a:p>
            <a:pPr algn="ctr"/>
            <a:r>
              <a:rPr lang="en-US" b="1" baseline="0" dirty="0" smtClean="0">
                <a:solidFill>
                  <a:schemeClr val="accent2"/>
                </a:solidFill>
                <a:latin typeface="Arial"/>
                <a:cs typeface="Arial"/>
              </a:rPr>
              <a:t>Appropriate H</a:t>
            </a:r>
            <a:r>
              <a:rPr lang="en-US" b="1" dirty="0" smtClean="0">
                <a:solidFill>
                  <a:schemeClr val="accent2"/>
                </a:solidFill>
                <a:latin typeface="Arial"/>
                <a:cs typeface="Arial"/>
              </a:rPr>
              <a:t>2</a:t>
            </a:r>
            <a:r>
              <a:rPr lang="en-US" b="1" baseline="0" dirty="0" smtClean="0">
                <a:solidFill>
                  <a:schemeClr val="accent2"/>
                </a:solidFill>
                <a:latin typeface="Arial"/>
                <a:cs typeface="Arial"/>
              </a:rPr>
              <a:t> safety instruction </a:t>
            </a:r>
          </a:p>
          <a:p>
            <a:pPr algn="ctr"/>
            <a:r>
              <a:rPr lang="en-US" b="1" baseline="0" dirty="0" smtClean="0">
                <a:solidFill>
                  <a:schemeClr val="accent2"/>
                </a:solidFill>
                <a:latin typeface="Arial"/>
                <a:cs typeface="Arial"/>
              </a:rPr>
              <a:t>is key to avoiding accidents</a:t>
            </a:r>
            <a:endParaRPr lang="en-US" b="1" baseline="0" dirty="0">
              <a:solidFill>
                <a:srgbClr val="FF0000"/>
              </a:solidFill>
              <a:latin typeface="Arial"/>
              <a:cs typeface="Arial"/>
            </a:endParaRPr>
          </a:p>
        </p:txBody>
      </p:sp>
      <p:pic>
        <p:nvPicPr>
          <p:cNvPr id="8" name="Picture 13" descr="IMG_2692"/>
          <p:cNvPicPr>
            <a:picLocks noChangeAspect="1" noChangeArrowheads="1"/>
          </p:cNvPicPr>
          <p:nvPr/>
        </p:nvPicPr>
        <p:blipFill>
          <a:blip r:embed="rId2" cstate="print"/>
          <a:srcRect/>
          <a:stretch>
            <a:fillRect/>
          </a:stretch>
        </p:blipFill>
        <p:spPr bwMode="auto">
          <a:xfrm>
            <a:off x="0" y="3810000"/>
            <a:ext cx="3760586" cy="2819400"/>
          </a:xfrm>
          <a:prstGeom prst="rect">
            <a:avLst/>
          </a:prstGeom>
          <a:noFill/>
          <a:ln w="9525">
            <a:noFill/>
            <a:miter lim="800000"/>
            <a:headEnd/>
            <a:tailEnd/>
          </a:ln>
        </p:spPr>
      </p:pic>
      <p:pic>
        <p:nvPicPr>
          <p:cNvPr id="12" name="Picture 11" descr="3466445930_86d980dbd2.jpg"/>
          <p:cNvPicPr>
            <a:picLocks noChangeAspect="1"/>
          </p:cNvPicPr>
          <p:nvPr/>
        </p:nvPicPr>
        <p:blipFill>
          <a:blip r:embed="rId3" cstate="print"/>
          <a:stretch>
            <a:fillRect/>
          </a:stretch>
        </p:blipFill>
        <p:spPr>
          <a:xfrm>
            <a:off x="-1" y="1143000"/>
            <a:ext cx="3771901" cy="2514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
        <p:nvSpPr>
          <p:cNvPr id="3" name="Content Placeholder 2"/>
          <p:cNvSpPr>
            <a:spLocks noGrp="1"/>
          </p:cNvSpPr>
          <p:nvPr>
            <p:ph idx="1"/>
          </p:nvPr>
        </p:nvSpPr>
        <p:spPr>
          <a:xfrm>
            <a:off x="685800" y="1772412"/>
            <a:ext cx="7772400" cy="4114800"/>
          </a:xfrm>
        </p:spPr>
        <p:txBody>
          <a:bodyPr>
            <a:normAutofit/>
          </a:bodyPr>
          <a:lstStyle/>
          <a:p>
            <a:r>
              <a:rPr lang="en-US" sz="2400" dirty="0" smtClean="0"/>
              <a:t>Never (continued)</a:t>
            </a:r>
          </a:p>
          <a:p>
            <a:pPr lvl="1"/>
            <a:endParaRPr lang="en-US" sz="2000" dirty="0" smtClean="0"/>
          </a:p>
          <a:p>
            <a:pPr lvl="1"/>
            <a:r>
              <a:rPr lang="en-US" sz="2000" dirty="0" smtClean="0"/>
              <a:t>Force threaded connections</a:t>
            </a:r>
          </a:p>
          <a:p>
            <a:pPr lvl="1"/>
            <a:endParaRPr lang="en-US" sz="2000" dirty="0" smtClean="0"/>
          </a:p>
          <a:p>
            <a:pPr lvl="1"/>
            <a:r>
              <a:rPr lang="en-US" sz="2000" dirty="0" smtClean="0"/>
              <a:t>Stand in front of the regulator while opening the cylinder valve</a:t>
            </a:r>
          </a:p>
          <a:p>
            <a:pPr lvl="1"/>
            <a:endParaRPr lang="en-US" sz="2000" dirty="0" smtClean="0"/>
          </a:p>
          <a:p>
            <a:pPr lvl="1"/>
            <a:r>
              <a:rPr lang="en-US" sz="2000" dirty="0" smtClean="0"/>
              <a:t>Attempt to perform any type of repair to the regulators,                     consult an authorized repair shop</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114800"/>
          </a:xfrm>
        </p:spPr>
        <p:txBody>
          <a:bodyPr>
            <a:normAutofit fontScale="92500" lnSpcReduction="20000"/>
          </a:bodyPr>
          <a:lstStyle/>
          <a:p>
            <a:r>
              <a:rPr lang="en-US" sz="2595" dirty="0" smtClean="0"/>
              <a:t>Glossary</a:t>
            </a:r>
            <a:r>
              <a:rPr lang="en-US" dirty="0" smtClean="0"/>
              <a:t> </a:t>
            </a:r>
          </a:p>
          <a:p>
            <a:pPr lvl="1"/>
            <a:endParaRPr lang="en-US" sz="2162" dirty="0" smtClean="0"/>
          </a:p>
          <a:p>
            <a:pPr lvl="1"/>
            <a:r>
              <a:rPr lang="en-US" sz="2162" dirty="0" smtClean="0"/>
              <a:t>Droop</a:t>
            </a:r>
            <a:r>
              <a:rPr lang="en-US" dirty="0" smtClean="0"/>
              <a:t>  </a:t>
            </a:r>
          </a:p>
          <a:p>
            <a:pPr lvl="2"/>
            <a:r>
              <a:rPr lang="en-US" sz="1730" dirty="0" smtClean="0"/>
              <a:t>This is the amount of outlet pressure decrease with respect to increasing flow demand on a pressure reducing regulator. It can be expressed in percentage change of the set point or can be shown as pounds per square inch change with respect to flow increases</a:t>
            </a:r>
          </a:p>
          <a:p>
            <a:pPr lvl="1"/>
            <a:endParaRPr lang="en-US" sz="2162" dirty="0" smtClean="0"/>
          </a:p>
          <a:p>
            <a:pPr lvl="1"/>
            <a:r>
              <a:rPr lang="en-US" sz="2162" dirty="0" smtClean="0"/>
              <a:t>Lockup </a:t>
            </a:r>
          </a:p>
          <a:p>
            <a:pPr lvl="2"/>
            <a:r>
              <a:rPr lang="en-US" sz="1730" dirty="0" smtClean="0"/>
              <a:t>This is the amount of outlet pressure increase beyond the set pressure with respect to decreasing flow demand on a pressure reducing regulator.</a:t>
            </a:r>
          </a:p>
          <a:p>
            <a:pPr lvl="1"/>
            <a:endParaRPr lang="en-US" sz="2162" dirty="0" smtClean="0"/>
          </a:p>
          <a:p>
            <a:pPr lvl="1"/>
            <a:r>
              <a:rPr lang="en-US" sz="2162" dirty="0" smtClean="0"/>
              <a:t>Critical Flow </a:t>
            </a:r>
          </a:p>
          <a:p>
            <a:pPr lvl="2"/>
            <a:r>
              <a:rPr lang="en-US" sz="1730" dirty="0" smtClean="0"/>
              <a:t>This is also sometimes referred to as sonic flow and is the maximum flow which can pass through a regulator or an orifice</a:t>
            </a:r>
          </a:p>
        </p:txBody>
      </p:sp>
      <p:sp>
        <p:nvSpPr>
          <p:cNvPr id="5" name="Title 1"/>
          <p:cNvSpPr>
            <a:spLocks noGrp="1"/>
          </p:cNvSpPr>
          <p:nvPr>
            <p:ph type="title"/>
          </p:nvPr>
        </p:nvSpPr>
        <p:spPr>
          <a:xfrm>
            <a:off x="685800" y="304800"/>
            <a:ext cx="7772400" cy="1143000"/>
          </a:xfrm>
        </p:spPr>
        <p:txBody>
          <a:bodyPr>
            <a:normAutofit/>
          </a:bodyPr>
          <a:lstStyle/>
          <a:p>
            <a:r>
              <a:rPr lang="en-US" sz="3600" dirty="0" smtClean="0">
                <a:solidFill>
                  <a:srgbClr val="31859C"/>
                </a:solidFill>
                <a:latin typeface="Adobe Caslon Pro"/>
              </a:rPr>
              <a:t>Pressure Reducing Regulators</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a:bodyPr>
          <a:lstStyle/>
          <a:p>
            <a:r>
              <a:rPr lang="en-US" sz="3600" dirty="0" smtClean="0">
                <a:solidFill>
                  <a:srgbClr val="31859C"/>
                </a:solidFill>
                <a:latin typeface="Adobe Caslon Pro"/>
              </a:rPr>
              <a:t>Pressure Reducing Regulators</a:t>
            </a:r>
            <a:endParaRPr lang="en-US" sz="3600" dirty="0"/>
          </a:p>
        </p:txBody>
      </p:sp>
      <p:sp>
        <p:nvSpPr>
          <p:cNvPr id="3" name="Content Placeholder 2"/>
          <p:cNvSpPr>
            <a:spLocks noGrp="1"/>
          </p:cNvSpPr>
          <p:nvPr>
            <p:ph idx="1"/>
          </p:nvPr>
        </p:nvSpPr>
        <p:spPr>
          <a:xfrm>
            <a:off x="685800" y="1752600"/>
            <a:ext cx="7772400" cy="4114800"/>
          </a:xfrm>
        </p:spPr>
        <p:txBody>
          <a:bodyPr>
            <a:normAutofit fontScale="70000" lnSpcReduction="20000"/>
          </a:bodyPr>
          <a:lstStyle/>
          <a:p>
            <a:r>
              <a:rPr lang="en-US" sz="3097" dirty="0" smtClean="0"/>
              <a:t>Glossary (continued)</a:t>
            </a:r>
          </a:p>
          <a:p>
            <a:pPr lvl="1"/>
            <a:endParaRPr lang="en-US" sz="2581" dirty="0" smtClean="0"/>
          </a:p>
          <a:p>
            <a:pPr lvl="1"/>
            <a:r>
              <a:rPr lang="en-US" sz="2581" dirty="0" smtClean="0"/>
              <a:t>Creep</a:t>
            </a:r>
          </a:p>
          <a:p>
            <a:pPr lvl="2"/>
            <a:r>
              <a:rPr lang="en-US" dirty="0" smtClean="0"/>
              <a:t>This is an increase in outlet pressure occurring after lockup. Creep normally appears as a gradual rise in outlet pressure over a period of time. The usual cause of creep is contamination in the regulator seat causing the regulator to remain slightly open henceforth additional outlet pressure.</a:t>
            </a:r>
          </a:p>
          <a:p>
            <a:pPr lvl="1"/>
            <a:endParaRPr lang="en-US" sz="2581" dirty="0" smtClean="0"/>
          </a:p>
          <a:p>
            <a:pPr lvl="1"/>
            <a:r>
              <a:rPr lang="en-US" dirty="0" smtClean="0"/>
              <a:t>Bubble Tight </a:t>
            </a:r>
            <a:r>
              <a:rPr lang="en-US" sz="2581" dirty="0" smtClean="0"/>
              <a:t>Shutoff</a:t>
            </a:r>
            <a:r>
              <a:rPr lang="en-US" dirty="0" smtClean="0"/>
              <a:t>  </a:t>
            </a:r>
          </a:p>
          <a:p>
            <a:pPr lvl="2"/>
            <a:r>
              <a:rPr lang="en-US" dirty="0" smtClean="0"/>
              <a:t>Determined by connecting the outlet of a regulator with a piece of tubing and submerging the end under an inch or two of water. With inlet pressure applied and the regulator in an off condition, there should not be any bubbles within a time period of one minute. This constitutes “Bubble Tight Shutoff”.</a:t>
            </a:r>
          </a:p>
          <a:p>
            <a:pPr lvl="1"/>
            <a:endParaRPr lang="en-US" sz="2581" dirty="0" smtClean="0"/>
          </a:p>
          <a:p>
            <a:pPr lvl="1"/>
            <a:r>
              <a:rPr lang="en-US" dirty="0" smtClean="0"/>
              <a:t>Set Point</a:t>
            </a:r>
          </a:p>
          <a:p>
            <a:pPr lvl="2"/>
            <a:r>
              <a:rPr lang="en-US" dirty="0" smtClean="0"/>
              <a:t>This is the control point desired for operation of a regulator.</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a:bodyPr>
          <a:lstStyle/>
          <a:p>
            <a:r>
              <a:rPr lang="en-US" sz="3600" dirty="0" smtClean="0">
                <a:solidFill>
                  <a:srgbClr val="31859C"/>
                </a:solidFill>
                <a:latin typeface="Adobe Caslon Pro"/>
              </a:rPr>
              <a:t>Pressure Reducing Regulators</a:t>
            </a:r>
            <a:endParaRPr lang="en-US" sz="3600" dirty="0"/>
          </a:p>
        </p:txBody>
      </p:sp>
      <p:sp>
        <p:nvSpPr>
          <p:cNvPr id="3" name="Content Placeholder 2"/>
          <p:cNvSpPr>
            <a:spLocks noGrp="1"/>
          </p:cNvSpPr>
          <p:nvPr>
            <p:ph idx="1"/>
          </p:nvPr>
        </p:nvSpPr>
        <p:spPr>
          <a:xfrm>
            <a:off x="685800" y="1371600"/>
            <a:ext cx="7772400" cy="4114800"/>
          </a:xfrm>
        </p:spPr>
        <p:txBody>
          <a:bodyPr>
            <a:noAutofit/>
          </a:bodyPr>
          <a:lstStyle/>
          <a:p>
            <a:r>
              <a:rPr lang="en-US" sz="1700" dirty="0" smtClean="0"/>
              <a:t>Glossary (continued)</a:t>
            </a:r>
          </a:p>
          <a:p>
            <a:pPr lvl="1"/>
            <a:endParaRPr lang="en-US" sz="1700" dirty="0" smtClean="0"/>
          </a:p>
          <a:p>
            <a:pPr lvl="1"/>
            <a:r>
              <a:rPr lang="en-US" sz="1700" dirty="0" smtClean="0"/>
              <a:t>CGA Fittings </a:t>
            </a:r>
          </a:p>
          <a:p>
            <a:pPr lvl="2"/>
            <a:r>
              <a:rPr lang="en-US" sz="1700" dirty="0" smtClean="0"/>
              <a:t>Compressed Gas Association (CGA) is the group that has established standards in the gas industry for fittings which are used to attach to gas cylinders.</a:t>
            </a:r>
          </a:p>
          <a:p>
            <a:pPr lvl="1"/>
            <a:endParaRPr lang="en-US" sz="1700" dirty="0" smtClean="0"/>
          </a:p>
          <a:p>
            <a:pPr lvl="1"/>
            <a:r>
              <a:rPr lang="en-US" sz="1700" dirty="0" smtClean="0"/>
              <a:t>DIN Fittings </a:t>
            </a:r>
          </a:p>
          <a:p>
            <a:pPr lvl="2"/>
            <a:r>
              <a:rPr lang="en-US" sz="1800" dirty="0" err="1" smtClean="0"/>
              <a:t>Deutsches</a:t>
            </a:r>
            <a:r>
              <a:rPr lang="en-US" sz="1800" dirty="0" smtClean="0"/>
              <a:t> </a:t>
            </a:r>
            <a:r>
              <a:rPr lang="en-US" sz="1800" dirty="0" err="1" smtClean="0"/>
              <a:t>Institut</a:t>
            </a:r>
            <a:r>
              <a:rPr lang="en-US" sz="1800" dirty="0" smtClean="0"/>
              <a:t> </a:t>
            </a:r>
            <a:r>
              <a:rPr lang="en-US" sz="1800" dirty="0" err="1" smtClean="0"/>
              <a:t>für</a:t>
            </a:r>
            <a:r>
              <a:rPr lang="en-US" sz="1800" dirty="0" smtClean="0"/>
              <a:t> </a:t>
            </a:r>
            <a:r>
              <a:rPr lang="en-US" sz="1800" dirty="0" err="1" smtClean="0"/>
              <a:t>Normung</a:t>
            </a:r>
            <a:r>
              <a:rPr lang="en-US" sz="1800" dirty="0" smtClean="0"/>
              <a:t> </a:t>
            </a:r>
            <a:r>
              <a:rPr lang="en-US" sz="1700" dirty="0" smtClean="0"/>
              <a:t>(DIN), English translation would be German Industrial Standard. The DIN system was developed by Germans and is used in Europe.</a:t>
            </a:r>
          </a:p>
          <a:p>
            <a:pPr lvl="1"/>
            <a:endParaRPr lang="en-US" sz="1700" dirty="0" smtClean="0"/>
          </a:p>
          <a:p>
            <a:pPr lvl="1"/>
            <a:r>
              <a:rPr lang="en-US" sz="1700" dirty="0" smtClean="0"/>
              <a:t>Coefficient of flow (</a:t>
            </a:r>
            <a:r>
              <a:rPr lang="en-US" sz="1700" dirty="0" err="1" smtClean="0"/>
              <a:t>C</a:t>
            </a:r>
            <a:r>
              <a:rPr lang="en-US" sz="1700" baseline="-25000" dirty="0" err="1" smtClean="0"/>
              <a:t>v</a:t>
            </a:r>
            <a:r>
              <a:rPr lang="en-US" sz="1700" dirty="0" smtClean="0"/>
              <a:t>)</a:t>
            </a:r>
          </a:p>
          <a:p>
            <a:pPr lvl="2"/>
            <a:r>
              <a:rPr lang="en-US" sz="1700" dirty="0" smtClean="0"/>
              <a:t>For a valve is the volume of water in U.S. gallons per minute at room temperature…which will flow through the valve with the stem fully open…with a pressure drop of 1 psi across the valve. </a:t>
            </a:r>
            <a:r>
              <a:rPr lang="en-US" sz="1700" dirty="0" err="1" smtClean="0"/>
              <a:t>C</a:t>
            </a:r>
            <a:r>
              <a:rPr lang="en-US" sz="1700" baseline="-25000" dirty="0" err="1" smtClean="0"/>
              <a:t>v</a:t>
            </a:r>
            <a:r>
              <a:rPr lang="en-US" sz="1700" dirty="0" smtClean="0"/>
              <a:t> is the valve sizing factor that permits selection of the appropriate valve to meet the flow requirements of a given fluid system.</a:t>
            </a:r>
          </a:p>
          <a:p>
            <a:pPr lvl="1"/>
            <a:endParaRPr lang="en-US" sz="17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8"/>
          <p:cNvSpPr txBox="1">
            <a:spLocks noChangeArrowheads="1"/>
          </p:cNvSpPr>
          <p:nvPr/>
        </p:nvSpPr>
        <p:spPr bwMode="auto">
          <a:xfrm>
            <a:off x="228600" y="6328865"/>
            <a:ext cx="8763000" cy="529135"/>
          </a:xfrm>
          <a:prstGeom prst="rect">
            <a:avLst/>
          </a:prstGeom>
          <a:solidFill>
            <a:schemeClr val="bg1"/>
          </a:solidFill>
          <a:ln w="9525">
            <a:noFill/>
            <a:miter lim="800000"/>
            <a:headEnd/>
            <a:tailEnd/>
          </a:ln>
        </p:spPr>
        <p:txBody>
          <a:bodyPr wrap="square" lIns="82058" tIns="41029" rIns="82058" bIns="41029">
            <a:prstTxWarp prst="textNoShape">
              <a:avLst/>
            </a:prstTxWarp>
            <a:spAutoFit/>
          </a:bodyPr>
          <a:lstStyle/>
          <a:p>
            <a:pPr eaLnBrk="1" hangingPunct="1"/>
            <a:r>
              <a:rPr lang="en-US" sz="2900" b="1" baseline="0" dirty="0" smtClean="0">
                <a:latin typeface="Arial"/>
                <a:cs typeface="Arial"/>
              </a:rPr>
              <a:t>Relief device      pressure gauge       CGA fitting</a:t>
            </a:r>
            <a:endParaRPr lang="en-US" sz="2900" b="1" baseline="0" dirty="0">
              <a:latin typeface="Arial"/>
              <a:cs typeface="Arial"/>
            </a:endParaRPr>
          </a:p>
        </p:txBody>
      </p:sp>
      <p:sp>
        <p:nvSpPr>
          <p:cNvPr id="23555" name="Rectangle 2"/>
          <p:cNvSpPr>
            <a:spLocks noGrp="1" noChangeArrowheads="1"/>
          </p:cNvSpPr>
          <p:nvPr>
            <p:ph type="title"/>
          </p:nvPr>
        </p:nvSpPr>
        <p:spPr>
          <a:xfrm>
            <a:off x="0" y="76200"/>
            <a:ext cx="9144000" cy="838200"/>
          </a:xfrm>
        </p:spPr>
        <p:txBody>
          <a:bodyPr/>
          <a:lstStyle/>
          <a:p>
            <a:r>
              <a:rPr lang="en-US" dirty="0" smtClean="0">
                <a:latin typeface="Arial"/>
                <a:cs typeface="Arial"/>
              </a:rPr>
              <a:t>We have developed a variety of instructional materials </a:t>
            </a:r>
            <a:br>
              <a:rPr lang="en-US" dirty="0" smtClean="0">
                <a:latin typeface="Arial"/>
                <a:cs typeface="Arial"/>
              </a:rPr>
            </a:br>
            <a:r>
              <a:rPr lang="en-US" dirty="0" smtClean="0">
                <a:latin typeface="Arial"/>
                <a:cs typeface="Arial"/>
              </a:rPr>
              <a:t>for 3-day hands-on hydrogen safety class</a:t>
            </a:r>
          </a:p>
        </p:txBody>
      </p:sp>
      <p:pic>
        <p:nvPicPr>
          <p:cNvPr id="4" name="Picture 3" descr="IMG_2387.JPG"/>
          <p:cNvPicPr>
            <a:picLocks noChangeAspect="1"/>
          </p:cNvPicPr>
          <p:nvPr/>
        </p:nvPicPr>
        <p:blipFill>
          <a:blip r:embed="rId3" cstate="print"/>
          <a:srcRect/>
          <a:stretch>
            <a:fillRect/>
          </a:stretch>
        </p:blipFill>
        <p:spPr>
          <a:xfrm>
            <a:off x="3083610" y="914400"/>
            <a:ext cx="2971800" cy="2441448"/>
          </a:xfrm>
          <a:prstGeom prst="rect">
            <a:avLst/>
          </a:prstGeom>
        </p:spPr>
      </p:pic>
      <p:pic>
        <p:nvPicPr>
          <p:cNvPr id="5" name="Picture 4" descr="IMG_2426.JPG"/>
          <p:cNvPicPr>
            <a:picLocks noChangeAspect="1"/>
          </p:cNvPicPr>
          <p:nvPr/>
        </p:nvPicPr>
        <p:blipFill>
          <a:blip r:embed="rId4" cstate="print"/>
          <a:srcRect/>
          <a:stretch>
            <a:fillRect/>
          </a:stretch>
        </p:blipFill>
        <p:spPr>
          <a:xfrm>
            <a:off x="0" y="3962400"/>
            <a:ext cx="2971800" cy="2441448"/>
          </a:xfrm>
          <a:prstGeom prst="rect">
            <a:avLst/>
          </a:prstGeom>
        </p:spPr>
      </p:pic>
      <p:pic>
        <p:nvPicPr>
          <p:cNvPr id="6" name="Picture 5" descr="IMG_2393.JPG"/>
          <p:cNvPicPr>
            <a:picLocks noChangeAspect="1"/>
          </p:cNvPicPr>
          <p:nvPr/>
        </p:nvPicPr>
        <p:blipFill>
          <a:blip r:embed="rId5" cstate="print"/>
          <a:srcRect/>
          <a:stretch>
            <a:fillRect/>
          </a:stretch>
        </p:blipFill>
        <p:spPr>
          <a:xfrm>
            <a:off x="0" y="911352"/>
            <a:ext cx="2971800" cy="2441448"/>
          </a:xfrm>
          <a:prstGeom prst="rect">
            <a:avLst/>
          </a:prstGeom>
        </p:spPr>
      </p:pic>
      <p:pic>
        <p:nvPicPr>
          <p:cNvPr id="7" name="Picture 6" descr="IMG_2418.JPG"/>
          <p:cNvPicPr>
            <a:picLocks noChangeAspect="1"/>
          </p:cNvPicPr>
          <p:nvPr/>
        </p:nvPicPr>
        <p:blipFill>
          <a:blip r:embed="rId6" cstate="print"/>
          <a:srcRect/>
          <a:stretch>
            <a:fillRect/>
          </a:stretch>
        </p:blipFill>
        <p:spPr>
          <a:xfrm>
            <a:off x="3083610" y="3962400"/>
            <a:ext cx="2971800" cy="2441448"/>
          </a:xfrm>
          <a:prstGeom prst="rect">
            <a:avLst/>
          </a:prstGeom>
        </p:spPr>
      </p:pic>
      <p:pic>
        <p:nvPicPr>
          <p:cNvPr id="8" name="Picture 7" descr="IMG_2411.JPG"/>
          <p:cNvPicPr>
            <a:picLocks noChangeAspect="1"/>
          </p:cNvPicPr>
          <p:nvPr/>
        </p:nvPicPr>
        <p:blipFill>
          <a:blip r:embed="rId7" cstate="print"/>
          <a:srcRect/>
          <a:stretch>
            <a:fillRect/>
          </a:stretch>
        </p:blipFill>
        <p:spPr>
          <a:xfrm>
            <a:off x="6172200" y="3962400"/>
            <a:ext cx="2971800" cy="2441448"/>
          </a:xfrm>
          <a:prstGeom prst="rect">
            <a:avLst/>
          </a:prstGeom>
        </p:spPr>
      </p:pic>
      <p:pic>
        <p:nvPicPr>
          <p:cNvPr id="9" name="Picture 8" descr="regulator.JPG"/>
          <p:cNvPicPr>
            <a:picLocks noChangeAspect="1"/>
          </p:cNvPicPr>
          <p:nvPr/>
        </p:nvPicPr>
        <p:blipFill>
          <a:blip r:embed="rId8" cstate="print"/>
          <a:srcRect/>
          <a:stretch>
            <a:fillRect/>
          </a:stretch>
        </p:blipFill>
        <p:spPr>
          <a:xfrm>
            <a:off x="6172200" y="914400"/>
            <a:ext cx="2971800" cy="2438400"/>
          </a:xfrm>
          <a:prstGeom prst="rect">
            <a:avLst/>
          </a:prstGeom>
        </p:spPr>
      </p:pic>
      <p:sp>
        <p:nvSpPr>
          <p:cNvPr id="10" name="Text Box 8"/>
          <p:cNvSpPr txBox="1">
            <a:spLocks noChangeArrowheads="1"/>
          </p:cNvSpPr>
          <p:nvPr/>
        </p:nvSpPr>
        <p:spPr bwMode="auto">
          <a:xfrm>
            <a:off x="228600" y="3352800"/>
            <a:ext cx="8534400" cy="529135"/>
          </a:xfrm>
          <a:prstGeom prst="rect">
            <a:avLst/>
          </a:prstGeom>
          <a:noFill/>
          <a:ln w="9525">
            <a:noFill/>
            <a:miter lim="800000"/>
            <a:headEnd/>
            <a:tailEnd/>
          </a:ln>
        </p:spPr>
        <p:txBody>
          <a:bodyPr wrap="square" lIns="82058" tIns="41029" rIns="82058" bIns="41029">
            <a:prstTxWarp prst="textNoShape">
              <a:avLst/>
            </a:prstTxWarp>
            <a:spAutoFit/>
          </a:bodyPr>
          <a:lstStyle/>
          <a:p>
            <a:pPr eaLnBrk="1" hangingPunct="1"/>
            <a:r>
              <a:rPr lang="en-US" sz="2900" b="1" baseline="0" dirty="0" smtClean="0">
                <a:latin typeface="Arial"/>
                <a:cs typeface="Arial"/>
              </a:rPr>
              <a:t>Working table   pressure vessels       regulator</a:t>
            </a:r>
            <a:endParaRPr lang="en-US" sz="2900" b="1" baseline="0" dirty="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0" y="76200"/>
            <a:ext cx="9144000" cy="838200"/>
          </a:xfrm>
        </p:spPr>
        <p:txBody>
          <a:bodyPr/>
          <a:lstStyle/>
          <a:p>
            <a:r>
              <a:rPr lang="en-US" dirty="0" smtClean="0">
                <a:latin typeface="Arial"/>
                <a:cs typeface="Arial"/>
              </a:rPr>
              <a:t>Second day: assemble pressure system </a:t>
            </a:r>
            <a:br>
              <a:rPr lang="en-US" dirty="0" smtClean="0">
                <a:latin typeface="Arial"/>
                <a:cs typeface="Arial"/>
              </a:rPr>
            </a:br>
            <a:r>
              <a:rPr lang="en-US" dirty="0" smtClean="0">
                <a:latin typeface="Arial"/>
                <a:cs typeface="Arial"/>
              </a:rPr>
              <a:t>described in engineering safety note</a:t>
            </a:r>
          </a:p>
        </p:txBody>
      </p:sp>
      <p:pic>
        <p:nvPicPr>
          <p:cNvPr id="2050" name="Picture 2"/>
          <p:cNvPicPr>
            <a:picLocks noChangeAspect="1" noChangeArrowheads="1"/>
          </p:cNvPicPr>
          <p:nvPr/>
        </p:nvPicPr>
        <p:blipFill>
          <a:blip r:embed="rId3"/>
          <a:srcRect/>
          <a:stretch>
            <a:fillRect/>
          </a:stretch>
        </p:blipFill>
        <p:spPr bwMode="auto">
          <a:xfrm>
            <a:off x="457200" y="1295400"/>
            <a:ext cx="8173155"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0" y="76200"/>
            <a:ext cx="9144000" cy="838200"/>
          </a:xfrm>
        </p:spPr>
        <p:txBody>
          <a:bodyPr/>
          <a:lstStyle/>
          <a:p>
            <a:r>
              <a:rPr lang="en-US" dirty="0" smtClean="0">
                <a:latin typeface="Arial"/>
                <a:cs typeface="Arial"/>
              </a:rPr>
              <a:t>Second day: assemble pressure system </a:t>
            </a:r>
            <a:br>
              <a:rPr lang="en-US" dirty="0" smtClean="0">
                <a:latin typeface="Arial"/>
                <a:cs typeface="Arial"/>
              </a:rPr>
            </a:br>
            <a:r>
              <a:rPr lang="en-US" dirty="0" smtClean="0">
                <a:latin typeface="Arial"/>
                <a:cs typeface="Arial"/>
              </a:rPr>
              <a:t>described in engineering safety note</a:t>
            </a:r>
          </a:p>
        </p:txBody>
      </p:sp>
      <p:pic>
        <p:nvPicPr>
          <p:cNvPr id="3074" name="Picture 2"/>
          <p:cNvPicPr>
            <a:picLocks noChangeAspect="1" noChangeArrowheads="1"/>
          </p:cNvPicPr>
          <p:nvPr/>
        </p:nvPicPr>
        <p:blipFill>
          <a:blip r:embed="rId3"/>
          <a:srcRect/>
          <a:stretch>
            <a:fillRect/>
          </a:stretch>
        </p:blipFill>
        <p:spPr bwMode="auto">
          <a:xfrm>
            <a:off x="1676400" y="926660"/>
            <a:ext cx="5715000" cy="5485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0" y="228600"/>
            <a:ext cx="9144000" cy="838200"/>
          </a:xfrm>
        </p:spPr>
        <p:txBody>
          <a:bodyPr/>
          <a:lstStyle/>
          <a:p>
            <a:r>
              <a:rPr lang="en-US" dirty="0" smtClean="0">
                <a:latin typeface="Arial"/>
                <a:cs typeface="Arial"/>
              </a:rPr>
              <a:t>Second day: video illustrates planning, component installation, tube cutting and bending, compression fittings, and leak testing using mass spectrometer leak detector</a:t>
            </a:r>
          </a:p>
        </p:txBody>
      </p:sp>
      <p:pic>
        <p:nvPicPr>
          <p:cNvPr id="5" name="h2_video_day2.mpg">
            <a:hlinkClick r:id="" action="ppaction://media"/>
          </p:cNvPr>
          <p:cNvPicPr>
            <a:picLocks noRot="1" noChangeAspect="1"/>
          </p:cNvPicPr>
          <p:nvPr>
            <a:videoFile r:link="rId1"/>
          </p:nvPr>
        </p:nvPicPr>
        <p:blipFill>
          <a:blip r:embed="rId4"/>
          <a:stretch>
            <a:fillRect/>
          </a:stretch>
        </p:blipFill>
        <p:spPr>
          <a:xfrm>
            <a:off x="1676400" y="1295399"/>
            <a:ext cx="6248400" cy="511232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0" y="76200"/>
            <a:ext cx="9144000" cy="838200"/>
          </a:xfrm>
        </p:spPr>
        <p:txBody>
          <a:bodyPr/>
          <a:lstStyle/>
          <a:p>
            <a:r>
              <a:rPr lang="en-US" dirty="0" smtClean="0">
                <a:latin typeface="Arial"/>
                <a:cs typeface="Arial"/>
              </a:rPr>
              <a:t>Third day: video illustrates data acquisition setup, </a:t>
            </a:r>
            <a:br>
              <a:rPr lang="en-US" dirty="0" smtClean="0">
                <a:latin typeface="Arial"/>
                <a:cs typeface="Arial"/>
              </a:rPr>
            </a:br>
            <a:r>
              <a:rPr lang="en-US" dirty="0" smtClean="0">
                <a:latin typeface="Arial"/>
                <a:cs typeface="Arial"/>
              </a:rPr>
              <a:t>pressure test, leak test at MOP, and system operation</a:t>
            </a:r>
          </a:p>
        </p:txBody>
      </p:sp>
      <p:pic>
        <p:nvPicPr>
          <p:cNvPr id="5" name="h2_video_day3.mpg">
            <a:hlinkClick r:id="" action="ppaction://media"/>
          </p:cNvPr>
          <p:cNvPicPr>
            <a:picLocks noRot="1" noChangeAspect="1"/>
          </p:cNvPicPr>
          <p:nvPr>
            <a:videoFile r:link="rId1"/>
          </p:nvPr>
        </p:nvPicPr>
        <p:blipFill>
          <a:blip r:embed="rId4"/>
          <a:stretch>
            <a:fillRect/>
          </a:stretch>
        </p:blipFill>
        <p:spPr>
          <a:xfrm>
            <a:off x="1673352" y="1298448"/>
            <a:ext cx="6247385" cy="51114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381000"/>
            <a:ext cx="8229600" cy="457200"/>
          </a:xfrm>
          <a:prstGeom prst="rect">
            <a:avLst/>
          </a:prstGeom>
          <a:noFill/>
          <a:ln w="9525">
            <a:noFill/>
            <a:miter lim="800000"/>
            <a:headEnd/>
            <a:tailEnd/>
          </a:ln>
        </p:spPr>
        <p:txBody>
          <a:bodyPr>
            <a:prstTxWarp prst="textNoShape">
              <a:avLst/>
            </a:prstTxWarp>
            <a:spAutoFit/>
          </a:bodyPr>
          <a:lstStyle/>
          <a:p>
            <a:pPr algn="ctr"/>
            <a:r>
              <a:rPr lang="en-US" b="1" baseline="0" dirty="0" smtClean="0">
                <a:solidFill>
                  <a:schemeClr val="accent2"/>
                </a:solidFill>
                <a:latin typeface="Arial"/>
                <a:cs typeface="Arial"/>
              </a:rPr>
              <a:t>Summary</a:t>
            </a:r>
            <a:endParaRPr lang="en-US" b="1" baseline="0" dirty="0">
              <a:solidFill>
                <a:schemeClr val="accent2"/>
              </a:solidFill>
              <a:latin typeface="Arial"/>
              <a:cs typeface="Arial"/>
            </a:endParaRPr>
          </a:p>
        </p:txBody>
      </p:sp>
      <p:sp>
        <p:nvSpPr>
          <p:cNvPr id="5" name="Text Box 28"/>
          <p:cNvSpPr txBox="1">
            <a:spLocks noChangeArrowheads="1"/>
          </p:cNvSpPr>
          <p:nvPr/>
        </p:nvSpPr>
        <p:spPr bwMode="auto">
          <a:xfrm>
            <a:off x="381000" y="1103019"/>
            <a:ext cx="8229600" cy="4425826"/>
          </a:xfrm>
          <a:prstGeom prst="rect">
            <a:avLst/>
          </a:prstGeom>
          <a:noFill/>
          <a:ln w="9525">
            <a:noFill/>
            <a:miter lim="800000"/>
            <a:headEnd/>
            <a:tailEnd/>
          </a:ln>
        </p:spPr>
        <p:txBody>
          <a:bodyPr wrap="square">
            <a:prstTxWarp prst="textNoShape">
              <a:avLst/>
            </a:prstTxWarp>
            <a:spAutoFit/>
          </a:bodyPr>
          <a:lstStyle/>
          <a:p>
            <a:pPr marL="282575" indent="-282575">
              <a:spcBef>
                <a:spcPct val="40000"/>
              </a:spcBef>
              <a:spcAft>
                <a:spcPct val="20000"/>
              </a:spcAft>
              <a:buFont typeface="Symbol" charset="2"/>
              <a:buChar char="·"/>
            </a:pPr>
            <a:r>
              <a:rPr lang="en-US" sz="2200" b="1" i="1" baseline="0" dirty="0" smtClean="0">
                <a:solidFill>
                  <a:schemeClr val="accent2"/>
                </a:solidFill>
                <a:latin typeface="Arial"/>
                <a:cs typeface="Arial"/>
              </a:rPr>
              <a:t>We are contributing to safe hydrogen operations </a:t>
            </a:r>
            <a:r>
              <a:rPr lang="en-US" sz="2200" b="1" baseline="0" dirty="0" smtClean="0">
                <a:latin typeface="Arial"/>
                <a:cs typeface="Arial"/>
              </a:rPr>
              <a:t>by developing instructional materials for researchers and operators</a:t>
            </a:r>
          </a:p>
          <a:p>
            <a:pPr marL="282575" indent="-282575">
              <a:spcBef>
                <a:spcPct val="40000"/>
              </a:spcBef>
              <a:spcAft>
                <a:spcPct val="20000"/>
              </a:spcAft>
              <a:buFont typeface="Symbol" charset="2"/>
              <a:buChar char="·"/>
            </a:pPr>
            <a:r>
              <a:rPr lang="en-US" sz="2200" b="1" i="1" baseline="0" dirty="0" smtClean="0">
                <a:solidFill>
                  <a:schemeClr val="accent2"/>
                </a:solidFill>
                <a:latin typeface="Arial"/>
                <a:cs typeface="Arial"/>
              </a:rPr>
              <a:t>Web-based class </a:t>
            </a:r>
            <a:r>
              <a:rPr lang="en-US" sz="2200" b="1" baseline="0" dirty="0" smtClean="0">
                <a:solidFill>
                  <a:srgbClr val="000000"/>
                </a:solidFill>
                <a:latin typeface="Arial"/>
                <a:cs typeface="Arial"/>
              </a:rPr>
              <a:t>(now complete) addresses the need of laboratory researchers handling small amounts of hydrogen </a:t>
            </a:r>
            <a:r>
              <a:rPr lang="en-US" sz="2200" b="1" baseline="0" dirty="0" smtClean="0">
                <a:solidFill>
                  <a:srgbClr val="0000FF"/>
                </a:solidFill>
                <a:latin typeface="Arial"/>
                <a:cs typeface="Arial"/>
              </a:rPr>
              <a:t>www.h2labsafety.org</a:t>
            </a:r>
            <a:endParaRPr lang="en-US" sz="2200" b="1" baseline="0" dirty="0" smtClean="0">
              <a:solidFill>
                <a:srgbClr val="000000"/>
              </a:solidFill>
              <a:latin typeface="Arial"/>
              <a:cs typeface="Arial"/>
            </a:endParaRPr>
          </a:p>
          <a:p>
            <a:pPr marL="282575" indent="-282575">
              <a:spcBef>
                <a:spcPct val="40000"/>
              </a:spcBef>
              <a:spcAft>
                <a:spcPct val="20000"/>
              </a:spcAft>
              <a:buFont typeface="Symbol" charset="2"/>
              <a:buChar char="·"/>
            </a:pPr>
            <a:r>
              <a:rPr lang="en-US" sz="2200" b="1" i="1" baseline="0" dirty="0" smtClean="0">
                <a:solidFill>
                  <a:schemeClr val="accent2"/>
                </a:solidFill>
                <a:latin typeface="Arial"/>
                <a:cs typeface="Arial"/>
              </a:rPr>
              <a:t>Hands-on class </a:t>
            </a:r>
            <a:r>
              <a:rPr lang="en-US" sz="2200" b="1" baseline="0" dirty="0" smtClean="0">
                <a:latin typeface="Arial"/>
                <a:cs typeface="Arial"/>
              </a:rPr>
              <a:t>(in process) will present in-depth information for technical personnel tasked with installing and testing hydrogen systems</a:t>
            </a:r>
          </a:p>
          <a:p>
            <a:pPr marL="282575" indent="-282575">
              <a:spcBef>
                <a:spcPct val="40000"/>
              </a:spcBef>
              <a:spcAft>
                <a:spcPct val="20000"/>
              </a:spcAft>
              <a:buFont typeface="Symbol" charset="2"/>
              <a:buChar char="·"/>
            </a:pPr>
            <a:r>
              <a:rPr lang="en-US" sz="2200" b="1" i="1" baseline="0" dirty="0" smtClean="0">
                <a:solidFill>
                  <a:schemeClr val="accent2"/>
                </a:solidFill>
                <a:latin typeface="Arial"/>
                <a:cs typeface="Arial"/>
              </a:rPr>
              <a:t>Participation from the hydrogen community </a:t>
            </a:r>
            <a:r>
              <a:rPr lang="en-US" sz="2200" b="1" baseline="0" dirty="0" smtClean="0">
                <a:solidFill>
                  <a:srgbClr val="000000"/>
                </a:solidFill>
                <a:latin typeface="Arial"/>
                <a:cs typeface="Arial"/>
              </a:rPr>
              <a:t>will improve the class through suggestions, bug reports, etc.</a:t>
            </a:r>
            <a:endParaRPr lang="en-US" sz="2200" b="1" baseline="0"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apshot 2010-04-21 07-58-48.tiff"/>
          <p:cNvPicPr>
            <a:picLocks noChangeAspect="1"/>
          </p:cNvPicPr>
          <p:nvPr/>
        </p:nvPicPr>
        <p:blipFill>
          <a:blip r:embed="rId2" cstate="print"/>
          <a:stretch>
            <a:fillRect/>
          </a:stretch>
        </p:blipFill>
        <p:spPr>
          <a:xfrm>
            <a:off x="132644" y="990600"/>
            <a:ext cx="3677356" cy="3179778"/>
          </a:xfrm>
          <a:prstGeom prst="rect">
            <a:avLst/>
          </a:prstGeom>
        </p:spPr>
      </p:pic>
      <p:pic>
        <p:nvPicPr>
          <p:cNvPr id="5" name="Picture 4" descr="regulator.JPG"/>
          <p:cNvPicPr>
            <a:picLocks noChangeAspect="1"/>
          </p:cNvPicPr>
          <p:nvPr/>
        </p:nvPicPr>
        <p:blipFill>
          <a:blip r:embed="rId3" cstate="print"/>
          <a:stretch>
            <a:fillRect/>
          </a:stretch>
        </p:blipFill>
        <p:spPr>
          <a:xfrm>
            <a:off x="152400" y="4114801"/>
            <a:ext cx="3657600" cy="2743199"/>
          </a:xfrm>
          <a:prstGeom prst="rect">
            <a:avLst/>
          </a:prstGeom>
        </p:spPr>
      </p:pic>
      <p:sp>
        <p:nvSpPr>
          <p:cNvPr id="6" name="Text Box 3"/>
          <p:cNvSpPr txBox="1">
            <a:spLocks noChangeArrowheads="1"/>
          </p:cNvSpPr>
          <p:nvPr/>
        </p:nvSpPr>
        <p:spPr bwMode="auto">
          <a:xfrm>
            <a:off x="4191000" y="1684457"/>
            <a:ext cx="4876800" cy="4944943"/>
          </a:xfrm>
          <a:prstGeom prst="rect">
            <a:avLst/>
          </a:prstGeom>
          <a:noFill/>
          <a:ln w="9525">
            <a:noFill/>
            <a:miter lim="800000"/>
            <a:headEnd/>
            <a:tailEnd/>
          </a:ln>
        </p:spPr>
        <p:txBody>
          <a:bodyPr wrap="square">
            <a:prstTxWarp prst="textNoShape">
              <a:avLst/>
            </a:prstTxWarp>
            <a:spAutoFit/>
          </a:bodyPr>
          <a:lstStyle/>
          <a:p>
            <a:pPr marL="282575" indent="-282575">
              <a:spcBef>
                <a:spcPct val="40000"/>
              </a:spcBef>
              <a:spcAft>
                <a:spcPct val="20000"/>
              </a:spcAft>
              <a:buFont typeface="Symbol" charset="2"/>
              <a:buChar char="·"/>
            </a:pPr>
            <a:r>
              <a:rPr lang="en-US" sz="2200" b="1" i="1" baseline="0" dirty="0" smtClean="0">
                <a:solidFill>
                  <a:schemeClr val="accent2"/>
                </a:solidFill>
                <a:latin typeface="Arial"/>
                <a:cs typeface="Arial"/>
              </a:rPr>
              <a:t>Web-based class </a:t>
            </a:r>
            <a:r>
              <a:rPr lang="en-US" sz="2200" b="1" baseline="0" dirty="0" smtClean="0">
                <a:latin typeface="Arial"/>
                <a:cs typeface="Arial"/>
              </a:rPr>
              <a:t>(4 hours</a:t>
            </a:r>
            <a:r>
              <a:rPr lang="en-US" sz="2200" b="1" baseline="0" dirty="0" smtClean="0">
                <a:solidFill>
                  <a:srgbClr val="000000"/>
                </a:solidFill>
                <a:latin typeface="Arial"/>
                <a:cs typeface="Arial"/>
              </a:rPr>
              <a:t>)</a:t>
            </a:r>
            <a:r>
              <a:rPr lang="en-US" sz="2200" b="1" baseline="0" dirty="0" smtClean="0">
                <a:solidFill>
                  <a:schemeClr val="accent2"/>
                </a:solidFill>
                <a:latin typeface="Arial"/>
                <a:cs typeface="Arial"/>
              </a:rPr>
              <a:t> </a:t>
            </a:r>
            <a:r>
              <a:rPr lang="en-US" sz="2200" b="1" i="1" baseline="0" dirty="0" smtClean="0">
                <a:latin typeface="Arial"/>
                <a:cs typeface="Arial"/>
              </a:rPr>
              <a:t>teaches</a:t>
            </a:r>
            <a:r>
              <a:rPr lang="en-US" sz="2200" b="1" baseline="0" dirty="0" smtClean="0">
                <a:latin typeface="Arial"/>
                <a:cs typeface="Arial"/>
              </a:rPr>
              <a:t> </a:t>
            </a:r>
            <a:r>
              <a:rPr lang="en-US" sz="2200" b="1" i="1" baseline="0" dirty="0" smtClean="0">
                <a:latin typeface="Arial"/>
                <a:cs typeface="Arial"/>
              </a:rPr>
              <a:t>basic information on pressure, cryogenics, flammability, asphyxiation, and other risks and precautions for using hydrogen</a:t>
            </a:r>
            <a:endParaRPr lang="en-US" sz="2200" b="1" baseline="0" dirty="0" smtClean="0">
              <a:latin typeface="Arial"/>
              <a:cs typeface="Arial"/>
            </a:endParaRPr>
          </a:p>
          <a:p>
            <a:pPr marL="282575" indent="-282575">
              <a:spcBef>
                <a:spcPct val="40000"/>
              </a:spcBef>
              <a:spcAft>
                <a:spcPct val="20000"/>
              </a:spcAft>
            </a:pPr>
            <a:endParaRPr lang="en-US" sz="2200" b="1" i="1" baseline="0" dirty="0" smtClean="0">
              <a:latin typeface="Arial"/>
              <a:cs typeface="Arial"/>
            </a:endParaRPr>
          </a:p>
          <a:p>
            <a:pPr marL="282575" indent="-282575">
              <a:spcBef>
                <a:spcPct val="40000"/>
              </a:spcBef>
              <a:spcAft>
                <a:spcPct val="20000"/>
              </a:spcAft>
              <a:buFont typeface="Symbol" charset="2"/>
              <a:buChar char="·"/>
            </a:pPr>
            <a:r>
              <a:rPr lang="en-US" sz="2200" b="1" i="1" baseline="0" dirty="0" smtClean="0">
                <a:solidFill>
                  <a:srgbClr val="3333CC"/>
                </a:solidFill>
                <a:latin typeface="Arial"/>
                <a:cs typeface="Arial"/>
              </a:rPr>
              <a:t>Hands-on safety class </a:t>
            </a:r>
            <a:r>
              <a:rPr lang="en-US" sz="2200" b="1" baseline="0" dirty="0" smtClean="0">
                <a:solidFill>
                  <a:srgbClr val="000000"/>
                </a:solidFill>
                <a:latin typeface="Arial"/>
                <a:cs typeface="Arial"/>
              </a:rPr>
              <a:t>(3 days) teaches detailed component information as well as design, assembly, and testing of</a:t>
            </a:r>
            <a:r>
              <a:rPr lang="en-US" sz="2200" b="1" baseline="0" dirty="0" smtClean="0">
                <a:latin typeface="Arial"/>
                <a:cs typeface="Arial"/>
              </a:rPr>
              <a:t> H</a:t>
            </a:r>
            <a:r>
              <a:rPr lang="en-US" sz="2200" b="1" dirty="0" smtClean="0">
                <a:latin typeface="Arial"/>
                <a:cs typeface="Arial"/>
              </a:rPr>
              <a:t>2</a:t>
            </a:r>
            <a:r>
              <a:rPr lang="en-US" sz="2200" b="1" baseline="0" dirty="0" smtClean="0">
                <a:latin typeface="Arial"/>
                <a:cs typeface="Arial"/>
              </a:rPr>
              <a:t> systems</a:t>
            </a:r>
          </a:p>
          <a:p>
            <a:pPr marL="282575" indent="-282575">
              <a:spcBef>
                <a:spcPct val="40000"/>
              </a:spcBef>
              <a:spcAft>
                <a:spcPct val="20000"/>
              </a:spcAft>
            </a:pPr>
            <a:endParaRPr lang="en-US" sz="2200" b="1" dirty="0">
              <a:latin typeface="Arial"/>
              <a:cs typeface="Arial"/>
            </a:endParaRPr>
          </a:p>
        </p:txBody>
      </p:sp>
      <p:sp>
        <p:nvSpPr>
          <p:cNvPr id="7" name="Text Box 2"/>
          <p:cNvSpPr txBox="1">
            <a:spLocks noChangeArrowheads="1"/>
          </p:cNvSpPr>
          <p:nvPr/>
        </p:nvSpPr>
        <p:spPr bwMode="auto">
          <a:xfrm>
            <a:off x="-228600" y="92075"/>
            <a:ext cx="9601200" cy="830997"/>
          </a:xfrm>
          <a:prstGeom prst="rect">
            <a:avLst/>
          </a:prstGeom>
          <a:noFill/>
          <a:ln w="9525">
            <a:noFill/>
            <a:miter lim="800000"/>
            <a:headEnd/>
            <a:tailEnd/>
          </a:ln>
        </p:spPr>
        <p:txBody>
          <a:bodyPr wrap="square">
            <a:prstTxWarp prst="textNoShape">
              <a:avLst/>
            </a:prstTxWarp>
            <a:spAutoFit/>
          </a:bodyPr>
          <a:lstStyle/>
          <a:p>
            <a:pPr algn="ctr"/>
            <a:r>
              <a:rPr lang="en-US" b="1" baseline="0" dirty="0" smtClean="0">
                <a:solidFill>
                  <a:schemeClr val="accent2"/>
                </a:solidFill>
                <a:latin typeface="Arial"/>
                <a:cs typeface="Arial"/>
              </a:rPr>
              <a:t>We are developing training materials </a:t>
            </a:r>
          </a:p>
          <a:p>
            <a:pPr algn="ctr"/>
            <a:r>
              <a:rPr lang="en-US" b="1" baseline="0" dirty="0" smtClean="0">
                <a:solidFill>
                  <a:schemeClr val="accent2"/>
                </a:solidFill>
                <a:latin typeface="Arial"/>
                <a:cs typeface="Arial"/>
              </a:rPr>
              <a:t>targeting these two key groups</a:t>
            </a:r>
            <a:endParaRPr lang="en-US" b="1" baseline="0" dirty="0">
              <a:solidFill>
                <a:schemeClr val="accent2"/>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0" y="76200"/>
            <a:ext cx="9144000" cy="838200"/>
          </a:xfrm>
        </p:spPr>
        <p:txBody>
          <a:bodyPr/>
          <a:lstStyle/>
          <a:p>
            <a:r>
              <a:rPr lang="en-US" dirty="0" smtClean="0">
                <a:latin typeface="Arial"/>
                <a:cs typeface="Arial"/>
              </a:rPr>
              <a:t>We have produced and peer reviewed a web-based hydrogen safety class for researchers</a:t>
            </a:r>
          </a:p>
        </p:txBody>
      </p:sp>
      <p:sp>
        <p:nvSpPr>
          <p:cNvPr id="9" name="Text Box 3"/>
          <p:cNvSpPr txBox="1">
            <a:spLocks noChangeArrowheads="1"/>
          </p:cNvSpPr>
          <p:nvPr/>
        </p:nvSpPr>
        <p:spPr bwMode="auto">
          <a:xfrm>
            <a:off x="1143000" y="990600"/>
            <a:ext cx="7848600" cy="5306067"/>
          </a:xfrm>
          <a:prstGeom prst="rect">
            <a:avLst/>
          </a:prstGeom>
          <a:noFill/>
          <a:ln w="9525">
            <a:noFill/>
            <a:miter lim="800000"/>
            <a:headEnd/>
            <a:tailEnd/>
          </a:ln>
        </p:spPr>
        <p:txBody>
          <a:bodyPr wrap="square">
            <a:prstTxWarp prst="textNoShape">
              <a:avLst/>
            </a:prstTxWarp>
            <a:spAutoFit/>
          </a:bodyPr>
          <a:lstStyle/>
          <a:p>
            <a:pPr marL="282575" indent="-282575">
              <a:spcBef>
                <a:spcPct val="40000"/>
              </a:spcBef>
              <a:spcAft>
                <a:spcPct val="20000"/>
              </a:spcAft>
              <a:buFont typeface="Symbol" charset="2"/>
              <a:buChar char="·"/>
            </a:pPr>
            <a:r>
              <a:rPr lang="en-US" sz="2200" b="1" baseline="0" dirty="0" smtClean="0">
                <a:latin typeface="Arial"/>
                <a:cs typeface="Arial"/>
              </a:rPr>
              <a:t>Four hours long</a:t>
            </a:r>
          </a:p>
          <a:p>
            <a:pPr marL="282575" indent="-282575">
              <a:spcBef>
                <a:spcPct val="40000"/>
              </a:spcBef>
              <a:spcAft>
                <a:spcPct val="20000"/>
              </a:spcAft>
              <a:buFont typeface="Symbol" charset="2"/>
              <a:buChar char="·"/>
            </a:pPr>
            <a:r>
              <a:rPr lang="en-US" sz="2200" b="1" baseline="0" dirty="0" smtClean="0">
                <a:latin typeface="Arial"/>
                <a:cs typeface="Arial"/>
              </a:rPr>
              <a:t>Six modules:</a:t>
            </a:r>
          </a:p>
          <a:p>
            <a:pPr marL="739775" lvl="1" indent="-282575">
              <a:spcBef>
                <a:spcPct val="40000"/>
              </a:spcBef>
              <a:spcAft>
                <a:spcPct val="20000"/>
              </a:spcAft>
              <a:buFont typeface="Symbol" charset="2"/>
              <a:buChar char="·"/>
            </a:pPr>
            <a:r>
              <a:rPr lang="en-US" sz="2200" b="1" baseline="0" dirty="0" smtClean="0">
                <a:latin typeface="Arial"/>
                <a:cs typeface="Arial"/>
              </a:rPr>
              <a:t>Introduction</a:t>
            </a:r>
          </a:p>
          <a:p>
            <a:pPr marL="739775" lvl="1" indent="-282575">
              <a:spcBef>
                <a:spcPct val="40000"/>
              </a:spcBef>
              <a:spcAft>
                <a:spcPct val="20000"/>
              </a:spcAft>
              <a:buFont typeface="Symbol" charset="2"/>
              <a:buChar char="·"/>
            </a:pPr>
            <a:r>
              <a:rPr lang="en-US" sz="2200" b="1" baseline="0" dirty="0" smtClean="0">
                <a:latin typeface="Arial"/>
                <a:cs typeface="Arial"/>
              </a:rPr>
              <a:t>Hydrogen properties</a:t>
            </a:r>
          </a:p>
          <a:p>
            <a:pPr marL="739775" lvl="1" indent="-282575">
              <a:spcBef>
                <a:spcPct val="40000"/>
              </a:spcBef>
              <a:spcAft>
                <a:spcPct val="20000"/>
              </a:spcAft>
              <a:buFont typeface="Symbol" charset="2"/>
              <a:buChar char="·"/>
            </a:pPr>
            <a:r>
              <a:rPr lang="en-US" sz="2200" b="1" baseline="0" dirty="0" smtClean="0">
                <a:latin typeface="Arial"/>
                <a:cs typeface="Arial"/>
              </a:rPr>
              <a:t>Pressure safety</a:t>
            </a:r>
          </a:p>
          <a:p>
            <a:pPr marL="739775" lvl="1" indent="-282575">
              <a:spcBef>
                <a:spcPct val="40000"/>
              </a:spcBef>
              <a:spcAft>
                <a:spcPct val="20000"/>
              </a:spcAft>
              <a:buFont typeface="Symbol" charset="2"/>
              <a:buChar char="·"/>
            </a:pPr>
            <a:r>
              <a:rPr lang="en-US" sz="2200" b="1" baseline="0" dirty="0" smtClean="0">
                <a:latin typeface="Arial"/>
                <a:cs typeface="Arial"/>
              </a:rPr>
              <a:t>Cryogenic safety</a:t>
            </a:r>
          </a:p>
          <a:p>
            <a:pPr marL="739775" lvl="1" indent="-282575">
              <a:spcBef>
                <a:spcPct val="40000"/>
              </a:spcBef>
              <a:spcAft>
                <a:spcPct val="20000"/>
              </a:spcAft>
              <a:buFont typeface="Symbol" charset="2"/>
              <a:buChar char="·"/>
            </a:pPr>
            <a:r>
              <a:rPr lang="en-US" sz="2200" b="1" baseline="0" dirty="0" smtClean="0">
                <a:latin typeface="Arial"/>
                <a:cs typeface="Arial"/>
              </a:rPr>
              <a:t>Emergency response</a:t>
            </a:r>
          </a:p>
          <a:p>
            <a:pPr marL="739775" lvl="1" indent="-282575">
              <a:spcBef>
                <a:spcPct val="40000"/>
              </a:spcBef>
              <a:spcAft>
                <a:spcPct val="20000"/>
              </a:spcAft>
              <a:buFont typeface="Symbol" charset="2"/>
              <a:buChar char="·"/>
            </a:pPr>
            <a:r>
              <a:rPr lang="en-US" sz="2200" b="1" baseline="0" dirty="0" smtClean="0">
                <a:latin typeface="Arial"/>
                <a:cs typeface="Arial"/>
              </a:rPr>
              <a:t>Codes and standards</a:t>
            </a:r>
          </a:p>
          <a:p>
            <a:pPr marL="282575" indent="-282575">
              <a:spcBef>
                <a:spcPct val="40000"/>
              </a:spcBef>
              <a:spcAft>
                <a:spcPct val="20000"/>
              </a:spcAft>
              <a:buFont typeface="Symbol" charset="2"/>
              <a:buChar char="·"/>
            </a:pPr>
            <a:r>
              <a:rPr lang="en-US" sz="2200" b="1" baseline="0" dirty="0" smtClean="0">
                <a:latin typeface="Arial"/>
                <a:cs typeface="Arial"/>
              </a:rPr>
              <a:t>End of module quizzes (passing grade 85%)</a:t>
            </a:r>
          </a:p>
          <a:p>
            <a:pPr marL="282575" indent="-282575">
              <a:spcBef>
                <a:spcPct val="40000"/>
              </a:spcBef>
              <a:spcAft>
                <a:spcPct val="20000"/>
              </a:spcAft>
              <a:buFont typeface="Symbol" charset="2"/>
              <a:buChar char="·"/>
            </a:pPr>
            <a:r>
              <a:rPr lang="en-US" sz="2200" b="1" baseline="0" dirty="0" smtClean="0">
                <a:latin typeface="Arial"/>
                <a:cs typeface="Arial"/>
              </a:rPr>
              <a:t>Web address: </a:t>
            </a:r>
            <a:r>
              <a:rPr lang="en-US" sz="2200" b="1" baseline="0" dirty="0" smtClean="0">
                <a:solidFill>
                  <a:srgbClr val="0000FF"/>
                </a:solidFill>
                <a:latin typeface="Arial"/>
                <a:cs typeface="Arial"/>
              </a:rPr>
              <a:t>www.h2labsafety.org</a:t>
            </a:r>
          </a:p>
        </p:txBody>
      </p:sp>
      <p:pic>
        <p:nvPicPr>
          <p:cNvPr id="4" name="Picture 3" descr="Snapshot 2010-04-25 17-54-56.tiff"/>
          <p:cNvPicPr>
            <a:picLocks noChangeAspect="1"/>
          </p:cNvPicPr>
          <p:nvPr/>
        </p:nvPicPr>
        <p:blipFill>
          <a:blip r:embed="rId3" cstate="print"/>
          <a:stretch>
            <a:fillRect/>
          </a:stretch>
        </p:blipFill>
        <p:spPr>
          <a:xfrm>
            <a:off x="5181600" y="1219200"/>
            <a:ext cx="3524955" cy="304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0" y="76200"/>
            <a:ext cx="9144000" cy="609600"/>
          </a:xfrm>
        </p:spPr>
        <p:txBody>
          <a:bodyPr/>
          <a:lstStyle/>
          <a:p>
            <a:r>
              <a:rPr lang="en-US" dirty="0" smtClean="0">
                <a:latin typeface="Arial"/>
                <a:cs typeface="Arial"/>
              </a:rPr>
              <a:t>Class demonstration: pressure safety module</a:t>
            </a:r>
          </a:p>
        </p:txBody>
      </p:sp>
      <p:pic>
        <p:nvPicPr>
          <p:cNvPr id="3" name="Picture 2" descr="Snapshot 2010-04-25 17-54-56.tiff"/>
          <p:cNvPicPr>
            <a:picLocks noChangeAspect="1"/>
          </p:cNvPicPr>
          <p:nvPr/>
        </p:nvPicPr>
        <p:blipFill>
          <a:blip r:embed="rId3" cstate="print"/>
          <a:stretch>
            <a:fillRect/>
          </a:stretch>
        </p:blipFill>
        <p:spPr>
          <a:xfrm>
            <a:off x="1295400" y="716487"/>
            <a:ext cx="6750050" cy="58367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2286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b="1" kern="0" baseline="0" dirty="0" smtClean="0">
                <a:solidFill>
                  <a:schemeClr val="accent2"/>
                </a:solidFill>
                <a:latin typeface="Arial"/>
                <a:ea typeface="ＭＳ Ｐゴシック" charset="-128"/>
                <a:cs typeface="Arial"/>
              </a:rPr>
              <a:t>3-day h</a:t>
            </a:r>
            <a:r>
              <a:rPr kumimoji="0" lang="en-US" sz="2400" b="1" i="0" u="none" strike="noStrike" kern="0" cap="none" spc="0" normalizeH="0" baseline="0" noProof="0" dirty="0" smtClean="0">
                <a:ln>
                  <a:noFill/>
                </a:ln>
                <a:solidFill>
                  <a:schemeClr val="accent2"/>
                </a:solidFill>
                <a:effectLst/>
                <a:uLnTx/>
                <a:uFillTx/>
                <a:latin typeface="Arial"/>
                <a:ea typeface="ＭＳ Ｐゴシック" charset="-128"/>
                <a:cs typeface="Arial"/>
              </a:rPr>
              <a:t>ands-on safety class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accent2"/>
                </a:solidFill>
                <a:effectLst/>
                <a:uLnTx/>
                <a:uFillTx/>
                <a:latin typeface="Arial"/>
                <a:ea typeface="ＭＳ Ｐゴシック" charset="-128"/>
                <a:cs typeface="Arial"/>
              </a:rPr>
              <a:t>First day: Classroom </a:t>
            </a:r>
            <a:r>
              <a:rPr lang="en-US" b="1" kern="0" baseline="0" dirty="0" smtClean="0">
                <a:solidFill>
                  <a:schemeClr val="accent2"/>
                </a:solidFill>
                <a:latin typeface="Arial"/>
                <a:ea typeface="ＭＳ Ｐゴシック" charset="-128"/>
                <a:cs typeface="Arial"/>
              </a:rPr>
              <a:t>discussion on detailed component characteristics</a:t>
            </a:r>
            <a:endParaRPr kumimoji="0" lang="en-US" sz="2400" b="1" i="0" u="none" strike="noStrike" kern="0" cap="none" spc="0" normalizeH="0" baseline="0" noProof="0" dirty="0" smtClean="0">
              <a:ln>
                <a:noFill/>
              </a:ln>
              <a:solidFill>
                <a:schemeClr val="accent2"/>
              </a:solidFill>
              <a:effectLst/>
              <a:uLnTx/>
              <a:uFillTx/>
              <a:latin typeface="Arial"/>
              <a:ea typeface="ＭＳ Ｐゴシック" charset="-128"/>
              <a:cs typeface="Arial"/>
            </a:endParaRPr>
          </a:p>
        </p:txBody>
      </p:sp>
      <p:sp>
        <p:nvSpPr>
          <p:cNvPr id="9" name="Text Box 3"/>
          <p:cNvSpPr txBox="1">
            <a:spLocks noChangeArrowheads="1"/>
          </p:cNvSpPr>
          <p:nvPr/>
        </p:nvSpPr>
        <p:spPr bwMode="auto">
          <a:xfrm>
            <a:off x="1295400" y="1202353"/>
            <a:ext cx="6400800" cy="5262979"/>
          </a:xfrm>
          <a:prstGeom prst="rect">
            <a:avLst/>
          </a:prstGeom>
          <a:noFill/>
          <a:ln w="9525">
            <a:noFill/>
            <a:miter lim="800000"/>
            <a:headEnd/>
            <a:tailEnd/>
          </a:ln>
        </p:spPr>
        <p:txBody>
          <a:bodyPr wrap="square">
            <a:prstTxWarp prst="textNoShape">
              <a:avLst/>
            </a:prstTxWarp>
            <a:spAutoFit/>
          </a:bodyPr>
          <a:lstStyle/>
          <a:p>
            <a:pPr marL="457200" lvl="0" indent="-457200">
              <a:buFont typeface="+mj-lt"/>
              <a:buAutoNum type="arabicPeriod"/>
            </a:pPr>
            <a:r>
              <a:rPr lang="en-US" b="1" baseline="0" dirty="0" smtClean="0"/>
              <a:t>Definitions</a:t>
            </a:r>
          </a:p>
          <a:p>
            <a:pPr marL="457200" lvl="0" indent="-457200">
              <a:buFont typeface="+mj-lt"/>
              <a:buAutoNum type="arabicPeriod"/>
            </a:pPr>
            <a:r>
              <a:rPr lang="en-US" b="1" baseline="0" dirty="0" smtClean="0"/>
              <a:t>Hazards </a:t>
            </a:r>
          </a:p>
          <a:p>
            <a:pPr marL="457200" lvl="0" indent="-457200">
              <a:buFont typeface="+mj-lt"/>
              <a:buAutoNum type="arabicPeriod"/>
            </a:pPr>
            <a:r>
              <a:rPr lang="en-US" b="1" baseline="0" dirty="0" smtClean="0"/>
              <a:t>Personal Protective Equipment (PPE)</a:t>
            </a:r>
          </a:p>
          <a:p>
            <a:pPr marL="457200" lvl="0" indent="-457200">
              <a:buFont typeface="+mj-lt"/>
              <a:buAutoNum type="arabicPeriod"/>
            </a:pPr>
            <a:r>
              <a:rPr lang="en-US" b="1" baseline="0" dirty="0" smtClean="0"/>
              <a:t>Gas Cylinders</a:t>
            </a:r>
          </a:p>
          <a:p>
            <a:pPr marL="457200" lvl="0" indent="-457200">
              <a:buFont typeface="+mj-lt"/>
              <a:buAutoNum type="arabicPeriod"/>
            </a:pPr>
            <a:r>
              <a:rPr lang="en-US" b="1" baseline="0" dirty="0" smtClean="0"/>
              <a:t>Gas Cylinder Manifold</a:t>
            </a:r>
          </a:p>
          <a:p>
            <a:pPr marL="457200" lvl="0" indent="-457200">
              <a:buFont typeface="+mj-lt"/>
              <a:buAutoNum type="arabicPeriod"/>
            </a:pPr>
            <a:r>
              <a:rPr lang="en-US" b="1" baseline="0" dirty="0" smtClean="0"/>
              <a:t>Pressure Reducing Regulators</a:t>
            </a:r>
          </a:p>
          <a:p>
            <a:pPr marL="457200" lvl="0" indent="-457200">
              <a:buFont typeface="+mj-lt"/>
              <a:buAutoNum type="arabicPeriod"/>
            </a:pPr>
            <a:r>
              <a:rPr lang="en-US" b="1" baseline="0" dirty="0" smtClean="0"/>
              <a:t>Gauges/Pressure Transducers</a:t>
            </a:r>
          </a:p>
          <a:p>
            <a:pPr marL="457200" lvl="0" indent="-457200">
              <a:buFont typeface="+mj-lt"/>
              <a:buAutoNum type="arabicPeriod"/>
            </a:pPr>
            <a:r>
              <a:rPr lang="en-US" b="1" baseline="0" dirty="0" smtClean="0"/>
              <a:t>Regulator Safety Manifold</a:t>
            </a:r>
          </a:p>
          <a:p>
            <a:pPr marL="457200" lvl="0" indent="-457200">
              <a:buFont typeface="+mj-lt"/>
              <a:buAutoNum type="arabicPeriod"/>
            </a:pPr>
            <a:r>
              <a:rPr lang="en-US" b="1" baseline="0" dirty="0" smtClean="0"/>
              <a:t>Relief Devices </a:t>
            </a:r>
          </a:p>
          <a:p>
            <a:pPr marL="457200" lvl="0" indent="-457200">
              <a:buFont typeface="+mj-lt"/>
              <a:buAutoNum type="arabicPeriod"/>
            </a:pPr>
            <a:r>
              <a:rPr lang="en-US" b="1" baseline="0" dirty="0" smtClean="0"/>
              <a:t>Valves</a:t>
            </a:r>
          </a:p>
          <a:p>
            <a:pPr marL="457200" lvl="0" indent="-457200">
              <a:buFont typeface="+mj-lt"/>
              <a:buAutoNum type="arabicPeriod"/>
            </a:pPr>
            <a:r>
              <a:rPr lang="en-US" b="1" baseline="0" dirty="0" smtClean="0"/>
              <a:t>Fittings</a:t>
            </a:r>
          </a:p>
          <a:p>
            <a:pPr marL="457200" lvl="0" indent="-457200">
              <a:buFont typeface="+mj-lt"/>
              <a:buAutoNum type="arabicPeriod"/>
            </a:pPr>
            <a:r>
              <a:rPr lang="en-US" b="1" baseline="0" dirty="0" smtClean="0"/>
              <a:t>Tubing and Piping</a:t>
            </a:r>
          </a:p>
          <a:p>
            <a:pPr marL="457200" lvl="0" indent="-457200">
              <a:buFont typeface="+mj-lt"/>
              <a:buAutoNum type="arabicPeriod"/>
            </a:pPr>
            <a:r>
              <a:rPr lang="en-US" b="1" baseline="0" dirty="0" smtClean="0"/>
              <a:t>Flash Arrestors</a:t>
            </a:r>
          </a:p>
          <a:p>
            <a:pPr marL="457200" lvl="0" indent="-457200">
              <a:buFont typeface="+mj-lt"/>
              <a:buAutoNum type="arabicPeriod"/>
            </a:pPr>
            <a:r>
              <a:rPr lang="en-US" b="1" baseline="0" dirty="0" smtClean="0"/>
              <a:t>Quiz</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7620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accent2"/>
                </a:solidFill>
                <a:effectLst/>
                <a:uLnTx/>
                <a:uFillTx/>
                <a:latin typeface="Arial"/>
                <a:ea typeface="ＭＳ Ｐゴシック" charset="-128"/>
                <a:cs typeface="Arial"/>
              </a:rPr>
              <a:t>First day of hands-on class: Classroom </a:t>
            </a:r>
            <a:r>
              <a:rPr lang="en-US" b="1" kern="0" baseline="0" dirty="0" smtClean="0">
                <a:solidFill>
                  <a:schemeClr val="accent2"/>
                </a:solidFill>
                <a:latin typeface="Arial"/>
                <a:ea typeface="ＭＳ Ｐゴシック" charset="-128"/>
                <a:cs typeface="Arial"/>
              </a:rPr>
              <a:t>discussion on detailed component characteristics</a:t>
            </a:r>
            <a:endParaRPr kumimoji="0" lang="en-US" sz="2400" b="1" i="0" u="none" strike="noStrike" kern="0" cap="none" spc="0" normalizeH="0" baseline="0" noProof="0" dirty="0" smtClean="0">
              <a:ln>
                <a:noFill/>
              </a:ln>
              <a:solidFill>
                <a:schemeClr val="accent2"/>
              </a:solidFill>
              <a:effectLst/>
              <a:uLnTx/>
              <a:uFillTx/>
              <a:latin typeface="Arial"/>
              <a:ea typeface="ＭＳ Ｐゴシック" charset="-128"/>
              <a:cs typeface="Arial"/>
            </a:endParaRPr>
          </a:p>
        </p:txBody>
      </p:sp>
      <p:sp>
        <p:nvSpPr>
          <p:cNvPr id="9" name="Text Box 3"/>
          <p:cNvSpPr txBox="1">
            <a:spLocks noChangeArrowheads="1"/>
          </p:cNvSpPr>
          <p:nvPr/>
        </p:nvSpPr>
        <p:spPr bwMode="auto">
          <a:xfrm>
            <a:off x="1295400" y="1202353"/>
            <a:ext cx="6400800" cy="5262979"/>
          </a:xfrm>
          <a:prstGeom prst="rect">
            <a:avLst/>
          </a:prstGeom>
          <a:noFill/>
          <a:ln w="9525">
            <a:noFill/>
            <a:miter lim="800000"/>
            <a:headEnd/>
            <a:tailEnd/>
          </a:ln>
        </p:spPr>
        <p:txBody>
          <a:bodyPr wrap="square">
            <a:prstTxWarp prst="textNoShape">
              <a:avLst/>
            </a:prstTxWarp>
            <a:spAutoFit/>
          </a:bodyPr>
          <a:lstStyle/>
          <a:p>
            <a:pPr marL="457200" lvl="0" indent="-457200">
              <a:buFont typeface="+mj-lt"/>
              <a:buAutoNum type="arabicPeriod"/>
            </a:pPr>
            <a:r>
              <a:rPr lang="en-US" b="1" baseline="0" dirty="0" smtClean="0"/>
              <a:t>Definitions</a:t>
            </a:r>
          </a:p>
          <a:p>
            <a:pPr marL="457200" lvl="0" indent="-457200">
              <a:buFont typeface="+mj-lt"/>
              <a:buAutoNum type="arabicPeriod"/>
            </a:pPr>
            <a:r>
              <a:rPr lang="en-US" b="1" baseline="0" dirty="0" smtClean="0"/>
              <a:t>Hazards </a:t>
            </a:r>
          </a:p>
          <a:p>
            <a:pPr marL="457200" lvl="0" indent="-457200">
              <a:buFont typeface="+mj-lt"/>
              <a:buAutoNum type="arabicPeriod"/>
            </a:pPr>
            <a:r>
              <a:rPr lang="en-US" b="1" baseline="0" dirty="0" smtClean="0"/>
              <a:t>Personal Protective Equipment (PPE)</a:t>
            </a:r>
          </a:p>
          <a:p>
            <a:pPr marL="457200" lvl="0" indent="-457200">
              <a:buFont typeface="+mj-lt"/>
              <a:buAutoNum type="arabicPeriod"/>
            </a:pPr>
            <a:r>
              <a:rPr lang="en-US" b="1" baseline="0" dirty="0" smtClean="0"/>
              <a:t>Gas Cylinders</a:t>
            </a:r>
          </a:p>
          <a:p>
            <a:pPr marL="457200" lvl="0" indent="-457200">
              <a:buFont typeface="+mj-lt"/>
              <a:buAutoNum type="arabicPeriod"/>
            </a:pPr>
            <a:r>
              <a:rPr lang="en-US" b="1" baseline="0" dirty="0" smtClean="0"/>
              <a:t>Gas Cylinder Manifold</a:t>
            </a:r>
          </a:p>
          <a:p>
            <a:pPr marL="457200" lvl="0" indent="-457200">
              <a:buFont typeface="+mj-lt"/>
              <a:buAutoNum type="arabicPeriod"/>
            </a:pPr>
            <a:r>
              <a:rPr lang="en-US" b="1" baseline="0" dirty="0" smtClean="0">
                <a:solidFill>
                  <a:schemeClr val="accent2"/>
                </a:solidFill>
              </a:rPr>
              <a:t>Pressure Reducing Regulators</a:t>
            </a:r>
          </a:p>
          <a:p>
            <a:pPr marL="457200" lvl="0" indent="-457200">
              <a:buFont typeface="+mj-lt"/>
              <a:buAutoNum type="arabicPeriod"/>
            </a:pPr>
            <a:r>
              <a:rPr lang="en-US" b="1" baseline="0" dirty="0" smtClean="0"/>
              <a:t>Gauges/Pressure Transducers</a:t>
            </a:r>
          </a:p>
          <a:p>
            <a:pPr marL="457200" lvl="0" indent="-457200">
              <a:buFont typeface="+mj-lt"/>
              <a:buAutoNum type="arabicPeriod"/>
            </a:pPr>
            <a:r>
              <a:rPr lang="en-US" b="1" baseline="0" dirty="0" smtClean="0"/>
              <a:t>Regulator Safety Manifold</a:t>
            </a:r>
          </a:p>
          <a:p>
            <a:pPr marL="457200" lvl="0" indent="-457200">
              <a:buFont typeface="+mj-lt"/>
              <a:buAutoNum type="arabicPeriod"/>
            </a:pPr>
            <a:r>
              <a:rPr lang="en-US" b="1" baseline="0" dirty="0" smtClean="0"/>
              <a:t>Relief Devices </a:t>
            </a:r>
          </a:p>
          <a:p>
            <a:pPr marL="457200" lvl="0" indent="-457200">
              <a:buFont typeface="+mj-lt"/>
              <a:buAutoNum type="arabicPeriod"/>
            </a:pPr>
            <a:r>
              <a:rPr lang="en-US" b="1" baseline="0" dirty="0" smtClean="0"/>
              <a:t>Valves</a:t>
            </a:r>
          </a:p>
          <a:p>
            <a:pPr marL="457200" lvl="0" indent="-457200">
              <a:buFont typeface="+mj-lt"/>
              <a:buAutoNum type="arabicPeriod"/>
            </a:pPr>
            <a:r>
              <a:rPr lang="en-US" b="1" baseline="0" dirty="0" smtClean="0"/>
              <a:t>Fittings</a:t>
            </a:r>
          </a:p>
          <a:p>
            <a:pPr marL="457200" lvl="0" indent="-457200">
              <a:buFont typeface="+mj-lt"/>
              <a:buAutoNum type="arabicPeriod"/>
            </a:pPr>
            <a:r>
              <a:rPr lang="en-US" b="1" baseline="0" dirty="0" smtClean="0"/>
              <a:t>Tubing and Piping</a:t>
            </a:r>
          </a:p>
          <a:p>
            <a:pPr marL="457200" lvl="0" indent="-457200">
              <a:buFont typeface="+mj-lt"/>
              <a:buAutoNum type="arabicPeriod"/>
            </a:pPr>
            <a:r>
              <a:rPr lang="en-US" b="1" baseline="0" dirty="0" smtClean="0"/>
              <a:t>Flash Arrestors</a:t>
            </a:r>
          </a:p>
          <a:p>
            <a:pPr marL="457200" lvl="0" indent="-457200">
              <a:buFont typeface="+mj-lt"/>
              <a:buAutoNum type="arabicPeriod"/>
            </a:pPr>
            <a:r>
              <a:rPr lang="en-US" b="1" baseline="0" dirty="0" smtClean="0"/>
              <a:t>Quiz</a:t>
            </a:r>
          </a:p>
        </p:txBody>
      </p:sp>
      <p:sp>
        <p:nvSpPr>
          <p:cNvPr id="4" name="Rectangle 3"/>
          <p:cNvSpPr/>
          <p:nvPr/>
        </p:nvSpPr>
        <p:spPr bwMode="auto">
          <a:xfrm>
            <a:off x="1219200" y="3124200"/>
            <a:ext cx="464820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25000">
              <a:ln>
                <a:noFill/>
              </a:ln>
              <a:solidFill>
                <a:schemeClr val="tx1"/>
              </a:solidFill>
              <a:effectLst/>
              <a:latin typeface="Times New Roman" pitchFamily="-109" charset="0"/>
            </a:endParaRPr>
          </a:p>
        </p:txBody>
      </p:sp>
      <p:sp>
        <p:nvSpPr>
          <p:cNvPr id="6" name="TextBox 5"/>
          <p:cNvSpPr txBox="1"/>
          <p:nvPr/>
        </p:nvSpPr>
        <p:spPr>
          <a:xfrm>
            <a:off x="6172200" y="2590800"/>
            <a:ext cx="2667000" cy="1569660"/>
          </a:xfrm>
          <a:prstGeom prst="rect">
            <a:avLst/>
          </a:prstGeom>
          <a:noFill/>
        </p:spPr>
        <p:txBody>
          <a:bodyPr wrap="square" rtlCol="0">
            <a:spAutoFit/>
          </a:bodyPr>
          <a:lstStyle/>
          <a:p>
            <a:pPr algn="ctr"/>
            <a:r>
              <a:rPr lang="en-US" b="1" baseline="0" dirty="0" smtClean="0">
                <a:solidFill>
                  <a:srgbClr val="FF0000"/>
                </a:solidFill>
              </a:rPr>
              <a:t>Example: </a:t>
            </a:r>
          </a:p>
          <a:p>
            <a:r>
              <a:rPr lang="en-US" b="1" baseline="0" dirty="0" smtClean="0">
                <a:solidFill>
                  <a:srgbClr val="FF0000"/>
                </a:solidFill>
              </a:rPr>
              <a:t>class materials for pressure reducing regulators</a:t>
            </a:r>
            <a:endParaRPr lang="en-US" b="1" baseline="0"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
        <p:nvSpPr>
          <p:cNvPr id="5" name="Content Placeholder 4"/>
          <p:cNvSpPr>
            <a:spLocks noGrp="1"/>
          </p:cNvSpPr>
          <p:nvPr>
            <p:ph idx="1"/>
          </p:nvPr>
        </p:nvSpPr>
        <p:spPr>
          <a:xfrm>
            <a:off x="685800" y="1752600"/>
            <a:ext cx="7772400" cy="4114800"/>
          </a:xfrm>
        </p:spPr>
        <p:txBody>
          <a:bodyPr>
            <a:normAutofit/>
          </a:bodyPr>
          <a:lstStyle/>
          <a:p>
            <a:r>
              <a:rPr lang="en-US" sz="2162" dirty="0" smtClean="0"/>
              <a:t>Regulator Types</a:t>
            </a:r>
          </a:p>
          <a:p>
            <a:pPr lvl="1"/>
            <a:r>
              <a:rPr lang="en-US" sz="2162" dirty="0" smtClean="0"/>
              <a:t>Single stage</a:t>
            </a:r>
          </a:p>
          <a:p>
            <a:pPr lvl="1"/>
            <a:r>
              <a:rPr lang="en-US" sz="2162" dirty="0" smtClean="0"/>
              <a:t>Two-stage</a:t>
            </a:r>
          </a:p>
          <a:p>
            <a:pPr lvl="1"/>
            <a:r>
              <a:rPr lang="en-US" sz="2162" dirty="0" smtClean="0"/>
              <a:t>Back pressure</a:t>
            </a:r>
          </a:p>
          <a:p>
            <a:pPr lvl="1"/>
            <a:r>
              <a:rPr lang="en-US" sz="2162" dirty="0" smtClean="0"/>
              <a:t>Dome loaded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solidFill>
                  <a:srgbClr val="31859C"/>
                </a:solidFill>
                <a:latin typeface="Adobe Caslon Pro"/>
              </a:rPr>
              <a:t>Pressure Reducing Regulators</a:t>
            </a:r>
            <a:endParaRPr lang="en-US" sz="3600" dirty="0">
              <a:solidFill>
                <a:srgbClr val="31859C"/>
              </a:solidFill>
            </a:endParaRPr>
          </a:p>
        </p:txBody>
      </p:sp>
      <p:sp>
        <p:nvSpPr>
          <p:cNvPr id="3" name="Content Placeholder 2"/>
          <p:cNvSpPr>
            <a:spLocks noGrp="1"/>
          </p:cNvSpPr>
          <p:nvPr>
            <p:ph idx="1"/>
          </p:nvPr>
        </p:nvSpPr>
        <p:spPr>
          <a:xfrm>
            <a:off x="685800" y="1798320"/>
            <a:ext cx="7772400" cy="4114800"/>
          </a:xfrm>
        </p:spPr>
        <p:txBody>
          <a:bodyPr/>
          <a:lstStyle/>
          <a:p>
            <a:r>
              <a:rPr lang="en-US" dirty="0" smtClean="0"/>
              <a:t>Single Stage Regulator </a:t>
            </a:r>
          </a:p>
          <a:p>
            <a:pPr>
              <a:buNone/>
            </a:pPr>
            <a:r>
              <a:rPr lang="en-US" sz="2400" dirty="0" smtClean="0"/>
              <a:t>	Two Typical Applications:</a:t>
            </a:r>
          </a:p>
          <a:p>
            <a:pPr lvl="2"/>
            <a:endParaRPr lang="en-US" dirty="0" smtClean="0"/>
          </a:p>
          <a:p>
            <a:pPr lvl="2"/>
            <a:r>
              <a:rPr lang="en-US" dirty="0" smtClean="0"/>
              <a:t>High Pressure</a:t>
            </a:r>
          </a:p>
          <a:p>
            <a:pPr lvl="3"/>
            <a:r>
              <a:rPr lang="en-US" dirty="0" smtClean="0"/>
              <a:t>Manifold Regulator</a:t>
            </a:r>
          </a:p>
          <a:p>
            <a:pPr lvl="3"/>
            <a:r>
              <a:rPr lang="en-US" dirty="0" smtClean="0"/>
              <a:t>High Flows</a:t>
            </a:r>
          </a:p>
          <a:p>
            <a:pPr lvl="2"/>
            <a:endParaRPr lang="en-US" dirty="0" smtClean="0"/>
          </a:p>
          <a:p>
            <a:pPr lvl="2"/>
            <a:r>
              <a:rPr lang="en-US" dirty="0" smtClean="0"/>
              <a:t>Low Pressure</a:t>
            </a:r>
          </a:p>
          <a:p>
            <a:pPr lvl="3"/>
            <a:r>
              <a:rPr lang="en-US" dirty="0" smtClean="0"/>
              <a:t>Line Station Regulator</a:t>
            </a:r>
          </a:p>
          <a:p>
            <a:pPr lvl="3"/>
            <a:r>
              <a:rPr lang="en-US" dirty="0" smtClean="0"/>
              <a:t>Low Flows</a:t>
            </a:r>
            <a:endParaRPr lang="en-US" dirty="0"/>
          </a:p>
        </p:txBody>
      </p:sp>
      <p:pic>
        <p:nvPicPr>
          <p:cNvPr id="7" name="Picture 6" descr="single_stage_reg copy.png"/>
          <p:cNvPicPr>
            <a:picLocks noChangeAspect="1"/>
          </p:cNvPicPr>
          <p:nvPr/>
        </p:nvPicPr>
        <p:blipFill>
          <a:blip r:embed="rId3"/>
          <a:stretch>
            <a:fillRect/>
          </a:stretch>
        </p:blipFill>
        <p:spPr>
          <a:xfrm>
            <a:off x="4663440" y="1752600"/>
            <a:ext cx="4023360" cy="49225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a:ln>
              <a:noFill/>
            </a:ln>
            <a:solidFill>
              <a:schemeClr val="tx1"/>
            </a:solidFill>
            <a:effectLst/>
            <a:latin typeface="Times New Roman" pitchFamily="-109"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23960</TotalTime>
  <Words>1030</Words>
  <Application>Microsoft Office PowerPoint</Application>
  <PresentationFormat>On-screen Show (4:3)</PresentationFormat>
  <Paragraphs>236</Paragraphs>
  <Slides>29</Slides>
  <Notes>15</Notes>
  <HiddenSlides>0</HiddenSlides>
  <MMClips>2</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Hydrogen Safety Training  for Researchers and Technical Personnel</vt:lpstr>
      <vt:lpstr>Slide 2</vt:lpstr>
      <vt:lpstr>Slide 3</vt:lpstr>
      <vt:lpstr>We have produced and peer reviewed a web-based hydrogen safety class for researchers</vt:lpstr>
      <vt:lpstr>Class demonstration: pressure safety module</vt:lpstr>
      <vt:lpstr>Slide 6</vt:lpstr>
      <vt:lpstr>Slide 7</vt:lpstr>
      <vt:lpstr>Pressure Reducing Regulators</vt:lpstr>
      <vt:lpstr>Pressure Reducing Regulators</vt:lpstr>
      <vt:lpstr>Pressure Reducing Regulators</vt:lpstr>
      <vt:lpstr>Pressure Reducing Regulators</vt:lpstr>
      <vt:lpstr>Pressure Reducing Regulators</vt:lpstr>
      <vt:lpstr>Pressure Reducing Regulators</vt:lpstr>
      <vt:lpstr>Pressure Reducing Regulators</vt:lpstr>
      <vt:lpstr>Pressure Reducing Regulators</vt:lpstr>
      <vt:lpstr>Pressure Reducing Regulators</vt:lpstr>
      <vt:lpstr>Pressure Reducing Regulators</vt:lpstr>
      <vt:lpstr>Pressure Reducing Regulators</vt:lpstr>
      <vt:lpstr>Pressure Reducing Regulators</vt:lpstr>
      <vt:lpstr>Pressure Reducing Regulators</vt:lpstr>
      <vt:lpstr>Pressure Reducing Regulators</vt:lpstr>
      <vt:lpstr>Pressure Reducing Regulators</vt:lpstr>
      <vt:lpstr>Pressure Reducing Regulators</vt:lpstr>
      <vt:lpstr>We have developed a variety of instructional materials  for 3-day hands-on hydrogen safety class</vt:lpstr>
      <vt:lpstr>Second day: assemble pressure system  described in engineering safety note</vt:lpstr>
      <vt:lpstr>Second day: assemble pressure system  described in engineering safety note</vt:lpstr>
      <vt:lpstr>Second day: video illustrates planning, component installation, tube cutting and bending, compression fittings, and leak testing using mass spectrometer leak detector</vt:lpstr>
      <vt:lpstr>Third day: video illustrates data acquisition setup,  pressure test, leak test at MOP, and system operation</vt:lpstr>
      <vt:lpstr>Slide 29</vt:lpstr>
    </vt:vector>
  </TitlesOfParts>
  <Company>LLNL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Cryogenic Capable Pressure Vessels  for Vehicular Hydrogen Storage</dc:title>
  <cp:lastModifiedBy>ST User</cp:lastModifiedBy>
  <cp:revision>151</cp:revision>
  <cp:lastPrinted>2009-04-18T16:40:07Z</cp:lastPrinted>
  <dcterms:created xsi:type="dcterms:W3CDTF">2010-04-29T05:54:17Z</dcterms:created>
  <dcterms:modified xsi:type="dcterms:W3CDTF">2011-09-12T15:05:43Z</dcterms:modified>
</cp:coreProperties>
</file>