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1" r:id="rId2"/>
    <p:sldId id="269" r:id="rId3"/>
    <p:sldId id="280" r:id="rId4"/>
    <p:sldId id="274" r:id="rId5"/>
    <p:sldId id="275" r:id="rId6"/>
    <p:sldId id="277" r:id="rId7"/>
    <p:sldId id="276" r:id="rId8"/>
    <p:sldId id="278" r:id="rId9"/>
    <p:sldId id="281" r:id="rId10"/>
    <p:sldId id="279" r:id="rId11"/>
    <p:sldId id="28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1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30CC7-8C13-4D51-BC46-B95A4AC4A04B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645B7-0B3A-4239-8069-075A43B72B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6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9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Actually talk through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5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REL_ppt_ban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588490"/>
            <a:ext cx="9144000" cy="76431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111247" y="2111247"/>
            <a:ext cx="6858002" cy="26355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rot="5400000" flipH="1" flipV="1">
            <a:off x="-550737" y="547235"/>
            <a:ext cx="4956502" cy="38550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NREL Logo2010white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1600200" cy="421106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304800" y="65532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NREL is a national laboratory of the U.S. Department of Energy, Office of Energy Efficiency and Renewable Energy, operated</a:t>
            </a:r>
            <a:r>
              <a:rPr lang="en-US" sz="1000" baseline="0" dirty="0" smtClean="0"/>
              <a:t> by the Alliance for Sustainable Energy, LLC.</a:t>
            </a:r>
            <a:endParaRPr lang="en-US" sz="1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600200"/>
            <a:ext cx="6248400" cy="762000"/>
          </a:xfrm>
        </p:spPr>
        <p:txBody>
          <a:bodyPr>
            <a:noAutofit/>
          </a:bodyPr>
          <a:lstStyle>
            <a:lvl1pPr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0" y="3810000"/>
            <a:ext cx="4648200" cy="2438400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NREL Logo2010white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1600200" cy="421106"/>
          </a:xfrm>
          <a:prstGeom prst="rect">
            <a:avLst/>
          </a:prstGeom>
        </p:spPr>
      </p:pic>
      <p:pic>
        <p:nvPicPr>
          <p:cNvPr id="8" name="Picture 7" descr="image1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590800"/>
            <a:ext cx="1664208" cy="768096"/>
          </a:xfrm>
          <a:prstGeom prst="rect">
            <a:avLst/>
          </a:prstGeom>
        </p:spPr>
      </p:pic>
      <p:pic>
        <p:nvPicPr>
          <p:cNvPr id="9" name="Picture 8" descr="image2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71600" y="2590801"/>
            <a:ext cx="1901952" cy="76546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111247" y="2111247"/>
            <a:ext cx="6858002" cy="26355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rot="5400000" flipH="1" flipV="1">
            <a:off x="-550737" y="547235"/>
            <a:ext cx="4956502" cy="38550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mage3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310128" y="2590800"/>
            <a:ext cx="2203704" cy="768096"/>
          </a:xfrm>
          <a:prstGeom prst="rect">
            <a:avLst/>
          </a:prstGeom>
        </p:spPr>
      </p:pic>
      <p:pic>
        <p:nvPicPr>
          <p:cNvPr id="12" name="Picture 11" descr="image4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550408" y="2587752"/>
            <a:ext cx="1271016" cy="771402"/>
          </a:xfrm>
          <a:prstGeom prst="rect">
            <a:avLst/>
          </a:prstGeom>
        </p:spPr>
      </p:pic>
      <p:pic>
        <p:nvPicPr>
          <p:cNvPr id="13" name="Picture 12" descr="image5.jpg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858000" y="2590800"/>
            <a:ext cx="2286000" cy="768096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743200" y="3581400"/>
            <a:ext cx="6248400" cy="76200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buFont typeface="Courier New" pitchFamily="49" charset="0"/>
              <a:buChar char="o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09" charset="-128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4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4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8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ext, Objec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buSzPct val="80000"/>
              <a:buFont typeface="Courier New" pitchFamily="49" charset="0"/>
              <a:buChar char="o"/>
              <a:defRPr sz="2400"/>
            </a:lvl2pPr>
            <a:lvl3pPr marL="1258888" indent="-344488"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buFont typeface="Courier New" pitchFamily="49" charset="0"/>
              <a:buChar char="o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4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4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8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ext, Object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buSzPct val="80000"/>
              <a:buFont typeface="Courier New" pitchFamily="49" charset="0"/>
              <a:buChar char="o"/>
              <a:defRPr sz="24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5635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590800"/>
            <a:ext cx="8229600" cy="609600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09" charset="-128"/>
              <a:cs typeface="+mn-cs"/>
            </a:endParaRPr>
          </a:p>
        </p:txBody>
      </p:sp>
      <p:pic>
        <p:nvPicPr>
          <p:cNvPr id="5" name="Picture 4" descr="bluebaselin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6647688"/>
            <a:ext cx="9144000" cy="213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5800" y="662940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F19B7-D418-4022-ADCB-81F2774CAD6C}" type="slidenum">
              <a:rPr lang="en-US" sz="1100" smtClean="0">
                <a:solidFill>
                  <a:schemeClr val="bg1"/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0" dirty="0" smtClean="0">
              <a:solidFill>
                <a:schemeClr val="bg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62" r:id="rId5"/>
    <p:sldLayoutId id="2147483663" r:id="rId6"/>
    <p:sldLayoutId id="2147483669" r:id="rId7"/>
    <p:sldLayoutId id="2147483665" r:id="rId8"/>
    <p:sldLayoutId id="214748366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71800" y="1066800"/>
            <a:ext cx="6019800" cy="1295400"/>
          </a:xfrm>
        </p:spPr>
        <p:txBody>
          <a:bodyPr anchor="b"/>
          <a:lstStyle/>
          <a:p>
            <a:r>
              <a:rPr lang="en-US" sz="3600" dirty="0" smtClean="0"/>
              <a:t>Regulations, Codes and Standards (RCS) for </a:t>
            </a:r>
            <a:r>
              <a:rPr lang="en-US" sz="3600" dirty="0"/>
              <a:t>H</a:t>
            </a:r>
            <a:r>
              <a:rPr lang="en-US" sz="3600" dirty="0" smtClean="0"/>
              <a:t>ydrogen Technologies- A US Historical Overview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International Conference on Hydrogen Safety</a:t>
            </a:r>
          </a:p>
          <a:p>
            <a:r>
              <a:rPr lang="en-US" dirty="0" smtClean="0"/>
              <a:t>Yokohama, Japan</a:t>
            </a:r>
          </a:p>
          <a:p>
            <a:r>
              <a:rPr lang="en-US" dirty="0" smtClean="0"/>
              <a:t>Carl Rivkin, P.E. (presenter NREL), Chris San Marchi (SNL), and Rangachary Mukundan (LANL)</a:t>
            </a:r>
          </a:p>
          <a:p>
            <a:r>
              <a:rPr lang="en-US" dirty="0" smtClean="0"/>
              <a:t>20 </a:t>
            </a:r>
            <a:r>
              <a:rPr lang="en-US" dirty="0"/>
              <a:t>O</a:t>
            </a:r>
            <a:r>
              <a:rPr lang="en-US" dirty="0" smtClean="0"/>
              <a:t>ctober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3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33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3300" dirty="0" smtClean="0">
                <a:solidFill>
                  <a:srgbClr val="000000"/>
                </a:solidFill>
                <a:ea typeface="+mn-ea"/>
                <a:cs typeface="+mn-cs"/>
              </a:rPr>
              <a:t>US </a:t>
            </a:r>
            <a:r>
              <a:rPr lang="en-US" sz="3300" dirty="0">
                <a:solidFill>
                  <a:srgbClr val="000000"/>
                </a:solidFill>
                <a:ea typeface="+mn-ea"/>
                <a:cs typeface="+mn-cs"/>
              </a:rPr>
              <a:t>Department of Energy contributions to codes and standards development</a:t>
            </a:r>
            <a:br>
              <a:rPr lang="en-US" sz="330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Sandia National Laboratories</a:t>
            </a:r>
          </a:p>
          <a:p>
            <a:pPr lvl="1"/>
            <a:r>
              <a:rPr lang="en-US" dirty="0" smtClean="0"/>
              <a:t>Risk-informed setback distances for NFPA codes</a:t>
            </a:r>
          </a:p>
          <a:p>
            <a:pPr lvl="1"/>
            <a:r>
              <a:rPr lang="en-US" dirty="0" smtClean="0"/>
              <a:t>Materials qualification for hydrogen service</a:t>
            </a:r>
          </a:p>
          <a:p>
            <a:r>
              <a:rPr lang="en-US" dirty="0" smtClean="0"/>
              <a:t>National Renewable Energy Laboratory</a:t>
            </a:r>
          </a:p>
          <a:p>
            <a:pPr lvl="1"/>
            <a:r>
              <a:rPr lang="en-US" dirty="0" smtClean="0"/>
              <a:t>Codes and standards coordination</a:t>
            </a:r>
          </a:p>
          <a:p>
            <a:pPr lvl="1"/>
            <a:r>
              <a:rPr lang="en-US" dirty="0" smtClean="0"/>
              <a:t>Component testing </a:t>
            </a:r>
          </a:p>
          <a:p>
            <a:r>
              <a:rPr lang="en-US" dirty="0" smtClean="0"/>
              <a:t>Los Alamos National Laboratory</a:t>
            </a:r>
          </a:p>
          <a:p>
            <a:pPr lvl="1"/>
            <a:r>
              <a:rPr lang="en-US" dirty="0" smtClean="0"/>
              <a:t>Fuel quality testing for SAEJ2719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Significant progress has been made in developing RCS to address emerging hydrogen technologies</a:t>
            </a:r>
          </a:p>
          <a:p>
            <a:r>
              <a:rPr lang="en-US" dirty="0" smtClean="0"/>
              <a:t>As commercial deployment proceeds, RCS will need to be modified to incorporate lessons learned</a:t>
            </a:r>
          </a:p>
          <a:p>
            <a:r>
              <a:rPr lang="en-US" dirty="0" smtClean="0"/>
              <a:t>USDOE has directed research to support hydrogen RCS development and will continue this effort</a:t>
            </a:r>
          </a:p>
          <a:p>
            <a:r>
              <a:rPr lang="en-US" dirty="0" smtClean="0"/>
              <a:t>The research will be defined by the RCS issues identified from deployment efforts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r>
              <a:rPr lang="ja-JP" altLang="en-US" dirty="0"/>
              <a:t> ありがとう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RCS History</a:t>
            </a:r>
          </a:p>
          <a:p>
            <a:r>
              <a:rPr lang="en-US" dirty="0" smtClean="0"/>
              <a:t>Regulatory structure for hydrogen technologies</a:t>
            </a:r>
          </a:p>
          <a:p>
            <a:r>
              <a:rPr lang="en-US" dirty="0" smtClean="0"/>
              <a:t>The early years of Hydrogen RCS 1960-1995</a:t>
            </a:r>
          </a:p>
          <a:p>
            <a:r>
              <a:rPr lang="en-US" dirty="0" smtClean="0"/>
              <a:t>Codes and standards for emerging hydrogen technologies 1995-2012</a:t>
            </a:r>
          </a:p>
          <a:p>
            <a:r>
              <a:rPr lang="en-US" dirty="0" smtClean="0"/>
              <a:t>Codes and standards for deployment of emerging hydrogen technologies 2012-beyond</a:t>
            </a:r>
          </a:p>
          <a:p>
            <a:r>
              <a:rPr lang="en-US" dirty="0" smtClean="0"/>
              <a:t>US Department of Energy contributions to codes and standards development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Regulations, Codes and Standards History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1905- National Board of Fire Underwriters published recommended building code</a:t>
            </a:r>
          </a:p>
          <a:p>
            <a:r>
              <a:rPr lang="en-US" dirty="0" smtClean="0"/>
              <a:t>1910- US Bureau of Mines created</a:t>
            </a:r>
          </a:p>
          <a:p>
            <a:r>
              <a:rPr lang="en-US" dirty="0" smtClean="0"/>
              <a:t>1970- Occupational Safety and Health Administration created </a:t>
            </a:r>
          </a:p>
          <a:p>
            <a:r>
              <a:rPr lang="en-US" dirty="0" smtClean="0"/>
              <a:t>1988- Article 80 Uniform Fire Code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 smtClean="0"/>
              <a:t>Hazardous Material Regulation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Town Gas 20</a:t>
            </a:r>
            <a:r>
              <a:rPr lang="en-US" baseline="30000" dirty="0" smtClean="0"/>
              <a:t>th</a:t>
            </a:r>
            <a:r>
              <a:rPr lang="en-US" dirty="0" smtClean="0"/>
              <a:t> St. New York 1938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66" y="2605266"/>
            <a:ext cx="3666667" cy="28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8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Regulations, Codes and Standards History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515" y="1905000"/>
            <a:ext cx="330996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Rough Timeline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Early NFPA  Standards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61" y="1905000"/>
            <a:ext cx="271467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7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3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33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3300" dirty="0" smtClean="0">
                <a:solidFill>
                  <a:srgbClr val="000000"/>
                </a:solidFill>
                <a:ea typeface="+mn-ea"/>
                <a:cs typeface="+mn-cs"/>
              </a:rPr>
              <a:t>Regulatory Structure </a:t>
            </a:r>
            <a:r>
              <a:rPr lang="en-US" sz="3300" dirty="0">
                <a:solidFill>
                  <a:srgbClr val="000000"/>
                </a:solidFill>
                <a:ea typeface="+mn-ea"/>
                <a:cs typeface="+mn-cs"/>
              </a:rPr>
              <a:t>for </a:t>
            </a:r>
            <a:r>
              <a:rPr lang="en-US" sz="3300" dirty="0" smtClean="0">
                <a:solidFill>
                  <a:srgbClr val="000000"/>
                </a:solidFill>
                <a:ea typeface="+mn-ea"/>
                <a:cs typeface="+mn-cs"/>
              </a:rPr>
              <a:t>Hydrogen Technologies</a:t>
            </a:r>
            <a:r>
              <a:rPr lang="en-US" sz="33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330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Why are codes and standards complied with?- Because they are the law</a:t>
            </a:r>
          </a:p>
          <a:p>
            <a:r>
              <a:rPr lang="en-US" sz="1800" dirty="0" smtClean="0"/>
              <a:t>Jurisdictions adopt a building/fire code such as the International Building Code/International Fire Code</a:t>
            </a:r>
          </a:p>
          <a:p>
            <a:r>
              <a:rPr lang="en-US" sz="1800" dirty="0" smtClean="0"/>
              <a:t>The Building or Fire Code reference hydrogen specific codes or standards such as NFPA 2 Hydrogen Technologies Code</a:t>
            </a:r>
          </a:p>
          <a:p>
            <a:r>
              <a:rPr lang="en-US" sz="1800" dirty="0" smtClean="0"/>
              <a:t>Hydrogen specific documents (such as NFPA 2) reference documents such as CGA S-1.3 pressure relief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Law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Regulatory Hierarchy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2848332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 smtClean="0">
                <a:solidFill>
                  <a:srgbClr val="000000"/>
                </a:solidFill>
              </a:rPr>
              <a:t>The </a:t>
            </a:r>
            <a:r>
              <a:rPr lang="en-US" sz="3300" dirty="0">
                <a:solidFill>
                  <a:srgbClr val="000000"/>
                </a:solidFill>
              </a:rPr>
              <a:t>Early Years of Hydrogen RCS 1960-1995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NFPA 50A  Tentative Standard for Gaseous Hydrogen at Consumer Sites 1961</a:t>
            </a:r>
          </a:p>
          <a:p>
            <a:r>
              <a:rPr lang="en-US" dirty="0" smtClean="0"/>
              <a:t>NFPA 50B Tentative Standard for Liquefied </a:t>
            </a:r>
            <a:r>
              <a:rPr lang="en-US" dirty="0"/>
              <a:t>H</a:t>
            </a:r>
            <a:r>
              <a:rPr lang="en-US" dirty="0" smtClean="0"/>
              <a:t>ydrogen Systems at Consumer Sites 1967</a:t>
            </a:r>
          </a:p>
          <a:p>
            <a:r>
              <a:rPr lang="en-US" dirty="0" smtClean="0"/>
              <a:t>Documents applied only to the sites where the hydrogen provided by industrial gas companies was consumed</a:t>
            </a:r>
          </a:p>
          <a:p>
            <a:r>
              <a:rPr lang="en-US" dirty="0" smtClean="0"/>
              <a:t>Later versions of these documents became Federal regulations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en-US" sz="33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33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33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33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33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33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3200" dirty="0"/>
              <a:t>Codes and </a:t>
            </a:r>
            <a:r>
              <a:rPr lang="en-US" sz="3200" dirty="0" smtClean="0"/>
              <a:t>Standards </a:t>
            </a:r>
            <a:r>
              <a:rPr lang="en-US" sz="3200" dirty="0"/>
              <a:t>for </a:t>
            </a:r>
            <a:r>
              <a:rPr lang="en-US" sz="3200" dirty="0" smtClean="0"/>
              <a:t>Emerging </a:t>
            </a:r>
            <a:r>
              <a:rPr lang="en-US" sz="3200" dirty="0"/>
              <a:t>H</a:t>
            </a:r>
            <a:r>
              <a:rPr lang="en-US" sz="3200" dirty="0" smtClean="0"/>
              <a:t>ydrogen </a:t>
            </a:r>
            <a:r>
              <a:rPr lang="en-US" sz="3200" dirty="0"/>
              <a:t>T</a:t>
            </a:r>
            <a:r>
              <a:rPr lang="en-US" sz="3200" dirty="0" smtClean="0"/>
              <a:t>echnologies </a:t>
            </a:r>
            <a:r>
              <a:rPr lang="en-US" sz="3200" dirty="0"/>
              <a:t>1995-2012</a:t>
            </a:r>
            <a:br>
              <a:rPr lang="en-US" sz="3200" dirty="0"/>
            </a:br>
            <a:r>
              <a:rPr lang="en-US" sz="3200" dirty="0" smtClean="0"/>
              <a:t>Three RCS Areas</a:t>
            </a:r>
            <a:r>
              <a:rPr lang="en-US" sz="33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33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altLang="zh-CN" sz="11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altLang="zh-CN" sz="11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altLang="zh-CN" sz="1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zh-CN" sz="1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929284"/>
              </p:ext>
            </p:extLst>
          </p:nvPr>
        </p:nvGraphicFramePr>
        <p:xfrm>
          <a:off x="2801944" y="1524000"/>
          <a:ext cx="3540111" cy="5023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421"/>
                <a:gridCol w="1621690"/>
              </a:tblGrid>
              <a:tr h="30480"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effectLst/>
                        </a:rPr>
                        <a:t>Requirements for the design, installation, and operation of stationary fuel cells </a:t>
                      </a:r>
                      <a:endParaRPr lang="en-US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105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effectLst/>
                        </a:rPr>
                        <a:t>Documents </a:t>
                      </a:r>
                      <a:endParaRPr lang="en-US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Subject Matter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</a:tr>
              <a:tr h="327314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effectLst/>
                        </a:rPr>
                        <a:t>NFPA 853 Standard for the Installation of Stationary Fuel Cell Power Systems </a:t>
                      </a:r>
                      <a:endParaRPr lang="en-US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Addresses installation requirements for stationary fuel cell systems including hydrogen powered systems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</a:tr>
              <a:tr h="327314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effectLst/>
                        </a:rPr>
                        <a:t>NFPA 55 Compressed Gas and Cryogenic Fluids Code</a:t>
                      </a:r>
                      <a:endParaRPr lang="en-US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Addresses requirements for storage of hydrogen in bulk and non-bulk configurations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</a:tr>
              <a:tr h="218209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effectLst/>
                        </a:rPr>
                        <a:t>CSA Fuel Cell (FC)1</a:t>
                      </a:r>
                      <a:endParaRPr lang="en-US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Addresses requirements for the design and operation of fuel cells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</a:tr>
              <a:tr h="109105"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Requirements for FCEVs 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105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effectLst/>
                        </a:rPr>
                        <a:t>Documents</a:t>
                      </a:r>
                      <a:endParaRPr lang="en-US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Subject Matter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</a:tr>
              <a:tr h="443345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effectLst/>
                        </a:rPr>
                        <a:t>SAE J2578 Recommended Practice for General Fuel Cell Vehicle Safety  </a:t>
                      </a:r>
                      <a:endParaRPr lang="en-US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Addresses general safety issues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</a:tr>
              <a:tr h="218209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effectLst/>
                        </a:rPr>
                        <a:t>SAE J2579 Standard for Fuel Systems in Fuel Cell and Other Hydrogen Vehicles  </a:t>
                      </a:r>
                      <a:endParaRPr lang="en-US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Addresses fuel system integrity and performance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</a:tr>
              <a:tr h="218209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effectLst/>
                        </a:rPr>
                        <a:t>SAE J2719 Hydrogen Fuel Quality for Fuel Cell Vehicle </a:t>
                      </a:r>
                      <a:endParaRPr lang="en-US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Addresses allowable contaminant levels for select materials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</a:tr>
              <a:tr h="327314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effectLst/>
                        </a:rPr>
                        <a:t>SAE J2601 Fueling Protocols for Light Duty Gaseous Hydrogen Surface Vehicles </a:t>
                      </a:r>
                      <a:endParaRPr lang="en-US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Addresses fueling protocols setting allowable temperature and pressure parameters to achieve desired fill time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</a:tr>
              <a:tr h="218209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effectLst/>
                        </a:rPr>
                        <a:t>SAE J2600 Compressed Hydrogen Surface Vehicle Fueling Connection Devices  </a:t>
                      </a:r>
                      <a:endParaRPr lang="en-US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Addresses requirements for the fueling nozzle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</a:tr>
              <a:tr h="327314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effectLst/>
                        </a:rPr>
                        <a:t>GTR Global technical regulation (GTR) on hydrogen and fuel cell vehicles-Established in the Global Registry on 27 June 2013</a:t>
                      </a:r>
                      <a:endParaRPr lang="en-US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Addresses requirements for vehicle fuel system 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</a:tr>
              <a:tr h="327314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effectLst/>
                        </a:rPr>
                        <a:t>SAE J2601/2 Fueling Protocol for Gaseous Hydrogen Powered Heavy Duty Vehicles</a:t>
                      </a:r>
                      <a:endParaRPr lang="en-US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Addresses fueling protocols setting allowable temperature and pressure parameters to achieve desired fill time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</a:tr>
              <a:tr h="327314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effectLst/>
                        </a:rPr>
                        <a:t>SAE J2601/3 Fueling Protocol for Gaseous Hydrogen Powered Industrial Trucks</a:t>
                      </a:r>
                      <a:endParaRPr lang="en-US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Addresses fueling protocols setting allowable temperature and pressure parameters to achieve desired fill time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</a:tr>
              <a:tr h="109105">
                <a:tc gridSpan="2"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Requirements for Infrastructure 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105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effectLst/>
                        </a:rPr>
                        <a:t>Documents </a:t>
                      </a:r>
                      <a:endParaRPr lang="en-US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Subject Matter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</a:tr>
              <a:tr h="327314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effectLst/>
                        </a:rPr>
                        <a:t>International Fire Code (IFC)</a:t>
                      </a:r>
                      <a:endParaRPr lang="en-US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Addresses basic hydrogen fueling system safety and flammable gas and cryogenic fluid storage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</a:tr>
              <a:tr h="327314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effectLst/>
                        </a:rPr>
                        <a:t>NFPA 55 Compressed Gases and Cryogenic Fluids Code</a:t>
                      </a:r>
                      <a:endParaRPr lang="en-US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Addresses the safe storage, handling, and use of flammable gases including hydrogen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</a:tr>
              <a:tr h="218209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effectLst/>
                        </a:rPr>
                        <a:t>NFPA 2 Hydrogen Technologies Code</a:t>
                      </a:r>
                      <a:endParaRPr lang="en-US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Addresses all aspects of the safe, design, use, and storage of hydrogen     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</a:tr>
              <a:tr h="218209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effectLst/>
                        </a:rPr>
                        <a:t>ASME Boiler and Pressure Vessel Code , Section XIII</a:t>
                      </a:r>
                      <a:endParaRPr lang="en-US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Addresses safe  design of pressure vessels for hydrogen storage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634" marR="4463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1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3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33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3300" dirty="0" smtClean="0">
                <a:solidFill>
                  <a:srgbClr val="000000"/>
                </a:solidFill>
                <a:ea typeface="+mn-ea"/>
                <a:cs typeface="+mn-cs"/>
              </a:rPr>
              <a:t>Codes </a:t>
            </a:r>
            <a:r>
              <a:rPr lang="en-US" sz="3300" dirty="0">
                <a:solidFill>
                  <a:srgbClr val="000000"/>
                </a:solidFill>
                <a:ea typeface="+mn-ea"/>
                <a:cs typeface="+mn-cs"/>
              </a:rPr>
              <a:t>and </a:t>
            </a:r>
            <a:r>
              <a:rPr lang="en-US" sz="3300" dirty="0" smtClean="0">
                <a:solidFill>
                  <a:srgbClr val="000000"/>
                </a:solidFill>
                <a:ea typeface="+mn-ea"/>
                <a:cs typeface="+mn-cs"/>
              </a:rPr>
              <a:t>Standards </a:t>
            </a:r>
            <a:r>
              <a:rPr lang="en-US" sz="3300" dirty="0">
                <a:solidFill>
                  <a:srgbClr val="000000"/>
                </a:solidFill>
                <a:ea typeface="+mn-ea"/>
                <a:cs typeface="+mn-cs"/>
              </a:rPr>
              <a:t>for </a:t>
            </a:r>
            <a:r>
              <a:rPr lang="en-US" sz="3300" dirty="0" smtClean="0">
                <a:solidFill>
                  <a:srgbClr val="000000"/>
                </a:solidFill>
                <a:ea typeface="+mn-ea"/>
                <a:cs typeface="+mn-cs"/>
              </a:rPr>
              <a:t>Deployment </a:t>
            </a:r>
            <a:r>
              <a:rPr lang="en-US" sz="3300" dirty="0">
                <a:solidFill>
                  <a:srgbClr val="000000"/>
                </a:solidFill>
                <a:ea typeface="+mn-ea"/>
                <a:cs typeface="+mn-cs"/>
              </a:rPr>
              <a:t>of </a:t>
            </a:r>
            <a:r>
              <a:rPr lang="en-US" sz="3300" dirty="0" smtClean="0">
                <a:solidFill>
                  <a:srgbClr val="000000"/>
                </a:solidFill>
                <a:ea typeface="+mn-ea"/>
                <a:cs typeface="+mn-cs"/>
              </a:rPr>
              <a:t>Emerging </a:t>
            </a:r>
            <a:r>
              <a:rPr lang="en-US" sz="3300" dirty="0">
                <a:solidFill>
                  <a:srgbClr val="000000"/>
                </a:solidFill>
                <a:ea typeface="+mn-ea"/>
                <a:cs typeface="+mn-cs"/>
              </a:rPr>
              <a:t>H</a:t>
            </a:r>
            <a:r>
              <a:rPr lang="en-US" sz="3300" dirty="0" smtClean="0">
                <a:solidFill>
                  <a:srgbClr val="000000"/>
                </a:solidFill>
                <a:ea typeface="+mn-ea"/>
                <a:cs typeface="+mn-cs"/>
              </a:rPr>
              <a:t>ydrogen </a:t>
            </a:r>
            <a:r>
              <a:rPr lang="en-US" sz="3300" dirty="0">
                <a:solidFill>
                  <a:srgbClr val="000000"/>
                </a:solidFill>
                <a:ea typeface="+mn-ea"/>
                <a:cs typeface="+mn-cs"/>
              </a:rPr>
              <a:t>T</a:t>
            </a:r>
            <a:r>
              <a:rPr lang="en-US" sz="3300" dirty="0" smtClean="0">
                <a:solidFill>
                  <a:srgbClr val="000000"/>
                </a:solidFill>
                <a:ea typeface="+mn-ea"/>
                <a:cs typeface="+mn-cs"/>
              </a:rPr>
              <a:t>echnologies </a:t>
            </a:r>
            <a:r>
              <a:rPr lang="en-US" sz="3300" dirty="0">
                <a:solidFill>
                  <a:srgbClr val="000000"/>
                </a:solidFill>
                <a:ea typeface="+mn-ea"/>
                <a:cs typeface="+mn-cs"/>
              </a:rPr>
              <a:t>2012-beyond</a:t>
            </a:r>
            <a:br>
              <a:rPr lang="en-US" sz="330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baseline codes and standards have been promulgated</a:t>
            </a:r>
          </a:p>
          <a:p>
            <a:r>
              <a:rPr lang="en-US" dirty="0" smtClean="0"/>
              <a:t>Early deployment has started</a:t>
            </a:r>
          </a:p>
          <a:p>
            <a:r>
              <a:rPr lang="en-US" dirty="0" smtClean="0"/>
              <a:t>Deployment is quality assurance  test to determine if the RCS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 smtClean="0"/>
              <a:t>Continuous Codes and Standards Improvement Process</a:t>
            </a:r>
            <a:endParaRPr lang="en-US" sz="1800" dirty="0"/>
          </a:p>
        </p:txBody>
      </p:sp>
      <p:pic>
        <p:nvPicPr>
          <p:cNvPr id="7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57370" y="2188509"/>
            <a:ext cx="4299554" cy="265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6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>
                <a:solidFill>
                  <a:srgbClr val="000000"/>
                </a:solidFill>
              </a:rPr>
              <a:t>Codes and </a:t>
            </a:r>
            <a:r>
              <a:rPr lang="en-US" sz="3300" dirty="0" smtClean="0">
                <a:solidFill>
                  <a:srgbClr val="000000"/>
                </a:solidFill>
              </a:rPr>
              <a:t>Standards </a:t>
            </a:r>
            <a:r>
              <a:rPr lang="en-US" sz="3300" dirty="0">
                <a:solidFill>
                  <a:srgbClr val="000000"/>
                </a:solidFill>
              </a:rPr>
              <a:t>for </a:t>
            </a:r>
            <a:r>
              <a:rPr lang="en-US" sz="3300" dirty="0" smtClean="0">
                <a:solidFill>
                  <a:srgbClr val="000000"/>
                </a:solidFill>
              </a:rPr>
              <a:t>Deployment </a:t>
            </a:r>
            <a:r>
              <a:rPr lang="en-US" sz="3300" dirty="0">
                <a:solidFill>
                  <a:srgbClr val="000000"/>
                </a:solidFill>
              </a:rPr>
              <a:t>of </a:t>
            </a:r>
            <a:r>
              <a:rPr lang="en-US" sz="3300" dirty="0" smtClean="0">
                <a:solidFill>
                  <a:srgbClr val="000000"/>
                </a:solidFill>
              </a:rPr>
              <a:t>Emerging </a:t>
            </a:r>
            <a:r>
              <a:rPr lang="en-US" sz="3300" dirty="0">
                <a:solidFill>
                  <a:srgbClr val="000000"/>
                </a:solidFill>
              </a:rPr>
              <a:t>H</a:t>
            </a:r>
            <a:r>
              <a:rPr lang="en-US" sz="3300" dirty="0" smtClean="0">
                <a:solidFill>
                  <a:srgbClr val="000000"/>
                </a:solidFill>
              </a:rPr>
              <a:t>ydrogen </a:t>
            </a:r>
            <a:r>
              <a:rPr lang="en-US" sz="3300" dirty="0">
                <a:solidFill>
                  <a:srgbClr val="000000"/>
                </a:solidFill>
              </a:rPr>
              <a:t>T</a:t>
            </a:r>
            <a:r>
              <a:rPr lang="en-US" sz="3300" dirty="0" smtClean="0">
                <a:solidFill>
                  <a:srgbClr val="000000"/>
                </a:solidFill>
              </a:rPr>
              <a:t>echnologies </a:t>
            </a:r>
            <a:r>
              <a:rPr lang="en-US" sz="3300" dirty="0">
                <a:solidFill>
                  <a:srgbClr val="000000"/>
                </a:solidFill>
              </a:rPr>
              <a:t>2012-beyond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 hangingPunct="0">
              <a:spcBef>
                <a:spcPts val="0"/>
              </a:spcBef>
              <a:spcAft>
                <a:spcPts val="1100"/>
              </a:spcAft>
              <a:buFont typeface="Symbol"/>
              <a:buChar char=""/>
            </a:pPr>
            <a:r>
              <a:rPr lang="en-US" dirty="0">
                <a:latin typeface="Times New Roman"/>
                <a:ea typeface="Times New Roman"/>
              </a:rPr>
              <a:t>System performance issues as hydrogen fueling stations move from very low volume fueling to commercial scale fueling. </a:t>
            </a:r>
          </a:p>
          <a:p>
            <a:pPr lvl="0" algn="just" hangingPunct="0">
              <a:spcBef>
                <a:spcPts val="0"/>
              </a:spcBef>
              <a:spcAft>
                <a:spcPts val="1100"/>
              </a:spcAft>
              <a:buFont typeface="Symbol"/>
              <a:buChar char=""/>
            </a:pPr>
            <a:r>
              <a:rPr lang="en-US" dirty="0">
                <a:latin typeface="Times New Roman"/>
                <a:ea typeface="Times New Roman"/>
              </a:rPr>
              <a:t>Unforeseen safety issues with hydrogen technologies usage among  the general </a:t>
            </a:r>
            <a:r>
              <a:rPr lang="en-US" dirty="0" smtClean="0">
                <a:latin typeface="Times New Roman"/>
                <a:ea typeface="Times New Roman"/>
              </a:rPr>
              <a:t>public</a:t>
            </a:r>
          </a:p>
          <a:p>
            <a:pPr lvl="0" algn="just" hangingPunct="0">
              <a:spcBef>
                <a:spcPts val="0"/>
              </a:spcBef>
              <a:spcAft>
                <a:spcPts val="1100"/>
              </a:spcAft>
              <a:buFont typeface="Symbol"/>
              <a:buChar char=""/>
            </a:pPr>
            <a:r>
              <a:rPr lang="en-US" dirty="0" smtClean="0">
                <a:latin typeface="Times New Roman"/>
                <a:ea typeface="Times New Roman"/>
              </a:rPr>
              <a:t>Major changes in technology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>
                <a:latin typeface="Times New Roman"/>
                <a:ea typeface="Times New Roman"/>
              </a:rPr>
              <a:t>Hydrogen technologies end of life RCS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CS History Oct2015">
  <a:themeElements>
    <a:clrScheme name="NRELBLACK">
      <a:dk1>
        <a:srgbClr val="FFFFFF"/>
      </a:dk1>
      <a:lt1>
        <a:srgbClr val="000000"/>
      </a:lt1>
      <a:dk2>
        <a:srgbClr val="6A737B"/>
      </a:dk2>
      <a:lt2>
        <a:srgbClr val="CFD4D8"/>
      </a:lt2>
      <a:accent1>
        <a:srgbClr val="0079C1"/>
      </a:accent1>
      <a:accent2>
        <a:srgbClr val="00A4E4"/>
      </a:accent2>
      <a:accent3>
        <a:srgbClr val="F6A01A"/>
      </a:accent3>
      <a:accent4>
        <a:srgbClr val="5E9732"/>
      </a:accent4>
      <a:accent5>
        <a:srgbClr val="933C06"/>
      </a:accent5>
      <a:accent6>
        <a:srgbClr val="6A737B"/>
      </a:accent6>
      <a:hlink>
        <a:srgbClr val="0079C1"/>
      </a:hlink>
      <a:folHlink>
        <a:srgbClr val="00A4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534</TotalTime>
  <Words>779</Words>
  <Application>Microsoft Office PowerPoint</Application>
  <PresentationFormat>On-screen Show (4:3)</PresentationFormat>
  <Paragraphs>106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RCS History Oct2015</vt:lpstr>
      <vt:lpstr>PowerPoint Presentation</vt:lpstr>
      <vt:lpstr>Outline</vt:lpstr>
      <vt:lpstr>Regulations, Codes and Standards History</vt:lpstr>
      <vt:lpstr>Regulations, Codes and Standards History</vt:lpstr>
      <vt:lpstr> Regulatory Structure for Hydrogen Technologies </vt:lpstr>
      <vt:lpstr>The Early Years of Hydrogen RCS 1960-1995</vt:lpstr>
      <vt:lpstr>   Codes and Standards for Emerging Hydrogen Technologies 1995-2012 Three RCS Areas   </vt:lpstr>
      <vt:lpstr> Codes and Standards for Deployment of Emerging Hydrogen Technologies 2012-beyond </vt:lpstr>
      <vt:lpstr>Codes and Standards for Deployment of Emerging Hydrogen Technologies 2012-beyond</vt:lpstr>
      <vt:lpstr> US Department of Energy contributions to codes and standards development </vt:lpstr>
      <vt:lpstr>Conclusions</vt:lpstr>
      <vt:lpstr>PowerPoint Presentation</vt:lpstr>
    </vt:vector>
  </TitlesOfParts>
  <Company>NREL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NREL</dc:creator>
  <cp:lastModifiedBy>Windows User</cp:lastModifiedBy>
  <cp:revision>45</cp:revision>
  <dcterms:created xsi:type="dcterms:W3CDTF">2015-10-14T15:11:56Z</dcterms:created>
  <dcterms:modified xsi:type="dcterms:W3CDTF">2015-10-19T22:27:11Z</dcterms:modified>
</cp:coreProperties>
</file>