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CCA00-AC77-4696-9817-51EF42F053E5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9F0AC-D3EC-4E85-AE5B-7CED0F635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50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Helium used in place of hydrogen for safety reasons, properties and physical characteristics are quite similar.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9F0AC-D3EC-4E85-AE5B-7CED0F6351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9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data for this pressure.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9F0AC-D3EC-4E85-AE5B-7CED0F6351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56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Notional nozzle models all overpredict the 4% LFL location. The two-zone partitioned</a:t>
            </a:r>
            <a:r>
              <a:rPr lang="en-US" baseline="0" dirty="0" smtClean="0"/>
              <a:t> model gives much better results. The CFD model underpredicts (needs larger turbulent </a:t>
            </a:r>
            <a:r>
              <a:rPr lang="en-US" baseline="0" dirty="0" err="1" smtClean="0"/>
              <a:t>Sc</a:t>
            </a:r>
            <a:r>
              <a:rPr lang="en-US" baseline="0" dirty="0" smtClean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9F0AC-D3EC-4E85-AE5B-7CED0F6351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93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Predictions are all relative to measured data.</a:t>
            </a:r>
          </a:p>
          <a:p>
            <a:r>
              <a:rPr lang="en-US" dirty="0" smtClean="0"/>
              <a:t>Birch [1987] gives the best predictions of the notional nozzle models, but the two-layer models gives better predictions.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9F0AC-D3EC-4E85-AE5B-7CED0F6351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77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Needed 5 m to reach</a:t>
            </a:r>
            <a:r>
              <a:rPr lang="en-US" baseline="0" dirty="0" smtClean="0"/>
              <a:t> the 4% LFL at higher pressures, buoyancy effects negligible for these conditions. </a:t>
            </a:r>
          </a:p>
          <a:p>
            <a:r>
              <a:rPr lang="en-US" baseline="0" dirty="0" smtClean="0"/>
              <a:t>Other two-equation turbulence models gave similar results.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one-equation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Spalart-Allmaras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model gave much lower concentrations 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 are from the largest mesh, 20 elements along the nozzle exit. 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9F0AC-D3EC-4E85-AE5B-7CED0F6351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35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57,000 element mesh used for the results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9F0AC-D3EC-4E85-AE5B-7CED0F6351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22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9F0AC-D3EC-4E85-AE5B-7CED0F6351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57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Slip region diameter is the Mach disk diameter plus twice the slip region thickness.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9F0AC-D3EC-4E85-AE5B-7CED0F6351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71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results</a:t>
            </a:r>
            <a:r>
              <a:rPr lang="en-US" baseline="0" dirty="0" smtClean="0"/>
              <a:t> were the same for the two larger meshes. The results presented here are for the 52,500 element mesh.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9F0AC-D3EC-4E85-AE5B-7CED0F6351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53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Experimental data is well represented by the CFD model for x&lt; 1</a:t>
            </a:r>
            <a:r>
              <a:rPr lang="en-US" baseline="0" dirty="0" smtClean="0"/>
              <a:t> m and then better by the two layer model.</a:t>
            </a:r>
          </a:p>
          <a:p>
            <a:r>
              <a:rPr lang="en-US" baseline="0" dirty="0" smtClean="0"/>
              <a:t>The two layer model is closer to the data than all of the notional nozzle models, with the Birch 1987 model being the best of the notional nozzle models. </a:t>
            </a:r>
          </a:p>
          <a:p>
            <a:r>
              <a:rPr lang="en-US" baseline="0" dirty="0" smtClean="0"/>
              <a:t>Other CFD models (Han et al. [37]) also underpredicted their data.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9F0AC-D3EC-4E85-AE5B-7CED0F6351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00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agrees very well with the two-layer partitioned model predictions. Birch 1987 model is also quite close.</a:t>
            </a:r>
          </a:p>
          <a:p>
            <a:r>
              <a:rPr lang="en-US" dirty="0" smtClean="0"/>
              <a:t>Data only for longer distances (note also point at 5 m,</a:t>
            </a:r>
            <a:r>
              <a:rPr lang="en-US" baseline="0" dirty="0" smtClean="0"/>
              <a:t> where all models agree).</a:t>
            </a:r>
          </a:p>
          <a:p>
            <a:r>
              <a:rPr lang="en-US" baseline="0" dirty="0" smtClean="0"/>
              <a:t>CFD model underpredicts, perhaps because turbulent Schmidt number which is assumed to be 0.7.  A larger turbulent </a:t>
            </a:r>
            <a:r>
              <a:rPr lang="en-US" baseline="0" dirty="0" err="1" smtClean="0"/>
              <a:t>Sc</a:t>
            </a:r>
            <a:r>
              <a:rPr lang="en-US" baseline="0" dirty="0" smtClean="0"/>
              <a:t> would reduce diffusion and give better agreement.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9F0AC-D3EC-4E85-AE5B-7CED0F6351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67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Higher pressure, CFD model agrees better. Inset shows data point half way between the CFD and partitioned</a:t>
            </a:r>
            <a:r>
              <a:rPr lang="en-US" baseline="0" dirty="0" smtClean="0"/>
              <a:t> models. </a:t>
            </a:r>
          </a:p>
          <a:p>
            <a:r>
              <a:rPr lang="en-US" baseline="0" dirty="0" smtClean="0"/>
              <a:t>Partitioned model better than all the notional nozzle models</a:t>
            </a:r>
          </a:p>
          <a:p>
            <a:r>
              <a:rPr lang="en-US" baseline="0" dirty="0" smtClean="0"/>
              <a:t>Need more data closer to the nozzle.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9F0AC-D3EC-4E85-AE5B-7CED0F6351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4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15457-F898-41BD-B480-DF0258458640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C6E1-0C00-4F8C-AB72-64E39F099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2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15457-F898-41BD-B480-DF0258458640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C6E1-0C00-4F8C-AB72-64E39F099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85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15457-F898-41BD-B480-DF0258458640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C6E1-0C00-4F8C-AB72-64E39F099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74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15457-F898-41BD-B480-DF0258458640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C6E1-0C00-4F8C-AB72-64E39F099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33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15457-F898-41BD-B480-DF0258458640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C6E1-0C00-4F8C-AB72-64E39F099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47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15457-F898-41BD-B480-DF0258458640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C6E1-0C00-4F8C-AB72-64E39F099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11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15457-F898-41BD-B480-DF0258458640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C6E1-0C00-4F8C-AB72-64E39F099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85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15457-F898-41BD-B480-DF0258458640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C6E1-0C00-4F8C-AB72-64E39F099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15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15457-F898-41BD-B480-DF0258458640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C6E1-0C00-4F8C-AB72-64E39F099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8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15457-F898-41BD-B480-DF0258458640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C6E1-0C00-4F8C-AB72-64E39F099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90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15457-F898-41BD-B480-DF0258458640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C6E1-0C00-4F8C-AB72-64E39F099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81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15457-F898-41BD-B480-DF0258458640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1C6E1-0C00-4F8C-AB72-64E39F099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1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712968" cy="3267795"/>
          </a:xfrm>
        </p:spPr>
        <p:txBody>
          <a:bodyPr>
            <a:normAutofit fontScale="90000"/>
          </a:bodyPr>
          <a:lstStyle/>
          <a:p>
            <a:r>
              <a:rPr lang="en-US" b="1" cap="all" dirty="0">
                <a:solidFill>
                  <a:srgbClr val="FFFF00"/>
                </a:solidFill>
              </a:rPr>
              <a:t>COMPARISON OF </a:t>
            </a:r>
            <a:r>
              <a:rPr lang="en-US" b="1" cap="all" dirty="0" smtClean="0">
                <a:solidFill>
                  <a:srgbClr val="FFFF00"/>
                </a:solidFill>
              </a:rPr>
              <a:t>A TWO-LAYER MODEL </a:t>
            </a:r>
            <a:r>
              <a:rPr lang="en-US" b="1" cap="all" dirty="0">
                <a:solidFill>
                  <a:srgbClr val="FFFF00"/>
                </a:solidFill>
              </a:rPr>
              <a:t>FOR HIGH PRESSURE HYDROGEN JETS WITH NOTIONAL NOZZLE MODEL PREDICTIONS AND EXPERIMENTAL DATA</a:t>
            </a:r>
            <a:br>
              <a:rPr lang="en-US" b="1" cap="all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4077072"/>
            <a:ext cx="7056784" cy="2448272"/>
          </a:xfrm>
        </p:spPr>
        <p:txBody>
          <a:bodyPr>
            <a:normAutofit fontScale="92500" lnSpcReduction="20000"/>
          </a:bodyPr>
          <a:lstStyle/>
          <a:p>
            <a:pPr hangingPunct="0"/>
            <a:r>
              <a:rPr lang="en-GB" b="1" dirty="0" err="1">
                <a:solidFill>
                  <a:srgbClr val="FFFF00"/>
                </a:solidFill>
              </a:rPr>
              <a:t>Xuefang</a:t>
            </a:r>
            <a:r>
              <a:rPr lang="en-GB" b="1" dirty="0">
                <a:solidFill>
                  <a:srgbClr val="FFFF00"/>
                </a:solidFill>
              </a:rPr>
              <a:t> </a:t>
            </a:r>
            <a:r>
              <a:rPr lang="en-GB" b="1" dirty="0" smtClean="0">
                <a:solidFill>
                  <a:srgbClr val="FFFF00"/>
                </a:solidFill>
              </a:rPr>
              <a:t>Li, David </a:t>
            </a:r>
            <a:r>
              <a:rPr lang="en-GB" b="1" dirty="0">
                <a:solidFill>
                  <a:srgbClr val="FFFF00"/>
                </a:solidFill>
              </a:rPr>
              <a:t>M. </a:t>
            </a:r>
            <a:r>
              <a:rPr lang="en-GB" b="1" dirty="0" smtClean="0">
                <a:solidFill>
                  <a:srgbClr val="FFFF00"/>
                </a:solidFill>
              </a:rPr>
              <a:t>Christopher</a:t>
            </a:r>
            <a:endParaRPr lang="en-US" dirty="0">
              <a:solidFill>
                <a:srgbClr val="FFFF00"/>
              </a:solidFill>
            </a:endParaRPr>
          </a:p>
          <a:p>
            <a:pPr hangingPunct="0"/>
            <a:r>
              <a:rPr lang="en-GB" b="1" dirty="0" smtClean="0">
                <a:solidFill>
                  <a:srgbClr val="FFFF00"/>
                </a:solidFill>
              </a:rPr>
              <a:t>Tsinghua </a:t>
            </a:r>
            <a:r>
              <a:rPr lang="en-GB" b="1" dirty="0">
                <a:solidFill>
                  <a:srgbClr val="FFFF00"/>
                </a:solidFill>
              </a:rPr>
              <a:t>University, Beijing, </a:t>
            </a:r>
            <a:r>
              <a:rPr lang="en-GB" b="1" dirty="0" smtClean="0">
                <a:solidFill>
                  <a:srgbClr val="FFFF00"/>
                </a:solidFill>
              </a:rPr>
              <a:t>China</a:t>
            </a:r>
          </a:p>
          <a:p>
            <a:pPr hangingPunct="0"/>
            <a:endParaRPr lang="en-GB" b="1" dirty="0" smtClean="0">
              <a:solidFill>
                <a:srgbClr val="FFFF00"/>
              </a:solidFill>
            </a:endParaRPr>
          </a:p>
          <a:p>
            <a:pPr hangingPunct="0"/>
            <a:r>
              <a:rPr lang="en-GB" b="1" dirty="0" smtClean="0">
                <a:solidFill>
                  <a:srgbClr val="FFFF00"/>
                </a:solidFill>
              </a:rPr>
              <a:t>Ethan S. Hecht, Isaac W. </a:t>
            </a:r>
            <a:r>
              <a:rPr lang="en-GB" b="1" dirty="0" err="1" smtClean="0">
                <a:solidFill>
                  <a:srgbClr val="FFFF00"/>
                </a:solidFill>
              </a:rPr>
              <a:t>Ekoto</a:t>
            </a:r>
            <a:endParaRPr lang="en-US" dirty="0">
              <a:solidFill>
                <a:srgbClr val="FFFF00"/>
              </a:solidFill>
            </a:endParaRPr>
          </a:p>
          <a:p>
            <a:pPr hangingPunct="0"/>
            <a:r>
              <a:rPr lang="en-GB" b="1" dirty="0" smtClean="0">
                <a:solidFill>
                  <a:srgbClr val="FFFF00"/>
                </a:solidFill>
              </a:rPr>
              <a:t>C R F, </a:t>
            </a:r>
            <a:r>
              <a:rPr lang="en-GB" b="1" dirty="0">
                <a:solidFill>
                  <a:srgbClr val="FFFF00"/>
                </a:solidFill>
              </a:rPr>
              <a:t>Sandia National </a:t>
            </a:r>
            <a:r>
              <a:rPr lang="en-GB" b="1" dirty="0" smtClean="0">
                <a:solidFill>
                  <a:srgbClr val="FFFF00"/>
                </a:solidFill>
              </a:rPr>
              <a:t>Laboratories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37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033277"/>
              </p:ext>
            </p:extLst>
          </p:nvPr>
        </p:nvGraphicFramePr>
        <p:xfrm>
          <a:off x="827584" y="116632"/>
          <a:ext cx="7693546" cy="4797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Graph" r:id="rId4" imgW="4131869" imgH="2901696" progId="Origin50.Graph">
                  <p:embed/>
                </p:oleObj>
              </mc:Choice>
              <mc:Fallback>
                <p:oleObj name="Graph" r:id="rId4" imgW="4131869" imgH="2901696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130" b="6209"/>
                      <a:stretch>
                        <a:fillRect/>
                      </a:stretch>
                    </p:blipFill>
                    <p:spPr bwMode="auto">
                      <a:xfrm>
                        <a:off x="827584" y="116632"/>
                        <a:ext cx="7693546" cy="479715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9552" y="5024279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Helium mole fraction centerline </a:t>
            </a:r>
            <a:r>
              <a:rPr lang="en-US" sz="3200" b="1" dirty="0" smtClean="0">
                <a:solidFill>
                  <a:srgbClr val="FFFF00"/>
                </a:solidFill>
              </a:rPr>
              <a:t>concentrations 			2.6 </a:t>
            </a:r>
            <a:r>
              <a:rPr lang="en-US" sz="3200" b="1" dirty="0">
                <a:solidFill>
                  <a:srgbClr val="FFFF00"/>
                </a:solidFill>
              </a:rPr>
              <a:t>MPa tank pressure 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r>
              <a:rPr lang="en-US" sz="3200" b="1" dirty="0" smtClean="0">
                <a:solidFill>
                  <a:srgbClr val="FFFF00"/>
                </a:solidFill>
              </a:rPr>
              <a:t>		2 </a:t>
            </a:r>
            <a:r>
              <a:rPr lang="en-US" sz="3200" b="1" dirty="0">
                <a:solidFill>
                  <a:srgbClr val="FFFF00"/>
                </a:solidFill>
              </a:rPr>
              <a:t>mm diameter orifice.</a:t>
            </a:r>
          </a:p>
        </p:txBody>
      </p:sp>
    </p:spTree>
    <p:extLst>
      <p:ext uri="{BB962C8B-B14F-4D97-AF65-F5344CB8AC3E}">
        <p14:creationId xmlns:p14="http://schemas.microsoft.com/office/powerpoint/2010/main" val="416630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312261"/>
              </p:ext>
            </p:extLst>
          </p:nvPr>
        </p:nvGraphicFramePr>
        <p:xfrm>
          <a:off x="899592" y="188640"/>
          <a:ext cx="7606282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Graph" r:id="rId4" imgW="4131869" imgH="2901696" progId="Origin50.Graph">
                  <p:embed/>
                </p:oleObj>
              </mc:Choice>
              <mc:Fallback>
                <p:oleObj name="Graph" r:id="rId4" imgW="4131869" imgH="2901696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9386" b="4712"/>
                      <a:stretch>
                        <a:fillRect/>
                      </a:stretch>
                    </p:blipFill>
                    <p:spPr bwMode="auto">
                      <a:xfrm>
                        <a:off x="899592" y="188640"/>
                        <a:ext cx="7606282" cy="46085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3528" y="4941168"/>
            <a:ext cx="871296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Hydrogen mole fraction centerline </a:t>
            </a:r>
            <a:r>
              <a:rPr lang="en-US" sz="3200" b="1" dirty="0" smtClean="0">
                <a:solidFill>
                  <a:srgbClr val="FFFF00"/>
                </a:solidFill>
              </a:rPr>
              <a:t>concentrations </a:t>
            </a:r>
          </a:p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10 </a:t>
            </a:r>
            <a:r>
              <a:rPr lang="en-US" sz="3200" b="1" dirty="0">
                <a:solidFill>
                  <a:srgbClr val="FFFF00"/>
                </a:solidFill>
              </a:rPr>
              <a:t>MPa tank </a:t>
            </a:r>
            <a:r>
              <a:rPr lang="en-US" sz="3200" b="1" dirty="0" smtClean="0">
                <a:solidFill>
                  <a:srgbClr val="FFFF00"/>
                </a:solidFill>
              </a:rPr>
              <a:t>pressure</a:t>
            </a:r>
          </a:p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1 </a:t>
            </a:r>
            <a:r>
              <a:rPr lang="en-US" sz="3200" b="1" dirty="0">
                <a:solidFill>
                  <a:srgbClr val="FFFF00"/>
                </a:solidFill>
              </a:rPr>
              <a:t>mm diameter </a:t>
            </a:r>
            <a:r>
              <a:rPr lang="en-US" sz="3200" b="1" dirty="0" smtClean="0">
                <a:solidFill>
                  <a:srgbClr val="FFFF00"/>
                </a:solidFill>
              </a:rPr>
              <a:t>orifice</a:t>
            </a:r>
          </a:p>
          <a:p>
            <a:pPr lvl="0" algn="ctr"/>
            <a:r>
              <a:rPr lang="en-US" sz="2000" b="1" dirty="0" smtClean="0">
                <a:solidFill>
                  <a:srgbClr val="FFFF00"/>
                </a:solidFill>
              </a:rPr>
              <a:t>Data </a:t>
            </a:r>
            <a:r>
              <a:rPr lang="en-US" sz="2000" b="1" dirty="0">
                <a:solidFill>
                  <a:srgbClr val="FFFF00"/>
                </a:solidFill>
              </a:rPr>
              <a:t>from: </a:t>
            </a:r>
            <a:r>
              <a:rPr lang="en-GB" sz="2000" b="1" dirty="0">
                <a:solidFill>
                  <a:srgbClr val="FFFF00"/>
                </a:solidFill>
              </a:rPr>
              <a:t>Han et al., </a:t>
            </a:r>
            <a:r>
              <a:rPr lang="en-GB" sz="2000" b="1" dirty="0" smtClean="0">
                <a:solidFill>
                  <a:srgbClr val="FFFF00"/>
                </a:solidFill>
              </a:rPr>
              <a:t>2013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75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145877"/>
              </p:ext>
            </p:extLst>
          </p:nvPr>
        </p:nvGraphicFramePr>
        <p:xfrm>
          <a:off x="827584" y="44624"/>
          <a:ext cx="7414326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Graph" r:id="rId4" imgW="4131869" imgH="2901696" progId="Origin50.Graph">
                  <p:embed/>
                </p:oleObj>
              </mc:Choice>
              <mc:Fallback>
                <p:oleObj name="Graph" r:id="rId4" imgW="4131869" imgH="2901696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6427" b="5161"/>
                      <a:stretch>
                        <a:fillRect/>
                      </a:stretch>
                    </p:blipFill>
                    <p:spPr bwMode="auto">
                      <a:xfrm>
                        <a:off x="827584" y="44624"/>
                        <a:ext cx="7414326" cy="46085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4725144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Hydrogen mole fraction centerline </a:t>
            </a:r>
            <a:r>
              <a:rPr lang="en-US" sz="3200" b="1" dirty="0" smtClean="0">
                <a:solidFill>
                  <a:srgbClr val="FFFF00"/>
                </a:solidFill>
              </a:rPr>
              <a:t>concentrations </a:t>
            </a:r>
          </a:p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20 </a:t>
            </a:r>
            <a:r>
              <a:rPr lang="en-US" sz="3200" b="1" dirty="0">
                <a:solidFill>
                  <a:srgbClr val="FFFF00"/>
                </a:solidFill>
              </a:rPr>
              <a:t>MPa tank </a:t>
            </a:r>
            <a:r>
              <a:rPr lang="en-US" sz="3200" b="1" dirty="0" smtClean="0">
                <a:solidFill>
                  <a:srgbClr val="FFFF00"/>
                </a:solidFill>
              </a:rPr>
              <a:t>pressure</a:t>
            </a:r>
          </a:p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1 </a:t>
            </a:r>
            <a:r>
              <a:rPr lang="en-US" sz="3200" b="1" dirty="0">
                <a:solidFill>
                  <a:srgbClr val="FFFF00"/>
                </a:solidFill>
              </a:rPr>
              <a:t>mm diameter orifice.</a:t>
            </a:r>
          </a:p>
        </p:txBody>
      </p:sp>
    </p:spTree>
    <p:extLst>
      <p:ext uri="{BB962C8B-B14F-4D97-AF65-F5344CB8AC3E}">
        <p14:creationId xmlns:p14="http://schemas.microsoft.com/office/powerpoint/2010/main" val="196697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753879"/>
              </p:ext>
            </p:extLst>
          </p:nvPr>
        </p:nvGraphicFramePr>
        <p:xfrm>
          <a:off x="107504" y="1844824"/>
          <a:ext cx="8856985" cy="4032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7771"/>
                <a:gridCol w="1308418"/>
                <a:gridCol w="1409066"/>
                <a:gridCol w="1308418"/>
                <a:gridCol w="1207771"/>
                <a:gridCol w="1509713"/>
                <a:gridCol w="905828"/>
              </a:tblGrid>
              <a:tr h="99012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P</a:t>
                      </a:r>
                      <a:endParaRPr lang="en-US" sz="2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Ewan [19]</a:t>
                      </a:r>
                      <a:endParaRPr lang="en-US" sz="2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</a:rPr>
                        <a:t>Yuceil</a:t>
                      </a:r>
                      <a:r>
                        <a:rPr lang="en-GB" sz="2400" dirty="0">
                          <a:effectLst/>
                        </a:rPr>
                        <a:t> [20]</a:t>
                      </a:r>
                      <a:endParaRPr lang="en-US" sz="2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Birch [17]</a:t>
                      </a:r>
                      <a:endParaRPr lang="en-US" sz="2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Birch [18]</a:t>
                      </a:r>
                      <a:endParaRPr lang="en-US" sz="2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Two </a:t>
                      </a:r>
                      <a:r>
                        <a:rPr lang="en-GB" sz="2400" dirty="0" smtClean="0">
                          <a:effectLst/>
                        </a:rPr>
                        <a:t>Layer </a:t>
                      </a:r>
                      <a:r>
                        <a:rPr lang="en-GB" sz="2400" dirty="0">
                          <a:effectLst/>
                        </a:rPr>
                        <a:t>Model</a:t>
                      </a:r>
                      <a:endParaRPr lang="en-US" sz="2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Full CFD</a:t>
                      </a:r>
                      <a:endParaRPr lang="en-US" sz="2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  <a:tr h="102609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</a:rPr>
                        <a:t>2.6 MPa</a:t>
                      </a:r>
                      <a:endParaRPr lang="en-US" sz="3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</a:rPr>
                        <a:t>31%</a:t>
                      </a:r>
                      <a:endParaRPr lang="en-US" sz="3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</a:rPr>
                        <a:t>22%</a:t>
                      </a:r>
                      <a:endParaRPr lang="en-US" sz="3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21%</a:t>
                      </a:r>
                      <a:endParaRPr lang="en-US" sz="32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13%</a:t>
                      </a:r>
                      <a:endParaRPr lang="en-US" sz="32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10%</a:t>
                      </a:r>
                      <a:endParaRPr lang="en-US" sz="32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8%</a:t>
                      </a:r>
                      <a:endParaRPr lang="en-US" sz="32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  <a:tr h="102609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10 MPa</a:t>
                      </a:r>
                      <a:endParaRPr lang="en-US" sz="32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</a:rPr>
                        <a:t>22%</a:t>
                      </a:r>
                      <a:endParaRPr lang="en-US" sz="3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</a:rPr>
                        <a:t>12%</a:t>
                      </a:r>
                      <a:endParaRPr lang="en-US" sz="3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</a:rPr>
                        <a:t>13%</a:t>
                      </a:r>
                      <a:endParaRPr lang="en-US" sz="3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</a:rPr>
                        <a:t>9%</a:t>
                      </a:r>
                      <a:endParaRPr lang="en-US" sz="3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</a:rPr>
                        <a:t>4%</a:t>
                      </a:r>
                      <a:endParaRPr lang="en-US" sz="3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19%</a:t>
                      </a:r>
                      <a:endParaRPr lang="en-US" sz="32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  <a:tr h="99012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20 MPa</a:t>
                      </a:r>
                      <a:endParaRPr lang="en-US" sz="32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23%</a:t>
                      </a:r>
                      <a:endParaRPr lang="en-US" sz="32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11%</a:t>
                      </a:r>
                      <a:endParaRPr lang="en-US" sz="32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</a:rPr>
                        <a:t>12%</a:t>
                      </a:r>
                      <a:endParaRPr lang="en-US" sz="3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</a:rPr>
                        <a:t>18%</a:t>
                      </a:r>
                      <a:endParaRPr lang="en-US" sz="3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</a:rPr>
                        <a:t>4%</a:t>
                      </a:r>
                      <a:endParaRPr lang="en-US" sz="3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</a:rPr>
                        <a:t>14%</a:t>
                      </a:r>
                      <a:endParaRPr lang="en-US" sz="3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15616" y="362853"/>
            <a:ext cx="679269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3200" b="1" dirty="0" smtClean="0">
                <a:solidFill>
                  <a:srgbClr val="FFFF00"/>
                </a:solidFill>
              </a:rPr>
              <a:t>Average </a:t>
            </a:r>
            <a:r>
              <a:rPr lang="en-GB" altLang="en-US" sz="3200" b="1" dirty="0">
                <a:solidFill>
                  <a:srgbClr val="FFFF00"/>
                </a:solidFill>
              </a:rPr>
              <a:t>relative errors for each model </a:t>
            </a:r>
            <a:endParaRPr lang="en-GB" altLang="en-US" sz="3200" b="1" dirty="0" smtClean="0">
              <a:solidFill>
                <a:srgbClr val="FFFF00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3200" b="1" dirty="0" smtClean="0">
                <a:solidFill>
                  <a:srgbClr val="FFFF00"/>
                </a:solidFill>
              </a:rPr>
              <a:t>relative </a:t>
            </a:r>
            <a:r>
              <a:rPr lang="en-GB" altLang="en-US" sz="3200" b="1" dirty="0">
                <a:solidFill>
                  <a:srgbClr val="FFFF00"/>
                </a:solidFill>
              </a:rPr>
              <a:t>to the measured </a:t>
            </a:r>
            <a:r>
              <a:rPr lang="en-GB" altLang="en-US" sz="3200" b="1" dirty="0" smtClean="0">
                <a:solidFill>
                  <a:srgbClr val="FFFF00"/>
                </a:solidFill>
              </a:rPr>
              <a:t>data</a:t>
            </a:r>
            <a:endParaRPr lang="en-US" alt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93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728837"/>
              </p:ext>
            </p:extLst>
          </p:nvPr>
        </p:nvGraphicFramePr>
        <p:xfrm>
          <a:off x="850881" y="116632"/>
          <a:ext cx="7442237" cy="450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Graph" r:id="rId4" imgW="4131869" imgH="2901696" progId="Origin50.Graph">
                  <p:embed/>
                </p:oleObj>
              </mc:Choice>
              <mc:Fallback>
                <p:oleObj name="Graph" r:id="rId4" imgW="4131869" imgH="2901696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8365" b="5365"/>
                      <a:stretch>
                        <a:fillRect/>
                      </a:stretch>
                    </p:blipFill>
                    <p:spPr bwMode="auto">
                      <a:xfrm>
                        <a:off x="850881" y="116632"/>
                        <a:ext cx="7442237" cy="450912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7504" y="4869160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FF00"/>
                </a:solidFill>
              </a:rPr>
              <a:t>Hydrogen mole fraction centerline </a:t>
            </a:r>
            <a:r>
              <a:rPr lang="en-GB" sz="3200" b="1" dirty="0" smtClean="0">
                <a:solidFill>
                  <a:srgbClr val="FFFF00"/>
                </a:solidFill>
              </a:rPr>
              <a:t>concentrations 35 </a:t>
            </a:r>
            <a:r>
              <a:rPr lang="en-GB" sz="3200" b="1" dirty="0">
                <a:solidFill>
                  <a:srgbClr val="FFFF00"/>
                </a:solidFill>
              </a:rPr>
              <a:t>MPa tank </a:t>
            </a:r>
            <a:r>
              <a:rPr lang="en-GB" sz="3200" b="1" dirty="0" smtClean="0">
                <a:solidFill>
                  <a:srgbClr val="FFFF00"/>
                </a:solidFill>
              </a:rPr>
              <a:t>pressure</a:t>
            </a:r>
          </a:p>
          <a:p>
            <a:pPr algn="ctr"/>
            <a:r>
              <a:rPr lang="en-GB" sz="3200" b="1" dirty="0" smtClean="0">
                <a:solidFill>
                  <a:srgbClr val="FFFF00"/>
                </a:solidFill>
              </a:rPr>
              <a:t>1 </a:t>
            </a:r>
            <a:r>
              <a:rPr lang="en-GB" sz="3200" b="1" dirty="0">
                <a:solidFill>
                  <a:srgbClr val="FFFF00"/>
                </a:solidFill>
              </a:rPr>
              <a:t>mm diameter </a:t>
            </a:r>
            <a:r>
              <a:rPr lang="en-GB" sz="3200" b="1" dirty="0" smtClean="0">
                <a:solidFill>
                  <a:srgbClr val="FFFF00"/>
                </a:solidFill>
              </a:rPr>
              <a:t>orifice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07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215329"/>
              </p:ext>
            </p:extLst>
          </p:nvPr>
        </p:nvGraphicFramePr>
        <p:xfrm>
          <a:off x="739226" y="18006"/>
          <a:ext cx="7833664" cy="4869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Graph" r:id="rId4" imgW="4131869" imgH="2901696" progId="Origin50.Graph">
                  <p:embed/>
                </p:oleObj>
              </mc:Choice>
              <mc:Fallback>
                <p:oleObj name="Graph" r:id="rId4" imgW="4131869" imgH="2901696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7507" b="4080"/>
                      <a:stretch>
                        <a:fillRect/>
                      </a:stretch>
                    </p:blipFill>
                    <p:spPr bwMode="auto">
                      <a:xfrm>
                        <a:off x="739226" y="18006"/>
                        <a:ext cx="7833664" cy="48691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5157192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FF00"/>
                </a:solidFill>
              </a:rPr>
              <a:t>4</a:t>
            </a:r>
            <a:r>
              <a:rPr lang="en-GB" sz="3200" b="1" dirty="0">
                <a:solidFill>
                  <a:srgbClr val="FFFF00"/>
                </a:solidFill>
              </a:rPr>
              <a:t>% lower flammability limit </a:t>
            </a:r>
            <a:r>
              <a:rPr lang="en-GB" sz="3200" b="1" dirty="0" smtClean="0">
                <a:solidFill>
                  <a:srgbClr val="FFFF00"/>
                </a:solidFill>
              </a:rPr>
              <a:t>locations </a:t>
            </a:r>
            <a:r>
              <a:rPr lang="en-GB" sz="3200" b="1" dirty="0">
                <a:solidFill>
                  <a:srgbClr val="FFFF00"/>
                </a:solidFill>
              </a:rPr>
              <a:t>along the centerline for hydrogen jets </a:t>
            </a:r>
            <a:endParaRPr lang="en-GB" sz="3200" b="1" dirty="0" smtClean="0">
              <a:solidFill>
                <a:srgbClr val="FFFF00"/>
              </a:solidFill>
            </a:endParaRPr>
          </a:p>
          <a:p>
            <a:pPr algn="ctr"/>
            <a:r>
              <a:rPr lang="en-GB" sz="3200" b="1" dirty="0" smtClean="0">
                <a:solidFill>
                  <a:srgbClr val="FFFF00"/>
                </a:solidFill>
              </a:rPr>
              <a:t>(</a:t>
            </a:r>
            <a:r>
              <a:rPr lang="en-GB" sz="3200" b="1" dirty="0">
                <a:solidFill>
                  <a:srgbClr val="FFFF00"/>
                </a:solidFill>
              </a:rPr>
              <a:t>2.6 MPa data is for helium</a:t>
            </a:r>
            <a:r>
              <a:rPr lang="en-GB" sz="3200" b="1" dirty="0" smtClean="0">
                <a:solidFill>
                  <a:srgbClr val="FFFF00"/>
                </a:solidFill>
              </a:rPr>
              <a:t>)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66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2924"/>
            <a:ext cx="892899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/>
            <a:r>
              <a:rPr lang="en-GB" sz="2400" b="1" dirty="0" smtClean="0">
                <a:solidFill>
                  <a:srgbClr val="FFFF00"/>
                </a:solidFill>
              </a:rPr>
              <a:t>Conclusions</a:t>
            </a:r>
          </a:p>
          <a:p>
            <a:pPr algn="ctr" hangingPunct="0"/>
            <a:endParaRPr lang="en-GB" sz="2400" b="1" dirty="0">
              <a:solidFill>
                <a:srgbClr val="FFFF00"/>
              </a:solidFill>
            </a:endParaRPr>
          </a:p>
          <a:p>
            <a:pPr hangingPunct="0"/>
            <a:r>
              <a:rPr lang="en-GB" sz="2400" b="1" dirty="0">
                <a:solidFill>
                  <a:srgbClr val="FFFF00"/>
                </a:solidFill>
              </a:rPr>
              <a:t>Two-layer, reduced order flow partitioning model</a:t>
            </a:r>
          </a:p>
          <a:p>
            <a:pPr hangingPunct="0"/>
            <a:r>
              <a:rPr lang="en-GB" sz="2400" b="1" dirty="0">
                <a:solidFill>
                  <a:srgbClr val="FFFF00"/>
                </a:solidFill>
              </a:rPr>
              <a:t>	</a:t>
            </a:r>
            <a:r>
              <a:rPr lang="en-GB" sz="2400" b="1" dirty="0" smtClean="0">
                <a:solidFill>
                  <a:srgbClr val="FFFF00"/>
                </a:solidFill>
              </a:rPr>
              <a:t>High </a:t>
            </a:r>
            <a:r>
              <a:rPr lang="en-GB" sz="2400" b="1" dirty="0">
                <a:solidFill>
                  <a:srgbClr val="FFFF00"/>
                </a:solidFill>
              </a:rPr>
              <a:t>pressure underexpanded </a:t>
            </a:r>
            <a:r>
              <a:rPr lang="en-GB" sz="2400" b="1" dirty="0" smtClean="0">
                <a:solidFill>
                  <a:srgbClr val="FFFF00"/>
                </a:solidFill>
              </a:rPr>
              <a:t>jets</a:t>
            </a:r>
          </a:p>
          <a:p>
            <a:pPr hangingPunct="0"/>
            <a:r>
              <a:rPr lang="en-GB" sz="2400" b="1" dirty="0">
                <a:solidFill>
                  <a:srgbClr val="FFFF00"/>
                </a:solidFill>
              </a:rPr>
              <a:t>	</a:t>
            </a:r>
            <a:r>
              <a:rPr lang="en-GB" sz="2400" b="1" dirty="0" smtClean="0">
                <a:solidFill>
                  <a:srgbClr val="FFFF00"/>
                </a:solidFill>
              </a:rPr>
              <a:t>Mach </a:t>
            </a:r>
            <a:r>
              <a:rPr lang="en-GB" sz="2400" b="1" dirty="0">
                <a:solidFill>
                  <a:srgbClr val="FFFF00"/>
                </a:solidFill>
              </a:rPr>
              <a:t>disk core flow region</a:t>
            </a:r>
          </a:p>
          <a:p>
            <a:pPr hangingPunct="0"/>
            <a:r>
              <a:rPr lang="en-GB" sz="2400" b="1" dirty="0">
                <a:solidFill>
                  <a:srgbClr val="FFFF00"/>
                </a:solidFill>
              </a:rPr>
              <a:t>	Slip flow region</a:t>
            </a:r>
          </a:p>
          <a:p>
            <a:pPr hangingPunct="0"/>
            <a:r>
              <a:rPr lang="en-GB" sz="2400" b="1" dirty="0">
                <a:solidFill>
                  <a:srgbClr val="FFFF00"/>
                </a:solidFill>
              </a:rPr>
              <a:t>	</a:t>
            </a:r>
          </a:p>
          <a:p>
            <a:pPr hangingPunct="0"/>
            <a:r>
              <a:rPr lang="en-GB" sz="2400" b="1" dirty="0">
                <a:solidFill>
                  <a:srgbClr val="FFFF00"/>
                </a:solidFill>
              </a:rPr>
              <a:t>Helium data – 2.6 MPa</a:t>
            </a:r>
          </a:p>
          <a:p>
            <a:pPr hangingPunct="0"/>
            <a:r>
              <a:rPr lang="en-GB" sz="2400" b="1" dirty="0">
                <a:solidFill>
                  <a:srgbClr val="FFFF00"/>
                </a:solidFill>
              </a:rPr>
              <a:t>Hydrogen data – 10 MPa and 20 MPa </a:t>
            </a:r>
            <a:r>
              <a:rPr lang="en-GB" sz="1600" b="1" dirty="0">
                <a:solidFill>
                  <a:srgbClr val="FFFF00"/>
                </a:solidFill>
              </a:rPr>
              <a:t>(from Han et al.)</a:t>
            </a:r>
          </a:p>
          <a:p>
            <a:pPr hangingPunct="0"/>
            <a:endParaRPr lang="en-GB" sz="2400" b="1" dirty="0">
              <a:solidFill>
                <a:srgbClr val="FFFF00"/>
              </a:solidFill>
            </a:endParaRPr>
          </a:p>
          <a:p>
            <a:pPr hangingPunct="0"/>
            <a:r>
              <a:rPr lang="en-GB" sz="2400" b="1" dirty="0">
                <a:solidFill>
                  <a:srgbClr val="FFFF00"/>
                </a:solidFill>
              </a:rPr>
              <a:t>Two-layer model </a:t>
            </a:r>
            <a:r>
              <a:rPr lang="en-GB" sz="2400" b="1" dirty="0" smtClean="0">
                <a:solidFill>
                  <a:srgbClr val="FFFF00"/>
                </a:solidFill>
              </a:rPr>
              <a:t>- better </a:t>
            </a:r>
            <a:r>
              <a:rPr lang="en-GB" sz="2400" b="1" dirty="0">
                <a:solidFill>
                  <a:srgbClr val="FFFF00"/>
                </a:solidFill>
              </a:rPr>
              <a:t>predictions than </a:t>
            </a:r>
            <a:r>
              <a:rPr lang="en-GB" sz="2400" b="1" dirty="0" smtClean="0">
                <a:solidFill>
                  <a:srgbClr val="FFFF00"/>
                </a:solidFill>
              </a:rPr>
              <a:t>notional </a:t>
            </a:r>
            <a:r>
              <a:rPr lang="en-GB" sz="2400" b="1" dirty="0">
                <a:solidFill>
                  <a:srgbClr val="FFFF00"/>
                </a:solidFill>
              </a:rPr>
              <a:t>nozzle </a:t>
            </a:r>
            <a:r>
              <a:rPr lang="en-GB" sz="2400" b="1" dirty="0" smtClean="0">
                <a:solidFill>
                  <a:srgbClr val="FFFF00"/>
                </a:solidFill>
              </a:rPr>
              <a:t>models 	especially </a:t>
            </a:r>
            <a:r>
              <a:rPr lang="en-GB" sz="2400" b="1" dirty="0">
                <a:solidFill>
                  <a:srgbClr val="FFFF00"/>
                </a:solidFill>
              </a:rPr>
              <a:t>for higher stagnation </a:t>
            </a:r>
            <a:r>
              <a:rPr lang="en-GB" sz="2400" b="1" dirty="0" smtClean="0">
                <a:solidFill>
                  <a:srgbClr val="FFFF00"/>
                </a:solidFill>
              </a:rPr>
              <a:t>pressures </a:t>
            </a:r>
            <a:endParaRPr lang="en-GB" sz="2400" b="1" dirty="0">
              <a:solidFill>
                <a:srgbClr val="FFFF00"/>
              </a:solidFill>
            </a:endParaRPr>
          </a:p>
          <a:p>
            <a:pPr hangingPunct="0"/>
            <a:r>
              <a:rPr lang="en-GB" sz="2400" b="1" dirty="0" smtClean="0">
                <a:solidFill>
                  <a:srgbClr val="FFFF00"/>
                </a:solidFill>
              </a:rPr>
              <a:t>Birch </a:t>
            </a:r>
            <a:r>
              <a:rPr lang="en-GB" sz="2400" b="1" dirty="0">
                <a:solidFill>
                  <a:srgbClr val="FFFF00"/>
                </a:solidFill>
              </a:rPr>
              <a:t>et al. [1987] </a:t>
            </a:r>
            <a:r>
              <a:rPr lang="en-GB" sz="2400" b="1" dirty="0" smtClean="0">
                <a:solidFill>
                  <a:srgbClr val="FFFF00"/>
                </a:solidFill>
              </a:rPr>
              <a:t>gives best </a:t>
            </a:r>
            <a:r>
              <a:rPr lang="en-GB" sz="2400" b="1" dirty="0">
                <a:solidFill>
                  <a:srgbClr val="FFFF00"/>
                </a:solidFill>
              </a:rPr>
              <a:t>predictions of </a:t>
            </a:r>
            <a:r>
              <a:rPr lang="en-GB" sz="2400" b="1" dirty="0" smtClean="0">
                <a:solidFill>
                  <a:srgbClr val="FFFF00"/>
                </a:solidFill>
              </a:rPr>
              <a:t>notional </a:t>
            </a:r>
            <a:r>
              <a:rPr lang="en-GB" sz="2400" b="1" dirty="0">
                <a:solidFill>
                  <a:srgbClr val="FFFF00"/>
                </a:solidFill>
              </a:rPr>
              <a:t>nozzle models</a:t>
            </a:r>
          </a:p>
          <a:p>
            <a:pPr hangingPunct="0"/>
            <a:endParaRPr lang="en-GB" sz="2400" b="1" dirty="0">
              <a:solidFill>
                <a:srgbClr val="FFFF00"/>
              </a:solidFill>
            </a:endParaRPr>
          </a:p>
          <a:p>
            <a:pPr hangingPunct="0"/>
            <a:r>
              <a:rPr lang="en-GB" sz="2400" b="1" dirty="0">
                <a:solidFill>
                  <a:srgbClr val="FFFF00"/>
                </a:solidFill>
              </a:rPr>
              <a:t>CFD model </a:t>
            </a:r>
            <a:r>
              <a:rPr lang="en-GB" sz="2400" b="1" dirty="0" smtClean="0">
                <a:solidFill>
                  <a:srgbClr val="FFFF00"/>
                </a:solidFill>
              </a:rPr>
              <a:t>underpredicts measured </a:t>
            </a:r>
            <a:r>
              <a:rPr lang="en-GB" sz="2400" b="1" dirty="0">
                <a:solidFill>
                  <a:srgbClr val="FFFF00"/>
                </a:solidFill>
              </a:rPr>
              <a:t>concentrations</a:t>
            </a:r>
          </a:p>
          <a:p>
            <a:pPr hangingPunct="0"/>
            <a:r>
              <a:rPr lang="en-GB" sz="2400" b="1" dirty="0" smtClean="0">
                <a:solidFill>
                  <a:srgbClr val="FFFF00"/>
                </a:solidFill>
              </a:rPr>
              <a:t>	too </a:t>
            </a:r>
            <a:r>
              <a:rPr lang="en-GB" sz="2400" b="1" dirty="0">
                <a:solidFill>
                  <a:srgbClr val="FFFF00"/>
                </a:solidFill>
              </a:rPr>
              <a:t>much </a:t>
            </a:r>
            <a:r>
              <a:rPr lang="en-GB" sz="2400" b="1" dirty="0" smtClean="0">
                <a:solidFill>
                  <a:srgbClr val="FFFF00"/>
                </a:solidFill>
              </a:rPr>
              <a:t>entrainment</a:t>
            </a:r>
          </a:p>
          <a:p>
            <a:pPr hangingPunct="0"/>
            <a:r>
              <a:rPr lang="en-GB" sz="2400" b="1" dirty="0" smtClean="0">
                <a:solidFill>
                  <a:srgbClr val="FFFF00"/>
                </a:solidFill>
              </a:rPr>
              <a:t>	too </a:t>
            </a:r>
            <a:r>
              <a:rPr lang="en-GB" sz="2400" b="1" dirty="0">
                <a:solidFill>
                  <a:srgbClr val="FFFF00"/>
                </a:solidFill>
              </a:rPr>
              <a:t>much diffusion (larger turbulent Schmidt number</a:t>
            </a:r>
            <a:r>
              <a:rPr lang="en-GB" sz="2400" b="1" dirty="0" smtClean="0">
                <a:solidFill>
                  <a:srgbClr val="FFFF00"/>
                </a:solidFill>
              </a:rPr>
              <a:t>?)</a:t>
            </a:r>
            <a:endParaRPr lang="en-GB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82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2089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/>
            <a:r>
              <a:rPr lang="en-GB" sz="2400" b="1" dirty="0" smtClean="0">
                <a:solidFill>
                  <a:srgbClr val="FFFF00"/>
                </a:solidFill>
              </a:rPr>
              <a:t>Conclusions</a:t>
            </a:r>
          </a:p>
          <a:p>
            <a:pPr hangingPunct="0"/>
            <a:endParaRPr lang="en-GB" sz="2400" b="1" dirty="0" smtClean="0">
              <a:solidFill>
                <a:srgbClr val="FFFF00"/>
              </a:solidFill>
            </a:endParaRPr>
          </a:p>
          <a:p>
            <a:pPr hangingPunct="0"/>
            <a:r>
              <a:rPr lang="en-GB" sz="2400" b="1" dirty="0" smtClean="0">
                <a:solidFill>
                  <a:srgbClr val="FFFF00"/>
                </a:solidFill>
              </a:rPr>
              <a:t>4</a:t>
            </a:r>
            <a:r>
              <a:rPr lang="en-GB" sz="2400" b="1" dirty="0">
                <a:solidFill>
                  <a:srgbClr val="FFFF00"/>
                </a:solidFill>
              </a:rPr>
              <a:t>% lower flammability limit locations along </a:t>
            </a:r>
            <a:r>
              <a:rPr lang="en-GB" sz="2400" b="1" dirty="0" smtClean="0">
                <a:solidFill>
                  <a:srgbClr val="FFFF00"/>
                </a:solidFill>
              </a:rPr>
              <a:t>centerline </a:t>
            </a:r>
          </a:p>
          <a:p>
            <a:pPr hangingPunct="0"/>
            <a:r>
              <a:rPr lang="en-GB" sz="2400" b="1" dirty="0">
                <a:solidFill>
                  <a:srgbClr val="FFFF00"/>
                </a:solidFill>
              </a:rPr>
              <a:t>	</a:t>
            </a:r>
            <a:r>
              <a:rPr lang="en-GB" sz="2400" b="1" dirty="0" smtClean="0">
                <a:solidFill>
                  <a:srgbClr val="FFFF00"/>
                </a:solidFill>
              </a:rPr>
              <a:t>well </a:t>
            </a:r>
            <a:r>
              <a:rPr lang="en-GB" sz="2400" b="1" dirty="0">
                <a:solidFill>
                  <a:srgbClr val="FFFF00"/>
                </a:solidFill>
              </a:rPr>
              <a:t>predicted by the two-layer model </a:t>
            </a:r>
            <a:endParaRPr lang="en-GB" sz="2400" b="1" dirty="0" smtClean="0">
              <a:solidFill>
                <a:srgbClr val="FFFF00"/>
              </a:solidFill>
            </a:endParaRPr>
          </a:p>
          <a:p>
            <a:pPr hangingPunct="0"/>
            <a:r>
              <a:rPr lang="en-GB" sz="2400" b="1" dirty="0">
                <a:solidFill>
                  <a:srgbClr val="FFFF00"/>
                </a:solidFill>
              </a:rPr>
              <a:t>	</a:t>
            </a:r>
            <a:r>
              <a:rPr lang="en-GB" sz="2400" b="1" dirty="0" smtClean="0">
                <a:solidFill>
                  <a:srgbClr val="FFFF00"/>
                </a:solidFill>
              </a:rPr>
              <a:t>over-predicted by </a:t>
            </a:r>
            <a:r>
              <a:rPr lang="en-GB" sz="2400" b="1" dirty="0">
                <a:solidFill>
                  <a:srgbClr val="FFFF00"/>
                </a:solidFill>
              </a:rPr>
              <a:t>notional nozzle models </a:t>
            </a:r>
            <a:endParaRPr lang="en-GB" sz="2400" b="1" dirty="0" smtClean="0">
              <a:solidFill>
                <a:srgbClr val="FFFF00"/>
              </a:solidFill>
            </a:endParaRPr>
          </a:p>
          <a:p>
            <a:pPr hangingPunct="0"/>
            <a:r>
              <a:rPr lang="en-GB" sz="2400" b="1" dirty="0">
                <a:solidFill>
                  <a:srgbClr val="FFFF00"/>
                </a:solidFill>
              </a:rPr>
              <a:t>	</a:t>
            </a:r>
            <a:r>
              <a:rPr lang="en-GB" sz="2400" b="1" dirty="0" smtClean="0">
                <a:solidFill>
                  <a:srgbClr val="FFFF00"/>
                </a:solidFill>
              </a:rPr>
              <a:t>under-predicted by full CFD model </a:t>
            </a:r>
            <a:endParaRPr lang="en-GB" sz="2400" b="1" dirty="0">
              <a:solidFill>
                <a:srgbClr val="FFFF00"/>
              </a:solidFill>
            </a:endParaRPr>
          </a:p>
          <a:p>
            <a:pPr hangingPunct="0"/>
            <a:endParaRPr lang="en-GB" sz="2400" b="1" dirty="0" smtClean="0">
              <a:solidFill>
                <a:srgbClr val="FFFF00"/>
              </a:solidFill>
            </a:endParaRPr>
          </a:p>
          <a:p>
            <a:pPr algn="ctr" hangingPunct="0"/>
            <a:r>
              <a:rPr lang="en-GB" sz="2400" b="1" dirty="0" smtClean="0">
                <a:solidFill>
                  <a:srgbClr val="FFFF00"/>
                </a:solidFill>
              </a:rPr>
              <a:t>Future Work</a:t>
            </a:r>
          </a:p>
          <a:p>
            <a:pPr hangingPunct="0"/>
            <a:endParaRPr lang="en-GB" sz="2400" b="1" dirty="0">
              <a:solidFill>
                <a:srgbClr val="FFFF00"/>
              </a:solidFill>
            </a:endParaRPr>
          </a:p>
          <a:p>
            <a:pPr hangingPunct="0"/>
            <a:r>
              <a:rPr lang="en-GB" sz="2400" b="1" dirty="0">
                <a:solidFill>
                  <a:srgbClr val="FFFF00"/>
                </a:solidFill>
              </a:rPr>
              <a:t>Need more </a:t>
            </a:r>
            <a:r>
              <a:rPr lang="en-GB" sz="2400" b="1" dirty="0" smtClean="0">
                <a:solidFill>
                  <a:srgbClr val="FFFF00"/>
                </a:solidFill>
              </a:rPr>
              <a:t>data at higher pressures </a:t>
            </a:r>
          </a:p>
          <a:p>
            <a:pPr hangingPunct="0"/>
            <a:r>
              <a:rPr lang="en-GB" sz="2400" b="1" dirty="0">
                <a:solidFill>
                  <a:srgbClr val="FFFF00"/>
                </a:solidFill>
              </a:rPr>
              <a:t>	</a:t>
            </a:r>
            <a:r>
              <a:rPr lang="en-GB" sz="2400" b="1" dirty="0" smtClean="0">
                <a:solidFill>
                  <a:srgbClr val="FFFF00"/>
                </a:solidFill>
              </a:rPr>
              <a:t>closer to the nozzle</a:t>
            </a:r>
          </a:p>
          <a:p>
            <a:pPr hangingPunct="0"/>
            <a:endParaRPr lang="en-GB" sz="2400" b="1" dirty="0">
              <a:solidFill>
                <a:srgbClr val="FFFF00"/>
              </a:solidFill>
            </a:endParaRPr>
          </a:p>
          <a:p>
            <a:pPr hangingPunct="0"/>
            <a:r>
              <a:rPr lang="en-GB" sz="2400" b="1" dirty="0" smtClean="0">
                <a:solidFill>
                  <a:srgbClr val="FFFF00"/>
                </a:solidFill>
              </a:rPr>
              <a:t>Need to </a:t>
            </a:r>
            <a:r>
              <a:rPr lang="en-GB" sz="2400" b="1" dirty="0" smtClean="0">
                <a:solidFill>
                  <a:srgbClr val="FFFF00"/>
                </a:solidFill>
              </a:rPr>
              <a:t>evaluate these </a:t>
            </a:r>
            <a:r>
              <a:rPr lang="en-GB" sz="2400" b="1" dirty="0" smtClean="0">
                <a:solidFill>
                  <a:srgbClr val="FFFF00"/>
                </a:solidFill>
              </a:rPr>
              <a:t>models for obstructed flows </a:t>
            </a:r>
            <a:endParaRPr lang="en-US" sz="2400" b="1" dirty="0">
              <a:solidFill>
                <a:srgbClr val="FFFF00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336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878497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CFD models are too </a:t>
            </a:r>
            <a:r>
              <a:rPr lang="en-US" sz="3200" b="1" dirty="0" smtClean="0">
                <a:solidFill>
                  <a:srgbClr val="FFFF00"/>
                </a:solidFill>
              </a:rPr>
              <a:t>slow</a:t>
            </a:r>
          </a:p>
          <a:p>
            <a:endParaRPr lang="en-US" sz="3200" b="1" dirty="0">
              <a:solidFill>
                <a:srgbClr val="FFFF00"/>
              </a:solidFill>
            </a:endParaRPr>
          </a:p>
          <a:p>
            <a:r>
              <a:rPr lang="en-US" sz="3200" b="1" dirty="0">
                <a:solidFill>
                  <a:srgbClr val="FFFF00"/>
                </a:solidFill>
              </a:rPr>
              <a:t>Notional nozzle </a:t>
            </a:r>
            <a:r>
              <a:rPr lang="en-US" sz="3200" b="1" dirty="0" smtClean="0">
                <a:solidFill>
                  <a:srgbClr val="FFFF00"/>
                </a:solidFill>
              </a:rPr>
              <a:t>models</a:t>
            </a:r>
          </a:p>
          <a:p>
            <a:r>
              <a:rPr lang="en-US" sz="3200" b="1" dirty="0">
                <a:solidFill>
                  <a:srgbClr val="FFFF00"/>
                </a:solidFill>
              </a:rPr>
              <a:t>	S</a:t>
            </a:r>
            <a:r>
              <a:rPr lang="en-US" sz="3200" b="1" dirty="0" smtClean="0">
                <a:solidFill>
                  <a:srgbClr val="FFFF00"/>
                </a:solidFill>
              </a:rPr>
              <a:t>implified</a:t>
            </a:r>
            <a:r>
              <a:rPr lang="en-US" sz="3200" b="1" dirty="0">
                <a:solidFill>
                  <a:srgbClr val="FFFF00"/>
                </a:solidFill>
              </a:rPr>
              <a:t>, fast reduced order </a:t>
            </a:r>
            <a:r>
              <a:rPr lang="en-US" sz="3200" b="1" dirty="0" smtClean="0">
                <a:solidFill>
                  <a:srgbClr val="FFFF00"/>
                </a:solidFill>
              </a:rPr>
              <a:t>solutions</a:t>
            </a:r>
          </a:p>
          <a:p>
            <a:endParaRPr lang="en-US" sz="3200" b="1" dirty="0">
              <a:solidFill>
                <a:srgbClr val="FFFF00"/>
              </a:solidFill>
            </a:endParaRPr>
          </a:p>
          <a:p>
            <a:r>
              <a:rPr lang="en-US" sz="3200" b="1" dirty="0">
                <a:solidFill>
                  <a:srgbClr val="FFFF00"/>
                </a:solidFill>
              </a:rPr>
              <a:t>	</a:t>
            </a:r>
            <a:r>
              <a:rPr lang="en-US" sz="3200" b="1" dirty="0" smtClean="0">
                <a:solidFill>
                  <a:srgbClr val="FFFF00"/>
                </a:solidFill>
              </a:rPr>
              <a:t>All flow </a:t>
            </a:r>
            <a:r>
              <a:rPr lang="en-US" sz="3200" b="1" dirty="0">
                <a:solidFill>
                  <a:srgbClr val="FFFF00"/>
                </a:solidFill>
              </a:rPr>
              <a:t>passes through </a:t>
            </a:r>
            <a:r>
              <a:rPr lang="en-US" sz="3200" b="1" dirty="0" smtClean="0">
                <a:solidFill>
                  <a:srgbClr val="FFFF00"/>
                </a:solidFill>
              </a:rPr>
              <a:t>the effective exit</a:t>
            </a:r>
            <a:endParaRPr lang="en-US" sz="3200" b="1" dirty="0">
              <a:solidFill>
                <a:srgbClr val="FFFF00"/>
              </a:solidFill>
            </a:endParaRPr>
          </a:p>
          <a:p>
            <a:r>
              <a:rPr lang="en-US" sz="3200" b="1" dirty="0">
                <a:solidFill>
                  <a:srgbClr val="FFFF00"/>
                </a:solidFill>
              </a:rPr>
              <a:t>	</a:t>
            </a:r>
            <a:r>
              <a:rPr lang="en-US" sz="3200" b="1" dirty="0" smtClean="0">
                <a:solidFill>
                  <a:srgbClr val="FFFF00"/>
                </a:solidFill>
              </a:rPr>
              <a:t>No </a:t>
            </a:r>
            <a:r>
              <a:rPr lang="en-US" sz="3200" b="1" dirty="0" smtClean="0">
                <a:solidFill>
                  <a:srgbClr val="FFFF00"/>
                </a:solidFill>
              </a:rPr>
              <a:t>entrainment</a:t>
            </a:r>
          </a:p>
          <a:p>
            <a:endParaRPr lang="en-US" sz="3200" b="1" dirty="0">
              <a:solidFill>
                <a:srgbClr val="FFFF00"/>
              </a:solidFill>
            </a:endParaRPr>
          </a:p>
          <a:p>
            <a:r>
              <a:rPr lang="en-US" sz="3200" b="1" dirty="0">
                <a:solidFill>
                  <a:srgbClr val="FFFF00"/>
                </a:solidFill>
              </a:rPr>
              <a:t>	</a:t>
            </a:r>
            <a:r>
              <a:rPr lang="en-US" sz="3200" b="1" dirty="0" smtClean="0">
                <a:solidFill>
                  <a:srgbClr val="FFFF00"/>
                </a:solidFill>
              </a:rPr>
              <a:t>Which </a:t>
            </a:r>
            <a:r>
              <a:rPr lang="en-US" sz="3200" b="1" dirty="0">
                <a:solidFill>
                  <a:srgbClr val="FFFF00"/>
                </a:solidFill>
              </a:rPr>
              <a:t>model is best for high </a:t>
            </a:r>
            <a:r>
              <a:rPr lang="en-US" sz="3200" b="1" dirty="0" smtClean="0">
                <a:solidFill>
                  <a:srgbClr val="FFFF00"/>
                </a:solidFill>
              </a:rPr>
              <a:t>pressures?</a:t>
            </a:r>
            <a:endParaRPr lang="en-US" sz="3200" b="1" dirty="0">
              <a:solidFill>
                <a:srgbClr val="FFFF00"/>
              </a:solidFill>
            </a:endParaRPr>
          </a:p>
          <a:p>
            <a:r>
              <a:rPr lang="en-US" sz="3200" b="1" dirty="0">
                <a:solidFill>
                  <a:srgbClr val="FFFF00"/>
                </a:solidFill>
              </a:rPr>
              <a:t>	</a:t>
            </a:r>
            <a:r>
              <a:rPr lang="en-US" sz="3200" b="1" dirty="0" smtClean="0">
                <a:solidFill>
                  <a:srgbClr val="FFFF00"/>
                </a:solidFill>
              </a:rPr>
              <a:t>Agreement </a:t>
            </a:r>
            <a:r>
              <a:rPr lang="en-US" sz="3200" b="1" dirty="0">
                <a:solidFill>
                  <a:srgbClr val="FFFF00"/>
                </a:solidFill>
              </a:rPr>
              <a:t>with experimental </a:t>
            </a:r>
            <a:r>
              <a:rPr lang="en-US" sz="3200" b="1" dirty="0" smtClean="0">
                <a:solidFill>
                  <a:srgbClr val="FFFF00"/>
                </a:solidFill>
              </a:rPr>
              <a:t>data?</a:t>
            </a:r>
            <a:endParaRPr lang="en-US" sz="3200" b="1" dirty="0">
              <a:solidFill>
                <a:srgbClr val="FFFF00"/>
              </a:solidFill>
            </a:endParaRPr>
          </a:p>
          <a:p>
            <a:r>
              <a:rPr lang="en-US" sz="3200" b="1" dirty="0">
                <a:solidFill>
                  <a:srgbClr val="FFFF00"/>
                </a:solidFill>
              </a:rPr>
              <a:t>	</a:t>
            </a:r>
            <a:r>
              <a:rPr lang="en-US" sz="3200" b="1" dirty="0" smtClean="0">
                <a:solidFill>
                  <a:srgbClr val="FFFF00"/>
                </a:solidFill>
              </a:rPr>
              <a:t>Are </a:t>
            </a:r>
            <a:r>
              <a:rPr lang="en-US" sz="3200" b="1" dirty="0">
                <a:solidFill>
                  <a:srgbClr val="FFFF00"/>
                </a:solidFill>
              </a:rPr>
              <a:t>these applicable to obstructed </a:t>
            </a:r>
            <a:r>
              <a:rPr lang="en-US" sz="3200" b="1" dirty="0" smtClean="0">
                <a:solidFill>
                  <a:srgbClr val="FFFF00"/>
                </a:solidFill>
              </a:rPr>
              <a:t>flows</a:t>
            </a:r>
            <a:r>
              <a:rPr lang="en-US" sz="3200" b="1" dirty="0" smtClean="0">
                <a:solidFill>
                  <a:srgbClr val="FFFF00"/>
                </a:solidFill>
              </a:rPr>
              <a:t>?</a:t>
            </a:r>
            <a:r>
              <a:rPr lang="en-US" sz="3200" b="1" dirty="0">
                <a:solidFill>
                  <a:srgbClr val="FFFF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9096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6" descr="F:\_ICHS_2015\_Paper_Thu\Manuscripts\Figs\exp_setup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387" y="773415"/>
            <a:ext cx="6120680" cy="410445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627784" y="188640"/>
            <a:ext cx="3517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Experimental Setup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6647" y="4877871"/>
            <a:ext cx="714016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Helium </a:t>
            </a:r>
            <a:r>
              <a:rPr lang="en-US" sz="3200" dirty="0" smtClean="0">
                <a:solidFill>
                  <a:srgbClr val="FFFF00"/>
                </a:solidFill>
              </a:rPr>
              <a:t>concentrations </a:t>
            </a:r>
          </a:p>
          <a:p>
            <a:r>
              <a:rPr lang="en-US" sz="3200" dirty="0">
                <a:solidFill>
                  <a:srgbClr val="FFFF00"/>
                </a:solidFill>
              </a:rPr>
              <a:t>	</a:t>
            </a:r>
            <a:r>
              <a:rPr lang="en-US" sz="3200" dirty="0" smtClean="0">
                <a:solidFill>
                  <a:srgbClr val="FFFF00"/>
                </a:solidFill>
              </a:rPr>
              <a:t>20 cm </a:t>
            </a:r>
            <a:r>
              <a:rPr lang="en-US" sz="3200" dirty="0" smtClean="0">
                <a:solidFill>
                  <a:srgbClr val="FFFF00"/>
                </a:solidFill>
              </a:rPr>
              <a:t>to 170 cm from the </a:t>
            </a:r>
            <a:r>
              <a:rPr lang="en-US" sz="3200" dirty="0" smtClean="0">
                <a:solidFill>
                  <a:srgbClr val="FFFF00"/>
                </a:solidFill>
              </a:rPr>
              <a:t>nozzle</a:t>
            </a:r>
            <a:endParaRPr lang="en-US" sz="3200" dirty="0" smtClean="0">
              <a:solidFill>
                <a:srgbClr val="FFFF00"/>
              </a:solidFill>
            </a:endParaRPr>
          </a:p>
          <a:p>
            <a:r>
              <a:rPr lang="en-GB" sz="3200" dirty="0" smtClean="0">
                <a:solidFill>
                  <a:srgbClr val="FFFF00"/>
                </a:solidFill>
              </a:rPr>
              <a:t>	XEN-TCG3880Pt </a:t>
            </a:r>
            <a:r>
              <a:rPr lang="en-GB" sz="3200" dirty="0" err="1" smtClean="0">
                <a:solidFill>
                  <a:srgbClr val="FFFF00"/>
                </a:solidFill>
              </a:rPr>
              <a:t>katharometers</a:t>
            </a:r>
            <a:endParaRPr lang="en-GB" sz="3200" dirty="0" smtClean="0">
              <a:solidFill>
                <a:srgbClr val="FFFF00"/>
              </a:solidFill>
            </a:endParaRPr>
          </a:p>
          <a:p>
            <a:r>
              <a:rPr lang="en-GB" sz="3200" dirty="0" smtClean="0">
                <a:solidFill>
                  <a:srgbClr val="FFFF00"/>
                </a:solidFill>
              </a:rPr>
              <a:t>Tank: 3.5 L, maximum pressure of 150 bar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50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141552"/>
              </p:ext>
            </p:extLst>
          </p:nvPr>
        </p:nvGraphicFramePr>
        <p:xfrm>
          <a:off x="1590604" y="980728"/>
          <a:ext cx="5768123" cy="36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Graph" r:id="rId4" imgW="4705910" imgH="2989983" progId="Origin50.Graph">
                  <p:embed/>
                </p:oleObj>
              </mc:Choice>
              <mc:Fallback>
                <p:oleObj name="Graph" r:id="rId4" imgW="4705910" imgH="2989983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604" y="980728"/>
                        <a:ext cx="5768123" cy="3662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75605" y="296602"/>
            <a:ext cx="7560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Typical katharometer calibration curve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5297879"/>
            <a:ext cx="8232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4 calibration points from pure helium to pure air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21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1010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CFD Model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639893"/>
            <a:ext cx="941623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CFD model, 0.8 m radius, 5 m long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Navier-Stokes equations</a:t>
            </a:r>
          </a:p>
          <a:p>
            <a:r>
              <a:rPr lang="en-US" sz="3200" b="1" dirty="0">
                <a:solidFill>
                  <a:srgbClr val="FFFF00"/>
                </a:solidFill>
              </a:rPr>
              <a:t>	</a:t>
            </a:r>
            <a:r>
              <a:rPr lang="en-US" sz="3200" b="1" dirty="0" smtClean="0">
                <a:solidFill>
                  <a:srgbClr val="FFFF00"/>
                </a:solidFill>
              </a:rPr>
              <a:t>steady state, </a:t>
            </a:r>
            <a:r>
              <a:rPr lang="en-US" sz="3200" b="1" dirty="0" err="1" smtClean="0">
                <a:solidFill>
                  <a:srgbClr val="FFFF00"/>
                </a:solidFill>
              </a:rPr>
              <a:t>2D</a:t>
            </a:r>
            <a:r>
              <a:rPr lang="en-US" sz="3200" b="1" dirty="0" smtClean="0">
                <a:solidFill>
                  <a:srgbClr val="FFFF00"/>
                </a:solidFill>
              </a:rPr>
              <a:t> axisymmetric</a:t>
            </a:r>
          </a:p>
          <a:p>
            <a:r>
              <a:rPr lang="en-US" sz="3200" b="1" dirty="0">
                <a:solidFill>
                  <a:srgbClr val="FFFF00"/>
                </a:solidFill>
              </a:rPr>
              <a:t>	</a:t>
            </a:r>
            <a:r>
              <a:rPr lang="en-US" sz="3200" b="1" dirty="0" smtClean="0">
                <a:solidFill>
                  <a:srgbClr val="FFFF00"/>
                </a:solidFill>
              </a:rPr>
              <a:t>turbulent flow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Standard k-</a:t>
            </a:r>
            <a:r>
              <a:rPr lang="en-US" sz="3200" b="1" dirty="0" smtClean="0">
                <a:solidFill>
                  <a:srgbClr val="FFFF00"/>
                </a:solidFill>
                <a:sym typeface="Symbol"/>
              </a:rPr>
              <a:t></a:t>
            </a:r>
            <a:r>
              <a:rPr lang="en-US" sz="3200" b="1" dirty="0" smtClean="0">
                <a:solidFill>
                  <a:srgbClr val="FFFF00"/>
                </a:solidFill>
              </a:rPr>
              <a:t> turbulence model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Ideal gas density model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Density solver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Nozzle had a ASME long radius nozzle shape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Constant mass diffusivity 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	(kinetic theory predictions were slightly higher </a:t>
            </a:r>
          </a:p>
          <a:p>
            <a:r>
              <a:rPr lang="en-US" sz="3200" b="1" dirty="0">
                <a:solidFill>
                  <a:srgbClr val="FFFF00"/>
                </a:solidFill>
              </a:rPr>
              <a:t>	</a:t>
            </a:r>
            <a:r>
              <a:rPr lang="en-US" sz="3200" b="1" dirty="0" smtClean="0">
                <a:solidFill>
                  <a:srgbClr val="FFFF00"/>
                </a:solidFill>
              </a:rPr>
              <a:t>near the nozzle and very similar downstream)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Number of elements: 302,000, 316,000 and 418,000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*</a:t>
            </a:r>
            <a:endParaRPr lang="en-US" sz="32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29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04664"/>
            <a:ext cx="89644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4 Notional Nozzle Models</a:t>
            </a:r>
          </a:p>
          <a:p>
            <a:r>
              <a:rPr lang="en-GB" sz="3200" b="1" dirty="0">
                <a:solidFill>
                  <a:srgbClr val="FFFF00"/>
                </a:solidFill>
              </a:rPr>
              <a:t>Birch et al. [17, </a:t>
            </a:r>
            <a:r>
              <a:rPr lang="en-GB" sz="3200" b="1" dirty="0" smtClean="0">
                <a:solidFill>
                  <a:srgbClr val="FFFF00"/>
                </a:solidFill>
              </a:rPr>
              <a:t>18]</a:t>
            </a:r>
          </a:p>
          <a:p>
            <a:r>
              <a:rPr lang="en-GB" sz="3200" b="1" dirty="0" smtClean="0">
                <a:solidFill>
                  <a:srgbClr val="FFFF00"/>
                </a:solidFill>
              </a:rPr>
              <a:t>Ewan </a:t>
            </a:r>
            <a:r>
              <a:rPr lang="en-GB" sz="3200" b="1" dirty="0">
                <a:solidFill>
                  <a:srgbClr val="FFFF00"/>
                </a:solidFill>
              </a:rPr>
              <a:t>and </a:t>
            </a:r>
            <a:r>
              <a:rPr lang="en-GB" sz="3200" b="1" dirty="0" err="1">
                <a:solidFill>
                  <a:srgbClr val="FFFF00"/>
                </a:solidFill>
              </a:rPr>
              <a:t>Modie</a:t>
            </a:r>
            <a:r>
              <a:rPr lang="en-GB" sz="3200" b="1" dirty="0">
                <a:solidFill>
                  <a:srgbClr val="FFFF00"/>
                </a:solidFill>
              </a:rPr>
              <a:t> [19</a:t>
            </a:r>
            <a:r>
              <a:rPr lang="en-GB" sz="3200" b="1" dirty="0" smtClean="0">
                <a:solidFill>
                  <a:srgbClr val="FFFF00"/>
                </a:solidFill>
              </a:rPr>
              <a:t>] and </a:t>
            </a:r>
            <a:r>
              <a:rPr lang="en-GB" sz="3200" b="1" dirty="0">
                <a:solidFill>
                  <a:srgbClr val="FFFF00"/>
                </a:solidFill>
              </a:rPr>
              <a:t> </a:t>
            </a:r>
            <a:r>
              <a:rPr lang="en-GB" sz="3200" b="1" dirty="0" err="1">
                <a:solidFill>
                  <a:srgbClr val="FFFF00"/>
                </a:solidFill>
              </a:rPr>
              <a:t>Molkov</a:t>
            </a:r>
            <a:r>
              <a:rPr lang="en-GB" sz="3200" b="1" dirty="0">
                <a:solidFill>
                  <a:srgbClr val="FFFF00"/>
                </a:solidFill>
              </a:rPr>
              <a:t> et al. [21]</a:t>
            </a:r>
            <a:r>
              <a:rPr lang="en-GB" sz="3200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GB" sz="3200" b="1" dirty="0" err="1" smtClean="0">
                <a:solidFill>
                  <a:srgbClr val="FFFF00"/>
                </a:solidFill>
              </a:rPr>
              <a:t>Yuceil</a:t>
            </a:r>
            <a:r>
              <a:rPr lang="en-GB" sz="3200" b="1" dirty="0" smtClean="0">
                <a:solidFill>
                  <a:srgbClr val="FFFF00"/>
                </a:solidFill>
              </a:rPr>
              <a:t> </a:t>
            </a:r>
            <a:r>
              <a:rPr lang="en-GB" sz="3200" b="1" dirty="0">
                <a:solidFill>
                  <a:srgbClr val="FFFF00"/>
                </a:solidFill>
              </a:rPr>
              <a:t>and </a:t>
            </a:r>
            <a:r>
              <a:rPr lang="en-GB" sz="3200" b="1" dirty="0" err="1">
                <a:solidFill>
                  <a:srgbClr val="FFFF00"/>
                </a:solidFill>
              </a:rPr>
              <a:t>Otugen</a:t>
            </a:r>
            <a:r>
              <a:rPr lang="en-GB" sz="3200" b="1" dirty="0">
                <a:solidFill>
                  <a:srgbClr val="FFFF00"/>
                </a:solidFill>
              </a:rPr>
              <a:t> [</a:t>
            </a:r>
            <a:r>
              <a:rPr lang="en-GB" sz="3200" b="1" dirty="0" smtClean="0">
                <a:solidFill>
                  <a:srgbClr val="FFFF00"/>
                </a:solidFill>
              </a:rPr>
              <a:t>20] </a:t>
            </a:r>
          </a:p>
          <a:p>
            <a:endParaRPr lang="en-GB" sz="3200" b="1" dirty="0">
              <a:solidFill>
                <a:srgbClr val="FFFF00"/>
              </a:solidFill>
            </a:endParaRPr>
          </a:p>
          <a:p>
            <a:r>
              <a:rPr lang="en-GB" sz="3200" b="1" dirty="0" smtClean="0">
                <a:solidFill>
                  <a:srgbClr val="FFFF00"/>
                </a:solidFill>
              </a:rPr>
              <a:t>Used to determine inlet conditions for CFD models</a:t>
            </a:r>
          </a:p>
          <a:p>
            <a:r>
              <a:rPr lang="en-GB" sz="3200" b="1" dirty="0" err="1" smtClean="0">
                <a:solidFill>
                  <a:srgbClr val="FFFF00"/>
                </a:solidFill>
              </a:rPr>
              <a:t>2D</a:t>
            </a:r>
            <a:r>
              <a:rPr lang="en-GB" sz="3200" b="1" dirty="0" smtClean="0">
                <a:solidFill>
                  <a:srgbClr val="FFFF00"/>
                </a:solidFill>
              </a:rPr>
              <a:t>, axisymmetric, turbulent flow</a:t>
            </a:r>
          </a:p>
          <a:p>
            <a:r>
              <a:rPr lang="en-GB" sz="3200" b="1" dirty="0" smtClean="0">
                <a:solidFill>
                  <a:srgbClr val="FFFF00"/>
                </a:solidFill>
              </a:rPr>
              <a:t>Meshes:  Similar results for 41,000, 57,000 (20</a:t>
            </a:r>
          </a:p>
          <a:p>
            <a:r>
              <a:rPr lang="en-GB" sz="3200" b="1" dirty="0">
                <a:solidFill>
                  <a:srgbClr val="FFFF00"/>
                </a:solidFill>
              </a:rPr>
              <a:t>	</a:t>
            </a:r>
            <a:r>
              <a:rPr lang="en-GB" sz="3200" b="1" dirty="0" smtClean="0">
                <a:solidFill>
                  <a:srgbClr val="FFFF00"/>
                </a:solidFill>
              </a:rPr>
              <a:t>elements across inlet) and 88,000 elements</a:t>
            </a:r>
          </a:p>
          <a:p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12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7" descr="F:\_ICHS_2015\_Paper_Thu\Manuscripts\Figs\sketch_shoc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19"/>
            <a:ext cx="6048672" cy="334385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331090" y="128826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FF00"/>
                </a:solidFill>
              </a:rPr>
              <a:t>Two-layer P</a:t>
            </a:r>
            <a:r>
              <a:rPr lang="en-GB" sz="4000" b="1" dirty="0" smtClean="0">
                <a:solidFill>
                  <a:srgbClr val="FFFF00"/>
                </a:solidFill>
              </a:rPr>
              <a:t>artitioned Model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653136"/>
            <a:ext cx="83158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Flow at </a:t>
            </a:r>
            <a:r>
              <a:rPr lang="en-US" sz="3200" b="1" dirty="0" err="1" smtClean="0">
                <a:solidFill>
                  <a:srgbClr val="FFFF00"/>
                </a:solidFill>
              </a:rPr>
              <a:t>2a</a:t>
            </a:r>
            <a:r>
              <a:rPr lang="en-US" sz="3200" b="1" dirty="0" smtClean="0">
                <a:solidFill>
                  <a:srgbClr val="FFFF00"/>
                </a:solidFill>
              </a:rPr>
              <a:t> is pure hydrogen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Slip region flow  is supersonic with entrained air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Isentropic expansion, ideal gas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98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808845"/>
              </p:ext>
            </p:extLst>
          </p:nvPr>
        </p:nvGraphicFramePr>
        <p:xfrm>
          <a:off x="107504" y="968179"/>
          <a:ext cx="5687133" cy="933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Equation" r:id="rId4" imgW="1625400" imgH="266400" progId="Equation.DSMT4">
                  <p:embed/>
                </p:oleObj>
              </mc:Choice>
              <mc:Fallback>
                <p:oleObj name="Equation" r:id="rId4" imgW="1625400" imgH="266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968179"/>
                        <a:ext cx="5687133" cy="9330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282581"/>
              </p:ext>
            </p:extLst>
          </p:nvPr>
        </p:nvGraphicFramePr>
        <p:xfrm>
          <a:off x="147946" y="2464598"/>
          <a:ext cx="5420548" cy="933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Equation" r:id="rId6" imgW="1549080" imgH="266400" progId="Equation.DSMT4">
                  <p:embed/>
                </p:oleObj>
              </mc:Choice>
              <mc:Fallback>
                <p:oleObj name="Equation" r:id="rId6" imgW="1549080" imgH="266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946" y="2464598"/>
                        <a:ext cx="5420548" cy="9330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228600"/>
            <a:ext cx="3668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Mach disk diameter: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3487" y="1844824"/>
            <a:ext cx="3769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Slip region </a:t>
            </a:r>
            <a:r>
              <a:rPr lang="en-US" sz="3200" b="1" dirty="0" smtClean="0">
                <a:solidFill>
                  <a:srgbClr val="FFFF00"/>
                </a:solidFill>
              </a:rPr>
              <a:t>thickness: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8224" y="3645024"/>
            <a:ext cx="2641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From Hecht et al., 5</a:t>
            </a:r>
            <a:r>
              <a:rPr lang="en-US" baseline="30000" dirty="0" smtClean="0">
                <a:solidFill>
                  <a:srgbClr val="FFFF00"/>
                </a:solidFill>
              </a:rPr>
              <a:t>th</a:t>
            </a:r>
            <a:r>
              <a:rPr lang="en-US" dirty="0" smtClean="0">
                <a:solidFill>
                  <a:srgbClr val="FFFF00"/>
                </a:solidFill>
              </a:rPr>
              <a:t> ICHS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3487" y="3717032"/>
            <a:ext cx="113795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Isentropic expansion</a:t>
            </a:r>
          </a:p>
          <a:p>
            <a:r>
              <a:rPr lang="en-US" sz="3200" b="1" dirty="0">
                <a:solidFill>
                  <a:srgbClr val="FFFF00"/>
                </a:solidFill>
              </a:rPr>
              <a:t>Conservation of mass, momentum and </a:t>
            </a:r>
            <a:r>
              <a:rPr lang="en-US" sz="3200" b="1" dirty="0" smtClean="0">
                <a:solidFill>
                  <a:srgbClr val="FFFF00"/>
                </a:solidFill>
              </a:rPr>
              <a:t>energy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	from  </a:t>
            </a:r>
            <a:r>
              <a:rPr lang="en-US" sz="3200" b="1" dirty="0">
                <a:solidFill>
                  <a:srgbClr val="FFFF00"/>
                </a:solidFill>
              </a:rPr>
              <a:t>1 to 2 and 3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Results:  velocity and temperature at point </a:t>
            </a:r>
            <a:r>
              <a:rPr lang="en-US" sz="3200" b="1" dirty="0" err="1" smtClean="0">
                <a:solidFill>
                  <a:srgbClr val="FFFF00"/>
                </a:solidFill>
              </a:rPr>
              <a:t>2b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r>
              <a:rPr lang="en-US" sz="3200" b="1" dirty="0" smtClean="0">
                <a:solidFill>
                  <a:srgbClr val="FFFF00"/>
                </a:solidFill>
              </a:rPr>
              <a:t>Velocity</a:t>
            </a:r>
            <a:r>
              <a:rPr lang="en-US" sz="3200" b="1" dirty="0">
                <a:solidFill>
                  <a:srgbClr val="FFFF00"/>
                </a:solidFill>
              </a:rPr>
              <a:t>, </a:t>
            </a:r>
            <a:r>
              <a:rPr lang="en-US" sz="3200" b="1" dirty="0" smtClean="0">
                <a:solidFill>
                  <a:srgbClr val="FFFF00"/>
                </a:solidFill>
              </a:rPr>
              <a:t>temperature, mixture density and </a:t>
            </a:r>
          </a:p>
          <a:p>
            <a:r>
              <a:rPr lang="en-US" sz="3200" b="1" dirty="0">
                <a:solidFill>
                  <a:srgbClr val="FFFF00"/>
                </a:solidFill>
              </a:rPr>
              <a:t>	</a:t>
            </a:r>
            <a:r>
              <a:rPr lang="en-US" sz="3200" b="1" dirty="0" smtClean="0">
                <a:solidFill>
                  <a:srgbClr val="FFFF00"/>
                </a:solidFill>
              </a:rPr>
              <a:t>air mass fraction </a:t>
            </a:r>
            <a:r>
              <a:rPr lang="en-US" sz="3200" b="1" dirty="0">
                <a:solidFill>
                  <a:srgbClr val="FFFF00"/>
                </a:solidFill>
              </a:rPr>
              <a:t>at 3</a:t>
            </a:r>
          </a:p>
        </p:txBody>
      </p:sp>
      <p:pic>
        <p:nvPicPr>
          <p:cNvPr id="12" name="Picture 11" descr="C:\Users\ehecht\Documents\Conferences\2015 ICHS\Manuscript\Graphics\schlieren_1p0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6" t="47373" b="10961"/>
          <a:stretch/>
        </p:blipFill>
        <p:spPr bwMode="auto">
          <a:xfrm rot="5400000">
            <a:off x="5579208" y="100110"/>
            <a:ext cx="3961105" cy="348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39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7992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00"/>
                </a:solidFill>
              </a:rPr>
              <a:t>CFD </a:t>
            </a:r>
            <a:r>
              <a:rPr lang="en-GB" sz="3200" b="1" dirty="0" smtClean="0">
                <a:solidFill>
                  <a:srgbClr val="FFFF00"/>
                </a:solidFill>
              </a:rPr>
              <a:t>Model </a:t>
            </a:r>
            <a:r>
              <a:rPr lang="en-GB" sz="3200" b="1" dirty="0">
                <a:solidFill>
                  <a:srgbClr val="FFFF00"/>
                </a:solidFill>
              </a:rPr>
              <a:t>using Two-layer Partitioned Model </a:t>
            </a:r>
            <a:endParaRPr lang="en-GB" sz="3200" b="1" dirty="0">
              <a:solidFill>
                <a:srgbClr val="FFFF00"/>
              </a:solidFill>
            </a:endParaRPr>
          </a:p>
          <a:p>
            <a:endParaRPr lang="en-GB" sz="3200" b="1" dirty="0" smtClean="0">
              <a:solidFill>
                <a:srgbClr val="FFFF00"/>
              </a:solidFill>
            </a:endParaRPr>
          </a:p>
          <a:p>
            <a:r>
              <a:rPr lang="en-GB" sz="3200" b="1" dirty="0" smtClean="0">
                <a:solidFill>
                  <a:srgbClr val="FFFF00"/>
                </a:solidFill>
              </a:rPr>
              <a:t>Inlet </a:t>
            </a:r>
            <a:r>
              <a:rPr lang="en-GB" sz="3200" b="1" dirty="0" smtClean="0">
                <a:solidFill>
                  <a:srgbClr val="FFFF00"/>
                </a:solidFill>
              </a:rPr>
              <a:t>Boundary </a:t>
            </a:r>
            <a:r>
              <a:rPr lang="en-GB" sz="3200" b="1" dirty="0" smtClean="0">
                <a:solidFill>
                  <a:srgbClr val="FFFF00"/>
                </a:solidFill>
              </a:rPr>
              <a:t>Conditions</a:t>
            </a:r>
          </a:p>
          <a:p>
            <a:pPr indent="-457200"/>
            <a:r>
              <a:rPr lang="en-US" sz="3200" b="1" dirty="0" smtClean="0">
                <a:solidFill>
                  <a:srgbClr val="FFFF00"/>
                </a:solidFill>
              </a:rPr>
              <a:t>Two </a:t>
            </a:r>
            <a:r>
              <a:rPr lang="en-US" sz="3200" b="1" dirty="0">
                <a:solidFill>
                  <a:srgbClr val="FFFF00"/>
                </a:solidFill>
              </a:rPr>
              <a:t>inlet regions for the Mach disk region</a:t>
            </a:r>
          </a:p>
          <a:p>
            <a:pPr indent="-457200"/>
            <a:r>
              <a:rPr lang="en-US" sz="3200" b="1" dirty="0">
                <a:solidFill>
                  <a:srgbClr val="FFFF00"/>
                </a:solidFill>
              </a:rPr>
              <a:t>	 and for the slip region</a:t>
            </a:r>
          </a:p>
          <a:p>
            <a:endParaRPr lang="en-GB" sz="3200" b="1" dirty="0" smtClean="0">
              <a:solidFill>
                <a:srgbClr val="FFFF00"/>
              </a:solidFill>
            </a:endParaRPr>
          </a:p>
          <a:p>
            <a:r>
              <a:rPr lang="en-GB" sz="3200" b="1" dirty="0" smtClean="0">
                <a:solidFill>
                  <a:srgbClr val="FFFF00"/>
                </a:solidFill>
              </a:rPr>
              <a:t>2D</a:t>
            </a:r>
            <a:r>
              <a:rPr lang="en-GB" sz="3200" b="1" dirty="0">
                <a:solidFill>
                  <a:srgbClr val="FFFF00"/>
                </a:solidFill>
              </a:rPr>
              <a:t>, axisymmetric, turbulent flow</a:t>
            </a:r>
          </a:p>
          <a:p>
            <a:pPr indent="-457200"/>
            <a:r>
              <a:rPr lang="en-US" sz="3200" b="1" dirty="0">
                <a:solidFill>
                  <a:srgbClr val="FFFF00"/>
                </a:solidFill>
              </a:rPr>
              <a:t>Meshes with 27,900, </a:t>
            </a:r>
            <a:r>
              <a:rPr lang="en-US" sz="3200" b="1" dirty="0" smtClean="0">
                <a:solidFill>
                  <a:srgbClr val="FFFF00"/>
                </a:solidFill>
              </a:rPr>
              <a:t>52,500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*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>
                <a:solidFill>
                  <a:srgbClr val="FFFF00"/>
                </a:solidFill>
              </a:rPr>
              <a:t>and 101,000 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pPr indent="-457200"/>
            <a:r>
              <a:rPr lang="en-US" sz="3200" b="1" dirty="0">
                <a:solidFill>
                  <a:srgbClr val="FFFF00"/>
                </a:solidFill>
              </a:rPr>
              <a:t>	</a:t>
            </a:r>
            <a:r>
              <a:rPr lang="en-US" sz="3200" b="1" dirty="0" smtClean="0">
                <a:solidFill>
                  <a:srgbClr val="FFFF00"/>
                </a:solidFill>
              </a:rPr>
              <a:t>elements</a:t>
            </a:r>
            <a:endParaRPr lang="en-US" sz="32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18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736</Words>
  <Application>Microsoft Office PowerPoint</Application>
  <PresentationFormat>On-screen Show (4:3)</PresentationFormat>
  <Paragraphs>173</Paragraphs>
  <Slides>17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Graph</vt:lpstr>
      <vt:lpstr>Equation</vt:lpstr>
      <vt:lpstr>COMPARISON OF A TWO-LAYER MODEL FOR HIGH PRESSURE HYDROGEN JETS WITH NOTIONAL NOZZLE MODEL PREDICTIONS AND EXPERIMENTAL DATA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OF TWO-LAYER MODEL FOR HIGH PRESSURE HYDROGEN JETS WITH NOTIONAL NOZZLE MODEL PREDICTIONS AND EXPERIMENTAL DATA</dc:title>
  <dc:creator>D</dc:creator>
  <cp:lastModifiedBy>Dd Cc</cp:lastModifiedBy>
  <cp:revision>32</cp:revision>
  <dcterms:created xsi:type="dcterms:W3CDTF">2015-10-14T02:28:55Z</dcterms:created>
  <dcterms:modified xsi:type="dcterms:W3CDTF">2015-10-21T00:55:29Z</dcterms:modified>
</cp:coreProperties>
</file>