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25" r:id="rId13"/>
    <p:sldId id="324" r:id="rId14"/>
    <p:sldId id="308" r:id="rId15"/>
    <p:sldId id="326" r:id="rId16"/>
    <p:sldId id="327" r:id="rId17"/>
    <p:sldId id="330" r:id="rId18"/>
    <p:sldId id="329" r:id="rId19"/>
    <p:sldId id="323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A4F"/>
    <a:srgbClr val="357E29"/>
    <a:srgbClr val="4A4A49"/>
    <a:srgbClr val="BBA461"/>
    <a:srgbClr val="0DB4E6"/>
    <a:srgbClr val="D65E06"/>
    <a:srgbClr val="005C73"/>
    <a:srgbClr val="C7114F"/>
    <a:srgbClr val="8D8C8D"/>
    <a:srgbClr val="75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A5E60-697A-4652-A3B4-8EDE23366CDB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67110-C0C5-4F0B-AAC5-7611A6C39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3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077B6-97D2-420F-80C8-9158971AD5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buFont typeface="Wingdings" pitchFamily="2" charset="2"/>
              <a:buChar char="Ø"/>
              <a:defRPr b="0"/>
            </a:lvl2pPr>
            <a:lvl3pPr>
              <a:buFont typeface="Courier New" pitchFamily="49" charset="0"/>
              <a:buChar char="o"/>
              <a:defRPr sz="2400" b="0"/>
            </a:lvl3pPr>
            <a:lvl4pPr>
              <a:buFont typeface="Wingdings" pitchFamily="2" charset="2"/>
              <a:buChar char="§"/>
              <a:defRPr sz="2400" b="0"/>
            </a:lvl4pPr>
            <a:lvl5pPr>
              <a:defRPr sz="2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6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7.wmf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yindoor.e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4.wmf"/><Relationship Id="rId34" Type="http://schemas.openxmlformats.org/officeDocument/2006/relationships/image" Target="../media/image60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38.bin"/><Relationship Id="rId32" Type="http://schemas.openxmlformats.org/officeDocument/2006/relationships/image" Target="../media/image61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40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41.bin"/><Relationship Id="rId35" Type="http://schemas.openxmlformats.org/officeDocument/2006/relationships/image" Target="../media/image62.wmf"/><Relationship Id="rId8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Venting deflagrations of local </a:t>
            </a:r>
            <a:br>
              <a:rPr lang="en-GB" sz="3200" dirty="0" smtClean="0"/>
            </a:br>
            <a:r>
              <a:rPr lang="en-GB" sz="3200" dirty="0" smtClean="0"/>
              <a:t>hydrogen-air mixture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368152"/>
          </a:xfrm>
        </p:spPr>
        <p:txBody>
          <a:bodyPr>
            <a:normAutofit fontScale="400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6000" b="0" dirty="0" smtClean="0"/>
              <a:t>D. Makarov</a:t>
            </a:r>
            <a:r>
              <a:rPr lang="en-GB" sz="6000" b="0" baseline="30000" dirty="0" smtClean="0"/>
              <a:t>1</a:t>
            </a:r>
            <a:r>
              <a:rPr lang="en-GB" sz="6000" b="0" dirty="0" smtClean="0"/>
              <a:t>, V. Molkov</a:t>
            </a:r>
            <a:r>
              <a:rPr lang="en-GB" sz="6000" b="0" baseline="30000" dirty="0" smtClean="0"/>
              <a:t>1</a:t>
            </a:r>
            <a:r>
              <a:rPr lang="en-GB" sz="6000" b="0" dirty="0" smtClean="0"/>
              <a:t>, P. Hooker</a:t>
            </a:r>
            <a:r>
              <a:rPr lang="en-GB" sz="6000" b="0" baseline="30000" dirty="0" smtClean="0"/>
              <a:t>2</a:t>
            </a:r>
            <a:r>
              <a:rPr lang="en-GB" sz="6000" b="0" dirty="0" smtClean="0"/>
              <a:t> </a:t>
            </a:r>
            <a:r>
              <a:rPr lang="en-GB" sz="6000" b="0" dirty="0"/>
              <a:t>and </a:t>
            </a:r>
            <a:r>
              <a:rPr lang="en-GB" sz="6000" b="0" dirty="0" smtClean="0"/>
              <a:t>M. Kuznetsov</a:t>
            </a:r>
            <a:r>
              <a:rPr lang="en-GB" sz="6000" b="0" baseline="30000" dirty="0" smtClean="0"/>
              <a:t>3</a:t>
            </a:r>
          </a:p>
          <a:p>
            <a:pPr algn="ctr"/>
            <a:r>
              <a:rPr lang="en-GB" sz="4500" b="0" baseline="30000" dirty="0" smtClean="0"/>
              <a:t>1</a:t>
            </a:r>
            <a:r>
              <a:rPr lang="en-GB" sz="4500" b="0" dirty="0"/>
              <a:t> </a:t>
            </a:r>
            <a:r>
              <a:rPr lang="en-GB" sz="4500" b="0" dirty="0" err="1" smtClean="0"/>
              <a:t>HySAFER</a:t>
            </a:r>
            <a:r>
              <a:rPr lang="en-GB" sz="4500" b="0" dirty="0" smtClean="0"/>
              <a:t> </a:t>
            </a:r>
            <a:r>
              <a:rPr lang="en-GB" sz="4500" b="0" dirty="0"/>
              <a:t>Centre, University of Ulster, Newtownabbey, BT37 0QB, UK</a:t>
            </a:r>
          </a:p>
          <a:p>
            <a:pPr algn="ctr"/>
            <a:r>
              <a:rPr lang="en-GB" sz="4500" b="0" baseline="30000" dirty="0"/>
              <a:t>2</a:t>
            </a:r>
            <a:r>
              <a:rPr lang="en-GB" sz="4500" b="0" dirty="0"/>
              <a:t> Health and Safety Laboratory, </a:t>
            </a:r>
            <a:r>
              <a:rPr lang="en-GB" sz="4500" b="0" dirty="0" err="1"/>
              <a:t>Harpur</a:t>
            </a:r>
            <a:r>
              <a:rPr lang="en-GB" sz="4500" b="0" dirty="0"/>
              <a:t> Hill, Buxton, SK17 9JN, UK</a:t>
            </a:r>
          </a:p>
          <a:p>
            <a:pPr algn="ctr"/>
            <a:r>
              <a:rPr lang="en-GB" sz="4500" b="0" baseline="30000" dirty="0"/>
              <a:t>3</a:t>
            </a:r>
            <a:r>
              <a:rPr lang="en-GB" sz="4500" b="0" dirty="0"/>
              <a:t> Karlsruhe Institute of Technology, 76344 </a:t>
            </a:r>
            <a:r>
              <a:rPr lang="en-GB" sz="4500" b="0" dirty="0" err="1"/>
              <a:t>Eggenstein-Leopoldshafen</a:t>
            </a:r>
            <a:r>
              <a:rPr lang="en-GB" sz="4500" b="0" dirty="0"/>
              <a:t>, Germany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20486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0" dirty="0"/>
              <a:t>6th International </a:t>
            </a:r>
            <a:r>
              <a:rPr lang="en-GB" sz="2400" b="0" dirty="0" smtClean="0"/>
              <a:t>Conference on </a:t>
            </a:r>
            <a:r>
              <a:rPr lang="en-GB" sz="2400" b="0" dirty="0"/>
              <a:t>Hydrogen Safety</a:t>
            </a:r>
            <a:br>
              <a:rPr lang="en-GB" sz="2400" b="0" dirty="0"/>
            </a:br>
            <a:r>
              <a:rPr lang="en-GB" sz="2400" b="0" dirty="0" smtClean="0"/>
              <a:t>19-21 October </a:t>
            </a:r>
            <a:r>
              <a:rPr lang="en-GB" sz="2400" b="0" dirty="0"/>
              <a:t>19-21, </a:t>
            </a:r>
            <a:r>
              <a:rPr lang="en-GB" sz="2400" b="0" dirty="0" smtClean="0"/>
              <a:t>Yokohama, Japan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derivations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27782"/>
            <a:ext cx="9036496" cy="5713586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Physical consideration:</a:t>
            </a: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Mass </a:t>
            </a:r>
            <a:r>
              <a:rPr lang="en-US" sz="2000" dirty="0"/>
              <a:t>fraction of combustible fuel-air mixture  </a:t>
            </a:r>
            <a:r>
              <a:rPr lang="en-GB" sz="2000" dirty="0">
                <a:sym typeface="Symbol"/>
              </a:rPr>
              <a:t> </a:t>
            </a: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 smtClean="0"/>
              <a:t>Mass </a:t>
            </a:r>
            <a:r>
              <a:rPr lang="en-GB" sz="2000" dirty="0"/>
              <a:t>of air in localised hydrogen-air mixture 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Expression for vol. fraction of fuel-air mixture </a:t>
            </a:r>
            <a:r>
              <a:rPr lang="en-GB" sz="2000" dirty="0" smtClean="0">
                <a:sym typeface="Symbol"/>
              </a:rPr>
              <a:t>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849569"/>
            <a:ext cx="8208912" cy="4606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69508"/>
              </p:ext>
            </p:extLst>
          </p:nvPr>
        </p:nvGraphicFramePr>
        <p:xfrm>
          <a:off x="544513" y="1557338"/>
          <a:ext cx="21780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" name="Equation" r:id="rId4" imgW="1244520" imgH="241200" progId="Equation.3">
                  <p:embed/>
                </p:oleObj>
              </mc:Choice>
              <mc:Fallback>
                <p:oleObj name="Equation" r:id="rId4" imgW="124452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557338"/>
                        <a:ext cx="21780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3176052" y="1590640"/>
            <a:ext cx="421070" cy="295196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77624"/>
              </p:ext>
            </p:extLst>
          </p:nvPr>
        </p:nvGraphicFramePr>
        <p:xfrm>
          <a:off x="4042990" y="1268760"/>
          <a:ext cx="4489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Equation" r:id="rId6" imgW="2565400" imgH="533400" progId="Equation.3">
                  <p:embed/>
                </p:oleObj>
              </mc:Choice>
              <mc:Fallback>
                <p:oleObj name="Equation" r:id="rId6" imgW="25654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990" y="1268760"/>
                        <a:ext cx="44894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38092"/>
              </p:ext>
            </p:extLst>
          </p:nvPr>
        </p:nvGraphicFramePr>
        <p:xfrm>
          <a:off x="611560" y="3879940"/>
          <a:ext cx="431109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" name="Equation" r:id="rId8" imgW="2463480" imgH="444240" progId="Equation.3">
                  <p:embed/>
                </p:oleObj>
              </mc:Choice>
              <mc:Fallback>
                <p:oleObj name="Equation" r:id="rId8" imgW="2463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79940"/>
                        <a:ext cx="4311090" cy="777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59004"/>
              </p:ext>
            </p:extLst>
          </p:nvPr>
        </p:nvGraphicFramePr>
        <p:xfrm>
          <a:off x="323528" y="5555063"/>
          <a:ext cx="316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" name="Equation" r:id="rId10" imgW="2108160" imgH="685800" progId="Equation.3">
                  <p:embed/>
                </p:oleObj>
              </mc:Choice>
              <mc:Fallback>
                <p:oleObj name="Equation" r:id="rId10" imgW="21081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55063"/>
                        <a:ext cx="31623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66684"/>
              </p:ext>
            </p:extLst>
          </p:nvPr>
        </p:nvGraphicFramePr>
        <p:xfrm>
          <a:off x="4067944" y="5535454"/>
          <a:ext cx="1885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" name="Equation" r:id="rId12" imgW="1257120" imgH="469800" progId="Equation.3">
                  <p:embed/>
                </p:oleObj>
              </mc:Choice>
              <mc:Fallback>
                <p:oleObj name="Equation" r:id="rId12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535454"/>
                        <a:ext cx="18859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3635896" y="5768817"/>
            <a:ext cx="300037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ight Arrow 24"/>
          <p:cNvSpPr/>
          <p:nvPr/>
        </p:nvSpPr>
        <p:spPr bwMode="auto">
          <a:xfrm>
            <a:off x="5303058" y="4069908"/>
            <a:ext cx="421070" cy="295196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084168" y="5783163"/>
            <a:ext cx="300037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9426" name="Picture 2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6328"/>
            <a:ext cx="3133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50286"/>
              </p:ext>
            </p:extLst>
          </p:nvPr>
        </p:nvGraphicFramePr>
        <p:xfrm>
          <a:off x="5987231" y="3819043"/>
          <a:ext cx="26892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7" name="Equation" r:id="rId15" imgW="1536480" imgH="469800" progId="Equation.3">
                  <p:embed/>
                </p:oleObj>
              </mc:Choice>
              <mc:Fallback>
                <p:oleObj name="Equation" r:id="rId15" imgW="1536480" imgH="469800" progId="Equation.3">
                  <p:embed/>
                  <p:pic>
                    <p:nvPicPr>
                      <p:cNvPr id="0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231" y="3819043"/>
                        <a:ext cx="26892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47438"/>
              </p:ext>
            </p:extLst>
          </p:nvPr>
        </p:nvGraphicFramePr>
        <p:xfrm>
          <a:off x="6606480" y="5187652"/>
          <a:ext cx="2286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8" name="Equation" r:id="rId17" imgW="1524000" imgH="939800" progId="Equation.3">
                  <p:embed/>
                </p:oleObj>
              </mc:Choice>
              <mc:Fallback>
                <p:oleObj name="Equation" r:id="rId17" imgW="1524000" imgH="939800" progId="Equation.3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480" y="5187652"/>
                        <a:ext cx="22860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1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3321" y="4922113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80728"/>
            <a:ext cx="9036496" cy="576064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Final model formulation: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Correlation will be sought in the form similar to uniform mixture correlation: 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63538" algn="just">
              <a:lnSpc>
                <a:spcPct val="100000"/>
              </a:lnSpc>
              <a:spcBef>
                <a:spcPts val="0"/>
              </a:spcBef>
              <a:buClr>
                <a:srgbClr val="BBA461"/>
              </a:buClr>
            </a:pPr>
            <a:r>
              <a:rPr lang="en-US" sz="2000" dirty="0" smtClean="0"/>
              <a:t>where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66" y="1047963"/>
            <a:ext cx="68230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66" y="3529646"/>
            <a:ext cx="7156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66" y="5986611"/>
            <a:ext cx="5289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5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3321" y="4922113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2B65"/>
                </a:solidFill>
                <a:latin typeface="Trebuchet MS"/>
              </a:rPr>
              <a:t>Deflagration-outflow interaction </a:t>
            </a:r>
            <a:r>
              <a:rPr lang="en-US" dirty="0">
                <a:solidFill>
                  <a:srgbClr val="002B65"/>
                </a:solidFill>
                <a:latin typeface="Trebuchet MS"/>
                <a:sym typeface="Symbol"/>
              </a:rPr>
              <a:t>/</a:t>
            </a:r>
            <a:endParaRPr lang="en-GB" dirty="0">
              <a:solidFill>
                <a:srgbClr val="002B65"/>
              </a:solidFill>
              <a:latin typeface="Trebuchet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80728"/>
            <a:ext cx="9036496" cy="5760640"/>
          </a:xfrm>
        </p:spPr>
        <p:txBody>
          <a:bodyPr>
            <a:noAutofit/>
          </a:bodyPr>
          <a:lstStyle/>
          <a:p>
            <a:pPr marL="363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</a:pPr>
            <a:r>
              <a:rPr lang="en-GB" sz="2200" dirty="0"/>
              <a:t>Treated similar </a:t>
            </a:r>
            <a:r>
              <a:rPr lang="en-GB" sz="2200" dirty="0" smtClean="0"/>
              <a:t>to</a:t>
            </a:r>
            <a:br>
              <a:rPr lang="en-GB" sz="2200" dirty="0" smtClean="0"/>
            </a:br>
            <a:r>
              <a:rPr lang="en-GB" sz="2200" dirty="0" smtClean="0"/>
              <a:t> </a:t>
            </a:r>
            <a:r>
              <a:rPr lang="en-GB" sz="2200" i="1" dirty="0" err="1" smtClean="0"/>
              <a:t>Molkov</a:t>
            </a:r>
            <a:r>
              <a:rPr lang="en-GB" sz="2200" i="1" dirty="0" smtClean="0"/>
              <a:t> </a:t>
            </a:r>
            <a:r>
              <a:rPr lang="en-GB" sz="2200" i="1" dirty="0"/>
              <a:t>V., </a:t>
            </a:r>
            <a:r>
              <a:rPr lang="en-GB" sz="2200" i="1" dirty="0" err="1"/>
              <a:t>Bragin</a:t>
            </a:r>
            <a:r>
              <a:rPr lang="en-GB" sz="2200" i="1" dirty="0"/>
              <a:t> M., Hydrogen-air deflagrations: vent sizing correlation for low-strength equipment and buildings, in Proc. ICHS 2013, 9-11 September 2013, Brussels, Belgium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wrinkling factor due to flame front generated turbulence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wrinkling due to leading point factor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wrinkling fractal increase of flame surface area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wrinkling factor to account for initial turbulence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increase of flame area due to enclosure elongation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	- factor to account turbulence in presence of obstacles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02542"/>
              </p:ext>
            </p:extLst>
          </p:nvPr>
        </p:nvGraphicFramePr>
        <p:xfrm>
          <a:off x="2403475" y="2744788"/>
          <a:ext cx="4229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4" imgW="1879600" imgH="228600" progId="Equation.3">
                  <p:embed/>
                </p:oleObj>
              </mc:Choice>
              <mc:Fallback>
                <p:oleObj name="Equation" r:id="rId4" imgW="18796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2744788"/>
                        <a:ext cx="4229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8938"/>
              </p:ext>
            </p:extLst>
          </p:nvPr>
        </p:nvGraphicFramePr>
        <p:xfrm>
          <a:off x="438150" y="3501008"/>
          <a:ext cx="444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6" imgW="253780" imgH="215713" progId="Equation.3">
                  <p:embed/>
                </p:oleObj>
              </mc:Choice>
              <mc:Fallback>
                <p:oleObj name="Equation" r:id="rId6" imgW="253780" imgH="2157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501008"/>
                        <a:ext cx="4445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371194"/>
              </p:ext>
            </p:extLst>
          </p:nvPr>
        </p:nvGraphicFramePr>
        <p:xfrm>
          <a:off x="476250" y="3985329"/>
          <a:ext cx="466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8" imgW="266353" imgH="215619" progId="Equation.3">
                  <p:embed/>
                </p:oleObj>
              </mc:Choice>
              <mc:Fallback>
                <p:oleObj name="Equation" r:id="rId8" imgW="266353" imgH="21561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985329"/>
                        <a:ext cx="4667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47578"/>
              </p:ext>
            </p:extLst>
          </p:nvPr>
        </p:nvGraphicFramePr>
        <p:xfrm>
          <a:off x="430213" y="4469650"/>
          <a:ext cx="511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10" imgW="291847" imgH="215713" progId="Equation.3">
                  <p:embed/>
                </p:oleObj>
              </mc:Choice>
              <mc:Fallback>
                <p:oleObj name="Equation" r:id="rId10" imgW="291847" imgH="2157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469650"/>
                        <a:ext cx="5111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5089"/>
              </p:ext>
            </p:extLst>
          </p:nvPr>
        </p:nvGraphicFramePr>
        <p:xfrm>
          <a:off x="430213" y="4953971"/>
          <a:ext cx="444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12" imgW="253890" imgH="228501" progId="Equation.3">
                  <p:embed/>
                </p:oleObj>
              </mc:Choice>
              <mc:Fallback>
                <p:oleObj name="Equation" r:id="rId12" imgW="253890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953971"/>
                        <a:ext cx="4445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9867"/>
              </p:ext>
            </p:extLst>
          </p:nvPr>
        </p:nvGraphicFramePr>
        <p:xfrm>
          <a:off x="476250" y="5460517"/>
          <a:ext cx="488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14" imgW="279279" imgH="215806" progId="Equation.3">
                  <p:embed/>
                </p:oleObj>
              </mc:Choice>
              <mc:Fallback>
                <p:oleObj name="Equation" r:id="rId14" imgW="279279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460517"/>
                        <a:ext cx="488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540875"/>
              </p:ext>
            </p:extLst>
          </p:nvPr>
        </p:nvGraphicFramePr>
        <p:xfrm>
          <a:off x="476250" y="5944838"/>
          <a:ext cx="377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16" imgW="215806" imgH="228501" progId="Equation.3">
                  <p:embed/>
                </p:oleObj>
              </mc:Choice>
              <mc:Fallback>
                <p:oleObj name="Equation" r:id="rId16" imgW="215806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5944838"/>
                        <a:ext cx="3778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3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Experiments at KIT (Germany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Picture 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3300028"/>
            <a:ext cx="3149660" cy="35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6" y="3416305"/>
            <a:ext cx="4292071" cy="32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280920" cy="316835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L×H×W=0.98×1.00×0.96 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Openings: from 0.10×0.10 m  to  0.50×0.50 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 ignition: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rear plate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at the rear of top plate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tests:	10 uniform layer tests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=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0.25-0.50,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=0.10-0.25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14 gradient layer tests (up 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=0.20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Experiments at HSL (UK)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8280920" cy="298092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Aft>
                <a:spcPts val="3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L×H×W=2.5×2.5×5.0 m (volume 31.25 m</a:t>
            </a:r>
            <a:r>
              <a:rPr lang="en-GB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Aft>
                <a:spcPts val="3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Openings: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vents 1 and 5, total area 0.448 m</a:t>
            </a:r>
            <a:r>
              <a:rPr lang="en-GB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Aft>
                <a:spcPts val="3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 spark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ignition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0.3 m under ceiling, 0.8 m from end wall</a:t>
            </a:r>
          </a:p>
          <a:p>
            <a:pPr marL="342900" indent="-342900" algn="just">
              <a:lnSpc>
                <a:spcPct val="100000"/>
              </a:lnSpc>
              <a:spcAft>
                <a:spcPts val="3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tests with non-uniform hydrogen layers (up to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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=0.123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9" name="Picture 8" descr="fig_11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7" y="3671282"/>
            <a:ext cx="3527963" cy="2926070"/>
          </a:xfrm>
          <a:prstGeom prst="rect">
            <a:avLst/>
          </a:prstGeom>
          <a:noFill/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52" y="3789041"/>
            <a:ext cx="410750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280920" cy="5400600"/>
          </a:xfrm>
        </p:spPr>
        <p:txBody>
          <a:bodyPr>
            <a:noAutofit/>
          </a:bodyPr>
          <a:lstStyle/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overpressure depends only on portion of mixture with largest hydrogen concentration </a:t>
            </a: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expression for overpressure is function of unburnt mixture volume fraction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calculated taking into account only fraction of total hydrogen volume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highest burning velocity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8219256" cy="562074"/>
          </a:xfrm>
        </p:spPr>
        <p:txBody>
          <a:bodyPr/>
          <a:lstStyle/>
          <a:p>
            <a:r>
              <a:rPr lang="en-GB" dirty="0" smtClean="0"/>
              <a:t>Gradient layers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1876109"/>
              </p:ext>
            </p:extLst>
          </p:nvPr>
        </p:nvGraphicFramePr>
        <p:xfrm>
          <a:off x="971600" y="3573016"/>
          <a:ext cx="7416824" cy="129614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12073"/>
                <a:gridCol w="850160"/>
                <a:gridCol w="765620"/>
                <a:gridCol w="1082887"/>
                <a:gridCol w="1212073"/>
                <a:gridCol w="1082887"/>
                <a:gridCol w="1211124"/>
              </a:tblGrid>
              <a:tr h="48552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Mixture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sym typeface="Symbol"/>
                        </a:rPr>
                        <a:t>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  <a:sym typeface="Symbol"/>
                        </a:rPr>
                        <a:t>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 smtClean="0">
                          <a:effectLst/>
                        </a:rPr>
                        <a:t>S</a:t>
                      </a:r>
                      <a:r>
                        <a:rPr lang="en-GB" sz="2200" baseline="-25000" dirty="0" smtClean="0">
                          <a:effectLst/>
                        </a:rPr>
                        <a:t>ui</a:t>
                      </a:r>
                      <a:r>
                        <a:rPr lang="en-GB" sz="2200" dirty="0" smtClean="0">
                          <a:effectLst/>
                        </a:rPr>
                        <a:t>, </a:t>
                      </a:r>
                      <a:r>
                        <a:rPr lang="en-GB" sz="2200" dirty="0">
                          <a:effectLst/>
                        </a:rPr>
                        <a:t>m/s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 err="1" smtClean="0">
                          <a:effectLst/>
                        </a:rPr>
                        <a:t>E</a:t>
                      </a:r>
                      <a:r>
                        <a:rPr lang="en-GB" sz="2200" baseline="-25000" dirty="0" err="1" smtClean="0">
                          <a:effectLst/>
                        </a:rPr>
                        <a:t>i</a:t>
                      </a:r>
                      <a:endParaRPr lang="en-GB" sz="2200" i="1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 smtClean="0">
                          <a:effectLst/>
                        </a:rPr>
                        <a:t>c</a:t>
                      </a:r>
                      <a:r>
                        <a:rPr lang="en-GB" sz="2200" baseline="-25000" dirty="0" smtClean="0">
                          <a:effectLst/>
                        </a:rPr>
                        <a:t>ui</a:t>
                      </a:r>
                      <a:r>
                        <a:rPr lang="en-GB" sz="2200" dirty="0" smtClean="0">
                          <a:effectLst/>
                        </a:rPr>
                        <a:t>, </a:t>
                      </a:r>
                      <a:r>
                        <a:rPr lang="en-GB" sz="2200" dirty="0">
                          <a:effectLst/>
                        </a:rPr>
                        <a:t>m/s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effectLst/>
                          <a:latin typeface="Symbol" panose="05050102010706020507" pitchFamily="18" charset="2"/>
                        </a:rPr>
                        <a:t>Dp</a:t>
                      </a:r>
                      <a:r>
                        <a:rPr lang="en-US" sz="2200" baseline="-25000" dirty="0" smtClean="0">
                          <a:effectLst/>
                        </a:rPr>
                        <a:t>1</a:t>
                      </a:r>
                      <a:r>
                        <a:rPr lang="en-US" sz="2200" dirty="0" smtClean="0">
                          <a:effectLst/>
                        </a:rPr>
                        <a:t>/</a:t>
                      </a:r>
                      <a:r>
                        <a:rPr lang="en-US" sz="2200" dirty="0" smtClean="0">
                          <a:effectLst/>
                          <a:latin typeface="Symbol" panose="05050102010706020507" pitchFamily="18" charset="2"/>
                        </a:rPr>
                        <a:t>Dp</a:t>
                      </a:r>
                      <a:r>
                        <a:rPr lang="en-US" sz="2200" baseline="-25000" dirty="0" smtClean="0">
                          <a:effectLst/>
                        </a:rPr>
                        <a:t>2</a:t>
                      </a:r>
                      <a:endParaRPr lang="en-US" sz="220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/>
                </a:tc>
              </a:tr>
              <a:tr h="40530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1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0.1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0.2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0.862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5.52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381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112.4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</a:tr>
              <a:tr h="40530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2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0.2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0.1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0.117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>
                          <a:effectLst/>
                        </a:rPr>
                        <a:t>3.50</a:t>
                      </a:r>
                      <a:endParaRPr lang="en-GB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361</a:t>
                      </a:r>
                      <a:endParaRPr lang="en-GB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985" marR="53985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1216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Theory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0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8208912" cy="460648"/>
          </a:xfrm>
        </p:spPr>
        <p:txBody>
          <a:bodyPr/>
          <a:lstStyle/>
          <a:p>
            <a:r>
              <a:rPr lang="en-GB" dirty="0" smtClean="0"/>
              <a:t>Example of gradient layer account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340768"/>
            <a:ext cx="8568952" cy="47525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BBA46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 tests with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1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(HIWP3-033, HIWP3-046):</a:t>
            </a: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hydrogen conservation: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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0.55</a:t>
            </a:r>
          </a:p>
          <a:p>
            <a:pPr marL="438150" indent="-438150">
              <a:spcBef>
                <a:spcPts val="1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burning velocity range </a:t>
            </a:r>
            <a:r>
              <a:rPr lang="en-GB" sz="2200" kern="0" dirty="0" smtClean="0"/>
              <a:t>(0.95 </a:t>
            </a:r>
            <a:r>
              <a:rPr lang="en-GB" sz="2200" kern="0" dirty="0"/>
              <a:t>– 1.0)</a:t>
            </a:r>
            <a:r>
              <a:rPr lang="en-GB" sz="2200" kern="0" dirty="0" smtClean="0">
                <a:sym typeface="Symbol"/>
              </a:rPr>
              <a:t></a:t>
            </a:r>
            <a:r>
              <a:rPr lang="en-GB" sz="2200" i="1" kern="0" dirty="0" err="1" smtClean="0"/>
              <a:t>S</a:t>
            </a:r>
            <a:r>
              <a:rPr lang="en-GB" sz="2200" i="1" kern="0" baseline="-25000" dirty="0" err="1" smtClean="0"/>
              <a:t>u</a:t>
            </a:r>
            <a:r>
              <a:rPr lang="en-GB" sz="2200" i="1" kern="0" baseline="-50000" dirty="0" err="1" smtClean="0"/>
              <a:t>MAX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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0.037</a:t>
            </a:r>
            <a:endParaRPr lang="en-GB" sz="2200" i="1" kern="0" baseline="-5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19256" cy="562074"/>
          </a:xfrm>
        </p:spPr>
        <p:txBody>
          <a:bodyPr/>
          <a:lstStyle/>
          <a:p>
            <a:r>
              <a:rPr lang="en-GB" dirty="0" smtClean="0"/>
              <a:t>Gradient layers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605000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Line Callout 2 23"/>
          <p:cNvSpPr/>
          <p:nvPr/>
        </p:nvSpPr>
        <p:spPr>
          <a:xfrm>
            <a:off x="6417610" y="4509120"/>
            <a:ext cx="2592000" cy="648000"/>
          </a:xfrm>
          <a:prstGeom prst="borderCallout2">
            <a:avLst>
              <a:gd name="adj1" fmla="val 15012"/>
              <a:gd name="adj2" fmla="val -3190"/>
              <a:gd name="adj3" fmla="val 13994"/>
              <a:gd name="adj4" fmla="val -16363"/>
              <a:gd name="adj5" fmla="val -48598"/>
              <a:gd name="adj6" fmla="val -37034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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=0.55</a:t>
            </a:r>
            <a:b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(hydrogen conservation)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1709890" y="3926704"/>
            <a:ext cx="2052000" cy="540000"/>
          </a:xfrm>
          <a:prstGeom prst="borderCallout2">
            <a:avLst>
              <a:gd name="adj1" fmla="val 31476"/>
              <a:gd name="adj2" fmla="val 103500"/>
              <a:gd name="adj3" fmla="val 32416"/>
              <a:gd name="adj4" fmla="val 114601"/>
              <a:gd name="adj5" fmla="val 16886"/>
              <a:gd name="adj6" fmla="val 134719"/>
            </a:avLst>
          </a:prstGeom>
          <a:solidFill>
            <a:schemeClr val="bg1"/>
          </a:solidFill>
          <a:ln w="19050">
            <a:solidFill>
              <a:srgbClr val="1A2A4F"/>
            </a:solidFill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ydrogen </a:t>
            </a:r>
            <a:r>
              <a:rPr lang="en-GB" sz="1600" b="1" dirty="0" smtClean="0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GB" sz="1600" b="1" dirty="0">
              <a:solidFill>
                <a:srgbClr val="1A2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94329" y="3052482"/>
            <a:ext cx="3726130" cy="1680883"/>
          </a:xfrm>
          <a:custGeom>
            <a:avLst/>
            <a:gdLst>
              <a:gd name="connsiteX0" fmla="*/ 0 w 4083258"/>
              <a:gd name="connsiteY0" fmla="*/ 1667436 h 1838297"/>
              <a:gd name="connsiteX1" fmla="*/ 3724836 w 4083258"/>
              <a:gd name="connsiteY1" fmla="*/ 1680883 h 1838297"/>
              <a:gd name="connsiteX2" fmla="*/ 3724836 w 4083258"/>
              <a:gd name="connsiteY2" fmla="*/ 0 h 1838297"/>
              <a:gd name="connsiteX0" fmla="*/ 0 w 4083258"/>
              <a:gd name="connsiteY0" fmla="*/ 1667436 h 1838297"/>
              <a:gd name="connsiteX1" fmla="*/ 3724836 w 4083258"/>
              <a:gd name="connsiteY1" fmla="*/ 1680883 h 1838297"/>
              <a:gd name="connsiteX2" fmla="*/ 3724836 w 4083258"/>
              <a:gd name="connsiteY2" fmla="*/ 0 h 1838297"/>
              <a:gd name="connsiteX0" fmla="*/ 0 w 3863292"/>
              <a:gd name="connsiteY0" fmla="*/ 1667436 h 1838297"/>
              <a:gd name="connsiteX1" fmla="*/ 3724836 w 3863292"/>
              <a:gd name="connsiteY1" fmla="*/ 1680883 h 1838297"/>
              <a:gd name="connsiteX2" fmla="*/ 3724836 w 3863292"/>
              <a:gd name="connsiteY2" fmla="*/ 0 h 1838297"/>
              <a:gd name="connsiteX0" fmla="*/ 0 w 3863292"/>
              <a:gd name="connsiteY0" fmla="*/ 1667436 h 1728799"/>
              <a:gd name="connsiteX1" fmla="*/ 3724836 w 3863292"/>
              <a:gd name="connsiteY1" fmla="*/ 1680883 h 1728799"/>
              <a:gd name="connsiteX2" fmla="*/ 3724836 w 3863292"/>
              <a:gd name="connsiteY2" fmla="*/ 0 h 1728799"/>
              <a:gd name="connsiteX0" fmla="*/ 0 w 3863292"/>
              <a:gd name="connsiteY0" fmla="*/ 1667436 h 1680883"/>
              <a:gd name="connsiteX1" fmla="*/ 3724836 w 3863292"/>
              <a:gd name="connsiteY1" fmla="*/ 1680883 h 1680883"/>
              <a:gd name="connsiteX2" fmla="*/ 3724836 w 3863292"/>
              <a:gd name="connsiteY2" fmla="*/ 0 h 1680883"/>
              <a:gd name="connsiteX0" fmla="*/ 0 w 3726130"/>
              <a:gd name="connsiteY0" fmla="*/ 1667436 h 1680883"/>
              <a:gd name="connsiteX1" fmla="*/ 3724836 w 3726130"/>
              <a:gd name="connsiteY1" fmla="*/ 1680883 h 1680883"/>
              <a:gd name="connsiteX2" fmla="*/ 3724836 w 3726130"/>
              <a:gd name="connsiteY2" fmla="*/ 0 h 16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130" h="1680883">
                <a:moveTo>
                  <a:pt x="0" y="1667436"/>
                </a:moveTo>
                <a:cubicBezTo>
                  <a:pt x="1605803" y="1692089"/>
                  <a:pt x="3144371" y="1649507"/>
                  <a:pt x="3724836" y="1680883"/>
                </a:cubicBezTo>
                <a:cubicBezTo>
                  <a:pt x="3727078" y="1268507"/>
                  <a:pt x="3725957" y="741830"/>
                  <a:pt x="3724836" y="0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737810"/>
            <a:ext cx="8568952" cy="4320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BBA46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(shaded – non-uniform layer results)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19256" cy="562074"/>
          </a:xfrm>
        </p:spPr>
        <p:txBody>
          <a:bodyPr/>
          <a:lstStyle/>
          <a:p>
            <a:r>
              <a:rPr lang="en-GB" dirty="0" smtClean="0"/>
              <a:t>Correlation results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4620258"/>
              </p:ext>
            </p:extLst>
          </p:nvPr>
        </p:nvGraphicFramePr>
        <p:xfrm>
          <a:off x="382474" y="1187599"/>
          <a:ext cx="8437998" cy="5549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8298"/>
                <a:gridCol w="1008698"/>
                <a:gridCol w="529154"/>
                <a:gridCol w="504056"/>
                <a:gridCol w="475298"/>
                <a:gridCol w="532814"/>
                <a:gridCol w="475298"/>
                <a:gridCol w="475298"/>
                <a:gridCol w="475298"/>
                <a:gridCol w="475298"/>
                <a:gridCol w="475298"/>
                <a:gridCol w="559435"/>
                <a:gridCol w="559435"/>
                <a:gridCol w="772160"/>
                <a:gridCol w="772160"/>
              </a:tblGrid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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(vol.)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(vol.)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m/s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</a:t>
                      </a:r>
                      <a:r>
                        <a:rPr lang="en-GB" sz="1800" b="0" i="1" baseline="-25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K</a:t>
                      </a:r>
                      <a:endParaRPr lang="en-GB" sz="1800" b="0" i="1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</a:t>
                      </a:r>
                      <a:r>
                        <a:rPr lang="en-GB" sz="1800" b="0" i="1" baseline="-25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LP</a:t>
                      </a:r>
                      <a:endParaRPr lang="en-GB" sz="1800" b="0" i="1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</a:t>
                      </a:r>
                      <a:r>
                        <a:rPr lang="en-GB" sz="1800" b="0" i="1" baseline="-25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F</a:t>
                      </a:r>
                      <a:endParaRPr lang="en-GB" sz="1800" b="0" i="1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</a:t>
                      </a:r>
                      <a:r>
                        <a:rPr lang="en-GB" sz="1600" b="0" i="1" baseline="-25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AR</a:t>
                      </a:r>
                      <a:endParaRPr lang="en-GB" sz="1600" b="0" i="1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/</a:t>
                      </a:r>
                      <a:endParaRPr lang="en-GB" sz="18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</a:t>
                      </a:r>
                      <a:r>
                        <a:rPr lang="en-GB" sz="1600" baseline="-25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6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</a:t>
                      </a:r>
                      <a:endParaRPr lang="en-GB" sz="1600" baseline="30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Arial" panose="020B0604020202020204" pitchFamily="34" charset="0"/>
                        </a:rPr>
                        <a:t>Dp</a:t>
                      </a:r>
                      <a:r>
                        <a:rPr lang="en-GB" sz="1800" baseline="-25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</a:t>
                      </a:r>
                      <a:endParaRPr lang="en-GB" sz="1800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Arial" panose="020B0604020202020204" pitchFamily="34" charset="0"/>
                        </a:rPr>
                        <a:t>Dp</a:t>
                      </a:r>
                      <a:r>
                        <a:rPr lang="en-GB" sz="1800" baseline="-25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corr</a:t>
                      </a:r>
                      <a:endParaRPr lang="en-GB" sz="1800" baseline="-25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7.71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HIWP3-038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6.06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HIWP3-047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HIWP3-079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6.26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HIWP3-081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HIWP3-082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800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WP3/Test22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021178" cy="567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038443" y="935614"/>
            <a:ext cx="0" cy="216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764704"/>
            <a:ext cx="8208912" cy="460648"/>
          </a:xfrm>
        </p:spPr>
        <p:txBody>
          <a:bodyPr/>
          <a:lstStyle/>
          <a:p>
            <a:r>
              <a:rPr lang="en-GB" dirty="0" smtClean="0"/>
              <a:t>Best fit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340768"/>
            <a:ext cx="8568952" cy="47525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BBA461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fit achieved for </a:t>
            </a:r>
            <a:r>
              <a:rPr lang="en-GB" sz="2000" i="1" dirty="0"/>
              <a:t>A</a:t>
            </a:r>
            <a:r>
              <a:rPr lang="en-GB" sz="2000" dirty="0"/>
              <a:t>=0.018, </a:t>
            </a:r>
            <a:r>
              <a:rPr lang="en-GB" sz="2000" i="1" dirty="0"/>
              <a:t>B</a:t>
            </a:r>
            <a:r>
              <a:rPr lang="en-GB" sz="2000" dirty="0"/>
              <a:t>=0.94 </a:t>
            </a:r>
            <a:r>
              <a:rPr lang="en-GB" sz="2000" dirty="0" smtClean="0"/>
              <a:t>: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19256" cy="562074"/>
          </a:xfrm>
        </p:spPr>
        <p:txBody>
          <a:bodyPr/>
          <a:lstStyle/>
          <a:p>
            <a:r>
              <a:rPr lang="en-GB" dirty="0" smtClean="0"/>
              <a:t>Correlation results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764704"/>
            <a:ext cx="8208912" cy="4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BBA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8" y="1700808"/>
            <a:ext cx="706334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5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80920" cy="5141167"/>
          </a:xfrm>
        </p:spPr>
        <p:txBody>
          <a:bodyPr>
            <a:noAutofit/>
          </a:bodyPr>
          <a:lstStyle/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The analytical model for vented deflagration of localised mixtures, its major assumptions and derivation steps were </a:t>
            </a:r>
            <a:r>
              <a:rPr lang="en-GB" sz="2200" dirty="0" smtClean="0"/>
              <a:t>presented</a:t>
            </a:r>
          </a:p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 smtClean="0"/>
              <a:t>The </a:t>
            </a:r>
            <a:r>
              <a:rPr lang="en-GB" sz="2200" dirty="0"/>
              <a:t>model analysis and comparison with experiments </a:t>
            </a:r>
            <a:r>
              <a:rPr lang="en-GB" sz="2200" dirty="0" smtClean="0"/>
              <a:t>proved </a:t>
            </a:r>
            <a:r>
              <a:rPr lang="en-GB" sz="2200" dirty="0"/>
              <a:t>that only a small fraction of the non-uniform mixture with highest burning velocity </a:t>
            </a:r>
            <a:r>
              <a:rPr lang="en-GB" sz="2200" dirty="0" smtClean="0"/>
              <a:t>will </a:t>
            </a:r>
            <a:r>
              <a:rPr lang="en-GB" sz="2200" dirty="0"/>
              <a:t>have </a:t>
            </a:r>
            <a:r>
              <a:rPr lang="en-GB" sz="2200" dirty="0" smtClean="0"/>
              <a:t>effect </a:t>
            </a:r>
            <a:r>
              <a:rPr lang="en-GB" sz="2200" dirty="0"/>
              <a:t>on the maximum </a:t>
            </a:r>
            <a:r>
              <a:rPr lang="en-GB" sz="2200" dirty="0" smtClean="0"/>
              <a:t>overpressure</a:t>
            </a:r>
          </a:p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 smtClean="0"/>
              <a:t>The </a:t>
            </a:r>
            <a:r>
              <a:rPr lang="en-GB" sz="2200" dirty="0"/>
              <a:t>technique to calculate this fraction of unburnt mixture in non-uniform layers </a:t>
            </a:r>
            <a:r>
              <a:rPr lang="en-GB" sz="2200" dirty="0" smtClean="0"/>
              <a:t>accounted mixture with burning velocity within the range between 95% and 100% of the maximum burning velocity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200" dirty="0"/>
              <a:t>The </a:t>
            </a:r>
            <a:r>
              <a:rPr lang="en-GB" sz="2200" dirty="0" smtClean="0"/>
              <a:t>model has a potential </a:t>
            </a:r>
            <a:r>
              <a:rPr lang="en-GB" sz="2200" dirty="0"/>
              <a:t>to be used for hazards analysis and design of mitigation measures against deflagrations of realistic non-uniform mixtures in context of safe indoor use of hydrogen applications</a:t>
            </a: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484784"/>
            <a:ext cx="8496944" cy="5112567"/>
          </a:xfrm>
        </p:spPr>
        <p:txBody>
          <a:bodyPr>
            <a:normAutofit/>
          </a:bodyPr>
          <a:lstStyle/>
          <a:p>
            <a:pPr marL="548640" indent="-5486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dirty="0"/>
              <a:t>Available vent sizing methodologies are applicable </a:t>
            </a:r>
            <a:r>
              <a:rPr lang="en-GB" dirty="0" smtClean="0"/>
              <a:t>only to </a:t>
            </a:r>
            <a:r>
              <a:rPr lang="en-GB" dirty="0"/>
              <a:t>uniform fuel-air mixtures occupying the whole </a:t>
            </a:r>
            <a:r>
              <a:rPr lang="en-GB" dirty="0" smtClean="0"/>
              <a:t>enclosure</a:t>
            </a:r>
            <a:endParaRPr lang="en-GB" dirty="0"/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dirty="0"/>
              <a:t>Deflagration of non-uniform or layered mixtures can generate overpressure above that for uniform mixture deflagration (the same amount of hydrogen)</a:t>
            </a:r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dirty="0"/>
              <a:t>Maximum overpressure depends strongly on portion of mixture with largest hydrogen concentration</a:t>
            </a:r>
            <a:endParaRPr lang="en-US" dirty="0"/>
          </a:p>
          <a:p>
            <a:pPr marL="548640" indent="-5486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dirty="0"/>
              <a:t>Experimental data (FCH-JU </a:t>
            </a:r>
            <a:r>
              <a:rPr lang="en-GB" dirty="0" err="1"/>
              <a:t>HyIndoor</a:t>
            </a:r>
            <a:r>
              <a:rPr lang="en-GB" dirty="0"/>
              <a:t> project) recently became available for validation of the previously developed theory (Molkov, DSc thesis,1996)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4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540" y="2060848"/>
            <a:ext cx="5112568" cy="144016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1540" y="5337212"/>
            <a:ext cx="4680520" cy="10441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was supported through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FCH-JU “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HyIndoor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project, grant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278534, </a:t>
            </a:r>
            <a:r>
              <a:rPr lang="en-GB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www.hyindoor.eu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7544" y="4663058"/>
            <a:ext cx="8568952" cy="18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BA461"/>
              </a:buClr>
            </a:pPr>
            <a:r>
              <a:rPr lang="en-GB" sz="2000" dirty="0" smtClean="0"/>
              <a:t>Initial </a:t>
            </a:r>
            <a:r>
              <a:rPr lang="en-GB" sz="2000" dirty="0"/>
              <a:t>volume fraction of unburnt </a:t>
            </a:r>
            <a:r>
              <a:rPr lang="en-GB" sz="2000" dirty="0" smtClean="0"/>
              <a:t>mixture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BBA461"/>
              </a:buClr>
            </a:pPr>
            <a:r>
              <a:rPr lang="en-GB" sz="2000" dirty="0" smtClean="0"/>
              <a:t>Volume </a:t>
            </a:r>
            <a:r>
              <a:rPr lang="en-GB" sz="2000" dirty="0"/>
              <a:t>fraction of fuel in combustible mixture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A461"/>
              </a:buClr>
            </a:pPr>
            <a:endParaRPr lang="en-GB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 smtClean="0"/>
              <a:t>Layered mixture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 smtClean="0"/>
              <a:t>Calculation scheme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789026"/>
              </p:ext>
            </p:extLst>
          </p:nvPr>
        </p:nvGraphicFramePr>
        <p:xfrm>
          <a:off x="5103360" y="1422301"/>
          <a:ext cx="3931444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Picture" r:id="rId3" imgW="4590360" imgH="3619440" progId="Word.Picture.8">
                  <p:embed/>
                </p:oleObj>
              </mc:Choice>
              <mc:Fallback>
                <p:oleObj name="Picture" r:id="rId3" imgW="4590360" imgH="3619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360" y="1422301"/>
                        <a:ext cx="3931444" cy="288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98117"/>
              </p:ext>
            </p:extLst>
          </p:nvPr>
        </p:nvGraphicFramePr>
        <p:xfrm>
          <a:off x="323528" y="1412776"/>
          <a:ext cx="392972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Picture" r:id="rId5" imgW="4590360" imgH="3619440" progId="Word.Picture.8">
                  <p:embed/>
                </p:oleObj>
              </mc:Choice>
              <mc:Fallback>
                <p:oleObj name="Picture" r:id="rId5" imgW="4590360" imgH="3619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3929725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4026625" y="2981279"/>
            <a:ext cx="851035" cy="581186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17708"/>
              </p:ext>
            </p:extLst>
          </p:nvPr>
        </p:nvGraphicFramePr>
        <p:xfrm>
          <a:off x="5940152" y="4653136"/>
          <a:ext cx="317772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7" imgW="1815840" imgH="253800" progId="Equation.3">
                  <p:embed/>
                </p:oleObj>
              </mc:Choice>
              <mc:Fallback>
                <p:oleObj name="Equation" r:id="rId7" imgW="1815840" imgH="253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653136"/>
                        <a:ext cx="317772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30395"/>
              </p:ext>
            </p:extLst>
          </p:nvPr>
        </p:nvGraphicFramePr>
        <p:xfrm>
          <a:off x="5940152" y="5167114"/>
          <a:ext cx="195552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" name="Equation" r:id="rId9" imgW="1117440" imgH="253800" progId="Equation.3">
                  <p:embed/>
                </p:oleObj>
              </mc:Choice>
              <mc:Fallback>
                <p:oleObj name="Equation" r:id="rId9" imgW="1117440" imgH="253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167114"/>
                        <a:ext cx="195552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1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5013176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980728"/>
            <a:ext cx="8496944" cy="587727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 smtClean="0"/>
              <a:t>Volume </a:t>
            </a:r>
            <a:r>
              <a:rPr lang="en-GB" sz="2000" dirty="0"/>
              <a:t>conservation (non-dimensional form)</a:t>
            </a:r>
          </a:p>
          <a:p>
            <a:pPr marL="342900" indent="-342900" algn="just">
              <a:lnSpc>
                <a:spcPts val="2200"/>
              </a:lnSpc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indent="-342900" algn="just">
              <a:lnSpc>
                <a:spcPts val="2200"/>
              </a:lnSpc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Mass conservation (non-dimensional form)</a:t>
            </a:r>
          </a:p>
          <a:p>
            <a:pPr marL="342900" indent="-342900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indent="-342900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r>
              <a:rPr lang="en-GB" sz="2000" dirty="0" smtClean="0"/>
              <a:t>    </a:t>
            </a:r>
            <a:r>
              <a:rPr lang="en-GB" sz="2000" dirty="0"/>
              <a:t>where 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/>
              <a:t> – fraction of vent area occupied by burnt mixture</a:t>
            </a:r>
          </a:p>
          <a:p>
            <a:pPr marL="342900" indent="-34290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 smtClean="0"/>
              <a:t>Internal energy conservation equation</a:t>
            </a:r>
          </a:p>
          <a:p>
            <a:pPr marL="342900" indent="-34290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indent="-34290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 smtClean="0"/>
          </a:p>
          <a:p>
            <a:pPr marL="342900" lvl="0" indent="-342900" algn="just">
              <a:lnSpc>
                <a:spcPts val="2200"/>
              </a:lnSpc>
              <a:spcBef>
                <a:spcPts val="9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1800" dirty="0"/>
              <a:t>Mass outflow rate</a:t>
            </a:r>
          </a:p>
          <a:p>
            <a:pPr marL="342900" lvl="0" indent="-342900" algn="just">
              <a:lnSpc>
                <a:spcPts val="2200"/>
              </a:lnSpc>
              <a:spcBef>
                <a:spcPts val="9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1800" dirty="0"/>
          </a:p>
          <a:p>
            <a:pPr marL="342900" lvl="0" indent="-342900" algn="just">
              <a:lnSpc>
                <a:spcPts val="2200"/>
              </a:lnSpc>
              <a:spcBef>
                <a:spcPts val="9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1800" dirty="0"/>
          </a:p>
          <a:p>
            <a:pPr lvl="0" algn="just">
              <a:lnSpc>
                <a:spcPts val="2200"/>
              </a:lnSpc>
              <a:spcBef>
                <a:spcPts val="900"/>
              </a:spcBef>
              <a:buClr>
                <a:srgbClr val="BBA461"/>
              </a:buClr>
              <a:buSzPct val="100000"/>
              <a:defRPr/>
            </a:pPr>
            <a:r>
              <a:rPr lang="en-GB" sz="1800" dirty="0"/>
              <a:t>   </a:t>
            </a:r>
            <a:r>
              <a:rPr lang="en-GB" sz="1800" dirty="0" smtClean="0"/>
              <a:t>  </a:t>
            </a:r>
            <a:r>
              <a:rPr lang="en-GB" sz="1800" dirty="0"/>
              <a:t>where 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dirty="0" smtClean="0"/>
              <a:t> </a:t>
            </a:r>
            <a:r>
              <a:rPr lang="en-GB" sz="1800" dirty="0"/>
              <a:t>– </a:t>
            </a:r>
            <a:r>
              <a:rPr lang="en-GB" sz="1800" dirty="0" smtClean="0"/>
              <a:t>initial (ambient) </a:t>
            </a:r>
            <a:r>
              <a:rPr lang="en-GB" sz="1800" dirty="0"/>
              <a:t>pressure, </a:t>
            </a:r>
            <a:r>
              <a:rPr lang="en-GB" sz="1800" i="1" dirty="0">
                <a:latin typeface="Symbol" pitchFamily="18" charset="2"/>
              </a:rPr>
              <a:t>m</a:t>
            </a:r>
            <a:r>
              <a:rPr lang="en-GB" sz="1800" dirty="0"/>
              <a:t> – discharge coefficient, </a:t>
            </a:r>
            <a:r>
              <a:rPr lang="en-GB" sz="1800" i="1" u="sng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800" dirty="0"/>
              <a:t> – vent area</a:t>
            </a:r>
          </a:p>
          <a:p>
            <a:pPr marL="363538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defRPr/>
            </a:pPr>
            <a:r>
              <a:rPr lang="en-GB" sz="1800" i="1" dirty="0" smtClean="0"/>
              <a:t>Ref</a:t>
            </a:r>
            <a:r>
              <a:rPr lang="en-GB" sz="1800" i="1" dirty="0"/>
              <a:t>.: V. </a:t>
            </a:r>
            <a:r>
              <a:rPr lang="en-GB" sz="1800" i="1" dirty="0" err="1"/>
              <a:t>Molkov</a:t>
            </a:r>
            <a:r>
              <a:rPr lang="en-GB" sz="1800" i="1" dirty="0"/>
              <a:t>, DSc thesis, </a:t>
            </a:r>
            <a:r>
              <a:rPr lang="en-GB" sz="1800" i="1" dirty="0" smtClean="0"/>
              <a:t>1996</a:t>
            </a:r>
            <a:endParaRPr lang="en-GB" sz="1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 smtClean="0"/>
              <a:t>Problem formulation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endParaRPr lang="en-GB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52612"/>
              </p:ext>
            </p:extLst>
          </p:nvPr>
        </p:nvGraphicFramePr>
        <p:xfrm>
          <a:off x="1034062" y="1484784"/>
          <a:ext cx="117315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62" y="1484784"/>
                        <a:ext cx="1173150" cy="37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03043"/>
              </p:ext>
            </p:extLst>
          </p:nvPr>
        </p:nvGraphicFramePr>
        <p:xfrm>
          <a:off x="1034062" y="2422883"/>
          <a:ext cx="2897046" cy="65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5" imgW="2145960" imgH="482400" progId="Equation.3">
                  <p:embed/>
                </p:oleObj>
              </mc:Choice>
              <mc:Fallback>
                <p:oleObj name="Equation" r:id="rId5" imgW="2145960" imgH="4824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62" y="2422883"/>
                        <a:ext cx="2897046" cy="65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581597"/>
              </p:ext>
            </p:extLst>
          </p:nvPr>
        </p:nvGraphicFramePr>
        <p:xfrm>
          <a:off x="1034062" y="3987599"/>
          <a:ext cx="5640516" cy="68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7" imgW="4178160" imgH="507960" progId="Equation.3">
                  <p:embed/>
                </p:oleObj>
              </mc:Choice>
              <mc:Fallback>
                <p:oleObj name="Equation" r:id="rId7" imgW="41781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62" y="3987599"/>
                        <a:ext cx="5640516" cy="685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4" name="Picture 2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06888"/>
            <a:ext cx="4152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540" y="1052736"/>
            <a:ext cx="8604956" cy="561662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Expressions for internal energy: </a:t>
            </a:r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Non-dimensional pressure (using perfect gas law and adiabatic process assumptions):</a:t>
            </a:r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algn="just">
              <a:lnSpc>
                <a:spcPts val="2200"/>
              </a:lnSpc>
              <a:buClr>
                <a:srgbClr val="BBA461"/>
              </a:buClr>
              <a:buSzPct val="100000"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where </a:t>
            </a:r>
            <a:r>
              <a:rPr lang="en-GB" sz="2000" i="1" dirty="0">
                <a:sym typeface="Symbol"/>
              </a:rPr>
              <a:t></a:t>
            </a:r>
            <a:r>
              <a:rPr lang="en-GB" sz="2000" dirty="0">
                <a:sym typeface="Symbol"/>
              </a:rPr>
              <a:t> - density, </a:t>
            </a:r>
            <a:r>
              <a:rPr lang="en-GB" sz="2000" i="1" dirty="0">
                <a:sym typeface="Symbol"/>
              </a:rPr>
              <a:t></a:t>
            </a:r>
            <a:r>
              <a:rPr lang="en-GB" sz="2000" dirty="0">
                <a:sym typeface="Symbol"/>
              </a:rPr>
              <a:t> </a:t>
            </a:r>
            <a:r>
              <a:rPr lang="en-GB" sz="2000" dirty="0"/>
              <a:t>– non-dimensional (relative) density </a:t>
            </a:r>
          </a:p>
          <a:p>
            <a:pPr marL="342900" indent="-34290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from which it follows that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77789"/>
              </p:ext>
            </p:extLst>
          </p:nvPr>
        </p:nvGraphicFramePr>
        <p:xfrm>
          <a:off x="885811" y="1501803"/>
          <a:ext cx="27172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Equation" r:id="rId4" imgW="1358640" imgH="431640" progId="Equation.3">
                  <p:embed/>
                </p:oleObj>
              </mc:Choice>
              <mc:Fallback>
                <p:oleObj name="Equation" r:id="rId4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11" y="1501803"/>
                        <a:ext cx="271728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15404"/>
              </p:ext>
            </p:extLst>
          </p:nvPr>
        </p:nvGraphicFramePr>
        <p:xfrm>
          <a:off x="4163888" y="1412776"/>
          <a:ext cx="480024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Equation" r:id="rId6" imgW="2400120" imgH="482400" progId="Equation.3">
                  <p:embed/>
                </p:oleObj>
              </mc:Choice>
              <mc:Fallback>
                <p:oleObj name="Equation" r:id="rId6" imgW="240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888" y="1412776"/>
                        <a:ext cx="4800240" cy="96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34970"/>
              </p:ext>
            </p:extLst>
          </p:nvPr>
        </p:nvGraphicFramePr>
        <p:xfrm>
          <a:off x="893500" y="3071227"/>
          <a:ext cx="759456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Equation" r:id="rId8" imgW="3797280" imgH="507960" progId="Equation.3">
                  <p:embed/>
                </p:oleObj>
              </mc:Choice>
              <mc:Fallback>
                <p:oleObj name="Equation" r:id="rId8" imgW="3797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00" y="3071227"/>
                        <a:ext cx="7594560" cy="101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17511"/>
              </p:ext>
            </p:extLst>
          </p:nvPr>
        </p:nvGraphicFramePr>
        <p:xfrm>
          <a:off x="2582863" y="5223877"/>
          <a:ext cx="33019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Equation" r:id="rId10" imgW="1650960" imgH="431640" progId="Equation.3">
                  <p:embed/>
                </p:oleObj>
              </mc:Choice>
              <mc:Fallback>
                <p:oleObj name="Equation" r:id="rId10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5223877"/>
                        <a:ext cx="330192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development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540" y="980728"/>
            <a:ext cx="8604956" cy="568863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Using thermodynamic relations </a:t>
            </a:r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2466975" lvl="5" indent="0" algn="ju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BBA461"/>
              </a:buClr>
              <a:buSzPct val="100000"/>
              <a:buNone/>
              <a:defRPr/>
            </a:pPr>
            <a:r>
              <a:rPr lang="en-GB" sz="2000" dirty="0"/>
              <a:t> - expansion coefficient</a:t>
            </a:r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energy equation becomes</a:t>
            </a:r>
          </a:p>
          <a:p>
            <a:pPr marL="342900" lvl="0" indent="-342900" algn="just">
              <a:lnSpc>
                <a:spcPts val="2200"/>
              </a:lnSpc>
              <a:spcBef>
                <a:spcPts val="12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GB" sz="20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78489"/>
              </p:ext>
            </p:extLst>
          </p:nvPr>
        </p:nvGraphicFramePr>
        <p:xfrm>
          <a:off x="755576" y="1412776"/>
          <a:ext cx="1385946" cy="4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Equation" r:id="rId4" imgW="749160" imgH="228600" progId="Equation.3">
                  <p:embed/>
                </p:oleObj>
              </mc:Choice>
              <mc:Fallback>
                <p:oleObj name="Equation" r:id="rId4" imgW="74916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1385946" cy="42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56429"/>
              </p:ext>
            </p:extLst>
          </p:nvPr>
        </p:nvGraphicFramePr>
        <p:xfrm>
          <a:off x="539552" y="5272864"/>
          <a:ext cx="8458200" cy="89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Equation" r:id="rId6" imgW="4572000" imgH="482400" progId="Equation.3">
                  <p:embed/>
                </p:oleObj>
              </mc:Choice>
              <mc:Fallback>
                <p:oleObj name="Equation" r:id="rId6" imgW="457200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272864"/>
                        <a:ext cx="8458200" cy="89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25719"/>
              </p:ext>
            </p:extLst>
          </p:nvPr>
        </p:nvGraphicFramePr>
        <p:xfrm>
          <a:off x="755576" y="2049933"/>
          <a:ext cx="1714950" cy="44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" name="Equation" r:id="rId8" imgW="927000" imgH="241200" progId="Equation.3">
                  <p:embed/>
                </p:oleObj>
              </mc:Choice>
              <mc:Fallback>
                <p:oleObj name="Equation" r:id="rId8" imgW="9270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049933"/>
                        <a:ext cx="1714950" cy="44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29670"/>
              </p:ext>
            </p:extLst>
          </p:nvPr>
        </p:nvGraphicFramePr>
        <p:xfrm>
          <a:off x="539552" y="4175901"/>
          <a:ext cx="5967360" cy="93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" name="Equation" r:id="rId10" imgW="3225600" imgH="507960" progId="Equation.3">
                  <p:embed/>
                </p:oleObj>
              </mc:Choice>
              <mc:Fallback>
                <p:oleObj name="Equation" r:id="rId10" imgW="32256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175901"/>
                        <a:ext cx="5967360" cy="939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89683"/>
              </p:ext>
            </p:extLst>
          </p:nvPr>
        </p:nvGraphicFramePr>
        <p:xfrm>
          <a:off x="755576" y="2709317"/>
          <a:ext cx="2184480" cy="4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" name="Equation" r:id="rId12" imgW="1180800" imgH="228600" progId="Equation.3">
                  <p:embed/>
                </p:oleObj>
              </mc:Choice>
              <mc:Fallback>
                <p:oleObj name="Equation" r:id="rId12" imgW="11808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9317"/>
                        <a:ext cx="2184480" cy="42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512" y="4914274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 dynamics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540" y="1124744"/>
            <a:ext cx="8604956" cy="554461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Introducing burning velocity</a:t>
            </a:r>
          </a:p>
          <a:p>
            <a:pPr marL="280988" lvl="0" indent="-280988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endParaRPr lang="en-GB" sz="2000" dirty="0"/>
          </a:p>
          <a:p>
            <a:pPr marL="280988" lvl="0" indent="-280988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endParaRPr lang="en-GB" sz="2000" dirty="0"/>
          </a:p>
          <a:p>
            <a:pPr marL="280988" lvl="0" indent="-280988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endParaRPr lang="en-GB" sz="2000" dirty="0"/>
          </a:p>
          <a:p>
            <a:pPr marL="280988" lvl="0" indent="-280988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endParaRPr lang="en-GB" sz="2000" dirty="0" smtClean="0"/>
          </a:p>
          <a:p>
            <a:pPr marL="280988" lvl="0" indent="-280988" algn="just">
              <a:lnSpc>
                <a:spcPts val="2200"/>
              </a:lnSpc>
              <a:spcBef>
                <a:spcPts val="600"/>
              </a:spcBef>
              <a:buClr>
                <a:srgbClr val="BBA461"/>
              </a:buClr>
              <a:buSzPct val="100000"/>
              <a:defRPr/>
            </a:pPr>
            <a:endParaRPr lang="en-GB" sz="2000" dirty="0"/>
          </a:p>
          <a:p>
            <a:pPr marL="358775" algn="just">
              <a:spcBef>
                <a:spcPts val="900"/>
              </a:spcBef>
              <a:buClr>
                <a:srgbClr val="BBA461"/>
              </a:buClr>
              <a:buSzPct val="100000"/>
              <a:defRPr/>
            </a:pPr>
            <a:r>
              <a:rPr lang="en-GB" sz="2000" dirty="0" smtClean="0"/>
              <a:t>	 </a:t>
            </a:r>
            <a:r>
              <a:rPr lang="en-GB" sz="2000" dirty="0"/>
              <a:t>	       </a:t>
            </a:r>
            <a:r>
              <a:rPr lang="en-GB" sz="2000" dirty="0" smtClean="0"/>
              <a:t>				- </a:t>
            </a:r>
            <a:r>
              <a:rPr lang="en-GB" sz="2000" dirty="0"/>
              <a:t>non-dimensional time,</a:t>
            </a:r>
          </a:p>
          <a:p>
            <a:pPr marL="280988" indent="-280988">
              <a:spcBef>
                <a:spcPts val="1200"/>
              </a:spcBef>
              <a:buClr>
                <a:srgbClr val="BBA461"/>
              </a:buClr>
              <a:buSzPct val="100000"/>
              <a:defRPr/>
            </a:pPr>
            <a:endParaRPr lang="en-GB" sz="2000" dirty="0" smtClean="0"/>
          </a:p>
          <a:p>
            <a:pPr marL="280988" indent="-280988">
              <a:spcBef>
                <a:spcPts val="1200"/>
              </a:spcBef>
              <a:buClr>
                <a:srgbClr val="BBA461"/>
              </a:buClr>
              <a:buSzPct val="100000"/>
              <a:defRPr/>
            </a:pPr>
            <a:r>
              <a:rPr lang="en-GB" sz="2000" dirty="0" smtClean="0"/>
              <a:t>	</a:t>
            </a:r>
            <a:r>
              <a:rPr lang="en-GB" sz="2000" dirty="0"/>
              <a:t>					</a:t>
            </a:r>
            <a:r>
              <a:rPr lang="en-GB" sz="2000" dirty="0" smtClean="0"/>
              <a:t>	- </a:t>
            </a:r>
            <a:r>
              <a:rPr lang="en-GB" sz="2000" dirty="0"/>
              <a:t>venting parameter</a:t>
            </a:r>
          </a:p>
          <a:p>
            <a:pPr marL="280988" lvl="0" indent="-280988">
              <a:spcBef>
                <a:spcPts val="0"/>
              </a:spcBef>
              <a:buClr>
                <a:srgbClr val="BBA461"/>
              </a:buClr>
              <a:buSzPct val="100000"/>
              <a:defRPr/>
            </a:pPr>
            <a:endParaRPr lang="en-GB" sz="2000" dirty="0" smtClean="0"/>
          </a:p>
          <a:p>
            <a:pPr marL="280988" lvl="0" indent="-280988">
              <a:spcBef>
                <a:spcPts val="1800"/>
              </a:spcBef>
              <a:buClr>
                <a:srgbClr val="BBA461"/>
              </a:buClr>
              <a:buSzPct val="100000"/>
              <a:defRPr/>
            </a:pPr>
            <a:r>
              <a:rPr lang="en-GB" sz="2000" dirty="0" smtClean="0"/>
              <a:t>							- non-dimensional</a:t>
            </a:r>
            <a:br>
              <a:rPr lang="en-GB" sz="2000" dirty="0" smtClean="0"/>
            </a:br>
            <a:r>
              <a:rPr lang="en-GB" sz="2000" dirty="0" smtClean="0"/>
              <a:t>						  number characterising</a:t>
            </a:r>
            <a:br>
              <a:rPr lang="en-GB" sz="2000" dirty="0" smtClean="0"/>
            </a:br>
            <a:r>
              <a:rPr lang="en-GB" sz="2000" dirty="0" smtClean="0"/>
              <a:t>						  subsonic outflow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25710"/>
              </p:ext>
            </p:extLst>
          </p:nvPr>
        </p:nvGraphicFramePr>
        <p:xfrm>
          <a:off x="988778" y="1598685"/>
          <a:ext cx="43110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" name="Equation" r:id="rId4" imgW="2463480" imgH="393480" progId="Equation.3">
                  <p:embed/>
                </p:oleObj>
              </mc:Choice>
              <mc:Fallback>
                <p:oleObj name="Equation" r:id="rId4" imgW="24634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778" y="1598685"/>
                        <a:ext cx="43110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53846"/>
              </p:ext>
            </p:extLst>
          </p:nvPr>
        </p:nvGraphicFramePr>
        <p:xfrm>
          <a:off x="988778" y="2462781"/>
          <a:ext cx="495558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" name="Equation" r:id="rId6" imgW="2831760" imgH="393480" progId="Equation.3">
                  <p:embed/>
                </p:oleObj>
              </mc:Choice>
              <mc:Fallback>
                <p:oleObj name="Equation" r:id="rId6" imgW="2831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778" y="2462781"/>
                        <a:ext cx="495558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92124"/>
              </p:ext>
            </p:extLst>
          </p:nvPr>
        </p:nvGraphicFramePr>
        <p:xfrm>
          <a:off x="4751356" y="3340501"/>
          <a:ext cx="115542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" name="Equation" r:id="rId8" imgW="660240" imgH="228600" progId="Equation.3">
                  <p:embed/>
                </p:oleObj>
              </mc:Choice>
              <mc:Fallback>
                <p:oleObj name="Equation" r:id="rId8" imgW="660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56" y="3340501"/>
                        <a:ext cx="115542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43038"/>
              </p:ext>
            </p:extLst>
          </p:nvPr>
        </p:nvGraphicFramePr>
        <p:xfrm>
          <a:off x="395536" y="5046813"/>
          <a:ext cx="551124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" name="Equation" r:id="rId10" imgW="3149280" imgH="279360" progId="Equation.3">
                  <p:embed/>
                </p:oleObj>
              </mc:Choice>
              <mc:Fallback>
                <p:oleObj name="Equation" r:id="rId10" imgW="314928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46813"/>
                        <a:ext cx="551124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6533"/>
              </p:ext>
            </p:extLst>
          </p:nvPr>
        </p:nvGraphicFramePr>
        <p:xfrm>
          <a:off x="417586" y="5788773"/>
          <a:ext cx="548919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" name="Equation" r:id="rId12" imgW="3136680" imgH="279360" progId="Equation.3">
                  <p:embed/>
                </p:oleObj>
              </mc:Choice>
              <mc:Fallback>
                <p:oleObj name="Equation" r:id="rId12" imgW="313668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86" y="5788773"/>
                        <a:ext cx="548919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27435"/>
              </p:ext>
            </p:extLst>
          </p:nvPr>
        </p:nvGraphicFramePr>
        <p:xfrm>
          <a:off x="2928766" y="3993632"/>
          <a:ext cx="297801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" name="Equation" r:id="rId14" imgW="1701720" imgH="457200" progId="Equation.3">
                  <p:embed/>
                </p:oleObj>
              </mc:Choice>
              <mc:Fallback>
                <p:oleObj name="Equation" r:id="rId14" imgW="17017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766" y="3993632"/>
                        <a:ext cx="297801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6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 generation-outflow balance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1540" y="1052736"/>
            <a:ext cx="8604956" cy="5616624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BBA46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000" dirty="0"/>
              <a:t>General expression for gas generation-outflow balance, subsonic velocity</a:t>
            </a:r>
          </a:p>
          <a:p>
            <a:pPr marL="280988" lvl="0" indent="-280988" algn="just">
              <a:buSzPct val="75000"/>
              <a:defRPr/>
            </a:pPr>
            <a:endParaRPr lang="en-GB" sz="2000" dirty="0"/>
          </a:p>
          <a:p>
            <a:pPr marL="280988" indent="-280988" algn="just">
              <a:spcAft>
                <a:spcPts val="0"/>
              </a:spcAft>
              <a:buSzPct val="75000"/>
              <a:defRPr/>
            </a:pPr>
            <a:endParaRPr lang="en-GB" sz="2000" dirty="0" smtClean="0"/>
          </a:p>
          <a:p>
            <a:pPr marL="280988" indent="-280988" algn="just">
              <a:spcAft>
                <a:spcPts val="0"/>
              </a:spcAft>
              <a:buSzPct val="75000"/>
              <a:defRPr/>
            </a:pPr>
            <a:endParaRPr lang="en-GB" sz="2000" dirty="0"/>
          </a:p>
          <a:p>
            <a:pPr marL="280988" indent="-280988" algn="just">
              <a:spcAft>
                <a:spcPts val="0"/>
              </a:spcAft>
              <a:buSzPct val="75000"/>
              <a:defRPr/>
            </a:pPr>
            <a:endParaRPr lang="en-GB" sz="2000" dirty="0"/>
          </a:p>
          <a:p>
            <a:pPr marL="280988" indent="-280988" algn="just">
              <a:spcAft>
                <a:spcPts val="0"/>
              </a:spcAft>
              <a:buSzPct val="75000"/>
              <a:defRPr/>
            </a:pPr>
            <a:endParaRPr lang="en-GB" sz="2000" dirty="0" smtClean="0"/>
          </a:p>
          <a:p>
            <a:pPr marL="280988" indent="-280988" algn="just">
              <a:spcAft>
                <a:spcPts val="0"/>
              </a:spcAft>
              <a:buSzPct val="75000"/>
              <a:defRPr/>
            </a:pPr>
            <a:endParaRPr lang="en-GB" sz="2000" dirty="0"/>
          </a:p>
          <a:p>
            <a:pPr algn="just">
              <a:buSzPct val="75000"/>
              <a:defRPr/>
            </a:pPr>
            <a:r>
              <a:rPr lang="en-GB" sz="2000" dirty="0"/>
              <a:t>	     - dimensionless pressure</a:t>
            </a:r>
          </a:p>
          <a:p>
            <a:pPr algn="just">
              <a:spcBef>
                <a:spcPts val="1200"/>
              </a:spcBef>
              <a:buSzPct val="75000"/>
              <a:defRPr/>
            </a:pPr>
            <a:r>
              <a:rPr lang="en-GB" sz="2000" dirty="0"/>
              <a:t>	     - mass fraction of unburnt mixture inside enclosure </a:t>
            </a:r>
          </a:p>
          <a:p>
            <a:pPr algn="just">
              <a:spcBef>
                <a:spcPts val="1200"/>
              </a:spcBef>
              <a:buSzPct val="75000"/>
              <a:defRPr/>
            </a:pPr>
            <a:r>
              <a:rPr lang="en-GB" sz="2000" dirty="0"/>
              <a:t>	     - </a:t>
            </a:r>
            <a:r>
              <a:rPr lang="en-US" sz="2000" dirty="0"/>
              <a:t>flame wrinkling </a:t>
            </a:r>
            <a:r>
              <a:rPr lang="en-US" sz="2000" dirty="0" smtClean="0"/>
              <a:t>factor</a:t>
            </a:r>
            <a:endParaRPr lang="en-GB" sz="2000" dirty="0" smtClean="0"/>
          </a:p>
          <a:p>
            <a:pPr algn="just">
              <a:spcBef>
                <a:spcPts val="2400"/>
              </a:spcBef>
              <a:buSzPct val="75000"/>
              <a:defRPr/>
            </a:pPr>
            <a:r>
              <a:rPr lang="en-GB" sz="2000" dirty="0" smtClean="0"/>
              <a:t>				    </a:t>
            </a:r>
          </a:p>
          <a:p>
            <a:pPr algn="just">
              <a:spcBef>
                <a:spcPts val="1800"/>
              </a:spcBef>
              <a:buSzPct val="75000"/>
              <a:defRPr/>
            </a:pPr>
            <a:r>
              <a:rPr lang="en-GB" sz="2000" dirty="0"/>
              <a:t>					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8763"/>
              </p:ext>
            </p:extLst>
          </p:nvPr>
        </p:nvGraphicFramePr>
        <p:xfrm>
          <a:off x="1259632" y="4354699"/>
          <a:ext cx="375757" cy="42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" name="Equation" r:id="rId4" imgW="203112" imgH="228501" progId="Equation.3">
                  <p:embed/>
                </p:oleObj>
              </mc:Choice>
              <mc:Fallback>
                <p:oleObj name="Equation" r:id="rId4" imgW="203112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354699"/>
                        <a:ext cx="375757" cy="42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79655"/>
              </p:ext>
            </p:extLst>
          </p:nvPr>
        </p:nvGraphicFramePr>
        <p:xfrm>
          <a:off x="1259632" y="5441022"/>
          <a:ext cx="4605020" cy="8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" name="Equation" r:id="rId6" imgW="2489200" imgH="482600" progId="Equation.3">
                  <p:embed/>
                </p:oleObj>
              </mc:Choice>
              <mc:Fallback>
                <p:oleObj name="Equation" r:id="rId6" imgW="24892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441022"/>
                        <a:ext cx="4605020" cy="892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88595"/>
              </p:ext>
            </p:extLst>
          </p:nvPr>
        </p:nvGraphicFramePr>
        <p:xfrm>
          <a:off x="1259632" y="4005064"/>
          <a:ext cx="258408" cy="25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9" name="Equation" r:id="rId8" imgW="139680" imgH="139680" progId="Equation.3">
                  <p:embed/>
                </p:oleObj>
              </mc:Choice>
              <mc:Fallback>
                <p:oleObj name="Equation" r:id="rId8" imgW="139680" imgH="139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05064"/>
                        <a:ext cx="258408" cy="258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22435"/>
              </p:ext>
            </p:extLst>
          </p:nvPr>
        </p:nvGraphicFramePr>
        <p:xfrm>
          <a:off x="1259632" y="4868652"/>
          <a:ext cx="281718" cy="30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868652"/>
                        <a:ext cx="281718" cy="30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75166"/>
              </p:ext>
            </p:extLst>
          </p:nvPr>
        </p:nvGraphicFramePr>
        <p:xfrm>
          <a:off x="1049734" y="2000374"/>
          <a:ext cx="6978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Equation" r:id="rId12" imgW="3987800" imgH="939800" progId="Equation.3">
                  <p:embed/>
                </p:oleObj>
              </mc:Choice>
              <mc:Fallback>
                <p:oleObj name="Equation" r:id="rId12" imgW="3987800" imgH="939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734" y="2000374"/>
                        <a:ext cx="697865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1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and simplifications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836712"/>
            <a:ext cx="8568952" cy="5256584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MAX overpressure (for relatively small pressures) 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Fresh mixture at outflow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For low fuel concentrations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Vol. fraction of combustion process (completed combustion, adiabatic compression)	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Expanding in Taylor series around  	     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spcAft>
                <a:spcPts val="1000"/>
              </a:spcAft>
              <a:buClr>
                <a:srgbClr val="BBA461"/>
              </a:buClr>
            </a:pPr>
            <a:r>
              <a:rPr lang="en-US" sz="2000" dirty="0"/>
              <a:t>			,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For adiabatic compression</a:t>
            </a:r>
          </a:p>
          <a:p>
            <a:pPr marL="355600" indent="-355600"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Low pressures, lean mixtures </a:t>
            </a:r>
          </a:p>
          <a:p>
            <a:pPr marL="355600" indent="-355600">
              <a:lnSpc>
                <a:spcPct val="100000"/>
              </a:lnSpc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Substituting     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and     in equation for </a:t>
            </a:r>
            <a:r>
              <a:rPr lang="en-US" sz="2000" i="1" dirty="0"/>
              <a:t>W</a:t>
            </a:r>
            <a:r>
              <a:rPr lang="en-US" sz="2000" dirty="0"/>
              <a:t>: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BBA461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/>
              <a:t>Eventually</a:t>
            </a:r>
            <a:r>
              <a:rPr lang="en-US" sz="2000" b="1" dirty="0"/>
              <a:t>, expression for MAX overpressure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23375"/>
              </p:ext>
            </p:extLst>
          </p:nvPr>
        </p:nvGraphicFramePr>
        <p:xfrm>
          <a:off x="5104234" y="1414290"/>
          <a:ext cx="571005" cy="26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" name="Equation" r:id="rId4" imgW="380670" imgH="177646" progId="Equation.3">
                  <p:embed/>
                </p:oleObj>
              </mc:Choice>
              <mc:Fallback>
                <p:oleObj name="Equation" r:id="rId4" imgW="3806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234" y="1414290"/>
                        <a:ext cx="571005" cy="266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29224"/>
              </p:ext>
            </p:extLst>
          </p:nvPr>
        </p:nvGraphicFramePr>
        <p:xfrm>
          <a:off x="5104234" y="1861964"/>
          <a:ext cx="1123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3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234" y="1861964"/>
                        <a:ext cx="1123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65673"/>
              </p:ext>
            </p:extLst>
          </p:nvPr>
        </p:nvGraphicFramePr>
        <p:xfrm>
          <a:off x="2534022" y="2641685"/>
          <a:ext cx="2686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4" name="Equation" r:id="rId8" imgW="1790640" imgH="241200" progId="Equation.3">
                  <p:embed/>
                </p:oleObj>
              </mc:Choice>
              <mc:Fallback>
                <p:oleObj name="Equation" r:id="rId8" imgW="1790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022" y="2641685"/>
                        <a:ext cx="26860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90144"/>
              </p:ext>
            </p:extLst>
          </p:nvPr>
        </p:nvGraphicFramePr>
        <p:xfrm>
          <a:off x="4788024" y="3181309"/>
          <a:ext cx="7048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181309"/>
                        <a:ext cx="7048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5345"/>
              </p:ext>
            </p:extLst>
          </p:nvPr>
        </p:nvGraphicFramePr>
        <p:xfrm>
          <a:off x="883974" y="3548060"/>
          <a:ext cx="21320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" name="Equation" r:id="rId12" imgW="1422360" imgH="241200" progId="Equation.3">
                  <p:embed/>
                </p:oleObj>
              </mc:Choice>
              <mc:Fallback>
                <p:oleObj name="Equation" r:id="rId12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74" y="3548060"/>
                        <a:ext cx="21320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09428"/>
              </p:ext>
            </p:extLst>
          </p:nvPr>
        </p:nvGraphicFramePr>
        <p:xfrm>
          <a:off x="3179499" y="3534808"/>
          <a:ext cx="29511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7" name="Equation" r:id="rId14" imgW="1968480" imgH="241200" progId="Equation.3">
                  <p:embed/>
                </p:oleObj>
              </mc:Choice>
              <mc:Fallback>
                <p:oleObj name="Equation" r:id="rId14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499" y="3534808"/>
                        <a:ext cx="29511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07375"/>
              </p:ext>
            </p:extLst>
          </p:nvPr>
        </p:nvGraphicFramePr>
        <p:xfrm>
          <a:off x="7130666" y="3254189"/>
          <a:ext cx="1924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8" name="Equation" r:id="rId16" imgW="1282680" imgH="279360" progId="Equation.3">
                  <p:embed/>
                </p:oleObj>
              </mc:Choice>
              <mc:Fallback>
                <p:oleObj name="Equation" r:id="rId16" imgW="1282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666" y="3254189"/>
                        <a:ext cx="19240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6458575" y="3736144"/>
            <a:ext cx="432000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47726"/>
              </p:ext>
            </p:extLst>
          </p:nvPr>
        </p:nvGraphicFramePr>
        <p:xfrm>
          <a:off x="3995936" y="4116532"/>
          <a:ext cx="856878" cy="3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9" name="Equation" r:id="rId18" imgW="571252" imgH="241195" progId="Equation.3">
                  <p:embed/>
                </p:oleObj>
              </mc:Choice>
              <mc:Fallback>
                <p:oleObj name="Equation" r:id="rId18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116532"/>
                        <a:ext cx="856878" cy="361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33417"/>
              </p:ext>
            </p:extLst>
          </p:nvPr>
        </p:nvGraphicFramePr>
        <p:xfrm>
          <a:off x="6978266" y="3830253"/>
          <a:ext cx="2076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0" name="Equation" r:id="rId20" imgW="1384300" imgH="279400" progId="Equation.3">
                  <p:embed/>
                </p:oleObj>
              </mc:Choice>
              <mc:Fallback>
                <p:oleObj name="Equation" r:id="rId20" imgW="1384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266" y="3830253"/>
                        <a:ext cx="20764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96444"/>
              </p:ext>
            </p:extLst>
          </p:nvPr>
        </p:nvGraphicFramePr>
        <p:xfrm>
          <a:off x="2306599" y="5087078"/>
          <a:ext cx="324979" cy="3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1" name="Equation" r:id="rId22" imgW="203112" imgH="241195" progId="Equation.3">
                  <p:embed/>
                </p:oleObj>
              </mc:Choice>
              <mc:Fallback>
                <p:oleObj name="Equation" r:id="rId22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599" y="5087078"/>
                        <a:ext cx="324979" cy="3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70633"/>
              </p:ext>
            </p:extLst>
          </p:nvPr>
        </p:nvGraphicFramePr>
        <p:xfrm>
          <a:off x="3382925" y="5087078"/>
          <a:ext cx="324979" cy="3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2" name="Equation" r:id="rId24" imgW="203112" imgH="241195" progId="Equation.3">
                  <p:embed/>
                </p:oleObj>
              </mc:Choice>
              <mc:Fallback>
                <p:oleObj name="Equation" r:id="rId24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25" y="5087078"/>
                        <a:ext cx="324979" cy="3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 bwMode="auto">
          <a:xfrm>
            <a:off x="6653569" y="1899251"/>
            <a:ext cx="432000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75320"/>
              </p:ext>
            </p:extLst>
          </p:nvPr>
        </p:nvGraphicFramePr>
        <p:xfrm>
          <a:off x="7176402" y="1845087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3" name="Equation" r:id="rId26" imgW="1193760" imgH="241200" progId="Equation.3">
                  <p:embed/>
                </p:oleObj>
              </mc:Choice>
              <mc:Fallback>
                <p:oleObj name="Equation" r:id="rId26" imgW="1193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402" y="1845087"/>
                        <a:ext cx="17907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 bwMode="auto">
          <a:xfrm>
            <a:off x="6653569" y="1384901"/>
            <a:ext cx="432000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75048"/>
              </p:ext>
            </p:extLst>
          </p:nvPr>
        </p:nvGraphicFramePr>
        <p:xfrm>
          <a:off x="7176402" y="1195319"/>
          <a:ext cx="180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4" name="Equation" r:id="rId28" imgW="1206360" imgH="457200" progId="Equation.3">
                  <p:embed/>
                </p:oleObj>
              </mc:Choice>
              <mc:Fallback>
                <p:oleObj name="Equation" r:id="rId28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402" y="1195319"/>
                        <a:ext cx="1809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409103"/>
              </p:ext>
            </p:extLst>
          </p:nvPr>
        </p:nvGraphicFramePr>
        <p:xfrm>
          <a:off x="4382244" y="4635788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5" name="Equation" r:id="rId30" imgW="990360" imgH="203040" progId="Equation.3">
                  <p:embed/>
                </p:oleObj>
              </mc:Choice>
              <mc:Fallback>
                <p:oleObj name="Equation" r:id="rId30" imgW="990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44" y="4635788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6653569" y="960831"/>
            <a:ext cx="432000" cy="238125"/>
          </a:xfrm>
          <a:prstGeom prst="rightArrow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156176" y="3212976"/>
            <a:ext cx="144016" cy="1296144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53" name="Picture 26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16" y="496893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77739"/>
              </p:ext>
            </p:extLst>
          </p:nvPr>
        </p:nvGraphicFramePr>
        <p:xfrm>
          <a:off x="2153455" y="5949280"/>
          <a:ext cx="428598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" name="Equation" r:id="rId33" imgW="2857320" imgH="533160" progId="Equation.3">
                  <p:embed/>
                </p:oleObj>
              </mc:Choice>
              <mc:Fallback>
                <p:oleObj name="Equation" r:id="rId33" imgW="2857320" imgH="533160" progId="Equation.3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455" y="5949280"/>
                        <a:ext cx="4285980" cy="799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21" name="Picture 729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62112"/>
            <a:ext cx="1110133" cy="35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6028</TotalTime>
  <Words>1236</Words>
  <Application>Microsoft Office PowerPoint</Application>
  <PresentationFormat>On-screen Show (4:3)</PresentationFormat>
  <Paragraphs>582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Picture</vt:lpstr>
      <vt:lpstr>Equation</vt:lpstr>
      <vt:lpstr>Microsoft Equation 3.0</vt:lpstr>
      <vt:lpstr>Venting deflagrations of local  hydrogen-air mixture</vt:lpstr>
      <vt:lpstr>Motivation</vt:lpstr>
      <vt:lpstr>Layered mixture</vt:lpstr>
      <vt:lpstr>Problem formulation</vt:lpstr>
      <vt:lpstr>Model development</vt:lpstr>
      <vt:lpstr>Model development</vt:lpstr>
      <vt:lpstr>Pressure dynamics</vt:lpstr>
      <vt:lpstr>Gas generation-outflow balance</vt:lpstr>
      <vt:lpstr>Assumptions and simplifications</vt:lpstr>
      <vt:lpstr>Further derivations</vt:lpstr>
      <vt:lpstr>Correlation</vt:lpstr>
      <vt:lpstr>Deflagration-outflow interaction /</vt:lpstr>
      <vt:lpstr>Experimental programme</vt:lpstr>
      <vt:lpstr>Experimental programme</vt:lpstr>
      <vt:lpstr>Gradient layers</vt:lpstr>
      <vt:lpstr>Gradient layers</vt:lpstr>
      <vt:lpstr>Correlation results</vt:lpstr>
      <vt:lpstr>Correlation results</vt:lpstr>
      <vt:lpstr>Conclusions</vt:lpstr>
      <vt:lpstr>PowerPoint Presentation</vt:lpstr>
    </vt:vector>
  </TitlesOfParts>
  <Company>AV Browne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user1</cp:lastModifiedBy>
  <cp:revision>171</cp:revision>
  <dcterms:created xsi:type="dcterms:W3CDTF">2014-09-11T16:30:39Z</dcterms:created>
  <dcterms:modified xsi:type="dcterms:W3CDTF">2015-10-19T22:08:04Z</dcterms:modified>
</cp:coreProperties>
</file>