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353" r:id="rId3"/>
    <p:sldId id="596" r:id="rId4"/>
    <p:sldId id="595" r:id="rId5"/>
    <p:sldId id="620" r:id="rId6"/>
    <p:sldId id="597" r:id="rId7"/>
    <p:sldId id="603" r:id="rId8"/>
    <p:sldId id="604" r:id="rId9"/>
    <p:sldId id="598" r:id="rId10"/>
    <p:sldId id="606" r:id="rId11"/>
    <p:sldId id="607" r:id="rId12"/>
    <p:sldId id="617" r:id="rId13"/>
    <p:sldId id="599" r:id="rId14"/>
    <p:sldId id="608" r:id="rId15"/>
    <p:sldId id="609" r:id="rId16"/>
    <p:sldId id="618" r:id="rId17"/>
    <p:sldId id="614" r:id="rId18"/>
    <p:sldId id="615" r:id="rId19"/>
    <p:sldId id="621" r:id="rId20"/>
    <p:sldId id="619" r:id="rId21"/>
    <p:sldId id="610" r:id="rId2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chemeClr val="bg2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h.houssi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9C1E"/>
    <a:srgbClr val="FF6600"/>
    <a:srgbClr val="0678AC"/>
    <a:srgbClr val="DDDDDD"/>
    <a:srgbClr val="E18305"/>
    <a:srgbClr val="8EC5C8"/>
    <a:srgbClr val="49B1E0"/>
    <a:srgbClr val="FDC983"/>
    <a:srgbClr val="FEE3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87715" autoAdjust="0"/>
  </p:normalViewPr>
  <p:slideViewPr>
    <p:cSldViewPr showGuides="1">
      <p:cViewPr>
        <p:scale>
          <a:sx n="70" d="100"/>
          <a:sy n="70" d="100"/>
        </p:scale>
        <p:origin x="-984" y="-84"/>
      </p:cViewPr>
      <p:guideLst>
        <p:guide orient="horz" pos="2160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90" cy="4576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076" y="0"/>
            <a:ext cx="2972289" cy="4576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97694-D064-49E5-A451-DC327BB8D5ED}" type="datetimeFigureOut">
              <a:rPr lang="fr-FR" smtClean="0"/>
              <a:pPr/>
              <a:t>19/10/2015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4882"/>
            <a:ext cx="2972290" cy="4576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076" y="8684882"/>
            <a:ext cx="2972289" cy="4576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58A-CF9A-46C3-8EFA-EEAB6F33A42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4857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0902DA9-9924-4B3A-98F2-631582FF60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87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DC67-1AAE-473A-A5B7-FCF06660BCA8}" type="slidenum">
              <a:rPr lang="fr-FR"/>
              <a:pPr/>
              <a:t>4</a:t>
            </a:fld>
            <a:endParaRPr lang="fr-FR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 cstate="print"/>
          <a:srcRect/>
          <a:stretch>
            <a:fillRect r="-2707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_Air_liqu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650" y="561975"/>
            <a:ext cx="1755775" cy="57308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2725" y="5326063"/>
            <a:ext cx="3311525" cy="1055687"/>
          </a:xfrm>
        </p:spPr>
        <p:txBody>
          <a:bodyPr anchor="b"/>
          <a:lstStyle>
            <a:lvl1pPr marL="0" indent="0" algn="r">
              <a:spcBef>
                <a:spcPct val="0"/>
              </a:spcBef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851275" y="1776413"/>
            <a:ext cx="4752975" cy="197485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193675"/>
            <a:ext cx="7319963" cy="9223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3400" y="1363663"/>
            <a:ext cx="7705725" cy="5048250"/>
          </a:xfrm>
        </p:spPr>
        <p:txBody>
          <a:bodyPr/>
          <a:lstStyle/>
          <a:p>
            <a:pPr lvl="0"/>
            <a:endParaRPr lang="fr-FR" noProof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13" y="1577975"/>
            <a:ext cx="7797800" cy="18002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950913" y="4606733"/>
            <a:ext cx="4752975" cy="9825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ICHS2015 - ID194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7800" y="5562600"/>
            <a:ext cx="90000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5886450"/>
            <a:ext cx="9144000" cy="971550"/>
            <a:chOff x="0" y="3708"/>
            <a:chExt cx="5760" cy="612"/>
          </a:xfrm>
        </p:grpSpPr>
        <p:pic>
          <p:nvPicPr>
            <p:cNvPr id="4099" name="Picture 3" descr="pied_pa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708"/>
              <a:ext cx="5760" cy="612"/>
            </a:xfrm>
            <a:prstGeom prst="rect">
              <a:avLst/>
            </a:prstGeom>
            <a:noFill/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501" y="4062"/>
              <a:ext cx="227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chemeClr val="tx1"/>
                  </a:solidFill>
                </a:rPr>
                <a:t>Air Liquide, world leader in gases for industry, health and the environment</a:t>
              </a:r>
              <a:endParaRPr lang="fr-FR" sz="800" b="1">
                <a:solidFill>
                  <a:schemeClr val="tx1"/>
                </a:solidFill>
              </a:endParaRP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149" y="4062"/>
              <a:ext cx="7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chemeClr val="tx1"/>
                  </a:solidFill>
                </a:rPr>
                <a:t>Research &amp; Development</a:t>
              </a:r>
              <a:endParaRPr lang="fr-FR" sz="800">
                <a:solidFill>
                  <a:schemeClr val="tx1"/>
                </a:solidFill>
              </a:endParaRPr>
            </a:p>
          </p:txBody>
        </p:sp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2024" y="404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1012" y="404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gradFill rotWithShape="1">
            <a:gsLst>
              <a:gs pos="0">
                <a:srgbClr val="49B1E0"/>
              </a:gs>
              <a:gs pos="100000">
                <a:srgbClr val="0678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0" anchor="ctr"/>
          <a:lstStyle/>
          <a:p>
            <a:endParaRPr lang="fr-F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513"/>
            <a:ext cx="82296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0" y="1438275"/>
            <a:ext cx="4092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7550" y="6448425"/>
            <a:ext cx="630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ICHS2015 - ID194</a:t>
            </a:r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6225" y="6418263"/>
            <a:ext cx="179388" cy="1793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fld id="{6725858E-E230-466F-98C4-A0570E49F5E9}" type="slidenum">
              <a:rPr lang="fr-FR" sz="900">
                <a:solidFill>
                  <a:schemeClr val="bg1"/>
                </a:solidFill>
              </a:rPr>
              <a:pPr/>
              <a:t>‹N°›</a:t>
            </a:fld>
            <a:endParaRPr lang="fr-FR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6" r:id="rId3"/>
    <p:sldLayoutId id="2147483732" r:id="rId4"/>
  </p:sldLayoutIdLst>
  <p:transition>
    <p:wipe dir="r"/>
  </p:transition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Blip>
          <a:blip r:embed="rId7"/>
        </a:buBlip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2763" indent="-231775" algn="l" rtl="0" eaLnBrk="1" fontAlgn="base" hangingPunct="1">
        <a:spcBef>
          <a:spcPts val="700"/>
        </a:spcBef>
        <a:spcAft>
          <a:spcPct val="0"/>
        </a:spcAft>
        <a:buFont typeface="Symbol" pitchFamily="18" charset="2"/>
        <a:buBlip>
          <a:blip r:embed="rId7"/>
        </a:buBlip>
        <a:defRPr sz="1600">
          <a:solidFill>
            <a:schemeClr val="bg2"/>
          </a:solidFill>
          <a:latin typeface="+mn-lt"/>
          <a:cs typeface="+mn-cs"/>
        </a:defRPr>
      </a:lvl2pPr>
      <a:lvl3pPr marL="696913" indent="-182563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868363" indent="-169863" algn="l" rtl="0" eaLnBrk="1" fontAlgn="base" hangingPunct="1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041400" indent="-171450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1498600" indent="-171450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1955800" indent="-171450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413000" indent="-171450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870200" indent="-171450" algn="l" rtl="0" eaLnBrk="1" fontAlgn="base" hangingPunct="1"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5886450"/>
            <a:ext cx="9144000" cy="971550"/>
            <a:chOff x="0" y="3708"/>
            <a:chExt cx="5760" cy="612"/>
          </a:xfrm>
        </p:grpSpPr>
        <p:pic>
          <p:nvPicPr>
            <p:cNvPr id="16387" name="Picture 3" descr="pied_p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708"/>
              <a:ext cx="5760" cy="612"/>
            </a:xfrm>
            <a:prstGeom prst="rect">
              <a:avLst/>
            </a:prstGeom>
            <a:noFill/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501" y="4062"/>
              <a:ext cx="2274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chemeClr val="tx1"/>
                  </a:solidFill>
                </a:rPr>
                <a:t>Air Liquide, world leader in gases for industry, health and the environment</a:t>
              </a:r>
              <a:endParaRPr lang="fr-FR" sz="800" b="1">
                <a:solidFill>
                  <a:schemeClr val="tx1"/>
                </a:solidFill>
              </a:endParaRP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1149" y="4062"/>
              <a:ext cx="733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>
                  <a:solidFill>
                    <a:schemeClr val="tx1"/>
                  </a:solidFill>
                </a:rPr>
                <a:t>Research &amp; Development</a:t>
              </a:r>
              <a:endParaRPr lang="fr-FR" sz="800">
                <a:solidFill>
                  <a:schemeClr val="tx1"/>
                </a:solidFill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024" y="404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012" y="404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50913" y="1577975"/>
            <a:ext cx="779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4581525"/>
            <a:ext cx="47529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7550" y="6448425"/>
            <a:ext cx="630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ICHS2015 - ID194</a:t>
            </a:r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76225" y="6418263"/>
            <a:ext cx="179388" cy="1793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fld id="{5ABB9099-6E69-40EA-BFE1-FF1F888A0F61}" type="slidenum">
              <a:rPr lang="fr-FR" sz="900">
                <a:solidFill>
                  <a:schemeClr val="bg1"/>
                </a:solidFill>
              </a:rPr>
              <a:pPr/>
              <a:t>‹N°›</a:t>
            </a:fld>
            <a:endParaRPr lang="fr-FR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8" r:id="rId2"/>
  </p:sldLayoutIdLst>
  <p:transition>
    <p:wipe dir="r"/>
  </p:transition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rtl="0" fontAlgn="base">
        <a:lnSpc>
          <a:spcPct val="90000"/>
        </a:lnSpc>
        <a:spcBef>
          <a:spcPts val="18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fontAlgn="base">
        <a:spcBef>
          <a:spcPts val="600"/>
        </a:spcBef>
        <a:spcAft>
          <a:spcPct val="0"/>
        </a:spcAft>
        <a:buFont typeface="Symbol" pitchFamily="18" charset="2"/>
        <a:defRPr sz="1600" b="1">
          <a:solidFill>
            <a:schemeClr val="tx1"/>
          </a:solidFill>
          <a:latin typeface="+mn-lt"/>
          <a:cs typeface="+mn-cs"/>
        </a:defRPr>
      </a:lvl2pPr>
      <a:lvl3pPr marL="3175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3pPr>
      <a:lvl4pPr marL="4763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4pPr>
      <a:lvl5pPr marL="635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2438400" y="3124200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n-US" sz="1800" b="1" i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 analysis of the experiments carried out by HSL in the </a:t>
            </a:r>
            <a:r>
              <a:rPr lang="en-US" sz="1800" b="1" i="1" kern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Hyindoor</a:t>
            </a:r>
            <a:r>
              <a:rPr lang="en-US" sz="1800" b="1" i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European project studying accumulation of hydrogen released into a semi-confined enclosure in real wind conditions, and comparison with existing analytical models</a:t>
            </a:r>
            <a:endParaRPr kumimoji="0" lang="en-US" b="0" i="1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3886200" y="6217080"/>
            <a:ext cx="3856633" cy="33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cs typeface="+mn-cs"/>
              </a:rPr>
              <a:t>2015 October, 20</a:t>
            </a:r>
            <a:r>
              <a:rPr lang="en-US" sz="1400" b="1" kern="0" baseline="30000" dirty="0" smtClean="0">
                <a:solidFill>
                  <a:schemeClr val="tx1"/>
                </a:solidFill>
                <a:latin typeface="+mn-lt"/>
                <a:cs typeface="+mn-cs"/>
              </a:rPr>
              <a:t>th</a:t>
            </a:r>
            <a:endParaRPr kumimoji="0" lang="en-US" sz="1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7901583" y="6019800"/>
            <a:ext cx="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Users\deborah.houssin\Documents\6 - Admin\Logos\R&amp;D_symbol_no_backgroun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2477283" cy="2631600"/>
          </a:xfrm>
          <a:prstGeom prst="rect">
            <a:avLst/>
          </a:prstGeom>
          <a:noFill/>
        </p:spPr>
      </p:pic>
      <p:pic>
        <p:nvPicPr>
          <p:cNvPr id="14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633" y="6028290"/>
            <a:ext cx="867767" cy="592621"/>
          </a:xfrm>
          <a:prstGeom prst="snip1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3" descr="D:\Users\deborah.houssin\Documents\6 - Admin\Logos\Air_Liquide_Creative_Oxygen_logo_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57200"/>
            <a:ext cx="1981200" cy="859409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800" b="1" dirty="0" smtClean="0">
                <a:solidFill>
                  <a:schemeClr val="accent2"/>
                </a:solidFill>
              </a:rPr>
              <a:t>ICHS 2015 – Yokohama, </a:t>
            </a:r>
            <a:r>
              <a:rPr lang="fr-FR" sz="1800" b="1" dirty="0" err="1" smtClean="0">
                <a:solidFill>
                  <a:schemeClr val="accent2"/>
                </a:solidFill>
              </a:rPr>
              <a:t>Japan</a:t>
            </a:r>
            <a:r>
              <a:rPr lang="fr-FR" sz="1800" b="1" dirty="0" smtClean="0">
                <a:solidFill>
                  <a:schemeClr val="accent2"/>
                </a:solidFill>
              </a:rPr>
              <a:t> | ID195</a:t>
            </a:r>
            <a:endParaRPr lang="fr-FR" b="1" baseline="30000" dirty="0">
              <a:solidFill>
                <a:schemeClr val="accent2"/>
              </a:solidFill>
            </a:endParaRP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438400" y="4648200"/>
            <a:ext cx="54864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spcBef>
                <a:spcPts val="600"/>
              </a:spcBef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Deborah </a:t>
            </a:r>
            <a:r>
              <a:rPr kumimoji="0" lang="en-US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Houssin-Agbomson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fr-FR" b="1" kern="0" dirty="0" smtClean="0">
                <a:solidFill>
                  <a:schemeClr val="tx1"/>
                </a:solidFill>
                <a:latin typeface="+mn-lt"/>
                <a:cs typeface="+mn-cs"/>
              </a:rPr>
              <a:t>Simon </a:t>
            </a:r>
            <a:r>
              <a:rPr lang="fr-FR" b="1" kern="0" dirty="0" err="1" smtClean="0">
                <a:solidFill>
                  <a:schemeClr val="tx1"/>
                </a:solidFill>
                <a:latin typeface="+mn-lt"/>
                <a:cs typeface="+mn-cs"/>
              </a:rPr>
              <a:t>Jallais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Selected data</a:t>
            </a:r>
            <a:endParaRPr lang="en-US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4425"/>
            <a:ext cx="7924800" cy="942975"/>
          </a:xfrm>
        </p:spPr>
        <p:txBody>
          <a:bodyPr/>
          <a:lstStyle/>
          <a:p>
            <a:r>
              <a:rPr lang="en-US" sz="1400" b="1" dirty="0" smtClean="0"/>
              <a:t>One-opening </a:t>
            </a:r>
            <a:r>
              <a:rPr lang="en-US" sz="1400" b="1" dirty="0" smtClean="0"/>
              <a:t>configurations</a:t>
            </a:r>
          </a:p>
          <a:p>
            <a:pPr lvl="1"/>
            <a:r>
              <a:rPr lang="fr-FR" sz="1200" b="1" dirty="0" smtClean="0"/>
              <a:t>7 </a:t>
            </a:r>
            <a:r>
              <a:rPr lang="fr-FR" sz="1200" b="1" dirty="0" err="1" smtClean="0"/>
              <a:t>experiments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retained</a:t>
            </a:r>
            <a:endParaRPr lang="en-US" sz="1200" b="1" dirty="0" smtClean="0"/>
          </a:p>
          <a:p>
            <a:pPr lvl="1"/>
            <a:endParaRPr lang="en-US" sz="1400" b="1" dirty="0" smtClean="0"/>
          </a:p>
          <a:p>
            <a:endParaRPr lang="en-US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0901" y="6448425"/>
            <a:ext cx="303536" cy="123111"/>
          </a:xfrm>
        </p:spPr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76400" y="1819275"/>
          <a:ext cx="5715000" cy="397192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err="1">
                          <a:latin typeface="Calibri"/>
                          <a:ea typeface="Times New Roman"/>
                        </a:rPr>
                        <a:t>Exp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Times New Roman"/>
                        </a:rPr>
                        <a:t>Open top vents 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Calibri"/>
                          <a:ea typeface="Times New Roman"/>
                        </a:rPr>
                        <a:t>Flow rate (</a:t>
                      </a:r>
                      <a:r>
                        <a:rPr lang="fr-FR" sz="1000" b="1" dirty="0" err="1">
                          <a:latin typeface="Calibri"/>
                          <a:ea typeface="Times New Roman"/>
                        </a:rPr>
                        <a:t>NL.min</a:t>
                      </a:r>
                      <a:r>
                        <a:rPr lang="fr-FR" sz="1000" b="1" baseline="30000" dirty="0">
                          <a:latin typeface="Calibri"/>
                          <a:ea typeface="Times New Roman"/>
                        </a:rPr>
                        <a:t>-1</a:t>
                      </a:r>
                      <a:r>
                        <a:rPr lang="fr-FR" sz="1000" b="1" dirty="0">
                          <a:latin typeface="Calibri"/>
                          <a:ea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Corrected  wind velocity Eq.(1) (m.s</a:t>
                      </a:r>
                      <a:r>
                        <a:rPr lang="en-US" sz="1000" b="1" baseline="30000">
                          <a:latin typeface="Calibri"/>
                          <a:ea typeface="Times New Roman"/>
                        </a:rPr>
                        <a:t>-1</a:t>
                      </a:r>
                      <a:r>
                        <a:rPr lang="en-US" sz="1000" b="1">
                          <a:latin typeface="Calibri"/>
                          <a:ea typeface="Times New Roman"/>
                        </a:rPr>
                        <a:t>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Vent exposed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Steady state</a:t>
                      </a:r>
                      <a:br>
                        <a:rPr lang="en-US" sz="1000" b="1">
                          <a:latin typeface="Calibri"/>
                          <a:ea typeface="Times New Roman"/>
                        </a:rPr>
                      </a:br>
                      <a:r>
                        <a:rPr lang="en-US" sz="1000" b="1">
                          <a:latin typeface="Calibri"/>
                          <a:ea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en-US" sz="1000" b="1">
                          <a:latin typeface="Calibri"/>
                          <a:ea typeface="Times New Roman"/>
                        </a:rPr>
                        <a:t> (%)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</a:rPr>
                        <a:t>Two top vents on opposite side 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</a:rPr>
                        <a:t>150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</a:rPr>
                        <a:t>1.52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Top vent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0.7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</a:rPr>
                        <a:t>3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Two top vents on opposite sides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300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0.00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Top vent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2.9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Two top vents on opposite sides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150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2.18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Top vent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0.6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Two top vents on opposite sides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600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2.26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Top vent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3.0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One top vent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150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2.60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Top vent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2.8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One top vent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250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0.00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None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11.6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130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1.94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8.1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848600" y="828674"/>
            <a:ext cx="1390650" cy="1304925"/>
          </a:xfrm>
          <a:prstGeom prst="roundRect">
            <a:avLst>
              <a:gd name="adj" fmla="val 571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3006" y="1018799"/>
            <a:ext cx="978594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Selected data</a:t>
            </a:r>
            <a:endParaRPr lang="en-US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4425"/>
            <a:ext cx="7924800" cy="942975"/>
          </a:xfrm>
        </p:spPr>
        <p:txBody>
          <a:bodyPr/>
          <a:lstStyle/>
          <a:p>
            <a:r>
              <a:rPr lang="en-US" sz="1400" b="1" dirty="0" smtClean="0"/>
              <a:t>Two-openings </a:t>
            </a:r>
            <a:r>
              <a:rPr lang="en-US" sz="1400" b="1" dirty="0" smtClean="0"/>
              <a:t>configurations</a:t>
            </a:r>
          </a:p>
          <a:p>
            <a:pPr lvl="1"/>
            <a:r>
              <a:rPr lang="fr-FR" sz="1200" b="1" dirty="0" smtClean="0"/>
              <a:t>6 </a:t>
            </a:r>
            <a:r>
              <a:rPr lang="fr-FR" sz="1200" b="1" dirty="0" err="1" smtClean="0"/>
              <a:t>experiments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retained</a:t>
            </a:r>
            <a:endParaRPr lang="en-US" sz="1200" b="1" dirty="0" smtClean="0"/>
          </a:p>
          <a:p>
            <a:pPr lvl="1"/>
            <a:endParaRPr lang="en-US" sz="1400" b="1" dirty="0" smtClean="0"/>
          </a:p>
          <a:p>
            <a:endParaRPr lang="en-US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0901" y="6448425"/>
            <a:ext cx="303536" cy="123111"/>
          </a:xfrm>
        </p:spPr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1676400" y="1676400"/>
          <a:ext cx="5715000" cy="45567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</a:rPr>
                        <a:t>Exp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</a:rPr>
                        <a:t>Open vents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Flow rate (NL.min</a:t>
                      </a:r>
                      <a:r>
                        <a:rPr lang="en-US" sz="1000" b="1" baseline="30000">
                          <a:latin typeface="Calibri"/>
                          <a:ea typeface="Times New Roman"/>
                        </a:rPr>
                        <a:t>-1</a:t>
                      </a:r>
                      <a:r>
                        <a:rPr lang="en-US" sz="1000" b="1">
                          <a:latin typeface="Calibri"/>
                          <a:ea typeface="Times New Roman"/>
                        </a:rPr>
                        <a:t>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Corrected wind speed  (m.s</a:t>
                      </a:r>
                      <a:r>
                        <a:rPr lang="en-US" sz="1000" b="1" baseline="30000">
                          <a:latin typeface="Calibri"/>
                          <a:ea typeface="Times New Roman"/>
                        </a:rPr>
                        <a:t>-1</a:t>
                      </a:r>
                      <a:r>
                        <a:rPr lang="en-US" sz="1000" b="1">
                          <a:latin typeface="Calibri"/>
                          <a:ea typeface="Times New Roman"/>
                        </a:rPr>
                        <a:t>)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Exposed vent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Steady State 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H</a:t>
                      </a:r>
                      <a:r>
                        <a:rPr lang="en-US" sz="1000" b="1" baseline="-25000">
                          <a:latin typeface="Calibri"/>
                          <a:ea typeface="Times New Roman"/>
                        </a:rPr>
                        <a:t>2</a:t>
                      </a:r>
                      <a:r>
                        <a:rPr lang="en-US" sz="1000" b="1">
                          <a:latin typeface="Calibri"/>
                          <a:ea typeface="Times New Roman"/>
                        </a:rPr>
                        <a:t> concentration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</a:rPr>
                        <a:t>Two top vents on opposite sides and one at the bottom 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800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0.78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Top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4.4%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One top vent and one bottom on the opposite side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1000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1.41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Top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5.9%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17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Chimney and near bottom vent (vent 3)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800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1.27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8.9%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Chimney and opposite bottom vent (vent 4)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800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2.25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5.5%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21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Chimney and opposite bottom vent (vent 4)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923 (sonic)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2.22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5.4%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>
                          <a:latin typeface="Calibri"/>
                          <a:ea typeface="Times New Roman"/>
                        </a:rPr>
                        <a:t>22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</a:rPr>
                        <a:t>Chimney and opposite bottom vent (vent 4)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887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2.37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latin typeface="Calibri"/>
                          <a:ea typeface="Times New Roman"/>
                        </a:rPr>
                        <a:t>Chimney</a:t>
                      </a: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latin typeface="Calibri"/>
                          <a:ea typeface="Times New Roman"/>
                        </a:rPr>
                        <a:t>6.7%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76200" marR="76200" marT="0" marB="0" anchor="ctr"/>
                </a:tc>
              </a:tr>
            </a:tbl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848600" y="828674"/>
            <a:ext cx="1390650" cy="1304925"/>
          </a:xfrm>
          <a:prstGeom prst="roundRect">
            <a:avLst>
              <a:gd name="adj" fmla="val 571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0800" y="1011600"/>
            <a:ext cx="999802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2514600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3289517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IV. Results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2819400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err="1" smtClean="0"/>
              <a:t>Results</a:t>
            </a:r>
            <a:r>
              <a:rPr lang="fr-FR" sz="2300" dirty="0" smtClean="0"/>
              <a:t> | </a:t>
            </a:r>
            <a:r>
              <a:rPr lang="fr-FR" sz="2300" b="1" dirty="0" err="1" smtClean="0">
                <a:solidFill>
                  <a:schemeClr val="accent2"/>
                </a:solidFill>
              </a:rPr>
              <a:t>Analytical</a:t>
            </a:r>
            <a:r>
              <a:rPr lang="fr-FR" sz="2300" b="1" dirty="0" smtClean="0">
                <a:solidFill>
                  <a:schemeClr val="accent2"/>
                </a:solidFill>
              </a:rPr>
              <a:t> </a:t>
            </a:r>
            <a:r>
              <a:rPr lang="fr-FR" sz="2300" b="1" dirty="0" err="1" smtClean="0">
                <a:solidFill>
                  <a:schemeClr val="accent2"/>
                </a:solidFill>
              </a:rPr>
              <a:t>approaches</a:t>
            </a:r>
            <a:r>
              <a:rPr lang="fr-FR" sz="2300" b="1" dirty="0" smtClean="0">
                <a:solidFill>
                  <a:schemeClr val="accent2"/>
                </a:solidFill>
              </a:rPr>
              <a:t> for H</a:t>
            </a:r>
            <a:r>
              <a:rPr lang="fr-FR" sz="2300" b="1" baseline="-25000" dirty="0" smtClean="0">
                <a:solidFill>
                  <a:schemeClr val="accent2"/>
                </a:solidFill>
              </a:rPr>
              <a:t>2</a:t>
            </a:r>
            <a:r>
              <a:rPr lang="fr-FR" sz="2300" b="1" dirty="0" smtClean="0">
                <a:solidFill>
                  <a:schemeClr val="accent2"/>
                </a:solidFill>
              </a:rPr>
              <a:t> values </a:t>
            </a:r>
            <a:r>
              <a:rPr lang="fr-FR" sz="2300" b="1" dirty="0" err="1" smtClean="0">
                <a:solidFill>
                  <a:schemeClr val="accent2"/>
                </a:solidFill>
              </a:rPr>
              <a:t>calculation</a:t>
            </a:r>
            <a:endParaRPr lang="fr-FR" sz="23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143000"/>
            <a:ext cx="8174400" cy="3733800"/>
          </a:xfrm>
        </p:spPr>
        <p:txBody>
          <a:bodyPr/>
          <a:lstStyle/>
          <a:p>
            <a:r>
              <a:rPr lang="en-US" sz="1400" b="1" dirty="0" smtClean="0"/>
              <a:t>Selected experimental data were compared to several theoretical models implemented</a:t>
            </a:r>
            <a:br>
              <a:rPr lang="en-US" sz="1400" b="1" dirty="0" smtClean="0"/>
            </a:br>
            <a:r>
              <a:rPr lang="en-US" sz="1400" b="1" dirty="0" smtClean="0"/>
              <a:t>in Air </a:t>
            </a:r>
            <a:r>
              <a:rPr lang="en-US" sz="1400" b="1" dirty="0" err="1" smtClean="0"/>
              <a:t>Liquide</a:t>
            </a:r>
            <a:r>
              <a:rPr lang="en-US" sz="1400" b="1" dirty="0" smtClean="0"/>
              <a:t> in-house tools, so-called ALDEA (</a:t>
            </a:r>
            <a:r>
              <a:rPr lang="en-US" sz="1400" b="1" u="sng" dirty="0" smtClean="0"/>
              <a:t>A</a:t>
            </a:r>
            <a:r>
              <a:rPr lang="en-US" sz="1400" b="1" dirty="0" smtClean="0"/>
              <a:t>ir </a:t>
            </a:r>
            <a:r>
              <a:rPr lang="en-US" sz="1400" b="1" u="sng" dirty="0" err="1" smtClean="0"/>
              <a:t>L</a:t>
            </a:r>
            <a:r>
              <a:rPr lang="en-US" sz="1400" b="1" dirty="0" err="1" smtClean="0"/>
              <a:t>iquide</a:t>
            </a:r>
            <a:r>
              <a:rPr lang="en-US" sz="1400" b="1" dirty="0" smtClean="0"/>
              <a:t> </a:t>
            </a:r>
            <a:r>
              <a:rPr lang="en-US" sz="1400" b="1" u="sng" dirty="0" smtClean="0"/>
              <a:t>D</a:t>
            </a:r>
            <a:r>
              <a:rPr lang="en-US" sz="1400" b="1" dirty="0" smtClean="0"/>
              <a:t>ispersion and </a:t>
            </a:r>
            <a:r>
              <a:rPr lang="en-US" sz="1400" b="1" u="sng" dirty="0" smtClean="0"/>
              <a:t>E</a:t>
            </a:r>
            <a:r>
              <a:rPr lang="en-US" sz="1400" b="1" dirty="0" smtClean="0"/>
              <a:t>xplosion </a:t>
            </a:r>
            <a:r>
              <a:rPr lang="en-US" sz="1400" b="1" u="sng" dirty="0" smtClean="0"/>
              <a:t>A</a:t>
            </a:r>
            <a:r>
              <a:rPr lang="en-US" sz="1400" b="1" dirty="0" smtClean="0"/>
              <a:t>ssessment </a:t>
            </a:r>
            <a:r>
              <a:rPr lang="en-US" sz="1400" b="1" dirty="0" smtClean="0"/>
              <a:t>tools </a:t>
            </a:r>
            <a:r>
              <a:rPr lang="en-US" sz="1400" b="1" dirty="0" smtClean="0">
                <a:sym typeface="Wingdings" pitchFamily="2" charset="2"/>
              </a:rPr>
              <a:t> ALDEA-CL3 and ALDEA-CL2</a:t>
            </a:r>
            <a:endParaRPr lang="en-US" sz="1400" b="1" dirty="0" smtClean="0"/>
          </a:p>
          <a:p>
            <a:r>
              <a:rPr lang="en-US" sz="1400" b="1" dirty="0" smtClean="0"/>
              <a:t>Experimental hydrogen maximal concentration measured at steady state were compared to calculated values</a:t>
            </a:r>
            <a:br>
              <a:rPr lang="en-US" sz="1400" b="1" dirty="0" smtClean="0"/>
            </a:br>
            <a:endParaRPr lang="en-US" sz="1400" b="1" dirty="0" smtClean="0"/>
          </a:p>
          <a:p>
            <a:r>
              <a:rPr lang="en-US" sz="1400" b="1" dirty="0" smtClean="0"/>
              <a:t>ALDEA-CL3</a:t>
            </a:r>
            <a:br>
              <a:rPr lang="en-US" sz="1400" b="1" dirty="0" smtClean="0"/>
            </a:br>
            <a:r>
              <a:rPr lang="en-US" sz="1400" b="1" dirty="0" smtClean="0"/>
              <a:t>Based on Linden approach considering only the buoyancy of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-air mixture inside the enclosure</a:t>
            </a:r>
            <a:br>
              <a:rPr lang="en-US" sz="1400" b="1" dirty="0" smtClean="0"/>
            </a:br>
            <a:r>
              <a:rPr lang="en-US" sz="1400" b="1" dirty="0" smtClean="0"/>
              <a:t>It could be used for calculations in one- or two-openings natural ventilation </a:t>
            </a:r>
            <a:r>
              <a:rPr lang="en-US" sz="1400" b="1" dirty="0" smtClean="0"/>
              <a:t>configurations</a:t>
            </a:r>
            <a:br>
              <a:rPr lang="en-US" sz="1400" b="1" dirty="0" smtClean="0"/>
            </a:br>
            <a:r>
              <a:rPr lang="en-US" sz="1400" b="1" dirty="0" smtClean="0"/>
              <a:t>Does </a:t>
            </a:r>
            <a:r>
              <a:rPr lang="en-US" sz="1400" b="1" dirty="0" smtClean="0"/>
              <a:t>not take into account wind</a:t>
            </a:r>
            <a:br>
              <a:rPr lang="en-US" sz="1400" b="1" dirty="0" smtClean="0"/>
            </a:br>
            <a:endParaRPr lang="en-US" sz="1400" b="1" dirty="0" smtClean="0"/>
          </a:p>
          <a:p>
            <a:r>
              <a:rPr lang="en-US" sz="1400" b="1" dirty="0" smtClean="0"/>
              <a:t>ALDEA-CL2</a:t>
            </a:r>
            <a:br>
              <a:rPr lang="en-US" sz="1400" b="1" dirty="0" smtClean="0"/>
            </a:br>
            <a:r>
              <a:rPr lang="en-US" sz="1400" b="1" dirty="0" smtClean="0"/>
              <a:t>Based on </a:t>
            </a:r>
            <a:r>
              <a:rPr lang="en-US" sz="1400" b="1" dirty="0" err="1" smtClean="0"/>
              <a:t>Lowesmith</a:t>
            </a:r>
            <a:r>
              <a:rPr lang="en-US" sz="1400" b="1" dirty="0" smtClean="0"/>
              <a:t> works (2007) and takes into account the buoyancy and also the effects of the wind</a:t>
            </a:r>
            <a:br>
              <a:rPr lang="en-US" sz="1400" b="1" dirty="0" smtClean="0"/>
            </a:br>
            <a:r>
              <a:rPr lang="en-US" sz="1400" b="1" dirty="0" smtClean="0"/>
              <a:t>It has been validated in real conditions for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-CH</a:t>
            </a:r>
            <a:r>
              <a:rPr lang="en-US" sz="1400" b="1" baseline="-25000" dirty="0" smtClean="0"/>
              <a:t>4</a:t>
            </a:r>
            <a:r>
              <a:rPr lang="en-US" sz="1400" b="1" dirty="0" smtClean="0"/>
              <a:t> mixtures and real atmospheric conditions of reinforcing wind (</a:t>
            </a:r>
            <a:r>
              <a:rPr lang="en-US" sz="1400" b="1" dirty="0" err="1" smtClean="0"/>
              <a:t>NaturalHy</a:t>
            </a:r>
            <a:r>
              <a:rPr lang="en-US" sz="1400" b="1" dirty="0" smtClean="0"/>
              <a:t> project), and also validated for H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against lots of experiments</a:t>
            </a:r>
            <a:br>
              <a:rPr lang="en-US" sz="1400" b="1" dirty="0" smtClean="0"/>
            </a:br>
            <a:r>
              <a:rPr lang="en-US" sz="1400" b="1" dirty="0" err="1" smtClean="0"/>
              <a:t>Lowesmith</a:t>
            </a:r>
            <a:r>
              <a:rPr lang="en-US" sz="1400" b="1" dirty="0" smtClean="0"/>
              <a:t> approach has to be used for “two-openings” ventilation mode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err="1" smtClean="0"/>
              <a:t>Results</a:t>
            </a:r>
            <a:r>
              <a:rPr lang="fr-FR" sz="2300" dirty="0" smtClean="0"/>
              <a:t> | </a:t>
            </a:r>
            <a:r>
              <a:rPr lang="fr-FR" sz="2300" b="1" dirty="0" smtClean="0">
                <a:solidFill>
                  <a:schemeClr val="accent2"/>
                </a:solidFill>
              </a:rPr>
              <a:t>“One vent” </a:t>
            </a:r>
            <a:r>
              <a:rPr lang="fr-FR" sz="2300" b="1" dirty="0" smtClean="0">
                <a:solidFill>
                  <a:schemeClr val="accent2"/>
                </a:solidFill>
              </a:rPr>
              <a:t>configurations</a:t>
            </a:r>
            <a:endParaRPr lang="fr-FR" sz="23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990600"/>
            <a:ext cx="6726600" cy="1066800"/>
          </a:xfrm>
        </p:spPr>
        <p:txBody>
          <a:bodyPr/>
          <a:lstStyle/>
          <a:p>
            <a:r>
              <a:rPr lang="en-US" sz="1400" b="1" dirty="0" smtClean="0"/>
              <a:t>Comparison between experimental data and calculated </a:t>
            </a:r>
            <a:r>
              <a:rPr lang="en-US" sz="1400" b="1" dirty="0" smtClean="0"/>
              <a:t>values</a:t>
            </a:r>
          </a:p>
          <a:p>
            <a:pPr lvl="1"/>
            <a:r>
              <a:rPr lang="fr-FR" sz="1200" b="1" dirty="0" err="1" smtClean="0"/>
              <a:t>Opposing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wind</a:t>
            </a:r>
            <a:endParaRPr lang="en-US" sz="12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848600" y="828674"/>
            <a:ext cx="1390650" cy="1304925"/>
          </a:xfrm>
          <a:prstGeom prst="roundRect">
            <a:avLst>
              <a:gd name="adj" fmla="val 571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027760" y="3581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</a:t>
            </a:r>
            <a:r>
              <a:rPr lang="en-US" sz="1400" b="1" kern="0" dirty="0" smtClean="0">
                <a:solidFill>
                  <a:schemeClr val="tx1"/>
                </a:solidFill>
              </a:rPr>
              <a:t>ALDEA-CL3 largely overestimates hydrogen concentration compared to </a:t>
            </a:r>
            <a:r>
              <a:rPr lang="en-US" sz="1400" b="1" kern="0" dirty="0" smtClean="0">
                <a:solidFill>
                  <a:schemeClr val="tx1"/>
                </a:solidFill>
              </a:rPr>
              <a:t>experiments </a:t>
            </a:r>
            <a:r>
              <a:rPr lang="en-US" sz="1400" b="1" kern="0" dirty="0" smtClean="0">
                <a:solidFill>
                  <a:schemeClr val="tx1"/>
                </a:solidFill>
              </a:rPr>
              <a:t>in presence of wind</a:t>
            </a:r>
          </a:p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Positive effects of wind on mitigation of hydrogen build-up which are not translated in the Linden approach</a:t>
            </a:r>
          </a:p>
          <a:p>
            <a:pPr marL="268288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Due to its design, chimney not affected by wind</a:t>
            </a:r>
          </a:p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endParaRPr lang="fr-FR" sz="1400" b="1" kern="0" dirty="0" smtClean="0">
              <a:solidFill>
                <a:schemeClr val="tx1"/>
              </a:solidFill>
              <a:sym typeface="Wingding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723438"/>
            <a:ext cx="6111727" cy="429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006" y="1018799"/>
            <a:ext cx="978594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1066800" y="1752600"/>
            <a:ext cx="2743200" cy="3733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1752600"/>
            <a:ext cx="1371600" cy="3733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029200" y="1752600"/>
            <a:ext cx="838200" cy="3733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8610600" y="914400"/>
            <a:ext cx="381000" cy="381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err="1" smtClean="0"/>
              <a:t>Results</a:t>
            </a:r>
            <a:r>
              <a:rPr lang="fr-FR" sz="2300" dirty="0" smtClean="0"/>
              <a:t> | </a:t>
            </a:r>
            <a:r>
              <a:rPr lang="fr-FR" sz="2300" b="1" dirty="0" smtClean="0">
                <a:solidFill>
                  <a:schemeClr val="accent2"/>
                </a:solidFill>
              </a:rPr>
              <a:t>“</a:t>
            </a:r>
            <a:r>
              <a:rPr lang="fr-FR" sz="2300" b="1" dirty="0" err="1" smtClean="0">
                <a:solidFill>
                  <a:schemeClr val="accent2"/>
                </a:solidFill>
              </a:rPr>
              <a:t>Two</a:t>
            </a:r>
            <a:r>
              <a:rPr lang="fr-FR" sz="2300" b="1" dirty="0" smtClean="0">
                <a:solidFill>
                  <a:schemeClr val="accent2"/>
                </a:solidFill>
              </a:rPr>
              <a:t> vents” </a:t>
            </a:r>
            <a:r>
              <a:rPr lang="fr-FR" sz="2300" b="1" dirty="0" smtClean="0">
                <a:solidFill>
                  <a:schemeClr val="accent2"/>
                </a:solidFill>
              </a:rPr>
              <a:t>configurations</a:t>
            </a:r>
            <a:endParaRPr lang="fr-FR" sz="23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990600"/>
            <a:ext cx="6726600" cy="1066800"/>
          </a:xfrm>
        </p:spPr>
        <p:txBody>
          <a:bodyPr/>
          <a:lstStyle/>
          <a:p>
            <a:r>
              <a:rPr lang="en-US" sz="1400" b="1" dirty="0" smtClean="0"/>
              <a:t>Comparison between experimental data and calculated </a:t>
            </a:r>
            <a:r>
              <a:rPr lang="en-US" sz="1400" b="1" dirty="0" smtClean="0"/>
              <a:t>values</a:t>
            </a:r>
          </a:p>
          <a:p>
            <a:pPr lvl="1"/>
            <a:r>
              <a:rPr lang="fr-FR" sz="1200" b="1" dirty="0" err="1" smtClean="0"/>
              <a:t>Opposing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wind</a:t>
            </a:r>
            <a:endParaRPr lang="en-US" sz="12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7848600" y="828674"/>
            <a:ext cx="1390650" cy="1304925"/>
          </a:xfrm>
          <a:prstGeom prst="roundRect">
            <a:avLst>
              <a:gd name="adj" fmla="val 5713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6096000" y="259080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</a:t>
            </a:r>
            <a:r>
              <a:rPr lang="en-US" sz="1400" b="1" kern="0" dirty="0" smtClean="0">
                <a:solidFill>
                  <a:schemeClr val="tx1"/>
                </a:solidFill>
              </a:rPr>
              <a:t>ALDEA-CL3 and ALDEA-CL2 overestimate experimental measurements of hydrogen concentration</a:t>
            </a:r>
          </a:p>
          <a:p>
            <a:pPr marL="268288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Positive </a:t>
            </a: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influence of wind on mitigation</a:t>
            </a:r>
          </a:p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Difficulty to correctly evaluate concentration in presence of wind even with the </a:t>
            </a:r>
            <a:r>
              <a:rPr lang="en-US" sz="1400" b="1" kern="0" dirty="0" err="1" smtClean="0">
                <a:solidFill>
                  <a:schemeClr val="tx1"/>
                </a:solidFill>
                <a:sym typeface="Wingdings"/>
              </a:rPr>
              <a:t>Lowesmith</a:t>
            </a: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 approach</a:t>
            </a:r>
            <a:endParaRPr lang="en-US" sz="1400" b="1" kern="0" dirty="0" smtClean="0">
              <a:solidFill>
                <a:schemeClr val="tx1"/>
              </a:solidFill>
            </a:endParaRPr>
          </a:p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</a:t>
            </a: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	</a:t>
            </a: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Low wind velocity has no influence on chimney configurations,</a:t>
            </a:r>
            <a:br>
              <a:rPr lang="en-US" sz="1400" b="1" kern="0" dirty="0" smtClean="0">
                <a:solidFill>
                  <a:schemeClr val="tx1"/>
                </a:solidFill>
                <a:sym typeface="Wingdings"/>
              </a:rPr>
            </a:b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but high wind contributes positively to mitigation</a:t>
            </a:r>
            <a:endParaRPr lang="fr-FR" sz="1400" b="1" kern="0" dirty="0" smtClean="0">
              <a:solidFill>
                <a:schemeClr val="tx1"/>
              </a:solidFill>
              <a:sym typeface="Wingding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0800" y="1011600"/>
            <a:ext cx="999802" cy="9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724400"/>
            <a:ext cx="5840928" cy="42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1143000" y="1752600"/>
            <a:ext cx="1600200" cy="3657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43200" y="1752600"/>
            <a:ext cx="3124200" cy="36576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610600" y="914400"/>
            <a:ext cx="381000" cy="3810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2514600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3289517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V. Conclusions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2819400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/>
              <a:t>Conclusions</a:t>
            </a:r>
            <a:endParaRPr lang="fr-FR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066800"/>
            <a:ext cx="8174400" cy="4343400"/>
          </a:xfrm>
        </p:spPr>
        <p:txBody>
          <a:bodyPr/>
          <a:lstStyle/>
          <a:p>
            <a:r>
              <a:rPr lang="fr-FR" sz="1400" b="1" dirty="0" smtClean="0">
                <a:solidFill>
                  <a:srgbClr val="000000"/>
                </a:solidFill>
              </a:rPr>
              <a:t>Main conclusions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lvl="1">
              <a:spcBef>
                <a:spcPts val="1400"/>
              </a:spcBef>
            </a:pPr>
            <a:r>
              <a:rPr lang="fr-FR" sz="1300" b="1" dirty="0" smtClean="0">
                <a:solidFill>
                  <a:schemeClr val="tx1"/>
                </a:solidFill>
              </a:rPr>
              <a:t>This </a:t>
            </a:r>
            <a:r>
              <a:rPr lang="fr-FR" sz="1300" b="1" dirty="0" err="1" smtClean="0">
                <a:solidFill>
                  <a:schemeClr val="tx1"/>
                </a:solidFill>
              </a:rPr>
              <a:t>s</a:t>
            </a:r>
            <a:r>
              <a:rPr lang="fr-FR" sz="1300" b="1" dirty="0" err="1" smtClean="0">
                <a:solidFill>
                  <a:schemeClr val="tx1"/>
                </a:solidFill>
              </a:rPr>
              <a:t>tudy</a:t>
            </a:r>
            <a:r>
              <a:rPr lang="fr-FR" sz="1300" b="1" dirty="0" smtClean="0">
                <a:solidFill>
                  <a:schemeClr val="tx1"/>
                </a:solidFill>
              </a:rPr>
              <a:t> </a:t>
            </a:r>
            <a:r>
              <a:rPr lang="fr-FR" sz="1300" b="1" dirty="0" err="1" smtClean="0">
                <a:solidFill>
                  <a:schemeClr val="tx1"/>
                </a:solidFill>
              </a:rPr>
              <a:t>showed</a:t>
            </a:r>
            <a:r>
              <a:rPr lang="fr-FR" sz="1300" b="1" dirty="0" smtClean="0">
                <a:solidFill>
                  <a:schemeClr val="tx1"/>
                </a:solidFill>
              </a:rPr>
              <a:t> the </a:t>
            </a:r>
            <a:r>
              <a:rPr lang="fr-FR" sz="1300" b="1" dirty="0" err="1" smtClean="0">
                <a:solidFill>
                  <a:schemeClr val="tx1"/>
                </a:solidFill>
              </a:rPr>
              <a:t>complexity</a:t>
            </a:r>
            <a:r>
              <a:rPr lang="fr-FR" sz="1300" b="1" dirty="0" smtClean="0">
                <a:solidFill>
                  <a:schemeClr val="tx1"/>
                </a:solidFill>
              </a:rPr>
              <a:t> to </a:t>
            </a:r>
            <a:r>
              <a:rPr lang="fr-FR" sz="1300" b="1" dirty="0" err="1" smtClean="0">
                <a:solidFill>
                  <a:schemeClr val="tx1"/>
                </a:solidFill>
              </a:rPr>
              <a:t>realize</a:t>
            </a:r>
            <a:r>
              <a:rPr lang="fr-FR" sz="1300" b="1" dirty="0" smtClean="0">
                <a:solidFill>
                  <a:schemeClr val="tx1"/>
                </a:solidFill>
              </a:rPr>
              <a:t> large </a:t>
            </a:r>
            <a:r>
              <a:rPr lang="fr-FR" sz="1300" b="1" dirty="0" err="1" smtClean="0">
                <a:solidFill>
                  <a:schemeClr val="tx1"/>
                </a:solidFill>
              </a:rPr>
              <a:t>scale</a:t>
            </a:r>
            <a:r>
              <a:rPr lang="fr-FR" sz="1300" b="1" dirty="0" smtClean="0">
                <a:solidFill>
                  <a:schemeClr val="tx1"/>
                </a:solidFill>
              </a:rPr>
              <a:t> </a:t>
            </a:r>
            <a:r>
              <a:rPr lang="fr-FR" sz="1300" b="1" dirty="0" err="1" smtClean="0">
                <a:solidFill>
                  <a:schemeClr val="tx1"/>
                </a:solidFill>
              </a:rPr>
              <a:t>experiments</a:t>
            </a:r>
            <a:r>
              <a:rPr lang="fr-FR" sz="1300" b="1" dirty="0" smtClean="0">
                <a:solidFill>
                  <a:schemeClr val="tx1"/>
                </a:solidFill>
              </a:rPr>
              <a:t> in real conditions due to quick </a:t>
            </a:r>
            <a:r>
              <a:rPr lang="fr-FR" sz="1300" b="1" dirty="0" err="1" smtClean="0">
                <a:solidFill>
                  <a:schemeClr val="tx1"/>
                </a:solidFill>
              </a:rPr>
              <a:t>variability</a:t>
            </a:r>
            <a:r>
              <a:rPr lang="fr-FR" sz="1300" b="1" dirty="0" smtClean="0">
                <a:solidFill>
                  <a:schemeClr val="tx1"/>
                </a:solidFill>
              </a:rPr>
              <a:t> of </a:t>
            </a:r>
            <a:r>
              <a:rPr lang="fr-FR" sz="1300" b="1" dirty="0" err="1" smtClean="0">
                <a:solidFill>
                  <a:schemeClr val="tx1"/>
                </a:solidFill>
              </a:rPr>
              <a:t>meterological</a:t>
            </a:r>
            <a:r>
              <a:rPr lang="fr-FR" sz="1300" b="1" dirty="0" smtClean="0">
                <a:solidFill>
                  <a:schemeClr val="tx1"/>
                </a:solidFill>
              </a:rPr>
              <a:t> conditions – </a:t>
            </a:r>
            <a:r>
              <a:rPr lang="fr-FR" sz="1300" b="1" dirty="0" err="1" smtClean="0">
                <a:solidFill>
                  <a:schemeClr val="tx1"/>
                </a:solidFill>
              </a:rPr>
              <a:t>specially</a:t>
            </a:r>
            <a:r>
              <a:rPr lang="fr-FR" sz="1300" b="1" dirty="0" smtClean="0">
                <a:solidFill>
                  <a:schemeClr val="tx1"/>
                </a:solidFill>
              </a:rPr>
              <a:t> for the </a:t>
            </a:r>
            <a:r>
              <a:rPr lang="fr-FR" sz="1300" b="1" dirty="0" err="1" smtClean="0">
                <a:solidFill>
                  <a:schemeClr val="tx1"/>
                </a:solidFill>
              </a:rPr>
              <a:t>wind</a:t>
            </a:r>
            <a:endParaRPr lang="fr-FR" sz="1300" b="1" dirty="0" smtClean="0">
              <a:solidFill>
                <a:schemeClr val="tx1"/>
              </a:solidFill>
            </a:endParaRP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In </a:t>
            </a:r>
            <a:r>
              <a:rPr lang="en-US" sz="1300" b="1" dirty="0" smtClean="0">
                <a:solidFill>
                  <a:schemeClr val="tx1"/>
                </a:solidFill>
              </a:rPr>
              <a:t>the conditions investigated, wind has always a positive impact leading to a decrease of hydrogen build-up compared to no-wind conditions, whatever the configurations of the openings for the natural ventilation; wind participates to the hydrogen build-up mitigation</a:t>
            </a: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ALDEA-CL3 (Linden approach, without wind consideration) overestimates hydrogen build-up for “one-” and “two-openings” ventilation mode compared to experiments in real weather conditions</a:t>
            </a: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ALDEA-CL2 (</a:t>
            </a:r>
            <a:r>
              <a:rPr lang="en-US" sz="1300" b="1" dirty="0" err="1" smtClean="0">
                <a:solidFill>
                  <a:schemeClr val="tx1"/>
                </a:solidFill>
              </a:rPr>
              <a:t>Lowesmith</a:t>
            </a:r>
            <a:r>
              <a:rPr lang="en-US" sz="1300" b="1" dirty="0" smtClean="0">
                <a:solidFill>
                  <a:schemeClr val="tx1"/>
                </a:solidFill>
              </a:rPr>
              <a:t> approach, enabling wind consideration) overestimates hydrogen build-up for “two-openings” ventilation mode compared to experiments in real weather </a:t>
            </a:r>
            <a:r>
              <a:rPr lang="en-US" sz="1300" b="1" dirty="0" smtClean="0">
                <a:solidFill>
                  <a:schemeClr val="tx1"/>
                </a:solidFill>
              </a:rPr>
              <a:t>conditions</a:t>
            </a:r>
            <a:endParaRPr lang="en-US" sz="1300" b="1" dirty="0" smtClean="0">
              <a:solidFill>
                <a:schemeClr val="tx1"/>
              </a:solidFill>
            </a:endParaRP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Wind effects are minimized for the configurations using a chimney as top vent; effects of wind are very limited due to the orientation of this ventilation aperture. Thus the ALDEA tools are in good agreement with these experimental </a:t>
            </a:r>
            <a:r>
              <a:rPr lang="en-US" sz="1300" b="1" dirty="0" smtClean="0">
                <a:solidFill>
                  <a:schemeClr val="tx1"/>
                </a:solidFill>
              </a:rPr>
              <a:t>cases</a:t>
            </a:r>
            <a:endParaRPr lang="en-US" sz="1300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/>
              <a:t>Conclusions</a:t>
            </a:r>
            <a:endParaRPr lang="fr-FR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066800"/>
            <a:ext cx="8174400" cy="5181600"/>
          </a:xfrm>
        </p:spPr>
        <p:txBody>
          <a:bodyPr/>
          <a:lstStyle/>
          <a:p>
            <a:r>
              <a:rPr lang="fr-FR" sz="1400" b="1" dirty="0" err="1" smtClean="0">
                <a:solidFill>
                  <a:srgbClr val="000000"/>
                </a:solidFill>
              </a:rPr>
              <a:t>Recommendations</a:t>
            </a:r>
            <a:endParaRPr lang="fr-FR" sz="1400" b="1" dirty="0" smtClean="0">
              <a:solidFill>
                <a:srgbClr val="000000"/>
              </a:solidFill>
            </a:endParaRP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It seems to be not necessary, even unproductive, to protect from wind Hydrogen Energy applications since wind has shown a positive effect on hydrogen mitigation in conditions addressed by the HSL-</a:t>
            </a:r>
            <a:r>
              <a:rPr lang="en-US" sz="1300" b="1" dirty="0" err="1" smtClean="0">
                <a:solidFill>
                  <a:schemeClr val="tx1"/>
                </a:solidFill>
              </a:rPr>
              <a:t>Hyindoor</a:t>
            </a:r>
            <a:r>
              <a:rPr lang="en-US" sz="1300" b="1" dirty="0" smtClean="0">
                <a:solidFill>
                  <a:schemeClr val="tx1"/>
                </a:solidFill>
              </a:rPr>
              <a:t> experiments</a:t>
            </a:r>
          </a:p>
          <a:p>
            <a:pPr lvl="1">
              <a:spcBef>
                <a:spcPts val="1400"/>
              </a:spcBef>
            </a:pPr>
            <a:r>
              <a:rPr lang="en-US" sz="1300" b="1" dirty="0" smtClean="0">
                <a:solidFill>
                  <a:schemeClr val="tx1"/>
                </a:solidFill>
              </a:rPr>
              <a:t>Actual analytical tools and methods, employed for risk assessment or design support – i.e. ALDEA-CL3 and ALDEA-CL2 – can be used since it is here </a:t>
            </a:r>
            <a:r>
              <a:rPr lang="en-US" sz="1300" b="1" dirty="0" smtClean="0">
                <a:solidFill>
                  <a:schemeClr val="tx1"/>
                </a:solidFill>
              </a:rPr>
              <a:t>shown </a:t>
            </a:r>
            <a:r>
              <a:rPr lang="en-US" sz="1300" b="1" dirty="0" smtClean="0">
                <a:solidFill>
                  <a:schemeClr val="tx1"/>
                </a:solidFill>
              </a:rPr>
              <a:t>that these approaches are conservative</a:t>
            </a:r>
          </a:p>
          <a:p>
            <a:pPr lvl="1"/>
            <a:endParaRPr lang="en-US" sz="13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err="1" smtClean="0"/>
              <a:t>Acknowledgement</a:t>
            </a:r>
            <a:endParaRPr lang="fr-FR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828800"/>
            <a:ext cx="7107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The experimental results presented in this </a:t>
            </a:r>
            <a:r>
              <a:rPr lang="en-GB" b="1" dirty="0" smtClean="0"/>
              <a:t>communication have </a:t>
            </a:r>
            <a:r>
              <a:rPr lang="en-GB" b="1" dirty="0" smtClean="0"/>
              <a:t>been obtained by HSL within the frame of the </a:t>
            </a:r>
            <a:r>
              <a:rPr lang="en-GB" b="1" dirty="0" err="1" smtClean="0"/>
              <a:t>Hyindoor</a:t>
            </a:r>
            <a:r>
              <a:rPr lang="en-GB" b="1" dirty="0" smtClean="0"/>
              <a:t> project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The authors acknowledge the </a:t>
            </a:r>
            <a:r>
              <a:rPr lang="en-GB" b="1" dirty="0" smtClean="0"/>
              <a:t>FCH-JU</a:t>
            </a:r>
            <a:br>
              <a:rPr lang="en-GB" b="1" dirty="0" smtClean="0"/>
            </a:br>
            <a:r>
              <a:rPr lang="en-GB" b="1" dirty="0" smtClean="0"/>
              <a:t>and </a:t>
            </a:r>
            <a:r>
              <a:rPr lang="en-GB" b="1" dirty="0" smtClean="0"/>
              <a:t>the </a:t>
            </a:r>
            <a:r>
              <a:rPr lang="en-GB" b="1" dirty="0" err="1" smtClean="0"/>
              <a:t>Hyindoor</a:t>
            </a:r>
            <a:r>
              <a:rPr lang="en-GB" b="1" dirty="0" smtClean="0"/>
              <a:t> project partners</a:t>
            </a:r>
            <a:endParaRPr lang="en-US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1494472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70672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2269389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Content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1799272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00400" y="3594318"/>
            <a:ext cx="4968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0050" indent="-400050" algn="l">
              <a:spcBef>
                <a:spcPct val="50000"/>
              </a:spcBef>
              <a:buAutoNum type="romanUcPeriod"/>
            </a:pPr>
            <a:r>
              <a:rPr lang="fr-FR" b="1" dirty="0" err="1" smtClean="0">
                <a:solidFill>
                  <a:schemeClr val="accent6"/>
                </a:solidFill>
              </a:rPr>
              <a:t>Context</a:t>
            </a:r>
            <a:endParaRPr lang="fr-FR" b="1" dirty="0" smtClean="0">
              <a:solidFill>
                <a:schemeClr val="accent6"/>
              </a:solidFill>
            </a:endParaRPr>
          </a:p>
          <a:p>
            <a:pPr marL="400050" indent="-400050" algn="l">
              <a:spcBef>
                <a:spcPct val="50000"/>
              </a:spcBef>
              <a:buAutoNum type="romanUcPeriod"/>
            </a:pPr>
            <a:r>
              <a:rPr lang="fr-FR" b="1" dirty="0" smtClean="0">
                <a:solidFill>
                  <a:schemeClr val="accent6"/>
                </a:solidFill>
              </a:rPr>
              <a:t>Description of the </a:t>
            </a:r>
            <a:r>
              <a:rPr lang="fr-FR" b="1" dirty="0" err="1" smtClean="0">
                <a:solidFill>
                  <a:schemeClr val="accent6"/>
                </a:solidFill>
              </a:rPr>
              <a:t>experimental</a:t>
            </a:r>
            <a:r>
              <a:rPr lang="fr-FR" b="1" dirty="0" smtClean="0">
                <a:solidFill>
                  <a:schemeClr val="accent6"/>
                </a:solidFill>
              </a:rPr>
              <a:t> setup</a:t>
            </a:r>
          </a:p>
          <a:p>
            <a:pPr marL="400050" indent="-400050" algn="l">
              <a:spcBef>
                <a:spcPct val="50000"/>
              </a:spcBef>
              <a:buAutoNum type="romanUcPeriod"/>
            </a:pPr>
            <a:r>
              <a:rPr lang="fr-FR" b="1" dirty="0" smtClean="0">
                <a:solidFill>
                  <a:schemeClr val="accent6"/>
                </a:solidFill>
              </a:rPr>
              <a:t>Data </a:t>
            </a:r>
            <a:r>
              <a:rPr lang="fr-FR" b="1" dirty="0" err="1" smtClean="0">
                <a:solidFill>
                  <a:schemeClr val="accent6"/>
                </a:solidFill>
              </a:rPr>
              <a:t>selection</a:t>
            </a:r>
            <a:endParaRPr lang="fr-FR" b="1" dirty="0" smtClean="0">
              <a:solidFill>
                <a:schemeClr val="accent6"/>
              </a:solidFill>
            </a:endParaRPr>
          </a:p>
          <a:p>
            <a:pPr marL="400050" indent="-400050" algn="l">
              <a:spcBef>
                <a:spcPct val="50000"/>
              </a:spcBef>
              <a:buAutoNum type="romanUcPeriod"/>
            </a:pPr>
            <a:r>
              <a:rPr lang="fr-FR" b="1" dirty="0" err="1" smtClean="0">
                <a:solidFill>
                  <a:schemeClr val="accent6"/>
                </a:solidFill>
              </a:rPr>
              <a:t>Results</a:t>
            </a:r>
            <a:endParaRPr lang="fr-FR" b="1" dirty="0" smtClean="0">
              <a:solidFill>
                <a:schemeClr val="accent6"/>
              </a:solidFill>
            </a:endParaRPr>
          </a:p>
          <a:p>
            <a:pPr marL="400050" indent="-400050" algn="l">
              <a:spcBef>
                <a:spcPct val="50000"/>
              </a:spcBef>
              <a:buAutoNum type="romanUcPeriod"/>
            </a:pPr>
            <a:r>
              <a:rPr lang="fr-FR" b="1" dirty="0" smtClean="0">
                <a:solidFill>
                  <a:schemeClr val="accent6"/>
                </a:solidFill>
              </a:rPr>
              <a:t>Conclusions</a:t>
            </a:r>
            <a:endParaRPr lang="fr-FR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57200" y="685800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n-US" sz="1400" b="1" i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analysis of the experiments carried out by HSL in the </a:t>
            </a:r>
            <a:r>
              <a:rPr lang="en-US" sz="1400" b="1" i="1" kern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Hyindoor</a:t>
            </a:r>
            <a:r>
              <a:rPr lang="en-US" sz="1400" b="1" i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European project studying accumulation of hydrogen released into a semi-confined enclosure in real wind conditions, and comparison with existing analytical models</a:t>
            </a:r>
            <a:endParaRPr lang="en-US" sz="1200" i="1" kern="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2057400" y="6140880"/>
            <a:ext cx="5685433" cy="33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cs typeface="+mn-cs"/>
              </a:rPr>
              <a:t>2015 October, 20</a:t>
            </a:r>
            <a:r>
              <a:rPr lang="en-US" sz="1400" b="1" kern="0" baseline="30000" dirty="0" smtClean="0">
                <a:solidFill>
                  <a:schemeClr val="tx1"/>
                </a:solidFill>
                <a:latin typeface="+mn-lt"/>
                <a:cs typeface="+mn-cs"/>
              </a:rPr>
              <a:t>th</a:t>
            </a:r>
            <a:br>
              <a:rPr lang="en-US" sz="1400" b="1" kern="0" baseline="30000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1" u="sng" kern="0" dirty="0" smtClean="0">
                <a:solidFill>
                  <a:schemeClr val="tx1"/>
                </a:solidFill>
              </a:rPr>
              <a:t>Deborah </a:t>
            </a:r>
            <a:r>
              <a:rPr lang="en-US" sz="1400" b="1" u="sng" kern="0" dirty="0" err="1" smtClean="0">
                <a:solidFill>
                  <a:schemeClr val="tx1"/>
                </a:solidFill>
              </a:rPr>
              <a:t>Houssin-Agbomson</a:t>
            </a:r>
            <a:r>
              <a:rPr lang="en-US" sz="1400" b="1" kern="0" dirty="0" smtClean="0">
                <a:solidFill>
                  <a:schemeClr val="tx1"/>
                </a:solidFill>
              </a:rPr>
              <a:t>, </a:t>
            </a:r>
            <a:r>
              <a:rPr lang="fr-FR" sz="1400" b="1" kern="0" dirty="0" smtClean="0">
                <a:solidFill>
                  <a:schemeClr val="tx1"/>
                </a:solidFill>
              </a:rPr>
              <a:t>Simon </a:t>
            </a:r>
            <a:r>
              <a:rPr lang="fr-FR" sz="1400" b="1" kern="0" dirty="0" err="1" smtClean="0">
                <a:solidFill>
                  <a:schemeClr val="tx1"/>
                </a:solidFill>
              </a:rPr>
              <a:t>Jallais</a:t>
            </a:r>
            <a:endParaRPr lang="en-US" sz="1400" b="1" kern="0" dirty="0" smtClean="0">
              <a:solidFill>
                <a:schemeClr val="tx1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7901583" y="6019800"/>
            <a:ext cx="0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Users\deborah.houssin\Documents\6 - Admin\Logos\R&amp;D_symbol_no_backgroun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477283" cy="2631600"/>
          </a:xfrm>
          <a:prstGeom prst="rect">
            <a:avLst/>
          </a:prstGeom>
          <a:noFill/>
        </p:spPr>
      </p:pic>
      <p:pic>
        <p:nvPicPr>
          <p:cNvPr id="14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633" y="6028290"/>
            <a:ext cx="867767" cy="592621"/>
          </a:xfrm>
          <a:prstGeom prst="snip1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" name="Picture 3" descr="D:\Users\deborah.houssin\Documents\6 - Admin\Logos\Air_Liquide_Creative_Oxygen_logo_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57200"/>
            <a:ext cx="1981200" cy="859409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1000" y="3048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800" b="1" dirty="0" smtClean="0">
                <a:solidFill>
                  <a:schemeClr val="accent2"/>
                </a:solidFill>
              </a:rPr>
              <a:t>ICHS 2015 – Yokohama, </a:t>
            </a:r>
            <a:r>
              <a:rPr lang="fr-FR" sz="1800" b="1" dirty="0" err="1" smtClean="0">
                <a:solidFill>
                  <a:schemeClr val="accent2"/>
                </a:solidFill>
              </a:rPr>
              <a:t>Japan</a:t>
            </a:r>
            <a:r>
              <a:rPr lang="fr-FR" sz="1800" b="1" dirty="0" smtClean="0">
                <a:solidFill>
                  <a:schemeClr val="accent2"/>
                </a:solidFill>
              </a:rPr>
              <a:t> | ID194</a:t>
            </a:r>
            <a:endParaRPr lang="fr-FR" b="1" baseline="30000" dirty="0">
              <a:solidFill>
                <a:schemeClr val="accent2"/>
              </a:solidFill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2895600" y="3657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lang="en-US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Thanks for your attention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239367" y="4616880"/>
            <a:ext cx="5685433" cy="33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fr-FR" b="1" kern="0" dirty="0" smtClean="0">
                <a:solidFill>
                  <a:schemeClr val="tx1"/>
                </a:solidFill>
                <a:latin typeface="+mn-lt"/>
                <a:cs typeface="+mn-cs"/>
              </a:rPr>
              <a:t>deborah.houssin@airliquide.com</a:t>
            </a:r>
            <a:endParaRPr lang="en-US" b="1" kern="0" dirty="0" smtClean="0">
              <a:solidFill>
                <a:schemeClr val="tx1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2514600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3289517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I. Context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2819400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5257800" y="838200"/>
            <a:ext cx="4114800" cy="2819400"/>
          </a:xfrm>
          <a:prstGeom prst="roundRect">
            <a:avLst>
              <a:gd name="adj" fmla="val 5713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000" y="914400"/>
            <a:ext cx="4648199" cy="26289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b="1" dirty="0" smtClean="0"/>
              <a:t>Risk assessment for H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</a:t>
            </a:r>
            <a:r>
              <a:rPr lang="en-GB" sz="1400" b="1" dirty="0" smtClean="0"/>
              <a:t>applications</a:t>
            </a:r>
          </a:p>
          <a:p>
            <a:pPr>
              <a:lnSpc>
                <a:spcPct val="100000"/>
              </a:lnSpc>
            </a:pPr>
            <a:r>
              <a:rPr lang="en-GB" sz="1400" b="1" dirty="0" smtClean="0"/>
              <a:t>Natural ventilation through dedicated opening(s) is an effective mean to limit hydrogen build-up in case of accidental release in a confined space</a:t>
            </a:r>
          </a:p>
          <a:p>
            <a:pPr>
              <a:lnSpc>
                <a:spcPct val="100000"/>
              </a:lnSpc>
            </a:pPr>
            <a:r>
              <a:rPr lang="en-GB" sz="1400" b="1" dirty="0" smtClean="0"/>
              <a:t>Validated approaches enable to evaluate hydrogen maximal concentration reached at steady state for ideal conditions of use</a:t>
            </a:r>
          </a:p>
          <a:p>
            <a:pPr lvl="1"/>
            <a:r>
              <a:rPr lang="en-US" sz="1400" dirty="0" smtClean="0"/>
              <a:t>e.g. Linden (1999), Woods </a:t>
            </a:r>
            <a:r>
              <a:rPr lang="en-US" sz="1400" i="1" dirty="0" smtClean="0"/>
              <a:t>et al</a:t>
            </a:r>
            <a:r>
              <a:rPr lang="en-US" sz="1400" dirty="0" smtClean="0"/>
              <a:t>. (2003</a:t>
            </a:r>
            <a:r>
              <a:rPr lang="en-US" sz="1400" dirty="0" smtClean="0"/>
              <a:t>),</a:t>
            </a:r>
            <a:br>
              <a:rPr lang="en-US" sz="1400" dirty="0" smtClean="0"/>
            </a:br>
            <a:r>
              <a:rPr lang="en-US" sz="1400" dirty="0" err="1" smtClean="0"/>
              <a:t>Molkov</a:t>
            </a:r>
            <a:r>
              <a:rPr lang="en-US" sz="1400" dirty="0" smtClean="0"/>
              <a:t> </a:t>
            </a:r>
            <a:r>
              <a:rPr lang="en-US" sz="1400" i="1" dirty="0" smtClean="0"/>
              <a:t>et al. </a:t>
            </a:r>
            <a:r>
              <a:rPr lang="en-US" sz="1400" dirty="0" smtClean="0"/>
              <a:t>(</a:t>
            </a:r>
            <a:r>
              <a:rPr lang="en-US" sz="1400" dirty="0" smtClean="0"/>
              <a:t>2013), </a:t>
            </a:r>
            <a:r>
              <a:rPr lang="en-US" sz="1400" dirty="0" err="1" smtClean="0"/>
              <a:t>Lowesmith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 (2007)</a:t>
            </a:r>
            <a:endParaRPr lang="en-GB" sz="1400" b="1" dirty="0" smtClean="0"/>
          </a:p>
          <a:p>
            <a:pPr lvl="1"/>
            <a:endParaRPr lang="en-GB" sz="1400" b="1" dirty="0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360000" y="3886200"/>
            <a:ext cx="860425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algn="l">
              <a:spcBef>
                <a:spcPts val="1800"/>
              </a:spcBef>
              <a:buSzPct val="120000"/>
              <a:buBlip>
                <a:blip r:embed="rId3"/>
              </a:buBlip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But what about assessment approaches and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safety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strategies on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H</a:t>
            </a:r>
            <a:r>
              <a:rPr lang="en-US" sz="1400" b="1" baseline="-25000" dirty="0" smtClean="0">
                <a:solidFill>
                  <a:schemeClr val="tx1"/>
                </a:solidFill>
                <a:latin typeface="+mn-lt"/>
                <a:cs typeface="+mn-cs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 accumulation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mitigation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for H</a:t>
            </a:r>
            <a:r>
              <a:rPr lang="en-US" sz="1400" b="1" baseline="-25000" dirty="0" smtClean="0">
                <a:solidFill>
                  <a:schemeClr val="tx1"/>
                </a:solidFill>
                <a:latin typeface="+mn-lt"/>
                <a:cs typeface="+mn-cs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 energy applications used in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specific conditions? </a:t>
            </a:r>
            <a:endParaRPr lang="en-US" sz="1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268288" indent="-268288" algn="l">
              <a:spcBef>
                <a:spcPts val="1800"/>
              </a:spcBef>
              <a:buSzPct val="120000"/>
              <a:buBlip>
                <a:blip r:embed="rId3"/>
              </a:buBlip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Objectives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  <a:cs typeface="+mn-cs"/>
              </a:rPr>
              <a:t>of the study</a:t>
            </a:r>
            <a:endParaRPr lang="en-US" sz="14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512763" lvl="1" indent="-231775" algn="l">
              <a:spcBef>
                <a:spcPts val="700"/>
              </a:spcBef>
              <a:buBlip>
                <a:blip r:embed="rId3"/>
              </a:buBlip>
            </a:pPr>
            <a:r>
              <a:rPr lang="fr-FR" sz="1400" dirty="0" err="1" smtClean="0">
                <a:latin typeface="+mn-lt"/>
                <a:cs typeface="+mn-cs"/>
              </a:rPr>
              <a:t>What</a:t>
            </a:r>
            <a:r>
              <a:rPr lang="fr-FR" sz="1400" dirty="0" smtClean="0">
                <a:latin typeface="+mn-lt"/>
                <a:cs typeface="+mn-cs"/>
              </a:rPr>
              <a:t> </a:t>
            </a:r>
            <a:r>
              <a:rPr lang="fr-FR" sz="1400" dirty="0" err="1" smtClean="0">
                <a:latin typeface="+mn-lt"/>
                <a:cs typeface="+mn-cs"/>
              </a:rPr>
              <a:t>is</a:t>
            </a:r>
            <a:r>
              <a:rPr lang="fr-FR" sz="1400" dirty="0" smtClean="0">
                <a:latin typeface="+mn-lt"/>
                <a:cs typeface="+mn-cs"/>
              </a:rPr>
              <a:t> the </a:t>
            </a:r>
            <a:r>
              <a:rPr lang="fr-FR" sz="1400" dirty="0" err="1" smtClean="0">
                <a:latin typeface="+mn-lt"/>
                <a:cs typeface="+mn-cs"/>
              </a:rPr>
              <a:t>effectiveness</a:t>
            </a:r>
            <a:r>
              <a:rPr lang="fr-FR" sz="1400" dirty="0" smtClean="0">
                <a:latin typeface="+mn-lt"/>
                <a:cs typeface="+mn-cs"/>
              </a:rPr>
              <a:t> of ventilation apertures </a:t>
            </a:r>
            <a:r>
              <a:rPr lang="fr-FR" sz="1400" dirty="0" err="1" smtClean="0">
                <a:latin typeface="+mn-lt"/>
                <a:cs typeface="+mn-cs"/>
              </a:rPr>
              <a:t>according</a:t>
            </a:r>
            <a:r>
              <a:rPr lang="fr-FR" sz="1400" dirty="0" smtClean="0">
                <a:latin typeface="+mn-lt"/>
                <a:cs typeface="+mn-cs"/>
              </a:rPr>
              <a:t> </a:t>
            </a:r>
            <a:r>
              <a:rPr lang="fr-FR" sz="1400" dirty="0" smtClean="0">
                <a:latin typeface="+mn-lt"/>
                <a:cs typeface="+mn-cs"/>
              </a:rPr>
              <a:t>to </a:t>
            </a:r>
            <a:r>
              <a:rPr lang="fr-FR" sz="1400" dirty="0" err="1" smtClean="0">
                <a:latin typeface="+mn-lt"/>
                <a:cs typeface="+mn-cs"/>
              </a:rPr>
              <a:t>their</a:t>
            </a:r>
            <a:r>
              <a:rPr lang="fr-FR" sz="1400" dirty="0" smtClean="0">
                <a:latin typeface="+mn-lt"/>
                <a:cs typeface="+mn-cs"/>
              </a:rPr>
              <a:t> configuration</a:t>
            </a:r>
            <a:br>
              <a:rPr lang="fr-FR" sz="1400" dirty="0" smtClean="0">
                <a:latin typeface="+mn-lt"/>
                <a:cs typeface="+mn-cs"/>
              </a:rPr>
            </a:br>
            <a:r>
              <a:rPr lang="fr-FR" sz="1400" dirty="0" smtClean="0">
                <a:latin typeface="+mn-lt"/>
                <a:cs typeface="+mn-cs"/>
              </a:rPr>
              <a:t>(location, </a:t>
            </a:r>
            <a:r>
              <a:rPr lang="fr-FR" sz="1400" dirty="0" err="1" smtClean="0">
                <a:latin typeface="+mn-lt"/>
                <a:cs typeface="+mn-cs"/>
              </a:rPr>
              <a:t>number</a:t>
            </a:r>
            <a:r>
              <a:rPr lang="fr-FR" sz="1400" dirty="0" smtClean="0">
                <a:latin typeface="+mn-lt"/>
                <a:cs typeface="+mn-cs"/>
              </a:rPr>
              <a:t>, type)?</a:t>
            </a:r>
            <a:endParaRPr lang="en-US" sz="1400" dirty="0" smtClean="0">
              <a:latin typeface="+mn-lt"/>
              <a:cs typeface="+mn-cs"/>
            </a:endParaRPr>
          </a:p>
          <a:p>
            <a:pPr marL="512763" lvl="1" indent="-231775" algn="l">
              <a:spcBef>
                <a:spcPts val="700"/>
              </a:spcBef>
              <a:buBlip>
                <a:blip r:embed="rId3"/>
              </a:buBlip>
            </a:pPr>
            <a:r>
              <a:rPr lang="en-US" sz="1400" dirty="0" smtClean="0">
                <a:latin typeface="+mn-lt"/>
                <a:cs typeface="+mn-cs"/>
              </a:rPr>
              <a:t>What </a:t>
            </a:r>
            <a:r>
              <a:rPr lang="en-US" sz="1400" dirty="0" smtClean="0">
                <a:latin typeface="+mn-lt"/>
                <a:cs typeface="+mn-cs"/>
              </a:rPr>
              <a:t>is the potential impact of wind on hydrogen build-up when H</a:t>
            </a:r>
            <a:r>
              <a:rPr lang="en-US" sz="1400" baseline="-25000" dirty="0" smtClean="0">
                <a:latin typeface="+mn-lt"/>
                <a:cs typeface="+mn-cs"/>
              </a:rPr>
              <a:t>2</a:t>
            </a:r>
            <a:r>
              <a:rPr lang="en-US" sz="1400" dirty="0" smtClean="0">
                <a:latin typeface="+mn-lt"/>
                <a:cs typeface="+mn-cs"/>
              </a:rPr>
              <a:t> applications are used outdoor?</a:t>
            </a:r>
          </a:p>
          <a:p>
            <a:pPr marL="512763" lvl="1" indent="-231775" algn="l">
              <a:spcBef>
                <a:spcPts val="700"/>
              </a:spcBef>
              <a:buBlip>
                <a:blip r:embed="rId3"/>
              </a:buBlip>
            </a:pPr>
            <a:r>
              <a:rPr lang="en-US" sz="1400" dirty="0" smtClean="0">
                <a:latin typeface="+mn-lt"/>
                <a:cs typeface="+mn-cs"/>
              </a:rPr>
              <a:t>Are s</a:t>
            </a:r>
            <a:r>
              <a:rPr lang="en-US" sz="1400" dirty="0" smtClean="0">
                <a:latin typeface="+mn-lt"/>
                <a:cs typeface="+mn-cs"/>
              </a:rPr>
              <a:t>imple analytical approaches always available and accurate?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69912"/>
          </a:xfrm>
        </p:spPr>
        <p:txBody>
          <a:bodyPr/>
          <a:lstStyle/>
          <a:p>
            <a:r>
              <a:rPr lang="fr-FR" sz="2300" dirty="0" err="1" smtClean="0"/>
              <a:t>Context</a:t>
            </a:r>
            <a:r>
              <a:rPr lang="fr-FR" sz="2300" dirty="0" smtClean="0"/>
              <a:t> of the </a:t>
            </a:r>
            <a:r>
              <a:rPr lang="fr-FR" sz="2300" dirty="0" err="1" smtClean="0"/>
              <a:t>study</a:t>
            </a:r>
            <a:endParaRPr lang="en-US" sz="23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3950" y="1043229"/>
            <a:ext cx="3518187" cy="24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2514600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3213317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II. Description of the experimental test bench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2819400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/>
              <a:t>HSL </a:t>
            </a:r>
            <a:r>
              <a:rPr lang="fr-FR" sz="2300" dirty="0" err="1" smtClean="0"/>
              <a:t>experimental</a:t>
            </a:r>
            <a:r>
              <a:rPr lang="fr-FR" sz="2300" dirty="0" smtClean="0"/>
              <a:t> test </a:t>
            </a:r>
            <a:r>
              <a:rPr lang="fr-FR" sz="2300" dirty="0" err="1" smtClean="0"/>
              <a:t>bench</a:t>
            </a:r>
            <a:endParaRPr lang="fr-FR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914400"/>
            <a:ext cx="8174400" cy="4829175"/>
          </a:xfrm>
        </p:spPr>
        <p:txBody>
          <a:bodyPr/>
          <a:lstStyle/>
          <a:p>
            <a:r>
              <a:rPr lang="en-US" sz="1400" b="1" dirty="0" smtClean="0"/>
              <a:t>Characteristics of the enclosure</a:t>
            </a:r>
          </a:p>
          <a:p>
            <a:pPr lvl="1"/>
            <a:r>
              <a:rPr lang="en-US" sz="1100" dirty="0" smtClean="0"/>
              <a:t>Dimensions: H2.5 x W2.5 x L5 m</a:t>
            </a:r>
          </a:p>
          <a:p>
            <a:pPr lvl="1"/>
            <a:r>
              <a:rPr lang="en-US" sz="1100" dirty="0" smtClean="0"/>
              <a:t>Internal volume: 31 m</a:t>
            </a:r>
            <a:r>
              <a:rPr lang="en-US" sz="1100" baseline="30000" dirty="0" smtClean="0"/>
              <a:t>3</a:t>
            </a:r>
          </a:p>
          <a:p>
            <a:pPr lvl="1"/>
            <a:r>
              <a:rPr lang="en-US" sz="1100" dirty="0" smtClean="0"/>
              <a:t>Openings available for natural ventilation: up to 6</a:t>
            </a:r>
          </a:p>
          <a:p>
            <a:pPr lvl="1"/>
            <a:r>
              <a:rPr lang="fr-FR" sz="1100" dirty="0" smtClean="0"/>
              <a:t>Ventilation surface: 0.224 m</a:t>
            </a:r>
            <a:r>
              <a:rPr lang="fr-FR" sz="1100" baseline="30000" dirty="0" smtClean="0"/>
              <a:t>2</a:t>
            </a:r>
            <a:r>
              <a:rPr lang="fr-FR" sz="1100" dirty="0" smtClean="0"/>
              <a:t> </a:t>
            </a:r>
            <a:r>
              <a:rPr lang="fr-FR" sz="1100" dirty="0" err="1" smtClean="0"/>
              <a:t>each</a:t>
            </a:r>
            <a:endParaRPr lang="en-US" sz="1100" dirty="0" smtClean="0"/>
          </a:p>
          <a:p>
            <a:r>
              <a:rPr lang="en-US" sz="1400" b="1" dirty="0" smtClean="0"/>
              <a:t>Injection source</a:t>
            </a:r>
          </a:p>
          <a:p>
            <a:pPr lvl="1"/>
            <a:r>
              <a:rPr lang="en-US" sz="1200" dirty="0" smtClean="0"/>
              <a:t>Releasing gas: hydrogen at  50 cm from the ground</a:t>
            </a:r>
          </a:p>
          <a:p>
            <a:pPr lvl="1"/>
            <a:r>
              <a:rPr lang="en-US" sz="1200" dirty="0" smtClean="0"/>
              <a:t>Geometry: circular</a:t>
            </a:r>
          </a:p>
          <a:p>
            <a:pPr lvl="1"/>
            <a:r>
              <a:rPr lang="en-US" sz="1200" dirty="0" smtClean="0"/>
              <a:t>Internal diameter: 10 mm</a:t>
            </a:r>
          </a:p>
          <a:p>
            <a:pPr lvl="1"/>
            <a:r>
              <a:rPr lang="en-US" sz="1200" dirty="0" smtClean="0"/>
              <a:t>Releasing flow rate: from 150 to 1200 NL.min</a:t>
            </a:r>
            <a:r>
              <a:rPr lang="en-US" sz="1200" baseline="30000" dirty="0" smtClean="0"/>
              <a:t>-1</a:t>
            </a:r>
          </a:p>
          <a:p>
            <a:endParaRPr lang="en-US" sz="1300" dirty="0" smtClean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44866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dirty="0" smtClean="0"/>
              <a:t>HSL </a:t>
            </a:r>
            <a:r>
              <a:rPr lang="fr-FR" sz="2300" dirty="0" err="1" smtClean="0"/>
              <a:t>experimental</a:t>
            </a:r>
            <a:r>
              <a:rPr lang="fr-FR" sz="2300" dirty="0" smtClean="0"/>
              <a:t> test </a:t>
            </a:r>
            <a:r>
              <a:rPr lang="fr-FR" sz="2300" dirty="0" err="1" smtClean="0"/>
              <a:t>bench</a:t>
            </a:r>
            <a:endParaRPr lang="fr-FR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066800"/>
            <a:ext cx="6726600" cy="4829175"/>
          </a:xfrm>
        </p:spPr>
        <p:txBody>
          <a:bodyPr/>
          <a:lstStyle/>
          <a:p>
            <a:r>
              <a:rPr lang="fr-FR" sz="1400" b="1" dirty="0" smtClean="0"/>
              <a:t>Ventilation </a:t>
            </a:r>
            <a:r>
              <a:rPr lang="fr-FR" sz="1400" b="1" dirty="0" err="1" smtClean="0"/>
              <a:t>openings</a:t>
            </a:r>
            <a:endParaRPr lang="en-US" sz="1400" b="1" dirty="0" smtClean="0"/>
          </a:p>
          <a:p>
            <a:pPr lvl="1"/>
            <a:r>
              <a:rPr lang="en-US" sz="1200" dirty="0" smtClean="0"/>
              <a:t>Total: 6 apertures</a:t>
            </a:r>
          </a:p>
          <a:p>
            <a:pPr lvl="2"/>
            <a:r>
              <a:rPr lang="fr-FR" sz="1000" dirty="0" smtClean="0"/>
              <a:t>Five </a:t>
            </a:r>
            <a:r>
              <a:rPr lang="fr-FR" sz="1000" dirty="0" err="1" smtClean="0"/>
              <a:t>rectangular</a:t>
            </a:r>
            <a:r>
              <a:rPr lang="fr-FR" sz="1000" dirty="0" smtClean="0"/>
              <a:t>: H0.27 x W0.83 m</a:t>
            </a:r>
          </a:p>
          <a:p>
            <a:pPr lvl="2"/>
            <a:r>
              <a:rPr lang="fr-FR" sz="1000" dirty="0" smtClean="0"/>
              <a:t>One </a:t>
            </a:r>
            <a:r>
              <a:rPr lang="fr-FR" sz="1000" dirty="0" err="1" smtClean="0"/>
              <a:t>circular</a:t>
            </a:r>
            <a:r>
              <a:rPr lang="fr-FR" sz="1000" dirty="0" smtClean="0"/>
              <a:t> on the roof </a:t>
            </a:r>
            <a:r>
              <a:rPr lang="fr-FR" sz="1000" dirty="0" err="1" smtClean="0"/>
              <a:t>with</a:t>
            </a:r>
            <a:r>
              <a:rPr lang="fr-FR" sz="1000" dirty="0" smtClean="0"/>
              <a:t> </a:t>
            </a:r>
            <a:r>
              <a:rPr lang="fr-FR" sz="1000" dirty="0" err="1" smtClean="0"/>
              <a:t>chimney</a:t>
            </a:r>
            <a:r>
              <a:rPr lang="fr-FR" sz="1000" dirty="0" smtClean="0"/>
              <a:t> and </a:t>
            </a:r>
            <a:r>
              <a:rPr lang="fr-FR" sz="1000" dirty="0" err="1" smtClean="0"/>
              <a:t>rain</a:t>
            </a:r>
            <a:r>
              <a:rPr lang="fr-FR" sz="1000" dirty="0" smtClean="0"/>
              <a:t> protection </a:t>
            </a:r>
            <a:r>
              <a:rPr lang="fr-FR" sz="1000" dirty="0" err="1" smtClean="0"/>
              <a:t>cover</a:t>
            </a:r>
            <a:endParaRPr lang="en-US" sz="1000" dirty="0" smtClean="0"/>
          </a:p>
          <a:p>
            <a:pPr lvl="1"/>
            <a:r>
              <a:rPr lang="en-US" sz="1200" dirty="0" smtClean="0"/>
              <a:t>One- and two-openings ventilation can be studied</a:t>
            </a:r>
          </a:p>
          <a:p>
            <a:pPr lvl="1"/>
            <a:r>
              <a:rPr lang="fr-FR" sz="1200" dirty="0" smtClean="0"/>
              <a:t>Influence of vent distribution </a:t>
            </a:r>
            <a:r>
              <a:rPr lang="fr-FR" sz="1200" dirty="0" err="1" smtClean="0"/>
              <a:t>can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studied</a:t>
            </a:r>
            <a:r>
              <a:rPr lang="fr-FR" sz="1200" dirty="0" smtClean="0"/>
              <a:t> </a:t>
            </a:r>
            <a:r>
              <a:rPr lang="fr-FR" sz="1200" dirty="0" err="1" smtClean="0"/>
              <a:t>too</a:t>
            </a:r>
            <a:endParaRPr lang="en-US" sz="1200" baseline="30000" dirty="0" smtClean="0"/>
          </a:p>
          <a:p>
            <a:r>
              <a:rPr lang="en-US" sz="1400" b="1" dirty="0" smtClean="0"/>
              <a:t>Measurement devices</a:t>
            </a:r>
          </a:p>
          <a:p>
            <a:pPr lvl="1"/>
            <a:r>
              <a:rPr lang="en-GB" sz="1200" dirty="0" smtClean="0"/>
              <a:t>Twenty seven electrochemical cell oxygen sensors</a:t>
            </a:r>
          </a:p>
          <a:p>
            <a:pPr lvl="1"/>
            <a:r>
              <a:rPr lang="en-US" sz="1200" dirty="0" smtClean="0"/>
              <a:t>Located at  heights of </a:t>
            </a:r>
            <a:r>
              <a:rPr lang="en-GB" sz="1200" dirty="0" smtClean="0"/>
              <a:t>1 m, 1.75 m and 2.25 m</a:t>
            </a:r>
          </a:p>
          <a:p>
            <a:pPr lvl="1"/>
            <a:r>
              <a:rPr lang="en-GB" sz="1200" dirty="0" smtClean="0"/>
              <a:t>Hydrogen maximal concentration deduced</a:t>
            </a:r>
          </a:p>
          <a:p>
            <a:pPr lvl="1"/>
            <a:r>
              <a:rPr lang="en-GB" sz="1200" dirty="0" smtClean="0"/>
              <a:t>Hydrogen distribution according to altitude not available </a:t>
            </a:r>
            <a:endParaRPr lang="en-US" sz="12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ICHS2015 - ID194</a:t>
            </a:r>
            <a:endParaRPr lang="en-US" dirty="0"/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 l="26122"/>
          <a:stretch>
            <a:fillRect/>
          </a:stretch>
        </p:blipFill>
        <p:spPr bwMode="auto">
          <a:xfrm>
            <a:off x="4800601" y="2961688"/>
            <a:ext cx="4343400" cy="34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990600"/>
            <a:ext cx="1352550" cy="132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https://lh4.googleusercontent.com/2pOK8rD84Q6WBk-Mt20WUBV0qJDtpldeHwGQCyMpBrdp6iGqh-Tp83MlM3vjsmSKBuX_-0T3CB1hRRMur1cXSYyqMuyroMo6C1C4JFLW_EqcKOHIlJDFSXedl3zHK7PrUxsBRpbJPOK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25" y="1171616"/>
            <a:ext cx="1285875" cy="114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OxygenCellCropped"/>
          <p:cNvPicPr/>
          <p:nvPr/>
        </p:nvPicPr>
        <p:blipFill>
          <a:blip r:embed="rId5" cstate="print"/>
          <a:srcRect t="13715" b="14969"/>
          <a:stretch>
            <a:fillRect/>
          </a:stretch>
        </p:blipFill>
        <p:spPr bwMode="auto">
          <a:xfrm>
            <a:off x="1676400" y="4419600"/>
            <a:ext cx="1247775" cy="13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750" y="2514600"/>
            <a:ext cx="8604250" cy="1944687"/>
          </a:xfrm>
          <a:prstGeom prst="rect">
            <a:avLst/>
          </a:prstGeom>
          <a:gradFill>
            <a:gsLst>
              <a:gs pos="0">
                <a:srgbClr val="49B1E0">
                  <a:alpha val="0"/>
                </a:srgbClr>
              </a:gs>
              <a:gs pos="100000">
                <a:srgbClr val="BDBDB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26" name="Picture 2" descr="D:\Users\deborah.houssin\Documents\6 - Admin\Logos\symbole_R&amp;D20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687392" cy="1792504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124200" y="3289517"/>
            <a:ext cx="5410200" cy="52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III. Data selection</a:t>
            </a:r>
            <a:endParaRPr kumimoji="0" lang="en-US" sz="2800" b="1" i="0" u="none" strike="noStrike" kern="0" cap="none" spc="0" normalizeH="0" baseline="3000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2895600" y="2819400"/>
            <a:ext cx="0" cy="1440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6858000" y="6248400"/>
            <a:ext cx="1600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Users\deborah.houssin\Documents\6 - Admin\Logos\CGLab Materials scienc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96000"/>
            <a:ext cx="867767" cy="5926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Data selection</a:t>
            </a:r>
            <a:endParaRPr lang="en-US" sz="2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7924800" cy="1905000"/>
          </a:xfrm>
        </p:spPr>
        <p:txBody>
          <a:bodyPr/>
          <a:lstStyle/>
          <a:p>
            <a:r>
              <a:rPr lang="en-US" sz="1400" b="1" dirty="0" smtClean="0"/>
              <a:t>HSL experiments</a:t>
            </a:r>
          </a:p>
          <a:p>
            <a:pPr lvl="1"/>
            <a:r>
              <a:rPr lang="en-US" sz="1200" dirty="0" smtClean="0"/>
              <a:t>Performed in the framework of the </a:t>
            </a:r>
            <a:r>
              <a:rPr lang="en-US" sz="1200" dirty="0" err="1" smtClean="0"/>
              <a:t>Hyindoor</a:t>
            </a:r>
            <a:r>
              <a:rPr lang="en-US" sz="1200" dirty="0" smtClean="0"/>
              <a:t> collaborative and EU funded project</a:t>
            </a:r>
          </a:p>
          <a:p>
            <a:pPr lvl="1"/>
            <a:r>
              <a:rPr lang="fr-FR" sz="1200" dirty="0" smtClean="0"/>
              <a:t>28 </a:t>
            </a:r>
            <a:r>
              <a:rPr lang="fr-FR" sz="1200" dirty="0" err="1" smtClean="0"/>
              <a:t>experimental</a:t>
            </a:r>
            <a:r>
              <a:rPr lang="fr-FR" sz="1200" dirty="0" smtClean="0"/>
              <a:t> configurations </a:t>
            </a:r>
            <a:r>
              <a:rPr lang="fr-FR" sz="1200" dirty="0" err="1" smtClean="0"/>
              <a:t>carried</a:t>
            </a:r>
            <a:r>
              <a:rPr lang="fr-FR" sz="1200" dirty="0" smtClean="0"/>
              <a:t> out</a:t>
            </a:r>
            <a:endParaRPr lang="en-US" sz="1200" dirty="0" smtClean="0"/>
          </a:p>
          <a:p>
            <a:pPr lvl="1"/>
            <a:r>
              <a:rPr lang="fr-FR" sz="1200" dirty="0" smtClean="0"/>
              <a:t>But by </a:t>
            </a:r>
            <a:r>
              <a:rPr lang="fr-FR" sz="1200" dirty="0" err="1" smtClean="0"/>
              <a:t>analyzing</a:t>
            </a:r>
            <a:r>
              <a:rPr lang="fr-FR" sz="1200" dirty="0" smtClean="0"/>
              <a:t> </a:t>
            </a:r>
            <a:r>
              <a:rPr lang="fr-FR" sz="1200" dirty="0" err="1" smtClean="0"/>
              <a:t>these</a:t>
            </a:r>
            <a:r>
              <a:rPr lang="fr-FR" sz="1200" dirty="0" smtClean="0"/>
              <a:t> </a:t>
            </a:r>
            <a:r>
              <a:rPr lang="fr-FR" sz="1200" dirty="0" err="1" smtClean="0"/>
              <a:t>experiments</a:t>
            </a:r>
            <a:r>
              <a:rPr lang="fr-FR" sz="1200" dirty="0" smtClean="0"/>
              <a:t>, </a:t>
            </a:r>
            <a:r>
              <a:rPr lang="fr-FR" sz="1200" dirty="0" err="1" smtClean="0"/>
              <a:t>some</a:t>
            </a:r>
            <a:r>
              <a:rPr lang="fr-FR" sz="1200" dirty="0" smtClean="0"/>
              <a:t> </a:t>
            </a:r>
            <a:r>
              <a:rPr lang="fr-FR" sz="1200" dirty="0" err="1" smtClean="0"/>
              <a:t>skeptical</a:t>
            </a:r>
            <a:r>
              <a:rPr lang="fr-FR" sz="1200" dirty="0" smtClean="0"/>
              <a:t> points:</a:t>
            </a:r>
          </a:p>
          <a:p>
            <a:pPr lvl="2"/>
            <a:r>
              <a:rPr lang="fr-FR" sz="1200" dirty="0" smtClean="0"/>
              <a:t>On the </a:t>
            </a:r>
            <a:r>
              <a:rPr lang="fr-FR" sz="1200" dirty="0" err="1" smtClean="0"/>
              <a:t>steady</a:t>
            </a:r>
            <a:r>
              <a:rPr lang="fr-FR" sz="1200" dirty="0" smtClean="0"/>
              <a:t> state of </a:t>
            </a:r>
            <a:r>
              <a:rPr lang="fr-FR" sz="1200" dirty="0" err="1" smtClean="0"/>
              <a:t>some</a:t>
            </a:r>
            <a:r>
              <a:rPr lang="fr-FR" sz="1200" dirty="0" smtClean="0"/>
              <a:t> </a:t>
            </a:r>
            <a:r>
              <a:rPr lang="fr-FR" sz="1200" dirty="0" err="1" smtClean="0"/>
              <a:t>experiments</a:t>
            </a:r>
            <a:endParaRPr lang="fr-FR" sz="1200" dirty="0" smtClean="0"/>
          </a:p>
          <a:p>
            <a:pPr lvl="2"/>
            <a:r>
              <a:rPr lang="fr-FR" sz="1200" dirty="0" smtClean="0"/>
              <a:t>On the </a:t>
            </a:r>
            <a:r>
              <a:rPr lang="fr-FR" sz="1200" dirty="0" err="1" smtClean="0"/>
              <a:t>stability</a:t>
            </a:r>
            <a:r>
              <a:rPr lang="fr-FR" sz="1200" dirty="0" smtClean="0"/>
              <a:t> and the </a:t>
            </a:r>
            <a:r>
              <a:rPr lang="fr-FR" sz="1200" dirty="0" err="1" smtClean="0"/>
              <a:t>accuracy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measurements</a:t>
            </a:r>
            <a:endParaRPr lang="en-US" sz="1200" dirty="0" smtClean="0"/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80901" y="6448425"/>
            <a:ext cx="303536" cy="123111"/>
          </a:xfrm>
        </p:spPr>
        <p:txBody>
          <a:bodyPr/>
          <a:lstStyle/>
          <a:p>
            <a:r>
              <a:rPr lang="en-US" smtClean="0"/>
              <a:t>ICHS2015 - ID194</a:t>
            </a:r>
            <a:endParaRPr lang="en-US"/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30" y="2514600"/>
            <a:ext cx="7379670" cy="273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86400" y="23622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accent2"/>
                </a:solidFill>
              </a:rPr>
              <a:t>Measurements</a:t>
            </a:r>
            <a:r>
              <a:rPr lang="fr-FR" sz="1200" b="1" dirty="0" smtClean="0">
                <a:solidFill>
                  <a:schemeClr val="accent2"/>
                </a:solidFill>
              </a:rPr>
              <a:t> </a:t>
            </a:r>
            <a:r>
              <a:rPr lang="fr-FR" sz="1200" b="1" dirty="0" err="1" smtClean="0">
                <a:solidFill>
                  <a:schemeClr val="accent2"/>
                </a:solidFill>
              </a:rPr>
              <a:t>at</a:t>
            </a:r>
            <a:r>
              <a:rPr lang="fr-FR" sz="1200" b="1" dirty="0" smtClean="0">
                <a:solidFill>
                  <a:schemeClr val="accent2"/>
                </a:solidFill>
              </a:rPr>
              <a:t> 2.25 m</a:t>
            </a:r>
            <a:endParaRPr lang="fr-FR" sz="1200" b="1" baseline="30000" dirty="0">
              <a:solidFill>
                <a:schemeClr val="accent2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00200" y="51816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accent4"/>
                </a:solidFill>
              </a:rPr>
              <a:t>Steady</a:t>
            </a:r>
            <a:r>
              <a:rPr lang="fr-FR" sz="1200" b="1" dirty="0" smtClean="0">
                <a:solidFill>
                  <a:schemeClr val="accent4"/>
                </a:solidFill>
              </a:rPr>
              <a:t> state not </a:t>
            </a:r>
            <a:r>
              <a:rPr lang="fr-FR" sz="1200" b="1" dirty="0" err="1" smtClean="0">
                <a:solidFill>
                  <a:schemeClr val="accent4"/>
                </a:solidFill>
              </a:rPr>
              <a:t>reached</a:t>
            </a:r>
            <a:endParaRPr lang="fr-FR" sz="1200" b="1" baseline="30000" dirty="0">
              <a:solidFill>
                <a:schemeClr val="accent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05400" y="5181600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 err="1" smtClean="0">
                <a:solidFill>
                  <a:schemeClr val="accent4"/>
                </a:solidFill>
              </a:rPr>
              <a:t>Measurements</a:t>
            </a:r>
            <a:r>
              <a:rPr lang="fr-FR" sz="1200" b="1" dirty="0" smtClean="0">
                <a:solidFill>
                  <a:schemeClr val="accent4"/>
                </a:solidFill>
              </a:rPr>
              <a:t> not stable</a:t>
            </a:r>
            <a:endParaRPr lang="fr-FR" sz="1200" b="1" baseline="30000" dirty="0">
              <a:solidFill>
                <a:schemeClr val="accent4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228600" y="5638800"/>
            <a:ext cx="8686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268288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r>
              <a:rPr lang="en-US" sz="1400" b="1" kern="0" dirty="0" smtClean="0">
                <a:solidFill>
                  <a:schemeClr val="tx1"/>
                </a:solidFill>
                <a:sym typeface="Wingdings"/>
              </a:rPr>
              <a:t>	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Two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criteria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were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determined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to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perform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a more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drastic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selection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of the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experiments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for the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study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ot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the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wind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influence on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hydrogen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build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-up in real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weather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conditions  13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experiments</a:t>
            </a:r>
            <a:r>
              <a:rPr lang="fr-FR" sz="1400" b="1" kern="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fr-FR" sz="1400" b="1" kern="0" dirty="0" err="1" smtClean="0">
                <a:solidFill>
                  <a:schemeClr val="tx1"/>
                </a:solidFill>
                <a:sym typeface="Wingdings"/>
              </a:rPr>
              <a:t>retained</a:t>
            </a:r>
            <a:endParaRPr lang="fr-FR" sz="1400" b="1" kern="0" dirty="0" smtClean="0">
              <a:solidFill>
                <a:schemeClr val="tx1"/>
              </a:solidFill>
            </a:endParaRPr>
          </a:p>
          <a:p>
            <a:pPr marL="268288" lvl="0" indent="-268288" algn="l">
              <a:lnSpc>
                <a:spcPct val="90000"/>
              </a:lnSpc>
              <a:spcBef>
                <a:spcPts val="1800"/>
              </a:spcBef>
              <a:tabLst>
                <a:tab pos="273050" algn="l"/>
              </a:tabLst>
            </a:pPr>
            <a:endParaRPr lang="fr-FR" sz="1400" b="1" kern="0" dirty="0" smtClean="0">
              <a:solidFill>
                <a:schemeClr val="tx1"/>
              </a:solidFill>
              <a:sym typeface="Wingding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_RD_Template_v2b_PPT 2007-2010">
  <a:themeElements>
    <a:clrScheme name="AL R&amp;D 1">
      <a:dk1>
        <a:srgbClr val="4B4B4B"/>
      </a:dk1>
      <a:lt1>
        <a:srgbClr val="FFFFFF"/>
      </a:lt1>
      <a:dk2>
        <a:srgbClr val="285689"/>
      </a:dk2>
      <a:lt2>
        <a:srgbClr val="87888A"/>
      </a:lt2>
      <a:accent1>
        <a:srgbClr val="4F4793"/>
      </a:accent1>
      <a:accent2>
        <a:srgbClr val="A3C300"/>
      </a:accent2>
      <a:accent3>
        <a:srgbClr val="FFFFFF"/>
      </a:accent3>
      <a:accent4>
        <a:srgbClr val="3F3F3F"/>
      </a:accent4>
      <a:accent5>
        <a:srgbClr val="B2B1C8"/>
      </a:accent5>
      <a:accent6>
        <a:srgbClr val="93B000"/>
      </a:accent6>
      <a:hlink>
        <a:srgbClr val="E42D80"/>
      </a:hlink>
      <a:folHlink>
        <a:srgbClr val="FCC200"/>
      </a:folHlink>
    </a:clrScheme>
    <a:fontScheme name="AL R&amp;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noFill/>
          <a:round/>
          <a:headEnd/>
          <a:tailEnd/>
        </a:ln>
        <a:effectLst/>
      </a:spPr>
      <a:bodyPr wrap="none" lIns="36000" tIns="36000" rIns="36000" bIns="36000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L R&amp;D 1">
        <a:dk1>
          <a:srgbClr val="4B4B4B"/>
        </a:dk1>
        <a:lt1>
          <a:srgbClr val="FFFFFF"/>
        </a:lt1>
        <a:dk2>
          <a:srgbClr val="285689"/>
        </a:dk2>
        <a:lt2>
          <a:srgbClr val="87888A"/>
        </a:lt2>
        <a:accent1>
          <a:srgbClr val="4F4793"/>
        </a:accent1>
        <a:accent2>
          <a:srgbClr val="A3C300"/>
        </a:accent2>
        <a:accent3>
          <a:srgbClr val="FFFFFF"/>
        </a:accent3>
        <a:accent4>
          <a:srgbClr val="3F3F3F"/>
        </a:accent4>
        <a:accent5>
          <a:srgbClr val="B2B1C8"/>
        </a:accent5>
        <a:accent6>
          <a:srgbClr val="93B000"/>
        </a:accent6>
        <a:hlink>
          <a:srgbClr val="E42D80"/>
        </a:hlink>
        <a:folHlink>
          <a:srgbClr val="FCC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 R&amp;D Blanc">
  <a:themeElements>
    <a:clrScheme name="AL R&amp;D Sans titre 1">
      <a:dk1>
        <a:srgbClr val="4B4B4B"/>
      </a:dk1>
      <a:lt1>
        <a:srgbClr val="FFFFFF"/>
      </a:lt1>
      <a:dk2>
        <a:srgbClr val="285689"/>
      </a:dk2>
      <a:lt2>
        <a:srgbClr val="87888A"/>
      </a:lt2>
      <a:accent1>
        <a:srgbClr val="4F4793"/>
      </a:accent1>
      <a:accent2>
        <a:srgbClr val="A3C300"/>
      </a:accent2>
      <a:accent3>
        <a:srgbClr val="FFFFFF"/>
      </a:accent3>
      <a:accent4>
        <a:srgbClr val="3F3F3F"/>
      </a:accent4>
      <a:accent5>
        <a:srgbClr val="B2B1C8"/>
      </a:accent5>
      <a:accent6>
        <a:srgbClr val="93B000"/>
      </a:accent6>
      <a:hlink>
        <a:srgbClr val="E42D80"/>
      </a:hlink>
      <a:folHlink>
        <a:srgbClr val="FCC200"/>
      </a:folHlink>
    </a:clrScheme>
    <a:fontScheme name="AL R&amp;D Sans tit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L R&amp;D Sans titre 1">
        <a:dk1>
          <a:srgbClr val="4B4B4B"/>
        </a:dk1>
        <a:lt1>
          <a:srgbClr val="FFFFFF"/>
        </a:lt1>
        <a:dk2>
          <a:srgbClr val="285689"/>
        </a:dk2>
        <a:lt2>
          <a:srgbClr val="87888A"/>
        </a:lt2>
        <a:accent1>
          <a:srgbClr val="4F4793"/>
        </a:accent1>
        <a:accent2>
          <a:srgbClr val="A3C300"/>
        </a:accent2>
        <a:accent3>
          <a:srgbClr val="FFFFFF"/>
        </a:accent3>
        <a:accent4>
          <a:srgbClr val="3F3F3F"/>
        </a:accent4>
        <a:accent5>
          <a:srgbClr val="B2B1C8"/>
        </a:accent5>
        <a:accent6>
          <a:srgbClr val="93B000"/>
        </a:accent6>
        <a:hlink>
          <a:srgbClr val="E42D80"/>
        </a:hlink>
        <a:folHlink>
          <a:srgbClr val="FCC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AL_RD_Template_v2b_PPT 2007-2010</Template>
  <TotalTime>20567</TotalTime>
  <Words>941</Words>
  <Application>Microsoft Office PowerPoint</Application>
  <PresentationFormat>Affichage à l'écran (4:3)</PresentationFormat>
  <Paragraphs>205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AL_RD_Template_v2b_PPT 2007-2010</vt:lpstr>
      <vt:lpstr>AL R&amp;D Blanc</vt:lpstr>
      <vt:lpstr>Diapositive 1</vt:lpstr>
      <vt:lpstr>Diapositive 2</vt:lpstr>
      <vt:lpstr>Diapositive 3</vt:lpstr>
      <vt:lpstr>Context of the study</vt:lpstr>
      <vt:lpstr>Diapositive 5</vt:lpstr>
      <vt:lpstr>HSL experimental test bench</vt:lpstr>
      <vt:lpstr>HSL experimental test bench</vt:lpstr>
      <vt:lpstr>Diapositive 8</vt:lpstr>
      <vt:lpstr>Data selection</vt:lpstr>
      <vt:lpstr>Selected data</vt:lpstr>
      <vt:lpstr>Selected data</vt:lpstr>
      <vt:lpstr>Diapositive 12</vt:lpstr>
      <vt:lpstr>Results | Analytical approaches for H2 values calculation</vt:lpstr>
      <vt:lpstr>Results | “One vent” configurations</vt:lpstr>
      <vt:lpstr>Results | “Two vents” configurations</vt:lpstr>
      <vt:lpstr>Diapositive 16</vt:lpstr>
      <vt:lpstr>Conclusions</vt:lpstr>
      <vt:lpstr>Conclusions</vt:lpstr>
      <vt:lpstr>Acknowledgement</vt:lpstr>
      <vt:lpstr>Diapositive 20</vt:lpstr>
    </vt:vector>
  </TitlesOfParts>
  <Company>Air Liquide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kristen.eastman</dc:creator>
  <cp:lastModifiedBy>deborah.houssin</cp:lastModifiedBy>
  <cp:revision>928</cp:revision>
  <dcterms:created xsi:type="dcterms:W3CDTF">2013-02-04T13:35:29Z</dcterms:created>
  <dcterms:modified xsi:type="dcterms:W3CDTF">2015-10-19T22:20:57Z</dcterms:modified>
</cp:coreProperties>
</file>