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2"/>
  </p:notesMasterIdLst>
  <p:handoutMasterIdLst>
    <p:handoutMasterId r:id="rId23"/>
  </p:handoutMasterIdLst>
  <p:sldIdLst>
    <p:sldId id="275" r:id="rId3"/>
    <p:sldId id="500" r:id="rId4"/>
    <p:sldId id="498" r:id="rId5"/>
    <p:sldId id="499" r:id="rId6"/>
    <p:sldId id="502" r:id="rId7"/>
    <p:sldId id="503" r:id="rId8"/>
    <p:sldId id="504" r:id="rId9"/>
    <p:sldId id="469" r:id="rId10"/>
    <p:sldId id="505" r:id="rId11"/>
    <p:sldId id="486" r:id="rId12"/>
    <p:sldId id="485" r:id="rId13"/>
    <p:sldId id="470" r:id="rId14"/>
    <p:sldId id="497" r:id="rId15"/>
    <p:sldId id="464" r:id="rId16"/>
    <p:sldId id="492" r:id="rId17"/>
    <p:sldId id="496" r:id="rId18"/>
    <p:sldId id="494" r:id="rId19"/>
    <p:sldId id="495" r:id="rId20"/>
    <p:sldId id="493" r:id="rId21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pitchFamily="18" charset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pitchFamily="18" charset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pitchFamily="18" charset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pitchFamily="18" charset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pitchFamily="18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ymbol" pitchFamily="18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ymbol" pitchFamily="18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ymbol" pitchFamily="18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ymbol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8000"/>
    <a:srgbClr val="000099"/>
    <a:srgbClr val="FFFF66"/>
    <a:srgbClr val="DDDDDD"/>
    <a:srgbClr val="FF9900"/>
    <a:srgbClr val="00CC00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2" autoAdjust="0"/>
    <p:restoredTop sz="94671" autoAdjust="0"/>
  </p:normalViewPr>
  <p:slideViewPr>
    <p:cSldViewPr>
      <p:cViewPr>
        <p:scale>
          <a:sx n="90" d="100"/>
          <a:sy n="90" d="100"/>
        </p:scale>
        <p:origin x="-2750" y="-12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DF7DE94-E144-479D-9F80-712725131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1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13" tIns="44058" rIns="88113" bIns="44058" numCol="1" anchor="t" anchorCtr="0" compatLnSpc="1">
            <a:prstTxWarp prst="textNoShape">
              <a:avLst/>
            </a:prstTxWarp>
          </a:bodyPr>
          <a:lstStyle>
            <a:lvl1pPr defTabSz="8810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13" tIns="44058" rIns="88113" bIns="44058" numCol="1" anchor="t" anchorCtr="0" compatLnSpc="1">
            <a:prstTxWarp prst="textNoShape">
              <a:avLst/>
            </a:prstTxWarp>
          </a:bodyPr>
          <a:lstStyle>
            <a:lvl1pPr algn="r" defTabSz="8810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7050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13" tIns="44058" rIns="88113" bIns="44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13" tIns="44058" rIns="88113" bIns="44058" numCol="1" anchor="b" anchorCtr="0" compatLnSpc="1">
            <a:prstTxWarp prst="textNoShape">
              <a:avLst/>
            </a:prstTxWarp>
          </a:bodyPr>
          <a:lstStyle>
            <a:lvl1pPr defTabSz="8810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13" tIns="44058" rIns="88113" bIns="44058" numCol="1" anchor="b" anchorCtr="0" compatLnSpc="1">
            <a:prstTxWarp prst="textNoShape">
              <a:avLst/>
            </a:prstTxWarp>
          </a:bodyPr>
          <a:lstStyle>
            <a:lvl1pPr algn="r" defTabSz="8810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66D1C8D-A351-498C-95E9-78A2898ED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68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92413" y="758825"/>
            <a:ext cx="3505200" cy="26289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6213" y="3679825"/>
            <a:ext cx="6194425" cy="262890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E7737-D122-4A50-9BE7-991DFB408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3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4CDB4-E6D1-45E8-9402-2510B816F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6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5751-AA8B-4935-BBCA-33BAE2BB5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39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 rot="5400000" flipV="1">
            <a:off x="-3212306" y="3198018"/>
            <a:ext cx="6858000" cy="461963"/>
          </a:xfrm>
          <a:prstGeom prst="rect">
            <a:avLst/>
          </a:prstGeom>
          <a:gradFill rotWithShape="1">
            <a:gsLst>
              <a:gs pos="0">
                <a:srgbClr val="660000"/>
              </a:gs>
              <a:gs pos="50000">
                <a:srgbClr val="4B667D"/>
              </a:gs>
              <a:gs pos="100000">
                <a:srgbClr val="6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687388" y="714375"/>
            <a:ext cx="8456612" cy="762000"/>
          </a:xfrm>
          <a:prstGeom prst="rect">
            <a:avLst/>
          </a:prstGeom>
          <a:solidFill>
            <a:srgbClr val="66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695325" y="1657350"/>
            <a:ext cx="2395538" cy="2395538"/>
            <a:chOff x="438" y="1089"/>
            <a:chExt cx="1509" cy="1509"/>
          </a:xfrm>
        </p:grpSpPr>
        <p:sp>
          <p:nvSpPr>
            <p:cNvPr id="6" name="Line 9"/>
            <p:cNvSpPr>
              <a:spLocks noChangeAspect="1" noChangeShapeType="1"/>
            </p:cNvSpPr>
            <p:nvPr/>
          </p:nvSpPr>
          <p:spPr bwMode="auto">
            <a:xfrm>
              <a:off x="1193" y="1089"/>
              <a:ext cx="0" cy="1509"/>
            </a:xfrm>
            <a:prstGeom prst="line">
              <a:avLst/>
            </a:prstGeom>
            <a:noFill/>
            <a:ln w="57150">
              <a:solidFill>
                <a:srgbClr val="66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Aspect="1" noChangeShapeType="1"/>
            </p:cNvSpPr>
            <p:nvPr/>
          </p:nvSpPr>
          <p:spPr bwMode="auto">
            <a:xfrm rot="-5400000">
              <a:off x="1193" y="1090"/>
              <a:ext cx="0" cy="1509"/>
            </a:xfrm>
            <a:prstGeom prst="line">
              <a:avLst/>
            </a:prstGeom>
            <a:noFill/>
            <a:ln w="57150">
              <a:solidFill>
                <a:srgbClr val="66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11" descr="Color logo with tagline 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946275"/>
            <a:ext cx="428783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28888" y="4046538"/>
            <a:ext cx="6400800" cy="21971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Name</a:t>
            </a:r>
          </a:p>
          <a:p>
            <a:r>
              <a:rPr lang="en-US"/>
              <a:t>Manager</a:t>
            </a:r>
          </a:p>
          <a:p>
            <a:r>
              <a:rPr lang="en-US"/>
              <a:t>Program Title</a:t>
            </a:r>
          </a:p>
          <a:p>
            <a:r>
              <a:rPr lang="en-US"/>
              <a:t>Business Unit</a:t>
            </a:r>
          </a:p>
          <a:p>
            <a:endParaRPr lang="en-US"/>
          </a:p>
          <a:p>
            <a:r>
              <a:rPr lang="en-US"/>
              <a:t>Date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3ACC-BA24-4F70-9946-6A6B7363E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04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B1CE2-706D-45AE-ACB0-6E0F0564C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68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33A66-0867-48C1-9C78-F924FD332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39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A3403-FCBD-4978-80CD-1CAD3CFE4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9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0C3C-66BB-4715-B21E-B45F38760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36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BEB21-DE92-41E9-994B-D177F5126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4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8AD86-89CF-4429-A1ED-A8F9C0897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35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515CA-97C8-4C99-B317-C1756D926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0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6711-C2A8-452E-8411-0BAE7B091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9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66A44-2968-4080-834A-B0ADDD949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9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EB444-D88A-4C2B-AE7A-5B545B410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88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D2C32-E8E7-4132-A028-5347D3DCA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5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68680-5234-4BBD-A820-2326C5CF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4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9A05-EFA6-418E-AD69-74DE94B63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9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6B876-0615-47FA-AB4C-1643E25E8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2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BD727-A264-4D70-B037-E64E419E3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8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A205F-6012-49BB-B6C9-080A1A1E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9417E-E203-400F-A20A-0C00985BC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5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7FAC6-BB3B-4642-B8FD-00FB3E946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6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655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138FDDD2-D0CE-48E8-A08D-305C2B0FB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" y="6366514"/>
            <a:ext cx="12160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19113" indent="-1825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803275" indent="-1698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CD0CFA7-5BAA-4012-BC57-E240DA7F0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57200" y="234950"/>
            <a:ext cx="8229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algn="ctr" eaLnBrk="1" hangingPunct="1">
              <a:defRPr/>
            </a:pPr>
            <a:endParaRPr lang="en-US" altLang="en-US" sz="440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 userDrawn="1"/>
        </p:nvSpPr>
        <p:spPr bwMode="auto">
          <a:xfrm>
            <a:off x="401638" y="1166813"/>
            <a:ext cx="8691562" cy="166687"/>
          </a:xfrm>
          <a:prstGeom prst="rect">
            <a:avLst/>
          </a:prstGeom>
          <a:gradFill rotWithShape="1">
            <a:gsLst>
              <a:gs pos="0">
                <a:srgbClr val="4B667D"/>
              </a:gs>
              <a:gs pos="100000">
                <a:srgbClr val="66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pic>
        <p:nvPicPr>
          <p:cNvPr id="2056" name="Picture 8" descr="Stacked abbreviated color 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6205538"/>
            <a:ext cx="865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9.t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925" y="304800"/>
            <a:ext cx="8968267" cy="1470025"/>
          </a:xfrm>
        </p:spPr>
        <p:txBody>
          <a:bodyPr/>
          <a:lstStyle/>
          <a:p>
            <a:pPr eaLnBrk="1" hangingPunct="1"/>
            <a:r>
              <a:rPr lang="en-GB" sz="3200" dirty="0">
                <a:solidFill>
                  <a:srgbClr val="0000FF"/>
                </a:solidFill>
              </a:rPr>
              <a:t>Enhancing Safety of Hydrogen Containment Components Through Materials Testing Under In-Service Conditions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endParaRPr lang="en-US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743200"/>
            <a:ext cx="6297304" cy="1752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B.P. Somerday, J.A. Campbell, K.L. Lee, J.A. Ronevich, and C. San Marchi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sz="2100" dirty="0" smtClean="0"/>
              <a:t>Sandia National Laboratories, Livermore CA, USA</a:t>
            </a:r>
          </a:p>
          <a:p>
            <a:pPr eaLnBrk="1" hangingPunct="1"/>
            <a:endParaRPr lang="en-US" altLang="en-US" sz="2000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84496" y="5308937"/>
            <a:ext cx="79737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US" sz="2000" dirty="0"/>
              <a:t>6th International Conference on Hydrogen Safety (ICHS 2015</a:t>
            </a:r>
            <a:r>
              <a:rPr lang="en-US" sz="2000" dirty="0" smtClean="0"/>
              <a:t>)</a:t>
            </a: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Yokohama, Japan</a:t>
            </a: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October 21, 2015</a:t>
            </a:r>
            <a:endParaRPr lang="en-US" altLang="en-US" sz="2000" dirty="0"/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752600" y="6400800"/>
            <a:ext cx="571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latin typeface="Arial" charset="0"/>
                <a:ea typeface="MS Mincho" pitchFamily="49" charset="-128"/>
                <a:cs typeface="Comic Sans MS" pitchFamily="66" charset="0"/>
              </a:rPr>
              <a:t>Sandia is a multiprogram laboratory operated by Sandia Corporation, a Lockheed Martin Company, for the United States Department of Energy under contract DE-AC04-94AL85000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324600"/>
            <a:ext cx="12160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165"/>
            <a:ext cx="8264525" cy="990601"/>
          </a:xfrm>
        </p:spPr>
        <p:txBody>
          <a:bodyPr/>
          <a:lstStyle/>
          <a:p>
            <a:pPr eaLnBrk="1" hangingPunct="1"/>
            <a:r>
              <a:rPr lang="en-US" altLang="en-US" dirty="0"/>
              <a:t>F</a:t>
            </a:r>
            <a:r>
              <a:rPr lang="en-US" altLang="en-US" dirty="0" smtClean="0"/>
              <a:t>atigue crack growth relationships measured for </a:t>
            </a:r>
            <a:r>
              <a:rPr lang="en-US" altLang="en-US" dirty="0" smtClean="0"/>
              <a:t>Cr-Mo pressure vessel steel </a:t>
            </a:r>
            <a:r>
              <a:rPr lang="en-US" altLang="en-US" dirty="0" smtClean="0"/>
              <a:t>in high-pressure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gas</a:t>
            </a:r>
          </a:p>
        </p:txBody>
      </p:sp>
      <p:sp>
        <p:nvSpPr>
          <p:cNvPr id="7171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2743200" y="1219200"/>
            <a:ext cx="62484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rgbClr val="0000FF"/>
                </a:solidFill>
              </a:rPr>
              <a:t>Materials</a:t>
            </a:r>
            <a:endParaRPr lang="en-US" altLang="en-US" dirty="0" smtClean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Three different heats of SA-372 </a:t>
            </a:r>
            <a:r>
              <a:rPr lang="en-US" altLang="en-US" sz="2200" dirty="0" smtClean="0"/>
              <a:t>Grade </a:t>
            </a:r>
            <a:r>
              <a:rPr lang="en-US" altLang="en-US" sz="2200" dirty="0" smtClean="0"/>
              <a:t>J</a:t>
            </a:r>
          </a:p>
          <a:p>
            <a:pPr>
              <a:lnSpc>
                <a:spcPct val="80000"/>
              </a:lnSpc>
            </a:pPr>
            <a:endParaRPr lang="en-US" altLang="en-US" sz="800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rgbClr val="0000FF"/>
                </a:solidFill>
              </a:rPr>
              <a:t>Instrumentation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Internal load cell in feedback loop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Crack-opening displacement measured internally using LVDT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Crack length calculated from compliance</a:t>
            </a:r>
          </a:p>
          <a:p>
            <a:pPr>
              <a:lnSpc>
                <a:spcPct val="80000"/>
              </a:lnSpc>
            </a:pPr>
            <a:endParaRPr lang="en-US" altLang="en-US" sz="800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rgbClr val="0000FF"/>
                </a:solidFill>
              </a:rPr>
              <a:t>Mechanical loading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Triangular load-cycle </a:t>
            </a:r>
            <a:r>
              <a:rPr lang="en-US" altLang="en-US" sz="2200" dirty="0" smtClean="0"/>
              <a:t>waveform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Constant load </a:t>
            </a:r>
            <a:r>
              <a:rPr lang="en-US" altLang="en-US" sz="2200" dirty="0" smtClean="0"/>
              <a:t>amplitude</a:t>
            </a:r>
            <a:endParaRPr lang="en-US" altLang="en-US" sz="2200" dirty="0" smtClean="0"/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Load-cycle frequency = 0.1 Hz</a:t>
            </a:r>
            <a:endParaRPr lang="en-US" altLang="en-US" sz="2200" dirty="0" smtClean="0"/>
          </a:p>
          <a:p>
            <a:pPr>
              <a:lnSpc>
                <a:spcPct val="80000"/>
              </a:lnSpc>
            </a:pPr>
            <a:endParaRPr lang="en-US" altLang="en-US" sz="800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rgbClr val="0000FF"/>
                </a:solidFill>
              </a:rPr>
              <a:t>Environment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99.9999% H</a:t>
            </a:r>
            <a:r>
              <a:rPr lang="en-US" altLang="en-US" sz="2200" baseline="-25000" dirty="0" smtClean="0"/>
              <a:t>2</a:t>
            </a:r>
            <a:r>
              <a:rPr lang="en-US" altLang="en-US" sz="2200" dirty="0" smtClean="0"/>
              <a:t> supply gas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>
                <a:solidFill>
                  <a:srgbClr val="008000"/>
                </a:solidFill>
              </a:rPr>
              <a:t>Pressure </a:t>
            </a:r>
            <a:r>
              <a:rPr lang="en-US" altLang="en-US" sz="2200" dirty="0" smtClean="0">
                <a:solidFill>
                  <a:srgbClr val="008000"/>
                </a:solidFill>
              </a:rPr>
              <a:t>= </a:t>
            </a:r>
            <a:r>
              <a:rPr lang="en-US" altLang="en-US" sz="2200" dirty="0" smtClean="0">
                <a:solidFill>
                  <a:srgbClr val="008000"/>
                </a:solidFill>
              </a:rPr>
              <a:t>100 </a:t>
            </a:r>
            <a:r>
              <a:rPr lang="en-US" altLang="en-US" sz="2200" dirty="0" smtClean="0">
                <a:solidFill>
                  <a:srgbClr val="008000"/>
                </a:solidFill>
              </a:rPr>
              <a:t>MPa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Room temperature</a:t>
            </a:r>
          </a:p>
        </p:txBody>
      </p:sp>
      <p:sp>
        <p:nvSpPr>
          <p:cNvPr id="7174" name="Line 28"/>
          <p:cNvSpPr>
            <a:spLocks noChangeShapeType="1"/>
          </p:cNvSpPr>
          <p:nvPr/>
        </p:nvSpPr>
        <p:spPr bwMode="auto">
          <a:xfrm>
            <a:off x="263525" y="990600"/>
            <a:ext cx="86106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1800"/>
            <a:ext cx="2135734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7" y="1371600"/>
            <a:ext cx="183668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931"/>
            <a:ext cx="8991600" cy="990600"/>
          </a:xfrm>
        </p:spPr>
        <p:txBody>
          <a:bodyPr/>
          <a:lstStyle/>
          <a:p>
            <a:r>
              <a:rPr lang="en-US" dirty="0" smtClean="0"/>
              <a:t>Measurements reveal significant effect of H</a:t>
            </a:r>
            <a:r>
              <a:rPr lang="en-US" baseline="-25000" dirty="0" smtClean="0"/>
              <a:t>2</a:t>
            </a:r>
            <a:r>
              <a:rPr lang="en-US" dirty="0" smtClean="0"/>
              <a:t> gas on fatigue crack growth rates for SA-372 Gr. J steel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3" y="5486400"/>
            <a:ext cx="8728075" cy="838200"/>
          </a:xfrm>
          <a:solidFill>
            <a:srgbClr val="0000FF"/>
          </a:solidFill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Accelerated crack growth rates in H</a:t>
            </a:r>
            <a:r>
              <a:rPr lang="en-US" b="1" i="1" baseline="-25000" dirty="0" smtClean="0">
                <a:solidFill>
                  <a:schemeClr val="bg1"/>
                </a:solidFill>
              </a:rPr>
              <a:t>2</a:t>
            </a:r>
            <a:r>
              <a:rPr lang="en-US" b="1" i="1" dirty="0" smtClean="0">
                <a:solidFill>
                  <a:schemeClr val="bg1"/>
                </a:solidFill>
              </a:rPr>
              <a:t> gas can be accounted for in pressure vessel design through analysis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399" r="6026" b="12736"/>
          <a:stretch/>
        </p:blipFill>
        <p:spPr bwMode="auto">
          <a:xfrm>
            <a:off x="2895600" y="1392635"/>
            <a:ext cx="5715000" cy="3712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19692" y="1219200"/>
            <a:ext cx="3409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B. Somerday, C. San Marchi, K.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Nibur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ASME PVP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2013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>
            <a:off x="263525" y="990600"/>
            <a:ext cx="86106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5" name="Picture 6" descr="CT_FC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2363787"/>
            <a:ext cx="1773237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81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0868"/>
            <a:ext cx="8347074" cy="762000"/>
          </a:xfrm>
        </p:spPr>
        <p:txBody>
          <a:bodyPr/>
          <a:lstStyle/>
          <a:p>
            <a:r>
              <a:rPr lang="en-US" dirty="0" smtClean="0"/>
              <a:t>Design life analysis in ASME Article KD-10 </a:t>
            </a:r>
            <a:r>
              <a:rPr lang="en-US" dirty="0" smtClean="0"/>
              <a:t>accounts for effect of H</a:t>
            </a:r>
            <a:r>
              <a:rPr lang="en-US" baseline="-25000" dirty="0" smtClean="0"/>
              <a:t>2</a:t>
            </a:r>
            <a:r>
              <a:rPr lang="en-US" dirty="0" smtClean="0"/>
              <a:t> gas on fatigue crack growth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668" y="4572000"/>
            <a:ext cx="4760912" cy="1209675"/>
          </a:xfrm>
          <a:solidFill>
            <a:srgbClr val="0000FF"/>
          </a:solidFill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Analysis determines number of pressure cycles for safe operation of pressure vessel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263525" y="990600"/>
            <a:ext cx="86106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4" name="Picture 54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0"/>
          <a:stretch>
            <a:fillRect/>
          </a:stretch>
        </p:blipFill>
        <p:spPr bwMode="auto">
          <a:xfrm>
            <a:off x="5410200" y="4267200"/>
            <a:ext cx="3657600" cy="203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08818"/>
            <a:ext cx="3657600" cy="17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AutoShape 49"/>
          <p:cNvSpPr>
            <a:spLocks noChangeAspect="1" noChangeArrowheads="1"/>
          </p:cNvSpPr>
          <p:nvPr/>
        </p:nvSpPr>
        <p:spPr bwMode="auto">
          <a:xfrm rot="5400000" flipV="1">
            <a:off x="7101682" y="3627337"/>
            <a:ext cx="457200" cy="182563"/>
          </a:xfrm>
          <a:prstGeom prst="rightArrow">
            <a:avLst>
              <a:gd name="adj1" fmla="val 50000"/>
              <a:gd name="adj2" fmla="val 62609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-111" charset="-128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3104324" y="3508177"/>
            <a:ext cx="1226618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 i="1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</a:rPr>
              <a:t>da/</a:t>
            </a:r>
            <a:r>
              <a:rPr lang="en-US" altLang="en-US" sz="1400" i="1" dirty="0" err="1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</a:rPr>
              <a:t>dN</a:t>
            </a:r>
            <a:r>
              <a:rPr lang="en-US" altLang="en-US" sz="1400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</a:rPr>
              <a:t>=</a:t>
            </a:r>
            <a:r>
              <a:rPr lang="en-US" altLang="en-US" sz="1400" dirty="0" err="1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</a:rPr>
              <a:t>C</a:t>
            </a:r>
            <a:r>
              <a:rPr lang="en-US" altLang="en-US" sz="1400" i="1" dirty="0" err="1">
                <a:solidFill>
                  <a:srgbClr val="000000"/>
                </a:solidFill>
                <a:ea typeface="ＭＳ Ｐゴシック" pitchFamily="-111" charset="-128"/>
              </a:rPr>
              <a:t>D</a:t>
            </a:r>
            <a:r>
              <a:rPr lang="en-US" altLang="en-US" sz="1400" i="1" dirty="0" err="1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</a:rPr>
              <a:t>K</a:t>
            </a:r>
            <a:r>
              <a:rPr lang="en-US" altLang="en-US" sz="1400" baseline="30000" dirty="0" err="1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</a:rPr>
              <a:t>m</a:t>
            </a:r>
            <a:endParaRPr lang="en-US" altLang="en-US" sz="1400" dirty="0">
              <a:solidFill>
                <a:srgbClr val="000000"/>
              </a:solidFill>
              <a:latin typeface="Arial" pitchFamily="-111" charset="0"/>
              <a:ea typeface="ＭＳ Ｐゴシック" pitchFamily="-111" charset="-128"/>
            </a:endParaRP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0" y="3505200"/>
            <a:ext cx="1898277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 baseline="-25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900" baseline="-25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900" baseline="-25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900" baseline="-25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900" baseline="-25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900" baseline="-25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900" baseline="-25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900" baseline="-25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900" baseline="-25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i="1" baseline="0" dirty="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sz="1400" i="1" baseline="0" dirty="0">
                <a:solidFill>
                  <a:srgbClr val="000000"/>
                </a:solidFill>
                <a:ea typeface="ＭＳ Ｐゴシック" pitchFamily="34" charset="-128"/>
              </a:rPr>
              <a:t>K</a:t>
            </a:r>
            <a:r>
              <a:rPr lang="en-US" altLang="en-US" sz="1400" baseline="0" dirty="0">
                <a:solidFill>
                  <a:srgbClr val="000000"/>
                </a:solidFill>
                <a:ea typeface="ＭＳ Ｐゴシック" pitchFamily="34" charset="-128"/>
              </a:rPr>
              <a:t> = </a:t>
            </a:r>
            <a:r>
              <a:rPr lang="en-US" altLang="en-US" sz="1400" baseline="0" dirty="0" err="1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sz="1400" baseline="0" dirty="0" err="1">
                <a:solidFill>
                  <a:srgbClr val="000000"/>
                </a:solidFill>
                <a:ea typeface="ＭＳ Ｐゴシック" pitchFamily="34" charset="-128"/>
              </a:rPr>
              <a:t>p</a:t>
            </a:r>
            <a:r>
              <a:rPr lang="en-US" altLang="en-US" sz="1400" baseline="0" dirty="0">
                <a:solidFill>
                  <a:srgbClr val="000000"/>
                </a:solidFill>
                <a:ea typeface="ＭＳ Ｐゴシック" pitchFamily="34" charset="-128"/>
              </a:rPr>
              <a:t>[f(</a:t>
            </a:r>
            <a:r>
              <a:rPr lang="en-US" altLang="en-US" sz="1400" i="1" baseline="0" dirty="0">
                <a:solidFill>
                  <a:srgbClr val="000000"/>
                </a:solidFill>
                <a:ea typeface="ＭＳ Ｐゴシック" pitchFamily="34" charset="-128"/>
              </a:rPr>
              <a:t>a</a:t>
            </a:r>
            <a:r>
              <a:rPr lang="en-US" altLang="en-US" sz="1400" baseline="0" dirty="0">
                <a:solidFill>
                  <a:srgbClr val="000000"/>
                </a:solidFill>
                <a:ea typeface="ＭＳ Ｐゴシック" pitchFamily="34" charset="-128"/>
              </a:rPr>
              <a:t>, </a:t>
            </a:r>
            <a:r>
              <a:rPr lang="en-US" altLang="en-US" sz="1400" i="1" baseline="0" dirty="0">
                <a:solidFill>
                  <a:srgbClr val="000000"/>
                </a:solidFill>
                <a:ea typeface="ＭＳ Ｐゴシック" pitchFamily="34" charset="-128"/>
              </a:rPr>
              <a:t>t</a:t>
            </a:r>
            <a:r>
              <a:rPr lang="en-US" altLang="en-US" sz="1400" baseline="0" dirty="0">
                <a:solidFill>
                  <a:srgbClr val="000000"/>
                </a:solidFill>
                <a:ea typeface="ＭＳ Ｐゴシック" pitchFamily="34" charset="-128"/>
              </a:rPr>
              <a:t> ,</a:t>
            </a:r>
            <a:r>
              <a:rPr lang="en-US" altLang="en-US" sz="1400" i="1" baseline="0" dirty="0">
                <a:solidFill>
                  <a:srgbClr val="000000"/>
                </a:solidFill>
                <a:ea typeface="ＭＳ Ｐゴシック" pitchFamily="34" charset="-128"/>
              </a:rPr>
              <a:t>R</a:t>
            </a:r>
            <a:r>
              <a:rPr lang="en-US" altLang="en-US" sz="1400" i="1" baseline="-20000" dirty="0">
                <a:solidFill>
                  <a:srgbClr val="000000"/>
                </a:solidFill>
                <a:ea typeface="ＭＳ Ｐゴシック" pitchFamily="34" charset="-128"/>
              </a:rPr>
              <a:t>o</a:t>
            </a:r>
            <a:r>
              <a:rPr lang="en-US" altLang="en-US" sz="1400" baseline="0" dirty="0">
                <a:solidFill>
                  <a:srgbClr val="000000"/>
                </a:solidFill>
                <a:ea typeface="ＭＳ Ｐゴシック" pitchFamily="34" charset="-128"/>
              </a:rPr>
              <a:t>, </a:t>
            </a:r>
            <a:r>
              <a:rPr lang="en-US" altLang="en-US" sz="1400" i="1" baseline="0" dirty="0" err="1">
                <a:solidFill>
                  <a:srgbClr val="000000"/>
                </a:solidFill>
                <a:ea typeface="ＭＳ Ｐゴシック" pitchFamily="34" charset="-128"/>
              </a:rPr>
              <a:t>R</a:t>
            </a:r>
            <a:r>
              <a:rPr lang="en-US" altLang="en-US" sz="1400" i="1" baseline="-20000" dirty="0" err="1">
                <a:solidFill>
                  <a:srgbClr val="000000"/>
                </a:solidFill>
                <a:ea typeface="ＭＳ Ｐゴシック" pitchFamily="34" charset="-128"/>
              </a:rPr>
              <a:t>i</a:t>
            </a:r>
            <a:r>
              <a:rPr lang="en-US" altLang="en-US" sz="1400" baseline="0" dirty="0">
                <a:solidFill>
                  <a:srgbClr val="000000"/>
                </a:solidFill>
                <a:ea typeface="ＭＳ Ｐゴシック" pitchFamily="34" charset="-128"/>
              </a:rPr>
              <a:t>)]</a:t>
            </a:r>
          </a:p>
        </p:txBody>
      </p:sp>
      <p:sp>
        <p:nvSpPr>
          <p:cNvPr id="40" name="Plus 39"/>
          <p:cNvSpPr/>
          <p:nvPr/>
        </p:nvSpPr>
        <p:spPr bwMode="auto">
          <a:xfrm>
            <a:off x="1803399" y="2156802"/>
            <a:ext cx="320040" cy="320040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1" name="Equal 40"/>
          <p:cNvSpPr/>
          <p:nvPr/>
        </p:nvSpPr>
        <p:spPr bwMode="auto">
          <a:xfrm>
            <a:off x="5056292" y="2157926"/>
            <a:ext cx="320040" cy="320040"/>
          </a:xfrm>
          <a:prstGeom prst="mathEqual">
            <a:avLst/>
          </a:prstGeom>
          <a:solidFill>
            <a:srgbClr val="0000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47475"/>
            <a:ext cx="1600200" cy="153896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399" r="6026" b="12736"/>
          <a:stretch/>
        </p:blipFill>
        <p:spPr bwMode="auto">
          <a:xfrm>
            <a:off x="2209800" y="1524000"/>
            <a:ext cx="2743200" cy="1782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752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altLang="en-US" dirty="0" smtClean="0"/>
              <a:t>Summary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2400" y="1066800"/>
            <a:ext cx="8839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defTabSz="9588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628650" indent="-285750" defTabSz="9588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58850" eaLnBrk="0" hangingPunct="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588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88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/>
            <a:r>
              <a:rPr lang="en-US" dirty="0"/>
              <a:t>Hydrogen embrittlement accounted for in design and safety </a:t>
            </a:r>
            <a:r>
              <a:rPr lang="en-US" dirty="0" smtClean="0"/>
              <a:t>qualification of components </a:t>
            </a:r>
            <a:r>
              <a:rPr lang="en-US" dirty="0"/>
              <a:t>through materials </a:t>
            </a:r>
            <a:r>
              <a:rPr lang="en-US" dirty="0" smtClean="0"/>
              <a:t>testing</a:t>
            </a:r>
            <a:endParaRPr lang="en-US" dirty="0" smtClean="0"/>
          </a:p>
          <a:p>
            <a:pPr lvl="0"/>
            <a:endParaRPr lang="en-US" sz="800" dirty="0"/>
          </a:p>
          <a:p>
            <a:pPr lvl="0"/>
            <a:r>
              <a:rPr lang="en-US" dirty="0" smtClean="0"/>
              <a:t>Sandia National Laboratories features three systems for materials testing in H</a:t>
            </a:r>
            <a:r>
              <a:rPr lang="en-US" baseline="-25000" dirty="0" smtClean="0"/>
              <a:t>2</a:t>
            </a:r>
            <a:r>
              <a:rPr lang="en-US" dirty="0" smtClean="0"/>
              <a:t> gas:</a:t>
            </a:r>
          </a:p>
          <a:p>
            <a:pPr lvl="1"/>
            <a:r>
              <a:rPr lang="en-US" altLang="en-US" sz="2200" dirty="0"/>
              <a:t>Dynamic-Load Testing in High-Pressure H</a:t>
            </a:r>
            <a:r>
              <a:rPr lang="en-US" altLang="en-US" sz="2200" baseline="-25000" dirty="0"/>
              <a:t>2</a:t>
            </a:r>
            <a:r>
              <a:rPr lang="en-US" altLang="en-US" sz="2200" dirty="0"/>
              <a:t> </a:t>
            </a:r>
            <a:r>
              <a:rPr lang="en-US" altLang="en-US" sz="2200" dirty="0" smtClean="0"/>
              <a:t>Gas</a:t>
            </a:r>
          </a:p>
          <a:p>
            <a:pPr lvl="1"/>
            <a:r>
              <a:rPr lang="en-US" altLang="en-US" sz="2200" dirty="0"/>
              <a:t>Static-Load Crack Growth Testing in H</a:t>
            </a:r>
            <a:r>
              <a:rPr lang="en-US" altLang="en-US" sz="2200" baseline="-25000" dirty="0"/>
              <a:t>2</a:t>
            </a:r>
            <a:r>
              <a:rPr lang="en-US" altLang="en-US" sz="2200" dirty="0"/>
              <a:t> </a:t>
            </a:r>
            <a:r>
              <a:rPr lang="en-US" altLang="en-US" sz="2200" dirty="0" smtClean="0"/>
              <a:t>Gas</a:t>
            </a:r>
          </a:p>
          <a:p>
            <a:pPr lvl="1"/>
            <a:r>
              <a:rPr lang="en-US" sz="2200" dirty="0"/>
              <a:t>Thermal </a:t>
            </a:r>
            <a:r>
              <a:rPr lang="en-US" sz="2200" dirty="0" err="1"/>
              <a:t>Precharging</a:t>
            </a:r>
            <a:r>
              <a:rPr lang="en-US" sz="2200" dirty="0"/>
              <a:t> in H</a:t>
            </a:r>
            <a:r>
              <a:rPr lang="en-US" sz="2200" baseline="-25000" dirty="0"/>
              <a:t>2</a:t>
            </a:r>
            <a:r>
              <a:rPr lang="en-US" sz="2200" dirty="0"/>
              <a:t> Gas</a:t>
            </a:r>
            <a:endParaRPr lang="en-US" sz="2200" dirty="0" smtClean="0"/>
          </a:p>
          <a:p>
            <a:pPr lvl="1"/>
            <a:r>
              <a:rPr lang="en-US" sz="2200" b="1" i="1" dirty="0" smtClean="0">
                <a:solidFill>
                  <a:srgbClr val="0000FF"/>
                </a:solidFill>
              </a:rPr>
              <a:t>Distinguishing feature: high-pressure (&gt;138 MPa) H</a:t>
            </a:r>
            <a:r>
              <a:rPr lang="en-US" sz="2200" b="1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2200" b="1" i="1" dirty="0" smtClean="0">
                <a:solidFill>
                  <a:srgbClr val="0000FF"/>
                </a:solidFill>
              </a:rPr>
              <a:t> gas</a:t>
            </a:r>
          </a:p>
          <a:p>
            <a:endParaRPr lang="en-US" sz="800" dirty="0"/>
          </a:p>
          <a:p>
            <a:r>
              <a:rPr lang="en-US" dirty="0" smtClean="0"/>
              <a:t>Materials testing at Sandia National Laboratories </a:t>
            </a:r>
            <a:r>
              <a:rPr lang="en-US" dirty="0" smtClean="0"/>
              <a:t>motivated by developing and </a:t>
            </a:r>
            <a:r>
              <a:rPr lang="en-US" dirty="0" smtClean="0"/>
              <a:t>exercising standards</a:t>
            </a:r>
          </a:p>
          <a:p>
            <a:pPr lvl="1"/>
            <a:r>
              <a:rPr lang="en-US" sz="2200" dirty="0" smtClean="0"/>
              <a:t>Fatigue crack growth testing of pressure vessel steel in 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gas supported design-life calculation prescribed in ASME code</a:t>
            </a:r>
            <a:endParaRPr lang="en-US" sz="2200" dirty="0" smtClean="0"/>
          </a:p>
        </p:txBody>
      </p:sp>
      <p:sp>
        <p:nvSpPr>
          <p:cNvPr id="23556" name="Line 28"/>
          <p:cNvSpPr>
            <a:spLocks noChangeShapeType="1"/>
          </p:cNvSpPr>
          <p:nvPr/>
        </p:nvSpPr>
        <p:spPr bwMode="auto">
          <a:xfrm>
            <a:off x="263525" y="990600"/>
            <a:ext cx="86106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7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Back-up Slides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880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118532"/>
            <a:ext cx="8797925" cy="787400"/>
          </a:xfrm>
        </p:spPr>
        <p:txBody>
          <a:bodyPr/>
          <a:lstStyle/>
          <a:p>
            <a:r>
              <a:rPr lang="en-US" dirty="0" smtClean="0"/>
              <a:t>Measurement of da/</a:t>
            </a:r>
            <a:r>
              <a:rPr lang="en-US" dirty="0" err="1" smtClean="0"/>
              <a:t>dN</a:t>
            </a:r>
            <a:r>
              <a:rPr lang="en-US" dirty="0" smtClean="0"/>
              <a:t> vs. frequency indicates that crack growth rates at 10 Hz are not upper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38600"/>
            <a:ext cx="8763000" cy="2438400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General trend: da/</a:t>
            </a:r>
            <a:r>
              <a:rPr lang="en-US" sz="2000" b="1" i="1" dirty="0" err="1" smtClean="0">
                <a:solidFill>
                  <a:srgbClr val="0000FF"/>
                </a:solidFill>
              </a:rPr>
              <a:t>dN</a:t>
            </a:r>
            <a:r>
              <a:rPr lang="en-US" sz="2000" b="1" i="1" dirty="0" smtClean="0">
                <a:solidFill>
                  <a:srgbClr val="0000FF"/>
                </a:solidFill>
              </a:rPr>
              <a:t> increases as frequency decreases, then reaches plateau value</a:t>
            </a:r>
          </a:p>
          <a:p>
            <a:pPr lvl="1"/>
            <a:r>
              <a:rPr lang="en-US" sz="1800" dirty="0" smtClean="0"/>
              <a:t>Most pronounced for 34CrMo4 steel in 45 MPa 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gas at </a:t>
            </a:r>
            <a:r>
              <a:rPr lang="en-US" sz="1800" dirty="0" smtClean="0">
                <a:solidFill>
                  <a:srgbClr val="000000"/>
                </a:solidFill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lang="en-US" sz="1800" dirty="0" smtClean="0">
                <a:solidFill>
                  <a:srgbClr val="000000"/>
                </a:solidFill>
                <a:ea typeface="+mn-ea"/>
                <a:cs typeface="+mn-cs"/>
              </a:rPr>
              <a:t>K = 24 MPa m</a:t>
            </a:r>
            <a:r>
              <a:rPr lang="en-US" sz="1800" baseline="30000" dirty="0" smtClean="0">
                <a:solidFill>
                  <a:srgbClr val="000000"/>
                </a:solidFill>
                <a:ea typeface="+mn-ea"/>
                <a:cs typeface="+mn-cs"/>
              </a:rPr>
              <a:t>1/2</a:t>
            </a:r>
            <a:endParaRPr lang="en-US" sz="18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da/</a:t>
            </a:r>
            <a:r>
              <a:rPr lang="en-US" sz="2000" dirty="0" err="1" smtClean="0">
                <a:solidFill>
                  <a:srgbClr val="000000"/>
                </a:solidFill>
              </a:rPr>
              <a:t>dN</a:t>
            </a:r>
            <a:r>
              <a:rPr lang="en-US" sz="2000" dirty="0" smtClean="0">
                <a:solidFill>
                  <a:srgbClr val="000000"/>
                </a:solidFill>
              </a:rPr>
              <a:t> vs. f data reveal effects of material and environmental variables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Higher-strength </a:t>
            </a:r>
            <a:r>
              <a:rPr lang="en-US" sz="1800" dirty="0">
                <a:solidFill>
                  <a:srgbClr val="000000"/>
                </a:solidFill>
              </a:rPr>
              <a:t>34CrMo4 steel </a:t>
            </a:r>
            <a:r>
              <a:rPr lang="en-US" sz="1800" dirty="0" smtClean="0">
                <a:solidFill>
                  <a:srgbClr val="000000"/>
                </a:solidFill>
              </a:rPr>
              <a:t>generally </a:t>
            </a:r>
            <a:r>
              <a:rPr lang="en-US" sz="1800" dirty="0">
                <a:solidFill>
                  <a:srgbClr val="000000"/>
                </a:solidFill>
              </a:rPr>
              <a:t>more susceptible to hydrogen-accelerated fatigue crack growth than </a:t>
            </a:r>
            <a:r>
              <a:rPr lang="en-US" sz="1800" dirty="0" smtClean="0">
                <a:solidFill>
                  <a:srgbClr val="000000"/>
                </a:solidFill>
              </a:rPr>
              <a:t>lower-strength </a:t>
            </a:r>
            <a:r>
              <a:rPr lang="en-US" sz="1800" dirty="0">
                <a:solidFill>
                  <a:srgbClr val="000000"/>
                </a:solidFill>
              </a:rPr>
              <a:t>SA-372 </a:t>
            </a:r>
            <a:r>
              <a:rPr lang="en-US" sz="1800" dirty="0" smtClean="0">
                <a:solidFill>
                  <a:srgbClr val="000000"/>
                </a:solidFill>
              </a:rPr>
              <a:t>Gr. </a:t>
            </a:r>
            <a:r>
              <a:rPr lang="en-US" sz="1800" dirty="0">
                <a:solidFill>
                  <a:srgbClr val="000000"/>
                </a:solidFill>
              </a:rPr>
              <a:t>J </a:t>
            </a:r>
            <a:r>
              <a:rPr lang="en-US" sz="1800" dirty="0" smtClean="0">
                <a:solidFill>
                  <a:srgbClr val="000000"/>
                </a:solidFill>
              </a:rPr>
              <a:t>steel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Crack growth rates for SA-372 Gr. J steel equal at 45 and 100 MPa H</a:t>
            </a:r>
            <a:r>
              <a:rPr lang="en-US" sz="1800" baseline="-25000" dirty="0" smtClean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 pressure</a:t>
            </a:r>
          </a:p>
          <a:p>
            <a:pPr lvl="1"/>
            <a:endParaRPr lang="en-US" sz="1800" dirty="0"/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>
            <a:off x="263525" y="990600"/>
            <a:ext cx="86106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CrMo_dadN vs f_K=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14722" r="11674" b="13385"/>
          <a:stretch>
            <a:fillRect/>
          </a:stretch>
        </p:blipFill>
        <p:spPr bwMode="auto">
          <a:xfrm>
            <a:off x="304800" y="1066800"/>
            <a:ext cx="4114800" cy="28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rMo_dadN vs f_K=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t="15050" r="11929" b="13718"/>
          <a:stretch>
            <a:fillRect/>
          </a:stretch>
        </p:blipFill>
        <p:spPr bwMode="auto">
          <a:xfrm>
            <a:off x="4724400" y="1066800"/>
            <a:ext cx="4114800" cy="285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5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" y="111456"/>
            <a:ext cx="8610600" cy="762000"/>
          </a:xfrm>
        </p:spPr>
        <p:txBody>
          <a:bodyPr/>
          <a:lstStyle/>
          <a:p>
            <a:r>
              <a:rPr lang="en-US" dirty="0" smtClean="0"/>
              <a:t>Extrapolated and multi-step FCG relationships formulated from multiple 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91000"/>
            <a:ext cx="8645525" cy="2133600"/>
          </a:xfrm>
        </p:spPr>
        <p:txBody>
          <a:bodyPr/>
          <a:lstStyle/>
          <a:p>
            <a:r>
              <a:rPr lang="en-US" sz="2000" dirty="0" smtClean="0"/>
              <a:t>Extrapolated FCG relationship: SA-372 Gr. J at 100 MPa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and 0.1 Hz</a:t>
            </a:r>
          </a:p>
          <a:p>
            <a:pPr lvl="1"/>
            <a:r>
              <a:rPr lang="en-US" sz="1800" dirty="0" smtClean="0"/>
              <a:t>Crack growth rates do not vary with 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pressure above 45 MPa</a:t>
            </a:r>
          </a:p>
          <a:p>
            <a:r>
              <a:rPr lang="en-US" sz="2000" dirty="0" smtClean="0"/>
              <a:t>Multi-step FCG relationship: SA-372 Gr. J at 45 MPa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and 4130X in air</a:t>
            </a:r>
          </a:p>
          <a:p>
            <a:pPr lvl="1"/>
            <a:r>
              <a:rPr lang="en-US" sz="1800" dirty="0" smtClean="0"/>
              <a:t>At intermediate and high </a:t>
            </a:r>
            <a:r>
              <a:rPr lang="en-US" sz="1800" dirty="0" smtClean="0">
                <a:latin typeface="Symbol" panose="05050102010706020507" pitchFamily="18" charset="2"/>
              </a:rPr>
              <a:t>D</a:t>
            </a:r>
            <a:r>
              <a:rPr lang="en-US" sz="1800" dirty="0" smtClean="0"/>
              <a:t>K, curve fit to upper-bound crack growth rates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Assumption: relative differences between extrapolated and multi-step FCG relationships maintained at higher R ratios (i.e., R = 0.5 and 0.7)</a:t>
            </a:r>
          </a:p>
          <a:p>
            <a:endParaRPr lang="en-US" sz="1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28600" y="1219200"/>
            <a:ext cx="4114800" cy="2791870"/>
            <a:chOff x="228600" y="1319013"/>
            <a:chExt cx="4114800" cy="279187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319013"/>
              <a:ext cx="4114800" cy="279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491615" y="3028311"/>
              <a:ext cx="1025856" cy="7017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just">
                <a:lnSpc>
                  <a:spcPct val="110000"/>
                </a:lnSpc>
                <a:defRPr sz="1600">
                  <a:latin typeface="Verdana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0" marR="0" lvl="0" indent="0" algn="l" defTabSz="914400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Air</a:t>
              </a:r>
            </a:p>
            <a:p>
              <a:pPr marL="0" marR="0" lvl="0" indent="0" algn="l" defTabSz="914400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R=0.7</a:t>
              </a:r>
            </a:p>
            <a:p>
              <a:pPr marL="0" marR="0" lvl="0" indent="0" algn="l" defTabSz="914400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AISI 4130X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2033038" y="2984316"/>
              <a:ext cx="493715" cy="307372"/>
            </a:xfrm>
            <a:prstGeom prst="straightConnector1">
              <a:avLst/>
            </a:prstGeom>
            <a:solidFill>
              <a:srgbClr val="0000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triangl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Box 8"/>
            <p:cNvSpPr txBox="1"/>
            <p:nvPr/>
          </p:nvSpPr>
          <p:spPr>
            <a:xfrm>
              <a:off x="3177415" y="1912949"/>
              <a:ext cx="1066800" cy="7017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just">
                <a:lnSpc>
                  <a:spcPct val="110000"/>
                </a:lnSpc>
                <a:defRPr sz="1600">
                  <a:latin typeface="Verdana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0" marR="0" lvl="0" indent="0" algn="l" defTabSz="914400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45 MPa H</a:t>
              </a:r>
              <a:r>
                <a:rPr kumimoji="0" lang="it-IT" sz="12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R=0.1</a:t>
              </a:r>
            </a:p>
            <a:p>
              <a:pPr marL="0" marR="0" lvl="0" indent="0" algn="l" defTabSz="914400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SA-372 Gr. J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2871120" y="2019082"/>
              <a:ext cx="306295" cy="153686"/>
            </a:xfrm>
            <a:prstGeom prst="straightConnector1">
              <a:avLst/>
            </a:prstGeom>
            <a:solidFill>
              <a:srgbClr val="0000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triangl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914400" y="1467125"/>
              <a:ext cx="1118638" cy="7017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just">
                <a:lnSpc>
                  <a:spcPct val="110000"/>
                </a:lnSpc>
                <a:defRPr sz="1600">
                  <a:latin typeface="Verdana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0" marR="0" lvl="0" indent="0" algn="l" defTabSz="914400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100 MPa H</a:t>
              </a:r>
              <a:r>
                <a:rPr kumimoji="0" lang="it-IT" sz="12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R=0.2</a:t>
              </a:r>
            </a:p>
            <a:p>
              <a:pPr marL="0" marR="0" lvl="0" indent="0" algn="l" defTabSz="914400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SA-372 Gr. J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1917271" y="2095925"/>
              <a:ext cx="381000" cy="307372"/>
            </a:xfrm>
            <a:prstGeom prst="straightConnector1">
              <a:avLst/>
            </a:prstGeom>
            <a:solidFill>
              <a:srgbClr val="0000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up 30"/>
          <p:cNvGrpSpPr/>
          <p:nvPr/>
        </p:nvGrpSpPr>
        <p:grpSpPr>
          <a:xfrm>
            <a:off x="4800600" y="1219200"/>
            <a:ext cx="4114800" cy="2750160"/>
            <a:chOff x="4800600" y="1319013"/>
            <a:chExt cx="4114800" cy="2750160"/>
          </a:xfrm>
        </p:grpSpPr>
        <p:grpSp>
          <p:nvGrpSpPr>
            <p:cNvPr id="18" name="Group 17"/>
            <p:cNvGrpSpPr/>
            <p:nvPr/>
          </p:nvGrpSpPr>
          <p:grpSpPr>
            <a:xfrm>
              <a:off x="4800600" y="1319013"/>
              <a:ext cx="4114800" cy="2750160"/>
              <a:chOff x="445476" y="3576787"/>
              <a:chExt cx="3962497" cy="2750160"/>
            </a:xfrm>
          </p:grpSpPr>
          <p:pic>
            <p:nvPicPr>
              <p:cNvPr id="19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476" y="3576787"/>
                <a:ext cx="3962497" cy="2750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0" name="Connettore 1 12"/>
              <p:cNvCxnSpPr/>
              <p:nvPr/>
            </p:nvCxnSpPr>
            <p:spPr bwMode="auto">
              <a:xfrm flipH="1">
                <a:off x="1508870" y="4778368"/>
                <a:ext cx="766857" cy="60983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C9204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1" name="TextBox 20"/>
            <p:cNvSpPr txBox="1"/>
            <p:nvPr/>
          </p:nvSpPr>
          <p:spPr>
            <a:xfrm>
              <a:off x="7555058" y="2729552"/>
              <a:ext cx="1221590" cy="498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just">
                <a:lnSpc>
                  <a:spcPct val="110000"/>
                </a:lnSpc>
                <a:defRPr sz="1600">
                  <a:latin typeface="Verdana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l"/>
              <a:r>
                <a:rPr lang="it-I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multi-step FCG relationship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7233538" y="2176440"/>
              <a:ext cx="372814" cy="63542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5451144" y="1828346"/>
              <a:ext cx="1447800" cy="498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just">
                <a:lnSpc>
                  <a:spcPct val="110000"/>
                </a:lnSpc>
                <a:defRPr sz="1600">
                  <a:latin typeface="Verdana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l"/>
              <a:r>
                <a:rPr lang="it-I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extrapolated FCG relationship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H="1" flipV="1">
              <a:off x="6303033" y="2263814"/>
              <a:ext cx="326368" cy="30016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263525" y="990600"/>
            <a:ext cx="86106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7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0" y="103496"/>
            <a:ext cx="8991600" cy="762000"/>
          </a:xfrm>
        </p:spPr>
        <p:txBody>
          <a:bodyPr/>
          <a:lstStyle/>
          <a:p>
            <a:r>
              <a:rPr lang="en-US" dirty="0" smtClean="0"/>
              <a:t>Fatigue-life analysis for manufactured vessel: consider extrapolated and multi-step FCG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003" y="4150056"/>
            <a:ext cx="8307741" cy="2514600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en-US" sz="2000" dirty="0" smtClean="0"/>
              <a:t>Double-neck cylinder designed </a:t>
            </a:r>
            <a:r>
              <a:rPr lang="en-US" sz="2000" dirty="0"/>
              <a:t>according to EN-1964-1 + 2010/35/EU (TPED qualification</a:t>
            </a:r>
            <a:r>
              <a:rPr lang="en-US" sz="2000" dirty="0" smtClean="0"/>
              <a:t>)</a:t>
            </a:r>
          </a:p>
          <a:p>
            <a:pPr lvl="1" algn="just">
              <a:lnSpc>
                <a:spcPct val="110000"/>
              </a:lnSpc>
            </a:pPr>
            <a:r>
              <a:rPr lang="en-US" sz="1800" dirty="0" smtClean="0"/>
              <a:t>220 x 9.1 </a:t>
            </a:r>
            <a:r>
              <a:rPr lang="en-US" sz="1800" dirty="0"/>
              <a:t>mm (OD x WT </a:t>
            </a:r>
            <a:r>
              <a:rPr lang="en-US" sz="1800" dirty="0" smtClean="0"/>
              <a:t>min)</a:t>
            </a:r>
          </a:p>
          <a:p>
            <a:pPr lvl="1" algn="just">
              <a:lnSpc>
                <a:spcPct val="110000"/>
              </a:lnSpc>
            </a:pPr>
            <a:r>
              <a:rPr lang="en-US" sz="1800" dirty="0" smtClean="0">
                <a:solidFill>
                  <a:srgbClr val="0000FF"/>
                </a:solidFill>
              </a:rPr>
              <a:t>MAWP = 28 MPa</a:t>
            </a:r>
          </a:p>
          <a:p>
            <a:pPr lvl="1" algn="just">
              <a:lnSpc>
                <a:spcPct val="110000"/>
              </a:lnSpc>
            </a:pPr>
            <a:r>
              <a:rPr lang="en-US" sz="1800" dirty="0"/>
              <a:t>Fabricated from 34CrMo4 steel (</a:t>
            </a:r>
            <a:r>
              <a:rPr lang="en-US" sz="1800" dirty="0" err="1"/>
              <a:t>S</a:t>
            </a:r>
            <a:r>
              <a:rPr lang="en-US" sz="1800" baseline="-25000" dirty="0" err="1"/>
              <a:t>y</a:t>
            </a:r>
            <a:r>
              <a:rPr lang="en-US" sz="1800" dirty="0"/>
              <a:t> min = 600 MPa, 780 &lt; S</a:t>
            </a:r>
            <a:r>
              <a:rPr lang="en-US" sz="1800" baseline="-25000" dirty="0"/>
              <a:t>u</a:t>
            </a:r>
            <a:r>
              <a:rPr lang="en-US" sz="1800" dirty="0"/>
              <a:t> &lt; 890 MPa</a:t>
            </a:r>
            <a:r>
              <a:rPr lang="en-US" sz="1800" dirty="0" smtClean="0"/>
              <a:t>): not ASME-qualified, but cylinder </a:t>
            </a:r>
            <a:r>
              <a:rPr lang="en-US" sz="1800" dirty="0"/>
              <a:t>thickness </a:t>
            </a:r>
            <a:r>
              <a:rPr lang="en-US" sz="1800" dirty="0" smtClean="0"/>
              <a:t>compliant </a:t>
            </a:r>
            <a:r>
              <a:rPr lang="en-US" sz="1800" dirty="0"/>
              <a:t>with </a:t>
            </a:r>
            <a:r>
              <a:rPr lang="en-US" sz="1800" dirty="0" smtClean="0"/>
              <a:t>Section VIII-2</a:t>
            </a:r>
          </a:p>
          <a:p>
            <a:pPr lvl="1" algn="just">
              <a:lnSpc>
                <a:spcPct val="110000"/>
              </a:lnSpc>
            </a:pPr>
            <a:r>
              <a:rPr lang="en-US" sz="1800" dirty="0">
                <a:solidFill>
                  <a:srgbClr val="0000FF"/>
                </a:solidFill>
              </a:rPr>
              <a:t>For </a:t>
            </a:r>
            <a:r>
              <a:rPr lang="en-US" sz="1800" dirty="0" smtClean="0">
                <a:solidFill>
                  <a:srgbClr val="0000FF"/>
                </a:solidFill>
              </a:rPr>
              <a:t>fatigue-life </a:t>
            </a:r>
            <a:r>
              <a:rPr lang="en-US" sz="1800" dirty="0">
                <a:solidFill>
                  <a:srgbClr val="0000FF"/>
                </a:solidFill>
              </a:rPr>
              <a:t>calculations, assume SA-372 Gr. J steel</a:t>
            </a:r>
          </a:p>
          <a:p>
            <a:pPr lvl="1" algn="just">
              <a:lnSpc>
                <a:spcPct val="110000"/>
              </a:lnSpc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Line 28"/>
          <p:cNvSpPr>
            <a:spLocks noChangeShapeType="1"/>
          </p:cNvSpPr>
          <p:nvPr/>
        </p:nvSpPr>
        <p:spPr bwMode="auto">
          <a:xfrm>
            <a:off x="263525" y="990600"/>
            <a:ext cx="86106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8" t="14926" r="9908" b="12478"/>
          <a:stretch/>
        </p:blipFill>
        <p:spPr bwMode="auto">
          <a:xfrm>
            <a:off x="2438400" y="1165384"/>
            <a:ext cx="4114800" cy="2873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25904" y="972402"/>
            <a:ext cx="1247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extrapolated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902656" y="1138088"/>
            <a:ext cx="685800" cy="21381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44048" y="200999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multi-step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486400" y="1828800"/>
            <a:ext cx="1020200" cy="319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67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496"/>
            <a:ext cx="8728265" cy="762000"/>
          </a:xfrm>
        </p:spPr>
        <p:txBody>
          <a:bodyPr/>
          <a:lstStyle/>
          <a:p>
            <a:r>
              <a:rPr lang="en-US" dirty="0" smtClean="0"/>
              <a:t>Fatigue-life analysis follows fracture mechanics approach using K solutions from API579-1/ASME FFS1</a:t>
            </a:r>
            <a:endParaRPr lang="en-US" dirty="0"/>
          </a:p>
        </p:txBody>
      </p:sp>
      <p:pic>
        <p:nvPicPr>
          <p:cNvPr id="4" name="Picture 5" descr="C:\Users\dalbpa\Desktop\Cattu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43" y="2294759"/>
            <a:ext cx="2432761" cy="204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5725" y="1219200"/>
            <a:ext cx="893445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66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800" dirty="0" smtClean="0">
                <a:latin typeface="+mn-lt"/>
              </a:rPr>
              <a:t>Applied K solution for internally pressurized cylinder with longitudinal-oriented, semi-elliptical surface crack</a:t>
            </a:r>
            <a:endParaRPr lang="en-US" sz="1800" dirty="0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780455"/>
              </p:ext>
            </p:extLst>
          </p:nvPr>
        </p:nvGraphicFramePr>
        <p:xfrm>
          <a:off x="178444" y="2286000"/>
          <a:ext cx="6091728" cy="75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ção" r:id="rId4" imgW="5244840" imgH="609480" progId="Equation.3">
                  <p:embed/>
                </p:oleObj>
              </mc:Choice>
              <mc:Fallback>
                <p:oleObj name="Equação" r:id="rId4" imgW="52448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44" y="2286000"/>
                        <a:ext cx="6091728" cy="7534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5725" y="4513624"/>
            <a:ext cx="878840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66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Crack depth (a) vs. number of cycles (N) calculated from two different fatigue crack growth relationships: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636666"/>
              </p:ext>
            </p:extLst>
          </p:nvPr>
        </p:nvGraphicFramePr>
        <p:xfrm>
          <a:off x="1162050" y="5584825"/>
          <a:ext cx="12001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ção" r:id="rId6" imgW="990360" imgH="457200" progId="Equation.3">
                  <p:embed/>
                </p:oleObj>
              </mc:Choice>
              <mc:Fallback>
                <p:oleObj name="Equação" r:id="rId6" imgW="990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5584825"/>
                        <a:ext cx="1200150" cy="5873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0935" y="3200400"/>
            <a:ext cx="6908426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66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it-IT" sz="1800" dirty="0" smtClean="0">
                <a:latin typeface="+mn-lt"/>
              </a:rPr>
              <a:t>Semi-elliptical defect size and shape:</a:t>
            </a:r>
          </a:p>
          <a:p>
            <a:pPr marL="647700" lvl="1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it-IT" sz="1800" dirty="0" smtClean="0">
                <a:latin typeface="+mn-lt"/>
              </a:rPr>
              <a:t>Depth: a = 0.455 mm (5% min WT)</a:t>
            </a:r>
          </a:p>
          <a:p>
            <a:pPr marL="647700" lvl="1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it-IT" sz="1800" dirty="0" smtClean="0">
                <a:latin typeface="+mn-lt"/>
              </a:rPr>
              <a:t>Length: c = 1.365 mm (a/2c = 1/3, as specified in KD-4)</a:t>
            </a: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263525" y="990600"/>
            <a:ext cx="86106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438400" y="5410200"/>
            <a:ext cx="457200" cy="30480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71800" y="5147846"/>
            <a:ext cx="6048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Extrapolated:</a:t>
            </a:r>
            <a:r>
              <a:rPr lang="en-US" sz="1600" dirty="0" smtClean="0">
                <a:latin typeface="+mn-lt"/>
              </a:rPr>
              <a:t> single power-law relationship fit only to high-</a:t>
            </a:r>
            <a:r>
              <a:rPr lang="en-US" sz="1600" dirty="0" smtClean="0"/>
              <a:t>D</a:t>
            </a:r>
            <a:r>
              <a:rPr lang="en-US" sz="1600" dirty="0" smtClean="0">
                <a:latin typeface="+mn-lt"/>
              </a:rPr>
              <a:t>K data</a:t>
            </a:r>
            <a:endParaRPr lang="en-US" sz="1600" dirty="0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38400" y="5961221"/>
            <a:ext cx="457200" cy="363379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71800" y="6197025"/>
            <a:ext cx="6048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Multi-ste</a:t>
            </a:r>
            <a:r>
              <a:rPr lang="en-US" sz="1600" b="1" dirty="0">
                <a:solidFill>
                  <a:srgbClr val="0000FF"/>
                </a:solidFill>
                <a:latin typeface="+mn-lt"/>
              </a:rPr>
              <a:t>p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:</a:t>
            </a:r>
            <a:r>
              <a:rPr lang="en-US" sz="1600" dirty="0" smtClean="0">
                <a:latin typeface="+mn-lt"/>
              </a:rPr>
              <a:t> multiple power-law relationships fit to data in low-, intermediate-, and high-</a:t>
            </a:r>
            <a:r>
              <a:rPr lang="en-US" sz="1600" dirty="0" smtClean="0"/>
              <a:t>D</a:t>
            </a:r>
            <a:r>
              <a:rPr lang="en-US" sz="1600" dirty="0" smtClean="0">
                <a:latin typeface="+mn-lt"/>
              </a:rPr>
              <a:t>K ranges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17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6999"/>
            <a:ext cx="8763000" cy="762000"/>
          </a:xfrm>
        </p:spPr>
        <p:txBody>
          <a:bodyPr/>
          <a:lstStyle/>
          <a:p>
            <a:r>
              <a:rPr lang="en-US" dirty="0" smtClean="0"/>
              <a:t>Fatigue crack growth relationship has prominent effect on calculated pressure vessel design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0"/>
            <a:ext cx="8839200" cy="838200"/>
          </a:xfrm>
          <a:solidFill>
            <a:schemeClr val="accent2"/>
          </a:solidFill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Developing test procedures that allow construction of reliable multi-step FCG relationship has significant impact</a:t>
            </a:r>
            <a:endParaRPr lang="en-US" b="1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252778"/>
              </p:ext>
            </p:extLst>
          </p:nvPr>
        </p:nvGraphicFramePr>
        <p:xfrm>
          <a:off x="515902" y="1408018"/>
          <a:ext cx="8239150" cy="3468782"/>
        </p:xfrm>
        <a:graphic>
          <a:graphicData uri="http://schemas.openxmlformats.org/drawingml/2006/table">
            <a:tbl>
              <a:tblPr firstRow="1" bandRow="1"/>
              <a:tblGrid>
                <a:gridCol w="1703423"/>
                <a:gridCol w="3555467"/>
                <a:gridCol w="2980260"/>
              </a:tblGrid>
              <a:tr h="676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9pPr>
                    </a:lstStyle>
                    <a:p>
                      <a:pPr algn="ctr"/>
                      <a:r>
                        <a:rPr lang="it-IT" sz="1600" dirty="0" smtClean="0">
                          <a:latin typeface="Symbol" panose="05050102010706020507" pitchFamily="18" charset="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</a:t>
                      </a:r>
                      <a:r>
                        <a:rPr lang="it-I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</a:t>
                      </a:r>
                      <a:endParaRPr lang="en-US" sz="1600" dirty="0">
                        <a:latin typeface="Symbol" panose="05050102010706020507" pitchFamily="18" charset="2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9pPr>
                    </a:lstStyle>
                    <a:p>
                      <a:pPr algn="ctr"/>
                      <a:r>
                        <a:rPr lang="it-I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FCG relationship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MT"/>
                        </a:defRPr>
                      </a:lvl9pPr>
                    </a:lstStyle>
                    <a:p>
                      <a:pPr algn="ctr"/>
                      <a:r>
                        <a:rPr lang="it-I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Allowable # cycles 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</a:tr>
              <a:tr h="69815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 – 28 MPa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(50% MAWP)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extrapolated</a:t>
                      </a:r>
                      <a:endParaRPr lang="en-US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36,000</a:t>
                      </a:r>
                      <a:endParaRPr lang="en-US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>
                        <a:tint val="40000"/>
                      </a:srgbClr>
                    </a:solidFill>
                  </a:tcPr>
                </a:tc>
              </a:tr>
              <a:tr h="69815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multi-step</a:t>
                      </a:r>
                      <a:endParaRPr lang="en-US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179,000</a:t>
                      </a:r>
                      <a:endParaRPr lang="en-US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>
                        <a:tint val="20000"/>
                      </a:srgbClr>
                    </a:solidFill>
                  </a:tcPr>
                </a:tc>
              </a:tr>
              <a:tr h="69815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19.6 – 28 MPa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(30% MAWP)</a:t>
                      </a:r>
                      <a:endParaRPr lang="en-US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extrapolated</a:t>
                      </a:r>
                      <a:endParaRPr lang="en-US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194,000</a:t>
                      </a:r>
                      <a:endParaRPr lang="en-US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>
                        <a:tint val="40000"/>
                      </a:srgbClr>
                    </a:solidFill>
                  </a:tcPr>
                </a:tc>
              </a:tr>
              <a:tr h="69815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multi-step</a:t>
                      </a:r>
                      <a:endParaRPr lang="en-US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on M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∞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Line 28"/>
          <p:cNvSpPr>
            <a:spLocks noChangeShapeType="1"/>
          </p:cNvSpPr>
          <p:nvPr/>
        </p:nvSpPr>
        <p:spPr bwMode="auto">
          <a:xfrm>
            <a:off x="263525" y="990600"/>
            <a:ext cx="86106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8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72" y="48904"/>
            <a:ext cx="8839977" cy="914400"/>
          </a:xfrm>
        </p:spPr>
        <p:txBody>
          <a:bodyPr/>
          <a:lstStyle/>
          <a:p>
            <a:r>
              <a:rPr lang="en-US" dirty="0" smtClean="0"/>
              <a:t>Hydrogen can permeate into containment materials and activate hydrogen embrittlement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117" y="5943600"/>
            <a:ext cx="7671315" cy="838200"/>
          </a:xfrm>
          <a:solidFill>
            <a:srgbClr val="0000FF"/>
          </a:solidFill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Mobility of H at ambient temperature distinguishes it from other embrittlement species (e.g. S, P)</a:t>
            </a:r>
            <a:endParaRPr lang="en-US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4" name="Line 28"/>
          <p:cNvSpPr>
            <a:spLocks noChangeShapeType="1"/>
          </p:cNvSpPr>
          <p:nvPr/>
        </p:nvSpPr>
        <p:spPr bwMode="auto">
          <a:xfrm>
            <a:off x="263525" y="990600"/>
            <a:ext cx="86106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88638" y="1219200"/>
            <a:ext cx="7315200" cy="4572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2" name="Group 191"/>
          <p:cNvGrpSpPr/>
          <p:nvPr/>
        </p:nvGrpSpPr>
        <p:grpSpPr>
          <a:xfrm>
            <a:off x="4718734" y="3231210"/>
            <a:ext cx="2787650" cy="548640"/>
            <a:chOff x="4787900" y="3197860"/>
            <a:chExt cx="2787650" cy="548640"/>
          </a:xfrm>
        </p:grpSpPr>
        <p:sp>
          <p:nvSpPr>
            <p:cNvPr id="188" name="Oval 187"/>
            <p:cNvSpPr>
              <a:spLocks noChangeAspect="1"/>
            </p:cNvSpPr>
            <p:nvPr/>
          </p:nvSpPr>
          <p:spPr>
            <a:xfrm>
              <a:off x="4787900" y="3200400"/>
              <a:ext cx="539496" cy="539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060950" y="3197860"/>
              <a:ext cx="251460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96849" y="1188990"/>
            <a:ext cx="870751" cy="933510"/>
            <a:chOff x="6596849" y="1280295"/>
            <a:chExt cx="870751" cy="933510"/>
          </a:xfrm>
        </p:grpSpPr>
        <p:sp>
          <p:nvSpPr>
            <p:cNvPr id="193" name="Up Arrow 192"/>
            <p:cNvSpPr/>
            <p:nvPr/>
          </p:nvSpPr>
          <p:spPr>
            <a:xfrm>
              <a:off x="6977849" y="1756605"/>
              <a:ext cx="182880" cy="457200"/>
            </a:xfrm>
            <a:prstGeom prst="upArrow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6596849" y="1280295"/>
              <a:ext cx="870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cs typeface="Andalus" panose="02020603050405020304" pitchFamily="18" charset="-78"/>
                </a:rPr>
                <a:t>s</a:t>
              </a:r>
              <a:r>
                <a:rPr lang="en-US" sz="20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remote</a:t>
              </a:r>
              <a:endParaRPr lang="en-US" sz="2000" dirty="0">
                <a:cs typeface="Andalus" panose="02020603050405020304" pitchFamily="18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59809" y="1188990"/>
            <a:ext cx="1292341" cy="933510"/>
            <a:chOff x="3159809" y="1280295"/>
            <a:chExt cx="1292341" cy="933510"/>
          </a:xfrm>
        </p:grpSpPr>
        <p:sp>
          <p:nvSpPr>
            <p:cNvPr id="197" name="Up Arrow 196"/>
            <p:cNvSpPr/>
            <p:nvPr/>
          </p:nvSpPr>
          <p:spPr>
            <a:xfrm>
              <a:off x="3710354" y="1756605"/>
              <a:ext cx="182880" cy="457200"/>
            </a:xfrm>
            <a:prstGeom prst="upArrow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3159809" y="1280295"/>
              <a:ext cx="12923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cs typeface="Andalus" panose="02020603050405020304" pitchFamily="18" charset="-78"/>
                </a:rPr>
                <a:t>s</a:t>
              </a:r>
              <a:r>
                <a:rPr lang="en-US" sz="20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local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 err="1" smtClean="0">
                  <a:cs typeface="Arial" panose="020B0604020202020204" pitchFamily="34" charset="0"/>
                </a:rPr>
                <a:t>e</a:t>
              </a:r>
              <a:r>
                <a:rPr lang="en-US" sz="20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local</a:t>
              </a:r>
              <a:endParaRPr lang="en-US" sz="2000" dirty="0">
                <a:cs typeface="Andalus" panose="02020603050405020304" pitchFamily="18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96849" y="4952999"/>
            <a:ext cx="870751" cy="762001"/>
            <a:chOff x="5722034" y="5109404"/>
            <a:chExt cx="870751" cy="762001"/>
          </a:xfrm>
        </p:grpSpPr>
        <p:sp>
          <p:nvSpPr>
            <p:cNvPr id="195" name="Up Arrow 194"/>
            <p:cNvSpPr/>
            <p:nvPr/>
          </p:nvSpPr>
          <p:spPr>
            <a:xfrm rot="10800000">
              <a:off x="6096001" y="5109404"/>
              <a:ext cx="182880" cy="457200"/>
            </a:xfrm>
            <a:prstGeom prst="upArrow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5722034" y="5471295"/>
              <a:ext cx="870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cs typeface="Andalus" panose="02020603050405020304" pitchFamily="18" charset="-78"/>
                </a:rPr>
                <a:t>s</a:t>
              </a:r>
              <a:r>
                <a:rPr lang="en-US" sz="20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remote</a:t>
              </a:r>
              <a:endParaRPr lang="en-US" sz="2000" dirty="0">
                <a:cs typeface="Andalus" panose="02020603050405020304" pitchFamily="18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31234" y="5018099"/>
            <a:ext cx="1292341" cy="762001"/>
            <a:chOff x="3131234" y="5109404"/>
            <a:chExt cx="1292341" cy="762001"/>
          </a:xfrm>
        </p:grpSpPr>
        <p:sp>
          <p:nvSpPr>
            <p:cNvPr id="199" name="Up Arrow 198"/>
            <p:cNvSpPr/>
            <p:nvPr/>
          </p:nvSpPr>
          <p:spPr>
            <a:xfrm rot="10800000">
              <a:off x="3710354" y="5109404"/>
              <a:ext cx="182880" cy="457200"/>
            </a:xfrm>
            <a:prstGeom prst="upArrow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3131234" y="5471295"/>
              <a:ext cx="12923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cs typeface="Andalus" panose="02020603050405020304" pitchFamily="18" charset="-78"/>
                </a:rPr>
                <a:t>s</a:t>
              </a:r>
              <a:r>
                <a:rPr lang="en-US" sz="20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local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 err="1" smtClean="0">
                  <a:cs typeface="Arial" panose="020B0604020202020204" pitchFamily="34" charset="0"/>
                </a:rPr>
                <a:t>e</a:t>
              </a:r>
              <a:r>
                <a:rPr lang="en-US" sz="20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local</a:t>
              </a:r>
              <a:endParaRPr lang="en-US" sz="2000" dirty="0">
                <a:cs typeface="Andalus" panose="02020603050405020304" pitchFamily="18" charset="-78"/>
              </a:endParaRPr>
            </a:p>
          </p:txBody>
        </p:sp>
      </p:grpSp>
      <p:grpSp>
        <p:nvGrpSpPr>
          <p:cNvPr id="375" name="Group 374"/>
          <p:cNvGrpSpPr/>
          <p:nvPr/>
        </p:nvGrpSpPr>
        <p:grpSpPr>
          <a:xfrm>
            <a:off x="4724400" y="3243165"/>
            <a:ext cx="534593" cy="520419"/>
            <a:chOff x="4724400" y="3334470"/>
            <a:chExt cx="534593" cy="520419"/>
          </a:xfrm>
        </p:grpSpPr>
        <p:sp>
          <p:nvSpPr>
            <p:cNvPr id="343" name="Text Box 60"/>
            <p:cNvSpPr txBox="1">
              <a:spLocks noChangeArrowheads="1"/>
            </p:cNvSpPr>
            <p:nvPr/>
          </p:nvSpPr>
          <p:spPr bwMode="auto">
            <a:xfrm>
              <a:off x="4890653" y="3334470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44" name="Text Box 61"/>
            <p:cNvSpPr txBox="1">
              <a:spLocks noChangeArrowheads="1"/>
            </p:cNvSpPr>
            <p:nvPr/>
          </p:nvSpPr>
          <p:spPr bwMode="auto">
            <a:xfrm>
              <a:off x="4724400" y="3444476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45" name="Text Box 61"/>
            <p:cNvSpPr txBox="1">
              <a:spLocks noChangeArrowheads="1"/>
            </p:cNvSpPr>
            <p:nvPr/>
          </p:nvSpPr>
          <p:spPr bwMode="auto">
            <a:xfrm>
              <a:off x="4906078" y="3577815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2" name="Group 371"/>
          <p:cNvGrpSpPr/>
          <p:nvPr/>
        </p:nvGrpSpPr>
        <p:grpSpPr>
          <a:xfrm>
            <a:off x="7498068" y="1508895"/>
            <a:ext cx="1648740" cy="3912822"/>
            <a:chOff x="7498068" y="1600200"/>
            <a:chExt cx="1648740" cy="3912822"/>
          </a:xfrm>
        </p:grpSpPr>
        <p:sp>
          <p:nvSpPr>
            <p:cNvPr id="352" name="Text Box 60"/>
            <p:cNvSpPr txBox="1">
              <a:spLocks noChangeArrowheads="1"/>
            </p:cNvSpPr>
            <p:nvPr/>
          </p:nvSpPr>
          <p:spPr bwMode="auto">
            <a:xfrm>
              <a:off x="8191500" y="1675551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67" name="Text Box 60"/>
            <p:cNvSpPr txBox="1">
              <a:spLocks noChangeArrowheads="1"/>
            </p:cNvSpPr>
            <p:nvPr/>
          </p:nvSpPr>
          <p:spPr bwMode="auto">
            <a:xfrm>
              <a:off x="8534400" y="1600200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05" name="Text Box 60"/>
            <p:cNvSpPr txBox="1">
              <a:spLocks noChangeArrowheads="1"/>
            </p:cNvSpPr>
            <p:nvPr/>
          </p:nvSpPr>
          <p:spPr bwMode="auto">
            <a:xfrm>
              <a:off x="7716041" y="3226538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06" name="Text Box 61"/>
            <p:cNvSpPr txBox="1">
              <a:spLocks noChangeArrowheads="1"/>
            </p:cNvSpPr>
            <p:nvPr/>
          </p:nvSpPr>
          <p:spPr bwMode="auto">
            <a:xfrm>
              <a:off x="7498068" y="3446666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07" name="Text Box 44"/>
            <p:cNvSpPr txBox="1">
              <a:spLocks noChangeArrowheads="1"/>
            </p:cNvSpPr>
            <p:nvPr/>
          </p:nvSpPr>
          <p:spPr bwMode="auto">
            <a:xfrm>
              <a:off x="8119151" y="3284792"/>
              <a:ext cx="362532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11" name="Text Box 61"/>
            <p:cNvSpPr txBox="1">
              <a:spLocks noChangeArrowheads="1"/>
            </p:cNvSpPr>
            <p:nvPr/>
          </p:nvSpPr>
          <p:spPr bwMode="auto">
            <a:xfrm>
              <a:off x="8253125" y="3003779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12" name="Text Box 61"/>
            <p:cNvSpPr txBox="1">
              <a:spLocks noChangeArrowheads="1"/>
            </p:cNvSpPr>
            <p:nvPr/>
          </p:nvSpPr>
          <p:spPr bwMode="auto">
            <a:xfrm>
              <a:off x="7696200" y="2598992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13" name="Text Box 61"/>
            <p:cNvSpPr txBox="1">
              <a:spLocks noChangeArrowheads="1"/>
            </p:cNvSpPr>
            <p:nvPr/>
          </p:nvSpPr>
          <p:spPr bwMode="auto">
            <a:xfrm>
              <a:off x="7900210" y="3536454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14" name="Text Box 61"/>
            <p:cNvSpPr txBox="1">
              <a:spLocks noChangeArrowheads="1"/>
            </p:cNvSpPr>
            <p:nvPr/>
          </p:nvSpPr>
          <p:spPr bwMode="auto">
            <a:xfrm>
              <a:off x="8481682" y="3279890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16" name="Text Box 61"/>
            <p:cNvSpPr txBox="1">
              <a:spLocks noChangeArrowheads="1"/>
            </p:cNvSpPr>
            <p:nvPr/>
          </p:nvSpPr>
          <p:spPr bwMode="auto">
            <a:xfrm>
              <a:off x="8521210" y="3518184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19" name="Text Box 60"/>
            <p:cNvSpPr txBox="1">
              <a:spLocks noChangeArrowheads="1"/>
            </p:cNvSpPr>
            <p:nvPr/>
          </p:nvSpPr>
          <p:spPr bwMode="auto">
            <a:xfrm>
              <a:off x="8253125" y="3612675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21" name="Text Box 61"/>
            <p:cNvSpPr txBox="1">
              <a:spLocks noChangeArrowheads="1"/>
            </p:cNvSpPr>
            <p:nvPr/>
          </p:nvSpPr>
          <p:spPr bwMode="auto">
            <a:xfrm>
              <a:off x="8581954" y="3000385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22" name="Text Box 61"/>
            <p:cNvSpPr txBox="1">
              <a:spLocks noChangeArrowheads="1"/>
            </p:cNvSpPr>
            <p:nvPr/>
          </p:nvSpPr>
          <p:spPr bwMode="auto">
            <a:xfrm>
              <a:off x="8745562" y="3798733"/>
              <a:ext cx="362532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24" name="Text Box 61"/>
            <p:cNvSpPr txBox="1">
              <a:spLocks noChangeArrowheads="1"/>
            </p:cNvSpPr>
            <p:nvPr/>
          </p:nvSpPr>
          <p:spPr bwMode="auto">
            <a:xfrm>
              <a:off x="8654117" y="2511654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26" name="Text Box 58"/>
            <p:cNvSpPr txBox="1">
              <a:spLocks noChangeArrowheads="1"/>
            </p:cNvSpPr>
            <p:nvPr/>
          </p:nvSpPr>
          <p:spPr bwMode="auto">
            <a:xfrm>
              <a:off x="7643640" y="3655816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27" name="Text Box 60"/>
            <p:cNvSpPr txBox="1">
              <a:spLocks noChangeArrowheads="1"/>
            </p:cNvSpPr>
            <p:nvPr/>
          </p:nvSpPr>
          <p:spPr bwMode="auto">
            <a:xfrm>
              <a:off x="7594754" y="2887498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29" name="Text Box 61"/>
            <p:cNvSpPr txBox="1">
              <a:spLocks noChangeArrowheads="1"/>
            </p:cNvSpPr>
            <p:nvPr/>
          </p:nvSpPr>
          <p:spPr bwMode="auto">
            <a:xfrm>
              <a:off x="8499323" y="4057114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30" name="Text Box 61"/>
            <p:cNvSpPr txBox="1">
              <a:spLocks noChangeArrowheads="1"/>
            </p:cNvSpPr>
            <p:nvPr/>
          </p:nvSpPr>
          <p:spPr bwMode="auto">
            <a:xfrm>
              <a:off x="8405497" y="3808258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31" name="Text Box 61"/>
            <p:cNvSpPr txBox="1">
              <a:spLocks noChangeArrowheads="1"/>
            </p:cNvSpPr>
            <p:nvPr/>
          </p:nvSpPr>
          <p:spPr bwMode="auto">
            <a:xfrm>
              <a:off x="8011806" y="3779662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32" name="Text Box 61"/>
            <p:cNvSpPr txBox="1">
              <a:spLocks noChangeArrowheads="1"/>
            </p:cNvSpPr>
            <p:nvPr/>
          </p:nvSpPr>
          <p:spPr bwMode="auto">
            <a:xfrm>
              <a:off x="7701352" y="3974658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33" name="Text Box 61"/>
            <p:cNvSpPr txBox="1">
              <a:spLocks noChangeArrowheads="1"/>
            </p:cNvSpPr>
            <p:nvPr/>
          </p:nvSpPr>
          <p:spPr bwMode="auto">
            <a:xfrm>
              <a:off x="7940242" y="3069268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34" name="Text Box 61"/>
            <p:cNvSpPr txBox="1">
              <a:spLocks noChangeArrowheads="1"/>
            </p:cNvSpPr>
            <p:nvPr/>
          </p:nvSpPr>
          <p:spPr bwMode="auto">
            <a:xfrm>
              <a:off x="8001000" y="2799866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35" name="Text Box 61"/>
            <p:cNvSpPr txBox="1">
              <a:spLocks noChangeArrowheads="1"/>
            </p:cNvSpPr>
            <p:nvPr/>
          </p:nvSpPr>
          <p:spPr bwMode="auto">
            <a:xfrm>
              <a:off x="8181485" y="2522792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36" name="Text Box 61"/>
            <p:cNvSpPr txBox="1">
              <a:spLocks noChangeArrowheads="1"/>
            </p:cNvSpPr>
            <p:nvPr/>
          </p:nvSpPr>
          <p:spPr bwMode="auto">
            <a:xfrm>
              <a:off x="8076667" y="4075807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37" name="Text Box 61"/>
            <p:cNvSpPr txBox="1">
              <a:spLocks noChangeArrowheads="1"/>
            </p:cNvSpPr>
            <p:nvPr/>
          </p:nvSpPr>
          <p:spPr bwMode="auto">
            <a:xfrm>
              <a:off x="7924800" y="4275392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38" name="Text Box 61"/>
            <p:cNvSpPr txBox="1">
              <a:spLocks noChangeArrowheads="1"/>
            </p:cNvSpPr>
            <p:nvPr/>
          </p:nvSpPr>
          <p:spPr bwMode="auto">
            <a:xfrm>
              <a:off x="8793893" y="3356204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39" name="Text Box 61"/>
            <p:cNvSpPr txBox="1">
              <a:spLocks noChangeArrowheads="1"/>
            </p:cNvSpPr>
            <p:nvPr/>
          </p:nvSpPr>
          <p:spPr bwMode="auto">
            <a:xfrm>
              <a:off x="8440978" y="2702922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40" name="Text Box 61"/>
            <p:cNvSpPr txBox="1">
              <a:spLocks noChangeArrowheads="1"/>
            </p:cNvSpPr>
            <p:nvPr/>
          </p:nvSpPr>
          <p:spPr bwMode="auto">
            <a:xfrm>
              <a:off x="7543800" y="4247666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41" name="Text Box 61"/>
            <p:cNvSpPr txBox="1">
              <a:spLocks noChangeArrowheads="1"/>
            </p:cNvSpPr>
            <p:nvPr/>
          </p:nvSpPr>
          <p:spPr bwMode="auto">
            <a:xfrm>
              <a:off x="8763000" y="4199192"/>
              <a:ext cx="362532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42" name="Text Box 61"/>
            <p:cNvSpPr txBox="1">
              <a:spLocks noChangeArrowheads="1"/>
            </p:cNvSpPr>
            <p:nvPr/>
          </p:nvSpPr>
          <p:spPr bwMode="auto">
            <a:xfrm>
              <a:off x="8305800" y="4247666"/>
              <a:ext cx="362532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2" name="Text Box 61"/>
            <p:cNvSpPr txBox="1">
              <a:spLocks noChangeArrowheads="1"/>
            </p:cNvSpPr>
            <p:nvPr/>
          </p:nvSpPr>
          <p:spPr bwMode="auto">
            <a:xfrm>
              <a:off x="8052610" y="4476266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3" name="Text Box 60"/>
            <p:cNvSpPr txBox="1">
              <a:spLocks noChangeArrowheads="1"/>
            </p:cNvSpPr>
            <p:nvPr/>
          </p:nvSpPr>
          <p:spPr bwMode="auto">
            <a:xfrm>
              <a:off x="8562485" y="4400066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4" name="Text Box 61"/>
            <p:cNvSpPr txBox="1">
              <a:spLocks noChangeArrowheads="1"/>
            </p:cNvSpPr>
            <p:nvPr/>
          </p:nvSpPr>
          <p:spPr bwMode="auto">
            <a:xfrm>
              <a:off x="8737851" y="1853749"/>
              <a:ext cx="362532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5" name="Text Box 58"/>
            <p:cNvSpPr txBox="1">
              <a:spLocks noChangeArrowheads="1"/>
            </p:cNvSpPr>
            <p:nvPr/>
          </p:nvSpPr>
          <p:spPr bwMode="auto">
            <a:xfrm>
              <a:off x="7643640" y="4595628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6" name="Text Box 61"/>
            <p:cNvSpPr txBox="1">
              <a:spLocks noChangeArrowheads="1"/>
            </p:cNvSpPr>
            <p:nvPr/>
          </p:nvSpPr>
          <p:spPr bwMode="auto">
            <a:xfrm>
              <a:off x="8491612" y="2112130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7" name="Text Box 61"/>
            <p:cNvSpPr txBox="1">
              <a:spLocks noChangeArrowheads="1"/>
            </p:cNvSpPr>
            <p:nvPr/>
          </p:nvSpPr>
          <p:spPr bwMode="auto">
            <a:xfrm>
              <a:off x="8397786" y="1863274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8" name="Text Box 61"/>
            <p:cNvSpPr txBox="1">
              <a:spLocks noChangeArrowheads="1"/>
            </p:cNvSpPr>
            <p:nvPr/>
          </p:nvSpPr>
          <p:spPr bwMode="auto">
            <a:xfrm>
              <a:off x="8004095" y="1834678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9" name="Text Box 61"/>
            <p:cNvSpPr txBox="1">
              <a:spLocks noChangeArrowheads="1"/>
            </p:cNvSpPr>
            <p:nvPr/>
          </p:nvSpPr>
          <p:spPr bwMode="auto">
            <a:xfrm>
              <a:off x="7693641" y="2029674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30" name="Text Box 61"/>
            <p:cNvSpPr txBox="1">
              <a:spLocks noChangeArrowheads="1"/>
            </p:cNvSpPr>
            <p:nvPr/>
          </p:nvSpPr>
          <p:spPr bwMode="auto">
            <a:xfrm>
              <a:off x="8068956" y="2130823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31" name="Text Box 61"/>
            <p:cNvSpPr txBox="1">
              <a:spLocks noChangeArrowheads="1"/>
            </p:cNvSpPr>
            <p:nvPr/>
          </p:nvSpPr>
          <p:spPr bwMode="auto">
            <a:xfrm>
              <a:off x="7917089" y="2330408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32" name="Text Box 61"/>
            <p:cNvSpPr txBox="1">
              <a:spLocks noChangeArrowheads="1"/>
            </p:cNvSpPr>
            <p:nvPr/>
          </p:nvSpPr>
          <p:spPr bwMode="auto">
            <a:xfrm>
              <a:off x="7536089" y="2302682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33" name="Text Box 61"/>
            <p:cNvSpPr txBox="1">
              <a:spLocks noChangeArrowheads="1"/>
            </p:cNvSpPr>
            <p:nvPr/>
          </p:nvSpPr>
          <p:spPr bwMode="auto">
            <a:xfrm>
              <a:off x="8755289" y="2254208"/>
              <a:ext cx="362532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34" name="Text Box 61"/>
            <p:cNvSpPr txBox="1">
              <a:spLocks noChangeArrowheads="1"/>
            </p:cNvSpPr>
            <p:nvPr/>
          </p:nvSpPr>
          <p:spPr bwMode="auto">
            <a:xfrm>
              <a:off x="8298089" y="2302682"/>
              <a:ext cx="362532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56" name="Text Box 60"/>
            <p:cNvSpPr txBox="1">
              <a:spLocks noChangeArrowheads="1"/>
            </p:cNvSpPr>
            <p:nvPr/>
          </p:nvSpPr>
          <p:spPr bwMode="auto">
            <a:xfrm>
              <a:off x="7665087" y="5177694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57" name="Text Box 44"/>
            <p:cNvSpPr txBox="1">
              <a:spLocks noChangeArrowheads="1"/>
            </p:cNvSpPr>
            <p:nvPr/>
          </p:nvSpPr>
          <p:spPr bwMode="auto">
            <a:xfrm>
              <a:off x="8068197" y="5235948"/>
              <a:ext cx="362532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58" name="Text Box 61"/>
            <p:cNvSpPr txBox="1">
              <a:spLocks noChangeArrowheads="1"/>
            </p:cNvSpPr>
            <p:nvPr/>
          </p:nvSpPr>
          <p:spPr bwMode="auto">
            <a:xfrm>
              <a:off x="8202171" y="4954935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59" name="Text Box 61"/>
            <p:cNvSpPr txBox="1">
              <a:spLocks noChangeArrowheads="1"/>
            </p:cNvSpPr>
            <p:nvPr/>
          </p:nvSpPr>
          <p:spPr bwMode="auto">
            <a:xfrm>
              <a:off x="8734517" y="4734165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60" name="Text Box 61"/>
            <p:cNvSpPr txBox="1">
              <a:spLocks noChangeArrowheads="1"/>
            </p:cNvSpPr>
            <p:nvPr/>
          </p:nvSpPr>
          <p:spPr bwMode="auto">
            <a:xfrm>
              <a:off x="8430728" y="5231046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61" name="Text Box 61"/>
            <p:cNvSpPr txBox="1">
              <a:spLocks noChangeArrowheads="1"/>
            </p:cNvSpPr>
            <p:nvPr/>
          </p:nvSpPr>
          <p:spPr bwMode="auto">
            <a:xfrm>
              <a:off x="8531000" y="4951541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62" name="Text Box 60"/>
            <p:cNvSpPr txBox="1">
              <a:spLocks noChangeArrowheads="1"/>
            </p:cNvSpPr>
            <p:nvPr/>
          </p:nvSpPr>
          <p:spPr bwMode="auto">
            <a:xfrm>
              <a:off x="7543800" y="4838654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63" name="Text Box 61"/>
            <p:cNvSpPr txBox="1">
              <a:spLocks noChangeArrowheads="1"/>
            </p:cNvSpPr>
            <p:nvPr/>
          </p:nvSpPr>
          <p:spPr bwMode="auto">
            <a:xfrm>
              <a:off x="7889288" y="5020424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64" name="Text Box 61"/>
            <p:cNvSpPr txBox="1">
              <a:spLocks noChangeArrowheads="1"/>
            </p:cNvSpPr>
            <p:nvPr/>
          </p:nvSpPr>
          <p:spPr bwMode="auto">
            <a:xfrm>
              <a:off x="7950046" y="4751022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65" name="Text Box 61"/>
            <p:cNvSpPr txBox="1">
              <a:spLocks noChangeArrowheads="1"/>
            </p:cNvSpPr>
            <p:nvPr/>
          </p:nvSpPr>
          <p:spPr bwMode="auto">
            <a:xfrm>
              <a:off x="8742939" y="5187478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66" name="Text Box 61"/>
            <p:cNvSpPr txBox="1">
              <a:spLocks noChangeArrowheads="1"/>
            </p:cNvSpPr>
            <p:nvPr/>
          </p:nvSpPr>
          <p:spPr bwMode="auto">
            <a:xfrm>
              <a:off x="8390024" y="4654078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68" name="Text Box 60"/>
            <p:cNvSpPr txBox="1">
              <a:spLocks noChangeArrowheads="1"/>
            </p:cNvSpPr>
            <p:nvPr/>
          </p:nvSpPr>
          <p:spPr bwMode="auto">
            <a:xfrm>
              <a:off x="7591915" y="1752600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71" name="Text Box 60"/>
            <p:cNvSpPr txBox="1">
              <a:spLocks noChangeArrowheads="1"/>
            </p:cNvSpPr>
            <p:nvPr/>
          </p:nvSpPr>
          <p:spPr bwMode="auto">
            <a:xfrm>
              <a:off x="7800485" y="1600200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34958" y="3115629"/>
            <a:ext cx="601671" cy="761786"/>
            <a:chOff x="4634958" y="3206934"/>
            <a:chExt cx="601671" cy="761786"/>
          </a:xfrm>
        </p:grpSpPr>
        <p:sp>
          <p:nvSpPr>
            <p:cNvPr id="373" name="Text Box 60"/>
            <p:cNvSpPr txBox="1">
              <a:spLocks noChangeArrowheads="1"/>
            </p:cNvSpPr>
            <p:nvPr/>
          </p:nvSpPr>
          <p:spPr bwMode="auto">
            <a:xfrm>
              <a:off x="4896864" y="3691721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76" name="Text Box 60"/>
            <p:cNvSpPr txBox="1">
              <a:spLocks noChangeArrowheads="1"/>
            </p:cNvSpPr>
            <p:nvPr/>
          </p:nvSpPr>
          <p:spPr bwMode="auto">
            <a:xfrm>
              <a:off x="4773284" y="366778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77" name="Text Box 60"/>
            <p:cNvSpPr txBox="1">
              <a:spLocks noChangeArrowheads="1"/>
            </p:cNvSpPr>
            <p:nvPr/>
          </p:nvSpPr>
          <p:spPr bwMode="auto">
            <a:xfrm>
              <a:off x="4636547" y="3386835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78" name="Text Box 60"/>
            <p:cNvSpPr txBox="1">
              <a:spLocks noChangeArrowheads="1"/>
            </p:cNvSpPr>
            <p:nvPr/>
          </p:nvSpPr>
          <p:spPr bwMode="auto">
            <a:xfrm>
              <a:off x="4634958" y="3528444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79" name="Text Box 60"/>
            <p:cNvSpPr txBox="1">
              <a:spLocks noChangeArrowheads="1"/>
            </p:cNvSpPr>
            <p:nvPr/>
          </p:nvSpPr>
          <p:spPr bwMode="auto">
            <a:xfrm>
              <a:off x="4808452" y="3221694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80" name="Text Box 60"/>
            <p:cNvSpPr txBox="1">
              <a:spLocks noChangeArrowheads="1"/>
            </p:cNvSpPr>
            <p:nvPr/>
          </p:nvSpPr>
          <p:spPr bwMode="auto">
            <a:xfrm>
              <a:off x="4941355" y="3206934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81326" y="2646224"/>
            <a:ext cx="2124074" cy="1605871"/>
            <a:chOff x="2981326" y="2737529"/>
            <a:chExt cx="2124074" cy="1605871"/>
          </a:xfrm>
        </p:grpSpPr>
        <p:sp>
          <p:nvSpPr>
            <p:cNvPr id="168" name="Text Box 60"/>
            <p:cNvSpPr txBox="1">
              <a:spLocks noChangeArrowheads="1"/>
            </p:cNvSpPr>
            <p:nvPr/>
          </p:nvSpPr>
          <p:spPr bwMode="auto">
            <a:xfrm>
              <a:off x="4310386" y="3380601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69" name="Text Box 60"/>
            <p:cNvSpPr txBox="1">
              <a:spLocks noChangeArrowheads="1"/>
            </p:cNvSpPr>
            <p:nvPr/>
          </p:nvSpPr>
          <p:spPr bwMode="auto">
            <a:xfrm>
              <a:off x="4505326" y="3415412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70" name="Text Box 60"/>
            <p:cNvSpPr txBox="1">
              <a:spLocks noChangeArrowheads="1"/>
            </p:cNvSpPr>
            <p:nvPr/>
          </p:nvSpPr>
          <p:spPr bwMode="auto">
            <a:xfrm>
              <a:off x="4509360" y="2892081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71" name="Text Box 60"/>
            <p:cNvSpPr txBox="1">
              <a:spLocks noChangeArrowheads="1"/>
            </p:cNvSpPr>
            <p:nvPr/>
          </p:nvSpPr>
          <p:spPr bwMode="auto">
            <a:xfrm>
              <a:off x="4352926" y="32004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72" name="Text Box 60"/>
            <p:cNvSpPr txBox="1">
              <a:spLocks noChangeArrowheads="1"/>
            </p:cNvSpPr>
            <p:nvPr/>
          </p:nvSpPr>
          <p:spPr bwMode="auto">
            <a:xfrm>
              <a:off x="4653810" y="296058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73" name="Text Box 60"/>
            <p:cNvSpPr txBox="1">
              <a:spLocks noChangeArrowheads="1"/>
            </p:cNvSpPr>
            <p:nvPr/>
          </p:nvSpPr>
          <p:spPr bwMode="auto">
            <a:xfrm>
              <a:off x="4549560" y="323967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75" name="Text Box 60"/>
            <p:cNvSpPr txBox="1">
              <a:spLocks noChangeArrowheads="1"/>
            </p:cNvSpPr>
            <p:nvPr/>
          </p:nvSpPr>
          <p:spPr bwMode="auto">
            <a:xfrm>
              <a:off x="4343400" y="35613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76" name="Text Box 60"/>
            <p:cNvSpPr txBox="1">
              <a:spLocks noChangeArrowheads="1"/>
            </p:cNvSpPr>
            <p:nvPr/>
          </p:nvSpPr>
          <p:spPr bwMode="auto">
            <a:xfrm>
              <a:off x="4522156" y="35814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77" name="Text Box 60"/>
            <p:cNvSpPr txBox="1">
              <a:spLocks noChangeArrowheads="1"/>
            </p:cNvSpPr>
            <p:nvPr/>
          </p:nvSpPr>
          <p:spPr bwMode="auto">
            <a:xfrm>
              <a:off x="4412296" y="375063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78" name="Text Box 60"/>
            <p:cNvSpPr txBox="1">
              <a:spLocks noChangeArrowheads="1"/>
            </p:cNvSpPr>
            <p:nvPr/>
          </p:nvSpPr>
          <p:spPr bwMode="auto">
            <a:xfrm>
              <a:off x="4609576" y="371697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79" name="Text Box 60"/>
            <p:cNvSpPr txBox="1">
              <a:spLocks noChangeArrowheads="1"/>
            </p:cNvSpPr>
            <p:nvPr/>
          </p:nvSpPr>
          <p:spPr bwMode="auto">
            <a:xfrm>
              <a:off x="4572000" y="38862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80" name="Text Box 60"/>
            <p:cNvSpPr txBox="1">
              <a:spLocks noChangeArrowheads="1"/>
            </p:cNvSpPr>
            <p:nvPr/>
          </p:nvSpPr>
          <p:spPr bwMode="auto">
            <a:xfrm>
              <a:off x="4495800" y="30480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81" name="Text Box 60"/>
            <p:cNvSpPr txBox="1">
              <a:spLocks noChangeArrowheads="1"/>
            </p:cNvSpPr>
            <p:nvPr/>
          </p:nvSpPr>
          <p:spPr bwMode="auto">
            <a:xfrm>
              <a:off x="4745146" y="379317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82" name="Text Box 60"/>
            <p:cNvSpPr txBox="1">
              <a:spLocks noChangeArrowheads="1"/>
            </p:cNvSpPr>
            <p:nvPr/>
          </p:nvSpPr>
          <p:spPr bwMode="auto">
            <a:xfrm>
              <a:off x="4810126" y="3092631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83" name="Text Box 60"/>
            <p:cNvSpPr txBox="1">
              <a:spLocks noChangeArrowheads="1"/>
            </p:cNvSpPr>
            <p:nvPr/>
          </p:nvSpPr>
          <p:spPr bwMode="auto">
            <a:xfrm>
              <a:off x="4213440" y="3140831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84" name="Text Box 60"/>
            <p:cNvSpPr txBox="1">
              <a:spLocks noChangeArrowheads="1"/>
            </p:cNvSpPr>
            <p:nvPr/>
          </p:nvSpPr>
          <p:spPr bwMode="auto">
            <a:xfrm>
              <a:off x="4187730" y="329997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85" name="Text Box 60"/>
            <p:cNvSpPr txBox="1">
              <a:spLocks noChangeArrowheads="1"/>
            </p:cNvSpPr>
            <p:nvPr/>
          </p:nvSpPr>
          <p:spPr bwMode="auto">
            <a:xfrm>
              <a:off x="4352926" y="3033261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86" name="Text Box 60"/>
            <p:cNvSpPr txBox="1">
              <a:spLocks noChangeArrowheads="1"/>
            </p:cNvSpPr>
            <p:nvPr/>
          </p:nvSpPr>
          <p:spPr bwMode="auto">
            <a:xfrm>
              <a:off x="4668300" y="312093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87" name="Text Box 60"/>
            <p:cNvSpPr txBox="1">
              <a:spLocks noChangeArrowheads="1"/>
            </p:cNvSpPr>
            <p:nvPr/>
          </p:nvSpPr>
          <p:spPr bwMode="auto">
            <a:xfrm>
              <a:off x="4235880" y="358467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90" name="Text Box 60"/>
            <p:cNvSpPr txBox="1">
              <a:spLocks noChangeArrowheads="1"/>
            </p:cNvSpPr>
            <p:nvPr/>
          </p:nvSpPr>
          <p:spPr bwMode="auto">
            <a:xfrm>
              <a:off x="4352926" y="38862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91" name="Text Box 60"/>
            <p:cNvSpPr txBox="1">
              <a:spLocks noChangeArrowheads="1"/>
            </p:cNvSpPr>
            <p:nvPr/>
          </p:nvSpPr>
          <p:spPr bwMode="auto">
            <a:xfrm>
              <a:off x="4124326" y="3722743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96" name="Text Box 60"/>
            <p:cNvSpPr txBox="1">
              <a:spLocks noChangeArrowheads="1"/>
            </p:cNvSpPr>
            <p:nvPr/>
          </p:nvSpPr>
          <p:spPr bwMode="auto">
            <a:xfrm>
              <a:off x="4281690" y="3718492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00" name="Text Box 60"/>
            <p:cNvSpPr txBox="1">
              <a:spLocks noChangeArrowheads="1"/>
            </p:cNvSpPr>
            <p:nvPr/>
          </p:nvSpPr>
          <p:spPr bwMode="auto">
            <a:xfrm>
              <a:off x="4038600" y="3557602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03" name="Text Box 60"/>
            <p:cNvSpPr txBox="1">
              <a:spLocks noChangeArrowheads="1"/>
            </p:cNvSpPr>
            <p:nvPr/>
          </p:nvSpPr>
          <p:spPr bwMode="auto">
            <a:xfrm>
              <a:off x="4202220" y="3440901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04" name="Text Box 60"/>
            <p:cNvSpPr txBox="1">
              <a:spLocks noChangeArrowheads="1"/>
            </p:cNvSpPr>
            <p:nvPr/>
          </p:nvSpPr>
          <p:spPr bwMode="auto">
            <a:xfrm>
              <a:off x="4267200" y="28956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08" name="Text Box 60"/>
            <p:cNvSpPr txBox="1">
              <a:spLocks noChangeArrowheads="1"/>
            </p:cNvSpPr>
            <p:nvPr/>
          </p:nvSpPr>
          <p:spPr bwMode="auto">
            <a:xfrm>
              <a:off x="3971926" y="37338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09" name="Text Box 60"/>
            <p:cNvSpPr txBox="1">
              <a:spLocks noChangeArrowheads="1"/>
            </p:cNvSpPr>
            <p:nvPr/>
          </p:nvSpPr>
          <p:spPr bwMode="auto">
            <a:xfrm>
              <a:off x="4048126" y="32004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10" name="Text Box 60"/>
            <p:cNvSpPr txBox="1">
              <a:spLocks noChangeArrowheads="1"/>
            </p:cNvSpPr>
            <p:nvPr/>
          </p:nvSpPr>
          <p:spPr bwMode="auto">
            <a:xfrm>
              <a:off x="4124326" y="2999601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15" name="Text Box 60"/>
            <p:cNvSpPr txBox="1">
              <a:spLocks noChangeArrowheads="1"/>
            </p:cNvSpPr>
            <p:nvPr/>
          </p:nvSpPr>
          <p:spPr bwMode="auto">
            <a:xfrm>
              <a:off x="4048126" y="3380601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17" name="Text Box 60"/>
            <p:cNvSpPr txBox="1">
              <a:spLocks noChangeArrowheads="1"/>
            </p:cNvSpPr>
            <p:nvPr/>
          </p:nvSpPr>
          <p:spPr bwMode="auto">
            <a:xfrm>
              <a:off x="4200526" y="38862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18" name="Text Box 60"/>
            <p:cNvSpPr txBox="1">
              <a:spLocks noChangeArrowheads="1"/>
            </p:cNvSpPr>
            <p:nvPr/>
          </p:nvSpPr>
          <p:spPr bwMode="auto">
            <a:xfrm>
              <a:off x="4025686" y="393435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20" name="Text Box 60"/>
            <p:cNvSpPr txBox="1">
              <a:spLocks noChangeArrowheads="1"/>
            </p:cNvSpPr>
            <p:nvPr/>
          </p:nvSpPr>
          <p:spPr bwMode="auto">
            <a:xfrm>
              <a:off x="4134053" y="2771001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23" name="Text Box 60"/>
            <p:cNvSpPr txBox="1">
              <a:spLocks noChangeArrowheads="1"/>
            </p:cNvSpPr>
            <p:nvPr/>
          </p:nvSpPr>
          <p:spPr bwMode="auto">
            <a:xfrm>
              <a:off x="3886200" y="3456801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25" name="Text Box 60"/>
            <p:cNvSpPr txBox="1">
              <a:spLocks noChangeArrowheads="1"/>
            </p:cNvSpPr>
            <p:nvPr/>
          </p:nvSpPr>
          <p:spPr bwMode="auto">
            <a:xfrm>
              <a:off x="3962400" y="2923401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28" name="Text Box 60"/>
            <p:cNvSpPr txBox="1">
              <a:spLocks noChangeArrowheads="1"/>
            </p:cNvSpPr>
            <p:nvPr/>
          </p:nvSpPr>
          <p:spPr bwMode="auto">
            <a:xfrm>
              <a:off x="3886200" y="32766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08" name="Text Box 60"/>
            <p:cNvSpPr txBox="1">
              <a:spLocks noChangeArrowheads="1"/>
            </p:cNvSpPr>
            <p:nvPr/>
          </p:nvSpPr>
          <p:spPr bwMode="auto">
            <a:xfrm>
              <a:off x="3895726" y="3075801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09" name="Text Box 60"/>
            <p:cNvSpPr txBox="1">
              <a:spLocks noChangeArrowheads="1"/>
            </p:cNvSpPr>
            <p:nvPr/>
          </p:nvSpPr>
          <p:spPr bwMode="auto">
            <a:xfrm>
              <a:off x="3733800" y="35814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10" name="Text Box 60"/>
            <p:cNvSpPr txBox="1">
              <a:spLocks noChangeArrowheads="1"/>
            </p:cNvSpPr>
            <p:nvPr/>
          </p:nvSpPr>
          <p:spPr bwMode="auto">
            <a:xfrm>
              <a:off x="3590926" y="34290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11" name="Text Box 60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12" name="Text Box 60"/>
            <p:cNvSpPr txBox="1">
              <a:spLocks noChangeArrowheads="1"/>
            </p:cNvSpPr>
            <p:nvPr/>
          </p:nvSpPr>
          <p:spPr bwMode="auto">
            <a:xfrm>
              <a:off x="3733800" y="3304401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13" name="Text Box 60"/>
            <p:cNvSpPr txBox="1">
              <a:spLocks noChangeArrowheads="1"/>
            </p:cNvSpPr>
            <p:nvPr/>
          </p:nvSpPr>
          <p:spPr bwMode="auto">
            <a:xfrm>
              <a:off x="3743326" y="28956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14" name="Text Box 60"/>
            <p:cNvSpPr txBox="1">
              <a:spLocks noChangeArrowheads="1"/>
            </p:cNvSpPr>
            <p:nvPr/>
          </p:nvSpPr>
          <p:spPr bwMode="auto">
            <a:xfrm>
              <a:off x="3895726" y="2737529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15" name="Text Box 60"/>
            <p:cNvSpPr txBox="1">
              <a:spLocks noChangeArrowheads="1"/>
            </p:cNvSpPr>
            <p:nvPr/>
          </p:nvSpPr>
          <p:spPr bwMode="auto">
            <a:xfrm>
              <a:off x="3819526" y="39624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16" name="Text Box 60"/>
            <p:cNvSpPr txBox="1">
              <a:spLocks noChangeArrowheads="1"/>
            </p:cNvSpPr>
            <p:nvPr/>
          </p:nvSpPr>
          <p:spPr bwMode="auto">
            <a:xfrm>
              <a:off x="3810000" y="3761601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17" name="Text Box 60"/>
            <p:cNvSpPr txBox="1">
              <a:spLocks noChangeArrowheads="1"/>
            </p:cNvSpPr>
            <p:nvPr/>
          </p:nvSpPr>
          <p:spPr bwMode="auto">
            <a:xfrm>
              <a:off x="3590926" y="38100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18" name="Text Box 60"/>
            <p:cNvSpPr txBox="1">
              <a:spLocks noChangeArrowheads="1"/>
            </p:cNvSpPr>
            <p:nvPr/>
          </p:nvSpPr>
          <p:spPr bwMode="auto">
            <a:xfrm>
              <a:off x="3438526" y="32004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19" name="Text Box 60"/>
            <p:cNvSpPr txBox="1">
              <a:spLocks noChangeArrowheads="1"/>
            </p:cNvSpPr>
            <p:nvPr/>
          </p:nvSpPr>
          <p:spPr bwMode="auto">
            <a:xfrm>
              <a:off x="3505200" y="36576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0" name="Text Box 60"/>
            <p:cNvSpPr txBox="1">
              <a:spLocks noChangeArrowheads="1"/>
            </p:cNvSpPr>
            <p:nvPr/>
          </p:nvSpPr>
          <p:spPr bwMode="auto">
            <a:xfrm>
              <a:off x="4200526" y="4066401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1" name="Text Box 60"/>
            <p:cNvSpPr txBox="1">
              <a:spLocks noChangeArrowheads="1"/>
            </p:cNvSpPr>
            <p:nvPr/>
          </p:nvSpPr>
          <p:spPr bwMode="auto">
            <a:xfrm>
              <a:off x="3350124" y="38862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42" name="Text Box 60"/>
            <p:cNvSpPr txBox="1">
              <a:spLocks noChangeArrowheads="1"/>
            </p:cNvSpPr>
            <p:nvPr/>
          </p:nvSpPr>
          <p:spPr bwMode="auto">
            <a:xfrm>
              <a:off x="3581400" y="40386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55" name="Text Box 60"/>
            <p:cNvSpPr txBox="1">
              <a:spLocks noChangeArrowheads="1"/>
            </p:cNvSpPr>
            <p:nvPr/>
          </p:nvSpPr>
          <p:spPr bwMode="auto">
            <a:xfrm>
              <a:off x="3286126" y="36576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69" name="Text Box 60"/>
            <p:cNvSpPr txBox="1">
              <a:spLocks noChangeArrowheads="1"/>
            </p:cNvSpPr>
            <p:nvPr/>
          </p:nvSpPr>
          <p:spPr bwMode="auto">
            <a:xfrm>
              <a:off x="3550964" y="2951202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70" name="Text Box 60"/>
            <p:cNvSpPr txBox="1">
              <a:spLocks noChangeArrowheads="1"/>
            </p:cNvSpPr>
            <p:nvPr/>
          </p:nvSpPr>
          <p:spPr bwMode="auto">
            <a:xfrm>
              <a:off x="3209926" y="3228201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74" name="Text Box 60"/>
            <p:cNvSpPr txBox="1">
              <a:spLocks noChangeArrowheads="1"/>
            </p:cNvSpPr>
            <p:nvPr/>
          </p:nvSpPr>
          <p:spPr bwMode="auto">
            <a:xfrm>
              <a:off x="3286126" y="3456801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81" name="Text Box 60"/>
            <p:cNvSpPr txBox="1">
              <a:spLocks noChangeArrowheads="1"/>
            </p:cNvSpPr>
            <p:nvPr/>
          </p:nvSpPr>
          <p:spPr bwMode="auto">
            <a:xfrm>
              <a:off x="3057526" y="30480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82" name="Text Box 60"/>
            <p:cNvSpPr txBox="1">
              <a:spLocks noChangeArrowheads="1"/>
            </p:cNvSpPr>
            <p:nvPr/>
          </p:nvSpPr>
          <p:spPr bwMode="auto">
            <a:xfrm>
              <a:off x="3514726" y="2771001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83" name="Text Box 60"/>
            <p:cNvSpPr txBox="1">
              <a:spLocks noChangeArrowheads="1"/>
            </p:cNvSpPr>
            <p:nvPr/>
          </p:nvSpPr>
          <p:spPr bwMode="auto">
            <a:xfrm>
              <a:off x="3057526" y="3609201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84" name="Text Box 60"/>
            <p:cNvSpPr txBox="1">
              <a:spLocks noChangeArrowheads="1"/>
            </p:cNvSpPr>
            <p:nvPr/>
          </p:nvSpPr>
          <p:spPr bwMode="auto">
            <a:xfrm>
              <a:off x="2981326" y="33528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87" name="Text Box 60"/>
            <p:cNvSpPr txBox="1">
              <a:spLocks noChangeArrowheads="1"/>
            </p:cNvSpPr>
            <p:nvPr/>
          </p:nvSpPr>
          <p:spPr bwMode="auto">
            <a:xfrm>
              <a:off x="3124200" y="3810000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88" name="Text Box 60"/>
            <p:cNvSpPr txBox="1">
              <a:spLocks noChangeArrowheads="1"/>
            </p:cNvSpPr>
            <p:nvPr/>
          </p:nvSpPr>
          <p:spPr bwMode="auto">
            <a:xfrm>
              <a:off x="3304051" y="2966625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9" name="Isosceles Triangle 8"/>
          <p:cNvSpPr/>
          <p:nvPr/>
        </p:nvSpPr>
        <p:spPr>
          <a:xfrm rot="16200000">
            <a:off x="6181085" y="2239806"/>
            <a:ext cx="137160" cy="2514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9" name="Group 388"/>
          <p:cNvGrpSpPr/>
          <p:nvPr/>
        </p:nvGrpSpPr>
        <p:grpSpPr>
          <a:xfrm>
            <a:off x="5105400" y="3185295"/>
            <a:ext cx="2514600" cy="609600"/>
            <a:chOff x="5105400" y="3276600"/>
            <a:chExt cx="2514600" cy="609600"/>
          </a:xfrm>
        </p:grpSpPr>
        <p:sp>
          <p:nvSpPr>
            <p:cNvPr id="390" name="Text Box 60"/>
            <p:cNvSpPr txBox="1">
              <a:spLocks noChangeArrowheads="1"/>
            </p:cNvSpPr>
            <p:nvPr/>
          </p:nvSpPr>
          <p:spPr bwMode="auto">
            <a:xfrm>
              <a:off x="5487665" y="3286710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91" name="Text Box 61"/>
            <p:cNvSpPr txBox="1">
              <a:spLocks noChangeArrowheads="1"/>
            </p:cNvSpPr>
            <p:nvPr/>
          </p:nvSpPr>
          <p:spPr bwMode="auto">
            <a:xfrm>
              <a:off x="5334000" y="3435536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92" name="Text Box 44"/>
            <p:cNvSpPr txBox="1">
              <a:spLocks noChangeArrowheads="1"/>
            </p:cNvSpPr>
            <p:nvPr/>
          </p:nvSpPr>
          <p:spPr bwMode="auto">
            <a:xfrm>
              <a:off x="5792465" y="3344964"/>
              <a:ext cx="362532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93" name="Text Box 61"/>
            <p:cNvSpPr txBox="1">
              <a:spLocks noChangeArrowheads="1"/>
            </p:cNvSpPr>
            <p:nvPr/>
          </p:nvSpPr>
          <p:spPr bwMode="auto">
            <a:xfrm>
              <a:off x="5640065" y="3596626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94" name="Text Box 61"/>
            <p:cNvSpPr txBox="1">
              <a:spLocks noChangeArrowheads="1"/>
            </p:cNvSpPr>
            <p:nvPr/>
          </p:nvSpPr>
          <p:spPr bwMode="auto">
            <a:xfrm>
              <a:off x="5944865" y="3532926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95" name="Text Box 61"/>
            <p:cNvSpPr txBox="1">
              <a:spLocks noChangeArrowheads="1"/>
            </p:cNvSpPr>
            <p:nvPr/>
          </p:nvSpPr>
          <p:spPr bwMode="auto">
            <a:xfrm>
              <a:off x="6097265" y="3352800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96" name="Text Box 61"/>
            <p:cNvSpPr txBox="1">
              <a:spLocks noChangeArrowheads="1"/>
            </p:cNvSpPr>
            <p:nvPr/>
          </p:nvSpPr>
          <p:spPr bwMode="auto">
            <a:xfrm>
              <a:off x="6249665" y="3609126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97" name="Text Box 60"/>
            <p:cNvSpPr txBox="1">
              <a:spLocks noChangeArrowheads="1"/>
            </p:cNvSpPr>
            <p:nvPr/>
          </p:nvSpPr>
          <p:spPr bwMode="auto">
            <a:xfrm>
              <a:off x="5105400" y="3296860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98" name="Text Box 61"/>
            <p:cNvSpPr txBox="1">
              <a:spLocks noChangeArrowheads="1"/>
            </p:cNvSpPr>
            <p:nvPr/>
          </p:nvSpPr>
          <p:spPr bwMode="auto">
            <a:xfrm>
              <a:off x="7267085" y="3311104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99" name="Text Box 61"/>
            <p:cNvSpPr txBox="1">
              <a:spLocks noChangeArrowheads="1"/>
            </p:cNvSpPr>
            <p:nvPr/>
          </p:nvSpPr>
          <p:spPr bwMode="auto">
            <a:xfrm>
              <a:off x="5181600" y="3606776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00" name="Text Box 60"/>
            <p:cNvSpPr txBox="1">
              <a:spLocks noChangeArrowheads="1"/>
            </p:cNvSpPr>
            <p:nvPr/>
          </p:nvSpPr>
          <p:spPr bwMode="auto">
            <a:xfrm>
              <a:off x="6688967" y="3380526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01" name="Text Box 61"/>
            <p:cNvSpPr txBox="1">
              <a:spLocks noChangeArrowheads="1"/>
            </p:cNvSpPr>
            <p:nvPr/>
          </p:nvSpPr>
          <p:spPr bwMode="auto">
            <a:xfrm>
              <a:off x="6325865" y="3276600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02" name="Text Box 61"/>
            <p:cNvSpPr txBox="1">
              <a:spLocks noChangeArrowheads="1"/>
            </p:cNvSpPr>
            <p:nvPr/>
          </p:nvSpPr>
          <p:spPr bwMode="auto">
            <a:xfrm>
              <a:off x="6478265" y="3505200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03" name="Text Box 61"/>
            <p:cNvSpPr txBox="1">
              <a:spLocks noChangeArrowheads="1"/>
            </p:cNvSpPr>
            <p:nvPr/>
          </p:nvSpPr>
          <p:spPr bwMode="auto">
            <a:xfrm>
              <a:off x="6935465" y="3276600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04" name="Text Box 61"/>
            <p:cNvSpPr txBox="1">
              <a:spLocks noChangeArrowheads="1"/>
            </p:cNvSpPr>
            <p:nvPr/>
          </p:nvSpPr>
          <p:spPr bwMode="auto">
            <a:xfrm>
              <a:off x="6887350" y="3560738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05" name="Text Box 61"/>
            <p:cNvSpPr txBox="1">
              <a:spLocks noChangeArrowheads="1"/>
            </p:cNvSpPr>
            <p:nvPr/>
          </p:nvSpPr>
          <p:spPr bwMode="auto">
            <a:xfrm>
              <a:off x="7114685" y="3505200"/>
              <a:ext cx="352915" cy="27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200" b="1" baseline="-25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200" y="1439020"/>
            <a:ext cx="1704975" cy="527075"/>
            <a:chOff x="457200" y="1530325"/>
            <a:chExt cx="1704975" cy="527075"/>
          </a:xfrm>
        </p:grpSpPr>
        <p:grpSp>
          <p:nvGrpSpPr>
            <p:cNvPr id="266" name="Group 265"/>
            <p:cNvGrpSpPr/>
            <p:nvPr/>
          </p:nvGrpSpPr>
          <p:grpSpPr>
            <a:xfrm>
              <a:off x="1590675" y="1530325"/>
              <a:ext cx="571500" cy="241300"/>
              <a:chOff x="7392988" y="1487488"/>
              <a:chExt cx="571500" cy="241300"/>
            </a:xfrm>
          </p:grpSpPr>
          <p:sp>
            <p:nvSpPr>
              <p:cNvPr id="267" name="Oval 33"/>
              <p:cNvSpPr>
                <a:spLocks noChangeArrowheads="1"/>
              </p:cNvSpPr>
              <p:nvPr/>
            </p:nvSpPr>
            <p:spPr bwMode="auto">
              <a:xfrm rot="19701974">
                <a:off x="7392988" y="1501775"/>
                <a:ext cx="571500" cy="16351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68" name="Line 36"/>
              <p:cNvSpPr>
                <a:spLocks noChangeShapeType="1"/>
              </p:cNvSpPr>
              <p:nvPr/>
            </p:nvSpPr>
            <p:spPr bwMode="auto">
              <a:xfrm flipH="1">
                <a:off x="7562850" y="1487488"/>
                <a:ext cx="122238" cy="2413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269" name="Group 268"/>
            <p:cNvGrpSpPr/>
            <p:nvPr/>
          </p:nvGrpSpPr>
          <p:grpSpPr>
            <a:xfrm>
              <a:off x="1447800" y="1892300"/>
              <a:ext cx="571500" cy="165100"/>
              <a:chOff x="7250113" y="1974850"/>
              <a:chExt cx="571500" cy="165100"/>
            </a:xfrm>
          </p:grpSpPr>
          <p:sp>
            <p:nvSpPr>
              <p:cNvPr id="270" name="Oval 34"/>
              <p:cNvSpPr>
                <a:spLocks noChangeArrowheads="1"/>
              </p:cNvSpPr>
              <p:nvPr/>
            </p:nvSpPr>
            <p:spPr bwMode="auto">
              <a:xfrm rot="127132">
                <a:off x="7250113" y="1974850"/>
                <a:ext cx="571500" cy="1651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71" name="Line 37"/>
              <p:cNvSpPr>
                <a:spLocks noChangeShapeType="1"/>
              </p:cNvSpPr>
              <p:nvPr/>
            </p:nvSpPr>
            <p:spPr bwMode="auto">
              <a:xfrm>
                <a:off x="7426325" y="1974850"/>
                <a:ext cx="185738" cy="1651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57200" y="1603404"/>
              <a:ext cx="9589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hydrides</a:t>
              </a:r>
              <a:endParaRPr lang="en-US" sz="1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0372" y="2575695"/>
            <a:ext cx="2498528" cy="1383870"/>
            <a:chOff x="130372" y="2667000"/>
            <a:chExt cx="2498528" cy="1383870"/>
          </a:xfrm>
        </p:grpSpPr>
        <p:sp>
          <p:nvSpPr>
            <p:cNvPr id="14" name="Hexagon 13"/>
            <p:cNvSpPr/>
            <p:nvPr/>
          </p:nvSpPr>
          <p:spPr>
            <a:xfrm>
              <a:off x="1429214" y="2667000"/>
              <a:ext cx="685800" cy="685800"/>
            </a:xfrm>
            <a:prstGeom prst="hexagon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Hexagon 406"/>
            <p:cNvSpPr/>
            <p:nvPr/>
          </p:nvSpPr>
          <p:spPr>
            <a:xfrm>
              <a:off x="914400" y="3012645"/>
              <a:ext cx="685800" cy="685800"/>
            </a:xfrm>
            <a:prstGeom prst="hexagon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Hexagon 407"/>
            <p:cNvSpPr/>
            <p:nvPr/>
          </p:nvSpPr>
          <p:spPr>
            <a:xfrm>
              <a:off x="1419225" y="3365070"/>
              <a:ext cx="685800" cy="685800"/>
            </a:xfrm>
            <a:prstGeom prst="hexagon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Hexagon 408"/>
            <p:cNvSpPr/>
            <p:nvPr/>
          </p:nvSpPr>
          <p:spPr>
            <a:xfrm>
              <a:off x="1943100" y="3031695"/>
              <a:ext cx="685800" cy="685800"/>
            </a:xfrm>
            <a:prstGeom prst="hexagon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Text Box 60"/>
            <p:cNvSpPr txBox="1">
              <a:spLocks noChangeArrowheads="1"/>
            </p:cNvSpPr>
            <p:nvPr/>
          </p:nvSpPr>
          <p:spPr bwMode="auto">
            <a:xfrm>
              <a:off x="1890847" y="3165663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11" name="Text Box 60"/>
            <p:cNvSpPr txBox="1">
              <a:spLocks noChangeArrowheads="1"/>
            </p:cNvSpPr>
            <p:nvPr/>
          </p:nvSpPr>
          <p:spPr bwMode="auto">
            <a:xfrm>
              <a:off x="1986098" y="3488543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12" name="Text Box 60"/>
            <p:cNvSpPr txBox="1">
              <a:spLocks noChangeArrowheads="1"/>
            </p:cNvSpPr>
            <p:nvPr/>
          </p:nvSpPr>
          <p:spPr bwMode="auto">
            <a:xfrm>
              <a:off x="1795597" y="3394263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13" name="Text Box 60"/>
            <p:cNvSpPr txBox="1">
              <a:spLocks noChangeArrowheads="1"/>
            </p:cNvSpPr>
            <p:nvPr/>
          </p:nvSpPr>
          <p:spPr bwMode="auto">
            <a:xfrm>
              <a:off x="1877212" y="2917116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14" name="Text Box 60"/>
            <p:cNvSpPr txBox="1">
              <a:spLocks noChangeArrowheads="1"/>
            </p:cNvSpPr>
            <p:nvPr/>
          </p:nvSpPr>
          <p:spPr bwMode="auto">
            <a:xfrm>
              <a:off x="1905422" y="3307572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15" name="Text Box 60"/>
            <p:cNvSpPr txBox="1">
              <a:spLocks noChangeArrowheads="1"/>
            </p:cNvSpPr>
            <p:nvPr/>
          </p:nvSpPr>
          <p:spPr bwMode="auto">
            <a:xfrm>
              <a:off x="1366973" y="3498145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16" name="Text Box 60"/>
            <p:cNvSpPr txBox="1">
              <a:spLocks noChangeArrowheads="1"/>
            </p:cNvSpPr>
            <p:nvPr/>
          </p:nvSpPr>
          <p:spPr bwMode="auto">
            <a:xfrm>
              <a:off x="1267302" y="2965638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17" name="Text Box 60"/>
            <p:cNvSpPr txBox="1">
              <a:spLocks noChangeArrowheads="1"/>
            </p:cNvSpPr>
            <p:nvPr/>
          </p:nvSpPr>
          <p:spPr bwMode="auto">
            <a:xfrm>
              <a:off x="1969942" y="3027208"/>
              <a:ext cx="2952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endParaRPr lang="en-US" altLang="en-US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18" name="AutoShape 129"/>
            <p:cNvSpPr>
              <a:spLocks noChangeArrowheads="1"/>
            </p:cNvSpPr>
            <p:nvPr/>
          </p:nvSpPr>
          <p:spPr bwMode="auto">
            <a:xfrm rot="5400000">
              <a:off x="1699585" y="3179760"/>
              <a:ext cx="91440" cy="35661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8" name="TextBox 427"/>
            <p:cNvSpPr txBox="1"/>
            <p:nvPr/>
          </p:nvSpPr>
          <p:spPr>
            <a:xfrm>
              <a:off x="130372" y="3191179"/>
              <a:ext cx="7521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HEDE</a:t>
              </a:r>
              <a:endParaRPr lang="en-US" sz="1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5158" y="4421157"/>
            <a:ext cx="2709687" cy="1325033"/>
            <a:chOff x="425158" y="4512462"/>
            <a:chExt cx="2709687" cy="1325033"/>
          </a:xfrm>
        </p:grpSpPr>
        <p:sp>
          <p:nvSpPr>
            <p:cNvPr id="167" name="Text Box 54"/>
            <p:cNvSpPr txBox="1">
              <a:spLocks noChangeArrowheads="1"/>
            </p:cNvSpPr>
            <p:nvPr/>
          </p:nvSpPr>
          <p:spPr bwMode="auto">
            <a:xfrm>
              <a:off x="2849562" y="5203540"/>
              <a:ext cx="285283" cy="27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651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H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5158" y="4953000"/>
              <a:ext cx="228600" cy="236537"/>
              <a:chOff x="352425" y="4897153"/>
              <a:chExt cx="228600" cy="236537"/>
            </a:xfrm>
          </p:grpSpPr>
          <p:sp>
            <p:nvSpPr>
              <p:cNvPr id="259" name="Line 39"/>
              <p:cNvSpPr>
                <a:spLocks noChangeShapeType="1"/>
              </p:cNvSpPr>
              <p:nvPr/>
            </p:nvSpPr>
            <p:spPr bwMode="auto">
              <a:xfrm>
                <a:off x="470364" y="4897153"/>
                <a:ext cx="0" cy="228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 i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0" name="Line 40"/>
              <p:cNvSpPr>
                <a:spLocks noChangeShapeType="1"/>
              </p:cNvSpPr>
              <p:nvPr/>
            </p:nvSpPr>
            <p:spPr bwMode="auto">
              <a:xfrm>
                <a:off x="352425" y="5133690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 i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64" name="Line 50"/>
            <p:cNvSpPr>
              <a:spLocks noChangeShapeType="1"/>
            </p:cNvSpPr>
            <p:nvPr/>
          </p:nvSpPr>
          <p:spPr bwMode="auto">
            <a:xfrm>
              <a:off x="688645" y="5138453"/>
              <a:ext cx="457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5" name="Text Box 51"/>
            <p:cNvSpPr txBox="1">
              <a:spLocks noChangeArrowheads="1"/>
            </p:cNvSpPr>
            <p:nvPr/>
          </p:nvSpPr>
          <p:spPr bwMode="auto">
            <a:xfrm>
              <a:off x="733095" y="4759040"/>
              <a:ext cx="360624" cy="36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651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t</a:t>
              </a:r>
              <a:r>
                <a:rPr kumimoji="0" lang="en-US" altLang="en-US" sz="1800" b="0" i="0" u="none" strike="noStrike" kern="0" cap="none" spc="0" normalizeH="0" baseline="-2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endPara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endParaRPr>
            </a:p>
          </p:txBody>
        </p:sp>
        <p:sp>
          <p:nvSpPr>
            <p:cNvPr id="291" name="Line 52"/>
            <p:cNvSpPr>
              <a:spLocks noChangeShapeType="1"/>
            </p:cNvSpPr>
            <p:nvPr/>
          </p:nvSpPr>
          <p:spPr bwMode="auto">
            <a:xfrm>
              <a:off x="2271357" y="5138453"/>
              <a:ext cx="3200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2" name="Text Box 53"/>
            <p:cNvSpPr txBox="1">
              <a:spLocks noChangeArrowheads="1"/>
            </p:cNvSpPr>
            <p:nvPr/>
          </p:nvSpPr>
          <p:spPr bwMode="auto">
            <a:xfrm>
              <a:off x="2243928" y="4751103"/>
              <a:ext cx="360624" cy="36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651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t</a:t>
              </a:r>
              <a:r>
                <a:rPr kumimoji="0" lang="en-US" altLang="en-US" sz="1800" b="0" i="0" u="none" strike="noStrike" kern="0" cap="none" spc="0" normalizeH="0" baseline="-2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endParaRPr>
            </a:p>
          </p:txBody>
        </p:sp>
        <p:sp>
          <p:nvSpPr>
            <p:cNvPr id="293" name="Text Box 55"/>
            <p:cNvSpPr txBox="1">
              <a:spLocks noChangeArrowheads="1"/>
            </p:cNvSpPr>
            <p:nvPr/>
          </p:nvSpPr>
          <p:spPr bwMode="auto">
            <a:xfrm>
              <a:off x="2546350" y="5195603"/>
              <a:ext cx="285283" cy="27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651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H</a:t>
              </a:r>
            </a:p>
          </p:txBody>
        </p:sp>
        <p:sp>
          <p:nvSpPr>
            <p:cNvPr id="294" name="Text Box 56"/>
            <p:cNvSpPr txBox="1">
              <a:spLocks noChangeArrowheads="1"/>
            </p:cNvSpPr>
            <p:nvPr/>
          </p:nvSpPr>
          <p:spPr bwMode="auto">
            <a:xfrm>
              <a:off x="2382837" y="5233703"/>
              <a:ext cx="285283" cy="27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651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H</a:t>
              </a:r>
            </a:p>
          </p:txBody>
        </p:sp>
        <p:sp>
          <p:nvSpPr>
            <p:cNvPr id="295" name="Text Box 57"/>
            <p:cNvSpPr txBox="1">
              <a:spLocks noChangeArrowheads="1"/>
            </p:cNvSpPr>
            <p:nvPr/>
          </p:nvSpPr>
          <p:spPr bwMode="auto">
            <a:xfrm>
              <a:off x="2670175" y="5405153"/>
              <a:ext cx="285283" cy="27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651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H</a:t>
              </a:r>
            </a:p>
          </p:txBody>
        </p:sp>
        <p:sp>
          <p:nvSpPr>
            <p:cNvPr id="296" name="Text Box 58"/>
            <p:cNvSpPr txBox="1">
              <a:spLocks noChangeArrowheads="1"/>
            </p:cNvSpPr>
            <p:nvPr/>
          </p:nvSpPr>
          <p:spPr bwMode="auto">
            <a:xfrm>
              <a:off x="2697162" y="5230528"/>
              <a:ext cx="285283" cy="27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651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H</a:t>
              </a:r>
            </a:p>
          </p:txBody>
        </p:sp>
        <p:sp>
          <p:nvSpPr>
            <p:cNvPr id="297" name="Text Box 59"/>
            <p:cNvSpPr txBox="1">
              <a:spLocks noChangeArrowheads="1"/>
            </p:cNvSpPr>
            <p:nvPr/>
          </p:nvSpPr>
          <p:spPr bwMode="auto">
            <a:xfrm>
              <a:off x="2497137" y="5374990"/>
              <a:ext cx="285283" cy="27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651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H</a:t>
              </a:r>
            </a:p>
          </p:txBody>
        </p:sp>
        <p:sp>
          <p:nvSpPr>
            <p:cNvPr id="298" name="Text Box 60"/>
            <p:cNvSpPr txBox="1">
              <a:spLocks noChangeArrowheads="1"/>
            </p:cNvSpPr>
            <p:nvPr/>
          </p:nvSpPr>
          <p:spPr bwMode="auto">
            <a:xfrm>
              <a:off x="2309812" y="5408328"/>
              <a:ext cx="285283" cy="27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651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H</a:t>
              </a:r>
            </a:p>
          </p:txBody>
        </p:sp>
        <p:sp>
          <p:nvSpPr>
            <p:cNvPr id="299" name="Text Box 61"/>
            <p:cNvSpPr txBox="1">
              <a:spLocks noChangeArrowheads="1"/>
            </p:cNvSpPr>
            <p:nvPr/>
          </p:nvSpPr>
          <p:spPr bwMode="auto">
            <a:xfrm>
              <a:off x="1828800" y="5216240"/>
              <a:ext cx="285283" cy="27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651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H</a:t>
              </a:r>
            </a:p>
          </p:txBody>
        </p:sp>
        <p:sp>
          <p:nvSpPr>
            <p:cNvPr id="300" name="Text Box 62"/>
            <p:cNvSpPr txBox="1">
              <a:spLocks noChangeArrowheads="1"/>
            </p:cNvSpPr>
            <p:nvPr/>
          </p:nvSpPr>
          <p:spPr bwMode="auto">
            <a:xfrm>
              <a:off x="1925637" y="5370228"/>
              <a:ext cx="285283" cy="27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651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H</a:t>
              </a:r>
            </a:p>
          </p:txBody>
        </p:sp>
        <p:sp>
          <p:nvSpPr>
            <p:cNvPr id="301" name="Text Box 63"/>
            <p:cNvSpPr txBox="1">
              <a:spLocks noChangeArrowheads="1"/>
            </p:cNvSpPr>
            <p:nvPr/>
          </p:nvSpPr>
          <p:spPr bwMode="auto">
            <a:xfrm>
              <a:off x="1989137" y="5186078"/>
              <a:ext cx="285283" cy="27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651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H</a:t>
              </a:r>
            </a:p>
          </p:txBody>
        </p:sp>
        <p:sp>
          <p:nvSpPr>
            <p:cNvPr id="302" name="Text Box 64"/>
            <p:cNvSpPr txBox="1">
              <a:spLocks noChangeArrowheads="1"/>
            </p:cNvSpPr>
            <p:nvPr/>
          </p:nvSpPr>
          <p:spPr bwMode="auto">
            <a:xfrm>
              <a:off x="2554287" y="5560728"/>
              <a:ext cx="285283" cy="27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651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H</a:t>
              </a:r>
            </a:p>
          </p:txBody>
        </p:sp>
        <p:sp>
          <p:nvSpPr>
            <p:cNvPr id="303" name="Text Box 65"/>
            <p:cNvSpPr txBox="1">
              <a:spLocks noChangeArrowheads="1"/>
            </p:cNvSpPr>
            <p:nvPr/>
          </p:nvSpPr>
          <p:spPr bwMode="auto">
            <a:xfrm>
              <a:off x="2109787" y="5376578"/>
              <a:ext cx="285283" cy="27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651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H</a:t>
              </a:r>
            </a:p>
          </p:txBody>
        </p:sp>
        <p:sp>
          <p:nvSpPr>
            <p:cNvPr id="304" name="Text Box 66"/>
            <p:cNvSpPr txBox="1">
              <a:spLocks noChangeArrowheads="1"/>
            </p:cNvSpPr>
            <p:nvPr/>
          </p:nvSpPr>
          <p:spPr bwMode="auto">
            <a:xfrm>
              <a:off x="2343150" y="5565490"/>
              <a:ext cx="285283" cy="27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651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H</a:t>
              </a:r>
            </a:p>
          </p:txBody>
        </p:sp>
        <p:sp>
          <p:nvSpPr>
            <p:cNvPr id="305" name="Text Box 67"/>
            <p:cNvSpPr txBox="1">
              <a:spLocks noChangeArrowheads="1"/>
            </p:cNvSpPr>
            <p:nvPr/>
          </p:nvSpPr>
          <p:spPr bwMode="auto">
            <a:xfrm>
              <a:off x="2179637" y="5213065"/>
              <a:ext cx="285283" cy="27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651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H</a:t>
              </a:r>
            </a:p>
          </p:txBody>
        </p:sp>
        <p:sp>
          <p:nvSpPr>
            <p:cNvPr id="306" name="Text Box 68"/>
            <p:cNvSpPr txBox="1">
              <a:spLocks noChangeArrowheads="1"/>
            </p:cNvSpPr>
            <p:nvPr/>
          </p:nvSpPr>
          <p:spPr bwMode="auto">
            <a:xfrm>
              <a:off x="2155825" y="5551203"/>
              <a:ext cx="285283" cy="27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93" tIns="43247" rIns="86493" bIns="43247">
              <a:spAutoFit/>
            </a:bodyPr>
            <a:lstStyle>
              <a:lvl1pPr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651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H</a:t>
              </a:r>
            </a:p>
          </p:txBody>
        </p:sp>
        <p:sp>
          <p:nvSpPr>
            <p:cNvPr id="307" name="Text Box 69"/>
            <p:cNvSpPr txBox="1">
              <a:spLocks noChangeArrowheads="1"/>
            </p:cNvSpPr>
            <p:nvPr/>
          </p:nvSpPr>
          <p:spPr bwMode="auto">
            <a:xfrm>
              <a:off x="1295400" y="4512462"/>
              <a:ext cx="860425" cy="36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493" tIns="43247" rIns="86493" bIns="43247">
              <a:spAutoFit/>
            </a:bodyPr>
            <a:lstStyle>
              <a:lvl1pPr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65188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65188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8651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t</a:t>
              </a:r>
              <a:r>
                <a:rPr kumimoji="0" lang="en-US" altLang="en-US" sz="1800" b="0" i="0" u="none" strike="noStrike" kern="0" cap="none" spc="0" normalizeH="0" baseline="-2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&gt; </a:t>
              </a: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t</a:t>
              </a:r>
              <a:r>
                <a:rPr kumimoji="0" lang="en-US" altLang="en-US" sz="1800" b="0" i="0" u="none" strike="noStrike" kern="0" cap="none" spc="0" normalizeH="0" baseline="-2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</a:p>
          </p:txBody>
        </p:sp>
        <p:grpSp>
          <p:nvGrpSpPr>
            <p:cNvPr id="419" name="Group 418"/>
            <p:cNvGrpSpPr/>
            <p:nvPr/>
          </p:nvGrpSpPr>
          <p:grpSpPr>
            <a:xfrm>
              <a:off x="1173994" y="4953000"/>
              <a:ext cx="228600" cy="236537"/>
              <a:chOff x="352425" y="4897153"/>
              <a:chExt cx="228600" cy="236537"/>
            </a:xfrm>
          </p:grpSpPr>
          <p:sp>
            <p:nvSpPr>
              <p:cNvPr id="420" name="Line 39"/>
              <p:cNvSpPr>
                <a:spLocks noChangeShapeType="1"/>
              </p:cNvSpPr>
              <p:nvPr/>
            </p:nvSpPr>
            <p:spPr bwMode="auto">
              <a:xfrm>
                <a:off x="470364" y="4897153"/>
                <a:ext cx="0" cy="228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 i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21" name="Line 40"/>
              <p:cNvSpPr>
                <a:spLocks noChangeShapeType="1"/>
              </p:cNvSpPr>
              <p:nvPr/>
            </p:nvSpPr>
            <p:spPr bwMode="auto">
              <a:xfrm>
                <a:off x="352425" y="5133690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 i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22" name="Group 421"/>
            <p:cNvGrpSpPr/>
            <p:nvPr/>
          </p:nvGrpSpPr>
          <p:grpSpPr>
            <a:xfrm>
              <a:off x="2010895" y="4953000"/>
              <a:ext cx="228600" cy="236537"/>
              <a:chOff x="352425" y="4897153"/>
              <a:chExt cx="228600" cy="236537"/>
            </a:xfrm>
          </p:grpSpPr>
          <p:sp>
            <p:nvSpPr>
              <p:cNvPr id="423" name="Line 39"/>
              <p:cNvSpPr>
                <a:spLocks noChangeShapeType="1"/>
              </p:cNvSpPr>
              <p:nvPr/>
            </p:nvSpPr>
            <p:spPr bwMode="auto">
              <a:xfrm>
                <a:off x="470364" y="4897153"/>
                <a:ext cx="0" cy="228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 i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24" name="Line 40"/>
              <p:cNvSpPr>
                <a:spLocks noChangeShapeType="1"/>
              </p:cNvSpPr>
              <p:nvPr/>
            </p:nvSpPr>
            <p:spPr bwMode="auto">
              <a:xfrm>
                <a:off x="352425" y="5133690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 i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25" name="Group 424"/>
            <p:cNvGrpSpPr/>
            <p:nvPr/>
          </p:nvGrpSpPr>
          <p:grpSpPr>
            <a:xfrm>
              <a:off x="2630020" y="4953000"/>
              <a:ext cx="228600" cy="236537"/>
              <a:chOff x="352425" y="4897153"/>
              <a:chExt cx="228600" cy="236537"/>
            </a:xfrm>
          </p:grpSpPr>
          <p:sp>
            <p:nvSpPr>
              <p:cNvPr id="426" name="Line 39"/>
              <p:cNvSpPr>
                <a:spLocks noChangeShapeType="1"/>
              </p:cNvSpPr>
              <p:nvPr/>
            </p:nvSpPr>
            <p:spPr bwMode="auto">
              <a:xfrm>
                <a:off x="470364" y="4897153"/>
                <a:ext cx="0" cy="228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 i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27" name="Line 40"/>
              <p:cNvSpPr>
                <a:spLocks noChangeShapeType="1"/>
              </p:cNvSpPr>
              <p:nvPr/>
            </p:nvSpPr>
            <p:spPr bwMode="auto">
              <a:xfrm>
                <a:off x="352425" y="5133690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 i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429" name="TextBox 428"/>
            <p:cNvSpPr txBox="1"/>
            <p:nvPr/>
          </p:nvSpPr>
          <p:spPr>
            <a:xfrm>
              <a:off x="457200" y="5452646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</a:t>
              </a:r>
              <a:endParaRPr lang="en-US" sz="1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83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"/>
            <a:ext cx="86868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Materials in range of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containment components can be susceptible to hydrogen embrittlement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12900"/>
            <a:ext cx="21304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4533900"/>
            <a:ext cx="26241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4541838"/>
            <a:ext cx="1800225" cy="229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914400" y="1002660"/>
            <a:ext cx="38363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i="0" dirty="0">
                <a:solidFill>
                  <a:srgbClr val="0000FF"/>
                </a:solidFill>
                <a:latin typeface="Trebuchet MS" pitchFamily="34" charset="0"/>
              </a:rPr>
              <a:t>stationary and transport vessels</a:t>
            </a:r>
          </a:p>
          <a:p>
            <a:pPr algn="ctr" eaLnBrk="1" hangingPunct="1"/>
            <a:r>
              <a:rPr lang="en-US" altLang="en-US" sz="1600" i="0" dirty="0" smtClean="0">
                <a:solidFill>
                  <a:srgbClr val="0000FF"/>
                </a:solidFill>
                <a:latin typeface="Trebuchet MS" pitchFamily="34" charset="0"/>
              </a:rPr>
              <a:t>(martensitic </a:t>
            </a:r>
            <a:r>
              <a:rPr lang="en-US" altLang="en-US" sz="1600" i="0" dirty="0">
                <a:solidFill>
                  <a:srgbClr val="0000FF"/>
                </a:solidFill>
                <a:latin typeface="Trebuchet MS" pitchFamily="34" charset="0"/>
              </a:rPr>
              <a:t>steels)</a:t>
            </a: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2229118" y="3884725"/>
            <a:ext cx="15808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i="0" dirty="0">
                <a:solidFill>
                  <a:srgbClr val="0000FF"/>
                </a:solidFill>
                <a:latin typeface="Trebuchet MS" pitchFamily="34" charset="0"/>
              </a:rPr>
              <a:t>pipelines</a:t>
            </a:r>
          </a:p>
          <a:p>
            <a:pPr algn="ctr" eaLnBrk="1" hangingPunct="1"/>
            <a:r>
              <a:rPr lang="en-US" altLang="en-US" sz="1600" i="0" dirty="0">
                <a:solidFill>
                  <a:srgbClr val="0000FF"/>
                </a:solidFill>
                <a:latin typeface="Trebuchet MS" pitchFamily="34" charset="0"/>
              </a:rPr>
              <a:t>(</a:t>
            </a:r>
            <a:r>
              <a:rPr lang="en-US" altLang="en-US" sz="1600" i="0" dirty="0" err="1">
                <a:solidFill>
                  <a:srgbClr val="0000FF"/>
                </a:solidFill>
                <a:latin typeface="Trebuchet MS" pitchFamily="34" charset="0"/>
              </a:rPr>
              <a:t>ferritic</a:t>
            </a:r>
            <a:r>
              <a:rPr lang="en-US" altLang="en-US" sz="1600" i="0" dirty="0">
                <a:solidFill>
                  <a:srgbClr val="0000FF"/>
                </a:solidFill>
                <a:latin typeface="Trebuchet MS" pitchFamily="34" charset="0"/>
              </a:rPr>
              <a:t> steels)</a:t>
            </a: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6251648" y="1004248"/>
            <a:ext cx="20858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i="0" dirty="0">
                <a:solidFill>
                  <a:srgbClr val="0000FF"/>
                </a:solidFill>
                <a:latin typeface="Trebuchet MS" pitchFamily="34" charset="0"/>
              </a:rPr>
              <a:t>on-board tanks</a:t>
            </a:r>
          </a:p>
          <a:p>
            <a:pPr algn="ctr" eaLnBrk="1" hangingPunct="1"/>
            <a:r>
              <a:rPr lang="en-US" altLang="en-US" sz="1600" i="0" dirty="0" smtClean="0">
                <a:solidFill>
                  <a:srgbClr val="0000FF"/>
                </a:solidFill>
                <a:latin typeface="Trebuchet MS" pitchFamily="34" charset="0"/>
              </a:rPr>
              <a:t>(stainless </a:t>
            </a:r>
            <a:r>
              <a:rPr lang="en-US" altLang="en-US" sz="1600" i="0" dirty="0">
                <a:solidFill>
                  <a:srgbClr val="0000FF"/>
                </a:solidFill>
                <a:latin typeface="Trebuchet MS" pitchFamily="34" charset="0"/>
              </a:rPr>
              <a:t>steel boss)</a:t>
            </a:r>
          </a:p>
        </p:txBody>
      </p:sp>
      <p:sp>
        <p:nvSpPr>
          <p:cNvPr id="30729" name="Text Box 11"/>
          <p:cNvSpPr txBox="1">
            <a:spLocks noChangeArrowheads="1"/>
          </p:cNvSpPr>
          <p:nvPr/>
        </p:nvSpPr>
        <p:spPr bwMode="auto">
          <a:xfrm>
            <a:off x="6013153" y="3878240"/>
            <a:ext cx="26548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i="0" dirty="0">
                <a:solidFill>
                  <a:srgbClr val="0000FF"/>
                </a:solidFill>
                <a:latin typeface="Trebuchet MS" pitchFamily="34" charset="0"/>
              </a:rPr>
              <a:t>manifold components</a:t>
            </a:r>
          </a:p>
          <a:p>
            <a:pPr algn="ctr" eaLnBrk="1" hangingPunct="1"/>
            <a:r>
              <a:rPr lang="en-US" altLang="en-US" sz="1600" i="0" dirty="0">
                <a:solidFill>
                  <a:srgbClr val="0000FF"/>
                </a:solidFill>
                <a:latin typeface="Trebuchet MS" pitchFamily="34" charset="0"/>
              </a:rPr>
              <a:t>(stainless steels)</a:t>
            </a:r>
          </a:p>
        </p:txBody>
      </p:sp>
      <p:pic>
        <p:nvPicPr>
          <p:cNvPr id="3073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28800"/>
            <a:ext cx="4572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28"/>
          <p:cNvSpPr>
            <a:spLocks noChangeShapeType="1"/>
          </p:cNvSpPr>
          <p:nvPr/>
        </p:nvSpPr>
        <p:spPr bwMode="auto">
          <a:xfrm>
            <a:off x="263525" y="990600"/>
            <a:ext cx="86106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10625" cy="838200"/>
          </a:xfrm>
        </p:spPr>
        <p:txBody>
          <a:bodyPr/>
          <a:lstStyle/>
          <a:p>
            <a:r>
              <a:rPr lang="en-US" dirty="0" smtClean="0"/>
              <a:t>Hydrogen embrittlement accelerates crack extension, potentially compromising component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5909735"/>
            <a:ext cx="7543800" cy="838200"/>
          </a:xfrm>
          <a:solidFill>
            <a:srgbClr val="0000FF"/>
          </a:solidFill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Hydrogen embrittlement accounted for in design and safety qualification through materials testing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1143000"/>
            <a:ext cx="3062287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4800600" y="32766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6400800" y="5360987"/>
            <a:ext cx="2562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i="1">
                <a:latin typeface="Arial" charset="0"/>
              </a:rPr>
              <a:t>Barth</a:t>
            </a:r>
            <a:r>
              <a:rPr lang="en-US" altLang="en-US" sz="1400" i="1">
                <a:latin typeface="Arial" charset="0"/>
                <a:cs typeface="Arial" charset="0"/>
              </a:rPr>
              <a:t>é</a:t>
            </a:r>
            <a:r>
              <a:rPr lang="en-US" altLang="en-US" sz="1400" i="1">
                <a:latin typeface="Arial" charset="0"/>
              </a:rPr>
              <a:t>l</a:t>
            </a:r>
            <a:r>
              <a:rPr lang="en-US" altLang="en-US" sz="1400" i="1">
                <a:latin typeface="Arial" charset="0"/>
                <a:cs typeface="Arial" charset="0"/>
              </a:rPr>
              <a:t>é</a:t>
            </a:r>
            <a:r>
              <a:rPr lang="en-US" altLang="en-US" sz="1400" i="1">
                <a:latin typeface="Arial" charset="0"/>
              </a:rPr>
              <a:t>my, 1st ESSHS, 2006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96887" y="1066800"/>
            <a:ext cx="3770313" cy="2084387"/>
            <a:chOff x="496887" y="1066800"/>
            <a:chExt cx="3770313" cy="2084387"/>
          </a:xfrm>
        </p:grpSpPr>
        <p:sp>
          <p:nvSpPr>
            <p:cNvPr id="7" name="Line 31"/>
            <p:cNvSpPr>
              <a:spLocks noChangeShapeType="1"/>
            </p:cNvSpPr>
            <p:nvPr/>
          </p:nvSpPr>
          <p:spPr bwMode="auto">
            <a:xfrm>
              <a:off x="803275" y="2814637"/>
              <a:ext cx="34274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32"/>
            <p:cNvSpPr txBox="1">
              <a:spLocks noChangeArrowheads="1"/>
            </p:cNvSpPr>
            <p:nvPr/>
          </p:nvSpPr>
          <p:spPr bwMode="auto">
            <a:xfrm>
              <a:off x="496887" y="1214437"/>
              <a:ext cx="2968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Arial" charset="0"/>
                </a:rPr>
                <a:t>a</a:t>
              </a: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1404937" y="2814637"/>
              <a:ext cx="28622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Arial" charset="0"/>
                </a:rPr>
                <a:t>Number of pressure cycles, N</a:t>
              </a:r>
            </a:p>
          </p:txBody>
        </p:sp>
        <p:sp>
          <p:nvSpPr>
            <p:cNvPr id="10" name="Arc 34"/>
            <p:cNvSpPr>
              <a:spLocks/>
            </p:cNvSpPr>
            <p:nvPr/>
          </p:nvSpPr>
          <p:spPr bwMode="auto">
            <a:xfrm flipV="1">
              <a:off x="803275" y="1911350"/>
              <a:ext cx="2592387" cy="685800"/>
            </a:xfrm>
            <a:custGeom>
              <a:avLst/>
              <a:gdLst>
                <a:gd name="T0" fmla="*/ 0 w 16950"/>
                <a:gd name="T1" fmla="*/ 0 h 21600"/>
                <a:gd name="T2" fmla="*/ 2592387 w 16950"/>
                <a:gd name="T3" fmla="*/ 260731 h 21600"/>
                <a:gd name="T4" fmla="*/ 0 w 16950"/>
                <a:gd name="T5" fmla="*/ 685800 h 21600"/>
                <a:gd name="T6" fmla="*/ 0 60000 65536"/>
                <a:gd name="T7" fmla="*/ 0 60000 65536"/>
                <a:gd name="T8" fmla="*/ 0 60000 65536"/>
                <a:gd name="T9" fmla="*/ 0 w 16950"/>
                <a:gd name="T10" fmla="*/ 0 h 21600"/>
                <a:gd name="T11" fmla="*/ 16950 w 169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50" h="21600" fill="none" extrusionOk="0">
                  <a:moveTo>
                    <a:pt x="-1" y="0"/>
                  </a:moveTo>
                  <a:cubicBezTo>
                    <a:pt x="6608" y="0"/>
                    <a:pt x="12854" y="3025"/>
                    <a:pt x="16950" y="8211"/>
                  </a:cubicBezTo>
                </a:path>
                <a:path w="16950" h="21600" stroke="0" extrusionOk="0">
                  <a:moveTo>
                    <a:pt x="-1" y="0"/>
                  </a:moveTo>
                  <a:cubicBezTo>
                    <a:pt x="6608" y="0"/>
                    <a:pt x="12854" y="3025"/>
                    <a:pt x="16950" y="821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rc 35"/>
            <p:cNvSpPr>
              <a:spLocks/>
            </p:cNvSpPr>
            <p:nvPr/>
          </p:nvSpPr>
          <p:spPr bwMode="auto">
            <a:xfrm flipV="1">
              <a:off x="803275" y="1066800"/>
              <a:ext cx="2589212" cy="1524000"/>
            </a:xfrm>
            <a:custGeom>
              <a:avLst/>
              <a:gdLst>
                <a:gd name="T0" fmla="*/ 0 w 19626"/>
                <a:gd name="T1" fmla="*/ 0 h 21600"/>
                <a:gd name="T2" fmla="*/ 2589212 w 19626"/>
                <a:gd name="T3" fmla="*/ 887518 h 21600"/>
                <a:gd name="T4" fmla="*/ 0 w 19626"/>
                <a:gd name="T5" fmla="*/ 1524000 h 21600"/>
                <a:gd name="T6" fmla="*/ 0 60000 65536"/>
                <a:gd name="T7" fmla="*/ 0 60000 65536"/>
                <a:gd name="T8" fmla="*/ 0 60000 65536"/>
                <a:gd name="T9" fmla="*/ 0 w 19626"/>
                <a:gd name="T10" fmla="*/ 0 h 21600"/>
                <a:gd name="T11" fmla="*/ 19626 w 196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26" h="21600" fill="none" extrusionOk="0">
                  <a:moveTo>
                    <a:pt x="-1" y="0"/>
                  </a:moveTo>
                  <a:cubicBezTo>
                    <a:pt x="8437" y="0"/>
                    <a:pt x="16102" y="4912"/>
                    <a:pt x="19626" y="12578"/>
                  </a:cubicBezTo>
                </a:path>
                <a:path w="19626" h="21600" stroke="0" extrusionOk="0">
                  <a:moveTo>
                    <a:pt x="-1" y="0"/>
                  </a:moveTo>
                  <a:cubicBezTo>
                    <a:pt x="8437" y="0"/>
                    <a:pt x="16102" y="4912"/>
                    <a:pt x="19626" y="1257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36"/>
            <p:cNvSpPr txBox="1">
              <a:spLocks noChangeArrowheads="1"/>
            </p:cNvSpPr>
            <p:nvPr/>
          </p:nvSpPr>
          <p:spPr bwMode="auto">
            <a:xfrm>
              <a:off x="1389062" y="1474787"/>
              <a:ext cx="11652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latin typeface="Arial" charset="0"/>
                </a:rPr>
                <a:t>crack in </a:t>
              </a:r>
              <a:r>
                <a:rPr lang="en-US" altLang="en-US" sz="1600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600" baseline="-20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6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3" name="Text Box 37"/>
            <p:cNvSpPr txBox="1">
              <a:spLocks noChangeArrowheads="1"/>
            </p:cNvSpPr>
            <p:nvPr/>
          </p:nvSpPr>
          <p:spPr bwMode="auto">
            <a:xfrm>
              <a:off x="931862" y="1931987"/>
              <a:ext cx="11652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Arial" charset="0"/>
                </a:rPr>
                <a:t>crack in </a:t>
              </a: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N</a:t>
              </a:r>
              <a:r>
                <a:rPr lang="en-US" altLang="en-US" sz="1600" baseline="-20000">
                  <a:solidFill>
                    <a:srgbClr val="008000"/>
                  </a:solidFill>
                  <a:latin typeface="Arial" charset="0"/>
                </a:rPr>
                <a:t>2</a:t>
              </a:r>
              <a:endParaRPr lang="en-US" altLang="en-US" sz="1600">
                <a:solidFill>
                  <a:srgbClr val="008000"/>
                </a:solidFill>
                <a:latin typeface="Arial" charset="0"/>
              </a:endParaRPr>
            </a:p>
          </p:txBody>
        </p:sp>
        <p:sp>
          <p:nvSpPr>
            <p:cNvPr id="14" name="Line 39"/>
            <p:cNvSpPr>
              <a:spLocks noChangeShapeType="1"/>
            </p:cNvSpPr>
            <p:nvPr/>
          </p:nvSpPr>
          <p:spPr bwMode="auto">
            <a:xfrm>
              <a:off x="801687" y="1214437"/>
              <a:ext cx="0" cy="16002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40"/>
            <p:cNvSpPr>
              <a:spLocks noChangeShapeType="1"/>
            </p:cNvSpPr>
            <p:nvPr/>
          </p:nvSpPr>
          <p:spPr bwMode="auto">
            <a:xfrm>
              <a:off x="2478087" y="1779587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41"/>
            <p:cNvSpPr>
              <a:spLocks noChangeShapeType="1"/>
            </p:cNvSpPr>
            <p:nvPr/>
          </p:nvSpPr>
          <p:spPr bwMode="auto">
            <a:xfrm>
              <a:off x="2020887" y="2236787"/>
              <a:ext cx="22860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19200" y="3328987"/>
            <a:ext cx="2286000" cy="2286000"/>
            <a:chOff x="1219200" y="3328987"/>
            <a:chExt cx="2286000" cy="2286000"/>
          </a:xfrm>
        </p:grpSpPr>
        <p:sp>
          <p:nvSpPr>
            <p:cNvPr id="17" name="Oval 32"/>
            <p:cNvSpPr>
              <a:spLocks noChangeArrowheads="1"/>
            </p:cNvSpPr>
            <p:nvPr/>
          </p:nvSpPr>
          <p:spPr bwMode="auto">
            <a:xfrm>
              <a:off x="1219200" y="3328987"/>
              <a:ext cx="2286000" cy="228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auto">
            <a:xfrm>
              <a:off x="1447800" y="3557587"/>
              <a:ext cx="1828800" cy="18288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Text Box 50"/>
            <p:cNvSpPr txBox="1">
              <a:spLocks noChangeArrowheads="1"/>
            </p:cNvSpPr>
            <p:nvPr/>
          </p:nvSpPr>
          <p:spPr bwMode="auto">
            <a:xfrm>
              <a:off x="1609948" y="4542375"/>
              <a:ext cx="4079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600" baseline="-20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6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0" name="Text Box 51"/>
            <p:cNvSpPr txBox="1">
              <a:spLocks noChangeArrowheads="1"/>
            </p:cNvSpPr>
            <p:nvPr/>
          </p:nvSpPr>
          <p:spPr bwMode="auto">
            <a:xfrm>
              <a:off x="2201277" y="4414837"/>
              <a:ext cx="4079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600" baseline="-20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6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1" name="Text Box 52"/>
            <p:cNvSpPr txBox="1">
              <a:spLocks noChangeArrowheads="1"/>
            </p:cNvSpPr>
            <p:nvPr/>
          </p:nvSpPr>
          <p:spPr bwMode="auto">
            <a:xfrm>
              <a:off x="1669256" y="4202112"/>
              <a:ext cx="4079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600" baseline="-20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6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2" name="Text Box 55"/>
            <p:cNvSpPr txBox="1">
              <a:spLocks noChangeArrowheads="1"/>
            </p:cNvSpPr>
            <p:nvPr/>
          </p:nvSpPr>
          <p:spPr bwMode="auto">
            <a:xfrm>
              <a:off x="2565374" y="4110037"/>
              <a:ext cx="4079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600" baseline="-20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6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3" name="Line 35"/>
            <p:cNvSpPr>
              <a:spLocks noChangeShapeType="1"/>
            </p:cNvSpPr>
            <p:nvPr/>
          </p:nvSpPr>
          <p:spPr bwMode="auto">
            <a:xfrm>
              <a:off x="2362200" y="3557587"/>
              <a:ext cx="0" cy="209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6"/>
            <p:cNvSpPr>
              <a:spLocks noChangeShapeType="1"/>
            </p:cNvSpPr>
            <p:nvPr/>
          </p:nvSpPr>
          <p:spPr bwMode="auto">
            <a:xfrm>
              <a:off x="1714500" y="3830637"/>
              <a:ext cx="139700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7"/>
            <p:cNvSpPr>
              <a:spLocks noChangeShapeType="1"/>
            </p:cNvSpPr>
            <p:nvPr/>
          </p:nvSpPr>
          <p:spPr bwMode="auto">
            <a:xfrm flipH="1">
              <a:off x="2870200" y="3830637"/>
              <a:ext cx="13652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2178050" y="3738562"/>
              <a:ext cx="3921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Symbol" pitchFamily="18" charset="2"/>
                </a:rPr>
                <a:t>D</a:t>
              </a:r>
              <a:r>
                <a:rPr lang="en-US" altLang="en-US" sz="1400">
                  <a:latin typeface="Arial" charset="0"/>
                </a:rPr>
                <a:t>p</a:t>
              </a:r>
            </a:p>
          </p:txBody>
        </p:sp>
        <p:sp>
          <p:nvSpPr>
            <p:cNvPr id="27" name="Text Box 41"/>
            <p:cNvSpPr txBox="1">
              <a:spLocks noChangeArrowheads="1"/>
            </p:cNvSpPr>
            <p:nvPr/>
          </p:nvSpPr>
          <p:spPr bwMode="auto">
            <a:xfrm>
              <a:off x="3213100" y="4421187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400" dirty="0" smtClean="0">
                  <a:latin typeface="Arial" charset="0"/>
                </a:rPr>
                <a:t>a</a:t>
              </a:r>
              <a:endParaRPr lang="en-US" altLang="en-US" sz="1400" dirty="0">
                <a:latin typeface="Arial" charset="0"/>
              </a:endParaRPr>
            </a:p>
          </p:txBody>
        </p:sp>
        <p:sp>
          <p:nvSpPr>
            <p:cNvPr id="28" name="Line 44"/>
            <p:cNvSpPr>
              <a:spLocks noChangeShapeType="1"/>
            </p:cNvSpPr>
            <p:nvPr/>
          </p:nvSpPr>
          <p:spPr bwMode="auto">
            <a:xfrm rot="5400000" flipV="1">
              <a:off x="3321239" y="4425950"/>
              <a:ext cx="0" cy="9207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46"/>
            <p:cNvSpPr>
              <a:spLocks noChangeShapeType="1"/>
            </p:cNvSpPr>
            <p:nvPr/>
          </p:nvSpPr>
          <p:spPr bwMode="auto">
            <a:xfrm rot="1320000">
              <a:off x="2660650" y="3621087"/>
              <a:ext cx="0" cy="209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47"/>
            <p:cNvSpPr>
              <a:spLocks noChangeShapeType="1"/>
            </p:cNvSpPr>
            <p:nvPr/>
          </p:nvSpPr>
          <p:spPr bwMode="auto">
            <a:xfrm rot="20280000">
              <a:off x="2063750" y="3621087"/>
              <a:ext cx="0" cy="209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51"/>
            <p:cNvSpPr txBox="1">
              <a:spLocks noChangeArrowheads="1"/>
            </p:cNvSpPr>
            <p:nvPr/>
          </p:nvSpPr>
          <p:spPr bwMode="auto">
            <a:xfrm>
              <a:off x="2063750" y="4033837"/>
              <a:ext cx="4079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600" baseline="-20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6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" name="Text Box 51"/>
            <p:cNvSpPr txBox="1">
              <a:spLocks noChangeArrowheads="1"/>
            </p:cNvSpPr>
            <p:nvPr/>
          </p:nvSpPr>
          <p:spPr bwMode="auto">
            <a:xfrm>
              <a:off x="2458674" y="4903356"/>
              <a:ext cx="4079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600" baseline="-20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6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3" name="Text Box 51"/>
            <p:cNvSpPr txBox="1">
              <a:spLocks noChangeArrowheads="1"/>
            </p:cNvSpPr>
            <p:nvPr/>
          </p:nvSpPr>
          <p:spPr bwMode="auto">
            <a:xfrm>
              <a:off x="2666206" y="4602862"/>
              <a:ext cx="4079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600" baseline="-20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6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4" name="Text Box 51"/>
            <p:cNvSpPr txBox="1">
              <a:spLocks noChangeArrowheads="1"/>
            </p:cNvSpPr>
            <p:nvPr/>
          </p:nvSpPr>
          <p:spPr bwMode="auto">
            <a:xfrm>
              <a:off x="1972200" y="4855678"/>
              <a:ext cx="4079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600" baseline="-20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60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36" name="Line 28"/>
          <p:cNvSpPr>
            <a:spLocks noChangeShapeType="1"/>
          </p:cNvSpPr>
          <p:nvPr/>
        </p:nvSpPr>
        <p:spPr bwMode="auto">
          <a:xfrm>
            <a:off x="263525" y="990600"/>
            <a:ext cx="86106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3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0165"/>
            <a:ext cx="8991600" cy="990601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Dynamic-Load Testing in High-Pressure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Gas: concurrent mechanical loading and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exposure </a:t>
            </a:r>
          </a:p>
        </p:txBody>
      </p:sp>
      <p:sp>
        <p:nvSpPr>
          <p:cNvPr id="7171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2438400"/>
            <a:ext cx="6248400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rgbClr val="0000FF"/>
                </a:solidFill>
              </a:rPr>
              <a:t>Dynamic mechanical </a:t>
            </a:r>
            <a:r>
              <a:rPr lang="en-US" altLang="en-US" dirty="0">
                <a:solidFill>
                  <a:srgbClr val="0000FF"/>
                </a:solidFill>
              </a:rPr>
              <a:t>loading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Monotonic or cyclic</a:t>
            </a:r>
          </a:p>
          <a:p>
            <a:pPr>
              <a:lnSpc>
                <a:spcPct val="80000"/>
              </a:lnSpc>
            </a:pPr>
            <a:endParaRPr lang="en-US" altLang="en-US" sz="800" dirty="0" smtClean="0"/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0000FF"/>
                </a:solidFill>
              </a:rPr>
              <a:t>Operating envelope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H</a:t>
            </a:r>
            <a:r>
              <a:rPr lang="en-US" altLang="en-US" sz="2200" baseline="-25000" dirty="0"/>
              <a:t>2</a:t>
            </a:r>
            <a:r>
              <a:rPr lang="en-US" altLang="en-US" sz="2200" dirty="0"/>
              <a:t> gas pressure up to 138 MPa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Load-cycle frequency from </a:t>
            </a:r>
            <a:r>
              <a:rPr lang="en-US" altLang="en-US" sz="2200" dirty="0" smtClean="0"/>
              <a:t>10</a:t>
            </a:r>
            <a:r>
              <a:rPr lang="en-US" altLang="en-US" sz="2200" baseline="30000" dirty="0" smtClean="0"/>
              <a:t>-3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to 10 Hz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Room </a:t>
            </a:r>
            <a:r>
              <a:rPr lang="en-US" altLang="en-US" sz="2200" dirty="0" smtClean="0"/>
              <a:t>temperature</a:t>
            </a:r>
          </a:p>
          <a:p>
            <a:pPr>
              <a:lnSpc>
                <a:spcPct val="80000"/>
              </a:lnSpc>
            </a:pPr>
            <a:endParaRPr lang="en-US" altLang="en-US" sz="800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rgbClr val="0000FF"/>
                </a:solidFill>
              </a:rPr>
              <a:t>Instrumentation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Internal load cell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LVDT-based displacement gauges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Direct-current potential difference crack measurement system</a:t>
            </a:r>
            <a:endParaRPr lang="en-US" altLang="en-US" sz="800" dirty="0" smtClean="0"/>
          </a:p>
          <a:p>
            <a:pPr>
              <a:lnSpc>
                <a:spcPct val="80000"/>
              </a:lnSpc>
            </a:pPr>
            <a:endParaRPr lang="en-US" altLang="en-US" sz="800" dirty="0" smtClean="0"/>
          </a:p>
        </p:txBody>
      </p:sp>
      <p:sp>
        <p:nvSpPr>
          <p:cNvPr id="7174" name="Line 28"/>
          <p:cNvSpPr>
            <a:spLocks noChangeShapeType="1"/>
          </p:cNvSpPr>
          <p:nvPr/>
        </p:nvSpPr>
        <p:spPr bwMode="auto">
          <a:xfrm>
            <a:off x="263525" y="990600"/>
            <a:ext cx="86106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20140"/>
            <a:ext cx="2135733" cy="3200400"/>
          </a:xfrm>
          <a:prstGeom prst="rect">
            <a:avLst/>
          </a:prstGeom>
        </p:spPr>
      </p:pic>
      <p:pic>
        <p:nvPicPr>
          <p:cNvPr id="7" name="Picture 2" descr="C:\Users\kenlee\Documents\FY13\H2 workshop\photos\DSC_0011.JPG"/>
          <p:cNvPicPr>
            <a:picLocks noChangeAspect="1" noChangeArrowheads="1"/>
          </p:cNvPicPr>
          <p:nvPr/>
        </p:nvPicPr>
        <p:blipFill rotWithShape="1">
          <a:blip r:embed="rId3"/>
          <a:srcRect l="12211" t="9698" r="8548" b="10479"/>
          <a:stretch/>
        </p:blipFill>
        <p:spPr bwMode="auto">
          <a:xfrm>
            <a:off x="4107851" y="1120140"/>
            <a:ext cx="13023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/>
          </p:cNvPicPr>
          <p:nvPr/>
        </p:nvPicPr>
        <p:blipFill rotWithShape="1">
          <a:blip r:embed="rId4"/>
          <a:srcRect l="27810" t="3757" r="43423"/>
          <a:stretch/>
        </p:blipFill>
        <p:spPr bwMode="auto">
          <a:xfrm>
            <a:off x="7498080" y="2362200"/>
            <a:ext cx="149606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DSC_0340"/>
          <p:cNvPicPr>
            <a:picLocks noChangeAspect="1" noChangeArrowheads="1"/>
          </p:cNvPicPr>
          <p:nvPr/>
        </p:nvPicPr>
        <p:blipFill rotWithShape="1">
          <a:blip r:embed="rId5" cstate="print">
            <a:lum bright="18000"/>
          </a:blip>
          <a:srcRect l="25104" t="14584" r="27505" b="21667"/>
          <a:stretch/>
        </p:blipFill>
        <p:spPr bwMode="auto">
          <a:xfrm>
            <a:off x="2362200" y="1108710"/>
            <a:ext cx="1268755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355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0165"/>
            <a:ext cx="8153400" cy="990601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Static-Load Crack Growth Testing in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Gas: </a:t>
            </a:r>
            <a:r>
              <a:rPr lang="en-US" altLang="en-US" dirty="0"/>
              <a:t>concurrent mechanical loading and H</a:t>
            </a:r>
            <a:r>
              <a:rPr lang="en-US" altLang="en-US" baseline="-25000" dirty="0"/>
              <a:t>2</a:t>
            </a:r>
            <a:r>
              <a:rPr lang="en-US" altLang="en-US" dirty="0"/>
              <a:t> exposure </a:t>
            </a:r>
            <a:endParaRPr lang="en-US" altLang="en-US" dirty="0" smtClean="0"/>
          </a:p>
        </p:txBody>
      </p:sp>
      <p:sp>
        <p:nvSpPr>
          <p:cNvPr id="7171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6248400" cy="3276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rgbClr val="0000FF"/>
                </a:solidFill>
              </a:rPr>
              <a:t>Static mechanical </a:t>
            </a:r>
            <a:r>
              <a:rPr lang="en-US" altLang="en-US" dirty="0">
                <a:solidFill>
                  <a:srgbClr val="0000FF"/>
                </a:solidFill>
              </a:rPr>
              <a:t>loading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Constant displacement imposed by bolt reacting against pin</a:t>
            </a:r>
          </a:p>
          <a:p>
            <a:pPr>
              <a:lnSpc>
                <a:spcPct val="80000"/>
              </a:lnSpc>
            </a:pPr>
            <a:endParaRPr lang="en-US" altLang="en-US" sz="800" dirty="0" smtClean="0"/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0000FF"/>
                </a:solidFill>
              </a:rPr>
              <a:t>Operating envelope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H</a:t>
            </a:r>
            <a:r>
              <a:rPr lang="en-US" altLang="en-US" sz="2200" baseline="-25000" dirty="0"/>
              <a:t>2</a:t>
            </a:r>
            <a:r>
              <a:rPr lang="en-US" altLang="en-US" sz="2200" dirty="0"/>
              <a:t> gas pressure up to </a:t>
            </a:r>
            <a:r>
              <a:rPr lang="en-US" altLang="en-US" sz="2200" dirty="0" smtClean="0"/>
              <a:t>200 </a:t>
            </a:r>
            <a:r>
              <a:rPr lang="en-US" altLang="en-US" sz="2200" dirty="0"/>
              <a:t>MPa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Temperature chamber: -70 to 170 </a:t>
            </a:r>
            <a:r>
              <a:rPr lang="en-US" altLang="en-US" sz="2200" baseline="30000" dirty="0" err="1" smtClean="0"/>
              <a:t>o</a:t>
            </a:r>
            <a:r>
              <a:rPr lang="en-US" altLang="en-US" sz="2200" dirty="0" err="1" smtClean="0"/>
              <a:t>C</a:t>
            </a:r>
            <a:endParaRPr lang="en-US" altLang="en-US" sz="2200" dirty="0" smtClean="0"/>
          </a:p>
          <a:p>
            <a:pPr>
              <a:lnSpc>
                <a:spcPct val="80000"/>
              </a:lnSpc>
            </a:pPr>
            <a:endParaRPr lang="en-US" altLang="en-US" sz="800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rgbClr val="0000FF"/>
                </a:solidFill>
              </a:rPr>
              <a:t>Instrumentation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Reaction pins with strain gauges serve as load cells</a:t>
            </a:r>
            <a:endParaRPr lang="en-US" altLang="en-US" sz="800" dirty="0" smtClean="0"/>
          </a:p>
          <a:p>
            <a:pPr>
              <a:lnSpc>
                <a:spcPct val="80000"/>
              </a:lnSpc>
            </a:pPr>
            <a:endParaRPr lang="en-US" altLang="en-US" sz="800" dirty="0" smtClean="0"/>
          </a:p>
        </p:txBody>
      </p:sp>
      <p:sp>
        <p:nvSpPr>
          <p:cNvPr id="7174" name="Line 28"/>
          <p:cNvSpPr>
            <a:spLocks noChangeShapeType="1"/>
          </p:cNvSpPr>
          <p:nvPr/>
        </p:nvSpPr>
        <p:spPr bwMode="auto">
          <a:xfrm>
            <a:off x="263525" y="990600"/>
            <a:ext cx="86106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1" b="1587"/>
          <a:stretch/>
        </p:blipFill>
        <p:spPr>
          <a:xfrm>
            <a:off x="6781800" y="3352800"/>
            <a:ext cx="1968014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t="2540" r="14758" b="2857"/>
          <a:stretch/>
        </p:blipFill>
        <p:spPr>
          <a:xfrm>
            <a:off x="6813320" y="1219200"/>
            <a:ext cx="1949680" cy="1828800"/>
          </a:xfrm>
          <a:prstGeom prst="rect">
            <a:avLst/>
          </a:prstGeom>
        </p:spPr>
      </p:pic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3458269" y="6245423"/>
            <a:ext cx="5229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09800" y="4738909"/>
            <a:ext cx="3153468" cy="1484951"/>
            <a:chOff x="5879075" y="1531961"/>
            <a:chExt cx="3153468" cy="1484951"/>
          </a:xfrm>
        </p:grpSpPr>
        <p:sp>
          <p:nvSpPr>
            <p:cNvPr id="9" name="Line 23"/>
            <p:cNvSpPr>
              <a:spLocks noChangeShapeType="1"/>
            </p:cNvSpPr>
            <p:nvPr/>
          </p:nvSpPr>
          <p:spPr bwMode="auto">
            <a:xfrm flipH="1">
              <a:off x="6194721" y="2322767"/>
              <a:ext cx="22860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4"/>
            <p:cNvSpPr>
              <a:spLocks noChangeShapeType="1"/>
            </p:cNvSpPr>
            <p:nvPr/>
          </p:nvSpPr>
          <p:spPr bwMode="auto">
            <a:xfrm>
              <a:off x="6183313" y="3013075"/>
              <a:ext cx="2519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 rot="16200000">
              <a:off x="5771514" y="2346710"/>
              <a:ext cx="5229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load</a:t>
              </a:r>
              <a:endParaRPr lang="en-US" altLang="en-US" sz="1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6420145" y="2310067"/>
              <a:ext cx="1839913" cy="468313"/>
              <a:chOff x="2086" y="1443"/>
              <a:chExt cx="1866" cy="394"/>
            </a:xfrm>
          </p:grpSpPr>
          <p:sp>
            <p:nvSpPr>
              <p:cNvPr id="27" name="Arc 28"/>
              <p:cNvSpPr>
                <a:spLocks/>
              </p:cNvSpPr>
              <p:nvPr/>
            </p:nvSpPr>
            <p:spPr bwMode="auto">
              <a:xfrm flipH="1" flipV="1">
                <a:off x="2086" y="1443"/>
                <a:ext cx="1254" cy="394"/>
              </a:xfrm>
              <a:custGeom>
                <a:avLst/>
                <a:gdLst>
                  <a:gd name="T0" fmla="*/ 0 w 21600"/>
                  <a:gd name="T1" fmla="*/ 0 h 21600"/>
                  <a:gd name="T2" fmla="*/ 1254 w 21600"/>
                  <a:gd name="T3" fmla="*/ 394 h 21600"/>
                  <a:gd name="T4" fmla="*/ 0 w 21600"/>
                  <a:gd name="T5" fmla="*/ 39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29"/>
              <p:cNvSpPr>
                <a:spLocks noChangeShapeType="1"/>
              </p:cNvSpPr>
              <p:nvPr/>
            </p:nvSpPr>
            <p:spPr bwMode="auto">
              <a:xfrm>
                <a:off x="3339" y="1837"/>
                <a:ext cx="613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Line 30"/>
            <p:cNvSpPr>
              <a:spLocks noChangeShapeType="1"/>
            </p:cNvSpPr>
            <p:nvPr/>
          </p:nvSpPr>
          <p:spPr bwMode="auto">
            <a:xfrm>
              <a:off x="6188715" y="1645312"/>
              <a:ext cx="0" cy="1371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32"/>
            <p:cNvSpPr>
              <a:spLocks noChangeAspect="1" noChangeArrowheads="1"/>
            </p:cNvSpPr>
            <p:nvPr/>
          </p:nvSpPr>
          <p:spPr bwMode="auto">
            <a:xfrm>
              <a:off x="8194353" y="2737104"/>
              <a:ext cx="84138" cy="822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Text Box 34"/>
            <p:cNvSpPr txBox="1">
              <a:spLocks noChangeArrowheads="1"/>
            </p:cNvSpPr>
            <p:nvPr/>
          </p:nvSpPr>
          <p:spPr bwMode="auto">
            <a:xfrm>
              <a:off x="7861179" y="2032970"/>
              <a:ext cx="75509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K</a:t>
              </a:r>
              <a:r>
                <a:rPr lang="en-US" altLang="en-US" sz="1800" b="1" baseline="-20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THa</a:t>
              </a:r>
              <a:endParaRPr lang="en-US" altLang="en-US" sz="18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16" name="Line 44"/>
            <p:cNvSpPr>
              <a:spLocks noChangeShapeType="1"/>
            </p:cNvSpPr>
            <p:nvPr/>
          </p:nvSpPr>
          <p:spPr bwMode="auto">
            <a:xfrm rot="10800000">
              <a:off x="6287761" y="2590800"/>
              <a:ext cx="320040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45"/>
            <p:cNvSpPr txBox="1">
              <a:spLocks noChangeArrowheads="1"/>
            </p:cNvSpPr>
            <p:nvPr/>
          </p:nvSpPr>
          <p:spPr bwMode="auto">
            <a:xfrm rot="5400000">
              <a:off x="8164357" y="2092370"/>
              <a:ext cx="142859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dirty="0" smtClean="0">
                  <a:solidFill>
                    <a:srgbClr val="FF0000"/>
                  </a:solidFill>
                </a:rPr>
                <a:t>crack extension</a:t>
              </a:r>
              <a:endParaRPr lang="en-US" altLang="en-US" sz="1400" dirty="0">
                <a:solidFill>
                  <a:srgbClr val="FF0000"/>
                </a:solidFill>
              </a:endParaRPr>
            </a:p>
          </p:txBody>
        </p: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 flipV="1">
              <a:off x="6414457" y="1758288"/>
              <a:ext cx="1839913" cy="457200"/>
              <a:chOff x="2086" y="1443"/>
              <a:chExt cx="1866" cy="394"/>
            </a:xfrm>
          </p:grpSpPr>
          <p:sp>
            <p:nvSpPr>
              <p:cNvPr id="25" name="Arc 28"/>
              <p:cNvSpPr>
                <a:spLocks/>
              </p:cNvSpPr>
              <p:nvPr/>
            </p:nvSpPr>
            <p:spPr bwMode="auto">
              <a:xfrm flipH="1" flipV="1">
                <a:off x="2086" y="1443"/>
                <a:ext cx="1254" cy="394"/>
              </a:xfrm>
              <a:custGeom>
                <a:avLst/>
                <a:gdLst>
                  <a:gd name="T0" fmla="*/ 0 w 21600"/>
                  <a:gd name="T1" fmla="*/ 0 h 21600"/>
                  <a:gd name="T2" fmla="*/ 1254 w 21600"/>
                  <a:gd name="T3" fmla="*/ 394 h 21600"/>
                  <a:gd name="T4" fmla="*/ 0 w 21600"/>
                  <a:gd name="T5" fmla="*/ 39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29"/>
              <p:cNvSpPr>
                <a:spLocks noChangeShapeType="1"/>
              </p:cNvSpPr>
              <p:nvPr/>
            </p:nvSpPr>
            <p:spPr bwMode="auto">
              <a:xfrm>
                <a:off x="3339" y="1837"/>
                <a:ext cx="613" cy="0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Oval 32"/>
            <p:cNvSpPr>
              <a:spLocks noChangeAspect="1" noChangeArrowheads="1"/>
            </p:cNvSpPr>
            <p:nvPr/>
          </p:nvSpPr>
          <p:spPr bwMode="auto">
            <a:xfrm>
              <a:off x="8199778" y="1717344"/>
              <a:ext cx="84138" cy="822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H="1">
              <a:off x="6191545" y="2209800"/>
              <a:ext cx="2286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8700448" y="1635456"/>
              <a:ext cx="0" cy="1371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4"/>
            <p:cNvSpPr>
              <a:spLocks noChangeShapeType="1"/>
            </p:cNvSpPr>
            <p:nvPr/>
          </p:nvSpPr>
          <p:spPr bwMode="auto">
            <a:xfrm>
              <a:off x="6655113" y="1981200"/>
              <a:ext cx="32004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44"/>
            <p:cNvSpPr>
              <a:spLocks noChangeShapeType="1"/>
            </p:cNvSpPr>
            <p:nvPr/>
          </p:nvSpPr>
          <p:spPr bwMode="auto">
            <a:xfrm rot="5400000">
              <a:off x="8106096" y="2590487"/>
              <a:ext cx="2743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44"/>
            <p:cNvSpPr>
              <a:spLocks noChangeShapeType="1"/>
            </p:cNvSpPr>
            <p:nvPr/>
          </p:nvSpPr>
          <p:spPr bwMode="auto">
            <a:xfrm rot="16200000">
              <a:off x="8111785" y="1963743"/>
              <a:ext cx="2743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2514600" y="4470402"/>
            <a:ext cx="755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da/</a:t>
            </a:r>
            <a:r>
              <a:rPr lang="en-US" altLang="en-US" sz="1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dt</a:t>
            </a:r>
            <a:endParaRPr lang="en-US" altLang="en-US" sz="18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auto">
          <a:xfrm rot="16200000" flipH="1">
            <a:off x="2991196" y="4763803"/>
            <a:ext cx="218968" cy="288496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99" y="-10165"/>
            <a:ext cx="6858001" cy="990601"/>
          </a:xfrm>
        </p:spPr>
        <p:txBody>
          <a:bodyPr/>
          <a:lstStyle/>
          <a:p>
            <a:pPr eaLnBrk="1" hangingPunct="1"/>
            <a:r>
              <a:rPr lang="en-GB" dirty="0"/>
              <a:t>Thermal </a:t>
            </a:r>
            <a:r>
              <a:rPr lang="en-GB" dirty="0" err="1"/>
              <a:t>Precharging</a:t>
            </a:r>
            <a:r>
              <a:rPr lang="en-GB" dirty="0"/>
              <a:t> in </a:t>
            </a:r>
            <a:r>
              <a:rPr lang="en-US" altLang="en-US" dirty="0" smtClean="0"/>
              <a:t>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Gas: mechanical loading follows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exposure</a:t>
            </a:r>
          </a:p>
        </p:txBody>
      </p:sp>
      <p:sp>
        <p:nvSpPr>
          <p:cNvPr id="7171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3276600"/>
            <a:ext cx="62484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rgbClr val="0000FF"/>
                </a:solidFill>
              </a:rPr>
              <a:t>Operating </a:t>
            </a:r>
            <a:r>
              <a:rPr lang="en-US" altLang="en-US" dirty="0">
                <a:solidFill>
                  <a:srgbClr val="0000FF"/>
                </a:solidFill>
              </a:rPr>
              <a:t>envelope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H</a:t>
            </a:r>
            <a:r>
              <a:rPr lang="en-US" altLang="en-US" sz="2200" baseline="-25000" dirty="0"/>
              <a:t>2</a:t>
            </a:r>
            <a:r>
              <a:rPr lang="en-US" altLang="en-US" sz="2200" dirty="0"/>
              <a:t> gas pressure up to </a:t>
            </a:r>
            <a:r>
              <a:rPr lang="en-US" altLang="en-US" sz="2200" dirty="0" smtClean="0"/>
              <a:t>138 </a:t>
            </a:r>
            <a:r>
              <a:rPr lang="en-US" altLang="en-US" sz="2200" dirty="0"/>
              <a:t>MPa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Furnace temperature up to 300 </a:t>
            </a:r>
            <a:r>
              <a:rPr lang="en-US" altLang="en-US" sz="2200" baseline="30000" dirty="0" err="1" smtClean="0"/>
              <a:t>o</a:t>
            </a:r>
            <a:r>
              <a:rPr lang="en-US" altLang="en-US" sz="2200" dirty="0" err="1" smtClean="0"/>
              <a:t>C</a:t>
            </a:r>
            <a:endParaRPr lang="en-US" altLang="en-US" sz="2200" dirty="0" smtClean="0"/>
          </a:p>
          <a:p>
            <a:pPr>
              <a:lnSpc>
                <a:spcPct val="80000"/>
              </a:lnSpc>
            </a:pPr>
            <a:endParaRPr lang="en-US" altLang="en-US" sz="800" dirty="0" smtClean="0"/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0000FF"/>
                </a:solidFill>
              </a:rPr>
              <a:t>Dynamic or static mechanical loading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Subsequent to H</a:t>
            </a:r>
            <a:r>
              <a:rPr lang="en-US" altLang="en-US" sz="2200" baseline="-25000" dirty="0"/>
              <a:t>2</a:t>
            </a:r>
            <a:r>
              <a:rPr lang="en-US" altLang="en-US" sz="2200" dirty="0"/>
              <a:t> gas </a:t>
            </a:r>
            <a:r>
              <a:rPr lang="en-US" altLang="en-US" sz="2200" dirty="0" smtClean="0"/>
              <a:t>exposure</a:t>
            </a:r>
          </a:p>
          <a:p>
            <a:pPr>
              <a:lnSpc>
                <a:spcPct val="80000"/>
              </a:lnSpc>
            </a:pPr>
            <a:endParaRPr lang="en-US" altLang="en-US" sz="800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rgbClr val="0000FF"/>
                </a:solidFill>
              </a:rPr>
              <a:t>Instrumentation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Load cells and displacement gauges on mechanical test frames</a:t>
            </a:r>
            <a:endParaRPr lang="en-US" altLang="en-US" sz="800" dirty="0" smtClean="0"/>
          </a:p>
          <a:p>
            <a:pPr>
              <a:lnSpc>
                <a:spcPct val="80000"/>
              </a:lnSpc>
            </a:pPr>
            <a:endParaRPr lang="en-US" altLang="en-US" sz="800" dirty="0" smtClean="0"/>
          </a:p>
        </p:txBody>
      </p:sp>
      <p:sp>
        <p:nvSpPr>
          <p:cNvPr id="7174" name="Line 28"/>
          <p:cNvSpPr>
            <a:spLocks noChangeShapeType="1"/>
          </p:cNvSpPr>
          <p:nvPr/>
        </p:nvSpPr>
        <p:spPr bwMode="auto">
          <a:xfrm>
            <a:off x="263525" y="990600"/>
            <a:ext cx="86106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064" r="10476" b="17139"/>
          <a:stretch/>
        </p:blipFill>
        <p:spPr>
          <a:xfrm>
            <a:off x="6019800" y="1371600"/>
            <a:ext cx="2743200" cy="166203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18221"/>
            <a:ext cx="3200400" cy="245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79" y="1143000"/>
            <a:ext cx="637921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086" y="1524000"/>
            <a:ext cx="146231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" y="120868"/>
            <a:ext cx="8270875" cy="762000"/>
          </a:xfrm>
        </p:spPr>
        <p:txBody>
          <a:bodyPr/>
          <a:lstStyle/>
          <a:p>
            <a:r>
              <a:rPr lang="en-US" dirty="0"/>
              <a:t>Steel </a:t>
            </a:r>
            <a:r>
              <a:rPr lang="en-US" dirty="0" smtClean="0"/>
              <a:t>pressure </a:t>
            </a:r>
            <a:r>
              <a:rPr lang="en-US" dirty="0"/>
              <a:t>vessels </a:t>
            </a:r>
            <a:r>
              <a:rPr lang="en-US" dirty="0" smtClean="0"/>
              <a:t>store high-pressure compressed hydrogen at refueling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139966"/>
            <a:ext cx="8763000" cy="2346434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ASME developed Article KD-10 in Section VIII-3 of Boiler and Pressure Vessel code for high-pressure H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vessel design</a:t>
            </a:r>
            <a:endParaRPr lang="en-US" altLang="en-US" sz="2200" dirty="0" smtClean="0"/>
          </a:p>
          <a:p>
            <a:pPr lvl="1"/>
            <a:r>
              <a:rPr lang="en-US" altLang="en-US" sz="2200" dirty="0"/>
              <a:t>“Special Requirements for Vessels in High Pressure Gaseous Hydrogen Service”</a:t>
            </a:r>
          </a:p>
          <a:p>
            <a:pPr lvl="1"/>
            <a:r>
              <a:rPr lang="en-US" altLang="en-US" sz="2200" dirty="0" smtClean="0"/>
              <a:t>Mandatory </a:t>
            </a:r>
            <a:r>
              <a:rPr lang="en-US" altLang="en-US" sz="2200" dirty="0"/>
              <a:t>for seamless vessels with H</a:t>
            </a:r>
            <a:r>
              <a:rPr lang="en-US" altLang="en-US" sz="2200" baseline="-20000" dirty="0"/>
              <a:t>2</a:t>
            </a:r>
            <a:r>
              <a:rPr lang="en-US" altLang="en-US" sz="2200" dirty="0"/>
              <a:t> pressure &gt; 41 MPa and welded vessels with H</a:t>
            </a:r>
            <a:r>
              <a:rPr lang="en-US" altLang="en-US" sz="2200" baseline="-20000" dirty="0"/>
              <a:t>2</a:t>
            </a:r>
            <a:r>
              <a:rPr lang="en-US" altLang="en-US" sz="2200" dirty="0"/>
              <a:t> pressure &gt; 17 </a:t>
            </a:r>
            <a:r>
              <a:rPr lang="en-US" altLang="en-US" sz="2200" dirty="0" smtClean="0"/>
              <a:t>MPa (upper limit 100 MPa)</a:t>
            </a:r>
            <a:endParaRPr lang="en-US" altLang="en-US" sz="2200" dirty="0"/>
          </a:p>
          <a:p>
            <a:pPr lvl="1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676400" y="5867400"/>
            <a:ext cx="7391401" cy="914400"/>
          </a:xfrm>
          <a:solidFill>
            <a:srgbClr val="0000FF"/>
          </a:solidFill>
        </p:spPr>
        <p:txBody>
          <a:bodyPr/>
          <a:lstStyle/>
          <a:p>
            <a:pPr marL="0" indent="0">
              <a:buNone/>
            </a:pPr>
            <a:r>
              <a:rPr lang="en-US" altLang="en-US" sz="2400" b="1" i="1" dirty="0" smtClean="0">
                <a:solidFill>
                  <a:schemeClr val="bg1"/>
                </a:solidFill>
              </a:rPr>
              <a:t>KD-10 requires </a:t>
            </a:r>
            <a:r>
              <a:rPr lang="en-US" altLang="en-US" sz="2400" b="1" i="1" dirty="0">
                <a:solidFill>
                  <a:schemeClr val="bg1"/>
                </a:solidFill>
              </a:rPr>
              <a:t>fracture mechanics </a:t>
            </a:r>
            <a:r>
              <a:rPr lang="en-US" altLang="en-US" sz="2400" b="1" i="1" dirty="0" smtClean="0">
                <a:solidFill>
                  <a:schemeClr val="bg1"/>
                </a:solidFill>
              </a:rPr>
              <a:t>measurements on </a:t>
            </a:r>
            <a:r>
              <a:rPr lang="en-US" altLang="en-US" sz="2400" b="1" i="1" dirty="0">
                <a:solidFill>
                  <a:schemeClr val="bg1"/>
                </a:solidFill>
              </a:rPr>
              <a:t>containment materials in high-pressure </a:t>
            </a:r>
            <a:r>
              <a:rPr lang="en-US" altLang="en-US" sz="2400" b="1" i="1" dirty="0" smtClean="0">
                <a:solidFill>
                  <a:schemeClr val="bg1"/>
                </a:solidFill>
              </a:rPr>
              <a:t>H</a:t>
            </a:r>
            <a:r>
              <a:rPr lang="en-US" altLang="en-US" sz="2400" b="1" i="1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altLang="en-US" sz="2400" b="1" i="1" dirty="0">
                <a:solidFill>
                  <a:schemeClr val="bg1"/>
                </a:solidFill>
              </a:rPr>
              <a:t>gas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4" name="Line 28"/>
          <p:cNvSpPr>
            <a:spLocks noChangeShapeType="1"/>
          </p:cNvSpPr>
          <p:nvPr/>
        </p:nvSpPr>
        <p:spPr bwMode="auto">
          <a:xfrm>
            <a:off x="263525" y="990600"/>
            <a:ext cx="86106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r="6059"/>
          <a:stretch/>
        </p:blipFill>
        <p:spPr>
          <a:xfrm>
            <a:off x="326064" y="1143000"/>
            <a:ext cx="4479386" cy="1828800"/>
          </a:xfrm>
          <a:prstGeom prst="rect">
            <a:avLst/>
          </a:prstGeom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256611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90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868"/>
            <a:ext cx="7543800" cy="762000"/>
          </a:xfrm>
        </p:spPr>
        <p:txBody>
          <a:bodyPr/>
          <a:lstStyle/>
          <a:p>
            <a:r>
              <a:rPr lang="en-US" dirty="0" smtClean="0"/>
              <a:t>Design life analysis in ASME Article KD-10 </a:t>
            </a:r>
            <a:r>
              <a:rPr lang="en-US" dirty="0" smtClean="0"/>
              <a:t>requires data from materials testing in H</a:t>
            </a:r>
            <a:r>
              <a:rPr lang="en-US" baseline="-25000" dirty="0" smtClean="0"/>
              <a:t>2</a:t>
            </a:r>
            <a:r>
              <a:rPr lang="en-US" dirty="0" smtClean="0"/>
              <a:t> gas</a:t>
            </a:r>
            <a:endParaRPr lang="en-US" dirty="0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263525" y="990600"/>
            <a:ext cx="86106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85800" y="1219200"/>
            <a:ext cx="2345278" cy="2286000"/>
            <a:chOff x="685800" y="1219200"/>
            <a:chExt cx="2345278" cy="2286000"/>
          </a:xfrm>
        </p:grpSpPr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685800" y="1219200"/>
              <a:ext cx="2286000" cy="228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914400" y="1447800"/>
              <a:ext cx="1828800" cy="18288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Text Box 50"/>
            <p:cNvSpPr txBox="1">
              <a:spLocks noChangeArrowheads="1"/>
            </p:cNvSpPr>
            <p:nvPr/>
          </p:nvSpPr>
          <p:spPr bwMode="auto">
            <a:xfrm>
              <a:off x="1076548" y="2432588"/>
              <a:ext cx="4079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600" baseline="-20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6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8" name="Text Box 51"/>
            <p:cNvSpPr txBox="1">
              <a:spLocks noChangeArrowheads="1"/>
            </p:cNvSpPr>
            <p:nvPr/>
          </p:nvSpPr>
          <p:spPr bwMode="auto">
            <a:xfrm>
              <a:off x="1667877" y="2305050"/>
              <a:ext cx="4079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600" baseline="-20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6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9" name="Text Box 52"/>
            <p:cNvSpPr txBox="1">
              <a:spLocks noChangeArrowheads="1"/>
            </p:cNvSpPr>
            <p:nvPr/>
          </p:nvSpPr>
          <p:spPr bwMode="auto">
            <a:xfrm>
              <a:off x="1135856" y="2092325"/>
              <a:ext cx="4079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600" baseline="-20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6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0" name="Text Box 55"/>
            <p:cNvSpPr txBox="1">
              <a:spLocks noChangeArrowheads="1"/>
            </p:cNvSpPr>
            <p:nvPr/>
          </p:nvSpPr>
          <p:spPr bwMode="auto">
            <a:xfrm>
              <a:off x="2031974" y="2000250"/>
              <a:ext cx="4079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600" baseline="-20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6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>
              <a:off x="1828800" y="1447800"/>
              <a:ext cx="0" cy="209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1181100" y="1720850"/>
              <a:ext cx="139700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 flipH="1">
              <a:off x="2336800" y="1720850"/>
              <a:ext cx="13652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 Box 38"/>
            <p:cNvSpPr txBox="1">
              <a:spLocks noChangeArrowheads="1"/>
            </p:cNvSpPr>
            <p:nvPr/>
          </p:nvSpPr>
          <p:spPr bwMode="auto">
            <a:xfrm>
              <a:off x="1644650" y="1628775"/>
              <a:ext cx="3921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Symbol" pitchFamily="18" charset="2"/>
                </a:rPr>
                <a:t>D</a:t>
              </a:r>
              <a:r>
                <a:rPr lang="en-US" altLang="en-US" sz="1400">
                  <a:latin typeface="Arial" charset="0"/>
                </a:rPr>
                <a:t>p</a:t>
              </a:r>
            </a:p>
          </p:txBody>
        </p:sp>
        <p:sp>
          <p:nvSpPr>
            <p:cNvPr id="45" name="Text Box 41"/>
            <p:cNvSpPr txBox="1">
              <a:spLocks noChangeArrowheads="1"/>
            </p:cNvSpPr>
            <p:nvPr/>
          </p:nvSpPr>
          <p:spPr bwMode="auto">
            <a:xfrm>
              <a:off x="2679700" y="2311400"/>
              <a:ext cx="35137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400" dirty="0" err="1" smtClean="0">
                  <a:latin typeface="Arial" charset="0"/>
                </a:rPr>
                <a:t>a</a:t>
              </a:r>
              <a:r>
                <a:rPr lang="en-US" altLang="en-US" sz="1400" baseline="-25000" dirty="0" err="1" smtClean="0">
                  <a:latin typeface="Arial" charset="0"/>
                </a:rPr>
                <a:t>o</a:t>
              </a:r>
              <a:endParaRPr lang="en-US" altLang="en-US" sz="1400" dirty="0">
                <a:latin typeface="Arial" charset="0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rot="5400000" flipV="1">
              <a:off x="2787839" y="2316163"/>
              <a:ext cx="0" cy="9207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 rot="1320000">
              <a:off x="2127250" y="1511300"/>
              <a:ext cx="0" cy="209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 rot="20280000">
              <a:off x="1530350" y="1511300"/>
              <a:ext cx="0" cy="209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51"/>
            <p:cNvSpPr txBox="1">
              <a:spLocks noChangeArrowheads="1"/>
            </p:cNvSpPr>
            <p:nvPr/>
          </p:nvSpPr>
          <p:spPr bwMode="auto">
            <a:xfrm>
              <a:off x="1530350" y="1924050"/>
              <a:ext cx="4079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600" baseline="-20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6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50" name="Text Box 51"/>
            <p:cNvSpPr txBox="1">
              <a:spLocks noChangeArrowheads="1"/>
            </p:cNvSpPr>
            <p:nvPr/>
          </p:nvSpPr>
          <p:spPr bwMode="auto">
            <a:xfrm>
              <a:off x="1925274" y="2793569"/>
              <a:ext cx="4079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600" baseline="-20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6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51" name="Text Box 51"/>
            <p:cNvSpPr txBox="1">
              <a:spLocks noChangeArrowheads="1"/>
            </p:cNvSpPr>
            <p:nvPr/>
          </p:nvSpPr>
          <p:spPr bwMode="auto">
            <a:xfrm>
              <a:off x="2132806" y="2493075"/>
              <a:ext cx="4079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600" baseline="-20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6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52" name="Text Box 51"/>
            <p:cNvSpPr txBox="1">
              <a:spLocks noChangeArrowheads="1"/>
            </p:cNvSpPr>
            <p:nvPr/>
          </p:nvSpPr>
          <p:spPr bwMode="auto">
            <a:xfrm>
              <a:off x="1438800" y="2745891"/>
              <a:ext cx="4079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altLang="en-US" sz="1600" baseline="-20000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altLang="en-US" sz="160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13" y="3810003"/>
            <a:ext cx="1983181" cy="2971800"/>
          </a:xfrm>
          <a:prstGeom prst="rect">
            <a:avLst/>
          </a:prstGeom>
        </p:spPr>
      </p:pic>
      <p:pic>
        <p:nvPicPr>
          <p:cNvPr id="26" name="Picture 2" descr="C:\Users\kenlee\Documents\FY13\H2 workshop\photos\DSC_0011.JPG"/>
          <p:cNvPicPr>
            <a:picLocks noChangeAspect="1" noChangeArrowheads="1"/>
          </p:cNvPicPr>
          <p:nvPr/>
        </p:nvPicPr>
        <p:blipFill rotWithShape="1">
          <a:blip r:embed="rId3"/>
          <a:srcRect l="12211" t="9698" r="8548" b="10479"/>
          <a:stretch/>
        </p:blipFill>
        <p:spPr bwMode="auto">
          <a:xfrm>
            <a:off x="381000" y="4648200"/>
            <a:ext cx="13023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1" b="1587"/>
          <a:stretch/>
        </p:blipFill>
        <p:spPr>
          <a:xfrm>
            <a:off x="7164158" y="3810003"/>
            <a:ext cx="1827442" cy="2971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t="2540" r="14758" b="2857"/>
          <a:stretch/>
        </p:blipFill>
        <p:spPr>
          <a:xfrm>
            <a:off x="5334000" y="4267200"/>
            <a:ext cx="1705970" cy="1600200"/>
          </a:xfrm>
          <a:prstGeom prst="rect">
            <a:avLst/>
          </a:prstGeom>
        </p:spPr>
      </p:pic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1981200" y="5929312"/>
            <a:ext cx="6486000" cy="8524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2250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80327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en-US" b="1" i="1" kern="0" smtClean="0">
                <a:solidFill>
                  <a:schemeClr val="bg1"/>
                </a:solidFill>
              </a:rPr>
              <a:t>Materials testing must be performed in the service environment: high-pressure H</a:t>
            </a:r>
            <a:r>
              <a:rPr lang="en-US" b="1" i="1" kern="0" baseline="-25000" smtClean="0">
                <a:solidFill>
                  <a:schemeClr val="bg1"/>
                </a:solidFill>
              </a:rPr>
              <a:t>2</a:t>
            </a:r>
            <a:r>
              <a:rPr lang="en-US" b="1" i="1" kern="0" smtClean="0">
                <a:solidFill>
                  <a:schemeClr val="bg1"/>
                </a:solidFill>
              </a:rPr>
              <a:t> gas</a:t>
            </a:r>
            <a:endParaRPr lang="en-US" b="1" i="1" kern="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r="5786" b="3432"/>
          <a:stretch/>
        </p:blipFill>
        <p:spPr>
          <a:xfrm>
            <a:off x="3810000" y="1022944"/>
            <a:ext cx="4800600" cy="2719320"/>
          </a:xfrm>
          <a:prstGeom prst="rect">
            <a:avLst/>
          </a:prstGeom>
        </p:spPr>
      </p:pic>
      <p:sp>
        <p:nvSpPr>
          <p:cNvPr id="34" name="Line 44"/>
          <p:cNvSpPr>
            <a:spLocks noChangeShapeType="1"/>
          </p:cNvSpPr>
          <p:nvPr/>
        </p:nvSpPr>
        <p:spPr bwMode="auto">
          <a:xfrm rot="16200000">
            <a:off x="3767392" y="3183189"/>
            <a:ext cx="1103214" cy="96320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44"/>
          <p:cNvSpPr>
            <a:spLocks noChangeShapeType="1"/>
          </p:cNvSpPr>
          <p:nvPr/>
        </p:nvSpPr>
        <p:spPr bwMode="auto">
          <a:xfrm rot="16200000" flipV="1">
            <a:off x="5821115" y="2414838"/>
            <a:ext cx="2152650" cy="637674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6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 animBg="1"/>
      <p:bldP spid="34" grpId="0" animBg="1"/>
      <p:bldP spid="5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22329</TotalTime>
  <Words>1351</Words>
  <Application>Microsoft Office PowerPoint</Application>
  <PresentationFormat>On-screen Show (4:3)</PresentationFormat>
  <Paragraphs>358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Default Design</vt:lpstr>
      <vt:lpstr>Custom Design</vt:lpstr>
      <vt:lpstr>Equação</vt:lpstr>
      <vt:lpstr>Enhancing Safety of Hydrogen Containment Components Through Materials Testing Under In-Service Conditions </vt:lpstr>
      <vt:lpstr>Hydrogen can permeate into containment materials and activate hydrogen embrittlement</vt:lpstr>
      <vt:lpstr>Materials in range of H2 containment components can be susceptible to hydrogen embrittlement</vt:lpstr>
      <vt:lpstr>Hydrogen embrittlement accelerates crack extension, potentially compromising component safety</vt:lpstr>
      <vt:lpstr>Dynamic-Load Testing in High-Pressure H2 Gas: concurrent mechanical loading and H2 exposure </vt:lpstr>
      <vt:lpstr>Static-Load Crack Growth Testing in H2 Gas: concurrent mechanical loading and H2 exposure </vt:lpstr>
      <vt:lpstr>Thermal Precharging in H2 Gas: mechanical loading follows H2 exposure</vt:lpstr>
      <vt:lpstr>Steel pressure vessels store high-pressure compressed hydrogen at refueling stations</vt:lpstr>
      <vt:lpstr>Design life analysis in ASME Article KD-10 requires data from materials testing in H2 gas</vt:lpstr>
      <vt:lpstr>Fatigue crack growth relationships measured for Cr-Mo pressure vessel steel in high-pressure H2 gas</vt:lpstr>
      <vt:lpstr>Measurements reveal significant effect of H2 gas on fatigue crack growth rates for SA-372 Gr. J steel</vt:lpstr>
      <vt:lpstr>Design life analysis in ASME Article KD-10 accounts for effect of H2 gas on fatigue crack growth rates</vt:lpstr>
      <vt:lpstr>Summary</vt:lpstr>
      <vt:lpstr>Back-up Slides</vt:lpstr>
      <vt:lpstr>Measurement of da/dN vs. frequency indicates that crack growth rates at 10 Hz are not upper bounds</vt:lpstr>
      <vt:lpstr>Extrapolated and multi-step FCG relationships formulated from multiple data sets</vt:lpstr>
      <vt:lpstr>Fatigue-life analysis for manufactured vessel: consider extrapolated and multi-step FCG relationships</vt:lpstr>
      <vt:lpstr>Fatigue-life analysis follows fracture mechanics approach using K solutions from API579-1/ASME FFS1</vt:lpstr>
      <vt:lpstr>Fatigue crack growth relationship has prominent effect on calculated pressure vessel design life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metric for qualifying steels for H2 pipelines?</dc:title>
  <dc:creator>Brian Somerday</dc:creator>
  <cp:lastModifiedBy>Brian Somerday</cp:lastModifiedBy>
  <cp:revision>787</cp:revision>
  <dcterms:created xsi:type="dcterms:W3CDTF">2007-09-17T20:40:43Z</dcterms:created>
  <dcterms:modified xsi:type="dcterms:W3CDTF">2015-10-15T00:57:55Z</dcterms:modified>
</cp:coreProperties>
</file>