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283" r:id="rId4"/>
    <p:sldId id="301" r:id="rId5"/>
    <p:sldId id="299" r:id="rId6"/>
    <p:sldId id="294" r:id="rId7"/>
    <p:sldId id="303" r:id="rId8"/>
    <p:sldId id="296" r:id="rId9"/>
    <p:sldId id="302" r:id="rId10"/>
    <p:sldId id="304" r:id="rId11"/>
    <p:sldId id="305" r:id="rId12"/>
    <p:sldId id="297" r:id="rId13"/>
    <p:sldId id="298" r:id="rId14"/>
    <p:sldId id="295" r:id="rId15"/>
    <p:sldId id="293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114F"/>
    <a:srgbClr val="FF0000"/>
    <a:srgbClr val="1A2A4F"/>
    <a:srgbClr val="0DB4E6"/>
    <a:srgbClr val="D65E06"/>
    <a:srgbClr val="005C73"/>
    <a:srgbClr val="8D8C8D"/>
    <a:srgbClr val="BBA461"/>
    <a:srgbClr val="4A4A49"/>
    <a:srgbClr val="752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3" autoAdjust="0"/>
    <p:restoredTop sz="94660"/>
  </p:normalViewPr>
  <p:slideViewPr>
    <p:cSldViewPr>
      <p:cViewPr>
        <p:scale>
          <a:sx n="75" d="100"/>
          <a:sy n="75" d="100"/>
        </p:scale>
        <p:origin x="-201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D7466-A75B-4770-AB70-522C02F6A009}" type="datetimeFigureOut">
              <a:rPr lang="en-GB" smtClean="0"/>
              <a:t>20/10/2015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237CC-7187-49AF-AA5C-A6302DE2F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5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7CC-7187-49AF-AA5C-A6302DE2F70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3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BBA4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ulster.ac.uk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84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C71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7114F"/>
                </a:solidFill>
              </a:rPr>
              <a:t>ulster.ac.uk</a:t>
            </a:r>
            <a:endParaRPr lang="en-GB" dirty="0">
              <a:solidFill>
                <a:srgbClr val="C7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6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6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1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D65E0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65E06"/>
                </a:solidFill>
              </a:rPr>
              <a:t>ulster.ac.uk</a:t>
            </a:r>
            <a:endParaRPr lang="en-GB" dirty="0">
              <a:solidFill>
                <a:srgbClr val="D65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6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6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4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 smtClean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0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0964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 descr="UU Computer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357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57E29"/>
                </a:solidFill>
              </a:rPr>
              <a:t>ulster.ac.uk</a:t>
            </a:r>
            <a:endParaRPr lang="en-GB" dirty="0">
              <a:solidFill>
                <a:srgbClr val="357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2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8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6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7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05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C73"/>
                </a:solidFill>
              </a:rPr>
              <a:t>ulster.ac.uk</a:t>
            </a:r>
            <a:endParaRPr lang="en-GB" dirty="0">
              <a:solidFill>
                <a:srgbClr val="005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8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2050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DB4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DB4E6"/>
                </a:solidFill>
              </a:rPr>
              <a:t>ulster.ac.uk</a:t>
            </a:r>
            <a:endParaRPr lang="en-GB" dirty="0">
              <a:solidFill>
                <a:srgbClr val="0DB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1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7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722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22343"/>
                </a:solidFill>
              </a:rPr>
              <a:t>ulster.ac.uk</a:t>
            </a:r>
            <a:endParaRPr lang="en-GB" dirty="0">
              <a:solidFill>
                <a:srgbClr val="722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AE1-2333-4445-AAE9-F4505DEEB201}" type="datetimeFigureOut">
              <a:rPr lang="en-GB" smtClean="0"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5" r:id="rId3"/>
    <p:sldLayoutId id="2147483676" r:id="rId4"/>
    <p:sldLayoutId id="2147483683" r:id="rId5"/>
    <p:sldLayoutId id="2147483677" r:id="rId6"/>
    <p:sldLayoutId id="2147483660" r:id="rId7"/>
    <p:sldLayoutId id="2147483652" r:id="rId8"/>
    <p:sldLayoutId id="2147483674" r:id="rId9"/>
    <p:sldLayoutId id="2147483685" r:id="rId10"/>
    <p:sldLayoutId id="2147483682" r:id="rId11"/>
    <p:sldLayoutId id="2147483661" r:id="rId12"/>
    <p:sldLayoutId id="2147483669" r:id="rId13"/>
    <p:sldLayoutId id="2147483670" r:id="rId14"/>
    <p:sldLayoutId id="2147483684" r:id="rId15"/>
    <p:sldLayoutId id="2147483678" r:id="rId16"/>
    <p:sldLayoutId id="2147483662" r:id="rId17"/>
    <p:sldLayoutId id="2147483668" r:id="rId18"/>
    <p:sldLayoutId id="2147483671" r:id="rId19"/>
    <p:sldLayoutId id="2147483687" r:id="rId20"/>
    <p:sldLayoutId id="2147483688" r:id="rId21"/>
    <p:sldLayoutId id="2147483663" r:id="rId22"/>
    <p:sldLayoutId id="2147483667" r:id="rId23"/>
    <p:sldLayoutId id="2147483672" r:id="rId24"/>
    <p:sldLayoutId id="2147483680" r:id="rId25"/>
    <p:sldLayoutId id="2147483689" r:id="rId26"/>
    <p:sldLayoutId id="2147483664" r:id="rId27"/>
    <p:sldLayoutId id="2147483666" r:id="rId28"/>
    <p:sldLayoutId id="2147483673" r:id="rId29"/>
    <p:sldLayoutId id="2147483686" r:id="rId30"/>
    <p:sldLayoutId id="2147483681" r:id="rId31"/>
    <p:sldLayoutId id="2147483690" r:id="rId32"/>
    <p:sldLayoutId id="2147483691" r:id="rId33"/>
    <p:sldLayoutId id="2147483692" r:id="rId34"/>
    <p:sldLayoutId id="2147483693" r:id="rId35"/>
    <p:sldLayoutId id="2147483694" r:id="rId3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ookbo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2fcsupergen.com/" TargetMode="External"/><Relationship Id="rId4" Type="http://schemas.openxmlformats.org/officeDocument/2006/relationships/hyperlink" Target="http://www.hyresponse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079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Blast </a:t>
            </a:r>
            <a:r>
              <a:rPr lang="en-GB" sz="5400" dirty="0"/>
              <a:t>wave from hydrogen storage rupture in </a:t>
            </a:r>
            <a:r>
              <a:rPr lang="en-GB" sz="5400" dirty="0" smtClean="0"/>
              <a:t>a fire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992888" cy="1656184"/>
          </a:xfrm>
        </p:spPr>
        <p:txBody>
          <a:bodyPr/>
          <a:lstStyle/>
          <a:p>
            <a:r>
              <a:rPr lang="en-GB" dirty="0" smtClean="0"/>
              <a:t>V. Molkov, S. Kashkarov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51920" y="548680"/>
            <a:ext cx="52565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smtClean="0"/>
              <a:t>ICHS 2015</a:t>
            </a:r>
          </a:p>
          <a:p>
            <a:pPr algn="ctr"/>
            <a:r>
              <a:rPr lang="en-GB" sz="2800" dirty="0" smtClean="0"/>
              <a:t>October 19-21, Yokohama, Japan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6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81" y="5733256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smtClean="0"/>
              <a:t>Fire test – stand-alone hydrogen tank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new model with combustion effect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898" y="6021288"/>
            <a:ext cx="9144898" cy="8158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Even with the real gas, </a:t>
            </a:r>
            <a:r>
              <a:rPr lang="en-GB" u="sng" dirty="0" smtClean="0">
                <a:solidFill>
                  <a:srgbClr val="00B050"/>
                </a:solidFill>
              </a:rPr>
              <a:t>the methodology</a:t>
            </a:r>
            <a:r>
              <a:rPr lang="en-GB" dirty="0" smtClean="0">
                <a:solidFill>
                  <a:srgbClr val="00B050"/>
                </a:solidFill>
              </a:rPr>
              <a:t> may be further </a:t>
            </a:r>
            <a:r>
              <a:rPr lang="en-GB" u="sng" dirty="0" smtClean="0">
                <a:solidFill>
                  <a:srgbClr val="00B050"/>
                </a:solidFill>
              </a:rPr>
              <a:t>improved</a:t>
            </a:r>
            <a:r>
              <a:rPr lang="en-GB" dirty="0" smtClean="0">
                <a:solidFill>
                  <a:srgbClr val="00B050"/>
                </a:solidFill>
              </a:rPr>
              <a:t>,</a:t>
            </a:r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if </a:t>
            </a:r>
            <a:r>
              <a:rPr lang="en-GB" u="sng" dirty="0" smtClean="0">
                <a:solidFill>
                  <a:srgbClr val="00B050"/>
                </a:solidFill>
              </a:rPr>
              <a:t>combustion effects </a:t>
            </a:r>
            <a:r>
              <a:rPr lang="en-GB" dirty="0" smtClean="0">
                <a:solidFill>
                  <a:srgbClr val="00B050"/>
                </a:solidFill>
              </a:rPr>
              <a:t>are </a:t>
            </a:r>
            <a:r>
              <a:rPr lang="en-GB" u="sng" dirty="0" smtClean="0">
                <a:solidFill>
                  <a:srgbClr val="00B050"/>
                </a:solidFill>
              </a:rPr>
              <a:t>included</a:t>
            </a:r>
            <a:endParaRPr lang="en-GB" u="sng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87452" cy="4576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9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62074"/>
          </a:xfrm>
        </p:spPr>
        <p:txBody>
          <a:bodyPr/>
          <a:lstStyle/>
          <a:p>
            <a:r>
              <a:rPr lang="en-GB" sz="3200" dirty="0" smtClean="0"/>
              <a:t>Fire test –hydrogen tank under the vehicle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5628146"/>
            <a:ext cx="9144000" cy="122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-898" y="6381328"/>
            <a:ext cx="9144898" cy="455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rgbClr val="00B050"/>
                </a:solidFill>
              </a:rPr>
              <a:t>Experiment </a:t>
            </a:r>
            <a:r>
              <a:rPr lang="en-GB" u="sng" dirty="0" smtClean="0">
                <a:solidFill>
                  <a:srgbClr val="00B050"/>
                </a:solidFill>
              </a:rPr>
              <a:t>predicted</a:t>
            </a:r>
            <a:r>
              <a:rPr lang="en-GB" dirty="0" smtClean="0">
                <a:solidFill>
                  <a:srgbClr val="00B050"/>
                </a:solidFill>
              </a:rPr>
              <a:t>; “plateau” is reproduced</a:t>
            </a:r>
            <a:endParaRPr lang="en-GB" u="sng" dirty="0">
              <a:solidFill>
                <a:srgbClr val="00B05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new model with combustion effect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614726" cy="4517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698379" y="5010473"/>
            <a:ext cx="1377678" cy="13708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6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56" y="5733256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Harm to humans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/>
          <a:lstStyle/>
          <a:p>
            <a:r>
              <a:rPr lang="en-GB" sz="3500" dirty="0" smtClean="0"/>
              <a:t>Separation </a:t>
            </a:r>
            <a:r>
              <a:rPr lang="en-GB" sz="3500" dirty="0" smtClean="0"/>
              <a:t>distances (</a:t>
            </a:r>
            <a:r>
              <a:rPr lang="en-GB" sz="3500" dirty="0" smtClean="0"/>
              <a:t>1/2)</a:t>
            </a:r>
            <a:endParaRPr lang="en-GB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48672" cy="53926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979665" y="2659013"/>
            <a:ext cx="60997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34483" y="3495675"/>
            <a:ext cx="576064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02807" y="4475212"/>
            <a:ext cx="681980" cy="36004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96136" y="1268760"/>
            <a:ext cx="1618084" cy="504056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956" y="5733256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/>
          <a:lstStyle/>
          <a:p>
            <a:r>
              <a:rPr lang="en-GB" sz="3500" dirty="0" smtClean="0"/>
              <a:t>Separation </a:t>
            </a:r>
            <a:r>
              <a:rPr lang="en-GB" sz="3500" dirty="0" smtClean="0"/>
              <a:t>distances (</a:t>
            </a:r>
            <a:r>
              <a:rPr lang="en-GB" sz="3500" dirty="0" smtClean="0"/>
              <a:t>2/2)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Damage to buildings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"/>
          <a:stretch/>
        </p:blipFill>
        <p:spPr bwMode="auto">
          <a:xfrm>
            <a:off x="1187624" y="1352483"/>
            <a:ext cx="6490605" cy="5307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22068" y="2915419"/>
            <a:ext cx="60997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978299" y="3291458"/>
            <a:ext cx="576064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449860" y="3617776"/>
            <a:ext cx="681980" cy="36004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263505" y="1844824"/>
            <a:ext cx="1440160" cy="36004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remarks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8280920" cy="460851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dirty="0" smtClean="0"/>
              <a:t>An application of a real </a:t>
            </a:r>
            <a:r>
              <a:rPr lang="en-GB" dirty="0"/>
              <a:t>gas equation </a:t>
            </a:r>
            <a:r>
              <a:rPr lang="en-GB" dirty="0" smtClean="0"/>
              <a:t>shortens the </a:t>
            </a:r>
            <a:r>
              <a:rPr lang="en-GB" dirty="0"/>
              <a:t>separation from </a:t>
            </a:r>
            <a:r>
              <a:rPr lang="en-GB" dirty="0" smtClean="0"/>
              <a:t>tank explosion;</a:t>
            </a: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dirty="0"/>
              <a:t>Physical explosion </a:t>
            </a:r>
            <a:r>
              <a:rPr lang="en-GB" dirty="0" smtClean="0"/>
              <a:t>(without </a:t>
            </a:r>
            <a:r>
              <a:rPr lang="en-GB" dirty="0"/>
              <a:t>combustion) </a:t>
            </a:r>
            <a:r>
              <a:rPr lang="en-GB" dirty="0" smtClean="0"/>
              <a:t>techniques </a:t>
            </a:r>
            <a:r>
              <a:rPr lang="en-GB" dirty="0"/>
              <a:t>cannot be applied to calculate </a:t>
            </a:r>
            <a:r>
              <a:rPr lang="en-GB" dirty="0" smtClean="0"/>
              <a:t>the separation </a:t>
            </a:r>
            <a:r>
              <a:rPr lang="en-GB" dirty="0"/>
              <a:t>from a tank rupture in a </a:t>
            </a:r>
            <a:r>
              <a:rPr lang="en-GB" dirty="0" smtClean="0"/>
              <a:t>fire as the combustion </a:t>
            </a:r>
            <a:r>
              <a:rPr lang="en-GB" dirty="0"/>
              <a:t>of hydrogen </a:t>
            </a:r>
            <a:r>
              <a:rPr lang="en-GB" dirty="0" smtClean="0"/>
              <a:t>essentially affects the </a:t>
            </a:r>
            <a:r>
              <a:rPr lang="en-GB" dirty="0"/>
              <a:t>blast wave </a:t>
            </a:r>
            <a:r>
              <a:rPr lang="en-GB" dirty="0" smtClean="0"/>
              <a:t>overpressure;</a:t>
            </a: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dirty="0"/>
              <a:t>Blast wave decay from stand-alone and under-vehicle tank cannot be calculated in the same way (different coefficients for mechanical and chemical energy applied</a:t>
            </a:r>
            <a:r>
              <a:rPr lang="en-GB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C7114F"/>
                </a:solidFill>
              </a:rPr>
              <a:t>On-board hydrogen </a:t>
            </a:r>
            <a:r>
              <a:rPr lang="en-GB" dirty="0">
                <a:solidFill>
                  <a:srgbClr val="C7114F"/>
                </a:solidFill>
              </a:rPr>
              <a:t>storage system </a:t>
            </a:r>
            <a:r>
              <a:rPr lang="en-GB" dirty="0" smtClean="0">
                <a:solidFill>
                  <a:srgbClr val="C7114F"/>
                </a:solidFill>
              </a:rPr>
              <a:t>should be designed in a way that the released energy is absorbed in case when the tank ruptures;</a:t>
            </a:r>
            <a:endParaRPr lang="en-GB" dirty="0">
              <a:solidFill>
                <a:srgbClr val="C7114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C7114F"/>
                </a:solidFill>
              </a:rPr>
              <a:t>The engineering solutions should exclude the fire subjected </a:t>
            </a:r>
            <a:r>
              <a:rPr lang="en-GB" dirty="0">
                <a:solidFill>
                  <a:srgbClr val="C7114F"/>
                </a:solidFill>
              </a:rPr>
              <a:t>to large stand-alone tanks at refuelling stations </a:t>
            </a:r>
            <a:r>
              <a:rPr lang="en-GB" dirty="0" smtClean="0">
                <a:solidFill>
                  <a:srgbClr val="C7114F"/>
                </a:solidFill>
              </a:rPr>
              <a:t>(e.g. by means of specific design).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4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926"/>
            <a:ext cx="8219256" cy="562074"/>
          </a:xfrm>
        </p:spPr>
        <p:txBody>
          <a:bodyPr/>
          <a:lstStyle/>
          <a:p>
            <a:pPr algn="ctr"/>
            <a:r>
              <a:rPr lang="en-GB" sz="4400" dirty="0" smtClean="0"/>
              <a:t>Thank you for your attention.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272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346" y="5636280"/>
            <a:ext cx="5540450" cy="122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489356"/>
            <a:ext cx="57241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200" u="sng" dirty="0"/>
              <a:t>Fundamentals of Hydrogen Safety </a:t>
            </a:r>
            <a:r>
              <a:rPr lang="en-GB" sz="2200" u="sng" dirty="0" smtClean="0"/>
              <a:t>Engineering</a:t>
            </a:r>
          </a:p>
          <a:p>
            <a:pPr lvl="0" algn="ctr">
              <a:defRPr/>
            </a:pPr>
            <a:r>
              <a:rPr lang="en-GB" sz="2200" dirty="0" smtClean="0"/>
              <a:t>(</a:t>
            </a:r>
            <a:r>
              <a:rPr lang="en-GB" sz="2200" dirty="0" smtClean="0">
                <a:solidFill>
                  <a:srgbClr val="FF0000"/>
                </a:solidFill>
              </a:rPr>
              <a:t>free </a:t>
            </a:r>
            <a:r>
              <a:rPr lang="en-GB" sz="2200" dirty="0">
                <a:solidFill>
                  <a:srgbClr val="FF0000"/>
                </a:solidFill>
              </a:rPr>
              <a:t>download eBook</a:t>
            </a:r>
            <a:r>
              <a:rPr lang="en-GB" sz="2200" dirty="0"/>
              <a:t>, </a:t>
            </a:r>
            <a:r>
              <a:rPr lang="en-GB" sz="2200" dirty="0" smtClean="0">
                <a:hlinkClick r:id="rId3"/>
              </a:rPr>
              <a:t>bookboon.com</a:t>
            </a:r>
            <a:r>
              <a:rPr lang="en-GB" sz="2200" dirty="0" smtClean="0"/>
              <a:t>,</a:t>
            </a:r>
          </a:p>
          <a:p>
            <a:pPr lvl="0" algn="ctr"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October </a:t>
            </a:r>
            <a:r>
              <a:rPr lang="en-GB" sz="2200" dirty="0">
                <a:solidFill>
                  <a:srgbClr val="FF0000"/>
                </a:solidFill>
              </a:rPr>
              <a:t>2012</a:t>
            </a:r>
            <a:r>
              <a:rPr lang="en-GB" sz="2200" dirty="0" smtClean="0"/>
              <a:t>)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4966136"/>
            <a:ext cx="2004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Learn more!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-32346" y="753279"/>
            <a:ext cx="5756473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The authors are grateful </a:t>
            </a:r>
            <a:r>
              <a:rPr lang="en-GB" sz="2200" b="1" dirty="0" smtClean="0"/>
              <a:t>to: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u="sng" dirty="0" smtClean="0"/>
              <a:t>Fuel </a:t>
            </a:r>
            <a:r>
              <a:rPr lang="en-GB" sz="2200" u="sng" dirty="0"/>
              <a:t>Cell and Hydrogen Joint Undertaking </a:t>
            </a:r>
            <a:r>
              <a:rPr lang="en-GB" sz="2200" dirty="0"/>
              <a:t>for funding </a:t>
            </a:r>
            <a:r>
              <a:rPr lang="en-GB" sz="2200" dirty="0" smtClean="0"/>
              <a:t>through </a:t>
            </a:r>
            <a:r>
              <a:rPr lang="en-GB" sz="2200" dirty="0" err="1" smtClean="0">
                <a:solidFill>
                  <a:srgbClr val="FF0000"/>
                </a:solidFill>
              </a:rPr>
              <a:t>HyResponse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>
                <a:solidFill>
                  <a:srgbClr val="FF0000"/>
                </a:solidFill>
              </a:rPr>
              <a:t>project </a:t>
            </a:r>
            <a:r>
              <a:rPr lang="en-GB" sz="2200" dirty="0"/>
              <a:t>(</a:t>
            </a:r>
            <a:r>
              <a:rPr lang="en-GB" sz="2200" u="sng" dirty="0" smtClean="0">
                <a:hlinkClick r:id="rId4"/>
              </a:rPr>
              <a:t>www.hyresponse.eu</a:t>
            </a:r>
            <a:r>
              <a:rPr lang="en-GB" sz="2200" dirty="0" smtClean="0"/>
              <a:t>);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u="sng" dirty="0" smtClean="0"/>
              <a:t>Engineering </a:t>
            </a:r>
            <a:r>
              <a:rPr lang="en-GB" sz="2200" u="sng" dirty="0"/>
              <a:t>and Physical Sciences Research Council (UK)</a:t>
            </a:r>
            <a:r>
              <a:rPr lang="en-GB" sz="2200" dirty="0"/>
              <a:t> for funding </a:t>
            </a:r>
            <a:r>
              <a:rPr lang="en-GB" sz="2200" dirty="0" smtClean="0"/>
              <a:t>through </a:t>
            </a:r>
            <a:r>
              <a:rPr lang="en-GB" sz="2200" dirty="0" smtClean="0">
                <a:solidFill>
                  <a:srgbClr val="FF0000"/>
                </a:solidFill>
              </a:rPr>
              <a:t>Hydrogen </a:t>
            </a:r>
            <a:r>
              <a:rPr lang="en-GB" sz="2200" dirty="0">
                <a:solidFill>
                  <a:srgbClr val="FF0000"/>
                </a:solidFill>
              </a:rPr>
              <a:t>and Fuel Cells </a:t>
            </a:r>
            <a:r>
              <a:rPr lang="en-GB" sz="2200" dirty="0" err="1">
                <a:solidFill>
                  <a:srgbClr val="FF0000"/>
                </a:solidFill>
              </a:rPr>
              <a:t>Supergen</a:t>
            </a:r>
            <a:r>
              <a:rPr lang="en-GB" sz="2200" dirty="0">
                <a:solidFill>
                  <a:srgbClr val="FF0000"/>
                </a:solidFill>
              </a:rPr>
              <a:t> Hub</a:t>
            </a:r>
            <a:r>
              <a:rPr lang="en-GB" sz="2200" dirty="0"/>
              <a:t> project (</a:t>
            </a:r>
            <a:r>
              <a:rPr lang="en-GB" sz="2200" u="sng" dirty="0">
                <a:hlinkClick r:id="rId5"/>
              </a:rPr>
              <a:t>http://h2fcsupergen.com</a:t>
            </a:r>
            <a:r>
              <a:rPr lang="en-GB" sz="2200" u="sng" dirty="0" smtClean="0">
                <a:hlinkClick r:id="rId5"/>
              </a:rPr>
              <a:t>/</a:t>
            </a:r>
            <a:r>
              <a:rPr lang="en-GB" sz="22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u="sng" dirty="0" smtClean="0"/>
              <a:t>Dr </a:t>
            </a:r>
            <a:r>
              <a:rPr lang="en-GB" sz="2200" u="sng" dirty="0"/>
              <a:t>Simon </a:t>
            </a:r>
            <a:r>
              <a:rPr lang="en-GB" sz="2200" u="sng" dirty="0" err="1"/>
              <a:t>Jallais</a:t>
            </a:r>
            <a:r>
              <a:rPr lang="en-GB" sz="2200" u="sng" dirty="0"/>
              <a:t> </a:t>
            </a:r>
            <a:r>
              <a:rPr lang="en-GB" sz="2200" dirty="0"/>
              <a:t>for </a:t>
            </a:r>
            <a:r>
              <a:rPr lang="en-GB" sz="2200" dirty="0" smtClean="0"/>
              <a:t>the </a:t>
            </a:r>
            <a:r>
              <a:rPr lang="en-GB" sz="2200" dirty="0"/>
              <a:t>valuable comments.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6553" y="152732"/>
            <a:ext cx="3116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Acknowledgements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647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09" y="4409544"/>
            <a:ext cx="4034900" cy="432047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Pressure measurement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4235" r="3245" b="4470"/>
          <a:stretch/>
        </p:blipFill>
        <p:spPr bwMode="auto">
          <a:xfrm>
            <a:off x="381819" y="1147217"/>
            <a:ext cx="4034900" cy="324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7022" r="3908" b="5228"/>
          <a:stretch/>
        </p:blipFill>
        <p:spPr bwMode="auto">
          <a:xfrm>
            <a:off x="4702299" y="1141311"/>
            <a:ext cx="4034900" cy="3249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50350"/>
              </p:ext>
            </p:extLst>
          </p:nvPr>
        </p:nvGraphicFramePr>
        <p:xfrm>
          <a:off x="314001" y="5568079"/>
          <a:ext cx="8491613" cy="105365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609768"/>
                <a:gridCol w="1228353"/>
                <a:gridCol w="1228353"/>
                <a:gridCol w="1245874"/>
                <a:gridCol w="1052058"/>
                <a:gridCol w="1127207"/>
              </a:tblGrid>
              <a:tr h="35156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Test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V, L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 err="1">
                          <a:effectLst/>
                        </a:rPr>
                        <a:t>p</a:t>
                      </a:r>
                      <a:r>
                        <a:rPr lang="en-GB" sz="2300" baseline="-25000" dirty="0" err="1">
                          <a:effectLst/>
                        </a:rPr>
                        <a:t>g</a:t>
                      </a:r>
                      <a:r>
                        <a:rPr lang="en-GB" sz="2300" dirty="0">
                          <a:effectLst/>
                        </a:rPr>
                        <a:t>, MPa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 err="1">
                          <a:effectLst/>
                        </a:rPr>
                        <a:t>T</a:t>
                      </a:r>
                      <a:r>
                        <a:rPr lang="en-GB" sz="2300" baseline="-25000" dirty="0" err="1">
                          <a:effectLst/>
                        </a:rPr>
                        <a:t>i</a:t>
                      </a:r>
                      <a:r>
                        <a:rPr lang="en-GB" sz="2300" dirty="0">
                          <a:effectLst/>
                        </a:rPr>
                        <a:t>, K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m, kg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a</a:t>
                      </a:r>
                      <a:r>
                        <a:rPr lang="en-GB" sz="2300" baseline="-25000" dirty="0">
                          <a:effectLst/>
                        </a:rPr>
                        <a:t>g</a:t>
                      </a:r>
                      <a:r>
                        <a:rPr lang="en-GB" sz="2300" dirty="0">
                          <a:effectLst/>
                        </a:rPr>
                        <a:t>, m/s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56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Stand-alone </a:t>
                      </a:r>
                      <a:r>
                        <a:rPr lang="en-GB" sz="2300" dirty="0" smtClean="0">
                          <a:effectLst/>
                        </a:rPr>
                        <a:t>tank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 smtClean="0">
                          <a:effectLst/>
                        </a:rPr>
                        <a:t>72.4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 smtClean="0">
                          <a:effectLst/>
                        </a:rPr>
                        <a:t>34.3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300.15 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>
                          <a:effectLst/>
                        </a:rPr>
                        <a:t>1.654</a:t>
                      </a:r>
                      <a:endParaRPr lang="en-US" sz="2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1591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97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Under-vehicle tank 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 smtClean="0">
                          <a:effectLst/>
                        </a:rPr>
                        <a:t>88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 smtClean="0">
                          <a:effectLst/>
                        </a:rPr>
                        <a:t>31.8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>
                          <a:effectLst/>
                        </a:rPr>
                        <a:t>306.15*</a:t>
                      </a:r>
                      <a:endParaRPr lang="en-US" sz="2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>
                          <a:effectLst/>
                        </a:rPr>
                        <a:t>1.856</a:t>
                      </a:r>
                      <a:endParaRPr lang="en-US" sz="2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5760720" algn="r"/>
                        </a:tabLst>
                      </a:pPr>
                      <a:r>
                        <a:rPr lang="en-GB" sz="2300" dirty="0">
                          <a:effectLst/>
                        </a:rPr>
                        <a:t>1581</a:t>
                      </a:r>
                      <a:endParaRPr lang="en-US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4702299" y="4380968"/>
            <a:ext cx="4034900" cy="832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Debris locations</a:t>
            </a:r>
          </a:p>
          <a:p>
            <a:pPr algn="ctr"/>
            <a:r>
              <a:rPr lang="en-GB" dirty="0" smtClean="0"/>
              <a:t>(under-vehicle test)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of a physical explosion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Ideal and real gases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02" y="1617190"/>
            <a:ext cx="5143632" cy="4260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26447"/>
              </p:ext>
            </p:extLst>
          </p:nvPr>
        </p:nvGraphicFramePr>
        <p:xfrm>
          <a:off x="128444" y="2689796"/>
          <a:ext cx="20161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4" imgW="1096920" imgH="429480" progId="Equation.3">
                  <p:embed/>
                </p:oleObj>
              </mc:Choice>
              <mc:Fallback>
                <p:oleObj name="Equation" r:id="rId4" imgW="1096920" imgH="429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44" y="2689796"/>
                        <a:ext cx="201612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60665"/>
              </p:ext>
            </p:extLst>
          </p:nvPr>
        </p:nvGraphicFramePr>
        <p:xfrm>
          <a:off x="114672" y="4843686"/>
          <a:ext cx="270986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6" imgW="1590840" imgH="466200" progId="Equation.3">
                  <p:embed/>
                </p:oleObj>
              </mc:Choice>
              <mc:Fallback>
                <p:oleObj name="Equation" r:id="rId6" imgW="1590840" imgH="466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72" y="4843686"/>
                        <a:ext cx="270986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628146"/>
            <a:ext cx="9144000" cy="122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0" y="6165304"/>
            <a:ext cx="9144000" cy="460648"/>
          </a:xfrm>
        </p:spPr>
        <p:txBody>
          <a:bodyPr/>
          <a:lstStyle/>
          <a:p>
            <a:r>
              <a:rPr lang="en-GB" sz="2700" dirty="0" smtClean="0">
                <a:solidFill>
                  <a:srgbClr val="FF0000"/>
                </a:solidFill>
              </a:rPr>
              <a:t>The real gas SHORTENS THE SEPARATION DISTANCE</a:t>
            </a:r>
            <a:endParaRPr lang="en-US" sz="27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353010" y="4031816"/>
            <a:ext cx="0" cy="11521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18043" y="2948521"/>
            <a:ext cx="0" cy="223224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082194" y="1977042"/>
            <a:ext cx="0" cy="320372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5463530" y="3993086"/>
            <a:ext cx="216024" cy="29438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Brace 30"/>
          <p:cNvSpPr/>
          <p:nvPr/>
        </p:nvSpPr>
        <p:spPr>
          <a:xfrm>
            <a:off x="6978942" y="2916389"/>
            <a:ext cx="216024" cy="66639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Brace 31"/>
          <p:cNvSpPr/>
          <p:nvPr/>
        </p:nvSpPr>
        <p:spPr>
          <a:xfrm>
            <a:off x="8218552" y="1965137"/>
            <a:ext cx="216024" cy="126903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28403" y="3959900"/>
            <a:ext cx="759120" cy="3331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07474" y="2424265"/>
            <a:ext cx="792088" cy="3331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000" b="1" dirty="0" smtClean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88936" y="4617169"/>
            <a:ext cx="928148" cy="3331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1600" b="1" dirty="0" smtClean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MPa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8894" y="4617625"/>
            <a:ext cx="978796" cy="3331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1600" b="1" dirty="0" smtClean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MPa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49373" y="4609700"/>
            <a:ext cx="1080120" cy="3331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1600" b="1" dirty="0" smtClean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MPa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60065" y="3080946"/>
            <a:ext cx="759120" cy="3331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97979" y="1700808"/>
            <a:ext cx="2736304" cy="92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/>
              <a:t>Original approach</a:t>
            </a:r>
          </a:p>
          <a:p>
            <a:r>
              <a:rPr lang="en-GB" sz="2500" dirty="0"/>
              <a:t>(ideal gas)</a:t>
            </a:r>
          </a:p>
          <a:p>
            <a:endParaRPr lang="en-GB" sz="2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97979" y="3905948"/>
            <a:ext cx="2736304" cy="963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 smtClean="0"/>
              <a:t>New approach</a:t>
            </a:r>
          </a:p>
          <a:p>
            <a:r>
              <a:rPr lang="en-GB" sz="2500" dirty="0"/>
              <a:t>(real gas)</a:t>
            </a:r>
          </a:p>
        </p:txBody>
      </p:sp>
    </p:spTree>
    <p:extLst>
      <p:ext uri="{BB962C8B-B14F-4D97-AF65-F5344CB8AC3E}">
        <p14:creationId xmlns:p14="http://schemas.microsoft.com/office/powerpoint/2010/main" val="36583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5" grpId="0"/>
      <p:bldP spid="36" grpId="0" animBg="1"/>
      <p:bldP spid="37" grpId="0" animBg="1"/>
      <p:bldP spid="38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Blast wave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Physical explosion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5631532"/>
            <a:ext cx="1656184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A2A4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30894"/>
              </p:ext>
            </p:extLst>
          </p:nvPr>
        </p:nvGraphicFramePr>
        <p:xfrm>
          <a:off x="7310037" y="3526284"/>
          <a:ext cx="173179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3" imgW="939800" imgH="508000" progId="Equation.3">
                  <p:embed/>
                </p:oleObj>
              </mc:Choice>
              <mc:Fallback>
                <p:oleObj name="Equation" r:id="rId3" imgW="939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0037" y="3526284"/>
                        <a:ext cx="1731792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23233"/>
              </p:ext>
            </p:extLst>
          </p:nvPr>
        </p:nvGraphicFramePr>
        <p:xfrm>
          <a:off x="4888498" y="1124744"/>
          <a:ext cx="1906979" cy="811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5" imgW="1104900" imgH="469900" progId="Equation.3">
                  <p:embed/>
                </p:oleObj>
              </mc:Choice>
              <mc:Fallback>
                <p:oleObj name="Equation" r:id="rId5" imgW="1104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498" y="1124744"/>
                        <a:ext cx="1906979" cy="8110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24985" y="1411693"/>
            <a:ext cx="13472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i="1" dirty="0">
                <a:latin typeface="Times New Roman"/>
                <a:cs typeface="Times New Roman"/>
              </a:rPr>
              <a:t>P̅</a:t>
            </a:r>
            <a:r>
              <a:rPr lang="en-GB" sz="2000" dirty="0" smtClean="0">
                <a:latin typeface="Times New Roman"/>
                <a:cs typeface="Times New Roman"/>
              </a:rPr>
              <a:t>=Δ</a:t>
            </a:r>
            <a:r>
              <a:rPr lang="en-GB" sz="2000" i="1" dirty="0" smtClean="0">
                <a:latin typeface="Times New Roman"/>
                <a:cs typeface="Times New Roman"/>
              </a:rPr>
              <a:t>P/</a:t>
            </a:r>
            <a:r>
              <a:rPr lang="en-GB" sz="2000" i="1" dirty="0" err="1" smtClean="0">
                <a:latin typeface="Times New Roman"/>
                <a:cs typeface="Times New Roman"/>
              </a:rPr>
              <a:t>p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9707" y="3541508"/>
            <a:ext cx="1806668" cy="869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14100" y="4096362"/>
            <a:ext cx="649656" cy="31170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40" name="Picture 4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8099" y="1933848"/>
            <a:ext cx="7289707" cy="49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81" y="5733256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smtClean="0"/>
              <a:t>Fire test – stand-alone hydrogen tank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model omitting combustion effect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898" y="6021288"/>
            <a:ext cx="9144898" cy="8158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Even with the real gas, </a:t>
            </a:r>
            <a:r>
              <a:rPr lang="en-GB" u="sng" dirty="0" smtClean="0">
                <a:solidFill>
                  <a:srgbClr val="FF0000"/>
                </a:solidFill>
              </a:rPr>
              <a:t>the methodology</a:t>
            </a:r>
            <a:r>
              <a:rPr lang="en-GB" dirty="0" smtClean="0">
                <a:solidFill>
                  <a:srgbClr val="FF0000"/>
                </a:solidFill>
              </a:rPr>
              <a:t> may be further </a:t>
            </a:r>
            <a:r>
              <a:rPr lang="en-GB" u="sng" dirty="0" smtClean="0">
                <a:solidFill>
                  <a:srgbClr val="FF0000"/>
                </a:solidFill>
              </a:rPr>
              <a:t>improved</a:t>
            </a:r>
            <a:r>
              <a:rPr lang="en-GB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if </a:t>
            </a:r>
            <a:r>
              <a:rPr lang="en-GB" u="sng" dirty="0" smtClean="0">
                <a:solidFill>
                  <a:srgbClr val="FF0000"/>
                </a:solidFill>
              </a:rPr>
              <a:t>combustion effects </a:t>
            </a:r>
            <a:r>
              <a:rPr lang="en-GB" dirty="0" smtClean="0">
                <a:solidFill>
                  <a:srgbClr val="FF0000"/>
                </a:solidFill>
              </a:rPr>
              <a:t>are </a:t>
            </a:r>
            <a:r>
              <a:rPr lang="en-GB" u="sng" dirty="0" smtClean="0">
                <a:solidFill>
                  <a:srgbClr val="FF0000"/>
                </a:solidFill>
              </a:rPr>
              <a:t>included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92" y="1457073"/>
            <a:ext cx="5396042" cy="4320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3515344" y="2429680"/>
            <a:ext cx="0" cy="504056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flipH="1">
            <a:off x="3162424" y="2456056"/>
            <a:ext cx="216024" cy="43204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41424" y="2508808"/>
            <a:ext cx="759456" cy="3331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28 %</a:t>
            </a:r>
          </a:p>
        </p:txBody>
      </p:sp>
      <p:sp>
        <p:nvSpPr>
          <p:cNvPr id="16" name="Oval 15"/>
          <p:cNvSpPr/>
          <p:nvPr/>
        </p:nvSpPr>
        <p:spPr>
          <a:xfrm>
            <a:off x="5425632" y="4453024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339453" y="4200996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62074"/>
          </a:xfrm>
        </p:spPr>
        <p:txBody>
          <a:bodyPr/>
          <a:lstStyle/>
          <a:p>
            <a:r>
              <a:rPr lang="en-GB" sz="3200" dirty="0" smtClean="0"/>
              <a:t>Fire test –hydrogen tank under the vehicle</a:t>
            </a:r>
            <a:endParaRPr lang="en-GB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208912" cy="460648"/>
          </a:xfrm>
        </p:spPr>
        <p:txBody>
          <a:bodyPr/>
          <a:lstStyle/>
          <a:p>
            <a:r>
              <a:rPr lang="en-GB" dirty="0" smtClean="0"/>
              <a:t>The model omitting combustion effect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5628146"/>
            <a:ext cx="9144000" cy="122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-898" y="6381328"/>
            <a:ext cx="9144898" cy="455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rgbClr val="FF0000"/>
                </a:solidFill>
              </a:rPr>
              <a:t>Experiment </a:t>
            </a:r>
            <a:r>
              <a:rPr lang="en-GB" u="sng" smtClean="0">
                <a:solidFill>
                  <a:srgbClr val="FF0000"/>
                </a:solidFill>
              </a:rPr>
              <a:t>not predicted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98" y="1396864"/>
            <a:ext cx="6472246" cy="47984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2279427" y="3502680"/>
            <a:ext cx="0" cy="108012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707412" y="4329100"/>
            <a:ext cx="8792" cy="66883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27399" y="4400897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>
            <a:off x="2782848" y="4321480"/>
            <a:ext cx="210604" cy="68407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27065" y="4546757"/>
            <a:ext cx="1177905" cy="2275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times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3822" y="3229383"/>
            <a:ext cx="1177905" cy="2275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“infinity”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2783018" y="4998014"/>
            <a:ext cx="210604" cy="29557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892957" y="4820012"/>
            <a:ext cx="612590" cy="2716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07412" y="4975232"/>
            <a:ext cx="4734" cy="30603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60767" y="4917866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076056" y="5124090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020272" y="5109975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28146"/>
            <a:ext cx="9144000" cy="122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r>
              <a:rPr lang="en-GB" dirty="0" smtClean="0"/>
              <a:t>New model (1/3)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208912" cy="460648"/>
          </a:xfrm>
        </p:spPr>
        <p:txBody>
          <a:bodyPr/>
          <a:lstStyle/>
          <a:p>
            <a:r>
              <a:rPr lang="en-GB" dirty="0" smtClean="0"/>
              <a:t>Inclusion of combustion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5601" r="6667"/>
          <a:stretch/>
        </p:blipFill>
        <p:spPr bwMode="auto">
          <a:xfrm>
            <a:off x="1987388" y="2667780"/>
            <a:ext cx="5473440" cy="297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92076" y="2032249"/>
            <a:ext cx="2160240" cy="532655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Shock front</a:t>
            </a:r>
            <a:endParaRPr lang="en-GB" sz="28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768132" y="2036374"/>
            <a:ext cx="3312368" cy="53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smtClean="0"/>
              <a:t>Contact surface</a:t>
            </a:r>
            <a:endParaRPr lang="en-GB" sz="28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23650" y="5628146"/>
            <a:ext cx="7272808" cy="153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/>
          <p:cNvSpPr txBox="1">
            <a:spLocks/>
          </p:cNvSpPr>
          <p:nvPr/>
        </p:nvSpPr>
        <p:spPr>
          <a:xfrm>
            <a:off x="1915380" y="6136705"/>
            <a:ext cx="5833480" cy="53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smtClean="0"/>
              <a:t>Turbulent combustion of hydrogen</a:t>
            </a:r>
            <a:endParaRPr lang="en-GB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72196" y="2569029"/>
            <a:ext cx="1008112" cy="10039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08700" y="2569028"/>
            <a:ext cx="1109862" cy="107599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20468" y="5441100"/>
            <a:ext cx="256580" cy="69560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628146"/>
            <a:ext cx="9144000" cy="122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model (2/3)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Inclusion of combustion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2598099"/>
              </p:ext>
            </p:extLst>
          </p:nvPr>
        </p:nvGraphicFramePr>
        <p:xfrm>
          <a:off x="2123728" y="4293096"/>
          <a:ext cx="4581080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3" imgW="2120900" imgH="1066800" progId="Equation.3">
                  <p:embed/>
                </p:oleObj>
              </mc:Choice>
              <mc:Fallback>
                <p:oleObj name="Equation" r:id="rId3" imgW="2120900" imgH="1066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293096"/>
                        <a:ext cx="4581080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55920" y="5520576"/>
            <a:ext cx="1970592" cy="99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3774" y="5792021"/>
            <a:ext cx="288032" cy="49526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20759" y="5792020"/>
            <a:ext cx="288032" cy="49526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67544" y="1484784"/>
            <a:ext cx="85689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500" dirty="0"/>
              <a:t>The new model assumes that the </a:t>
            </a:r>
            <a:r>
              <a:rPr lang="en-GB" sz="2500" u="sng" dirty="0"/>
              <a:t>chemical energy </a:t>
            </a:r>
            <a:r>
              <a:rPr lang="en-GB" sz="2500" dirty="0"/>
              <a:t>(energy of combusted H2 released into air) is </a:t>
            </a:r>
            <a:r>
              <a:rPr lang="en-GB" sz="2500" u="sng" dirty="0"/>
              <a:t>dynamically added to the mechanical energy </a:t>
            </a:r>
            <a:r>
              <a:rPr lang="en-GB" sz="2500" dirty="0"/>
              <a:t>of stored hydrogen.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500" dirty="0" smtClean="0"/>
              <a:t>The </a:t>
            </a:r>
            <a:r>
              <a:rPr lang="en-GB" sz="2500" u="sng" dirty="0" smtClean="0"/>
              <a:t>new scaled non-dimensional distance</a:t>
            </a:r>
            <a:r>
              <a:rPr lang="en-GB" sz="2500" dirty="0" smtClean="0"/>
              <a:t>, </a:t>
            </a:r>
            <a:r>
              <a:rPr lang="en-GB" sz="2500" i="1" dirty="0" err="1"/>
              <a:t>r̅</a:t>
            </a:r>
            <a:r>
              <a:rPr lang="en-GB" sz="2500" i="1" baseline="-25000" dirty="0" err="1"/>
              <a:t>P</a:t>
            </a:r>
            <a:r>
              <a:rPr lang="en-GB" sz="2500" dirty="0" smtClean="0"/>
              <a:t>, is proposed to be used for calculation of the overpressure:</a:t>
            </a:r>
            <a:endParaRPr lang="en-GB" sz="25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r>
              <a:rPr lang="en-GB" dirty="0" smtClean="0"/>
              <a:t>New model (3/3)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208912" cy="460648"/>
          </a:xfrm>
        </p:spPr>
        <p:txBody>
          <a:bodyPr/>
          <a:lstStyle/>
          <a:p>
            <a:r>
              <a:rPr lang="en-GB" dirty="0" smtClean="0"/>
              <a:t>Inclusion of combustion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67544" y="1556792"/>
            <a:ext cx="828092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empirical coefficient for mechanical energy, </a:t>
            </a:r>
            <a:r>
              <a:rPr lang="en-GB" sz="2400" i="1" dirty="0">
                <a:solidFill>
                  <a:srgbClr val="4A4A4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 constant following previous studies;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empirical coefficient for chemical energy, </a:t>
            </a:r>
            <a:r>
              <a:rPr lang="en-GB" sz="2400" i="1" dirty="0">
                <a:solidFill>
                  <a:srgbClr val="4A4A4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changes from 0 (at the moment of tank rupture) to 1 (maximum value of b) following the “volume” function: </a:t>
            </a:r>
            <a:r>
              <a:rPr lang="en-GB" sz="2400" i="1" dirty="0" smtClean="0">
                <a:solidFill>
                  <a:srgbClr val="4A4A4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 </a:t>
            </a:r>
            <a:r>
              <a:rPr lang="en-GB" sz="2400" dirty="0" smtClean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×(</a:t>
            </a:r>
            <a:r>
              <a:rPr lang="en-GB" sz="2400" i="1" dirty="0" err="1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i="1" baseline="-25000" dirty="0" err="1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i="1" dirty="0" err="1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i="1" baseline="-25000" dirty="0" err="1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baseline="300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fraction of chemical energy </a:t>
            </a:r>
            <a:r>
              <a:rPr lang="en-GB" sz="2400" dirty="0" smtClean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 the shock whilst the latter is propagating;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rest is combusted within the fireball (after the shock wave </a:t>
            </a:r>
            <a:r>
              <a:rPr lang="en-GB" sz="2400" dirty="0" smtClean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decayed </a:t>
            </a:r>
            <a:r>
              <a:rPr lang="en-GB" sz="2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from the tank).</a:t>
            </a:r>
          </a:p>
        </p:txBody>
      </p:sp>
    </p:spTree>
    <p:extLst>
      <p:ext uri="{BB962C8B-B14F-4D97-AF65-F5344CB8AC3E}">
        <p14:creationId xmlns:p14="http://schemas.microsoft.com/office/powerpoint/2010/main" val="3499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602</Words>
  <Application>Microsoft Office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Blast wave from hydrogen storage rupture in a fire</vt:lpstr>
      <vt:lpstr>Experiments</vt:lpstr>
      <vt:lpstr>Energy of a physical explosion</vt:lpstr>
      <vt:lpstr>Blast wave parameters</vt:lpstr>
      <vt:lpstr>Fire test – stand-alone hydrogen tank</vt:lpstr>
      <vt:lpstr>Fire test –hydrogen tank under the vehicle</vt:lpstr>
      <vt:lpstr>New model (1/3)</vt:lpstr>
      <vt:lpstr>New model (2/3)</vt:lpstr>
      <vt:lpstr>New model (3/3)</vt:lpstr>
      <vt:lpstr>Fire test – stand-alone hydrogen tank</vt:lpstr>
      <vt:lpstr>Fire test –hydrogen tank under the vehicle</vt:lpstr>
      <vt:lpstr>Separation distances (1/2)</vt:lpstr>
      <vt:lpstr>Separation distances (2/2)</vt:lpstr>
      <vt:lpstr>Concluding remarks</vt:lpstr>
      <vt:lpstr>Thank you for your attention.</vt:lpstr>
      <vt:lpstr>PowerPoint Presentation</vt:lpstr>
    </vt:vector>
  </TitlesOfParts>
  <Company>AV Browne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Dunne</dc:creator>
  <cp:lastModifiedBy>admin</cp:lastModifiedBy>
  <cp:revision>96</cp:revision>
  <dcterms:created xsi:type="dcterms:W3CDTF">2014-09-11T16:30:39Z</dcterms:created>
  <dcterms:modified xsi:type="dcterms:W3CDTF">2015-10-20T13:13:18Z</dcterms:modified>
</cp:coreProperties>
</file>