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69" r:id="rId2"/>
    <p:sldMasterId id="2147483785" r:id="rId3"/>
  </p:sldMasterIdLst>
  <p:notesMasterIdLst>
    <p:notesMasterId r:id="rId27"/>
  </p:notesMasterIdLst>
  <p:sldIdLst>
    <p:sldId id="258" r:id="rId4"/>
    <p:sldId id="266" r:id="rId5"/>
    <p:sldId id="292" r:id="rId6"/>
    <p:sldId id="299" r:id="rId7"/>
    <p:sldId id="302" r:id="rId8"/>
    <p:sldId id="309" r:id="rId9"/>
    <p:sldId id="308" r:id="rId10"/>
    <p:sldId id="310" r:id="rId11"/>
    <p:sldId id="315" r:id="rId12"/>
    <p:sldId id="316" r:id="rId13"/>
    <p:sldId id="317" r:id="rId14"/>
    <p:sldId id="319" r:id="rId15"/>
    <p:sldId id="318" r:id="rId16"/>
    <p:sldId id="320" r:id="rId17"/>
    <p:sldId id="321" r:id="rId18"/>
    <p:sldId id="314" r:id="rId19"/>
    <p:sldId id="305" r:id="rId20"/>
    <p:sldId id="304" r:id="rId21"/>
    <p:sldId id="306" r:id="rId22"/>
    <p:sldId id="300" r:id="rId23"/>
    <p:sldId id="293" r:id="rId24"/>
    <p:sldId id="298" r:id="rId25"/>
    <p:sldId id="313" r:id="rId26"/>
  </p:sldIdLst>
  <p:sldSz cx="9144000" cy="6858000" type="screen4x3"/>
  <p:notesSz cx="9928225" cy="14357350"/>
  <p:custDataLst>
    <p:tags r:id="rId28"/>
  </p:custDataLst>
  <p:defaultTextStyle>
    <a:defPPr>
      <a:defRPr lang="fr-FR"/>
    </a:defPPr>
    <a:lvl1pPr algn="l" rtl="0" fontAlgn="base">
      <a:spcBef>
        <a:spcPct val="20000"/>
      </a:spcBef>
      <a:spcAft>
        <a:spcPct val="0"/>
      </a:spcAft>
      <a:defRPr sz="400" b="1" kern="1200">
        <a:solidFill>
          <a:srgbClr val="E52E81"/>
        </a:solidFill>
        <a:latin typeface="Arial" charset="0"/>
        <a:ea typeface="+mn-ea"/>
        <a:cs typeface="+mn-cs"/>
      </a:defRPr>
    </a:lvl1pPr>
    <a:lvl2pPr marL="457200" algn="l" rtl="0" fontAlgn="base">
      <a:spcBef>
        <a:spcPct val="20000"/>
      </a:spcBef>
      <a:spcAft>
        <a:spcPct val="0"/>
      </a:spcAft>
      <a:defRPr sz="400" b="1" kern="1200">
        <a:solidFill>
          <a:srgbClr val="E52E81"/>
        </a:solidFill>
        <a:latin typeface="Arial" charset="0"/>
        <a:ea typeface="+mn-ea"/>
        <a:cs typeface="+mn-cs"/>
      </a:defRPr>
    </a:lvl2pPr>
    <a:lvl3pPr marL="914400" algn="l" rtl="0" fontAlgn="base">
      <a:spcBef>
        <a:spcPct val="20000"/>
      </a:spcBef>
      <a:spcAft>
        <a:spcPct val="0"/>
      </a:spcAft>
      <a:defRPr sz="400" b="1" kern="1200">
        <a:solidFill>
          <a:srgbClr val="E52E81"/>
        </a:solidFill>
        <a:latin typeface="Arial" charset="0"/>
        <a:ea typeface="+mn-ea"/>
        <a:cs typeface="+mn-cs"/>
      </a:defRPr>
    </a:lvl3pPr>
    <a:lvl4pPr marL="1371600" algn="l" rtl="0" fontAlgn="base">
      <a:spcBef>
        <a:spcPct val="20000"/>
      </a:spcBef>
      <a:spcAft>
        <a:spcPct val="0"/>
      </a:spcAft>
      <a:defRPr sz="400" b="1" kern="1200">
        <a:solidFill>
          <a:srgbClr val="E52E81"/>
        </a:solidFill>
        <a:latin typeface="Arial" charset="0"/>
        <a:ea typeface="+mn-ea"/>
        <a:cs typeface="+mn-cs"/>
      </a:defRPr>
    </a:lvl4pPr>
    <a:lvl5pPr marL="1828800" algn="l" rtl="0" fontAlgn="base">
      <a:spcBef>
        <a:spcPct val="20000"/>
      </a:spcBef>
      <a:spcAft>
        <a:spcPct val="0"/>
      </a:spcAft>
      <a:defRPr sz="400" b="1" kern="1200">
        <a:solidFill>
          <a:srgbClr val="E52E81"/>
        </a:solidFill>
        <a:latin typeface="Arial" charset="0"/>
        <a:ea typeface="+mn-ea"/>
        <a:cs typeface="+mn-cs"/>
      </a:defRPr>
    </a:lvl5pPr>
    <a:lvl6pPr marL="2286000" algn="l" defTabSz="914400" rtl="0" eaLnBrk="1" latinLnBrk="0" hangingPunct="1">
      <a:defRPr sz="400" b="1" kern="1200">
        <a:solidFill>
          <a:srgbClr val="E52E81"/>
        </a:solidFill>
        <a:latin typeface="Arial" charset="0"/>
        <a:ea typeface="+mn-ea"/>
        <a:cs typeface="+mn-cs"/>
      </a:defRPr>
    </a:lvl6pPr>
    <a:lvl7pPr marL="2743200" algn="l" defTabSz="914400" rtl="0" eaLnBrk="1" latinLnBrk="0" hangingPunct="1">
      <a:defRPr sz="400" b="1" kern="1200">
        <a:solidFill>
          <a:srgbClr val="E52E81"/>
        </a:solidFill>
        <a:latin typeface="Arial" charset="0"/>
        <a:ea typeface="+mn-ea"/>
        <a:cs typeface="+mn-cs"/>
      </a:defRPr>
    </a:lvl7pPr>
    <a:lvl8pPr marL="3200400" algn="l" defTabSz="914400" rtl="0" eaLnBrk="1" latinLnBrk="0" hangingPunct="1">
      <a:defRPr sz="400" b="1" kern="1200">
        <a:solidFill>
          <a:srgbClr val="E52E81"/>
        </a:solidFill>
        <a:latin typeface="Arial" charset="0"/>
        <a:ea typeface="+mn-ea"/>
        <a:cs typeface="+mn-cs"/>
      </a:defRPr>
    </a:lvl8pPr>
    <a:lvl9pPr marL="3657600" algn="l" defTabSz="914400" rtl="0" eaLnBrk="1" latinLnBrk="0" hangingPunct="1">
      <a:defRPr sz="400" b="1" kern="1200">
        <a:solidFill>
          <a:srgbClr val="E52E8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1EF"/>
    <a:srgbClr val="FFE181"/>
    <a:srgbClr val="FFDD34"/>
    <a:srgbClr val="83A6C7"/>
    <a:srgbClr val="C9D200"/>
    <a:srgbClr val="F2DB55"/>
    <a:srgbClr val="FF6600"/>
    <a:srgbClr val="C4122F"/>
    <a:srgbClr val="003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43" autoAdjust="0"/>
  </p:normalViewPr>
  <p:slideViewPr>
    <p:cSldViewPr>
      <p:cViewPr>
        <p:scale>
          <a:sx n="90" d="100"/>
          <a:sy n="90" d="100"/>
        </p:scale>
        <p:origin x="-84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03713" cy="719138"/>
          </a:xfrm>
          <a:prstGeom prst="rect">
            <a:avLst/>
          </a:prstGeom>
          <a:noFill/>
          <a:ln w="9525">
            <a:noFill/>
            <a:miter lim="800000"/>
            <a:headEnd/>
            <a:tailEnd/>
          </a:ln>
          <a:effectLst/>
        </p:spPr>
        <p:txBody>
          <a:bodyPr vert="horz" wrap="square" lIns="132762" tIns="66381" rIns="132762" bIns="66381" numCol="1" anchor="t" anchorCtr="0" compatLnSpc="1">
            <a:prstTxWarp prst="textNoShape">
              <a:avLst/>
            </a:prstTxWarp>
          </a:bodyPr>
          <a:lstStyle>
            <a:lvl1pPr defTabSz="1327150">
              <a:spcBef>
                <a:spcPct val="0"/>
              </a:spcBef>
              <a:defRPr sz="1700" b="0">
                <a:solidFill>
                  <a:schemeClr val="tx1"/>
                </a:solidFill>
                <a:latin typeface="Arial" pitchFamily="34" charset="0"/>
              </a:defRPr>
            </a:lvl1pPr>
          </a:lstStyle>
          <a:p>
            <a:pPr>
              <a:defRPr/>
            </a:pPr>
            <a:endParaRPr lang="fr-FR"/>
          </a:p>
        </p:txBody>
      </p:sp>
      <p:sp>
        <p:nvSpPr>
          <p:cNvPr id="15363" name="Rectangle 3"/>
          <p:cNvSpPr>
            <a:spLocks noGrp="1" noChangeArrowheads="1"/>
          </p:cNvSpPr>
          <p:nvPr>
            <p:ph type="dt" idx="1"/>
          </p:nvPr>
        </p:nvSpPr>
        <p:spPr bwMode="auto">
          <a:xfrm>
            <a:off x="5622925" y="0"/>
            <a:ext cx="4303713" cy="719138"/>
          </a:xfrm>
          <a:prstGeom prst="rect">
            <a:avLst/>
          </a:prstGeom>
          <a:noFill/>
          <a:ln w="9525">
            <a:noFill/>
            <a:miter lim="800000"/>
            <a:headEnd/>
            <a:tailEnd/>
          </a:ln>
          <a:effectLst/>
        </p:spPr>
        <p:txBody>
          <a:bodyPr vert="horz" wrap="square" lIns="132762" tIns="66381" rIns="132762" bIns="66381" numCol="1" anchor="t" anchorCtr="0" compatLnSpc="1">
            <a:prstTxWarp prst="textNoShape">
              <a:avLst/>
            </a:prstTxWarp>
          </a:bodyPr>
          <a:lstStyle>
            <a:lvl1pPr algn="r" defTabSz="1327150">
              <a:spcBef>
                <a:spcPct val="0"/>
              </a:spcBef>
              <a:defRPr sz="1700" b="0">
                <a:solidFill>
                  <a:schemeClr val="tx1"/>
                </a:solidFill>
                <a:latin typeface="Arial" pitchFamily="34"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376363" y="1076325"/>
            <a:ext cx="7177087" cy="5383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92188" y="6819900"/>
            <a:ext cx="7943850" cy="6461125"/>
          </a:xfrm>
          <a:prstGeom prst="rect">
            <a:avLst/>
          </a:prstGeom>
          <a:noFill/>
          <a:ln w="9525">
            <a:noFill/>
            <a:miter lim="800000"/>
            <a:headEnd/>
            <a:tailEnd/>
          </a:ln>
          <a:effectLst/>
        </p:spPr>
        <p:txBody>
          <a:bodyPr vert="horz" wrap="square" lIns="132762" tIns="66381" rIns="132762" bIns="6638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366" name="Rectangle 6"/>
          <p:cNvSpPr>
            <a:spLocks noGrp="1" noChangeArrowheads="1"/>
          </p:cNvSpPr>
          <p:nvPr>
            <p:ph type="ftr" sz="quarter" idx="4"/>
          </p:nvPr>
        </p:nvSpPr>
        <p:spPr bwMode="auto">
          <a:xfrm>
            <a:off x="0" y="13636625"/>
            <a:ext cx="4303713" cy="719138"/>
          </a:xfrm>
          <a:prstGeom prst="rect">
            <a:avLst/>
          </a:prstGeom>
          <a:noFill/>
          <a:ln w="9525">
            <a:noFill/>
            <a:miter lim="800000"/>
            <a:headEnd/>
            <a:tailEnd/>
          </a:ln>
          <a:effectLst/>
        </p:spPr>
        <p:txBody>
          <a:bodyPr vert="horz" wrap="square" lIns="132762" tIns="66381" rIns="132762" bIns="66381" numCol="1" anchor="b" anchorCtr="0" compatLnSpc="1">
            <a:prstTxWarp prst="textNoShape">
              <a:avLst/>
            </a:prstTxWarp>
          </a:bodyPr>
          <a:lstStyle>
            <a:lvl1pPr defTabSz="1327150">
              <a:spcBef>
                <a:spcPct val="0"/>
              </a:spcBef>
              <a:defRPr sz="1700" b="0">
                <a:solidFill>
                  <a:schemeClr val="tx1"/>
                </a:solidFill>
                <a:latin typeface="Arial" pitchFamily="34" charset="0"/>
              </a:defRPr>
            </a:lvl1pPr>
          </a:lstStyle>
          <a:p>
            <a:pPr>
              <a:defRPr/>
            </a:pPr>
            <a:endParaRPr lang="fr-FR"/>
          </a:p>
        </p:txBody>
      </p:sp>
      <p:sp>
        <p:nvSpPr>
          <p:cNvPr id="15367" name="Rectangle 7"/>
          <p:cNvSpPr>
            <a:spLocks noGrp="1" noChangeArrowheads="1"/>
          </p:cNvSpPr>
          <p:nvPr>
            <p:ph type="sldNum" sz="quarter" idx="5"/>
          </p:nvPr>
        </p:nvSpPr>
        <p:spPr bwMode="auto">
          <a:xfrm>
            <a:off x="5622925" y="13636625"/>
            <a:ext cx="4303713" cy="719138"/>
          </a:xfrm>
          <a:prstGeom prst="rect">
            <a:avLst/>
          </a:prstGeom>
          <a:noFill/>
          <a:ln w="9525">
            <a:noFill/>
            <a:miter lim="800000"/>
            <a:headEnd/>
            <a:tailEnd/>
          </a:ln>
          <a:effectLst/>
        </p:spPr>
        <p:txBody>
          <a:bodyPr vert="horz" wrap="square" lIns="132762" tIns="66381" rIns="132762" bIns="66381" numCol="1" anchor="b" anchorCtr="0" compatLnSpc="1">
            <a:prstTxWarp prst="textNoShape">
              <a:avLst/>
            </a:prstTxWarp>
          </a:bodyPr>
          <a:lstStyle>
            <a:lvl1pPr algn="r" defTabSz="1327150">
              <a:spcBef>
                <a:spcPct val="0"/>
              </a:spcBef>
              <a:defRPr sz="1700" b="0">
                <a:solidFill>
                  <a:schemeClr val="tx1"/>
                </a:solidFill>
                <a:latin typeface="Arial" pitchFamily="34" charset="0"/>
              </a:defRPr>
            </a:lvl1pPr>
          </a:lstStyle>
          <a:p>
            <a:pPr>
              <a:defRPr/>
            </a:pPr>
            <a:fld id="{89FFE969-4FD9-4319-8CFD-2F5B08076CCB}" type="slidenum">
              <a:rPr lang="fr-FR"/>
              <a:pPr>
                <a:defRPr/>
              </a:pPr>
              <a:t>‹N°›</a:t>
            </a:fld>
            <a:endParaRPr lang="fr-FR"/>
          </a:p>
        </p:txBody>
      </p:sp>
    </p:spTree>
    <p:extLst>
      <p:ext uri="{BB962C8B-B14F-4D97-AF65-F5344CB8AC3E}">
        <p14:creationId xmlns:p14="http://schemas.microsoft.com/office/powerpoint/2010/main" val="4016960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423651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3168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3649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Freeform 21"/>
          <p:cNvSpPr>
            <a:spLocks/>
          </p:cNvSpPr>
          <p:nvPr/>
        </p:nvSpPr>
        <p:spPr bwMode="auto">
          <a:xfrm>
            <a:off x="6985000" y="0"/>
            <a:ext cx="2159000" cy="2159000"/>
          </a:xfrm>
          <a:custGeom>
            <a:avLst/>
            <a:gdLst>
              <a:gd name="T0" fmla="*/ 2147483647 w 139"/>
              <a:gd name="T1" fmla="*/ 2147483647 h 139"/>
              <a:gd name="T2" fmla="*/ 2147483647 w 139"/>
              <a:gd name="T3" fmla="*/ 2147483647 h 139"/>
              <a:gd name="T4" fmla="*/ 2147483647 w 139"/>
              <a:gd name="T5" fmla="*/ 2147483647 h 139"/>
              <a:gd name="T6" fmla="*/ 2147483647 w 139"/>
              <a:gd name="T7" fmla="*/ 0 h 139"/>
              <a:gd name="T8" fmla="*/ 2147483647 w 139"/>
              <a:gd name="T9" fmla="*/ 0 h 139"/>
              <a:gd name="T10" fmla="*/ 2147483647 w 139"/>
              <a:gd name="T11" fmla="*/ 0 h 139"/>
              <a:gd name="T12" fmla="*/ 2147483647 w 139"/>
              <a:gd name="T13" fmla="*/ 0 h 139"/>
              <a:gd name="T14" fmla="*/ 0 w 139"/>
              <a:gd name="T15" fmla="*/ 2147483647 h 139"/>
              <a:gd name="T16" fmla="*/ 0 w 139"/>
              <a:gd name="T17" fmla="*/ 2147483647 h 139"/>
              <a:gd name="T18" fmla="*/ 0 w 139"/>
              <a:gd name="T19" fmla="*/ 2147483647 h 139"/>
              <a:gd name="T20" fmla="*/ 0 w 139"/>
              <a:gd name="T21" fmla="*/ 2147483647 h 139"/>
              <a:gd name="T22" fmla="*/ 2147483647 w 139"/>
              <a:gd name="T23" fmla="*/ 2147483647 h 139"/>
              <a:gd name="T24" fmla="*/ 2147483647 w 139"/>
              <a:gd name="T25" fmla="*/ 2147483647 h 139"/>
              <a:gd name="T26" fmla="*/ 2147483647 w 139"/>
              <a:gd name="T27" fmla="*/ 2147483647 h 139"/>
              <a:gd name="T28" fmla="*/ 2147483647 w 139"/>
              <a:gd name="T29" fmla="*/ 2147483647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9" h="139">
                <a:moveTo>
                  <a:pt x="139" y="70"/>
                </a:moveTo>
                <a:cubicBezTo>
                  <a:pt x="139" y="70"/>
                  <a:pt x="139" y="70"/>
                  <a:pt x="139" y="70"/>
                </a:cubicBezTo>
                <a:cubicBezTo>
                  <a:pt x="139" y="70"/>
                  <a:pt x="139" y="70"/>
                  <a:pt x="139" y="70"/>
                </a:cubicBezTo>
                <a:cubicBezTo>
                  <a:pt x="139" y="0"/>
                  <a:pt x="139" y="0"/>
                  <a:pt x="139" y="0"/>
                </a:cubicBezTo>
                <a:cubicBezTo>
                  <a:pt x="70" y="0"/>
                  <a:pt x="70" y="0"/>
                  <a:pt x="70" y="0"/>
                </a:cubicBezTo>
                <a:cubicBezTo>
                  <a:pt x="70" y="0"/>
                  <a:pt x="70" y="0"/>
                  <a:pt x="70" y="0"/>
                </a:cubicBezTo>
                <a:cubicBezTo>
                  <a:pt x="70" y="0"/>
                  <a:pt x="69" y="0"/>
                  <a:pt x="69" y="0"/>
                </a:cubicBezTo>
                <a:cubicBezTo>
                  <a:pt x="31" y="0"/>
                  <a:pt x="0" y="31"/>
                  <a:pt x="0" y="70"/>
                </a:cubicBezTo>
                <a:cubicBezTo>
                  <a:pt x="0" y="70"/>
                  <a:pt x="0" y="70"/>
                  <a:pt x="0" y="70"/>
                </a:cubicBezTo>
                <a:cubicBezTo>
                  <a:pt x="0" y="70"/>
                  <a:pt x="0" y="70"/>
                  <a:pt x="0" y="70"/>
                </a:cubicBezTo>
                <a:cubicBezTo>
                  <a:pt x="0" y="139"/>
                  <a:pt x="0" y="139"/>
                  <a:pt x="0" y="139"/>
                </a:cubicBezTo>
                <a:cubicBezTo>
                  <a:pt x="70" y="139"/>
                  <a:pt x="70" y="139"/>
                  <a:pt x="70" y="139"/>
                </a:cubicBezTo>
                <a:cubicBezTo>
                  <a:pt x="70" y="139"/>
                  <a:pt x="70" y="139"/>
                  <a:pt x="70" y="139"/>
                </a:cubicBezTo>
                <a:cubicBezTo>
                  <a:pt x="108" y="139"/>
                  <a:pt x="139" y="108"/>
                  <a:pt x="139" y="70"/>
                </a:cubicBezTo>
                <a:cubicBezTo>
                  <a:pt x="139" y="70"/>
                  <a:pt x="139" y="70"/>
                  <a:pt x="139"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0" y="5826125"/>
            <a:ext cx="1804988"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71888" y="5881688"/>
            <a:ext cx="17986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258888" y="2159000"/>
            <a:ext cx="5399087" cy="1800225"/>
          </a:xfrm>
        </p:spPr>
        <p:txBody>
          <a:bodyPr anchor="t"/>
          <a:lstStyle>
            <a:lvl1pPr algn="l">
              <a:lnSpc>
                <a:spcPct val="95000"/>
              </a:lnSpc>
              <a:defRPr sz="4000">
                <a:solidFill>
                  <a:schemeClr val="tx1"/>
                </a:solidFill>
              </a:defRPr>
            </a:lvl1pPr>
          </a:lstStyle>
          <a:p>
            <a:pPr lvl="0"/>
            <a:r>
              <a:rPr lang="fr-FR" noProof="0" smtClean="0"/>
              <a:t>Modifiez le style du titre</a:t>
            </a:r>
          </a:p>
        </p:txBody>
      </p:sp>
      <p:sp>
        <p:nvSpPr>
          <p:cNvPr id="3075" name="Rectangle 3"/>
          <p:cNvSpPr>
            <a:spLocks noGrp="1" noChangeArrowheads="1"/>
          </p:cNvSpPr>
          <p:nvPr>
            <p:ph type="subTitle" idx="1"/>
          </p:nvPr>
        </p:nvSpPr>
        <p:spPr>
          <a:xfrm>
            <a:off x="1258888" y="3962400"/>
            <a:ext cx="5399087" cy="1800225"/>
          </a:xfrm>
        </p:spPr>
        <p:txBody>
          <a:bodyPr/>
          <a:lstStyle>
            <a:lvl1pPr marL="0" indent="0">
              <a:lnSpc>
                <a:spcPct val="95000"/>
              </a:lnSpc>
              <a:buFont typeface="Arial" charset="0"/>
              <a:buNone/>
              <a:defRPr sz="3000" b="0"/>
            </a:lvl1pPr>
          </a:lstStyle>
          <a:p>
            <a:pPr lvl="0"/>
            <a:r>
              <a:rPr lang="fr-FR" noProof="0" smtClean="0"/>
              <a:t>Modifiez le style des sous-titres du masque</a:t>
            </a:r>
          </a:p>
        </p:txBody>
      </p:sp>
      <p:pic>
        <p:nvPicPr>
          <p:cNvPr id="1026" name="Picture 2" descr="C:\Users\aduclos\Documents\Audrey-PC\Doc-AREVA\RVB_AREVA_GB_20C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6488" y="5638244"/>
            <a:ext cx="1558135"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1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732588" y="6219825"/>
            <a:ext cx="2159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400" b="1">
                <a:solidFill>
                  <a:srgbClr val="E52E81"/>
                </a:solidFill>
                <a:latin typeface="Arial" charset="0"/>
              </a:defRPr>
            </a:lvl1pPr>
            <a:lvl2pPr marL="742950" indent="-285750" eaLnBrk="0" hangingPunct="0">
              <a:defRPr sz="400" b="1">
                <a:solidFill>
                  <a:srgbClr val="E52E81"/>
                </a:solidFill>
                <a:latin typeface="Arial" charset="0"/>
              </a:defRPr>
            </a:lvl2pPr>
            <a:lvl3pPr marL="1143000" indent="-228600" eaLnBrk="0" hangingPunct="0">
              <a:defRPr sz="400" b="1">
                <a:solidFill>
                  <a:srgbClr val="E52E81"/>
                </a:solidFill>
                <a:latin typeface="Arial" charset="0"/>
              </a:defRPr>
            </a:lvl3pPr>
            <a:lvl4pPr marL="1600200" indent="-228600" eaLnBrk="0" hangingPunct="0">
              <a:defRPr sz="400" b="1">
                <a:solidFill>
                  <a:srgbClr val="E52E81"/>
                </a:solidFill>
                <a:latin typeface="Arial" charset="0"/>
              </a:defRPr>
            </a:lvl4pPr>
            <a:lvl5pPr marL="2057400" indent="-228600" eaLnBrk="0" hangingPunct="0">
              <a:defRPr sz="400" b="1">
                <a:solidFill>
                  <a:srgbClr val="E52E81"/>
                </a:solidFill>
                <a:latin typeface="Arial" charset="0"/>
              </a:defRPr>
            </a:lvl5pPr>
            <a:lvl6pPr marL="2514600" indent="-228600" eaLnBrk="0" fontAlgn="base" hangingPunct="0">
              <a:spcBef>
                <a:spcPct val="20000"/>
              </a:spcBef>
              <a:spcAft>
                <a:spcPct val="0"/>
              </a:spcAft>
              <a:defRPr sz="400" b="1">
                <a:solidFill>
                  <a:srgbClr val="E52E81"/>
                </a:solidFill>
                <a:latin typeface="Arial" charset="0"/>
              </a:defRPr>
            </a:lvl6pPr>
            <a:lvl7pPr marL="2971800" indent="-228600" eaLnBrk="0" fontAlgn="base" hangingPunct="0">
              <a:spcBef>
                <a:spcPct val="20000"/>
              </a:spcBef>
              <a:spcAft>
                <a:spcPct val="0"/>
              </a:spcAft>
              <a:defRPr sz="400" b="1">
                <a:solidFill>
                  <a:srgbClr val="E52E81"/>
                </a:solidFill>
                <a:latin typeface="Arial" charset="0"/>
              </a:defRPr>
            </a:lvl7pPr>
            <a:lvl8pPr marL="3429000" indent="-228600" eaLnBrk="0" fontAlgn="base" hangingPunct="0">
              <a:spcBef>
                <a:spcPct val="20000"/>
              </a:spcBef>
              <a:spcAft>
                <a:spcPct val="0"/>
              </a:spcAft>
              <a:defRPr sz="400" b="1">
                <a:solidFill>
                  <a:srgbClr val="E52E81"/>
                </a:solidFill>
                <a:latin typeface="Arial" charset="0"/>
              </a:defRPr>
            </a:lvl8pPr>
            <a:lvl9pPr marL="3886200" indent="-228600" eaLnBrk="0" fontAlgn="base" hangingPunct="0">
              <a:spcBef>
                <a:spcPct val="20000"/>
              </a:spcBef>
              <a:spcAft>
                <a:spcPct val="0"/>
              </a:spcAft>
              <a:defRPr sz="400" b="1">
                <a:solidFill>
                  <a:srgbClr val="E52E81"/>
                </a:solidFill>
                <a:latin typeface="Arial" charset="0"/>
              </a:defRPr>
            </a:lvl9pPr>
          </a:lstStyle>
          <a:p>
            <a:pPr algn="r" eaLnBrk="1" hangingPunct="1"/>
            <a:endParaRPr lang="fr-FR" altLang="fr-FR" sz="1400"/>
          </a:p>
        </p:txBody>
      </p:sp>
      <p:sp>
        <p:nvSpPr>
          <p:cNvPr id="5" name="Rectangle 10"/>
          <p:cNvSpPr>
            <a:spLocks noChangeArrowheads="1"/>
          </p:cNvSpPr>
          <p:nvPr userDrawn="1"/>
        </p:nvSpPr>
        <p:spPr bwMode="auto">
          <a:xfrm>
            <a:off x="5616575" y="6229350"/>
            <a:ext cx="2159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400" b="1">
                <a:solidFill>
                  <a:srgbClr val="E52E81"/>
                </a:solidFill>
                <a:latin typeface="Arial" charset="0"/>
              </a:defRPr>
            </a:lvl1pPr>
            <a:lvl2pPr marL="742950" indent="-285750" eaLnBrk="0" hangingPunct="0">
              <a:defRPr sz="400" b="1">
                <a:solidFill>
                  <a:srgbClr val="E52E81"/>
                </a:solidFill>
                <a:latin typeface="Arial" charset="0"/>
              </a:defRPr>
            </a:lvl2pPr>
            <a:lvl3pPr marL="1143000" indent="-228600" eaLnBrk="0" hangingPunct="0">
              <a:defRPr sz="400" b="1">
                <a:solidFill>
                  <a:srgbClr val="E52E81"/>
                </a:solidFill>
                <a:latin typeface="Arial" charset="0"/>
              </a:defRPr>
            </a:lvl3pPr>
            <a:lvl4pPr marL="1600200" indent="-228600" eaLnBrk="0" hangingPunct="0">
              <a:defRPr sz="400" b="1">
                <a:solidFill>
                  <a:srgbClr val="E52E81"/>
                </a:solidFill>
                <a:latin typeface="Arial" charset="0"/>
              </a:defRPr>
            </a:lvl4pPr>
            <a:lvl5pPr marL="2057400" indent="-228600" eaLnBrk="0" hangingPunct="0">
              <a:defRPr sz="400" b="1">
                <a:solidFill>
                  <a:srgbClr val="E52E81"/>
                </a:solidFill>
                <a:latin typeface="Arial" charset="0"/>
              </a:defRPr>
            </a:lvl5pPr>
            <a:lvl6pPr marL="2514600" indent="-228600" eaLnBrk="0" fontAlgn="base" hangingPunct="0">
              <a:spcBef>
                <a:spcPct val="20000"/>
              </a:spcBef>
              <a:spcAft>
                <a:spcPct val="0"/>
              </a:spcAft>
              <a:defRPr sz="400" b="1">
                <a:solidFill>
                  <a:srgbClr val="E52E81"/>
                </a:solidFill>
                <a:latin typeface="Arial" charset="0"/>
              </a:defRPr>
            </a:lvl6pPr>
            <a:lvl7pPr marL="2971800" indent="-228600" eaLnBrk="0" fontAlgn="base" hangingPunct="0">
              <a:spcBef>
                <a:spcPct val="20000"/>
              </a:spcBef>
              <a:spcAft>
                <a:spcPct val="0"/>
              </a:spcAft>
              <a:defRPr sz="400" b="1">
                <a:solidFill>
                  <a:srgbClr val="E52E81"/>
                </a:solidFill>
                <a:latin typeface="Arial" charset="0"/>
              </a:defRPr>
            </a:lvl7pPr>
            <a:lvl8pPr marL="3429000" indent="-228600" eaLnBrk="0" fontAlgn="base" hangingPunct="0">
              <a:spcBef>
                <a:spcPct val="20000"/>
              </a:spcBef>
              <a:spcAft>
                <a:spcPct val="0"/>
              </a:spcAft>
              <a:defRPr sz="400" b="1">
                <a:solidFill>
                  <a:srgbClr val="E52E81"/>
                </a:solidFill>
                <a:latin typeface="Arial" charset="0"/>
              </a:defRPr>
            </a:lvl8pPr>
            <a:lvl9pPr marL="3886200" indent="-228600" eaLnBrk="0" fontAlgn="base" hangingPunct="0">
              <a:spcBef>
                <a:spcPct val="20000"/>
              </a:spcBef>
              <a:spcAft>
                <a:spcPct val="0"/>
              </a:spcAft>
              <a:defRPr sz="400" b="1">
                <a:solidFill>
                  <a:srgbClr val="E52E81"/>
                </a:solidFill>
                <a:latin typeface="Arial" charset="0"/>
              </a:defRPr>
            </a:lvl9pPr>
          </a:lstStyle>
          <a:p>
            <a:pPr algn="r" eaLnBrk="1" hangingPunct="1"/>
            <a:endParaRPr lang="fr-FR" altLang="fr-FR" sz="140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4525" y="6165850"/>
            <a:ext cx="10795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75463" y="6092825"/>
            <a:ext cx="1081087"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Rectangle 5"/>
          <p:cNvSpPr>
            <a:spLocks noGrp="1" noChangeArrowheads="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07132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178875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74675" y="1619250"/>
            <a:ext cx="38465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3588" y="1619250"/>
            <a:ext cx="38465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603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5922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38513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86721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17067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75824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58066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350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9538" y="257175"/>
            <a:ext cx="1960562" cy="5680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74675" y="257175"/>
            <a:ext cx="5732463" cy="5680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54025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000250" y="257175"/>
            <a:ext cx="5757863" cy="90011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74675" y="1619250"/>
            <a:ext cx="3846513" cy="4318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573588" y="1619250"/>
            <a:ext cx="3846512"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3588" y="3854450"/>
            <a:ext cx="3846512"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7458928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00250" y="257175"/>
            <a:ext cx="5757863" cy="90011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74675" y="1619250"/>
            <a:ext cx="3846513" cy="4318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3588" y="1619250"/>
            <a:ext cx="3846512" cy="4318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8235435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000250" y="257175"/>
            <a:ext cx="5757863" cy="90011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74675" y="1619250"/>
            <a:ext cx="3846513" cy="4318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573588" y="1619250"/>
            <a:ext cx="3846512"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3588" y="3854450"/>
            <a:ext cx="3846512"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9553987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2000250" y="257175"/>
            <a:ext cx="5757863" cy="90011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74675" y="1619250"/>
            <a:ext cx="7845425"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74675" y="3854450"/>
            <a:ext cx="7845425" cy="2082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3391608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083382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26065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3059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1803106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9226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4529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861553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44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041418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69100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88146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3794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5304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0284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extLst>
      <p:ext uri="{BB962C8B-B14F-4D97-AF65-F5344CB8AC3E}">
        <p14:creationId xmlns:p14="http://schemas.microsoft.com/office/powerpoint/2010/main" val="181005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12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371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7702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Areva-ppt-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3263" y="2611438"/>
            <a:ext cx="26558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6" name="Picture 10" descr="areva-ppt-11"/>
          <p:cNvPicPr>
            <a:picLocks noChangeAspect="1" noChangeArrowheads="1"/>
          </p:cNvPicPr>
          <p:nvPr userDrawn="1"/>
        </p:nvPicPr>
        <p:blipFill>
          <a:blip r:embed="rId17">
            <a:extLst>
              <a:ext uri="{28A0092B-C50C-407E-A947-70E740481C1C}">
                <a14:useLocalDpi xmlns:a14="http://schemas.microsoft.com/office/drawing/2010/main" val="0"/>
              </a:ext>
            </a:extLst>
          </a:blip>
          <a:srcRect l="3084"/>
          <a:stretch>
            <a:fillRect/>
          </a:stretch>
        </p:blipFill>
        <p:spPr bwMode="auto">
          <a:xfrm>
            <a:off x="0" y="6434138"/>
            <a:ext cx="791845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000250" y="257175"/>
            <a:ext cx="5757863"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2052" name="Rectangle 3"/>
          <p:cNvSpPr>
            <a:spLocks noGrp="1" noChangeArrowheads="1"/>
          </p:cNvSpPr>
          <p:nvPr>
            <p:ph type="body" idx="1"/>
          </p:nvPr>
        </p:nvSpPr>
        <p:spPr bwMode="auto">
          <a:xfrm>
            <a:off x="574675" y="1619250"/>
            <a:ext cx="784542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p:txBody>
      </p:sp>
      <p:sp>
        <p:nvSpPr>
          <p:cNvPr id="1029" name="Rectangle 5"/>
          <p:cNvSpPr>
            <a:spLocks noGrp="1" noChangeArrowheads="1"/>
          </p:cNvSpPr>
          <p:nvPr>
            <p:ph type="ftr" sz="quarter" idx="3"/>
          </p:nvPr>
        </p:nvSpPr>
        <p:spPr bwMode="auto">
          <a:xfrm>
            <a:off x="574675" y="6526213"/>
            <a:ext cx="611822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spcBef>
                <a:spcPct val="0"/>
              </a:spcBef>
              <a:defRPr sz="1000">
                <a:solidFill>
                  <a:schemeClr val="tx1"/>
                </a:solidFill>
                <a:cs typeface="+mn-cs"/>
              </a:defRPr>
            </a:lvl1pPr>
          </a:lstStyle>
          <a:p>
            <a:pPr>
              <a:defRPr/>
            </a:pPr>
            <a:endParaRPr lang="fr-FR"/>
          </a:p>
        </p:txBody>
      </p:sp>
      <p:sp>
        <p:nvSpPr>
          <p:cNvPr id="2054" name="Freeform 14"/>
          <p:cNvSpPr>
            <a:spLocks/>
          </p:cNvSpPr>
          <p:nvPr/>
        </p:nvSpPr>
        <p:spPr bwMode="auto">
          <a:xfrm>
            <a:off x="8064500" y="0"/>
            <a:ext cx="1079500" cy="1079500"/>
          </a:xfrm>
          <a:custGeom>
            <a:avLst/>
            <a:gdLst>
              <a:gd name="T0" fmla="*/ 2147483647 w 139"/>
              <a:gd name="T1" fmla="*/ 2147483647 h 139"/>
              <a:gd name="T2" fmla="*/ 2147483647 w 139"/>
              <a:gd name="T3" fmla="*/ 2147483647 h 139"/>
              <a:gd name="T4" fmla="*/ 2147483647 w 139"/>
              <a:gd name="T5" fmla="*/ 2147483647 h 139"/>
              <a:gd name="T6" fmla="*/ 2147483647 w 139"/>
              <a:gd name="T7" fmla="*/ 0 h 139"/>
              <a:gd name="T8" fmla="*/ 2147483647 w 139"/>
              <a:gd name="T9" fmla="*/ 0 h 139"/>
              <a:gd name="T10" fmla="*/ 2147483647 w 139"/>
              <a:gd name="T11" fmla="*/ 0 h 139"/>
              <a:gd name="T12" fmla="*/ 2147483647 w 139"/>
              <a:gd name="T13" fmla="*/ 0 h 139"/>
              <a:gd name="T14" fmla="*/ 0 w 139"/>
              <a:gd name="T15" fmla="*/ 2147483647 h 139"/>
              <a:gd name="T16" fmla="*/ 0 w 139"/>
              <a:gd name="T17" fmla="*/ 2147483647 h 139"/>
              <a:gd name="T18" fmla="*/ 0 w 139"/>
              <a:gd name="T19" fmla="*/ 2147483647 h 139"/>
              <a:gd name="T20" fmla="*/ 0 w 139"/>
              <a:gd name="T21" fmla="*/ 2147483647 h 139"/>
              <a:gd name="T22" fmla="*/ 2147483647 w 139"/>
              <a:gd name="T23" fmla="*/ 2147483647 h 139"/>
              <a:gd name="T24" fmla="*/ 2147483647 w 139"/>
              <a:gd name="T25" fmla="*/ 2147483647 h 139"/>
              <a:gd name="T26" fmla="*/ 2147483647 w 139"/>
              <a:gd name="T27" fmla="*/ 2147483647 h 139"/>
              <a:gd name="T28" fmla="*/ 2147483647 w 139"/>
              <a:gd name="T29" fmla="*/ 2147483647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9" h="139">
                <a:moveTo>
                  <a:pt x="139" y="70"/>
                </a:moveTo>
                <a:cubicBezTo>
                  <a:pt x="139" y="70"/>
                  <a:pt x="139" y="70"/>
                  <a:pt x="139" y="70"/>
                </a:cubicBezTo>
                <a:cubicBezTo>
                  <a:pt x="139" y="70"/>
                  <a:pt x="139" y="70"/>
                  <a:pt x="139" y="70"/>
                </a:cubicBezTo>
                <a:cubicBezTo>
                  <a:pt x="139" y="0"/>
                  <a:pt x="139" y="0"/>
                  <a:pt x="139" y="0"/>
                </a:cubicBezTo>
                <a:cubicBezTo>
                  <a:pt x="70" y="0"/>
                  <a:pt x="70" y="0"/>
                  <a:pt x="70" y="0"/>
                </a:cubicBezTo>
                <a:cubicBezTo>
                  <a:pt x="70" y="0"/>
                  <a:pt x="70" y="0"/>
                  <a:pt x="70" y="0"/>
                </a:cubicBezTo>
                <a:cubicBezTo>
                  <a:pt x="70" y="0"/>
                  <a:pt x="69" y="0"/>
                  <a:pt x="69" y="0"/>
                </a:cubicBezTo>
                <a:cubicBezTo>
                  <a:pt x="31" y="0"/>
                  <a:pt x="0" y="31"/>
                  <a:pt x="0" y="70"/>
                </a:cubicBezTo>
                <a:cubicBezTo>
                  <a:pt x="0" y="70"/>
                  <a:pt x="0" y="70"/>
                  <a:pt x="0" y="70"/>
                </a:cubicBezTo>
                <a:cubicBezTo>
                  <a:pt x="0" y="70"/>
                  <a:pt x="0" y="70"/>
                  <a:pt x="0" y="70"/>
                </a:cubicBezTo>
                <a:cubicBezTo>
                  <a:pt x="0" y="139"/>
                  <a:pt x="0" y="139"/>
                  <a:pt x="0" y="139"/>
                </a:cubicBezTo>
                <a:cubicBezTo>
                  <a:pt x="70" y="139"/>
                  <a:pt x="70" y="139"/>
                  <a:pt x="70" y="139"/>
                </a:cubicBezTo>
                <a:cubicBezTo>
                  <a:pt x="70" y="139"/>
                  <a:pt x="70" y="139"/>
                  <a:pt x="70" y="139"/>
                </a:cubicBezTo>
                <a:cubicBezTo>
                  <a:pt x="108" y="139"/>
                  <a:pt x="139" y="108"/>
                  <a:pt x="139" y="70"/>
                </a:cubicBezTo>
                <a:cubicBezTo>
                  <a:pt x="139" y="70"/>
                  <a:pt x="139" y="70"/>
                  <a:pt x="139"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TextBox 9"/>
          <p:cNvSpPr txBox="1"/>
          <p:nvPr/>
        </p:nvSpPr>
        <p:spPr>
          <a:xfrm>
            <a:off x="7554913" y="6672263"/>
            <a:ext cx="346075" cy="127000"/>
          </a:xfrm>
          <a:prstGeom prst="rect">
            <a:avLst/>
          </a:prstGeom>
          <a:noFill/>
          <a:ln/>
          <a:effectLst/>
        </p:spPr>
        <p:txBody>
          <a:bodyPr wrap="none" lIns="0" tIns="0" rIns="0" bIns="0" anchor="b"/>
          <a:lstStyle>
            <a:lvl1pPr eaLnBrk="0" hangingPunct="0">
              <a:defRPr sz="1400" b="1">
                <a:solidFill>
                  <a:srgbClr val="E52E81"/>
                </a:solidFill>
                <a:latin typeface="Arial" charset="0"/>
                <a:ea typeface="ＭＳ Ｐゴシック" charset="0"/>
                <a:cs typeface="Arial" charset="0"/>
              </a:defRPr>
            </a:lvl1pPr>
            <a:lvl2pPr marL="742950" indent="-285750" eaLnBrk="0" hangingPunct="0">
              <a:defRPr sz="1400" b="1">
                <a:solidFill>
                  <a:srgbClr val="E52E81"/>
                </a:solidFill>
                <a:latin typeface="Arial" charset="0"/>
                <a:ea typeface="Arial" charset="0"/>
                <a:cs typeface="Arial" charset="0"/>
              </a:defRPr>
            </a:lvl2pPr>
            <a:lvl3pPr marL="1143000" indent="-228600" eaLnBrk="0" hangingPunct="0">
              <a:defRPr sz="1400" b="1">
                <a:solidFill>
                  <a:srgbClr val="E52E81"/>
                </a:solidFill>
                <a:latin typeface="Arial" charset="0"/>
                <a:ea typeface="Arial" charset="0"/>
                <a:cs typeface="Arial" charset="0"/>
              </a:defRPr>
            </a:lvl3pPr>
            <a:lvl4pPr marL="1600200" indent="-228600" eaLnBrk="0" hangingPunct="0">
              <a:defRPr sz="1400" b="1">
                <a:solidFill>
                  <a:srgbClr val="E52E81"/>
                </a:solidFill>
                <a:latin typeface="Arial" charset="0"/>
                <a:ea typeface="Arial" charset="0"/>
                <a:cs typeface="Arial" charset="0"/>
              </a:defRPr>
            </a:lvl4pPr>
            <a:lvl5pPr marL="2057400" indent="-228600" eaLnBrk="0" hangingPunct="0">
              <a:defRPr sz="1400" b="1">
                <a:solidFill>
                  <a:srgbClr val="E52E81"/>
                </a:solidFill>
                <a:latin typeface="Arial" charset="0"/>
                <a:ea typeface="Arial" charset="0"/>
                <a:cs typeface="Arial" charset="0"/>
              </a:defRPr>
            </a:lvl5pPr>
            <a:lvl6pPr marL="2514600" indent="-228600" eaLnBrk="0" fontAlgn="base" hangingPunct="0">
              <a:spcBef>
                <a:spcPct val="0"/>
              </a:spcBef>
              <a:spcAft>
                <a:spcPct val="0"/>
              </a:spcAft>
              <a:defRPr sz="1400" b="1">
                <a:solidFill>
                  <a:srgbClr val="E52E81"/>
                </a:solidFill>
                <a:latin typeface="Arial" charset="0"/>
                <a:ea typeface="Arial" charset="0"/>
                <a:cs typeface="Arial" charset="0"/>
              </a:defRPr>
            </a:lvl6pPr>
            <a:lvl7pPr marL="2971800" indent="-228600" eaLnBrk="0" fontAlgn="base" hangingPunct="0">
              <a:spcBef>
                <a:spcPct val="0"/>
              </a:spcBef>
              <a:spcAft>
                <a:spcPct val="0"/>
              </a:spcAft>
              <a:defRPr sz="1400" b="1">
                <a:solidFill>
                  <a:srgbClr val="E52E81"/>
                </a:solidFill>
                <a:latin typeface="Arial" charset="0"/>
                <a:ea typeface="Arial" charset="0"/>
                <a:cs typeface="Arial" charset="0"/>
              </a:defRPr>
            </a:lvl7pPr>
            <a:lvl8pPr marL="3429000" indent="-228600" eaLnBrk="0" fontAlgn="base" hangingPunct="0">
              <a:spcBef>
                <a:spcPct val="0"/>
              </a:spcBef>
              <a:spcAft>
                <a:spcPct val="0"/>
              </a:spcAft>
              <a:defRPr sz="1400" b="1">
                <a:solidFill>
                  <a:srgbClr val="E52E81"/>
                </a:solidFill>
                <a:latin typeface="Arial" charset="0"/>
                <a:ea typeface="Arial" charset="0"/>
                <a:cs typeface="Arial" charset="0"/>
              </a:defRPr>
            </a:lvl8pPr>
            <a:lvl9pPr marL="3886200" indent="-228600" eaLnBrk="0" fontAlgn="base" hangingPunct="0">
              <a:spcBef>
                <a:spcPct val="0"/>
              </a:spcBef>
              <a:spcAft>
                <a:spcPct val="0"/>
              </a:spcAft>
              <a:defRPr sz="1400" b="1">
                <a:solidFill>
                  <a:srgbClr val="E52E81"/>
                </a:solidFill>
                <a:latin typeface="Arial" charset="0"/>
                <a:ea typeface="Arial" charset="0"/>
                <a:cs typeface="Arial" charset="0"/>
              </a:defRPr>
            </a:lvl9pPr>
          </a:lstStyle>
          <a:p>
            <a:pPr algn="r" eaLnBrk="1" hangingPunct="1">
              <a:spcBef>
                <a:spcPct val="0"/>
              </a:spcBef>
              <a:defRPr/>
            </a:pPr>
            <a:r>
              <a:rPr lang="en-US" sz="900" b="0">
                <a:solidFill>
                  <a:srgbClr val="808080"/>
                </a:solidFill>
              </a:rPr>
              <a:t>p. </a:t>
            </a:r>
            <a:fld id="{B538C005-1019-4DFD-87F4-161A6B939A78}" type="slidenum">
              <a:rPr lang="en-US" sz="900" b="0">
                <a:solidFill>
                  <a:srgbClr val="808080"/>
                </a:solidFill>
              </a:rPr>
              <a:pPr algn="r" eaLnBrk="1" hangingPunct="1">
                <a:spcBef>
                  <a:spcPct val="0"/>
                </a:spcBef>
                <a:defRPr/>
              </a:pPr>
              <a:t>‹N°›</a:t>
            </a:fld>
            <a:endParaRPr lang="en-US" sz="900" b="0">
              <a:solidFill>
                <a:srgbClr val="808080"/>
              </a:solidFill>
            </a:endParaRPr>
          </a:p>
        </p:txBody>
      </p:sp>
      <p:pic>
        <p:nvPicPr>
          <p:cNvPr id="2" name="Picture 2" descr="C:\Users\aduclos\Documents\Audrey-PC\Doc-AREVA\RVB_AREVA_GB_20CM.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956496" y="6010162"/>
            <a:ext cx="1080000" cy="8733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Lst>
  <p:hf sldNum="0" hdr="0" dt="0"/>
  <p:txStyles>
    <p:titleStyle>
      <a:lvl1pPr algn="r" rtl="0" eaLnBrk="0" fontAlgn="base" hangingPunct="0">
        <a:lnSpc>
          <a:spcPct val="90000"/>
        </a:lnSpc>
        <a:spcBef>
          <a:spcPct val="0"/>
        </a:spcBef>
        <a:spcAft>
          <a:spcPct val="0"/>
        </a:spcAft>
        <a:defRPr sz="3000" b="1">
          <a:solidFill>
            <a:schemeClr val="tx2"/>
          </a:solidFill>
          <a:latin typeface="+mj-lt"/>
          <a:ea typeface="+mj-ea"/>
          <a:cs typeface="+mj-cs"/>
        </a:defRPr>
      </a:lvl1pPr>
      <a:lvl2pPr algn="r" rtl="0" eaLnBrk="0" fontAlgn="base" hangingPunct="0">
        <a:lnSpc>
          <a:spcPct val="90000"/>
        </a:lnSpc>
        <a:spcBef>
          <a:spcPct val="0"/>
        </a:spcBef>
        <a:spcAft>
          <a:spcPct val="0"/>
        </a:spcAft>
        <a:defRPr sz="3000" b="1">
          <a:solidFill>
            <a:schemeClr val="tx2"/>
          </a:solidFill>
          <a:latin typeface="Arial" charset="0"/>
        </a:defRPr>
      </a:lvl2pPr>
      <a:lvl3pPr algn="r" rtl="0" eaLnBrk="0" fontAlgn="base" hangingPunct="0">
        <a:lnSpc>
          <a:spcPct val="90000"/>
        </a:lnSpc>
        <a:spcBef>
          <a:spcPct val="0"/>
        </a:spcBef>
        <a:spcAft>
          <a:spcPct val="0"/>
        </a:spcAft>
        <a:defRPr sz="3000" b="1">
          <a:solidFill>
            <a:schemeClr val="tx2"/>
          </a:solidFill>
          <a:latin typeface="Arial" charset="0"/>
        </a:defRPr>
      </a:lvl3pPr>
      <a:lvl4pPr algn="r" rtl="0" eaLnBrk="0" fontAlgn="base" hangingPunct="0">
        <a:lnSpc>
          <a:spcPct val="90000"/>
        </a:lnSpc>
        <a:spcBef>
          <a:spcPct val="0"/>
        </a:spcBef>
        <a:spcAft>
          <a:spcPct val="0"/>
        </a:spcAft>
        <a:defRPr sz="3000" b="1">
          <a:solidFill>
            <a:schemeClr val="tx2"/>
          </a:solidFill>
          <a:latin typeface="Arial" charset="0"/>
        </a:defRPr>
      </a:lvl4pPr>
      <a:lvl5pPr algn="r" rtl="0" eaLnBrk="0" fontAlgn="base" hangingPunct="0">
        <a:lnSpc>
          <a:spcPct val="90000"/>
        </a:lnSpc>
        <a:spcBef>
          <a:spcPct val="0"/>
        </a:spcBef>
        <a:spcAft>
          <a:spcPct val="0"/>
        </a:spcAft>
        <a:defRPr sz="3000" b="1">
          <a:solidFill>
            <a:schemeClr val="tx2"/>
          </a:solidFill>
          <a:latin typeface="Arial" charset="0"/>
        </a:defRPr>
      </a:lvl5pPr>
      <a:lvl6pPr marL="457200" algn="r" rtl="0" eaLnBrk="1" fontAlgn="base" hangingPunct="1">
        <a:lnSpc>
          <a:spcPct val="90000"/>
        </a:lnSpc>
        <a:spcBef>
          <a:spcPct val="0"/>
        </a:spcBef>
        <a:spcAft>
          <a:spcPct val="0"/>
        </a:spcAft>
        <a:defRPr sz="3000" b="1">
          <a:solidFill>
            <a:schemeClr val="tx2"/>
          </a:solidFill>
          <a:latin typeface="Arial" charset="0"/>
        </a:defRPr>
      </a:lvl6pPr>
      <a:lvl7pPr marL="914400" algn="r" rtl="0" eaLnBrk="1" fontAlgn="base" hangingPunct="1">
        <a:lnSpc>
          <a:spcPct val="90000"/>
        </a:lnSpc>
        <a:spcBef>
          <a:spcPct val="0"/>
        </a:spcBef>
        <a:spcAft>
          <a:spcPct val="0"/>
        </a:spcAft>
        <a:defRPr sz="3000" b="1">
          <a:solidFill>
            <a:schemeClr val="tx2"/>
          </a:solidFill>
          <a:latin typeface="Arial" charset="0"/>
        </a:defRPr>
      </a:lvl7pPr>
      <a:lvl8pPr marL="1371600" algn="r" rtl="0" eaLnBrk="1" fontAlgn="base" hangingPunct="1">
        <a:lnSpc>
          <a:spcPct val="90000"/>
        </a:lnSpc>
        <a:spcBef>
          <a:spcPct val="0"/>
        </a:spcBef>
        <a:spcAft>
          <a:spcPct val="0"/>
        </a:spcAft>
        <a:defRPr sz="3000" b="1">
          <a:solidFill>
            <a:schemeClr val="tx2"/>
          </a:solidFill>
          <a:latin typeface="Arial" charset="0"/>
        </a:defRPr>
      </a:lvl8pPr>
      <a:lvl9pPr marL="1828800" algn="r" rtl="0" eaLnBrk="1" fontAlgn="base" hangingPunct="1">
        <a:lnSpc>
          <a:spcPct val="90000"/>
        </a:lnSpc>
        <a:spcBef>
          <a:spcPct val="0"/>
        </a:spcBef>
        <a:spcAft>
          <a:spcPct val="0"/>
        </a:spcAft>
        <a:defRPr sz="3000" b="1">
          <a:solidFill>
            <a:schemeClr val="tx2"/>
          </a:solidFill>
          <a:latin typeface="Arial" charset="0"/>
        </a:defRPr>
      </a:lvl9pPr>
    </p:titleStyle>
    <p:bodyStyle>
      <a:lvl1pPr marL="271463" indent="-271463" algn="l" rtl="0" eaLnBrk="0" fontAlgn="base" hangingPunct="0">
        <a:spcBef>
          <a:spcPct val="20000"/>
        </a:spcBef>
        <a:spcAft>
          <a:spcPct val="20000"/>
        </a:spcAft>
        <a:buClr>
          <a:schemeClr val="tx2"/>
        </a:buClr>
        <a:buFont typeface="Arial" charset="0"/>
        <a:buBlip>
          <a:blip r:embed="rId19"/>
        </a:buBlip>
        <a:defRPr sz="2000" b="1">
          <a:solidFill>
            <a:schemeClr val="tx1"/>
          </a:solidFill>
          <a:latin typeface="+mn-lt"/>
          <a:ea typeface="+mn-ea"/>
          <a:cs typeface="+mn-cs"/>
        </a:defRPr>
      </a:lvl1pPr>
      <a:lvl2pPr marL="717550" indent="-268288" algn="l" rtl="0" eaLnBrk="0" fontAlgn="base" hangingPunct="0">
        <a:spcBef>
          <a:spcPct val="20000"/>
        </a:spcBef>
        <a:spcAft>
          <a:spcPct val="10000"/>
        </a:spcAft>
        <a:buClr>
          <a:schemeClr val="accent1"/>
        </a:buClr>
        <a:buSzPct val="95000"/>
        <a:buFont typeface="Wingdings" pitchFamily="2" charset="2"/>
        <a:buChar char="u"/>
        <a:defRPr sz="1600" b="1">
          <a:solidFill>
            <a:schemeClr val="tx1"/>
          </a:solidFill>
          <a:latin typeface="+mn-lt"/>
        </a:defRPr>
      </a:lvl2pPr>
      <a:lvl3pPr marL="1073150" indent="-176213" algn="l" rtl="0" eaLnBrk="0" fontAlgn="base" hangingPunct="0">
        <a:spcBef>
          <a:spcPct val="20000"/>
        </a:spcBef>
        <a:spcAft>
          <a:spcPct val="0"/>
        </a:spcAft>
        <a:buClr>
          <a:schemeClr val="tx2"/>
        </a:buClr>
        <a:buFont typeface="Symbol" pitchFamily="18" charset="2"/>
        <a:buChar char="·"/>
        <a:defRPr sz="1400">
          <a:solidFill>
            <a:schemeClr val="tx1"/>
          </a:solidFill>
          <a:latin typeface="+mn-lt"/>
        </a:defRPr>
      </a:lvl3pPr>
      <a:lvl4pPr marL="1436688" indent="-93663" algn="l" rtl="0" eaLnBrk="0" fontAlgn="base" hangingPunct="0">
        <a:spcBef>
          <a:spcPct val="20000"/>
        </a:spcBef>
        <a:spcAft>
          <a:spcPct val="0"/>
        </a:spcAft>
        <a:buClr>
          <a:schemeClr val="tx1"/>
        </a:buClr>
        <a:buFont typeface="Arial" charset="0"/>
        <a:buChar char="-"/>
        <a:defRPr sz="1200">
          <a:solidFill>
            <a:schemeClr val="tx1"/>
          </a:solidFill>
          <a:latin typeface="+mn-lt"/>
        </a:defRPr>
      </a:lvl4pPr>
      <a:lvl5pPr marL="1973263" indent="-179388" algn="l" rtl="0" eaLnBrk="0" fontAlgn="base" hangingPunct="0">
        <a:spcBef>
          <a:spcPct val="20000"/>
        </a:spcBef>
        <a:spcAft>
          <a:spcPct val="0"/>
        </a:spcAft>
        <a:buFont typeface="Arial" charset="0"/>
        <a:buChar char="­"/>
        <a:defRPr sz="1200">
          <a:solidFill>
            <a:schemeClr val="tx1"/>
          </a:solidFill>
          <a:latin typeface="+mn-lt"/>
        </a:defRPr>
      </a:lvl5pPr>
      <a:lvl6pPr marL="2430463" indent="-179388" algn="l" rtl="0" eaLnBrk="1" fontAlgn="base" hangingPunct="1">
        <a:spcBef>
          <a:spcPct val="20000"/>
        </a:spcBef>
        <a:spcAft>
          <a:spcPct val="0"/>
        </a:spcAft>
        <a:buFont typeface="Arial" charset="0"/>
        <a:buChar char="­"/>
        <a:defRPr sz="1200">
          <a:solidFill>
            <a:schemeClr val="tx1"/>
          </a:solidFill>
          <a:latin typeface="+mn-lt"/>
        </a:defRPr>
      </a:lvl6pPr>
      <a:lvl7pPr marL="2887663" indent="-179388" algn="l" rtl="0" eaLnBrk="1" fontAlgn="base" hangingPunct="1">
        <a:spcBef>
          <a:spcPct val="20000"/>
        </a:spcBef>
        <a:spcAft>
          <a:spcPct val="0"/>
        </a:spcAft>
        <a:buFont typeface="Arial" charset="0"/>
        <a:buChar char="­"/>
        <a:defRPr sz="1200">
          <a:solidFill>
            <a:schemeClr val="tx1"/>
          </a:solidFill>
          <a:latin typeface="+mn-lt"/>
        </a:defRPr>
      </a:lvl7pPr>
      <a:lvl8pPr marL="3344863" indent="-179388" algn="l" rtl="0" eaLnBrk="1" fontAlgn="base" hangingPunct="1">
        <a:spcBef>
          <a:spcPct val="20000"/>
        </a:spcBef>
        <a:spcAft>
          <a:spcPct val="0"/>
        </a:spcAft>
        <a:buFont typeface="Arial" charset="0"/>
        <a:buChar char="­"/>
        <a:defRPr sz="1200">
          <a:solidFill>
            <a:schemeClr val="tx1"/>
          </a:solidFill>
          <a:latin typeface="+mn-lt"/>
        </a:defRPr>
      </a:lvl8pPr>
      <a:lvl9pPr marL="3802063" indent="-179388"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Areva-ppt-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3263" y="2611438"/>
            <a:ext cx="26558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Audrey.duclos@areva.com"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55650" y="2420938"/>
            <a:ext cx="65008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lnSpc>
                <a:spcPct val="95000"/>
              </a:lnSpc>
              <a:spcBef>
                <a:spcPct val="0"/>
              </a:spcBef>
              <a:spcAft>
                <a:spcPct val="0"/>
              </a:spcAft>
              <a:buClrTx/>
              <a:buFontTx/>
              <a:buNone/>
            </a:pPr>
            <a:r>
              <a:rPr lang="en-US" altLang="fr-FR" sz="3600">
                <a:solidFill>
                  <a:srgbClr val="CC0000"/>
                </a:solidFill>
              </a:rPr>
              <a:t/>
            </a:r>
            <a:br>
              <a:rPr lang="en-US" altLang="fr-FR" sz="3600">
                <a:solidFill>
                  <a:srgbClr val="CC0000"/>
                </a:solidFill>
              </a:rPr>
            </a:br>
            <a:endParaRPr lang="en-US" altLang="fr-FR" sz="3600"/>
          </a:p>
        </p:txBody>
      </p:sp>
      <p:sp>
        <p:nvSpPr>
          <p:cNvPr id="31747" name="Rectangle 3"/>
          <p:cNvSpPr>
            <a:spLocks noChangeArrowheads="1"/>
          </p:cNvSpPr>
          <p:nvPr/>
        </p:nvSpPr>
        <p:spPr bwMode="auto">
          <a:xfrm>
            <a:off x="223838" y="5229225"/>
            <a:ext cx="7766050" cy="296863"/>
          </a:xfrm>
          <a:prstGeom prst="rect">
            <a:avLst/>
          </a:prstGeom>
          <a:noFill/>
          <a:ln>
            <a:noFill/>
          </a:ln>
          <a:extLst/>
        </p:spPr>
        <p:txBody>
          <a:bodyPr lIns="0" tIns="0" rIns="0" bIns="0"/>
          <a:lstStyle/>
          <a:p>
            <a:pPr>
              <a:lnSpc>
                <a:spcPct val="95000"/>
              </a:lnSpc>
              <a:spcAft>
                <a:spcPct val="20000"/>
              </a:spcAft>
              <a:buClr>
                <a:schemeClr val="tx2"/>
              </a:buClr>
              <a:buFont typeface="Arial" pitchFamily="34" charset="0"/>
              <a:buNone/>
              <a:defRPr/>
            </a:pPr>
            <a:r>
              <a:rPr lang="en-US" sz="1600" dirty="0">
                <a:solidFill>
                  <a:schemeClr val="tx1"/>
                </a:solidFill>
                <a:latin typeface="Arial" pitchFamily="34" charset="0"/>
              </a:rPr>
              <a:t>6</a:t>
            </a:r>
            <a:r>
              <a:rPr lang="en-US" sz="1600" baseline="30000" dirty="0">
                <a:solidFill>
                  <a:schemeClr val="tx1"/>
                </a:solidFill>
                <a:latin typeface="Arial" pitchFamily="34" charset="0"/>
              </a:rPr>
              <a:t>th</a:t>
            </a:r>
            <a:r>
              <a:rPr lang="en-US" sz="1600" dirty="0">
                <a:solidFill>
                  <a:schemeClr val="tx1"/>
                </a:solidFill>
                <a:latin typeface="Arial" pitchFamily="34" charset="0"/>
              </a:rPr>
              <a:t> ICHS, October 19-21, 2015 – Yokohama, </a:t>
            </a:r>
            <a:r>
              <a:rPr lang="en-US" sz="1600" dirty="0" smtClean="0">
                <a:solidFill>
                  <a:schemeClr val="tx1"/>
                </a:solidFill>
                <a:latin typeface="Arial" pitchFamily="34" charset="0"/>
              </a:rPr>
              <a:t>Japan</a:t>
            </a:r>
          </a:p>
          <a:p>
            <a:pPr>
              <a:lnSpc>
                <a:spcPct val="95000"/>
              </a:lnSpc>
              <a:spcAft>
                <a:spcPct val="20000"/>
              </a:spcAft>
              <a:buClr>
                <a:schemeClr val="tx2"/>
              </a:buClr>
              <a:buFont typeface="Arial" pitchFamily="34" charset="0"/>
              <a:buNone/>
              <a:defRPr/>
            </a:pPr>
            <a:endParaRPr lang="en-US" sz="1600" dirty="0" smtClean="0">
              <a:solidFill>
                <a:schemeClr val="tx1"/>
              </a:solidFill>
              <a:latin typeface="Arial" pitchFamily="34" charset="0"/>
            </a:endParaRPr>
          </a:p>
          <a:p>
            <a:pPr>
              <a:lnSpc>
                <a:spcPct val="95000"/>
              </a:lnSpc>
              <a:spcAft>
                <a:spcPct val="20000"/>
              </a:spcAft>
              <a:buClr>
                <a:schemeClr val="tx2"/>
              </a:buClr>
              <a:buFont typeface="Arial" pitchFamily="34" charset="0"/>
              <a:buNone/>
              <a:defRPr/>
            </a:pPr>
            <a:r>
              <a:rPr lang="en-US" sz="1400" baseline="30000" dirty="0">
                <a:solidFill>
                  <a:schemeClr val="tx1"/>
                </a:solidFill>
                <a:latin typeface="Arial" pitchFamily="34" charset="0"/>
              </a:rPr>
              <a:t>1</a:t>
            </a:r>
            <a:r>
              <a:rPr lang="en-US" sz="1400" dirty="0">
                <a:solidFill>
                  <a:schemeClr val="tx1"/>
                </a:solidFill>
                <a:latin typeface="Arial" pitchFamily="34" charset="0"/>
              </a:rPr>
              <a:t> AREVA ENERGY STORAGE</a:t>
            </a:r>
          </a:p>
          <a:p>
            <a:pPr>
              <a:lnSpc>
                <a:spcPct val="95000"/>
              </a:lnSpc>
              <a:spcAft>
                <a:spcPct val="20000"/>
              </a:spcAft>
              <a:buClr>
                <a:schemeClr val="tx2"/>
              </a:buClr>
              <a:buFont typeface="Arial" pitchFamily="34" charset="0"/>
              <a:buNone/>
              <a:defRPr/>
            </a:pPr>
            <a:r>
              <a:rPr lang="en-US" sz="1400" baseline="30000" dirty="0">
                <a:solidFill>
                  <a:schemeClr val="tx1"/>
                </a:solidFill>
                <a:latin typeface="Arial" pitchFamily="34" charset="0"/>
              </a:rPr>
              <a:t>2</a:t>
            </a:r>
            <a:r>
              <a:rPr lang="en-US" sz="1400" dirty="0">
                <a:solidFill>
                  <a:schemeClr val="tx1"/>
                </a:solidFill>
                <a:latin typeface="Arial" pitchFamily="34" charset="0"/>
              </a:rPr>
              <a:t> INERIS</a:t>
            </a:r>
          </a:p>
          <a:p>
            <a:pPr>
              <a:lnSpc>
                <a:spcPct val="95000"/>
              </a:lnSpc>
              <a:spcAft>
                <a:spcPct val="20000"/>
              </a:spcAft>
              <a:buClr>
                <a:schemeClr val="tx2"/>
              </a:buClr>
              <a:buFont typeface="Arial" pitchFamily="34" charset="0"/>
              <a:buNone/>
              <a:defRPr/>
            </a:pPr>
            <a:endParaRPr lang="en-US" sz="1600" dirty="0">
              <a:solidFill>
                <a:schemeClr val="tx1"/>
              </a:solidFill>
              <a:latin typeface="Arial" pitchFamily="34" charset="0"/>
            </a:endParaRPr>
          </a:p>
          <a:p>
            <a:pPr>
              <a:lnSpc>
                <a:spcPct val="95000"/>
              </a:lnSpc>
              <a:spcAft>
                <a:spcPct val="20000"/>
              </a:spcAft>
              <a:buClr>
                <a:schemeClr val="tx2"/>
              </a:buClr>
              <a:buFont typeface="Arial" pitchFamily="34" charset="0"/>
              <a:buNone/>
              <a:defRPr/>
            </a:pPr>
            <a:endParaRPr lang="en-US" sz="1050" u="sng" dirty="0">
              <a:solidFill>
                <a:schemeClr val="tx1"/>
              </a:solidFill>
              <a:latin typeface="Arial" pitchFamily="34" charset="0"/>
            </a:endParaRPr>
          </a:p>
          <a:p>
            <a:pPr>
              <a:lnSpc>
                <a:spcPct val="95000"/>
              </a:lnSpc>
              <a:spcAft>
                <a:spcPct val="20000"/>
              </a:spcAft>
              <a:buClr>
                <a:schemeClr val="tx2"/>
              </a:buClr>
              <a:buFont typeface="Arial" pitchFamily="34" charset="0"/>
              <a:buNone/>
              <a:defRPr/>
            </a:pPr>
            <a:endParaRPr lang="en-US" sz="1050" u="sng" dirty="0">
              <a:solidFill>
                <a:schemeClr val="tx1"/>
              </a:solidFill>
              <a:latin typeface="Arial" pitchFamily="34" charset="0"/>
            </a:endParaRPr>
          </a:p>
        </p:txBody>
      </p:sp>
      <p:sp>
        <p:nvSpPr>
          <p:cNvPr id="4101" name="Titre 1"/>
          <p:cNvSpPr>
            <a:spLocks noGrp="1"/>
          </p:cNvSpPr>
          <p:nvPr>
            <p:ph type="ctrTitle"/>
          </p:nvPr>
        </p:nvSpPr>
        <p:spPr>
          <a:xfrm>
            <a:off x="971550" y="2492375"/>
            <a:ext cx="7927975" cy="1770063"/>
          </a:xfrm>
        </p:spPr>
        <p:txBody>
          <a:bodyPr/>
          <a:lstStyle/>
          <a:p>
            <a:pPr eaLnBrk="1" hangingPunct="1">
              <a:defRPr/>
            </a:pPr>
            <a:r>
              <a:rPr lang="en-IE" altLang="fr-FR" cap="all" dirty="0" smtClean="0"/>
              <a:t>Engineering Safety in Hydrogen-Energy Applications</a:t>
            </a:r>
            <a:endParaRPr lang="fr-FR" altLang="fr-FR" cap="all" dirty="0" smtClean="0"/>
          </a:p>
        </p:txBody>
      </p:sp>
      <p:sp>
        <p:nvSpPr>
          <p:cNvPr id="6149" name="Rectangle 3"/>
          <p:cNvSpPr>
            <a:spLocks noChangeArrowheads="1"/>
          </p:cNvSpPr>
          <p:nvPr/>
        </p:nvSpPr>
        <p:spPr bwMode="auto">
          <a:xfrm>
            <a:off x="215900" y="4537075"/>
            <a:ext cx="7766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lnSpc>
                <a:spcPct val="95000"/>
              </a:lnSpc>
              <a:buFont typeface="Arial" charset="0"/>
              <a:buNone/>
            </a:pPr>
            <a:r>
              <a:rPr lang="en-US" altLang="fr-FR" dirty="0">
                <a:solidFill>
                  <a:srgbClr val="C00000"/>
                </a:solidFill>
              </a:rPr>
              <a:t>Audrey </a:t>
            </a:r>
            <a:r>
              <a:rPr lang="en-US" altLang="fr-FR" dirty="0" smtClean="0">
                <a:solidFill>
                  <a:srgbClr val="C00000"/>
                </a:solidFill>
              </a:rPr>
              <a:t>DUCLOS</a:t>
            </a:r>
            <a:r>
              <a:rPr lang="en-US" altLang="fr-FR" baseline="30000" dirty="0" smtClean="0">
                <a:solidFill>
                  <a:srgbClr val="C00000"/>
                </a:solidFill>
              </a:rPr>
              <a:t>1</a:t>
            </a:r>
            <a:r>
              <a:rPr lang="en-US" altLang="fr-FR" dirty="0">
                <a:solidFill>
                  <a:srgbClr val="C00000"/>
                </a:solidFill>
              </a:rPr>
              <a:t>, </a:t>
            </a:r>
            <a:r>
              <a:rPr lang="fr-FR" b="0" dirty="0">
                <a:solidFill>
                  <a:srgbClr val="C00000"/>
                </a:solidFill>
              </a:rPr>
              <a:t>C. Proust</a:t>
            </a:r>
            <a:r>
              <a:rPr lang="fr-FR" b="0" baseline="30000" dirty="0">
                <a:solidFill>
                  <a:srgbClr val="C00000"/>
                </a:solidFill>
              </a:rPr>
              <a:t>2</a:t>
            </a:r>
            <a:r>
              <a:rPr lang="fr-FR" b="0" dirty="0">
                <a:solidFill>
                  <a:srgbClr val="C00000"/>
                </a:solidFill>
              </a:rPr>
              <a:t>, J. Daubech</a:t>
            </a:r>
            <a:r>
              <a:rPr lang="fr-FR" b="0" baseline="30000" dirty="0">
                <a:solidFill>
                  <a:srgbClr val="C00000"/>
                </a:solidFill>
              </a:rPr>
              <a:t>2</a:t>
            </a:r>
            <a:r>
              <a:rPr lang="fr-FR" b="0" dirty="0">
                <a:solidFill>
                  <a:srgbClr val="C00000"/>
                </a:solidFill>
              </a:rPr>
              <a:t>, and F. </a:t>
            </a:r>
            <a:r>
              <a:rPr lang="fr-FR" b="0" dirty="0" smtClean="0">
                <a:solidFill>
                  <a:srgbClr val="C00000"/>
                </a:solidFill>
              </a:rPr>
              <a:t>Verbecke</a:t>
            </a:r>
            <a:r>
              <a:rPr lang="fr-FR" b="0" baseline="30000" dirty="0" smtClean="0">
                <a:solidFill>
                  <a:srgbClr val="C00000"/>
                </a:solidFill>
              </a:rPr>
              <a:t>1</a:t>
            </a:r>
            <a:endParaRPr lang="fr-FR" b="0" baseline="300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OF THE BOW-TIE</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 name="Rectangle 2"/>
          <p:cNvSpPr/>
          <p:nvPr/>
        </p:nvSpPr>
        <p:spPr>
          <a:xfrm>
            <a:off x="4188898" y="4449392"/>
            <a:ext cx="1953868" cy="338554"/>
          </a:xfrm>
          <a:prstGeom prst="rect">
            <a:avLst/>
          </a:prstGeom>
        </p:spPr>
        <p:txBody>
          <a:bodyPr wrap="none">
            <a:spAutoFit/>
          </a:bodyPr>
          <a:lstStyle/>
          <a:p>
            <a:r>
              <a:rPr lang="fr-FR" sz="1600" dirty="0" smtClean="0">
                <a:solidFill>
                  <a:schemeClr val="tx2"/>
                </a:solidFill>
              </a:rPr>
              <a:t>CENTRAL EVENT </a:t>
            </a:r>
            <a:endParaRPr lang="fr-FR" sz="1600" dirty="0">
              <a:solidFill>
                <a:schemeClr val="tx2"/>
              </a:solidFill>
            </a:endParaRPr>
          </a:p>
        </p:txBody>
      </p:sp>
    </p:spTree>
    <p:extLst>
      <p:ext uri="{BB962C8B-B14F-4D97-AF65-F5344CB8AC3E}">
        <p14:creationId xmlns:p14="http://schemas.microsoft.com/office/powerpoint/2010/main" val="3129609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OF THE BOW-TIE</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grpSp>
        <p:nvGrpSpPr>
          <p:cNvPr id="3" name="Groupe 2"/>
          <p:cNvGrpSpPr/>
          <p:nvPr/>
        </p:nvGrpSpPr>
        <p:grpSpPr>
          <a:xfrm>
            <a:off x="2123728" y="2276952"/>
            <a:ext cx="2556104" cy="3528312"/>
            <a:chOff x="2123728" y="2276952"/>
            <a:chExt cx="2556104" cy="3528312"/>
          </a:xfrm>
        </p:grpSpPr>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grpSp>
      <p:grpSp>
        <p:nvGrpSpPr>
          <p:cNvPr id="5" name="Groupe 4"/>
          <p:cNvGrpSpPr/>
          <p:nvPr/>
        </p:nvGrpSpPr>
        <p:grpSpPr>
          <a:xfrm>
            <a:off x="107504" y="1366422"/>
            <a:ext cx="2016224" cy="2545523"/>
            <a:chOff x="107504" y="1366422"/>
            <a:chExt cx="2016224" cy="2545523"/>
          </a:xfrm>
        </p:grpSpPr>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grpSp>
      <p:grpSp>
        <p:nvGrpSpPr>
          <p:cNvPr id="6" name="Groupe 5"/>
          <p:cNvGrpSpPr/>
          <p:nvPr/>
        </p:nvGrpSpPr>
        <p:grpSpPr>
          <a:xfrm>
            <a:off x="107504" y="4519806"/>
            <a:ext cx="2016224" cy="1812130"/>
            <a:chOff x="107504" y="4519806"/>
            <a:chExt cx="2016224" cy="1812130"/>
          </a:xfrm>
        </p:grpSpPr>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7" name="Flèche droite 6"/>
          <p:cNvSpPr/>
          <p:nvPr/>
        </p:nvSpPr>
        <p:spPr bwMode="auto">
          <a:xfrm flipH="1">
            <a:off x="3725080" y="1487221"/>
            <a:ext cx="2287079" cy="694466"/>
          </a:xfrm>
          <a:prstGeom prst="rightArrow">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sp>
        <p:nvSpPr>
          <p:cNvPr id="11" name="ZoneTexte 10"/>
          <p:cNvSpPr txBox="1"/>
          <p:nvPr/>
        </p:nvSpPr>
        <p:spPr>
          <a:xfrm>
            <a:off x="4382700" y="2181687"/>
            <a:ext cx="1566264" cy="830997"/>
          </a:xfrm>
          <a:prstGeom prst="rect">
            <a:avLst/>
          </a:prstGeom>
          <a:noFill/>
        </p:spPr>
        <p:txBody>
          <a:bodyPr wrap="square" rtlCol="0">
            <a:spAutoFit/>
          </a:bodyPr>
          <a:lstStyle/>
          <a:p>
            <a:r>
              <a:rPr lang="fr-FR" sz="1600" dirty="0" smtClean="0">
                <a:solidFill>
                  <a:schemeClr val="accent1"/>
                </a:solidFill>
              </a:rPr>
              <a:t>CREATION OF THE FAULT TREE</a:t>
            </a:r>
            <a:endParaRPr lang="fr-FR" sz="1600" dirty="0">
              <a:solidFill>
                <a:schemeClr val="accent1"/>
              </a:solidFill>
            </a:endParaRPr>
          </a:p>
        </p:txBody>
      </p:sp>
    </p:spTree>
    <p:extLst>
      <p:ext uri="{BB962C8B-B14F-4D97-AF65-F5344CB8AC3E}">
        <p14:creationId xmlns:p14="http://schemas.microsoft.com/office/powerpoint/2010/main" val="6723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OF THE BOW-TIE</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grpSp>
        <p:nvGrpSpPr>
          <p:cNvPr id="7" name="Groupe 6"/>
          <p:cNvGrpSpPr/>
          <p:nvPr/>
        </p:nvGrpSpPr>
        <p:grpSpPr>
          <a:xfrm>
            <a:off x="5651832" y="3519096"/>
            <a:ext cx="3168320" cy="720000"/>
            <a:chOff x="5651832" y="3519096"/>
            <a:chExt cx="3168320" cy="720000"/>
          </a:xfrm>
        </p:grpSpPr>
        <p:sp>
          <p:nvSpPr>
            <p:cNvPr id="74" name="Text Box 44"/>
            <p:cNvSpPr txBox="1">
              <a:spLocks noChangeArrowheads="1"/>
            </p:cNvSpPr>
            <p:nvPr/>
          </p:nvSpPr>
          <p:spPr bwMode="auto">
            <a:xfrm>
              <a:off x="7560152" y="3519096"/>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Jet fire</a:t>
              </a:r>
              <a:endParaRPr lang="en-US" sz="1400" b="0" i="0" strike="noStrike" dirty="0">
                <a:solidFill>
                  <a:srgbClr val="000000"/>
                </a:solidFill>
                <a:latin typeface="+mn-lt"/>
                <a:cs typeface="Times New Roman" pitchFamily="18" charset="0"/>
              </a:endParaRPr>
            </a:p>
          </p:txBody>
        </p:sp>
        <p:sp>
          <p:nvSpPr>
            <p:cNvPr id="21" name="Text Box 44"/>
            <p:cNvSpPr txBox="1">
              <a:spLocks noChangeArrowheads="1"/>
            </p:cNvSpPr>
            <p:nvPr/>
          </p:nvSpPr>
          <p:spPr bwMode="auto">
            <a:xfrm>
              <a:off x="6192120" y="3645096"/>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b="0" dirty="0">
                  <a:solidFill>
                    <a:srgbClr val="000000"/>
                  </a:solidFill>
                  <a:cs typeface="Times New Roman" pitchFamily="18" charset="0"/>
                </a:rPr>
                <a:t>I</a:t>
              </a:r>
              <a:r>
                <a:rPr lang="fr-FR" sz="1400" b="0" i="0" strike="noStrike" dirty="0" smtClean="0">
                  <a:solidFill>
                    <a:srgbClr val="000000"/>
                  </a:solidFill>
                  <a:latin typeface="+mn-lt"/>
                  <a:cs typeface="Times New Roman" pitchFamily="18" charset="0"/>
                </a:rPr>
                <a:t>gnition </a:t>
              </a:r>
              <a:endParaRPr lang="fr-FR" sz="1400" b="0" i="0" strike="noStrike" dirty="0">
                <a:solidFill>
                  <a:srgbClr val="000000"/>
                </a:solidFill>
                <a:latin typeface="+mn-lt"/>
                <a:cs typeface="Times New Roman" pitchFamily="18" charset="0"/>
              </a:endParaRPr>
            </a:p>
          </p:txBody>
        </p:sp>
        <p:cxnSp>
          <p:nvCxnSpPr>
            <p:cNvPr id="78" name="Connecteur en angle 77"/>
            <p:cNvCxnSpPr>
              <a:stCxn id="12" idx="3"/>
              <a:endCxn id="21" idx="1"/>
            </p:cNvCxnSpPr>
            <p:nvPr/>
          </p:nvCxnSpPr>
          <p:spPr bwMode="auto">
            <a:xfrm>
              <a:off x="5651832" y="3879096"/>
              <a:ext cx="540288" cy="0"/>
            </a:xfrm>
            <a:prstGeom prst="bentConnector3">
              <a:avLst/>
            </a:prstGeom>
            <a:ln/>
            <a:extLst/>
          </p:spPr>
          <p:style>
            <a:lnRef idx="1">
              <a:schemeClr val="dk1"/>
            </a:lnRef>
            <a:fillRef idx="0">
              <a:schemeClr val="dk1"/>
            </a:fillRef>
            <a:effectRef idx="0">
              <a:schemeClr val="dk1"/>
            </a:effectRef>
            <a:fontRef idx="minor">
              <a:schemeClr val="tx1"/>
            </a:fontRef>
          </p:style>
        </p:cxnSp>
        <p:cxnSp>
          <p:nvCxnSpPr>
            <p:cNvPr id="84" name="Connecteur droit 83"/>
            <p:cNvCxnSpPr>
              <a:stCxn id="21" idx="3"/>
              <a:endCxn id="74" idx="1"/>
            </p:cNvCxnSpPr>
            <p:nvPr/>
          </p:nvCxnSpPr>
          <p:spPr bwMode="auto">
            <a:xfrm>
              <a:off x="7164120" y="3879096"/>
              <a:ext cx="396032" cy="0"/>
            </a:xfrm>
            <a:prstGeom prst="line">
              <a:avLst/>
            </a:prstGeom>
            <a:ln/>
            <a:extLst/>
          </p:spPr>
          <p:style>
            <a:lnRef idx="1">
              <a:schemeClr val="dk1"/>
            </a:lnRef>
            <a:fillRef idx="0">
              <a:schemeClr val="dk1"/>
            </a:fillRef>
            <a:effectRef idx="0">
              <a:schemeClr val="dk1"/>
            </a:effectRef>
            <a:fontRef idx="minor">
              <a:schemeClr val="tx1"/>
            </a:fontRef>
          </p:style>
        </p:cxnSp>
      </p:grp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sp>
        <p:nvSpPr>
          <p:cNvPr id="3" name="Flèche droite 2"/>
          <p:cNvSpPr/>
          <p:nvPr/>
        </p:nvSpPr>
        <p:spPr bwMode="auto">
          <a:xfrm>
            <a:off x="4499992" y="1052736"/>
            <a:ext cx="1692008" cy="622418"/>
          </a:xfrm>
          <a:prstGeom prst="rightArrow">
            <a:avLst/>
          </a:prstGeom>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sp>
        <p:nvSpPr>
          <p:cNvPr id="5" name="ZoneTexte 4"/>
          <p:cNvSpPr txBox="1"/>
          <p:nvPr/>
        </p:nvSpPr>
        <p:spPr>
          <a:xfrm>
            <a:off x="4481756" y="1725024"/>
            <a:ext cx="1368152" cy="1077218"/>
          </a:xfrm>
          <a:prstGeom prst="rect">
            <a:avLst/>
          </a:prstGeom>
          <a:noFill/>
        </p:spPr>
        <p:txBody>
          <a:bodyPr wrap="square" rtlCol="0">
            <a:spAutoFit/>
          </a:bodyPr>
          <a:lstStyle/>
          <a:p>
            <a:r>
              <a:rPr lang="fr-FR" sz="1600" dirty="0" smtClean="0">
                <a:solidFill>
                  <a:schemeClr val="accent2"/>
                </a:solidFill>
              </a:rPr>
              <a:t>CREATION OF THE EVENT TREE</a:t>
            </a:r>
            <a:endParaRPr lang="fr-FR" sz="1600" dirty="0">
              <a:solidFill>
                <a:schemeClr val="accent2"/>
              </a:solidFill>
            </a:endParaRPr>
          </a:p>
        </p:txBody>
      </p:sp>
      <p:sp>
        <p:nvSpPr>
          <p:cNvPr id="6" name="ZoneTexte 5"/>
          <p:cNvSpPr txBox="1"/>
          <p:nvPr/>
        </p:nvSpPr>
        <p:spPr>
          <a:xfrm>
            <a:off x="8100712" y="2636912"/>
            <a:ext cx="1007792" cy="307777"/>
          </a:xfrm>
          <a:prstGeom prst="rect">
            <a:avLst/>
          </a:prstGeom>
          <a:noFill/>
        </p:spPr>
        <p:txBody>
          <a:bodyPr wrap="square" rtlCol="0">
            <a:spAutoFit/>
          </a:bodyPr>
          <a:lstStyle/>
          <a:p>
            <a:r>
              <a:rPr lang="fr-FR" sz="1400" b="0" dirty="0" smtClean="0">
                <a:solidFill>
                  <a:schemeClr val="tx1"/>
                </a:solidFill>
              </a:rPr>
              <a:t>PhD n°2</a:t>
            </a:r>
            <a:endParaRPr lang="fr-FR" sz="1400" b="0" dirty="0">
              <a:solidFill>
                <a:schemeClr val="tx1"/>
              </a:solidFill>
            </a:endParaRPr>
          </a:p>
        </p:txBody>
      </p:sp>
      <p:sp>
        <p:nvSpPr>
          <p:cNvPr id="37" name="ZoneTexte 36"/>
          <p:cNvSpPr txBox="1"/>
          <p:nvPr/>
        </p:nvSpPr>
        <p:spPr>
          <a:xfrm>
            <a:off x="8100712" y="4239096"/>
            <a:ext cx="1007792" cy="307777"/>
          </a:xfrm>
          <a:prstGeom prst="rect">
            <a:avLst/>
          </a:prstGeom>
          <a:noFill/>
        </p:spPr>
        <p:txBody>
          <a:bodyPr wrap="square" rtlCol="0">
            <a:spAutoFit/>
          </a:bodyPr>
          <a:lstStyle/>
          <a:p>
            <a:r>
              <a:rPr lang="fr-FR" sz="1400" b="0" dirty="0" smtClean="0">
                <a:solidFill>
                  <a:schemeClr val="tx1"/>
                </a:solidFill>
              </a:rPr>
              <a:t>PhD n°1</a:t>
            </a:r>
            <a:endParaRPr lang="fr-FR" sz="1400" b="0" dirty="0">
              <a:solidFill>
                <a:schemeClr val="tx1"/>
              </a:solidFill>
            </a:endParaRPr>
          </a:p>
        </p:txBody>
      </p:sp>
      <p:grpSp>
        <p:nvGrpSpPr>
          <p:cNvPr id="25" name="Groupe 24"/>
          <p:cNvGrpSpPr/>
          <p:nvPr/>
        </p:nvGrpSpPr>
        <p:grpSpPr>
          <a:xfrm>
            <a:off x="5363800" y="1896650"/>
            <a:ext cx="3456352" cy="1982446"/>
            <a:chOff x="5363800" y="1896650"/>
            <a:chExt cx="3456352" cy="1982446"/>
          </a:xfrm>
        </p:grpSpPr>
        <p:grpSp>
          <p:nvGrpSpPr>
            <p:cNvPr id="11" name="Groupe 10"/>
            <p:cNvGrpSpPr/>
            <p:nvPr/>
          </p:nvGrpSpPr>
          <p:grpSpPr>
            <a:xfrm>
              <a:off x="6192000" y="1896650"/>
              <a:ext cx="2628152" cy="720000"/>
              <a:chOff x="6192000" y="2274738"/>
              <a:chExt cx="2628152" cy="720000"/>
            </a:xfrm>
          </p:grpSpPr>
          <p:sp>
            <p:nvSpPr>
              <p:cNvPr id="20" name="Text Box 44"/>
              <p:cNvSpPr txBox="1">
                <a:spLocks noChangeArrowheads="1"/>
              </p:cNvSpPr>
              <p:nvPr/>
            </p:nvSpPr>
            <p:spPr bwMode="auto">
              <a:xfrm>
                <a:off x="7560152" y="2274738"/>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VCE</a:t>
                </a:r>
                <a:endParaRPr lang="en-US" sz="1400" b="0" i="0" strike="noStrike" dirty="0">
                  <a:solidFill>
                    <a:srgbClr val="000000"/>
                  </a:solidFill>
                  <a:latin typeface="+mn-lt"/>
                  <a:cs typeface="Times New Roman" pitchFamily="18" charset="0"/>
                </a:endParaRPr>
              </a:p>
            </p:txBody>
          </p:sp>
          <p:sp>
            <p:nvSpPr>
              <p:cNvPr id="72" name="Text Box 44"/>
              <p:cNvSpPr txBox="1">
                <a:spLocks noChangeArrowheads="1"/>
              </p:cNvSpPr>
              <p:nvPr/>
            </p:nvSpPr>
            <p:spPr bwMode="auto">
              <a:xfrm>
                <a:off x="6192000" y="2400738"/>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Delayed</a:t>
                </a:r>
                <a:r>
                  <a:rPr lang="fr-FR" sz="1400" b="0" i="0" strike="noStrike" dirty="0" smtClean="0">
                    <a:solidFill>
                      <a:srgbClr val="000000"/>
                    </a:solidFill>
                    <a:latin typeface="+mn-lt"/>
                    <a:cs typeface="Times New Roman" pitchFamily="18" charset="0"/>
                  </a:rPr>
                  <a:t> ignition </a:t>
                </a:r>
                <a:endParaRPr lang="fr-FR" sz="1400" b="0" i="0" strike="noStrike" dirty="0">
                  <a:solidFill>
                    <a:srgbClr val="000000"/>
                  </a:solidFill>
                  <a:latin typeface="+mn-lt"/>
                  <a:cs typeface="Times New Roman" pitchFamily="18" charset="0"/>
                </a:endParaRPr>
              </a:p>
            </p:txBody>
          </p:sp>
          <p:cxnSp>
            <p:nvCxnSpPr>
              <p:cNvPr id="82" name="Connecteur droit 81"/>
              <p:cNvCxnSpPr>
                <a:stCxn id="72" idx="3"/>
                <a:endCxn id="20" idx="1"/>
              </p:cNvCxnSpPr>
              <p:nvPr/>
            </p:nvCxnSpPr>
            <p:spPr bwMode="auto">
              <a:xfrm>
                <a:off x="7164000" y="2634738"/>
                <a:ext cx="396152"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38" name="Text Box 44"/>
            <p:cNvSpPr txBox="1">
              <a:spLocks noChangeArrowheads="1"/>
            </p:cNvSpPr>
            <p:nvPr/>
          </p:nvSpPr>
          <p:spPr bwMode="auto">
            <a:xfrm>
              <a:off x="5363800" y="2759311"/>
              <a:ext cx="1152416" cy="509719"/>
            </a:xfrm>
            <a:prstGeom prst="roundRect">
              <a:avLst/>
            </a:prstGeom>
            <a:solidFill>
              <a:srgbClr val="FFE18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400" b="0" kern="0" dirty="0" smtClean="0">
                  <a:solidFill>
                    <a:srgbClr val="000000"/>
                  </a:solidFill>
                  <a:cs typeface="Times New Roman" pitchFamily="18" charset="0"/>
                </a:rPr>
                <a:t>H2 a</a:t>
              </a: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ccumulation</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8" name="Connecteur en angle 17"/>
            <p:cNvCxnSpPr>
              <a:stCxn id="12" idx="3"/>
              <a:endCxn id="38" idx="2"/>
            </p:cNvCxnSpPr>
            <p:nvPr/>
          </p:nvCxnSpPr>
          <p:spPr bwMode="auto">
            <a:xfrm flipV="1">
              <a:off x="5651832" y="3269030"/>
              <a:ext cx="288176" cy="610066"/>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23" name="Connecteur en angle 22"/>
            <p:cNvCxnSpPr>
              <a:stCxn id="38" idx="0"/>
              <a:endCxn id="72" idx="1"/>
            </p:cNvCxnSpPr>
            <p:nvPr/>
          </p:nvCxnSpPr>
          <p:spPr bwMode="auto">
            <a:xfrm rot="5400000" flipH="1" flipV="1">
              <a:off x="5814674" y="2381985"/>
              <a:ext cx="502661" cy="251992"/>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334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OF THE BOW-TIE</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44"/>
          <p:cNvSpPr txBox="1">
            <a:spLocks noChangeArrowheads="1"/>
          </p:cNvSpPr>
          <p:nvPr/>
        </p:nvSpPr>
        <p:spPr bwMode="auto">
          <a:xfrm>
            <a:off x="6192120" y="3645096"/>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b="0" dirty="0">
                <a:solidFill>
                  <a:srgbClr val="000000"/>
                </a:solidFill>
                <a:cs typeface="Times New Roman" pitchFamily="18" charset="0"/>
              </a:rPr>
              <a:t>I</a:t>
            </a:r>
            <a:r>
              <a:rPr lang="fr-FR" sz="1400" b="0" i="0" strike="noStrike" dirty="0" smtClean="0">
                <a:solidFill>
                  <a:srgbClr val="000000"/>
                </a:solidFill>
                <a:latin typeface="+mn-lt"/>
                <a:cs typeface="Times New Roman" pitchFamily="18" charset="0"/>
              </a:rPr>
              <a:t>gnition </a:t>
            </a:r>
            <a:endParaRPr lang="fr-FR" sz="1400" b="0" i="0" strike="noStrike" dirty="0">
              <a:solidFill>
                <a:srgbClr val="000000"/>
              </a:solidFill>
              <a:latin typeface="+mn-lt"/>
              <a:cs typeface="Times New Roman" pitchFamily="18" charset="0"/>
            </a:endParaRPr>
          </a:p>
        </p:txBody>
      </p:sp>
      <p:grpSp>
        <p:nvGrpSpPr>
          <p:cNvPr id="11" name="Groupe 10"/>
          <p:cNvGrpSpPr/>
          <p:nvPr/>
        </p:nvGrpSpPr>
        <p:grpSpPr>
          <a:xfrm>
            <a:off x="5795952" y="4041032"/>
            <a:ext cx="3024520" cy="1376010"/>
            <a:chOff x="5795952" y="4041032"/>
            <a:chExt cx="3024520" cy="1376010"/>
          </a:xfrm>
        </p:grpSpPr>
        <p:cxnSp>
          <p:nvCxnSpPr>
            <p:cNvPr id="22" name="Connecteur en angle 21"/>
            <p:cNvCxnSpPr>
              <a:stCxn id="23" idx="1"/>
              <a:endCxn id="27" idx="2"/>
            </p:cNvCxnSpPr>
            <p:nvPr/>
          </p:nvCxnSpPr>
          <p:spPr>
            <a:xfrm rot="10800000">
              <a:off x="5795952" y="4041032"/>
              <a:ext cx="1764521" cy="1016010"/>
            </a:xfrm>
            <a:prstGeom prst="bentConnector2">
              <a:avLst/>
            </a:prstGeom>
            <a:ln w="12700">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sp>
          <p:nvSpPr>
            <p:cNvPr id="23" name="Text Box 44"/>
            <p:cNvSpPr txBox="1">
              <a:spLocks noChangeArrowheads="1"/>
            </p:cNvSpPr>
            <p:nvPr/>
          </p:nvSpPr>
          <p:spPr bwMode="auto">
            <a:xfrm>
              <a:off x="7560472" y="4697042"/>
              <a:ext cx="1260000" cy="720000"/>
            </a:xfrm>
            <a:prstGeom prst="roundRect">
              <a:avLst>
                <a:gd name="adj" fmla="val 19318"/>
              </a:avLst>
            </a:prstGeom>
            <a:solidFill>
              <a:schemeClr val="bg1">
                <a:lumMod val="85000"/>
              </a:schemeClr>
            </a:solidFill>
            <a:ln>
              <a:solidFill>
                <a:sysClr val="windowText" lastClr="000000"/>
              </a:solidFill>
              <a:headEnd/>
              <a:tailEnd/>
            </a:ln>
            <a:effectLst/>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No hazardous phenomena</a:t>
              </a:r>
              <a:endParaRPr lang="en-US" sz="1400" b="0" i="0" strike="noStrike" dirty="0">
                <a:solidFill>
                  <a:srgbClr val="000000"/>
                </a:solidFill>
                <a:latin typeface="+mn-lt"/>
                <a:cs typeface="Times New Roman" pitchFamily="18" charset="0"/>
              </a:endParaRPr>
            </a:p>
          </p:txBody>
        </p:sp>
      </p:grpSp>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74" name="Text Box 44"/>
          <p:cNvSpPr txBox="1">
            <a:spLocks noChangeArrowheads="1"/>
          </p:cNvSpPr>
          <p:nvPr/>
        </p:nvSpPr>
        <p:spPr bwMode="auto">
          <a:xfrm>
            <a:off x="7560152" y="3519096"/>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Jet fire</a:t>
            </a:r>
            <a:endParaRPr lang="en-US" sz="1400" b="0" i="0" strike="noStrike" dirty="0">
              <a:solidFill>
                <a:srgbClr val="000000"/>
              </a:solidFill>
              <a:latin typeface="+mn-lt"/>
              <a:cs typeface="Times New Roman" pitchFamily="18" charset="0"/>
            </a:endParaRPr>
          </a:p>
        </p:txBody>
      </p:sp>
      <p:cxnSp>
        <p:nvCxnSpPr>
          <p:cNvPr id="78" name="Connecteur en angle 77"/>
          <p:cNvCxnSpPr>
            <a:stCxn id="12" idx="3"/>
            <a:endCxn id="21" idx="1"/>
          </p:cNvCxnSpPr>
          <p:nvPr/>
        </p:nvCxnSpPr>
        <p:spPr bwMode="auto">
          <a:xfrm>
            <a:off x="5651832" y="3879096"/>
            <a:ext cx="540288" cy="0"/>
          </a:xfrm>
          <a:prstGeom prst="bentConnector3">
            <a:avLst/>
          </a:prstGeom>
          <a:ln/>
          <a:extLst/>
        </p:spPr>
        <p:style>
          <a:lnRef idx="1">
            <a:schemeClr val="dk1"/>
          </a:lnRef>
          <a:fillRef idx="0">
            <a:schemeClr val="dk1"/>
          </a:fillRef>
          <a:effectRef idx="0">
            <a:schemeClr val="dk1"/>
          </a:effectRef>
          <a:fontRef idx="minor">
            <a:schemeClr val="tx1"/>
          </a:fontRef>
        </p:style>
      </p:cxnSp>
      <p:cxnSp>
        <p:nvCxnSpPr>
          <p:cNvPr id="84" name="Connecteur droit 83"/>
          <p:cNvCxnSpPr>
            <a:stCxn id="21" idx="3"/>
            <a:endCxn id="74" idx="1"/>
          </p:cNvCxnSpPr>
          <p:nvPr/>
        </p:nvCxnSpPr>
        <p:spPr bwMode="auto">
          <a:xfrm>
            <a:off x="7164120" y="3879096"/>
            <a:ext cx="39603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grpSp>
        <p:nvGrpSpPr>
          <p:cNvPr id="5" name="Groupe 4"/>
          <p:cNvGrpSpPr/>
          <p:nvPr/>
        </p:nvGrpSpPr>
        <p:grpSpPr>
          <a:xfrm>
            <a:off x="3746860" y="1600470"/>
            <a:ext cx="1329340" cy="1210369"/>
            <a:chOff x="3746860" y="1600470"/>
            <a:chExt cx="1329340" cy="1210369"/>
          </a:xfrm>
        </p:grpSpPr>
        <p:sp>
          <p:nvSpPr>
            <p:cNvPr id="99" name="Rectangle 98"/>
            <p:cNvSpPr/>
            <p:nvPr/>
          </p:nvSpPr>
          <p:spPr>
            <a:xfrm>
              <a:off x="3746860" y="2486839"/>
              <a:ext cx="73025"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100" name="ZoneTexte 136"/>
            <p:cNvSpPr txBox="1">
              <a:spLocks noChangeArrowheads="1"/>
            </p:cNvSpPr>
            <p:nvPr/>
          </p:nvSpPr>
          <p:spPr bwMode="auto">
            <a:xfrm>
              <a:off x="3923784" y="1600470"/>
              <a:ext cx="1152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Detection of </a:t>
              </a:r>
              <a:r>
                <a:rPr lang="en-US" sz="1200" b="0" dirty="0" smtClean="0">
                  <a:latin typeface="+mn-lt"/>
                </a:rPr>
                <a:t>overpressure </a:t>
              </a:r>
              <a:r>
                <a:rPr lang="en-US" sz="1200" b="0" dirty="0">
                  <a:latin typeface="+mn-lt"/>
                </a:rPr>
                <a:t>in the process</a:t>
              </a:r>
            </a:p>
          </p:txBody>
        </p:sp>
        <p:cxnSp>
          <p:nvCxnSpPr>
            <p:cNvPr id="41989" name="Connecteur droit avec flèche 41988"/>
            <p:cNvCxnSpPr>
              <a:stCxn id="99" idx="0"/>
              <a:endCxn id="100" idx="2"/>
            </p:cNvCxnSpPr>
            <p:nvPr/>
          </p:nvCxnSpPr>
          <p:spPr bwMode="auto">
            <a:xfrm flipV="1">
              <a:off x="3783373" y="2246801"/>
              <a:ext cx="716619" cy="240038"/>
            </a:xfrm>
            <a:prstGeom prst="straightConnector1">
              <a:avLst/>
            </a:prstGeom>
            <a:ln>
              <a:solidFill>
                <a:srgbClr val="00B0F0"/>
              </a:solidFill>
              <a:headEnd type="arrow" w="med" len="med"/>
              <a:tailEnd type="none" w="med" len="med"/>
            </a:ln>
            <a:extLst/>
          </p:spPr>
          <p:style>
            <a:lnRef idx="1">
              <a:schemeClr val="accent4"/>
            </a:lnRef>
            <a:fillRef idx="0">
              <a:schemeClr val="accent4"/>
            </a:fillRef>
            <a:effectRef idx="0">
              <a:schemeClr val="accent4"/>
            </a:effectRef>
            <a:fontRef idx="minor">
              <a:schemeClr val="tx1"/>
            </a:fontRef>
          </p:style>
        </p:cxnSp>
      </p:grpSp>
      <p:grpSp>
        <p:nvGrpSpPr>
          <p:cNvPr id="3" name="Groupe 2"/>
          <p:cNvGrpSpPr/>
          <p:nvPr/>
        </p:nvGrpSpPr>
        <p:grpSpPr>
          <a:xfrm>
            <a:off x="3028152" y="1686789"/>
            <a:ext cx="1006475" cy="1124863"/>
            <a:chOff x="3028152" y="1686789"/>
            <a:chExt cx="1006475" cy="1124863"/>
          </a:xfrm>
        </p:grpSpPr>
        <p:sp>
          <p:nvSpPr>
            <p:cNvPr id="98" name="ZoneTexte 136"/>
            <p:cNvSpPr txBox="1">
              <a:spLocks noChangeArrowheads="1"/>
            </p:cNvSpPr>
            <p:nvPr/>
          </p:nvSpPr>
          <p:spPr bwMode="auto">
            <a:xfrm>
              <a:off x="3028152" y="1686789"/>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Pressure relief valve</a:t>
              </a:r>
            </a:p>
          </p:txBody>
        </p:sp>
        <p:sp>
          <p:nvSpPr>
            <p:cNvPr id="101" name="Rectangle 100"/>
            <p:cNvSpPr/>
            <p:nvPr/>
          </p:nvSpPr>
          <p:spPr>
            <a:xfrm>
              <a:off x="3494878" y="2487652"/>
              <a:ext cx="73025"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cxnSp>
          <p:nvCxnSpPr>
            <p:cNvPr id="41991" name="Connecteur droit avec flèche 41990"/>
            <p:cNvCxnSpPr>
              <a:stCxn id="98" idx="2"/>
              <a:endCxn id="101" idx="0"/>
            </p:cNvCxnSpPr>
            <p:nvPr/>
          </p:nvCxnSpPr>
          <p:spPr bwMode="auto">
            <a:xfrm>
              <a:off x="3531390" y="2148454"/>
              <a:ext cx="1" cy="339198"/>
            </a:xfrm>
            <a:prstGeom prst="straightConnector1">
              <a:avLst/>
            </a:prstGeom>
            <a:noFill/>
            <a:ln w="9525" cap="flat" cmpd="sng" algn="ctr">
              <a:solidFill>
                <a:srgbClr val="FFDD34"/>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e 6"/>
          <p:cNvGrpSpPr/>
          <p:nvPr/>
        </p:nvGrpSpPr>
        <p:grpSpPr>
          <a:xfrm>
            <a:off x="4540720" y="3717032"/>
            <a:ext cx="1909763" cy="2218069"/>
            <a:chOff x="4540720" y="3717032"/>
            <a:chExt cx="1909763" cy="2218069"/>
          </a:xfrm>
        </p:grpSpPr>
        <p:sp>
          <p:nvSpPr>
            <p:cNvPr id="27" name="Rectangle 26"/>
            <p:cNvSpPr/>
            <p:nvPr/>
          </p:nvSpPr>
          <p:spPr>
            <a:xfrm>
              <a:off x="5759951" y="3717032"/>
              <a:ext cx="72000" cy="32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a:solidFill>
                  <a:sysClr val="windowText" lastClr="000000"/>
                </a:solidFill>
              </a:endParaRPr>
            </a:p>
          </p:txBody>
        </p:sp>
        <p:sp>
          <p:nvSpPr>
            <p:cNvPr id="108" name="ZoneTexte 136"/>
            <p:cNvSpPr txBox="1">
              <a:spLocks noChangeArrowheads="1"/>
            </p:cNvSpPr>
            <p:nvPr/>
          </p:nvSpPr>
          <p:spPr bwMode="auto">
            <a:xfrm>
              <a:off x="4540720" y="5288770"/>
              <a:ext cx="1909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H</a:t>
              </a:r>
              <a:r>
                <a:rPr lang="en-US" sz="1200" b="0" baseline="-25000" dirty="0">
                  <a:latin typeface="+mn-lt"/>
                </a:rPr>
                <a:t>2</a:t>
              </a:r>
              <a:r>
                <a:rPr lang="en-US" sz="1200" b="0" dirty="0">
                  <a:latin typeface="+mn-lt"/>
                </a:rPr>
                <a:t> detection in the container (threshold set at </a:t>
              </a:r>
              <a:r>
                <a:rPr lang="en-US" sz="1200" b="0" dirty="0" smtClean="0">
                  <a:latin typeface="+mn-lt"/>
                </a:rPr>
                <a:t>¼ </a:t>
              </a:r>
              <a:r>
                <a:rPr lang="en-US" sz="1200" b="0" dirty="0">
                  <a:latin typeface="+mn-lt"/>
                </a:rPr>
                <a:t>of H</a:t>
              </a:r>
              <a:r>
                <a:rPr lang="en-US" sz="1200" b="0" baseline="-25000" dirty="0">
                  <a:latin typeface="+mn-lt"/>
                </a:rPr>
                <a:t>2</a:t>
              </a:r>
              <a:r>
                <a:rPr lang="en-US" sz="1200" b="0" dirty="0">
                  <a:latin typeface="+mn-lt"/>
                </a:rPr>
                <a:t>-air LFL)</a:t>
              </a:r>
            </a:p>
          </p:txBody>
        </p:sp>
        <p:cxnSp>
          <p:nvCxnSpPr>
            <p:cNvPr id="41993" name="Connecteur droit avec flèche 41992"/>
            <p:cNvCxnSpPr>
              <a:stCxn id="108" idx="0"/>
              <a:endCxn id="27" idx="2"/>
            </p:cNvCxnSpPr>
            <p:nvPr/>
          </p:nvCxnSpPr>
          <p:spPr bwMode="auto">
            <a:xfrm flipV="1">
              <a:off x="5495602" y="4041032"/>
              <a:ext cx="300349" cy="1247738"/>
            </a:xfrm>
            <a:prstGeom prst="straightConnector1">
              <a:avLst/>
            </a:prstGeom>
            <a:ln>
              <a:solidFill>
                <a:schemeClr val="tx2"/>
              </a:solidFill>
              <a:tailEnd type="arrow"/>
            </a:ln>
            <a:extLst/>
          </p:spPr>
          <p:style>
            <a:lnRef idx="1">
              <a:schemeClr val="accent6"/>
            </a:lnRef>
            <a:fillRef idx="0">
              <a:schemeClr val="accent6"/>
            </a:fillRef>
            <a:effectRef idx="0">
              <a:schemeClr val="accent6"/>
            </a:effectRef>
            <a:fontRef idx="minor">
              <a:schemeClr val="tx1"/>
            </a:fontRef>
          </p:style>
        </p:cxnSp>
      </p:grpSp>
      <p:sp>
        <p:nvSpPr>
          <p:cNvPr id="16" name="Rectangle 15"/>
          <p:cNvSpPr/>
          <p:nvPr/>
        </p:nvSpPr>
        <p:spPr bwMode="auto">
          <a:xfrm>
            <a:off x="5292080" y="1124744"/>
            <a:ext cx="3024336" cy="720869"/>
          </a:xfrm>
          <a:prstGeom prst="rect">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INSERTION OF THE SAFETY BARRIERS</a:t>
            </a:r>
          </a:p>
        </p:txBody>
      </p:sp>
      <p:grpSp>
        <p:nvGrpSpPr>
          <p:cNvPr id="48" name="Groupe 47"/>
          <p:cNvGrpSpPr/>
          <p:nvPr/>
        </p:nvGrpSpPr>
        <p:grpSpPr>
          <a:xfrm>
            <a:off x="5363800" y="1896650"/>
            <a:ext cx="3456352" cy="1982446"/>
            <a:chOff x="5363800" y="1896650"/>
            <a:chExt cx="3456352" cy="1982446"/>
          </a:xfrm>
        </p:grpSpPr>
        <p:grpSp>
          <p:nvGrpSpPr>
            <p:cNvPr id="49" name="Groupe 48"/>
            <p:cNvGrpSpPr/>
            <p:nvPr/>
          </p:nvGrpSpPr>
          <p:grpSpPr>
            <a:xfrm>
              <a:off x="6192000" y="1896650"/>
              <a:ext cx="2628152" cy="720000"/>
              <a:chOff x="6192000" y="2274738"/>
              <a:chExt cx="2628152" cy="720000"/>
            </a:xfrm>
          </p:grpSpPr>
          <p:sp>
            <p:nvSpPr>
              <p:cNvPr id="53" name="Text Box 44"/>
              <p:cNvSpPr txBox="1">
                <a:spLocks noChangeArrowheads="1"/>
              </p:cNvSpPr>
              <p:nvPr/>
            </p:nvSpPr>
            <p:spPr bwMode="auto">
              <a:xfrm>
                <a:off x="7560152" y="2274738"/>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VCE</a:t>
                </a:r>
                <a:endParaRPr lang="en-US" sz="1400" b="0" i="0" strike="noStrike" dirty="0">
                  <a:solidFill>
                    <a:srgbClr val="000000"/>
                  </a:solidFill>
                  <a:latin typeface="+mn-lt"/>
                  <a:cs typeface="Times New Roman" pitchFamily="18" charset="0"/>
                </a:endParaRPr>
              </a:p>
            </p:txBody>
          </p:sp>
          <p:sp>
            <p:nvSpPr>
              <p:cNvPr id="55" name="Text Box 44"/>
              <p:cNvSpPr txBox="1">
                <a:spLocks noChangeArrowheads="1"/>
              </p:cNvSpPr>
              <p:nvPr/>
            </p:nvSpPr>
            <p:spPr bwMode="auto">
              <a:xfrm>
                <a:off x="6192000" y="2400738"/>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Delayed</a:t>
                </a:r>
                <a:r>
                  <a:rPr lang="fr-FR" sz="1400" b="0" i="0" strike="noStrike" dirty="0" smtClean="0">
                    <a:solidFill>
                      <a:srgbClr val="000000"/>
                    </a:solidFill>
                    <a:latin typeface="+mn-lt"/>
                    <a:cs typeface="Times New Roman" pitchFamily="18" charset="0"/>
                  </a:rPr>
                  <a:t> ignition </a:t>
                </a:r>
                <a:endParaRPr lang="fr-FR" sz="1400" b="0" i="0" strike="noStrike" dirty="0">
                  <a:solidFill>
                    <a:srgbClr val="000000"/>
                  </a:solidFill>
                  <a:latin typeface="+mn-lt"/>
                  <a:cs typeface="Times New Roman" pitchFamily="18" charset="0"/>
                </a:endParaRPr>
              </a:p>
            </p:txBody>
          </p:sp>
          <p:cxnSp>
            <p:nvCxnSpPr>
              <p:cNvPr id="57" name="Connecteur droit 56"/>
              <p:cNvCxnSpPr>
                <a:stCxn id="55" idx="3"/>
                <a:endCxn id="53" idx="1"/>
              </p:cNvCxnSpPr>
              <p:nvPr/>
            </p:nvCxnSpPr>
            <p:spPr bwMode="auto">
              <a:xfrm>
                <a:off x="7164000" y="2634738"/>
                <a:ext cx="396152"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50" name="Text Box 44"/>
            <p:cNvSpPr txBox="1">
              <a:spLocks noChangeArrowheads="1"/>
            </p:cNvSpPr>
            <p:nvPr/>
          </p:nvSpPr>
          <p:spPr bwMode="auto">
            <a:xfrm>
              <a:off x="5363800" y="2759311"/>
              <a:ext cx="1152416" cy="509719"/>
            </a:xfrm>
            <a:prstGeom prst="roundRect">
              <a:avLst/>
            </a:prstGeom>
            <a:solidFill>
              <a:srgbClr val="FFE18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400" b="0" kern="0" dirty="0" smtClean="0">
                  <a:solidFill>
                    <a:srgbClr val="000000"/>
                  </a:solidFill>
                  <a:cs typeface="Times New Roman" pitchFamily="18" charset="0"/>
                </a:rPr>
                <a:t>H2 a</a:t>
              </a: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ccumulation</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51" name="Connecteur en angle 50"/>
            <p:cNvCxnSpPr>
              <a:endCxn id="50" idx="2"/>
            </p:cNvCxnSpPr>
            <p:nvPr/>
          </p:nvCxnSpPr>
          <p:spPr bwMode="auto">
            <a:xfrm flipV="1">
              <a:off x="5651832" y="3269030"/>
              <a:ext cx="288176" cy="610066"/>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52" name="Connecteur en angle 51"/>
            <p:cNvCxnSpPr>
              <a:stCxn id="50" idx="0"/>
              <a:endCxn id="55" idx="1"/>
            </p:cNvCxnSpPr>
            <p:nvPr/>
          </p:nvCxnSpPr>
          <p:spPr bwMode="auto">
            <a:xfrm rot="5400000" flipH="1" flipV="1">
              <a:off x="5814674" y="2381985"/>
              <a:ext cx="502661" cy="251992"/>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655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64" y="257175"/>
            <a:ext cx="6138449" cy="900113"/>
          </a:xfrm>
        </p:spPr>
        <p:txBody>
          <a:bodyPr/>
          <a:lstStyle/>
          <a:p>
            <a:r>
              <a:rPr lang="fr-FR" dirty="0" smtClean="0"/>
              <a:t>ESTIMATION OF PROBABILITIES</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44"/>
          <p:cNvSpPr txBox="1">
            <a:spLocks noChangeArrowheads="1"/>
          </p:cNvSpPr>
          <p:nvPr/>
        </p:nvSpPr>
        <p:spPr bwMode="auto">
          <a:xfrm>
            <a:off x="6192120" y="3645096"/>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b="0" dirty="0">
                <a:solidFill>
                  <a:srgbClr val="000000"/>
                </a:solidFill>
                <a:cs typeface="Times New Roman" pitchFamily="18" charset="0"/>
              </a:rPr>
              <a:t>I</a:t>
            </a:r>
            <a:r>
              <a:rPr lang="fr-FR" sz="1400" b="0" i="0" strike="noStrike" dirty="0" smtClean="0">
                <a:solidFill>
                  <a:srgbClr val="000000"/>
                </a:solidFill>
                <a:latin typeface="+mn-lt"/>
                <a:cs typeface="Times New Roman" pitchFamily="18" charset="0"/>
              </a:rPr>
              <a:t>gnition </a:t>
            </a:r>
            <a:endParaRPr lang="fr-FR" sz="1400" b="0" i="0" strike="noStrike" dirty="0">
              <a:solidFill>
                <a:srgbClr val="000000"/>
              </a:solidFill>
              <a:latin typeface="+mn-lt"/>
              <a:cs typeface="Times New Roman" pitchFamily="18" charset="0"/>
            </a:endParaRPr>
          </a:p>
        </p:txBody>
      </p:sp>
      <p:cxnSp>
        <p:nvCxnSpPr>
          <p:cNvPr id="22" name="Connecteur en angle 21"/>
          <p:cNvCxnSpPr>
            <a:stCxn id="23" idx="1"/>
            <a:endCxn id="27" idx="2"/>
          </p:cNvCxnSpPr>
          <p:nvPr/>
        </p:nvCxnSpPr>
        <p:spPr>
          <a:xfrm rot="10800000">
            <a:off x="5795952" y="4041032"/>
            <a:ext cx="1764521" cy="1016010"/>
          </a:xfrm>
          <a:prstGeom prst="bentConnector2">
            <a:avLst/>
          </a:prstGeom>
          <a:ln w="12700">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sp>
        <p:nvSpPr>
          <p:cNvPr id="23" name="Text Box 44"/>
          <p:cNvSpPr txBox="1">
            <a:spLocks noChangeArrowheads="1"/>
          </p:cNvSpPr>
          <p:nvPr/>
        </p:nvSpPr>
        <p:spPr bwMode="auto">
          <a:xfrm>
            <a:off x="7560472" y="4697042"/>
            <a:ext cx="1260000" cy="720000"/>
          </a:xfrm>
          <a:prstGeom prst="roundRect">
            <a:avLst>
              <a:gd name="adj" fmla="val 19318"/>
            </a:avLst>
          </a:prstGeom>
          <a:solidFill>
            <a:schemeClr val="bg1">
              <a:lumMod val="85000"/>
            </a:schemeClr>
          </a:solidFill>
          <a:ln>
            <a:solidFill>
              <a:sysClr val="windowText" lastClr="000000"/>
            </a:solidFill>
            <a:headEnd/>
            <a:tailEnd/>
          </a:ln>
          <a:effectLst/>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No hazardous phenomena</a:t>
            </a:r>
            <a:endParaRPr lang="en-US" sz="1400" b="0" i="0" strike="noStrike" dirty="0">
              <a:solidFill>
                <a:srgbClr val="000000"/>
              </a:solidFill>
              <a:latin typeface="+mn-lt"/>
              <a:cs typeface="Times New Roman" pitchFamily="18" charset="0"/>
            </a:endParaRPr>
          </a:p>
        </p:txBody>
      </p:sp>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sp>
        <p:nvSpPr>
          <p:cNvPr id="27" name="Rectangle 26"/>
          <p:cNvSpPr/>
          <p:nvPr/>
        </p:nvSpPr>
        <p:spPr>
          <a:xfrm>
            <a:off x="5759951" y="3717032"/>
            <a:ext cx="72000" cy="32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a:solidFill>
                <a:sysClr val="windowText" lastClr="000000"/>
              </a:solidFill>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74" name="Text Box 44"/>
          <p:cNvSpPr txBox="1">
            <a:spLocks noChangeArrowheads="1"/>
          </p:cNvSpPr>
          <p:nvPr/>
        </p:nvSpPr>
        <p:spPr bwMode="auto">
          <a:xfrm>
            <a:off x="7560152" y="3519096"/>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Jet fire</a:t>
            </a:r>
            <a:endParaRPr lang="en-US" sz="1400" b="0" i="0" strike="noStrike" dirty="0">
              <a:solidFill>
                <a:srgbClr val="000000"/>
              </a:solidFill>
              <a:latin typeface="+mn-lt"/>
              <a:cs typeface="Times New Roman" pitchFamily="18" charset="0"/>
            </a:endParaRPr>
          </a:p>
        </p:txBody>
      </p:sp>
      <p:cxnSp>
        <p:nvCxnSpPr>
          <p:cNvPr id="78" name="Connecteur en angle 77"/>
          <p:cNvCxnSpPr>
            <a:stCxn id="12" idx="3"/>
            <a:endCxn id="21" idx="1"/>
          </p:cNvCxnSpPr>
          <p:nvPr/>
        </p:nvCxnSpPr>
        <p:spPr bwMode="auto">
          <a:xfrm>
            <a:off x="5651832" y="3879096"/>
            <a:ext cx="540288" cy="0"/>
          </a:xfrm>
          <a:prstGeom prst="bentConnector3">
            <a:avLst/>
          </a:prstGeom>
          <a:ln/>
          <a:extLst/>
        </p:spPr>
        <p:style>
          <a:lnRef idx="1">
            <a:schemeClr val="dk1"/>
          </a:lnRef>
          <a:fillRef idx="0">
            <a:schemeClr val="dk1"/>
          </a:fillRef>
          <a:effectRef idx="0">
            <a:schemeClr val="dk1"/>
          </a:effectRef>
          <a:fontRef idx="minor">
            <a:schemeClr val="tx1"/>
          </a:fontRef>
        </p:style>
      </p:cxnSp>
      <p:cxnSp>
        <p:nvCxnSpPr>
          <p:cNvPr id="84" name="Connecteur droit 83"/>
          <p:cNvCxnSpPr>
            <a:stCxn id="21" idx="3"/>
            <a:endCxn id="74" idx="1"/>
          </p:cNvCxnSpPr>
          <p:nvPr/>
        </p:nvCxnSpPr>
        <p:spPr bwMode="auto">
          <a:xfrm>
            <a:off x="7164120" y="3879096"/>
            <a:ext cx="39603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sp>
        <p:nvSpPr>
          <p:cNvPr id="99" name="Rectangle 98"/>
          <p:cNvSpPr/>
          <p:nvPr/>
        </p:nvSpPr>
        <p:spPr>
          <a:xfrm>
            <a:off x="3746860" y="2486839"/>
            <a:ext cx="73025"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101" name="Rectangle 100"/>
          <p:cNvSpPr/>
          <p:nvPr/>
        </p:nvSpPr>
        <p:spPr>
          <a:xfrm>
            <a:off x="3494878" y="2487652"/>
            <a:ext cx="73025"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43" name="ZoneTexte 119"/>
          <p:cNvSpPr txBox="1">
            <a:spLocks noChangeArrowheads="1"/>
          </p:cNvSpPr>
          <p:nvPr/>
        </p:nvSpPr>
        <p:spPr bwMode="auto">
          <a:xfrm>
            <a:off x="2500703" y="5915718"/>
            <a:ext cx="540000" cy="28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10</a:t>
            </a:r>
            <a:r>
              <a:rPr lang="fr-FR" sz="1600" baseline="30000" dirty="0" smtClean="0"/>
              <a:t>-5</a:t>
            </a:r>
            <a:endParaRPr lang="fr-FR" sz="1600" baseline="30000" dirty="0"/>
          </a:p>
        </p:txBody>
      </p:sp>
      <p:sp>
        <p:nvSpPr>
          <p:cNvPr id="47" name="ZoneTexte 119"/>
          <p:cNvSpPr txBox="1">
            <a:spLocks noChangeArrowheads="1"/>
          </p:cNvSpPr>
          <p:nvPr/>
        </p:nvSpPr>
        <p:spPr bwMode="auto">
          <a:xfrm>
            <a:off x="2483728" y="3138813"/>
            <a:ext cx="540000" cy="28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10</a:t>
            </a:r>
            <a:r>
              <a:rPr lang="fr-FR" sz="1600" baseline="30000" dirty="0" smtClean="0"/>
              <a:t>-2</a:t>
            </a:r>
            <a:endParaRPr lang="fr-FR" sz="1600" baseline="30000" dirty="0"/>
          </a:p>
        </p:txBody>
      </p:sp>
      <p:sp>
        <p:nvSpPr>
          <p:cNvPr id="48" name="ZoneTexte 119"/>
          <p:cNvSpPr txBox="1">
            <a:spLocks noChangeArrowheads="1"/>
          </p:cNvSpPr>
          <p:nvPr/>
        </p:nvSpPr>
        <p:spPr bwMode="auto">
          <a:xfrm>
            <a:off x="7740472" y="2924944"/>
            <a:ext cx="900000" cy="338554"/>
          </a:xfrm>
          <a:prstGeom prst="rect">
            <a:avLst/>
          </a:prstGeom>
          <a:solidFill>
            <a:schemeClr val="accent6">
              <a:lumMod val="20000"/>
              <a:lumOff val="80000"/>
            </a:schemeClr>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solidFill>
                  <a:srgbClr val="FF0000"/>
                </a:solidFill>
              </a:rPr>
              <a:t>2.10</a:t>
            </a:r>
            <a:r>
              <a:rPr lang="fr-FR" sz="1600" baseline="30000" dirty="0" smtClean="0">
                <a:solidFill>
                  <a:srgbClr val="FF0000"/>
                </a:solidFill>
              </a:rPr>
              <a:t>-7</a:t>
            </a:r>
            <a:endParaRPr lang="fr-FR" sz="1600" baseline="30000" dirty="0">
              <a:solidFill>
                <a:srgbClr val="FF0000"/>
              </a:solidFill>
            </a:endParaRPr>
          </a:p>
        </p:txBody>
      </p:sp>
      <p:sp>
        <p:nvSpPr>
          <p:cNvPr id="50" name="ZoneTexte 119"/>
          <p:cNvSpPr txBox="1">
            <a:spLocks noChangeArrowheads="1"/>
          </p:cNvSpPr>
          <p:nvPr/>
        </p:nvSpPr>
        <p:spPr bwMode="auto">
          <a:xfrm>
            <a:off x="4805832" y="4358488"/>
            <a:ext cx="720000" cy="288000"/>
          </a:xfrm>
          <a:prstGeom prst="rect">
            <a:avLst/>
          </a:prstGeom>
          <a:solidFill>
            <a:srgbClr val="FFC00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2.10</a:t>
            </a:r>
            <a:r>
              <a:rPr lang="fr-FR" sz="1600" baseline="30000" dirty="0" smtClean="0"/>
              <a:t>-5</a:t>
            </a:r>
            <a:endParaRPr lang="fr-FR" sz="1600" baseline="30000" dirty="0"/>
          </a:p>
        </p:txBody>
      </p:sp>
      <p:sp>
        <p:nvSpPr>
          <p:cNvPr id="51" name="ZoneTexte 119"/>
          <p:cNvSpPr txBox="1">
            <a:spLocks noChangeArrowheads="1"/>
          </p:cNvSpPr>
          <p:nvPr/>
        </p:nvSpPr>
        <p:spPr bwMode="auto">
          <a:xfrm>
            <a:off x="6624288" y="2924976"/>
            <a:ext cx="540000" cy="288000"/>
          </a:xfrm>
          <a:prstGeom prst="rect">
            <a:avLst/>
          </a:prstGeom>
          <a:solidFill>
            <a:schemeClr val="bg2">
              <a:lumMod val="60000"/>
              <a:lumOff val="40000"/>
            </a:schemeClr>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1</a:t>
            </a:r>
            <a:endParaRPr lang="fr-FR" sz="1600" baseline="30000" dirty="0"/>
          </a:p>
        </p:txBody>
      </p:sp>
      <p:sp>
        <p:nvSpPr>
          <p:cNvPr id="61" name="Rectangle 60"/>
          <p:cNvSpPr/>
          <p:nvPr/>
        </p:nvSpPr>
        <p:spPr>
          <a:xfrm>
            <a:off x="4644008" y="1314363"/>
            <a:ext cx="4198232" cy="369332"/>
          </a:xfrm>
          <a:prstGeom prst="rect">
            <a:avLst/>
          </a:prstGeom>
          <a:solidFill>
            <a:schemeClr val="accent3"/>
          </a:solidFill>
          <a:ln>
            <a:solidFill>
              <a:schemeClr val="tx2"/>
            </a:solidFill>
          </a:ln>
        </p:spPr>
        <p:txBody>
          <a:bodyPr wrap="square">
            <a:spAutoFit/>
          </a:bodyPr>
          <a:lstStyle/>
          <a:p>
            <a:r>
              <a:rPr lang="en-GB" altLang="fr-FR" sz="1800" dirty="0" smtClean="0">
                <a:solidFill>
                  <a:schemeClr val="tx1"/>
                </a:solidFill>
              </a:rPr>
              <a:t>Frequencies = orders of magnitudes</a:t>
            </a:r>
          </a:p>
        </p:txBody>
      </p:sp>
      <p:grpSp>
        <p:nvGrpSpPr>
          <p:cNvPr id="24" name="Groupe 23"/>
          <p:cNvGrpSpPr/>
          <p:nvPr/>
        </p:nvGrpSpPr>
        <p:grpSpPr>
          <a:xfrm>
            <a:off x="3148802" y="1673861"/>
            <a:ext cx="540000" cy="813791"/>
            <a:chOff x="3148802" y="1673861"/>
            <a:chExt cx="540000" cy="813791"/>
          </a:xfrm>
        </p:grpSpPr>
        <p:sp>
          <p:nvSpPr>
            <p:cNvPr id="45" name="ZoneTexte 119"/>
            <p:cNvSpPr txBox="1">
              <a:spLocks noChangeArrowheads="1"/>
            </p:cNvSpPr>
            <p:nvPr/>
          </p:nvSpPr>
          <p:spPr bwMode="auto">
            <a:xfrm>
              <a:off x="3148802" y="1673861"/>
              <a:ext cx="540000" cy="288000"/>
            </a:xfrm>
            <a:prstGeom prst="rect">
              <a:avLst/>
            </a:prstGeom>
            <a:solidFill>
              <a:srgbClr val="FFC00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a:t>10</a:t>
              </a:r>
              <a:r>
                <a:rPr lang="fr-FR" sz="1600" baseline="30000" dirty="0"/>
                <a:t>-2</a:t>
              </a:r>
            </a:p>
          </p:txBody>
        </p:sp>
        <p:cxnSp>
          <p:nvCxnSpPr>
            <p:cNvPr id="5" name="Connecteur droit avec flèche 4"/>
            <p:cNvCxnSpPr>
              <a:stCxn id="45" idx="2"/>
              <a:endCxn id="101" idx="0"/>
            </p:cNvCxnSpPr>
            <p:nvPr/>
          </p:nvCxnSpPr>
          <p:spPr bwMode="auto">
            <a:xfrm>
              <a:off x="3418802" y="1961861"/>
              <a:ext cx="112589" cy="52579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grpSp>
      <p:grpSp>
        <p:nvGrpSpPr>
          <p:cNvPr id="25" name="Groupe 24"/>
          <p:cNvGrpSpPr/>
          <p:nvPr/>
        </p:nvGrpSpPr>
        <p:grpSpPr>
          <a:xfrm>
            <a:off x="3783373" y="1673861"/>
            <a:ext cx="645836" cy="812978"/>
            <a:chOff x="3783373" y="1673861"/>
            <a:chExt cx="645836" cy="812978"/>
          </a:xfrm>
        </p:grpSpPr>
        <p:sp>
          <p:nvSpPr>
            <p:cNvPr id="46" name="ZoneTexte 119"/>
            <p:cNvSpPr txBox="1">
              <a:spLocks noChangeArrowheads="1"/>
            </p:cNvSpPr>
            <p:nvPr/>
          </p:nvSpPr>
          <p:spPr bwMode="auto">
            <a:xfrm>
              <a:off x="3889209" y="1673861"/>
              <a:ext cx="540000" cy="288000"/>
            </a:xfrm>
            <a:prstGeom prst="rect">
              <a:avLst/>
            </a:prstGeom>
            <a:solidFill>
              <a:srgbClr val="00B0F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a:t>10</a:t>
              </a:r>
              <a:r>
                <a:rPr lang="fr-FR" sz="1600" baseline="30000" dirty="0"/>
                <a:t>-1</a:t>
              </a:r>
            </a:p>
          </p:txBody>
        </p:sp>
        <p:cxnSp>
          <p:nvCxnSpPr>
            <p:cNvPr id="7" name="Connecteur droit avec flèche 6"/>
            <p:cNvCxnSpPr>
              <a:stCxn id="46" idx="2"/>
              <a:endCxn id="99" idx="0"/>
            </p:cNvCxnSpPr>
            <p:nvPr/>
          </p:nvCxnSpPr>
          <p:spPr bwMode="auto">
            <a:xfrm flipH="1">
              <a:off x="3783373" y="1961861"/>
              <a:ext cx="375836" cy="524978"/>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grpSp>
      <p:cxnSp>
        <p:nvCxnSpPr>
          <p:cNvPr id="16" name="Connecteur droit avec flèche 15"/>
          <p:cNvCxnSpPr>
            <a:stCxn id="44" idx="3"/>
          </p:cNvCxnSpPr>
          <p:nvPr/>
        </p:nvCxnSpPr>
        <p:spPr bwMode="auto">
          <a:xfrm>
            <a:off x="5891057" y="5553264"/>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e 25"/>
          <p:cNvGrpSpPr/>
          <p:nvPr/>
        </p:nvGrpSpPr>
        <p:grpSpPr>
          <a:xfrm>
            <a:off x="5351057" y="4041032"/>
            <a:ext cx="540000" cy="1548232"/>
            <a:chOff x="5351057" y="4041032"/>
            <a:chExt cx="540000" cy="1548232"/>
          </a:xfrm>
        </p:grpSpPr>
        <p:sp>
          <p:nvSpPr>
            <p:cNvPr id="44" name="ZoneTexte 119"/>
            <p:cNvSpPr txBox="1">
              <a:spLocks noChangeArrowheads="1"/>
            </p:cNvSpPr>
            <p:nvPr/>
          </p:nvSpPr>
          <p:spPr bwMode="auto">
            <a:xfrm>
              <a:off x="5351057" y="5301264"/>
              <a:ext cx="540000" cy="288000"/>
            </a:xfrm>
            <a:prstGeom prst="rect">
              <a:avLst/>
            </a:prstGeom>
            <a:solidFill>
              <a:srgbClr val="FF000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a:t>10</a:t>
              </a:r>
              <a:r>
                <a:rPr lang="fr-FR" sz="1600" baseline="30000" dirty="0"/>
                <a:t>-2</a:t>
              </a:r>
            </a:p>
          </p:txBody>
        </p:sp>
        <p:cxnSp>
          <p:nvCxnSpPr>
            <p:cNvPr id="19" name="Connecteur droit avec flèche 18"/>
            <p:cNvCxnSpPr>
              <a:stCxn id="44" idx="0"/>
              <a:endCxn id="27" idx="2"/>
            </p:cNvCxnSpPr>
            <p:nvPr/>
          </p:nvCxnSpPr>
          <p:spPr bwMode="auto">
            <a:xfrm flipV="1">
              <a:off x="5621057" y="4041032"/>
              <a:ext cx="174894" cy="126023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grpSp>
      <p:grpSp>
        <p:nvGrpSpPr>
          <p:cNvPr id="32" name="Groupe 31"/>
          <p:cNvGrpSpPr/>
          <p:nvPr/>
        </p:nvGrpSpPr>
        <p:grpSpPr>
          <a:xfrm>
            <a:off x="3971291" y="2970024"/>
            <a:ext cx="888621" cy="288000"/>
            <a:chOff x="3971291" y="2970024"/>
            <a:chExt cx="888621" cy="288000"/>
          </a:xfrm>
        </p:grpSpPr>
        <p:sp>
          <p:nvSpPr>
            <p:cNvPr id="49" name="ZoneTexte 119"/>
            <p:cNvSpPr txBox="1">
              <a:spLocks noChangeArrowheads="1"/>
            </p:cNvSpPr>
            <p:nvPr/>
          </p:nvSpPr>
          <p:spPr bwMode="auto">
            <a:xfrm>
              <a:off x="4319912" y="2970024"/>
              <a:ext cx="540000" cy="288000"/>
            </a:xfrm>
            <a:prstGeom prst="rect">
              <a:avLst/>
            </a:prstGeom>
            <a:solidFill>
              <a:srgbClr val="92D05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10</a:t>
              </a:r>
              <a:r>
                <a:rPr lang="fr-FR" sz="1600" baseline="30000" dirty="0" smtClean="0"/>
                <a:t>-5</a:t>
              </a:r>
              <a:endParaRPr lang="fr-FR" sz="1600" baseline="30000" dirty="0"/>
            </a:p>
          </p:txBody>
        </p:sp>
        <p:cxnSp>
          <p:nvCxnSpPr>
            <p:cNvPr id="29" name="Connecteur droit avec flèche 28"/>
            <p:cNvCxnSpPr>
              <a:stCxn id="49" idx="1"/>
            </p:cNvCxnSpPr>
            <p:nvPr/>
          </p:nvCxnSpPr>
          <p:spPr bwMode="auto">
            <a:xfrm flipH="1">
              <a:off x="3971291" y="3114024"/>
              <a:ext cx="348621" cy="11510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grpSp>
      <p:grpSp>
        <p:nvGrpSpPr>
          <p:cNvPr id="37" name="Groupe 36"/>
          <p:cNvGrpSpPr/>
          <p:nvPr/>
        </p:nvGrpSpPr>
        <p:grpSpPr>
          <a:xfrm>
            <a:off x="3947609" y="2848087"/>
            <a:ext cx="1104765" cy="646979"/>
            <a:chOff x="3947609" y="2848087"/>
            <a:chExt cx="1104765" cy="646979"/>
          </a:xfrm>
        </p:grpSpPr>
        <p:sp>
          <p:nvSpPr>
            <p:cNvPr id="36" name="Rectangle 35"/>
            <p:cNvSpPr/>
            <p:nvPr/>
          </p:nvSpPr>
          <p:spPr bwMode="auto">
            <a:xfrm>
              <a:off x="3947609" y="2848087"/>
              <a:ext cx="1104765" cy="646979"/>
            </a:xfrm>
            <a:prstGeom prst="rect">
              <a:avLst/>
            </a:prstGeom>
            <a:ln>
              <a:no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sp>
          <p:nvSpPr>
            <p:cNvPr id="68" name="ZoneTexte 119"/>
            <p:cNvSpPr txBox="1">
              <a:spLocks noChangeArrowheads="1"/>
            </p:cNvSpPr>
            <p:nvPr/>
          </p:nvSpPr>
          <p:spPr bwMode="auto">
            <a:xfrm>
              <a:off x="3971291" y="3047945"/>
              <a:ext cx="540000" cy="288000"/>
            </a:xfrm>
            <a:prstGeom prst="rect">
              <a:avLst/>
            </a:prstGeom>
            <a:solidFill>
              <a:srgbClr val="92D05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10</a:t>
              </a:r>
              <a:r>
                <a:rPr lang="fr-FR" sz="1600" baseline="30000" dirty="0" smtClean="0"/>
                <a:t>-5</a:t>
              </a:r>
              <a:endParaRPr lang="fr-FR" sz="1600" baseline="30000" dirty="0"/>
            </a:p>
          </p:txBody>
        </p:sp>
      </p:grpSp>
      <p:sp>
        <p:nvSpPr>
          <p:cNvPr id="70" name="Rectangle 69"/>
          <p:cNvSpPr/>
          <p:nvPr/>
        </p:nvSpPr>
        <p:spPr>
          <a:xfrm>
            <a:off x="4799044" y="1161965"/>
            <a:ext cx="3757911" cy="646331"/>
          </a:xfrm>
          <a:prstGeom prst="rect">
            <a:avLst/>
          </a:prstGeom>
          <a:solidFill>
            <a:schemeClr val="accent3"/>
          </a:solidFill>
          <a:ln>
            <a:solidFill>
              <a:schemeClr val="tx2"/>
            </a:solidFill>
          </a:ln>
        </p:spPr>
        <p:txBody>
          <a:bodyPr wrap="square" anchor="ctr">
            <a:spAutoFit/>
          </a:bodyPr>
          <a:lstStyle/>
          <a:p>
            <a:r>
              <a:rPr lang="en-GB" altLang="fr-FR" sz="1800" dirty="0" smtClean="0">
                <a:solidFill>
                  <a:schemeClr val="tx1"/>
                </a:solidFill>
              </a:rPr>
              <a:t>Ignition probability is equal to 1 (ignition happens in all of cases)</a:t>
            </a:r>
            <a:endParaRPr lang="fr-FR" altLang="fr-FR" sz="1800" dirty="0" smtClean="0">
              <a:solidFill>
                <a:schemeClr val="tx1"/>
              </a:solidFill>
            </a:endParaRPr>
          </a:p>
        </p:txBody>
      </p:sp>
      <p:grpSp>
        <p:nvGrpSpPr>
          <p:cNvPr id="62" name="Groupe 61"/>
          <p:cNvGrpSpPr/>
          <p:nvPr/>
        </p:nvGrpSpPr>
        <p:grpSpPr>
          <a:xfrm>
            <a:off x="5363800" y="1896650"/>
            <a:ext cx="3456352" cy="1982446"/>
            <a:chOff x="5363800" y="1896650"/>
            <a:chExt cx="3456352" cy="1982446"/>
          </a:xfrm>
        </p:grpSpPr>
        <p:grpSp>
          <p:nvGrpSpPr>
            <p:cNvPr id="63" name="Groupe 62"/>
            <p:cNvGrpSpPr/>
            <p:nvPr/>
          </p:nvGrpSpPr>
          <p:grpSpPr>
            <a:xfrm>
              <a:off x="6192000" y="1896650"/>
              <a:ext cx="2628152" cy="720000"/>
              <a:chOff x="6192000" y="2274738"/>
              <a:chExt cx="2628152" cy="720000"/>
            </a:xfrm>
          </p:grpSpPr>
          <p:sp>
            <p:nvSpPr>
              <p:cNvPr id="69" name="Text Box 44"/>
              <p:cNvSpPr txBox="1">
                <a:spLocks noChangeArrowheads="1"/>
              </p:cNvSpPr>
              <p:nvPr/>
            </p:nvSpPr>
            <p:spPr bwMode="auto">
              <a:xfrm>
                <a:off x="7560152" y="2274738"/>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VCE</a:t>
                </a:r>
                <a:endParaRPr lang="en-US" sz="1400" b="0" i="0" strike="noStrike" dirty="0">
                  <a:solidFill>
                    <a:srgbClr val="000000"/>
                  </a:solidFill>
                  <a:latin typeface="+mn-lt"/>
                  <a:cs typeface="Times New Roman" pitchFamily="18" charset="0"/>
                </a:endParaRPr>
              </a:p>
            </p:txBody>
          </p:sp>
          <p:sp>
            <p:nvSpPr>
              <p:cNvPr id="73" name="Text Box 44"/>
              <p:cNvSpPr txBox="1">
                <a:spLocks noChangeArrowheads="1"/>
              </p:cNvSpPr>
              <p:nvPr/>
            </p:nvSpPr>
            <p:spPr bwMode="auto">
              <a:xfrm>
                <a:off x="6192000" y="2400738"/>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Delayed</a:t>
                </a:r>
                <a:r>
                  <a:rPr lang="fr-FR" sz="1400" b="0" i="0" strike="noStrike" dirty="0" smtClean="0">
                    <a:solidFill>
                      <a:srgbClr val="000000"/>
                    </a:solidFill>
                    <a:latin typeface="+mn-lt"/>
                    <a:cs typeface="Times New Roman" pitchFamily="18" charset="0"/>
                  </a:rPr>
                  <a:t> ignition </a:t>
                </a:r>
                <a:endParaRPr lang="fr-FR" sz="1400" b="0" i="0" strike="noStrike" dirty="0">
                  <a:solidFill>
                    <a:srgbClr val="000000"/>
                  </a:solidFill>
                  <a:latin typeface="+mn-lt"/>
                  <a:cs typeface="Times New Roman" pitchFamily="18" charset="0"/>
                </a:endParaRPr>
              </a:p>
            </p:txBody>
          </p:sp>
          <p:cxnSp>
            <p:nvCxnSpPr>
              <p:cNvPr id="75" name="Connecteur droit 74"/>
              <p:cNvCxnSpPr>
                <a:stCxn id="73" idx="3"/>
                <a:endCxn id="69" idx="1"/>
              </p:cNvCxnSpPr>
              <p:nvPr/>
            </p:nvCxnSpPr>
            <p:spPr bwMode="auto">
              <a:xfrm>
                <a:off x="7164000" y="2634738"/>
                <a:ext cx="396152"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65" name="Text Box 44"/>
            <p:cNvSpPr txBox="1">
              <a:spLocks noChangeArrowheads="1"/>
            </p:cNvSpPr>
            <p:nvPr/>
          </p:nvSpPr>
          <p:spPr bwMode="auto">
            <a:xfrm>
              <a:off x="5363800" y="2759311"/>
              <a:ext cx="1152416" cy="509719"/>
            </a:xfrm>
            <a:prstGeom prst="roundRect">
              <a:avLst/>
            </a:prstGeom>
            <a:solidFill>
              <a:srgbClr val="FFE18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400" b="0" kern="0" dirty="0" smtClean="0">
                  <a:solidFill>
                    <a:srgbClr val="000000"/>
                  </a:solidFill>
                  <a:cs typeface="Times New Roman" pitchFamily="18" charset="0"/>
                </a:rPr>
                <a:t>H2 a</a:t>
              </a: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ccumulation</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66" name="Connecteur en angle 65"/>
            <p:cNvCxnSpPr>
              <a:endCxn id="65" idx="2"/>
            </p:cNvCxnSpPr>
            <p:nvPr/>
          </p:nvCxnSpPr>
          <p:spPr bwMode="auto">
            <a:xfrm flipV="1">
              <a:off x="5651832" y="3269030"/>
              <a:ext cx="288176" cy="610066"/>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67" name="Connecteur en angle 66"/>
            <p:cNvCxnSpPr>
              <a:stCxn id="65" idx="0"/>
              <a:endCxn id="73" idx="1"/>
            </p:cNvCxnSpPr>
            <p:nvPr/>
          </p:nvCxnSpPr>
          <p:spPr bwMode="auto">
            <a:xfrm rot="5400000" flipH="1" flipV="1">
              <a:off x="5814674" y="2381985"/>
              <a:ext cx="502661" cy="251992"/>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grpSp>
      <p:sp>
        <p:nvSpPr>
          <p:cNvPr id="71" name="Rectangle 70"/>
          <p:cNvSpPr/>
          <p:nvPr/>
        </p:nvSpPr>
        <p:spPr>
          <a:xfrm>
            <a:off x="4626091" y="1161963"/>
            <a:ext cx="4198232" cy="646331"/>
          </a:xfrm>
          <a:prstGeom prst="rect">
            <a:avLst/>
          </a:prstGeom>
          <a:solidFill>
            <a:schemeClr val="accent3"/>
          </a:solidFill>
          <a:ln>
            <a:solidFill>
              <a:schemeClr val="tx2"/>
            </a:solidFill>
          </a:ln>
        </p:spPr>
        <p:txBody>
          <a:bodyPr wrap="square">
            <a:spAutoFit/>
          </a:bodyPr>
          <a:lstStyle/>
          <a:p>
            <a:r>
              <a:rPr lang="en-GB" altLang="fr-FR" sz="1800" dirty="0" smtClean="0">
                <a:solidFill>
                  <a:schemeClr val="tx1"/>
                </a:solidFill>
              </a:rPr>
              <a:t>Only the fully developed dangerous phenomena are taken into account </a:t>
            </a:r>
          </a:p>
        </p:txBody>
      </p:sp>
      <p:sp>
        <p:nvSpPr>
          <p:cNvPr id="53" name="Rectangle 52"/>
          <p:cNvSpPr/>
          <p:nvPr/>
        </p:nvSpPr>
        <p:spPr bwMode="auto">
          <a:xfrm>
            <a:off x="2555449" y="2893708"/>
            <a:ext cx="4625296" cy="1360710"/>
          </a:xfrm>
          <a:prstGeom prst="rect">
            <a:avLst/>
          </a:prstGeom>
          <a:solidFill>
            <a:schemeClr val="accent3"/>
          </a:solidFill>
          <a:ln w="28575">
            <a:solidFill>
              <a:schemeClr val="tx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Ignition of an explosive atmosphere from a small leak in the container &gt; Probability</a:t>
            </a:r>
            <a:r>
              <a:rPr kumimoji="0" lang="en-US" sz="2000" b="1" i="0" u="none" strike="noStrike" cap="none" normalizeH="0" dirty="0" smtClean="0">
                <a:ln>
                  <a:noFill/>
                </a:ln>
                <a:solidFill>
                  <a:schemeClr val="tx1"/>
                </a:solidFill>
                <a:effectLst/>
                <a:latin typeface="Arial" charset="0"/>
              </a:rPr>
              <a:t> = 10</a:t>
            </a:r>
            <a:r>
              <a:rPr kumimoji="0" lang="en-US" sz="2000" b="1" i="0" u="none" strike="noStrike" cap="none" normalizeH="0" baseline="30000" dirty="0" smtClean="0">
                <a:ln>
                  <a:noFill/>
                </a:ln>
                <a:solidFill>
                  <a:schemeClr val="tx1"/>
                </a:solidFill>
                <a:effectLst/>
                <a:latin typeface="Arial" charset="0"/>
              </a:rPr>
              <a:t>-7</a:t>
            </a:r>
          </a:p>
        </p:txBody>
      </p:sp>
    </p:spTree>
    <p:extLst>
      <p:ext uri="{BB962C8B-B14F-4D97-AF65-F5344CB8AC3E}">
        <p14:creationId xmlns:p14="http://schemas.microsoft.com/office/powerpoint/2010/main" val="165363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8" grpId="0" animBg="1"/>
      <p:bldP spid="50" grpId="0" animBg="1"/>
      <p:bldP spid="51" grpId="0" animBg="1"/>
      <p:bldP spid="61" grpId="0" animBg="1"/>
      <p:bldP spid="70" grpId="0" animBg="1"/>
      <p:bldP spid="7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64" y="257175"/>
            <a:ext cx="6138449" cy="900113"/>
          </a:xfrm>
        </p:spPr>
        <p:txBody>
          <a:bodyPr/>
          <a:lstStyle/>
          <a:p>
            <a:r>
              <a:rPr lang="fr-FR" dirty="0" smtClean="0"/>
              <a:t>ESTIMATION OF PROBABILITIES</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44"/>
          <p:cNvSpPr txBox="1">
            <a:spLocks noChangeArrowheads="1"/>
          </p:cNvSpPr>
          <p:nvPr/>
        </p:nvSpPr>
        <p:spPr bwMode="auto">
          <a:xfrm>
            <a:off x="6192120" y="3645096"/>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b="0" dirty="0">
                <a:solidFill>
                  <a:srgbClr val="000000"/>
                </a:solidFill>
                <a:cs typeface="Times New Roman" pitchFamily="18" charset="0"/>
              </a:rPr>
              <a:t>I</a:t>
            </a:r>
            <a:r>
              <a:rPr lang="fr-FR" sz="1400" b="0" i="0" strike="noStrike" dirty="0" smtClean="0">
                <a:solidFill>
                  <a:srgbClr val="000000"/>
                </a:solidFill>
                <a:latin typeface="+mn-lt"/>
                <a:cs typeface="Times New Roman" pitchFamily="18" charset="0"/>
              </a:rPr>
              <a:t>gnition </a:t>
            </a:r>
            <a:endParaRPr lang="fr-FR" sz="1400" b="0" i="0" strike="noStrike" dirty="0">
              <a:solidFill>
                <a:srgbClr val="000000"/>
              </a:solidFill>
              <a:latin typeface="+mn-lt"/>
              <a:cs typeface="Times New Roman" pitchFamily="18" charset="0"/>
            </a:endParaRPr>
          </a:p>
        </p:txBody>
      </p:sp>
      <p:cxnSp>
        <p:nvCxnSpPr>
          <p:cNvPr id="22" name="Connecteur en angle 21"/>
          <p:cNvCxnSpPr>
            <a:stCxn id="23" idx="1"/>
            <a:endCxn id="27" idx="2"/>
          </p:cNvCxnSpPr>
          <p:nvPr/>
        </p:nvCxnSpPr>
        <p:spPr>
          <a:xfrm rot="10800000">
            <a:off x="5795952" y="4041032"/>
            <a:ext cx="1764521" cy="1016010"/>
          </a:xfrm>
          <a:prstGeom prst="bentConnector2">
            <a:avLst/>
          </a:prstGeom>
          <a:ln w="12700">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sp>
        <p:nvSpPr>
          <p:cNvPr id="23" name="Text Box 44"/>
          <p:cNvSpPr txBox="1">
            <a:spLocks noChangeArrowheads="1"/>
          </p:cNvSpPr>
          <p:nvPr/>
        </p:nvSpPr>
        <p:spPr bwMode="auto">
          <a:xfrm>
            <a:off x="7560472" y="4697042"/>
            <a:ext cx="1260000" cy="720000"/>
          </a:xfrm>
          <a:prstGeom prst="roundRect">
            <a:avLst>
              <a:gd name="adj" fmla="val 19318"/>
            </a:avLst>
          </a:prstGeom>
          <a:solidFill>
            <a:schemeClr val="bg1">
              <a:lumMod val="85000"/>
            </a:schemeClr>
          </a:solidFill>
          <a:ln>
            <a:solidFill>
              <a:sysClr val="windowText" lastClr="000000"/>
            </a:solidFill>
            <a:headEnd/>
            <a:tailEnd/>
          </a:ln>
          <a:effectLst/>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No hazardous phenomena</a:t>
            </a:r>
            <a:endParaRPr lang="en-US" sz="1400" b="0" i="0" strike="noStrike" dirty="0">
              <a:solidFill>
                <a:srgbClr val="000000"/>
              </a:solidFill>
              <a:latin typeface="+mn-lt"/>
              <a:cs typeface="Times New Roman" pitchFamily="18" charset="0"/>
            </a:endParaRPr>
          </a:p>
        </p:txBody>
      </p:sp>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sp>
        <p:nvSpPr>
          <p:cNvPr id="27" name="Rectangle 26"/>
          <p:cNvSpPr/>
          <p:nvPr/>
        </p:nvSpPr>
        <p:spPr>
          <a:xfrm>
            <a:off x="5759951" y="3717032"/>
            <a:ext cx="72000" cy="32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a:solidFill>
                <a:sysClr val="windowText" lastClr="000000"/>
              </a:solidFill>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74" name="Text Box 44"/>
          <p:cNvSpPr txBox="1">
            <a:spLocks noChangeArrowheads="1"/>
          </p:cNvSpPr>
          <p:nvPr/>
        </p:nvSpPr>
        <p:spPr bwMode="auto">
          <a:xfrm>
            <a:off x="7560152" y="3519096"/>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Jet fire</a:t>
            </a:r>
            <a:endParaRPr lang="en-US" sz="1400" b="0" i="0" strike="noStrike" dirty="0">
              <a:solidFill>
                <a:srgbClr val="000000"/>
              </a:solidFill>
              <a:latin typeface="+mn-lt"/>
              <a:cs typeface="Times New Roman" pitchFamily="18" charset="0"/>
            </a:endParaRPr>
          </a:p>
        </p:txBody>
      </p:sp>
      <p:cxnSp>
        <p:nvCxnSpPr>
          <p:cNvPr id="78" name="Connecteur en angle 77"/>
          <p:cNvCxnSpPr>
            <a:stCxn id="12" idx="3"/>
            <a:endCxn id="21" idx="1"/>
          </p:cNvCxnSpPr>
          <p:nvPr/>
        </p:nvCxnSpPr>
        <p:spPr bwMode="auto">
          <a:xfrm>
            <a:off x="5651832" y="3879096"/>
            <a:ext cx="540288" cy="0"/>
          </a:xfrm>
          <a:prstGeom prst="bentConnector3">
            <a:avLst/>
          </a:prstGeom>
          <a:ln/>
          <a:extLst/>
        </p:spPr>
        <p:style>
          <a:lnRef idx="1">
            <a:schemeClr val="dk1"/>
          </a:lnRef>
          <a:fillRef idx="0">
            <a:schemeClr val="dk1"/>
          </a:fillRef>
          <a:effectRef idx="0">
            <a:schemeClr val="dk1"/>
          </a:effectRef>
          <a:fontRef idx="minor">
            <a:schemeClr val="tx1"/>
          </a:fontRef>
        </p:style>
      </p:cxnSp>
      <p:cxnSp>
        <p:nvCxnSpPr>
          <p:cNvPr id="84" name="Connecteur droit 83"/>
          <p:cNvCxnSpPr>
            <a:stCxn id="21" idx="3"/>
            <a:endCxn id="74" idx="1"/>
          </p:cNvCxnSpPr>
          <p:nvPr/>
        </p:nvCxnSpPr>
        <p:spPr bwMode="auto">
          <a:xfrm>
            <a:off x="7164120" y="3879096"/>
            <a:ext cx="39603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sp>
        <p:nvSpPr>
          <p:cNvPr id="99" name="Rectangle 98"/>
          <p:cNvSpPr/>
          <p:nvPr/>
        </p:nvSpPr>
        <p:spPr>
          <a:xfrm>
            <a:off x="3746860" y="2486839"/>
            <a:ext cx="73025"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101" name="Rectangle 100"/>
          <p:cNvSpPr/>
          <p:nvPr/>
        </p:nvSpPr>
        <p:spPr>
          <a:xfrm>
            <a:off x="3494878" y="2487652"/>
            <a:ext cx="73025"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48" name="ZoneTexte 119"/>
          <p:cNvSpPr txBox="1">
            <a:spLocks noChangeArrowheads="1"/>
          </p:cNvSpPr>
          <p:nvPr/>
        </p:nvSpPr>
        <p:spPr bwMode="auto">
          <a:xfrm>
            <a:off x="7740472" y="2924944"/>
            <a:ext cx="900000" cy="338554"/>
          </a:xfrm>
          <a:prstGeom prst="rect">
            <a:avLst/>
          </a:prstGeom>
          <a:solidFill>
            <a:schemeClr val="accent6">
              <a:lumMod val="20000"/>
              <a:lumOff val="80000"/>
            </a:schemeClr>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solidFill>
                  <a:srgbClr val="FF0000"/>
                </a:solidFill>
              </a:rPr>
              <a:t>10</a:t>
            </a:r>
            <a:r>
              <a:rPr lang="fr-FR" sz="1600" baseline="30000" dirty="0" smtClean="0">
                <a:solidFill>
                  <a:srgbClr val="FF0000"/>
                </a:solidFill>
              </a:rPr>
              <a:t>-7</a:t>
            </a:r>
            <a:endParaRPr lang="fr-FR" sz="1600" baseline="30000" dirty="0">
              <a:solidFill>
                <a:srgbClr val="FF0000"/>
              </a:solidFill>
            </a:endParaRPr>
          </a:p>
        </p:txBody>
      </p:sp>
      <p:sp>
        <p:nvSpPr>
          <p:cNvPr id="50" name="ZoneTexte 119"/>
          <p:cNvSpPr txBox="1">
            <a:spLocks noChangeArrowheads="1"/>
          </p:cNvSpPr>
          <p:nvPr/>
        </p:nvSpPr>
        <p:spPr bwMode="auto">
          <a:xfrm>
            <a:off x="4805832" y="4358488"/>
            <a:ext cx="720000" cy="288000"/>
          </a:xfrm>
          <a:prstGeom prst="rect">
            <a:avLst/>
          </a:prstGeom>
          <a:solidFill>
            <a:srgbClr val="FFC000"/>
          </a:solidFill>
          <a:ln>
            <a:noFill/>
          </a:ln>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fr-FR" sz="1600" dirty="0" smtClean="0"/>
              <a:t>2.10</a:t>
            </a:r>
            <a:r>
              <a:rPr lang="fr-FR" sz="1600" baseline="30000" dirty="0" smtClean="0"/>
              <a:t>-5</a:t>
            </a:r>
            <a:endParaRPr lang="fr-FR" sz="1600" baseline="30000" dirty="0"/>
          </a:p>
        </p:txBody>
      </p:sp>
      <p:cxnSp>
        <p:nvCxnSpPr>
          <p:cNvPr id="16" name="Connecteur droit avec flèche 15"/>
          <p:cNvCxnSpPr>
            <a:stCxn id="44" idx="3"/>
          </p:cNvCxnSpPr>
          <p:nvPr/>
        </p:nvCxnSpPr>
        <p:spPr bwMode="auto">
          <a:xfrm>
            <a:off x="5891057" y="5553264"/>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ZoneTexte 5"/>
          <p:cNvSpPr txBox="1"/>
          <p:nvPr/>
        </p:nvSpPr>
        <p:spPr>
          <a:xfrm>
            <a:off x="5052374" y="1339995"/>
            <a:ext cx="3408058" cy="646331"/>
          </a:xfrm>
          <a:prstGeom prst="rect">
            <a:avLst/>
          </a:prstGeom>
          <a:noFill/>
        </p:spPr>
        <p:txBody>
          <a:bodyPr wrap="square" rtlCol="0">
            <a:spAutoFit/>
          </a:bodyPr>
          <a:lstStyle/>
          <a:p>
            <a:pPr algn="ctr"/>
            <a:r>
              <a:rPr lang="en-US" sz="1800" dirty="0" smtClean="0">
                <a:solidFill>
                  <a:schemeClr val="tx1"/>
                </a:solidFill>
              </a:rPr>
              <a:t>Hazardous phenomenon studied next </a:t>
            </a:r>
            <a:endParaRPr lang="en-US" sz="1800" dirty="0">
              <a:solidFill>
                <a:schemeClr val="tx1"/>
              </a:solidFill>
            </a:endParaRPr>
          </a:p>
        </p:txBody>
      </p:sp>
      <p:grpSp>
        <p:nvGrpSpPr>
          <p:cNvPr id="11" name="Groupe 10"/>
          <p:cNvGrpSpPr/>
          <p:nvPr/>
        </p:nvGrpSpPr>
        <p:grpSpPr>
          <a:xfrm>
            <a:off x="4679832" y="3519186"/>
            <a:ext cx="4140320" cy="720000"/>
            <a:chOff x="4832232" y="3671496"/>
            <a:chExt cx="4140320" cy="720000"/>
          </a:xfrm>
        </p:grpSpPr>
        <p:sp>
          <p:nvSpPr>
            <p:cNvPr id="65" name="Text Box 44"/>
            <p:cNvSpPr txBox="1">
              <a:spLocks noChangeArrowheads="1"/>
            </p:cNvSpPr>
            <p:nvPr/>
          </p:nvSpPr>
          <p:spPr bwMode="auto">
            <a:xfrm>
              <a:off x="4832232" y="3671496"/>
              <a:ext cx="972000" cy="720000"/>
            </a:xfrm>
            <a:prstGeom prst="roundRect">
              <a:avLst/>
            </a:prstGeom>
            <a:solidFill>
              <a:srgbClr val="FFC000"/>
            </a:solidFill>
            <a:ln w="38100">
              <a:solidFill>
                <a:schemeClr val="tx2">
                  <a:lumMod val="50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66" name="Text Box 44"/>
            <p:cNvSpPr txBox="1">
              <a:spLocks noChangeArrowheads="1"/>
            </p:cNvSpPr>
            <p:nvPr/>
          </p:nvSpPr>
          <p:spPr bwMode="auto">
            <a:xfrm>
              <a:off x="6344520" y="3797496"/>
              <a:ext cx="972000" cy="468000"/>
            </a:xfrm>
            <a:prstGeom prst="roundRect">
              <a:avLst>
                <a:gd name="adj" fmla="val 50000"/>
              </a:avLst>
            </a:prstGeom>
            <a:solidFill>
              <a:schemeClr val="bg2">
                <a:lumMod val="60000"/>
                <a:lumOff val="40000"/>
              </a:schemeClr>
            </a:solidFill>
            <a:ln w="38100">
              <a:solidFill>
                <a:schemeClr val="tx2">
                  <a:lumMod val="50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dirty="0">
                  <a:solidFill>
                    <a:srgbClr val="000000"/>
                  </a:solidFill>
                  <a:cs typeface="Times New Roman" pitchFamily="18" charset="0"/>
                </a:rPr>
                <a:t>I</a:t>
              </a:r>
              <a:r>
                <a:rPr lang="fr-FR" sz="1400" i="0" strike="noStrike" dirty="0" smtClean="0">
                  <a:solidFill>
                    <a:srgbClr val="000000"/>
                  </a:solidFill>
                  <a:cs typeface="Times New Roman" pitchFamily="18" charset="0"/>
                </a:rPr>
                <a:t>gnition </a:t>
              </a:r>
              <a:endParaRPr lang="fr-FR" sz="1400" i="0" strike="noStrike" dirty="0">
                <a:solidFill>
                  <a:srgbClr val="000000"/>
                </a:solidFill>
                <a:cs typeface="Times New Roman" pitchFamily="18" charset="0"/>
              </a:endParaRPr>
            </a:p>
          </p:txBody>
        </p:sp>
        <p:sp>
          <p:nvSpPr>
            <p:cNvPr id="67" name="Text Box 44"/>
            <p:cNvSpPr txBox="1">
              <a:spLocks noChangeArrowheads="1"/>
            </p:cNvSpPr>
            <p:nvPr/>
          </p:nvSpPr>
          <p:spPr bwMode="auto">
            <a:xfrm>
              <a:off x="7712552" y="3671496"/>
              <a:ext cx="1260000" cy="720000"/>
            </a:xfrm>
            <a:prstGeom prst="roundRect">
              <a:avLst/>
            </a:prstGeom>
            <a:solidFill>
              <a:srgbClr val="FF0000"/>
            </a:solidFill>
            <a:ln w="38100">
              <a:solidFill>
                <a:schemeClr val="tx2">
                  <a:lumMod val="50000"/>
                </a:schemeClr>
              </a:solidFill>
              <a:prstDash val="sysDash"/>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i="0" strike="noStrike" dirty="0" smtClean="0">
                  <a:solidFill>
                    <a:srgbClr val="000000"/>
                  </a:solidFill>
                  <a:latin typeface="+mn-lt"/>
                  <a:cs typeface="Times New Roman" pitchFamily="18" charset="0"/>
                </a:rPr>
                <a:t>Jet fire</a:t>
              </a:r>
              <a:endParaRPr lang="en-US" sz="1400" i="0" strike="noStrike" dirty="0">
                <a:solidFill>
                  <a:srgbClr val="000000"/>
                </a:solidFill>
                <a:latin typeface="+mn-lt"/>
                <a:cs typeface="Times New Roman" pitchFamily="18" charset="0"/>
              </a:endParaRPr>
            </a:p>
          </p:txBody>
        </p:sp>
        <p:cxnSp>
          <p:nvCxnSpPr>
            <p:cNvPr id="69" name="Connecteur en angle 68"/>
            <p:cNvCxnSpPr>
              <a:stCxn id="65" idx="3"/>
              <a:endCxn id="66" idx="1"/>
            </p:cNvCxnSpPr>
            <p:nvPr/>
          </p:nvCxnSpPr>
          <p:spPr bwMode="auto">
            <a:xfrm>
              <a:off x="5804232" y="4031496"/>
              <a:ext cx="540288" cy="0"/>
            </a:xfrm>
            <a:prstGeom prst="bentConnector3">
              <a:avLst/>
            </a:prstGeom>
            <a:ln w="38100">
              <a:solidFill>
                <a:schemeClr val="tx2">
                  <a:lumMod val="50000"/>
                </a:schemeClr>
              </a:solidFill>
              <a:prstDash val="sysDash"/>
            </a:ln>
            <a:extLst/>
          </p:spPr>
          <p:style>
            <a:lnRef idx="1">
              <a:schemeClr val="dk1"/>
            </a:lnRef>
            <a:fillRef idx="0">
              <a:schemeClr val="dk1"/>
            </a:fillRef>
            <a:effectRef idx="0">
              <a:schemeClr val="dk1"/>
            </a:effectRef>
            <a:fontRef idx="minor">
              <a:schemeClr val="tx1"/>
            </a:fontRef>
          </p:style>
        </p:cxnSp>
        <p:cxnSp>
          <p:nvCxnSpPr>
            <p:cNvPr id="73" name="Connecteur droit 72"/>
            <p:cNvCxnSpPr>
              <a:stCxn id="66" idx="3"/>
              <a:endCxn id="67" idx="1"/>
            </p:cNvCxnSpPr>
            <p:nvPr/>
          </p:nvCxnSpPr>
          <p:spPr bwMode="auto">
            <a:xfrm>
              <a:off x="7316520" y="4031496"/>
              <a:ext cx="396032" cy="0"/>
            </a:xfrm>
            <a:prstGeom prst="line">
              <a:avLst/>
            </a:prstGeom>
            <a:ln w="38100">
              <a:solidFill>
                <a:schemeClr val="tx2">
                  <a:lumMod val="50000"/>
                </a:schemeClr>
              </a:solidFill>
              <a:prstDash val="sysDash"/>
            </a:ln>
            <a:extLst/>
          </p:spPr>
          <p:style>
            <a:lnRef idx="1">
              <a:schemeClr val="dk1"/>
            </a:lnRef>
            <a:fillRef idx="0">
              <a:schemeClr val="dk1"/>
            </a:fillRef>
            <a:effectRef idx="0">
              <a:schemeClr val="dk1"/>
            </a:effectRef>
            <a:fontRef idx="minor">
              <a:schemeClr val="tx1"/>
            </a:fontRef>
          </p:style>
        </p:cxnSp>
      </p:grpSp>
      <p:grpSp>
        <p:nvGrpSpPr>
          <p:cNvPr id="75" name="Groupe 74"/>
          <p:cNvGrpSpPr/>
          <p:nvPr/>
        </p:nvGrpSpPr>
        <p:grpSpPr>
          <a:xfrm>
            <a:off x="5363800" y="1896650"/>
            <a:ext cx="3456352" cy="1982446"/>
            <a:chOff x="5363800" y="1896650"/>
            <a:chExt cx="3456352" cy="1982446"/>
          </a:xfrm>
        </p:grpSpPr>
        <p:grpSp>
          <p:nvGrpSpPr>
            <p:cNvPr id="77" name="Groupe 76"/>
            <p:cNvGrpSpPr/>
            <p:nvPr/>
          </p:nvGrpSpPr>
          <p:grpSpPr>
            <a:xfrm>
              <a:off x="6192000" y="1896650"/>
              <a:ext cx="2628152" cy="720000"/>
              <a:chOff x="6192000" y="2274738"/>
              <a:chExt cx="2628152" cy="720000"/>
            </a:xfrm>
          </p:grpSpPr>
          <p:sp>
            <p:nvSpPr>
              <p:cNvPr id="83" name="Text Box 44"/>
              <p:cNvSpPr txBox="1">
                <a:spLocks noChangeArrowheads="1"/>
              </p:cNvSpPr>
              <p:nvPr/>
            </p:nvSpPr>
            <p:spPr bwMode="auto">
              <a:xfrm>
                <a:off x="7560152" y="2274738"/>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VCE</a:t>
                </a:r>
                <a:endParaRPr lang="en-US" sz="1400" b="0" i="0" strike="noStrike" dirty="0">
                  <a:solidFill>
                    <a:srgbClr val="000000"/>
                  </a:solidFill>
                  <a:latin typeface="+mn-lt"/>
                  <a:cs typeface="Times New Roman" pitchFamily="18" charset="0"/>
                </a:endParaRPr>
              </a:p>
            </p:txBody>
          </p:sp>
          <p:sp>
            <p:nvSpPr>
              <p:cNvPr id="85" name="Text Box 44"/>
              <p:cNvSpPr txBox="1">
                <a:spLocks noChangeArrowheads="1"/>
              </p:cNvSpPr>
              <p:nvPr/>
            </p:nvSpPr>
            <p:spPr bwMode="auto">
              <a:xfrm>
                <a:off x="6192000" y="2400738"/>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Delayed</a:t>
                </a:r>
                <a:r>
                  <a:rPr lang="fr-FR" sz="1400" b="0" i="0" strike="noStrike" dirty="0" smtClean="0">
                    <a:solidFill>
                      <a:srgbClr val="000000"/>
                    </a:solidFill>
                    <a:latin typeface="+mn-lt"/>
                    <a:cs typeface="Times New Roman" pitchFamily="18" charset="0"/>
                  </a:rPr>
                  <a:t> ignition </a:t>
                </a:r>
                <a:endParaRPr lang="fr-FR" sz="1400" b="0" i="0" strike="noStrike" dirty="0">
                  <a:solidFill>
                    <a:srgbClr val="000000"/>
                  </a:solidFill>
                  <a:latin typeface="+mn-lt"/>
                  <a:cs typeface="Times New Roman" pitchFamily="18" charset="0"/>
                </a:endParaRPr>
              </a:p>
            </p:txBody>
          </p:sp>
          <p:cxnSp>
            <p:nvCxnSpPr>
              <p:cNvPr id="86" name="Connecteur droit 85"/>
              <p:cNvCxnSpPr>
                <a:stCxn id="85" idx="3"/>
                <a:endCxn id="83" idx="1"/>
              </p:cNvCxnSpPr>
              <p:nvPr/>
            </p:nvCxnSpPr>
            <p:spPr bwMode="auto">
              <a:xfrm>
                <a:off x="7164000" y="2634738"/>
                <a:ext cx="396152"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79" name="Text Box 44"/>
            <p:cNvSpPr txBox="1">
              <a:spLocks noChangeArrowheads="1"/>
            </p:cNvSpPr>
            <p:nvPr/>
          </p:nvSpPr>
          <p:spPr bwMode="auto">
            <a:xfrm>
              <a:off x="5363800" y="2759311"/>
              <a:ext cx="1152416" cy="509719"/>
            </a:xfrm>
            <a:prstGeom prst="roundRect">
              <a:avLst/>
            </a:prstGeom>
            <a:solidFill>
              <a:srgbClr val="FFE18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400" b="0" kern="0" dirty="0" smtClean="0">
                  <a:solidFill>
                    <a:srgbClr val="000000"/>
                  </a:solidFill>
                  <a:cs typeface="Times New Roman" pitchFamily="18" charset="0"/>
                </a:rPr>
                <a:t>H2 a</a:t>
              </a: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ccumulation</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80" name="Connecteur en angle 79"/>
            <p:cNvCxnSpPr>
              <a:endCxn id="79" idx="2"/>
            </p:cNvCxnSpPr>
            <p:nvPr/>
          </p:nvCxnSpPr>
          <p:spPr bwMode="auto">
            <a:xfrm flipV="1">
              <a:off x="5651832" y="3269030"/>
              <a:ext cx="288176" cy="610066"/>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81" name="Connecteur en angle 80"/>
            <p:cNvCxnSpPr>
              <a:stCxn id="79" idx="0"/>
              <a:endCxn id="85" idx="1"/>
            </p:cNvCxnSpPr>
            <p:nvPr/>
          </p:nvCxnSpPr>
          <p:spPr bwMode="auto">
            <a:xfrm rot="5400000" flipH="1" flipV="1">
              <a:off x="5814674" y="2381985"/>
              <a:ext cx="502661" cy="251992"/>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3783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57175"/>
            <a:ext cx="6498481" cy="900113"/>
          </a:xfrm>
        </p:spPr>
        <p:txBody>
          <a:bodyPr/>
          <a:lstStyle/>
          <a:p>
            <a:r>
              <a:rPr lang="fr-FR" dirty="0" smtClean="0"/>
              <a:t>ESTIMATION OF CONSEQUENCES</a:t>
            </a:r>
            <a:br>
              <a:rPr lang="fr-FR" dirty="0" smtClean="0"/>
            </a:br>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82" name="Espace réservé du contenu 2"/>
          <p:cNvSpPr>
            <a:spLocks noGrp="1"/>
          </p:cNvSpPr>
          <p:nvPr>
            <p:ph idx="1"/>
          </p:nvPr>
        </p:nvSpPr>
        <p:spPr>
          <a:xfrm>
            <a:off x="574675" y="1619250"/>
            <a:ext cx="7845425" cy="4318000"/>
          </a:xfrm>
        </p:spPr>
        <p:txBody>
          <a:bodyPr/>
          <a:lstStyle/>
          <a:p>
            <a:pPr eaLnBrk="1" hangingPunct="1"/>
            <a:r>
              <a:rPr lang="fr-FR" altLang="fr-FR" dirty="0" smtClean="0"/>
              <a:t>For a </a:t>
            </a:r>
            <a:r>
              <a:rPr lang="fr-FR" altLang="fr-FR" dirty="0" err="1" smtClean="0"/>
              <a:t>small</a:t>
            </a:r>
            <a:r>
              <a:rPr lang="fr-FR" altLang="fr-FR" dirty="0" smtClean="0"/>
              <a:t> </a:t>
            </a:r>
            <a:r>
              <a:rPr lang="fr-FR" altLang="fr-FR" dirty="0" err="1" smtClean="0"/>
              <a:t>leak</a:t>
            </a:r>
            <a:r>
              <a:rPr lang="fr-FR" altLang="fr-FR" dirty="0" smtClean="0"/>
              <a:t> </a:t>
            </a:r>
            <a:r>
              <a:rPr lang="fr-FR" altLang="fr-FR" sz="1800" b="0" i="1" dirty="0" smtClean="0"/>
              <a:t>(10% of pipe </a:t>
            </a:r>
            <a:r>
              <a:rPr lang="fr-FR" altLang="fr-FR" sz="1800" b="0" i="1" dirty="0" err="1" smtClean="0"/>
              <a:t>diameter</a:t>
            </a:r>
            <a:r>
              <a:rPr lang="fr-FR" altLang="fr-FR" sz="1800" b="0" i="1" dirty="0" smtClean="0"/>
              <a:t> – ø=0,9mm/P=40b)</a:t>
            </a:r>
          </a:p>
          <a:p>
            <a:pPr lvl="1" eaLnBrk="1" hangingPunct="1"/>
            <a:r>
              <a:rPr lang="fr-FR" altLang="fr-FR" sz="1800" dirty="0" smtClean="0"/>
              <a:t>Most </a:t>
            </a:r>
            <a:r>
              <a:rPr lang="fr-FR" altLang="fr-FR" sz="1800" dirty="0" err="1" smtClean="0"/>
              <a:t>likely</a:t>
            </a:r>
            <a:r>
              <a:rPr lang="fr-FR" altLang="fr-FR" sz="1800" dirty="0" smtClean="0"/>
              <a:t> </a:t>
            </a:r>
            <a:r>
              <a:rPr lang="fr-FR" altLang="fr-FR" sz="1800" dirty="0" err="1" smtClean="0"/>
              <a:t>hazardous</a:t>
            </a:r>
            <a:r>
              <a:rPr lang="fr-FR" altLang="fr-FR" sz="1800" dirty="0" smtClean="0"/>
              <a:t> </a:t>
            </a:r>
            <a:r>
              <a:rPr lang="fr-FR" altLang="fr-FR" sz="1800" dirty="0" err="1" smtClean="0"/>
              <a:t>phenomena</a:t>
            </a:r>
            <a:r>
              <a:rPr lang="fr-FR" altLang="fr-FR" sz="1800" dirty="0" smtClean="0"/>
              <a:t> = </a:t>
            </a:r>
            <a:r>
              <a:rPr lang="fr-FR" altLang="fr-FR" sz="1800" dirty="0" err="1" smtClean="0"/>
              <a:t>immediate</a:t>
            </a:r>
            <a:r>
              <a:rPr lang="fr-FR" altLang="fr-FR" sz="1800" dirty="0" smtClean="0"/>
              <a:t> ignition of jet </a:t>
            </a:r>
          </a:p>
          <a:p>
            <a:pPr lvl="2" eaLnBrk="1" hangingPunct="1"/>
            <a:r>
              <a:rPr lang="fr-FR" altLang="fr-FR" sz="1800" b="1" dirty="0" smtClean="0"/>
              <a:t>Jet </a:t>
            </a:r>
            <a:r>
              <a:rPr lang="fr-FR" altLang="fr-FR" sz="1800" b="1" dirty="0" err="1" smtClean="0"/>
              <a:t>fire</a:t>
            </a:r>
            <a:r>
              <a:rPr lang="fr-FR" altLang="fr-FR" sz="1800" b="1" dirty="0" smtClean="0"/>
              <a:t> </a:t>
            </a:r>
            <a:r>
              <a:rPr lang="fr-FR" altLang="fr-FR" sz="1800" dirty="0" smtClean="0"/>
              <a:t>(thermal </a:t>
            </a:r>
            <a:r>
              <a:rPr lang="fr-FR" altLang="fr-FR" sz="1800" dirty="0" err="1" smtClean="0"/>
              <a:t>effects</a:t>
            </a:r>
            <a:r>
              <a:rPr lang="fr-FR" altLang="fr-FR" sz="1800" dirty="0" smtClean="0"/>
              <a:t>) &gt; </a:t>
            </a:r>
            <a:r>
              <a:rPr lang="fr-FR" altLang="fr-FR" sz="1800" i="1" dirty="0" smtClean="0"/>
              <a:t>model of </a:t>
            </a:r>
            <a:r>
              <a:rPr lang="fr-FR" altLang="fr-FR" sz="1800" i="1" dirty="0" err="1" smtClean="0"/>
              <a:t>Houf</a:t>
            </a:r>
            <a:r>
              <a:rPr lang="fr-FR" altLang="fr-FR" sz="1800" i="1" dirty="0" smtClean="0"/>
              <a:t> and </a:t>
            </a:r>
            <a:r>
              <a:rPr lang="fr-FR" altLang="fr-FR" sz="1800" i="1" dirty="0" err="1" smtClean="0"/>
              <a:t>Schefer</a:t>
            </a:r>
            <a:r>
              <a:rPr lang="fr-FR" altLang="fr-FR" sz="1800" i="1" dirty="0" smtClean="0"/>
              <a:t> (2007)</a:t>
            </a:r>
          </a:p>
          <a:p>
            <a:pPr lvl="2" eaLnBrk="1" hangingPunct="1"/>
            <a:r>
              <a:rPr lang="fr-FR" altLang="fr-FR" sz="1800" b="1" dirty="0" smtClean="0"/>
              <a:t>Explosion of jet </a:t>
            </a:r>
            <a:r>
              <a:rPr lang="fr-FR" altLang="fr-FR" sz="1800" dirty="0" smtClean="0"/>
              <a:t>(</a:t>
            </a:r>
            <a:r>
              <a:rPr lang="fr-FR" altLang="fr-FR" sz="1800" dirty="0" err="1" smtClean="0"/>
              <a:t>overpressure</a:t>
            </a:r>
            <a:r>
              <a:rPr lang="fr-FR" altLang="fr-FR" sz="1800" dirty="0" smtClean="0"/>
              <a:t> </a:t>
            </a:r>
            <a:r>
              <a:rPr lang="fr-FR" altLang="fr-FR" sz="1800" dirty="0" err="1" smtClean="0"/>
              <a:t>effects</a:t>
            </a:r>
            <a:r>
              <a:rPr lang="fr-FR" altLang="fr-FR" sz="1800" dirty="0" smtClean="0"/>
              <a:t>) &gt; </a:t>
            </a:r>
            <a:r>
              <a:rPr lang="fr-FR" altLang="fr-FR" sz="1800" i="1" dirty="0" smtClean="0"/>
              <a:t>Multi-</a:t>
            </a:r>
            <a:r>
              <a:rPr lang="fr-FR" altLang="fr-FR" sz="1800" i="1" dirty="0" err="1" smtClean="0"/>
              <a:t>Energy</a:t>
            </a:r>
            <a:r>
              <a:rPr lang="fr-FR" altLang="fr-FR" sz="1800" i="1" dirty="0" smtClean="0"/>
              <a:t> Method</a:t>
            </a:r>
          </a:p>
          <a:p>
            <a:pPr lvl="1" eaLnBrk="1" hangingPunct="1"/>
            <a:r>
              <a:rPr lang="en-US" altLang="fr-FR" sz="1800" dirty="0" smtClean="0"/>
              <a:t>The characteristics of the jet :</a:t>
            </a:r>
          </a:p>
          <a:p>
            <a:pPr lvl="2" eaLnBrk="1" hangingPunct="1"/>
            <a:r>
              <a:rPr lang="en-US" altLang="fr-FR" sz="1800" dirty="0" smtClean="0"/>
              <a:t>a supersonic release</a:t>
            </a:r>
          </a:p>
          <a:p>
            <a:pPr lvl="2" eaLnBrk="1" hangingPunct="1"/>
            <a:r>
              <a:rPr lang="en-US" altLang="fr-FR" sz="1800" dirty="0" smtClean="0"/>
              <a:t>a mass flow rate of 1,64*10</a:t>
            </a:r>
            <a:r>
              <a:rPr lang="en-US" altLang="fr-FR" sz="1800" baseline="30000" dirty="0" smtClean="0"/>
              <a:t>-3</a:t>
            </a:r>
            <a:r>
              <a:rPr lang="en-US" altLang="fr-FR" sz="1800" dirty="0" smtClean="0"/>
              <a:t> kg/s</a:t>
            </a:r>
          </a:p>
          <a:p>
            <a:pPr lvl="2" eaLnBrk="1" hangingPunct="1"/>
            <a:r>
              <a:rPr lang="en-US" altLang="fr-FR" sz="1800" dirty="0" smtClean="0"/>
              <a:t>the flame length is 2.2 m</a:t>
            </a:r>
            <a:endParaRPr lang="fr-FR" altLang="fr-FR" sz="1800" dirty="0" smtClean="0"/>
          </a:p>
        </p:txBody>
      </p:sp>
      <p:graphicFrame>
        <p:nvGraphicFramePr>
          <p:cNvPr id="83" name="Tableau 82"/>
          <p:cNvGraphicFramePr>
            <a:graphicFrameLocks noGrp="1"/>
          </p:cNvGraphicFramePr>
          <p:nvPr>
            <p:extLst>
              <p:ext uri="{D42A27DB-BD31-4B8C-83A1-F6EECF244321}">
                <p14:modId xmlns:p14="http://schemas.microsoft.com/office/powerpoint/2010/main" val="3398790219"/>
              </p:ext>
            </p:extLst>
          </p:nvPr>
        </p:nvGraphicFramePr>
        <p:xfrm>
          <a:off x="251520" y="4365104"/>
          <a:ext cx="4296147" cy="1944000"/>
        </p:xfrm>
        <a:graphic>
          <a:graphicData uri="http://schemas.openxmlformats.org/drawingml/2006/table">
            <a:tbl>
              <a:tblPr firstRow="1" firstCol="1" bandRow="1"/>
              <a:tblGrid>
                <a:gridCol w="1042987"/>
                <a:gridCol w="1164928"/>
                <a:gridCol w="1008112"/>
                <a:gridCol w="1080120"/>
              </a:tblGrid>
              <a:tr h="324000">
                <a:tc gridSpan="2">
                  <a:txBody>
                    <a:bodyPr/>
                    <a:lstStyle/>
                    <a:p>
                      <a:pPr marL="36195" marR="36195" algn="ctr" hangingPunct="0">
                        <a:spcAft>
                          <a:spcPts val="0"/>
                        </a:spcAft>
                      </a:pPr>
                      <a:r>
                        <a:rPr lang="fr-FR" sz="1600" dirty="0" err="1" smtClean="0">
                          <a:effectLst/>
                          <a:latin typeface="Calibri" panose="020F0502020204030204" pitchFamily="34" charset="0"/>
                          <a:ea typeface="Times New Roman"/>
                          <a:cs typeface="Calibri" panose="020F0502020204030204" pitchFamily="34" charset="0"/>
                        </a:rPr>
                        <a:t>Effect</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marR="36195" algn="ctr" hangingPunct="0">
                        <a:spcAft>
                          <a:spcPts val="0"/>
                        </a:spcAft>
                      </a:pPr>
                      <a:endParaRPr lang="fr-FR" sz="20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6195" marR="36195" indent="0" algn="ctr" defTabSz="914400" rtl="0" eaLnBrk="1" fontAlgn="auto" latinLnBrk="0" hangingPunct="0">
                        <a:lnSpc>
                          <a:spcPct val="100000"/>
                        </a:lnSpc>
                        <a:spcBef>
                          <a:spcPts val="0"/>
                        </a:spcBef>
                        <a:spcAft>
                          <a:spcPts val="0"/>
                        </a:spcAft>
                        <a:buClrTx/>
                        <a:buSzTx/>
                        <a:buFontTx/>
                        <a:buNone/>
                        <a:tabLst/>
                        <a:defRPr/>
                      </a:pPr>
                      <a:r>
                        <a:rPr lang="en-GB" sz="1600" dirty="0" smtClean="0">
                          <a:effectLst/>
                          <a:latin typeface="Calibri" panose="020F0502020204030204" pitchFamily="34" charset="0"/>
                          <a:ea typeface="Times New Roman"/>
                          <a:cs typeface="Calibri" panose="020F0502020204030204" pitchFamily="34" charset="0"/>
                        </a:rPr>
                        <a:t>Distance</a:t>
                      </a:r>
                      <a:endParaRPr lang="fr-FR" sz="1600" dirty="0" smtClean="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marR="36195" algn="ctr" hangingPunct="0">
                        <a:spcAft>
                          <a:spcPts val="0"/>
                        </a:spcAft>
                      </a:pP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Explosion</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smtClean="0">
                          <a:effectLst/>
                          <a:latin typeface="Calibri" panose="020F0502020204030204" pitchFamily="34" charset="0"/>
                          <a:ea typeface="Times New Roman"/>
                          <a:cs typeface="Calibri" panose="020F0502020204030204" pitchFamily="34" charset="0"/>
                        </a:rPr>
                        <a:t>Thermal</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Explosion</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Thermal</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20mbar</a:t>
                      </a:r>
                      <a:endParaRPr lang="fr-FR" sz="160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smtClean="0">
                          <a:effectLst/>
                          <a:latin typeface="Calibri" panose="020F0502020204030204" pitchFamily="34" charset="0"/>
                          <a:ea typeface="Times New Roman"/>
                          <a:cs typeface="Calibri" panose="020F0502020204030204" pitchFamily="34" charset="0"/>
                        </a:rPr>
                        <a:t>1.8 </a:t>
                      </a:r>
                      <a:r>
                        <a:rPr lang="en-GB" sz="1600" dirty="0">
                          <a:effectLst/>
                          <a:latin typeface="Calibri" panose="020F0502020204030204" pitchFamily="34" charset="0"/>
                          <a:ea typeface="Times New Roman"/>
                          <a:cs typeface="Calibri" panose="020F0502020204030204" pitchFamily="34" charset="0"/>
                        </a:rPr>
                        <a:t>kW/m²</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10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1.6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50mbar</a:t>
                      </a:r>
                      <a:endParaRPr lang="fr-FR" sz="160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3 kW/m²</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5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1.3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140mbar</a:t>
                      </a:r>
                      <a:endParaRPr lang="fr-FR" sz="160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5 kW/m²</a:t>
                      </a:r>
                      <a:endParaRPr lang="fr-FR" sz="160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2</a:t>
                      </a:r>
                      <a:r>
                        <a:rPr lang="fr-FR" sz="1600" baseline="0" dirty="0" smtClean="0">
                          <a:effectLst/>
                          <a:latin typeface="Calibri" panose="020F0502020204030204" pitchFamily="34" charset="0"/>
                          <a:ea typeface="Times New Roman"/>
                          <a:cs typeface="Calibri" panose="020F0502020204030204" pitchFamily="34" charset="0"/>
                        </a:rPr>
                        <a:t>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1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200mbar</a:t>
                      </a:r>
                      <a:endParaRPr lang="fr-FR" sz="160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8 kW/m²</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2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fr-FR" sz="1600" dirty="0" smtClean="0">
                          <a:effectLst/>
                          <a:latin typeface="Calibri" panose="020F0502020204030204" pitchFamily="34" charset="0"/>
                          <a:ea typeface="Times New Roman"/>
                          <a:cs typeface="Calibri" panose="020F0502020204030204" pitchFamily="34" charset="0"/>
                        </a:rPr>
                        <a:t>0.8 m</a:t>
                      </a:r>
                      <a:endParaRPr lang="fr-FR" sz="1600" dirty="0">
                        <a:effectLst/>
                        <a:latin typeface="Calibri" panose="020F0502020204030204" pitchFamily="34" charset="0"/>
                        <a:ea typeface="Times New Roman"/>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4" name="Rectangle 83"/>
          <p:cNvSpPr/>
          <p:nvPr/>
        </p:nvSpPr>
        <p:spPr bwMode="auto">
          <a:xfrm>
            <a:off x="3635896" y="3501008"/>
            <a:ext cx="4752528" cy="1800200"/>
          </a:xfrm>
          <a:prstGeom prst="rect">
            <a:avLst/>
          </a:prstGeom>
          <a:solidFill>
            <a:schemeClr val="accent3"/>
          </a:solidFill>
          <a:ln w="38100">
            <a:solidFill>
              <a:schemeClr val="tx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fr-FR" sz="2000" i="0" u="none" strike="noStrike" cap="none" normalizeH="0" baseline="0" dirty="0" smtClean="0">
                <a:ln>
                  <a:noFill/>
                </a:ln>
                <a:solidFill>
                  <a:schemeClr val="tx1"/>
                </a:solidFill>
                <a:effectLst/>
                <a:latin typeface="Arial" charset="0"/>
              </a:rPr>
              <a:t>Possible </a:t>
            </a:r>
            <a:r>
              <a:rPr kumimoji="0" lang="fr-FR" sz="2000" i="0" u="none" strike="noStrike" cap="none" normalizeH="0" baseline="0" dirty="0" err="1" smtClean="0">
                <a:ln>
                  <a:noFill/>
                </a:ln>
                <a:solidFill>
                  <a:schemeClr val="tx1"/>
                </a:solidFill>
                <a:effectLst/>
                <a:latin typeface="Arial" charset="0"/>
              </a:rPr>
              <a:t>effects</a:t>
            </a:r>
            <a:r>
              <a:rPr kumimoji="0" lang="fr-FR" sz="2000" i="0" u="none" strike="noStrike" cap="none" normalizeH="0" baseline="0" dirty="0" smtClean="0">
                <a:ln>
                  <a:noFill/>
                </a:ln>
                <a:solidFill>
                  <a:schemeClr val="tx1"/>
                </a:solidFill>
                <a:effectLst/>
                <a:latin typeface="Arial" charset="0"/>
              </a:rPr>
              <a:t> </a:t>
            </a:r>
            <a:r>
              <a:rPr kumimoji="0" lang="fr-FR" sz="2000" i="0" u="none" strike="noStrike" cap="none" normalizeH="0" baseline="0" dirty="0" err="1" smtClean="0">
                <a:ln>
                  <a:noFill/>
                </a:ln>
                <a:solidFill>
                  <a:schemeClr val="tx1"/>
                </a:solidFill>
                <a:effectLst/>
                <a:latin typeface="Arial" charset="0"/>
              </a:rPr>
              <a:t>inside</a:t>
            </a:r>
            <a:r>
              <a:rPr kumimoji="0" lang="fr-FR" sz="2000" i="0" u="none" strike="noStrike" cap="none" normalizeH="0" baseline="0" dirty="0" smtClean="0">
                <a:ln>
                  <a:noFill/>
                </a:ln>
                <a:solidFill>
                  <a:schemeClr val="tx1"/>
                </a:solidFill>
                <a:effectLst/>
                <a:latin typeface="Arial" charset="0"/>
              </a:rPr>
              <a:t> the container but no </a:t>
            </a:r>
            <a:r>
              <a:rPr kumimoji="0" lang="fr-FR" sz="2000" i="0" u="none" strike="noStrike" cap="none" normalizeH="0" baseline="0" dirty="0" err="1" smtClean="0">
                <a:ln>
                  <a:noFill/>
                </a:ln>
                <a:solidFill>
                  <a:schemeClr val="tx1"/>
                </a:solidFill>
                <a:effectLst/>
                <a:latin typeface="Arial" charset="0"/>
              </a:rPr>
              <a:t>effect</a:t>
            </a:r>
            <a:r>
              <a:rPr kumimoji="0" lang="fr-FR" sz="2000" i="0" u="none" strike="noStrike" cap="none" normalizeH="0" baseline="0" dirty="0" smtClean="0">
                <a:ln>
                  <a:noFill/>
                </a:ln>
                <a:solidFill>
                  <a:schemeClr val="tx1"/>
                </a:solidFill>
                <a:effectLst/>
                <a:latin typeface="Arial" charset="0"/>
              </a:rPr>
              <a:t> </a:t>
            </a:r>
            <a:r>
              <a:rPr kumimoji="0" lang="fr-FR" sz="2000" i="0" u="none" strike="noStrike" cap="none" normalizeH="0" baseline="0" dirty="0" err="1" smtClean="0">
                <a:ln>
                  <a:noFill/>
                </a:ln>
                <a:solidFill>
                  <a:schemeClr val="tx1"/>
                </a:solidFill>
                <a:effectLst/>
                <a:latin typeface="Arial" charset="0"/>
              </a:rPr>
              <a:t>outside</a:t>
            </a:r>
            <a:r>
              <a:rPr kumimoji="0" lang="fr-FR" sz="2000" i="0" u="none" strike="noStrike" cap="none" normalizeH="0" baseline="0" dirty="0" smtClean="0">
                <a:ln>
                  <a:noFill/>
                </a:ln>
                <a:solidFill>
                  <a:schemeClr val="tx1"/>
                </a:solidFill>
                <a:effectLst/>
                <a:latin typeface="Arial" charset="0"/>
              </a:rPr>
              <a:t> </a:t>
            </a:r>
          </a:p>
        </p:txBody>
      </p:sp>
      <p:sp>
        <p:nvSpPr>
          <p:cNvPr id="3" name="Rectangle 2"/>
          <p:cNvSpPr/>
          <p:nvPr/>
        </p:nvSpPr>
        <p:spPr bwMode="auto">
          <a:xfrm>
            <a:off x="251520" y="5661248"/>
            <a:ext cx="4284000" cy="324000"/>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cxnSp>
        <p:nvCxnSpPr>
          <p:cNvPr id="6" name="Connecteur droit avec flèche 5"/>
          <p:cNvCxnSpPr>
            <a:stCxn id="3" idx="0"/>
            <a:endCxn id="84" idx="1"/>
          </p:cNvCxnSpPr>
          <p:nvPr/>
        </p:nvCxnSpPr>
        <p:spPr bwMode="auto">
          <a:xfrm flipV="1">
            <a:off x="2393520" y="4401108"/>
            <a:ext cx="1242376" cy="1260140"/>
          </a:xfrm>
          <a:prstGeom prst="straightConnector1">
            <a:avLst/>
          </a:prstGeom>
          <a:noFill/>
          <a:ln w="28575" cap="flat" cmpd="sng" algn="ctr">
            <a:solidFill>
              <a:schemeClr val="tx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765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en-US" altLang="fr-FR" smtClean="0"/>
              <a:t>Probability classes </a:t>
            </a:r>
            <a:br>
              <a:rPr lang="en-US" altLang="fr-FR" smtClean="0"/>
            </a:br>
            <a:r>
              <a:rPr lang="en-US" altLang="fr-FR" smtClean="0"/>
              <a:t>Class of consequences</a:t>
            </a:r>
            <a:endParaRPr lang="fr-FR" altLang="fr-FR" smtClean="0"/>
          </a:p>
        </p:txBody>
      </p:sp>
      <p:sp>
        <p:nvSpPr>
          <p:cNvPr id="14339" name="Espace réservé du contenu 2"/>
          <p:cNvSpPr>
            <a:spLocks noGrp="1"/>
          </p:cNvSpPr>
          <p:nvPr>
            <p:ph idx="1"/>
          </p:nvPr>
        </p:nvSpPr>
        <p:spPr>
          <a:xfrm>
            <a:off x="539750" y="1916113"/>
            <a:ext cx="7845425" cy="4030662"/>
          </a:xfrm>
        </p:spPr>
        <p:txBody>
          <a:bodyPr/>
          <a:lstStyle/>
          <a:p>
            <a:pPr eaLnBrk="1" hangingPunct="1"/>
            <a:endParaRPr lang="en-US" altLang="fr-FR" dirty="0" smtClean="0"/>
          </a:p>
          <a:p>
            <a:pPr eaLnBrk="1" hangingPunct="1"/>
            <a:endParaRPr lang="en-US" altLang="fr-FR" dirty="0" smtClean="0"/>
          </a:p>
          <a:p>
            <a:pPr eaLnBrk="1" hangingPunct="1"/>
            <a:endParaRPr lang="en-US" altLang="fr-FR" dirty="0" smtClean="0"/>
          </a:p>
          <a:p>
            <a:pPr eaLnBrk="1" hangingPunct="1"/>
            <a:endParaRPr lang="en-US" altLang="fr-FR" dirty="0" smtClean="0"/>
          </a:p>
          <a:p>
            <a:pPr eaLnBrk="1" hangingPunct="1"/>
            <a:r>
              <a:rPr lang="en-US" altLang="fr-FR" dirty="0" smtClean="0"/>
              <a:t>Definition of consequences class used in the case of a containerized hydrogen application</a:t>
            </a:r>
          </a:p>
          <a:p>
            <a:pPr eaLnBrk="1" hangingPunct="1"/>
            <a:endParaRPr lang="fr-FR" altLang="fr-FR" dirty="0" smtClean="0"/>
          </a:p>
        </p:txBody>
      </p:sp>
      <p:sp>
        <p:nvSpPr>
          <p:cNvPr id="14340"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graphicFrame>
        <p:nvGraphicFramePr>
          <p:cNvPr id="6" name="Tableau 5"/>
          <p:cNvGraphicFramePr>
            <a:graphicFrameLocks noGrp="1"/>
          </p:cNvGraphicFramePr>
          <p:nvPr>
            <p:extLst>
              <p:ext uri="{D42A27DB-BD31-4B8C-83A1-F6EECF244321}">
                <p14:modId xmlns:p14="http://schemas.microsoft.com/office/powerpoint/2010/main" val="2944286865"/>
              </p:ext>
            </p:extLst>
          </p:nvPr>
        </p:nvGraphicFramePr>
        <p:xfrm>
          <a:off x="971600" y="1458220"/>
          <a:ext cx="7251700" cy="1682748"/>
        </p:xfrm>
        <a:graphic>
          <a:graphicData uri="http://schemas.openxmlformats.org/drawingml/2006/table">
            <a:tbl>
              <a:tblPr firstRow="1" firstCol="1" bandRow="1"/>
              <a:tblGrid>
                <a:gridCol w="1300745"/>
                <a:gridCol w="2850540"/>
                <a:gridCol w="3100415"/>
              </a:tblGrid>
              <a:tr h="280458">
                <a:tc>
                  <a:txBody>
                    <a:bodyPr/>
                    <a:lstStyle/>
                    <a:p>
                      <a:pPr algn="ctr" fontAlgn="auto" hangingPunct="1">
                        <a:lnSpc>
                          <a:spcPct val="115000"/>
                        </a:lnSpc>
                        <a:spcAft>
                          <a:spcPts val="0"/>
                        </a:spcAft>
                      </a:pPr>
                      <a:r>
                        <a:rPr lang="en-GB" sz="1600" dirty="0">
                          <a:effectLst/>
                          <a:latin typeface="Calibri" panose="020F0502020204030204" pitchFamily="34" charset="0"/>
                          <a:ea typeface="Times New Roman"/>
                          <a:cs typeface="Calibri" panose="020F0502020204030204" pitchFamily="34" charset="0"/>
                        </a:rPr>
                        <a:t>Probability</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Quantitative estimation (per year)</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Qualitative estimation</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8">
                <a:tc>
                  <a:txBody>
                    <a:bodyPr/>
                    <a:lstStyle/>
                    <a:p>
                      <a:pPr algn="just" fontAlgn="auto" hangingPunct="1">
                        <a:lnSpc>
                          <a:spcPct val="115000"/>
                        </a:lnSpc>
                        <a:spcAft>
                          <a:spcPts val="0"/>
                        </a:spcAft>
                      </a:pPr>
                      <a:r>
                        <a:rPr lang="en-GB" sz="1600" b="1" dirty="0" smtClean="0">
                          <a:effectLst/>
                          <a:latin typeface="Calibri" panose="020F0502020204030204" pitchFamily="34" charset="0"/>
                          <a:ea typeface="Times New Roman"/>
                          <a:cs typeface="Calibri" panose="020F0502020204030204" pitchFamily="34" charset="0"/>
                        </a:rPr>
                        <a:t> </a:t>
                      </a:r>
                      <a:r>
                        <a:rPr lang="en-GB" sz="1600" kern="1200" dirty="0" smtClean="0">
                          <a:solidFill>
                            <a:schemeClr val="tx1"/>
                          </a:solidFill>
                          <a:effectLst/>
                          <a:latin typeface="Calibri" panose="020F0502020204030204" pitchFamily="34" charset="0"/>
                          <a:ea typeface="Times New Roman"/>
                          <a:cs typeface="Calibri" panose="020F0502020204030204" pitchFamily="34" charset="0"/>
                        </a:rPr>
                        <a:t>Improbable</a:t>
                      </a:r>
                      <a:endParaRPr lang="fr-FR" sz="1600" kern="1200" dirty="0">
                        <a:solidFill>
                          <a:schemeClr val="tx1"/>
                        </a:solidFill>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600" b="0" dirty="0">
                          <a:effectLst/>
                          <a:latin typeface="Calibri" panose="020F0502020204030204" pitchFamily="34" charset="0"/>
                          <a:ea typeface="Times New Roman"/>
                          <a:cs typeface="Calibri" panose="020F0502020204030204" pitchFamily="34" charset="0"/>
                        </a:rPr>
                        <a:t>&lt; 10</a:t>
                      </a:r>
                      <a:r>
                        <a:rPr lang="en-GB" sz="1600" b="0" baseline="30000" dirty="0">
                          <a:effectLst/>
                          <a:latin typeface="Calibri" panose="020F0502020204030204" pitchFamily="34" charset="0"/>
                          <a:ea typeface="Times New Roman"/>
                          <a:cs typeface="Calibri" panose="020F0502020204030204" pitchFamily="34" charset="0"/>
                        </a:rPr>
                        <a:t>-5</a:t>
                      </a:r>
                      <a:endParaRPr lang="fr-FR" sz="1600" b="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kern="1200" dirty="0" smtClean="0">
                          <a:solidFill>
                            <a:schemeClr val="tx1"/>
                          </a:solidFill>
                          <a:effectLst/>
                          <a:latin typeface="Calibri" panose="020F0502020204030204" pitchFamily="34" charset="0"/>
                          <a:ea typeface="Times New Roman"/>
                          <a:cs typeface="Calibri" panose="020F0502020204030204" pitchFamily="34" charset="0"/>
                        </a:rPr>
                        <a:t>Possible but extremely unlikely event</a:t>
                      </a:r>
                      <a:endParaRPr lang="fr-FR" sz="1600" kern="1200" dirty="0">
                        <a:solidFill>
                          <a:schemeClr val="tx1"/>
                        </a:solidFill>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8">
                <a:tc>
                  <a:txBody>
                    <a:bodyPr/>
                    <a:lstStyle/>
                    <a:p>
                      <a:pPr algn="just" fontAlgn="auto" hangingPunct="1">
                        <a:lnSpc>
                          <a:spcPct val="115000"/>
                        </a:lnSpc>
                        <a:spcAft>
                          <a:spcPts val="0"/>
                        </a:spcAft>
                      </a:pPr>
                      <a:r>
                        <a:rPr lang="en-GB" sz="1600" dirty="0">
                          <a:effectLst/>
                          <a:latin typeface="Calibri" panose="020F0502020204030204" pitchFamily="34" charset="0"/>
                          <a:ea typeface="Times New Roman"/>
                          <a:cs typeface="Calibri" panose="020F0502020204030204" pitchFamily="34" charset="0"/>
                        </a:rPr>
                        <a:t> Extremely rare</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600">
                          <a:effectLst/>
                          <a:latin typeface="Calibri" panose="020F0502020204030204" pitchFamily="34" charset="0"/>
                          <a:ea typeface="Times New Roman"/>
                          <a:cs typeface="Calibri" panose="020F0502020204030204" pitchFamily="34" charset="0"/>
                        </a:rPr>
                        <a:t>10</a:t>
                      </a:r>
                      <a:r>
                        <a:rPr lang="en-GB" sz="1600" baseline="30000">
                          <a:effectLst/>
                          <a:latin typeface="Calibri" panose="020F0502020204030204" pitchFamily="34" charset="0"/>
                          <a:ea typeface="Times New Roman"/>
                          <a:cs typeface="Calibri" panose="020F0502020204030204" pitchFamily="34" charset="0"/>
                        </a:rPr>
                        <a:t>-4</a:t>
                      </a:r>
                      <a:r>
                        <a:rPr lang="en-GB" sz="1600">
                          <a:effectLst/>
                          <a:latin typeface="Calibri" panose="020F0502020204030204" pitchFamily="34" charset="0"/>
                          <a:ea typeface="Times New Roman"/>
                          <a:cs typeface="Calibri" panose="020F0502020204030204" pitchFamily="34" charset="0"/>
                        </a:rPr>
                        <a:t> to 10</a:t>
                      </a:r>
                      <a:r>
                        <a:rPr lang="en-GB" sz="1600" baseline="30000">
                          <a:effectLst/>
                          <a:latin typeface="Calibri" panose="020F0502020204030204" pitchFamily="34" charset="0"/>
                          <a:ea typeface="Times New Roman"/>
                          <a:cs typeface="Calibri" panose="020F0502020204030204" pitchFamily="34" charset="0"/>
                        </a:rPr>
                        <a:t>-5</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dirty="0">
                          <a:effectLst/>
                          <a:latin typeface="Calibri" panose="020F0502020204030204" pitchFamily="34" charset="0"/>
                          <a:ea typeface="Times New Roman"/>
                          <a:cs typeface="Calibri" panose="020F0502020204030204" pitchFamily="34" charset="0"/>
                        </a:rPr>
                        <a:t>Very improbable event</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8">
                <a:tc>
                  <a:txBody>
                    <a:bodyPr/>
                    <a:lstStyle/>
                    <a:p>
                      <a:pPr algn="just"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 Rare</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600">
                          <a:effectLst/>
                          <a:latin typeface="Calibri" panose="020F0502020204030204" pitchFamily="34" charset="0"/>
                          <a:ea typeface="Times New Roman"/>
                          <a:cs typeface="Calibri" panose="020F0502020204030204" pitchFamily="34" charset="0"/>
                        </a:rPr>
                        <a:t>10</a:t>
                      </a:r>
                      <a:r>
                        <a:rPr lang="en-GB" sz="1600" baseline="30000">
                          <a:effectLst/>
                          <a:latin typeface="Calibri" panose="020F0502020204030204" pitchFamily="34" charset="0"/>
                          <a:ea typeface="Times New Roman"/>
                          <a:cs typeface="Calibri" panose="020F0502020204030204" pitchFamily="34" charset="0"/>
                        </a:rPr>
                        <a:t>-3</a:t>
                      </a:r>
                      <a:r>
                        <a:rPr lang="en-GB" sz="1600">
                          <a:effectLst/>
                          <a:latin typeface="Calibri" panose="020F0502020204030204" pitchFamily="34" charset="0"/>
                          <a:ea typeface="Times New Roman"/>
                          <a:cs typeface="Calibri" panose="020F0502020204030204" pitchFamily="34" charset="0"/>
                        </a:rPr>
                        <a:t> to 10</a:t>
                      </a:r>
                      <a:r>
                        <a:rPr lang="en-GB" sz="1600" baseline="30000">
                          <a:effectLst/>
                          <a:latin typeface="Calibri" panose="020F0502020204030204" pitchFamily="34" charset="0"/>
                          <a:ea typeface="Times New Roman"/>
                          <a:cs typeface="Calibri" panose="020F0502020204030204" pitchFamily="34" charset="0"/>
                        </a:rPr>
                        <a:t>-4</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Improbable event</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8">
                <a:tc>
                  <a:txBody>
                    <a:bodyPr/>
                    <a:lstStyle/>
                    <a:p>
                      <a:pPr algn="just"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 Possible</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600" dirty="0">
                          <a:effectLst/>
                          <a:latin typeface="Calibri" panose="020F0502020204030204" pitchFamily="34" charset="0"/>
                          <a:ea typeface="Times New Roman"/>
                          <a:cs typeface="Calibri" panose="020F0502020204030204" pitchFamily="34" charset="0"/>
                        </a:rPr>
                        <a:t>10</a:t>
                      </a:r>
                      <a:r>
                        <a:rPr lang="en-GB" sz="1600" baseline="30000" dirty="0">
                          <a:effectLst/>
                          <a:latin typeface="Calibri" panose="020F0502020204030204" pitchFamily="34" charset="0"/>
                          <a:ea typeface="Times New Roman"/>
                          <a:cs typeface="Calibri" panose="020F0502020204030204" pitchFamily="34" charset="0"/>
                        </a:rPr>
                        <a:t>-2</a:t>
                      </a:r>
                      <a:r>
                        <a:rPr lang="en-GB" sz="1600" dirty="0">
                          <a:effectLst/>
                          <a:latin typeface="Calibri" panose="020F0502020204030204" pitchFamily="34" charset="0"/>
                          <a:ea typeface="Times New Roman"/>
                          <a:cs typeface="Calibri" panose="020F0502020204030204" pitchFamily="34" charset="0"/>
                        </a:rPr>
                        <a:t> to 10</a:t>
                      </a:r>
                      <a:r>
                        <a:rPr lang="en-GB" sz="1600" baseline="30000" dirty="0">
                          <a:effectLst/>
                          <a:latin typeface="Calibri" panose="020F0502020204030204" pitchFamily="34" charset="0"/>
                          <a:ea typeface="Times New Roman"/>
                          <a:cs typeface="Calibri" panose="020F0502020204030204" pitchFamily="34" charset="0"/>
                        </a:rPr>
                        <a:t>-3</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Likely event</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8">
                <a:tc>
                  <a:txBody>
                    <a:bodyPr/>
                    <a:lstStyle/>
                    <a:p>
                      <a:pPr algn="just" fontAlgn="auto" hangingPunct="1">
                        <a:lnSpc>
                          <a:spcPct val="115000"/>
                        </a:lnSpc>
                        <a:spcAft>
                          <a:spcPts val="0"/>
                        </a:spcAft>
                      </a:pPr>
                      <a:r>
                        <a:rPr lang="en-GB" sz="1600">
                          <a:effectLst/>
                          <a:latin typeface="Calibri" panose="020F0502020204030204" pitchFamily="34" charset="0"/>
                          <a:ea typeface="Times New Roman"/>
                          <a:cs typeface="Calibri" panose="020F0502020204030204" pitchFamily="34" charset="0"/>
                        </a:rPr>
                        <a:t> Occasional</a:t>
                      </a:r>
                      <a:endParaRPr lang="fr-FR" sz="160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600" dirty="0">
                          <a:effectLst/>
                          <a:latin typeface="Calibri" panose="020F0502020204030204" pitchFamily="34" charset="0"/>
                          <a:ea typeface="Times New Roman"/>
                          <a:cs typeface="Calibri" panose="020F0502020204030204" pitchFamily="34" charset="0"/>
                        </a:rPr>
                        <a:t>&gt; 10</a:t>
                      </a:r>
                      <a:r>
                        <a:rPr lang="en-GB" sz="1600" baseline="30000" dirty="0">
                          <a:effectLst/>
                          <a:latin typeface="Calibri" panose="020F0502020204030204" pitchFamily="34" charset="0"/>
                          <a:ea typeface="Times New Roman"/>
                          <a:cs typeface="Calibri" panose="020F0502020204030204" pitchFamily="34" charset="0"/>
                        </a:rPr>
                        <a:t>-2</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en-GB" sz="1600" dirty="0">
                          <a:effectLst/>
                          <a:latin typeface="Calibri" panose="020F0502020204030204" pitchFamily="34" charset="0"/>
                          <a:ea typeface="Times New Roman"/>
                          <a:cs typeface="Calibri" panose="020F0502020204030204" pitchFamily="34" charset="0"/>
                        </a:rPr>
                        <a:t>Common event</a:t>
                      </a:r>
                      <a:endParaRPr lang="fr-FR" sz="1600" dirty="0">
                        <a:effectLst/>
                        <a:latin typeface="Calibri" panose="020F0502020204030204" pitchFamily="34" charset="0"/>
                        <a:ea typeface="Times New Roman"/>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693552256"/>
              </p:ext>
            </p:extLst>
          </p:nvPr>
        </p:nvGraphicFramePr>
        <p:xfrm>
          <a:off x="1712913" y="4412807"/>
          <a:ext cx="5626100" cy="1219200"/>
        </p:xfrm>
        <a:graphic>
          <a:graphicData uri="http://schemas.openxmlformats.org/drawingml/2006/table">
            <a:tbl>
              <a:tblPr/>
              <a:tblGrid>
                <a:gridCol w="909637"/>
                <a:gridCol w="4716463"/>
              </a:tblGrid>
              <a:tr h="0">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Ranking</a:t>
                      </a:r>
                      <a:endParaRPr kumimoji="0" lang="fr-FR"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Definition</a:t>
                      </a:r>
                      <a:endParaRPr kumimoji="0" lang="fr-FR"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C1</a:t>
                      </a:r>
                      <a:endParaRPr kumimoji="0" lang="fr-FR"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Light effect inside</a:t>
                      </a:r>
                      <a:endParaRPr kumimoji="0" lang="fr-FR"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C2</a:t>
                      </a:r>
                      <a:endParaRPr kumimoji="0" lang="fr-FR" altLang="fr-FR" sz="16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Moderate to Important effect inside, no effect outside</a:t>
                      </a:r>
                      <a:endParaRPr kumimoji="0" lang="fr-FR" altLang="fr-FR" sz="16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C3</a:t>
                      </a:r>
                      <a:endParaRPr kumimoji="0" lang="fr-FR"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Important effect inside and light effect outside </a:t>
                      </a:r>
                      <a:endParaRPr kumimoji="0" lang="fr-FR"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C4</a:t>
                      </a:r>
                      <a:endParaRPr kumimoji="0" lang="fr-FR" altLang="fr-FR"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eaLnBrk="0" hangingPunct="0">
                        <a:spcAft>
                          <a:spcPct val="20000"/>
                        </a:spcAft>
                        <a:buClr>
                          <a:schemeClr val="tx2"/>
                        </a:buClr>
                        <a:buFont typeface="Arial" charset="0"/>
                        <a:defRPr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defRPr sz="1400" b="1">
                          <a:solidFill>
                            <a:schemeClr val="tx1"/>
                          </a:solidFill>
                          <a:latin typeface="Arial" charset="0"/>
                        </a:defRPr>
                      </a:lvl2pPr>
                      <a:lvl3pPr marL="1143000" indent="-228600" eaLnBrk="0" hangingPunct="0">
                        <a:buClr>
                          <a:schemeClr val="tx2"/>
                        </a:buClr>
                        <a:buFont typeface="Symbol" pitchFamily="18" charset="2"/>
                        <a:defRPr sz="1200">
                          <a:solidFill>
                            <a:schemeClr val="tx1"/>
                          </a:solidFill>
                          <a:latin typeface="Arial" charset="0"/>
                        </a:defRPr>
                      </a:lvl3pPr>
                      <a:lvl4pPr marL="1600200" indent="-228600" eaLnBrk="0" hangingPunct="0">
                        <a:buClr>
                          <a:schemeClr val="tx1"/>
                        </a:buClr>
                        <a:buFont typeface="Arial" charset="0"/>
                        <a:defRPr sz="10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20000"/>
                        </a:spcBef>
                        <a:spcAft>
                          <a:spcPct val="0"/>
                        </a:spcAft>
                        <a:buFont typeface="Arial" charset="0"/>
                        <a:defRPr sz="1000">
                          <a:solidFill>
                            <a:schemeClr val="tx1"/>
                          </a:solidFill>
                          <a:latin typeface="Arial" charset="0"/>
                        </a:defRPr>
                      </a:lvl6pPr>
                      <a:lvl7pPr marL="2971800" indent="-228600" eaLnBrk="0" fontAlgn="base" hangingPunct="0">
                        <a:spcBef>
                          <a:spcPct val="20000"/>
                        </a:spcBef>
                        <a:spcAft>
                          <a:spcPct val="0"/>
                        </a:spcAft>
                        <a:buFont typeface="Arial" charset="0"/>
                        <a:defRPr sz="1000">
                          <a:solidFill>
                            <a:schemeClr val="tx1"/>
                          </a:solidFill>
                          <a:latin typeface="Arial" charset="0"/>
                        </a:defRPr>
                      </a:lvl7pPr>
                      <a:lvl8pPr marL="3429000" indent="-228600" eaLnBrk="0" fontAlgn="base" hangingPunct="0">
                        <a:spcBef>
                          <a:spcPct val="20000"/>
                        </a:spcBef>
                        <a:spcAft>
                          <a:spcPct val="0"/>
                        </a:spcAft>
                        <a:buFont typeface="Arial" charset="0"/>
                        <a:defRPr sz="1000">
                          <a:solidFill>
                            <a:schemeClr val="tx1"/>
                          </a:solidFill>
                          <a:latin typeface="Arial" charset="0"/>
                        </a:defRPr>
                      </a:lvl8pPr>
                      <a:lvl9pPr marL="3886200" indent="-228600" eaLnBrk="0" fontAlgn="base" hangingPunct="0">
                        <a:spcBef>
                          <a:spcPct val="20000"/>
                        </a:spcBef>
                        <a:spcAft>
                          <a:spcPct val="0"/>
                        </a:spcAft>
                        <a:buFont typeface="Arial" charset="0"/>
                        <a:defRPr sz="1000">
                          <a:solidFill>
                            <a:schemeClr val="tx1"/>
                          </a:solidFill>
                          <a:latin typeface="Arial" charset="0"/>
                        </a:defRPr>
                      </a:lvl9pPr>
                    </a:lstStyle>
                    <a:p>
                      <a:pPr marL="34925" marR="0" lvl="0" indent="0" algn="l" defTabSz="914400" rtl="0" eaLnBrk="1"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Important effect outside, leading to dominos effects </a:t>
                      </a:r>
                      <a:endParaRPr kumimoji="0" lang="fr-FR" alt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Ellipse 1"/>
          <p:cNvSpPr/>
          <p:nvPr/>
        </p:nvSpPr>
        <p:spPr bwMode="auto">
          <a:xfrm>
            <a:off x="3131840" y="1556792"/>
            <a:ext cx="1152128" cy="576064"/>
          </a:xfrm>
          <a:prstGeom prst="ellipse">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sp>
        <p:nvSpPr>
          <p:cNvPr id="9" name="Ellipse 8"/>
          <p:cNvSpPr/>
          <p:nvPr/>
        </p:nvSpPr>
        <p:spPr bwMode="auto">
          <a:xfrm>
            <a:off x="2627784" y="4725144"/>
            <a:ext cx="4676633" cy="648072"/>
          </a:xfrm>
          <a:prstGeom prst="ellipse">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grpSp>
        <p:nvGrpSpPr>
          <p:cNvPr id="4" name="Groupe 3"/>
          <p:cNvGrpSpPr/>
          <p:nvPr/>
        </p:nvGrpSpPr>
        <p:grpSpPr>
          <a:xfrm>
            <a:off x="2123728" y="2060848"/>
            <a:ext cx="4728173" cy="2520000"/>
            <a:chOff x="2123728" y="2060848"/>
            <a:chExt cx="4728173" cy="2520000"/>
          </a:xfrm>
        </p:grpSpPr>
        <p:sp>
          <p:nvSpPr>
            <p:cNvPr id="3" name="Rectangle 2"/>
            <p:cNvSpPr/>
            <p:nvPr/>
          </p:nvSpPr>
          <p:spPr bwMode="auto">
            <a:xfrm>
              <a:off x="2123728" y="2060848"/>
              <a:ext cx="4728173" cy="2520000"/>
            </a:xfrm>
            <a:prstGeom prst="rect">
              <a:avLst/>
            </a:prstGeom>
            <a:solidFill>
              <a:schemeClr val="bg1"/>
            </a:solidFill>
            <a:ln>
              <a:noFill/>
            </a:ln>
            <a:effectLst/>
            <a:extLst/>
          </p:spPr>
          <p:txBody>
            <a:bodyPr vert="horz" wrap="squar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smtClean="0">
                <a:ln>
                  <a:noFill/>
                </a:ln>
                <a:solidFill>
                  <a:srgbClr val="E52E81"/>
                </a:solidFill>
                <a:effectLst/>
                <a:latin typeface="Arial"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060848"/>
              <a:ext cx="4728173" cy="25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fr-FR" altLang="fr-FR" smtClean="0"/>
              <a:t>Risk Matrix; frequencies and consequences classes</a:t>
            </a:r>
          </a:p>
        </p:txBody>
      </p:sp>
      <p:sp>
        <p:nvSpPr>
          <p:cNvPr id="19459"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grpSp>
        <p:nvGrpSpPr>
          <p:cNvPr id="19460" name="Groupe 13"/>
          <p:cNvGrpSpPr>
            <a:grpSpLocks noChangeAspect="1"/>
          </p:cNvGrpSpPr>
          <p:nvPr/>
        </p:nvGrpSpPr>
        <p:grpSpPr bwMode="auto">
          <a:xfrm>
            <a:off x="2436813" y="1319213"/>
            <a:ext cx="4727575" cy="2519362"/>
            <a:chOff x="1751274" y="1966547"/>
            <a:chExt cx="4140200" cy="2206625"/>
          </a:xfrm>
        </p:grpSpPr>
        <p:pic>
          <p:nvPicPr>
            <p:cNvPr id="194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274" y="1966547"/>
              <a:ext cx="41402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osange 5"/>
            <p:cNvSpPr/>
            <p:nvPr/>
          </p:nvSpPr>
          <p:spPr>
            <a:xfrm>
              <a:off x="3893667" y="3838077"/>
              <a:ext cx="144587" cy="144606"/>
            </a:xfrm>
            <a:prstGeom prst="diamond">
              <a:avLst/>
            </a:prstGeom>
            <a:solidFill>
              <a:srgbClr val="92D050"/>
            </a:solidFill>
            <a:ln w="25400" cap="flat" cmpd="sng" algn="ctr">
              <a:solidFill>
                <a:srgbClr val="00B05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7" name="Ellipse 6"/>
            <p:cNvSpPr/>
            <p:nvPr/>
          </p:nvSpPr>
          <p:spPr>
            <a:xfrm>
              <a:off x="3831106" y="3465439"/>
              <a:ext cx="107050" cy="108454"/>
            </a:xfrm>
            <a:prstGeom prst="ellipse">
              <a:avLst/>
            </a:prstGeom>
            <a:solidFill>
              <a:srgbClr val="F79646">
                <a:lumMod val="40000"/>
                <a:lumOff val="60000"/>
              </a:srgbClr>
            </a:solidFill>
            <a:ln w="25400" cap="flat" cmpd="sng" algn="ctr">
              <a:solidFill>
                <a:srgbClr val="F79646"/>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8" name="Triangle isocèle 7"/>
            <p:cNvSpPr/>
            <p:nvPr/>
          </p:nvSpPr>
          <p:spPr>
            <a:xfrm>
              <a:off x="3970132" y="3465439"/>
              <a:ext cx="108440" cy="108454"/>
            </a:xfrm>
            <a:prstGeom prst="triangle">
              <a:avLst/>
            </a:prstGeom>
            <a:solidFill>
              <a:srgbClr val="4BACC6"/>
            </a:solidFill>
            <a:ln w="25400" cap="flat" cmpd="sng" algn="ctr">
              <a:solidFill>
                <a:srgbClr val="4BACC6">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9" name="Rectangle 8"/>
            <p:cNvSpPr/>
            <p:nvPr/>
          </p:nvSpPr>
          <p:spPr>
            <a:xfrm>
              <a:off x="3913131" y="3667052"/>
              <a:ext cx="107051" cy="107064"/>
            </a:xfrm>
            <a:prstGeom prst="rect">
              <a:avLst/>
            </a:prstGeom>
            <a:solidFill>
              <a:srgbClr val="8064A2"/>
            </a:solidFill>
            <a:ln w="25400" cap="flat" cmpd="sng" algn="ctr">
              <a:solidFill>
                <a:srgbClr val="8064A2">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10" name="Étoile à 4 branches 9"/>
            <p:cNvSpPr/>
            <p:nvPr/>
          </p:nvSpPr>
          <p:spPr>
            <a:xfrm rot="2700000">
              <a:off x="3395949" y="3683742"/>
              <a:ext cx="73694" cy="73684"/>
            </a:xfrm>
            <a:prstGeom prst="star4">
              <a:avLst/>
            </a:prstGeom>
            <a:solidFill>
              <a:srgbClr val="C0504D"/>
            </a:solidFill>
            <a:ln w="25400" cap="flat" cmpd="sng" algn="ctr">
              <a:solidFill>
                <a:srgbClr val="FF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11" name="Hexagone 10"/>
            <p:cNvSpPr/>
            <p:nvPr/>
          </p:nvSpPr>
          <p:spPr>
            <a:xfrm>
              <a:off x="3440442" y="3465439"/>
              <a:ext cx="108440" cy="108454"/>
            </a:xfrm>
            <a:prstGeom prst="hexagon">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12" name="Ellipse 11"/>
            <p:cNvSpPr/>
            <p:nvPr/>
          </p:nvSpPr>
          <p:spPr>
            <a:xfrm>
              <a:off x="3041437" y="3266606"/>
              <a:ext cx="107050" cy="108454"/>
            </a:xfrm>
            <a:prstGeom prst="ellipse">
              <a:avLst/>
            </a:prstGeom>
            <a:solidFill>
              <a:srgbClr val="F79646">
                <a:lumMod val="75000"/>
              </a:srgbClr>
            </a:solidFill>
            <a:ln w="25400" cap="flat" cmpd="sng" algn="ctr">
              <a:solidFill>
                <a:srgbClr val="F79646">
                  <a:lumMod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sp>
          <p:nvSpPr>
            <p:cNvPr id="13" name="Losange 12"/>
            <p:cNvSpPr/>
            <p:nvPr/>
          </p:nvSpPr>
          <p:spPr>
            <a:xfrm>
              <a:off x="3505785" y="3647586"/>
              <a:ext cx="143197" cy="144606"/>
            </a:xfrm>
            <a:prstGeom prst="diamond">
              <a:avLst/>
            </a:prstGeom>
            <a:solidFill>
              <a:srgbClr val="9BBB59">
                <a:lumMod val="75000"/>
              </a:srgbClr>
            </a:solidFill>
            <a:ln w="25400" cap="flat" cmpd="sng" algn="ctr">
              <a:solidFill>
                <a:srgbClr val="9BBB59">
                  <a:lumMod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b="0" kern="0">
                <a:solidFill>
                  <a:prstClr val="white"/>
                </a:solidFill>
                <a:latin typeface="Calibri"/>
              </a:endParaRPr>
            </a:p>
          </p:txBody>
        </p:sp>
      </p:grpSp>
      <p:pic>
        <p:nvPicPr>
          <p:cNvPr id="1946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0286" r="9956" b="13506"/>
          <a:stretch>
            <a:fillRect/>
          </a:stretch>
        </p:blipFill>
        <p:spPr bwMode="auto">
          <a:xfrm>
            <a:off x="1547813" y="3838575"/>
            <a:ext cx="60515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bwMode="auto">
          <a:xfrm>
            <a:off x="4716463" y="2927350"/>
            <a:ext cx="503237" cy="311150"/>
          </a:xfrm>
          <a:prstGeom prst="ellipse">
            <a:avLst/>
          </a:prstGeom>
          <a:noFill/>
          <a:ln w="38100">
            <a:solidFill>
              <a:schemeClr val="tx2"/>
            </a:solidFill>
          </a:ln>
          <a:extLst/>
        </p:spPr>
        <p:style>
          <a:lnRef idx="2">
            <a:schemeClr val="accent2"/>
          </a:lnRef>
          <a:fillRef idx="1">
            <a:schemeClr val="lt1"/>
          </a:fillRef>
          <a:effectRef idx="0">
            <a:schemeClr val="accent2"/>
          </a:effectRef>
          <a:fontRef idx="minor">
            <a:schemeClr val="dk1"/>
          </a:fontRef>
        </p:style>
        <p:txBody>
          <a:bodyPr lIns="0" tIns="0" rIns="0" bIns="0" anchor="b"/>
          <a:lstStyle/>
          <a:p>
            <a:pPr algn="r">
              <a:defRPr/>
            </a:pPr>
            <a:endParaRPr lang="fr-FR" sz="1400">
              <a:solidFill>
                <a:srgbClr val="E52E81"/>
              </a:solidFill>
            </a:endParaRPr>
          </a:p>
        </p:txBody>
      </p:sp>
      <p:sp>
        <p:nvSpPr>
          <p:cNvPr id="19" name="Rectangle 18"/>
          <p:cNvSpPr>
            <a:spLocks noChangeArrowheads="1"/>
          </p:cNvSpPr>
          <p:nvPr/>
        </p:nvSpPr>
        <p:spPr bwMode="auto">
          <a:xfrm>
            <a:off x="2446339" y="4652963"/>
            <a:ext cx="4151312" cy="288925"/>
          </a:xfrm>
          <a:prstGeom prst="rect">
            <a:avLst/>
          </a:prstGeom>
          <a:noFill/>
          <a:ln w="381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r" eaLnBrk="1" hangingPunct="1">
              <a:spcAft>
                <a:spcPct val="0"/>
              </a:spcAft>
              <a:buClrTx/>
              <a:buFontTx/>
              <a:buNone/>
            </a:pPr>
            <a:endParaRPr lang="fr-FR" altLang="fr-FR" sz="1400">
              <a:solidFill>
                <a:srgbClr val="E52E81"/>
              </a:solidFill>
            </a:endParaRPr>
          </a:p>
        </p:txBody>
      </p:sp>
      <p:sp>
        <p:nvSpPr>
          <p:cNvPr id="26" name="Rectangle 25"/>
          <p:cNvSpPr>
            <a:spLocks noChangeArrowheads="1"/>
          </p:cNvSpPr>
          <p:nvPr/>
        </p:nvSpPr>
        <p:spPr bwMode="auto">
          <a:xfrm>
            <a:off x="2446339" y="5187950"/>
            <a:ext cx="4151312" cy="287338"/>
          </a:xfrm>
          <a:prstGeom prst="rect">
            <a:avLst/>
          </a:prstGeom>
          <a:noFill/>
          <a:ln w="381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r" eaLnBrk="1" hangingPunct="1">
              <a:spcAft>
                <a:spcPct val="0"/>
              </a:spcAft>
              <a:buClrTx/>
              <a:buFontTx/>
              <a:buNone/>
            </a:pPr>
            <a:endParaRPr lang="fr-FR" altLang="fr-FR" sz="1400">
              <a:solidFill>
                <a:srgbClr val="E52E81"/>
              </a:solidFill>
            </a:endParaRPr>
          </a:p>
        </p:txBody>
      </p:sp>
      <p:sp>
        <p:nvSpPr>
          <p:cNvPr id="3" name="Rectangle 2"/>
          <p:cNvSpPr/>
          <p:nvPr/>
        </p:nvSpPr>
        <p:spPr bwMode="auto">
          <a:xfrm>
            <a:off x="5652120" y="1319213"/>
            <a:ext cx="3024336" cy="2397819"/>
          </a:xfrm>
          <a:prstGeom prst="rect">
            <a:avLst/>
          </a:prstGeom>
          <a:solidFill>
            <a:schemeClr val="bg1"/>
          </a:solidFill>
          <a:ln w="38100">
            <a:solidFill>
              <a:schemeClr val="tx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2"/>
                </a:solidFill>
                <a:effectLst/>
                <a:latin typeface="Arial" charset="0"/>
              </a:rPr>
              <a:t>Critical scen</a:t>
            </a:r>
            <a:r>
              <a:rPr lang="fr-FR" sz="1600" dirty="0" smtClean="0">
                <a:solidFill>
                  <a:schemeClr val="tx2"/>
                </a:solidFill>
              </a:rPr>
              <a:t>arios &gt;</a:t>
            </a:r>
            <a:endParaRPr kumimoji="0" lang="fr-FR" sz="1600" b="1" i="0" u="none" strike="noStrike" cap="none" normalizeH="0" baseline="0" dirty="0" smtClean="0">
              <a:ln>
                <a:noFill/>
              </a:ln>
              <a:solidFill>
                <a:schemeClr val="tx2"/>
              </a:solidFill>
              <a:effectLst/>
              <a:latin typeface="Arial"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err="1" smtClean="0">
                <a:ln>
                  <a:noFill/>
                </a:ln>
                <a:solidFill>
                  <a:schemeClr val="tx2"/>
                </a:solidFill>
                <a:effectLst/>
                <a:latin typeface="Arial" charset="0"/>
              </a:rPr>
              <a:t>Potential</a:t>
            </a:r>
            <a:r>
              <a:rPr kumimoji="0" lang="fr-FR" sz="1600" b="1" i="0" u="none" strike="noStrike" cap="none" normalizeH="0" dirty="0" smtClean="0">
                <a:ln>
                  <a:noFill/>
                </a:ln>
                <a:solidFill>
                  <a:schemeClr val="tx2"/>
                </a:solidFill>
                <a:effectLst/>
                <a:latin typeface="Arial" charset="0"/>
              </a:rPr>
              <a:t> </a:t>
            </a:r>
            <a:r>
              <a:rPr kumimoji="0" lang="fr-FR" sz="1600" b="1" i="0" u="none" strike="noStrike" cap="none" normalizeH="0" dirty="0" err="1" smtClean="0">
                <a:ln>
                  <a:noFill/>
                </a:ln>
                <a:solidFill>
                  <a:schemeClr val="tx2"/>
                </a:solidFill>
                <a:effectLst/>
                <a:latin typeface="Arial" charset="0"/>
              </a:rPr>
              <a:t>effects</a:t>
            </a:r>
            <a:r>
              <a:rPr kumimoji="0" lang="fr-FR" sz="1600" b="1" i="0" u="none" strike="noStrike" cap="none" normalizeH="0" dirty="0" smtClean="0">
                <a:ln>
                  <a:noFill/>
                </a:ln>
                <a:solidFill>
                  <a:schemeClr val="tx2"/>
                </a:solidFill>
                <a:effectLst/>
                <a:latin typeface="Arial" charset="0"/>
              </a:rPr>
              <a:t> </a:t>
            </a:r>
            <a:r>
              <a:rPr kumimoji="0" lang="fr-FR" sz="1600" b="1" i="0" u="none" strike="noStrike" cap="none" normalizeH="0" dirty="0" err="1" smtClean="0">
                <a:ln>
                  <a:noFill/>
                </a:ln>
                <a:solidFill>
                  <a:schemeClr val="tx2"/>
                </a:solidFill>
                <a:effectLst/>
                <a:latin typeface="Arial" charset="0"/>
              </a:rPr>
              <a:t>outside</a:t>
            </a:r>
            <a:endParaRPr kumimoji="0" lang="fr-FR" sz="1600" b="1" i="0" u="none" strike="noStrike" cap="none" normalizeH="0" dirty="0" smtClean="0">
              <a:ln>
                <a:noFill/>
              </a:ln>
              <a:solidFill>
                <a:schemeClr val="tx2"/>
              </a:solidFill>
              <a:effectLst/>
              <a:latin typeface="Arial" charset="0"/>
            </a:endParaRPr>
          </a:p>
          <a:p>
            <a:pPr marL="0" marR="0" indent="0" algn="ctr" defTabSz="914400" rtl="0" eaLnBrk="1" fontAlgn="base" latinLnBrk="0" hangingPunct="1">
              <a:lnSpc>
                <a:spcPct val="100000"/>
              </a:lnSpc>
              <a:spcBef>
                <a:spcPct val="20000"/>
              </a:spcBef>
              <a:spcAft>
                <a:spcPct val="0"/>
              </a:spcAft>
              <a:buClrTx/>
              <a:buSzTx/>
              <a:buFontTx/>
              <a:buNone/>
              <a:tabLst/>
            </a:pPr>
            <a:r>
              <a:rPr lang="fr-FR" sz="1600" dirty="0" smtClean="0">
                <a:solidFill>
                  <a:schemeClr val="tx2"/>
                </a:solidFill>
              </a:rPr>
              <a:t>Mitigation </a:t>
            </a:r>
            <a:r>
              <a:rPr lang="fr-FR" sz="1600" dirty="0" err="1" smtClean="0">
                <a:solidFill>
                  <a:schemeClr val="tx2"/>
                </a:solidFill>
              </a:rPr>
              <a:t>strategies</a:t>
            </a:r>
            <a:r>
              <a:rPr kumimoji="0" lang="fr-FR" sz="1600" b="1" i="0" u="none" strike="noStrike" cap="none" normalizeH="0" dirty="0" smtClean="0">
                <a:ln>
                  <a:noFill/>
                </a:ln>
                <a:solidFill>
                  <a:schemeClr val="tx2"/>
                </a:solidFill>
                <a:effectLst/>
                <a:latin typeface="Arial" charset="0"/>
              </a:rPr>
              <a:t> </a:t>
            </a:r>
            <a:r>
              <a:rPr lang="fr-FR" sz="1600" dirty="0" smtClean="0">
                <a:solidFill>
                  <a:schemeClr val="tx2"/>
                </a:solidFill>
              </a:rPr>
              <a:t>&gt;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FR" altLang="fr-FR" smtClean="0"/>
              <a:t>DISCUSSION</a:t>
            </a:r>
          </a:p>
        </p:txBody>
      </p:sp>
      <p:sp>
        <p:nvSpPr>
          <p:cNvPr id="20483" name="Espace réservé du contenu 2"/>
          <p:cNvSpPr>
            <a:spLocks noGrp="1"/>
          </p:cNvSpPr>
          <p:nvPr>
            <p:ph idx="1"/>
          </p:nvPr>
        </p:nvSpPr>
        <p:spPr/>
        <p:txBody>
          <a:bodyPr/>
          <a:lstStyle/>
          <a:p>
            <a:pPr eaLnBrk="1" hangingPunct="1"/>
            <a:r>
              <a:rPr lang="en-US" altLang="fr-FR" dirty="0" smtClean="0"/>
              <a:t>ARAMIS methodology can be implemented, however, some limitations may jeopardize its usefulness.</a:t>
            </a:r>
          </a:p>
          <a:p>
            <a:pPr lvl="1" eaLnBrk="1" hangingPunct="1"/>
            <a:r>
              <a:rPr lang="en-US" altLang="fr-FR" b="0" dirty="0" smtClean="0"/>
              <a:t>The frequencies depend very much on the past experience of incidents, defaults or accidents. </a:t>
            </a:r>
          </a:p>
          <a:p>
            <a:pPr lvl="2" eaLnBrk="1" hangingPunct="1"/>
            <a:r>
              <a:rPr lang="en-US" altLang="fr-FR" sz="1600" b="0" dirty="0" smtClean="0"/>
              <a:t>The available databases do not represent the state of the art of the technology</a:t>
            </a:r>
          </a:p>
          <a:p>
            <a:pPr lvl="1" eaLnBrk="1" hangingPunct="1"/>
            <a:r>
              <a:rPr lang="en-US" altLang="fr-FR" b="0" dirty="0" smtClean="0"/>
              <a:t>A similar comment about the classes of </a:t>
            </a:r>
            <a:r>
              <a:rPr lang="en-US" altLang="fr-FR" b="0" dirty="0" smtClean="0"/>
              <a:t>consequences</a:t>
            </a:r>
            <a:r>
              <a:rPr lang="en-US" altLang="fr-FR" b="0" dirty="0"/>
              <a:t>.</a:t>
            </a:r>
            <a:endParaRPr lang="en-US" altLang="fr-FR" b="0" dirty="0" smtClean="0"/>
          </a:p>
          <a:p>
            <a:pPr lvl="2" eaLnBrk="1" hangingPunct="1"/>
            <a:r>
              <a:rPr lang="en-US" sz="1600" b="0" dirty="0" smtClean="0"/>
              <a:t>Available </a:t>
            </a:r>
            <a:r>
              <a:rPr lang="en-US" sz="1600" b="0" dirty="0"/>
              <a:t>accident database is limited and may not represent the state of the art</a:t>
            </a:r>
            <a:endParaRPr lang="en-US" altLang="fr-FR" sz="1600" b="0" dirty="0" smtClean="0"/>
          </a:p>
          <a:p>
            <a:pPr lvl="2" eaLnBrk="1" hangingPunct="1"/>
            <a:r>
              <a:rPr lang="en-US" altLang="fr-FR" sz="1600" dirty="0"/>
              <a:t>C</a:t>
            </a:r>
            <a:r>
              <a:rPr lang="en-US" altLang="fr-FR" sz="1600" dirty="0" smtClean="0"/>
              <a:t>onsequences models take in account process </a:t>
            </a:r>
            <a:r>
              <a:rPr lang="en-US" altLang="fr-FR" sz="1600" dirty="0" smtClean="0"/>
              <a:t>and/or environmental </a:t>
            </a:r>
            <a:r>
              <a:rPr lang="en-US" altLang="fr-FR" sz="1600" dirty="0" smtClean="0"/>
              <a:t>conditions (</a:t>
            </a:r>
            <a:r>
              <a:rPr lang="en-US" altLang="fr-FR" sz="1600" b="0" dirty="0" smtClean="0"/>
              <a:t>Potential </a:t>
            </a:r>
            <a:r>
              <a:rPr lang="en-US" altLang="fr-FR" sz="1600" b="0" dirty="0" smtClean="0"/>
              <a:t>domino effects on/from the container would have to be </a:t>
            </a:r>
            <a:r>
              <a:rPr lang="en-US" altLang="fr-FR" sz="1600" b="0" dirty="0" smtClean="0"/>
              <a:t>considered</a:t>
            </a:r>
            <a:r>
              <a:rPr lang="en-US" altLang="fr-FR" sz="1600" dirty="0"/>
              <a:t>)</a:t>
            </a:r>
            <a:endParaRPr lang="en-US" altLang="fr-FR" sz="1600" b="0" dirty="0" smtClean="0"/>
          </a:p>
          <a:p>
            <a:pPr lvl="1" eaLnBrk="1" hangingPunct="1"/>
            <a:r>
              <a:rPr lang="en-US" altLang="fr-FR" b="0" dirty="0" smtClean="0"/>
              <a:t>Again a “strong” demonstration of the safety is required for hydrogen-energy &gt;</a:t>
            </a:r>
          </a:p>
          <a:p>
            <a:pPr lvl="2" eaLnBrk="1" hangingPunct="1"/>
            <a:r>
              <a:rPr lang="en-US" altLang="fr-FR" sz="1600" dirty="0" smtClean="0"/>
              <a:t>Independency of the barrier; Failure on demand rate; </a:t>
            </a:r>
            <a:r>
              <a:rPr lang="en-US" altLang="fr-FR" sz="1600" dirty="0"/>
              <a:t>R</a:t>
            </a:r>
            <a:r>
              <a:rPr lang="en-US" altLang="fr-FR" sz="1600" dirty="0" smtClean="0"/>
              <a:t>esponse time; Efficiency</a:t>
            </a:r>
            <a:endParaRPr lang="fr-FR" altLang="fr-FR" sz="1600" dirty="0" smtClean="0"/>
          </a:p>
        </p:txBody>
      </p:sp>
      <p:sp>
        <p:nvSpPr>
          <p:cNvPr id="20484"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altLang="fr-FR" smtClean="0">
                <a:solidFill>
                  <a:srgbClr val="C4122F"/>
                </a:solidFill>
              </a:rPr>
              <a:t>Content</a:t>
            </a:r>
          </a:p>
        </p:txBody>
      </p:sp>
      <p:sp>
        <p:nvSpPr>
          <p:cNvPr id="7171" name="Espace réservé du contenu 1"/>
          <p:cNvSpPr>
            <a:spLocks noGrp="1"/>
          </p:cNvSpPr>
          <p:nvPr>
            <p:ph idx="1"/>
          </p:nvPr>
        </p:nvSpPr>
        <p:spPr/>
        <p:txBody>
          <a:bodyPr/>
          <a:lstStyle/>
          <a:p>
            <a:pPr eaLnBrk="1" hangingPunct="1"/>
            <a:r>
              <a:rPr lang="fr-FR" altLang="fr-FR" dirty="0" err="1" smtClean="0"/>
              <a:t>Context</a:t>
            </a:r>
            <a:endParaRPr lang="fr-FR" altLang="fr-FR" dirty="0" smtClean="0"/>
          </a:p>
          <a:p>
            <a:pPr eaLnBrk="1" hangingPunct="1"/>
            <a:r>
              <a:rPr lang="fr-FR" altLang="fr-FR" dirty="0" err="1" smtClean="0"/>
              <a:t>Overall</a:t>
            </a:r>
            <a:r>
              <a:rPr lang="fr-FR" altLang="fr-FR" dirty="0" smtClean="0"/>
              <a:t> objectives</a:t>
            </a:r>
          </a:p>
          <a:p>
            <a:pPr eaLnBrk="1" hangingPunct="1"/>
            <a:r>
              <a:rPr lang="fr-FR" altLang="fr-FR" dirty="0" smtClean="0"/>
              <a:t>State-of-the-art : </a:t>
            </a:r>
            <a:r>
              <a:rPr lang="fr-FR" altLang="fr-FR" dirty="0" err="1" smtClean="0"/>
              <a:t>European</a:t>
            </a:r>
            <a:r>
              <a:rPr lang="fr-FR" altLang="fr-FR" dirty="0" smtClean="0"/>
              <a:t> </a:t>
            </a:r>
            <a:r>
              <a:rPr lang="fr-FR" altLang="fr-FR" dirty="0" err="1" smtClean="0"/>
              <a:t>projects</a:t>
            </a:r>
            <a:r>
              <a:rPr lang="fr-FR" altLang="fr-FR" dirty="0" smtClean="0"/>
              <a:t> on </a:t>
            </a:r>
            <a:r>
              <a:rPr lang="fr-FR" altLang="fr-FR" dirty="0" err="1" smtClean="0"/>
              <a:t>Risk</a:t>
            </a:r>
            <a:r>
              <a:rPr lang="fr-FR" altLang="fr-FR" dirty="0" smtClean="0"/>
              <a:t> management</a:t>
            </a:r>
          </a:p>
          <a:p>
            <a:pPr eaLnBrk="1" hangingPunct="1"/>
            <a:r>
              <a:rPr lang="en-US" altLang="fr-FR" dirty="0" smtClean="0"/>
              <a:t>Application of ARAMIS </a:t>
            </a:r>
            <a:r>
              <a:rPr lang="en-US" altLang="fr-FR" dirty="0" smtClean="0"/>
              <a:t>method</a:t>
            </a:r>
            <a:endParaRPr lang="en-US" altLang="fr-FR" dirty="0" smtClean="0"/>
          </a:p>
          <a:p>
            <a:pPr eaLnBrk="1" hangingPunct="1"/>
            <a:r>
              <a:rPr lang="en-US" altLang="fr-FR" dirty="0" smtClean="0"/>
              <a:t>Discussion</a:t>
            </a:r>
          </a:p>
          <a:p>
            <a:pPr eaLnBrk="1" hangingPunct="1"/>
            <a:r>
              <a:rPr lang="fr-FR" altLang="fr-FR" dirty="0" smtClean="0"/>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FR" altLang="fr-FR" smtClean="0"/>
              <a:t>CONCLUSION</a:t>
            </a:r>
          </a:p>
        </p:txBody>
      </p:sp>
      <p:sp>
        <p:nvSpPr>
          <p:cNvPr id="22531" name="Espace réservé du contenu 2"/>
          <p:cNvSpPr>
            <a:spLocks noGrp="1"/>
          </p:cNvSpPr>
          <p:nvPr>
            <p:ph idx="1"/>
          </p:nvPr>
        </p:nvSpPr>
        <p:spPr/>
        <p:txBody>
          <a:bodyPr/>
          <a:lstStyle/>
          <a:p>
            <a:pPr eaLnBrk="1" hangingPunct="1"/>
            <a:r>
              <a:rPr lang="en-US" altLang="fr-FR" dirty="0" smtClean="0"/>
              <a:t>Using and adapting the ARAMIS method permits to use a demonstrative method and to incorporate and to take into account the safety barriers. </a:t>
            </a:r>
          </a:p>
          <a:p>
            <a:pPr lvl="1" eaLnBrk="1" hangingPunct="1"/>
            <a:r>
              <a:rPr lang="en-US" altLang="fr-FR" b="0" dirty="0" smtClean="0"/>
              <a:t>Identification of all conceivable major accident scenarios </a:t>
            </a:r>
          </a:p>
          <a:p>
            <a:pPr lvl="1" eaLnBrk="1" hangingPunct="1"/>
            <a:r>
              <a:rPr lang="en-US" altLang="fr-FR" b="0" dirty="0" smtClean="0"/>
              <a:t>Inventory of all safety equipment or barriers impeding the development of an accident, </a:t>
            </a:r>
          </a:p>
          <a:p>
            <a:pPr lvl="1" eaLnBrk="1" hangingPunct="1"/>
            <a:r>
              <a:rPr lang="en-US" altLang="fr-FR" b="0" dirty="0" smtClean="0"/>
              <a:t>Generic calculation of the frequencies via the bow-ties. </a:t>
            </a:r>
          </a:p>
          <a:p>
            <a:pPr eaLnBrk="1" hangingPunct="1"/>
            <a:r>
              <a:rPr lang="en-US" altLang="fr-FR" dirty="0" smtClean="0"/>
              <a:t>The current databases (of frequencies and consequences) are unsuitable for the hydrogen applications. </a:t>
            </a:r>
          </a:p>
          <a:p>
            <a:pPr eaLnBrk="1" hangingPunct="1"/>
            <a:r>
              <a:rPr lang="en-US" altLang="fr-FR" dirty="0" smtClean="0"/>
              <a:t>The central character of the barriers is not sufficiently rested on, and particularly the assessment of efficiency (level of reduction) of the safety barriers. </a:t>
            </a:r>
          </a:p>
          <a:p>
            <a:pPr eaLnBrk="1" hangingPunct="1"/>
            <a:endParaRPr lang="fr-FR" altLang="fr-FR" dirty="0" smtClean="0"/>
          </a:p>
        </p:txBody>
      </p:sp>
      <p:sp>
        <p:nvSpPr>
          <p:cNvPr id="22532"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76375" y="257175"/>
            <a:ext cx="6281738" cy="900113"/>
          </a:xfrm>
        </p:spPr>
        <p:txBody>
          <a:bodyPr/>
          <a:lstStyle/>
          <a:p>
            <a:pPr eaLnBrk="1" hangingPunct="1"/>
            <a:r>
              <a:rPr lang="en-GB" altLang="fr-FR" smtClean="0">
                <a:solidFill>
                  <a:srgbClr val="C4122F"/>
                </a:solidFill>
              </a:rPr>
              <a:t>CONCLUSION</a:t>
            </a:r>
          </a:p>
        </p:txBody>
      </p:sp>
      <p:sp>
        <p:nvSpPr>
          <p:cNvPr id="23555" name="Espace réservé du contenu 2"/>
          <p:cNvSpPr>
            <a:spLocks noGrp="1"/>
          </p:cNvSpPr>
          <p:nvPr>
            <p:ph idx="1"/>
          </p:nvPr>
        </p:nvSpPr>
        <p:spPr/>
        <p:txBody>
          <a:bodyPr/>
          <a:lstStyle/>
          <a:p>
            <a:pPr eaLnBrk="1" hangingPunct="1"/>
            <a:r>
              <a:rPr lang="en-US" altLang="fr-FR" dirty="0" smtClean="0"/>
              <a:t>Future works: </a:t>
            </a:r>
          </a:p>
          <a:p>
            <a:pPr lvl="1" eaLnBrk="1" hangingPunct="1"/>
            <a:r>
              <a:rPr lang="en-US" altLang="fr-FR" b="0" dirty="0"/>
              <a:t>C</a:t>
            </a:r>
            <a:r>
              <a:rPr lang="en-US" altLang="fr-FR" b="0" dirty="0" smtClean="0"/>
              <a:t>alculation of the frequencies via a generator of probabilities with more detailed bow-ties</a:t>
            </a:r>
          </a:p>
          <a:p>
            <a:pPr lvl="1" eaLnBrk="1" hangingPunct="1"/>
            <a:r>
              <a:rPr lang="en-US" altLang="fr-FR" b="0" dirty="0" smtClean="0"/>
              <a:t>Establishment of a specific database to hydrogen gathering information on initiating events probabilities</a:t>
            </a:r>
          </a:p>
          <a:p>
            <a:pPr lvl="1" eaLnBrk="1" hangingPunct="1"/>
            <a:r>
              <a:rPr lang="en-US" altLang="fr-FR" b="0" dirty="0"/>
              <a:t>W</a:t>
            </a:r>
            <a:r>
              <a:rPr lang="en-US" altLang="fr-FR" b="0" dirty="0" smtClean="0"/>
              <a:t>ork on the criteria evaluation of the barriers in order to assess their influence on both frequencies and consequences. For example the evaluation of the barriers can be based on the evaluation of independence of barriers and the probabilities of failure on demand.</a:t>
            </a:r>
          </a:p>
          <a:p>
            <a:pPr lvl="1" eaLnBrk="1" hangingPunct="1"/>
            <a:r>
              <a:rPr lang="en-US" altLang="fr-FR" b="0" dirty="0" smtClean="0"/>
              <a:t>Finally the calculations of the effects should also be reviewed in order to have a better estimation of the consequences knowing the conditions of use.</a:t>
            </a:r>
          </a:p>
          <a:p>
            <a:pPr lvl="2" eaLnBrk="1" hangingPunct="1"/>
            <a:r>
              <a:rPr lang="en-US" altLang="fr-FR" dirty="0" smtClean="0"/>
              <a:t>Experiments in progress about jet explosions in obstructed area and vented deflagrations with turbulent flammable mixtures</a:t>
            </a:r>
            <a:endParaRPr lang="en-US" altLang="fr-FR" b="0" dirty="0" smtClean="0"/>
          </a:p>
          <a:p>
            <a:pPr eaLnBrk="1" hangingPunct="1"/>
            <a:endParaRPr lang="fr-FR" altLang="fr-F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1913" y="2428875"/>
            <a:ext cx="6281737" cy="928688"/>
          </a:xfrm>
        </p:spPr>
        <p:txBody>
          <a:bodyPr/>
          <a:lstStyle/>
          <a:p>
            <a:pPr algn="ctr" eaLnBrk="1" hangingPunct="1"/>
            <a:r>
              <a:rPr lang="en-GB" altLang="fr-FR" smtClean="0">
                <a:solidFill>
                  <a:srgbClr val="C4122F"/>
                </a:solidFill>
              </a:rPr>
              <a:t>THANK YOU FOR YOUR ATTENTION</a:t>
            </a:r>
          </a:p>
        </p:txBody>
      </p:sp>
      <p:sp>
        <p:nvSpPr>
          <p:cNvPr id="5" name="Rectangle à coins arrondis 4"/>
          <p:cNvSpPr/>
          <p:nvPr/>
        </p:nvSpPr>
        <p:spPr bwMode="auto">
          <a:xfrm>
            <a:off x="684213" y="4221163"/>
            <a:ext cx="3598862" cy="13827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round/>
            <a:headEnd type="none" w="med" len="med"/>
            <a:tailEnd type="none" w="med" len="med"/>
          </a:ln>
          <a:effectLst>
            <a:outerShdw blurRad="50800" dist="50800" dir="5400000" algn="ctr" rotWithShape="0">
              <a:schemeClr val="tx1"/>
            </a:outerShdw>
          </a:effectLst>
        </p:spPr>
        <p:txBody>
          <a:bodyPr lIns="0" tIns="0" rIns="0" bIns="0">
            <a:spAutoFit/>
          </a:bodyPr>
          <a:lstStyle/>
          <a:p>
            <a:pPr>
              <a:defRPr/>
            </a:pPr>
            <a:r>
              <a:rPr lang="fr-FR" sz="1400" dirty="0">
                <a:solidFill>
                  <a:schemeClr val="tx1"/>
                </a:solidFill>
                <a:latin typeface="Arial" pitchFamily="34" charset="0"/>
              </a:rPr>
              <a:t>Audrey DUCLOS,</a:t>
            </a:r>
          </a:p>
          <a:p>
            <a:pPr>
              <a:defRPr/>
            </a:pPr>
            <a:r>
              <a:rPr lang="fr-FR" sz="1400" dirty="0">
                <a:solidFill>
                  <a:schemeClr val="tx1"/>
                </a:solidFill>
                <a:latin typeface="Arial" pitchFamily="34" charset="0"/>
              </a:rPr>
              <a:t>PhD </a:t>
            </a:r>
            <a:r>
              <a:rPr lang="fr-FR" sz="1400" dirty="0" err="1">
                <a:solidFill>
                  <a:schemeClr val="tx1"/>
                </a:solidFill>
                <a:latin typeface="Arial" pitchFamily="34" charset="0"/>
              </a:rPr>
              <a:t>Student</a:t>
            </a:r>
            <a:endParaRPr lang="fr-FR" sz="1400" dirty="0">
              <a:solidFill>
                <a:schemeClr val="tx1"/>
              </a:solidFill>
              <a:latin typeface="Arial" pitchFamily="34" charset="0"/>
            </a:endParaRPr>
          </a:p>
          <a:p>
            <a:pPr>
              <a:defRPr/>
            </a:pPr>
            <a:r>
              <a:rPr lang="fr-FR" sz="1400" b="0" dirty="0" err="1">
                <a:solidFill>
                  <a:schemeClr val="tx1"/>
                </a:solidFill>
                <a:latin typeface="Arial" pitchFamily="34" charset="0"/>
              </a:rPr>
              <a:t>Research</a:t>
            </a:r>
            <a:r>
              <a:rPr lang="fr-FR" sz="1400" b="0" dirty="0">
                <a:solidFill>
                  <a:schemeClr val="tx1"/>
                </a:solidFill>
                <a:latin typeface="Arial" pitchFamily="34" charset="0"/>
              </a:rPr>
              <a:t> </a:t>
            </a:r>
            <a:r>
              <a:rPr lang="fr-FR" sz="1400" b="0" dirty="0" err="1">
                <a:solidFill>
                  <a:schemeClr val="tx1"/>
                </a:solidFill>
                <a:latin typeface="Arial" pitchFamily="34" charset="0"/>
              </a:rPr>
              <a:t>engineer</a:t>
            </a:r>
            <a:endParaRPr lang="fr-FR" sz="1400" b="0" dirty="0">
              <a:solidFill>
                <a:schemeClr val="tx1"/>
              </a:solidFill>
              <a:latin typeface="Arial" pitchFamily="34" charset="0"/>
            </a:endParaRPr>
          </a:p>
          <a:p>
            <a:pPr>
              <a:defRPr/>
            </a:pPr>
            <a:r>
              <a:rPr lang="fr-FR" sz="1400" dirty="0">
                <a:solidFill>
                  <a:schemeClr val="tx1"/>
                </a:solidFill>
                <a:latin typeface="Arial" pitchFamily="34" charset="0"/>
              </a:rPr>
              <a:t>AREVA </a:t>
            </a:r>
            <a:r>
              <a:rPr lang="fr-FR" sz="1400" dirty="0" err="1">
                <a:solidFill>
                  <a:schemeClr val="tx1"/>
                </a:solidFill>
                <a:latin typeface="Arial" pitchFamily="34" charset="0"/>
              </a:rPr>
              <a:t>Energy</a:t>
            </a:r>
            <a:r>
              <a:rPr lang="fr-FR" sz="1400" dirty="0">
                <a:solidFill>
                  <a:schemeClr val="tx1"/>
                </a:solidFill>
                <a:latin typeface="Arial" pitchFamily="34" charset="0"/>
              </a:rPr>
              <a:t> Storage</a:t>
            </a:r>
          </a:p>
          <a:p>
            <a:pPr>
              <a:defRPr/>
            </a:pPr>
            <a:r>
              <a:rPr lang="fr-FR" sz="1400" dirty="0">
                <a:solidFill>
                  <a:schemeClr val="tx1"/>
                </a:solidFill>
                <a:latin typeface="Arial" pitchFamily="34" charset="0"/>
                <a:hlinkClick r:id="rId2"/>
              </a:rPr>
              <a:t>Audrey.duclos@areva.com</a:t>
            </a:r>
            <a:endParaRPr lang="fr-FR" sz="1400" dirty="0">
              <a:solidFill>
                <a:schemeClr val="tx1"/>
              </a:solidFill>
              <a:latin typeface="Arial" pitchFamily="34" charset="0"/>
            </a:endParaRPr>
          </a:p>
        </p:txBody>
      </p:sp>
      <p:sp>
        <p:nvSpPr>
          <p:cNvPr id="9" name="Rectangle 8"/>
          <p:cNvSpPr/>
          <p:nvPr/>
        </p:nvSpPr>
        <p:spPr>
          <a:xfrm>
            <a:off x="684213" y="404813"/>
            <a:ext cx="7235825" cy="1200150"/>
          </a:xfrm>
          <a:prstGeom prst="rect">
            <a:avLst/>
          </a:prstGeom>
        </p:spPr>
        <p:txBody>
          <a:bodyPr>
            <a:spAutoFit/>
          </a:bodyPr>
          <a:lstStyle/>
          <a:p>
            <a:pPr>
              <a:defRPr/>
            </a:pPr>
            <a:r>
              <a:rPr lang="en-US" sz="3600" kern="0" dirty="0">
                <a:solidFill>
                  <a:srgbClr val="C9D200"/>
                </a:solidFill>
                <a:latin typeface="Arial"/>
                <a:ea typeface="+mj-ea"/>
                <a:cs typeface="+mj-cs"/>
              </a:rPr>
              <a:t>Engineering Safety in Hydrogen-Energy Applications</a:t>
            </a:r>
            <a:endParaRPr lang="fr-FR" sz="300" dirty="0">
              <a:solidFill>
                <a:srgbClr val="C9D200"/>
              </a:solidFill>
            </a:endParaRPr>
          </a:p>
        </p:txBody>
      </p:sp>
      <p:pic>
        <p:nvPicPr>
          <p:cNvPr id="3074" name="Picture 2" descr="C:\Users\aduclos\Documents\Audrey-PC\Doc-AREVA\RVB_AREVA_GB_20C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39" y="4365104"/>
            <a:ext cx="1044000" cy="844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endParaRPr lang="fr-FR"/>
          </a:p>
        </p:txBody>
      </p:sp>
      <p:cxnSp>
        <p:nvCxnSpPr>
          <p:cNvPr id="8" name="Connecteur en angle 7"/>
          <p:cNvCxnSpPr>
            <a:stCxn id="33" idx="3"/>
            <a:endCxn id="39" idx="1"/>
          </p:cNvCxnSpPr>
          <p:nvPr/>
        </p:nvCxnSpPr>
        <p:spPr>
          <a:xfrm>
            <a:off x="1367504" y="2636952"/>
            <a:ext cx="756224" cy="1270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35" idx="3"/>
            <a:endCxn id="40" idx="3"/>
          </p:cNvCxnSpPr>
          <p:nvPr/>
        </p:nvCxnSpPr>
        <p:spPr>
          <a:xfrm flipV="1">
            <a:off x="1367504" y="2636952"/>
            <a:ext cx="252160" cy="914993"/>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34" idx="3"/>
            <a:endCxn id="40" idx="3"/>
          </p:cNvCxnSpPr>
          <p:nvPr/>
        </p:nvCxnSpPr>
        <p:spPr>
          <a:xfrm>
            <a:off x="1367504" y="1726422"/>
            <a:ext cx="252160" cy="910530"/>
          </a:xfrm>
          <a:prstGeom prst="bentConnector3">
            <a:avLst>
              <a:gd name="adj1" fmla="val 5000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2" name="Text Box 44"/>
          <p:cNvSpPr txBox="1">
            <a:spLocks noChangeArrowheads="1"/>
          </p:cNvSpPr>
          <p:nvPr/>
        </p:nvSpPr>
        <p:spPr bwMode="auto">
          <a:xfrm>
            <a:off x="4679832" y="3519096"/>
            <a:ext cx="972000" cy="720000"/>
          </a:xfrm>
          <a:prstGeom prst="roundRect">
            <a:avLst/>
          </a:prstGeom>
          <a:solidFill>
            <a:srgbClr val="FFC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Small H2 leak</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13" name="Connecteur en angle 12"/>
          <p:cNvCxnSpPr>
            <a:stCxn id="39" idx="3"/>
            <a:endCxn id="14" idx="3"/>
          </p:cNvCxnSpPr>
          <p:nvPr/>
        </p:nvCxnSpPr>
        <p:spPr>
          <a:xfrm>
            <a:off x="3383728" y="2636952"/>
            <a:ext cx="726264" cy="1242144"/>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14" name="AutoShape 50"/>
          <p:cNvSpPr>
            <a:spLocks noChangeArrowheads="1"/>
          </p:cNvSpPr>
          <p:nvPr/>
        </p:nvSpPr>
        <p:spPr bwMode="auto">
          <a:xfrm flipH="1">
            <a:off x="4031992" y="3771096"/>
            <a:ext cx="468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cxnSp>
        <p:nvCxnSpPr>
          <p:cNvPr id="15" name="Connecteur en angle 14"/>
          <p:cNvCxnSpPr>
            <a:stCxn id="42" idx="3"/>
            <a:endCxn id="14" idx="3"/>
          </p:cNvCxnSpPr>
          <p:nvPr/>
        </p:nvCxnSpPr>
        <p:spPr>
          <a:xfrm flipV="1">
            <a:off x="3383728" y="3879096"/>
            <a:ext cx="726264" cy="1566168"/>
          </a:xfrm>
          <a:prstGeom prst="bentConnector3">
            <a:avLst>
              <a:gd name="adj1" fmla="val 71960"/>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4" idx="1"/>
            <a:endCxn id="12" idx="1"/>
          </p:cNvCxnSpPr>
          <p:nvPr/>
        </p:nvCxnSpPr>
        <p:spPr>
          <a:xfrm>
            <a:off x="4499992" y="3879096"/>
            <a:ext cx="179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44"/>
          <p:cNvSpPr txBox="1">
            <a:spLocks noChangeArrowheads="1"/>
          </p:cNvSpPr>
          <p:nvPr/>
        </p:nvSpPr>
        <p:spPr bwMode="auto">
          <a:xfrm>
            <a:off x="6192120" y="3645096"/>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400" b="0" dirty="0">
                <a:solidFill>
                  <a:srgbClr val="000000"/>
                </a:solidFill>
                <a:cs typeface="Times New Roman" pitchFamily="18" charset="0"/>
              </a:rPr>
              <a:t>I</a:t>
            </a:r>
            <a:r>
              <a:rPr lang="fr-FR" sz="1400" b="0" i="0" strike="noStrike" dirty="0" smtClean="0">
                <a:solidFill>
                  <a:srgbClr val="000000"/>
                </a:solidFill>
                <a:latin typeface="+mn-lt"/>
                <a:cs typeface="Times New Roman" pitchFamily="18" charset="0"/>
              </a:rPr>
              <a:t>gnition </a:t>
            </a:r>
            <a:endParaRPr lang="fr-FR" sz="1400" b="0" i="0" strike="noStrike" dirty="0">
              <a:solidFill>
                <a:srgbClr val="000000"/>
              </a:solidFill>
              <a:latin typeface="+mn-lt"/>
              <a:cs typeface="Times New Roman" pitchFamily="18" charset="0"/>
            </a:endParaRPr>
          </a:p>
        </p:txBody>
      </p:sp>
      <p:cxnSp>
        <p:nvCxnSpPr>
          <p:cNvPr id="22" name="Connecteur en angle 21"/>
          <p:cNvCxnSpPr>
            <a:stCxn id="23" idx="1"/>
            <a:endCxn id="27" idx="2"/>
          </p:cNvCxnSpPr>
          <p:nvPr/>
        </p:nvCxnSpPr>
        <p:spPr>
          <a:xfrm rot="10800000">
            <a:off x="5795952" y="4041032"/>
            <a:ext cx="1764521" cy="1016010"/>
          </a:xfrm>
          <a:prstGeom prst="bentConnector2">
            <a:avLst/>
          </a:prstGeom>
          <a:ln w="12700">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sp>
        <p:nvSpPr>
          <p:cNvPr id="23" name="Text Box 44"/>
          <p:cNvSpPr txBox="1">
            <a:spLocks noChangeArrowheads="1"/>
          </p:cNvSpPr>
          <p:nvPr/>
        </p:nvSpPr>
        <p:spPr bwMode="auto">
          <a:xfrm>
            <a:off x="7560472" y="4697042"/>
            <a:ext cx="1260000" cy="720000"/>
          </a:xfrm>
          <a:prstGeom prst="roundRect">
            <a:avLst>
              <a:gd name="adj" fmla="val 19318"/>
            </a:avLst>
          </a:prstGeom>
          <a:solidFill>
            <a:schemeClr val="bg1">
              <a:lumMod val="85000"/>
            </a:schemeClr>
          </a:solidFill>
          <a:ln>
            <a:solidFill>
              <a:sysClr val="windowText" lastClr="000000"/>
            </a:solidFill>
            <a:headEnd/>
            <a:tailEnd/>
          </a:ln>
          <a:effectLst/>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No hazardous phenomena</a:t>
            </a:r>
            <a:endParaRPr lang="en-US" sz="1400" b="0" i="0" strike="noStrike" dirty="0">
              <a:solidFill>
                <a:srgbClr val="000000"/>
              </a:solidFill>
              <a:latin typeface="+mn-lt"/>
              <a:cs typeface="Times New Roman" pitchFamily="18" charset="0"/>
            </a:endParaRPr>
          </a:p>
        </p:txBody>
      </p:sp>
      <p:sp>
        <p:nvSpPr>
          <p:cNvPr id="41" name="Text Box 44"/>
          <p:cNvSpPr txBox="1">
            <a:spLocks noChangeArrowheads="1"/>
          </p:cNvSpPr>
          <p:nvPr/>
        </p:nvSpPr>
        <p:spPr bwMode="auto">
          <a:xfrm>
            <a:off x="107504" y="451980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smtClean="0"/>
              <a:t>Mechanical attack</a:t>
            </a:r>
          </a:p>
          <a:p>
            <a:pPr algn="ctr" rtl="0">
              <a:defRPr sz="1000"/>
            </a:pPr>
            <a:r>
              <a:rPr lang="en-US" sz="1400" b="0" i="0" dirty="0" smtClean="0">
                <a:solidFill>
                  <a:schemeClr val="dk1"/>
                </a:solidFill>
              </a:rPr>
              <a:t>(Ageing…)</a:t>
            </a:r>
            <a:endParaRPr lang="en-US" sz="1400" b="0" i="0" strike="noStrike" dirty="0">
              <a:solidFill>
                <a:srgbClr val="000000"/>
              </a:solidFill>
              <a:cs typeface="Times New Roman" pitchFamily="18" charset="0"/>
            </a:endParaRPr>
          </a:p>
        </p:txBody>
      </p:sp>
      <p:sp>
        <p:nvSpPr>
          <p:cNvPr id="42" name="Text Box 44"/>
          <p:cNvSpPr txBox="1">
            <a:spLocks noChangeArrowheads="1"/>
          </p:cNvSpPr>
          <p:nvPr/>
        </p:nvSpPr>
        <p:spPr bwMode="auto">
          <a:xfrm>
            <a:off x="2123728" y="5085264"/>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dirty="0" smtClean="0"/>
              <a:t>Small H2 pipe leak</a:t>
            </a:r>
            <a:endParaRPr lang="en-US" sz="1400" b="0" dirty="0"/>
          </a:p>
        </p:txBody>
      </p:sp>
      <p:sp>
        <p:nvSpPr>
          <p:cNvPr id="39" name="Text Box 44"/>
          <p:cNvSpPr txBox="1">
            <a:spLocks noChangeArrowheads="1"/>
          </p:cNvSpPr>
          <p:nvPr/>
        </p:nvSpPr>
        <p:spPr bwMode="auto">
          <a:xfrm>
            <a:off x="2123728" y="2276952"/>
            <a:ext cx="1260000" cy="720000"/>
          </a:xfrm>
          <a:prstGeom prst="roundRect">
            <a:avLst/>
          </a:prstGeom>
          <a:solidFill>
            <a:schemeClr val="accent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Process</a:t>
            </a:r>
            <a:r>
              <a:rPr lang="en-US" sz="1400" b="0" i="0" strike="noStrike" baseline="0" dirty="0" smtClean="0">
                <a:solidFill>
                  <a:srgbClr val="000000"/>
                </a:solidFill>
                <a:latin typeface="+mn-lt"/>
                <a:cs typeface="Times New Roman" pitchFamily="18" charset="0"/>
              </a:rPr>
              <a:t> overpressure</a:t>
            </a:r>
            <a:endParaRPr lang="en-US" sz="1400" b="0" i="0" strike="noStrike" dirty="0">
              <a:solidFill>
                <a:srgbClr val="000000"/>
              </a:solidFill>
              <a:latin typeface="+mn-lt"/>
              <a:cs typeface="Times New Roman" pitchFamily="18" charset="0"/>
            </a:endParaRPr>
          </a:p>
        </p:txBody>
      </p:sp>
      <p:sp>
        <p:nvSpPr>
          <p:cNvPr id="40" name="AutoShape 50"/>
          <p:cNvSpPr>
            <a:spLocks noChangeArrowheads="1"/>
          </p:cNvSpPr>
          <p:nvPr/>
        </p:nvSpPr>
        <p:spPr bwMode="auto">
          <a:xfrm flipH="1">
            <a:off x="1547664" y="2528952"/>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33" name="Text Box 44"/>
          <p:cNvSpPr txBox="1">
            <a:spLocks noChangeArrowheads="1"/>
          </p:cNvSpPr>
          <p:nvPr/>
        </p:nvSpPr>
        <p:spPr bwMode="auto">
          <a:xfrm>
            <a:off x="107504" y="227695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en-US" sz="1400" b="0" dirty="0">
                <a:solidFill>
                  <a:srgbClr val="000000"/>
                </a:solidFill>
                <a:cs typeface="Times New Roman" pitchFamily="18" charset="0"/>
              </a:rPr>
              <a:t>Valve or component blocked</a:t>
            </a:r>
          </a:p>
        </p:txBody>
      </p:sp>
      <p:sp>
        <p:nvSpPr>
          <p:cNvPr id="34" name="Text Box 44"/>
          <p:cNvSpPr txBox="1">
            <a:spLocks noChangeArrowheads="1"/>
          </p:cNvSpPr>
          <p:nvPr/>
        </p:nvSpPr>
        <p:spPr bwMode="auto">
          <a:xfrm>
            <a:off x="107504" y="1366422"/>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400" b="0" i="0" dirty="0" smtClean="0">
                <a:solidFill>
                  <a:schemeClr val="dk1"/>
                </a:solidFill>
              </a:rPr>
              <a:t>Failure</a:t>
            </a:r>
            <a:r>
              <a:rPr lang="en-US" sz="1400" b="0" i="0" baseline="0" dirty="0" smtClean="0">
                <a:solidFill>
                  <a:schemeClr val="dk1"/>
                </a:solidFill>
              </a:rPr>
              <a:t> of the cooling function</a:t>
            </a:r>
            <a:endParaRPr lang="en-US" sz="1400" dirty="0"/>
          </a:p>
        </p:txBody>
      </p:sp>
      <p:sp>
        <p:nvSpPr>
          <p:cNvPr id="35" name="Text Box 44"/>
          <p:cNvSpPr txBox="1">
            <a:spLocks noChangeArrowheads="1"/>
          </p:cNvSpPr>
          <p:nvPr/>
        </p:nvSpPr>
        <p:spPr bwMode="auto">
          <a:xfrm>
            <a:off x="107504" y="3191945"/>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Internal overpressure</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sp>
        <p:nvSpPr>
          <p:cNvPr id="30" name="Text Box 44"/>
          <p:cNvSpPr txBox="1">
            <a:spLocks noChangeArrowheads="1"/>
          </p:cNvSpPr>
          <p:nvPr/>
        </p:nvSpPr>
        <p:spPr bwMode="auto">
          <a:xfrm>
            <a:off x="107504" y="5611936"/>
            <a:ext cx="1260000" cy="720000"/>
          </a:xfrm>
          <a:prstGeom prst="roundRect">
            <a:avLst/>
          </a:prstGeom>
          <a:solidFill>
            <a:schemeClr val="accent5"/>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Leak</a:t>
            </a:r>
            <a:r>
              <a:rPr lang="en-US" sz="1400" b="0" i="0" strike="noStrike" baseline="0" dirty="0" smtClean="0">
                <a:solidFill>
                  <a:srgbClr val="000000"/>
                </a:solidFill>
                <a:latin typeface="+mn-lt"/>
                <a:cs typeface="Times New Roman" pitchFamily="18" charset="0"/>
              </a:rPr>
              <a:t> on j</a:t>
            </a:r>
            <a:r>
              <a:rPr lang="en-US" sz="1400" b="0" i="0" strike="noStrike" dirty="0" smtClean="0">
                <a:solidFill>
                  <a:srgbClr val="000000"/>
                </a:solidFill>
                <a:latin typeface="+mn-lt"/>
                <a:cs typeface="Times New Roman" pitchFamily="18" charset="0"/>
              </a:rPr>
              <a:t>oint</a:t>
            </a:r>
            <a:r>
              <a:rPr lang="en-US" sz="1400" b="0" i="0" strike="noStrike" baseline="0" dirty="0" smtClean="0">
                <a:solidFill>
                  <a:srgbClr val="000000"/>
                </a:solidFill>
                <a:latin typeface="+mn-lt"/>
                <a:cs typeface="Times New Roman" pitchFamily="18" charset="0"/>
              </a:rPr>
              <a:t>...</a:t>
            </a:r>
            <a:endParaRPr lang="en-US" sz="1400" b="0" i="0" strike="noStrike" dirty="0">
              <a:solidFill>
                <a:srgbClr val="000000"/>
              </a:solidFill>
              <a:latin typeface="+mn-lt"/>
              <a:cs typeface="Times New Roman" pitchFamily="18" charset="0"/>
            </a:endParaRPr>
          </a:p>
        </p:txBody>
      </p:sp>
      <p:sp>
        <p:nvSpPr>
          <p:cNvPr id="27" name="Rectangle 26"/>
          <p:cNvSpPr/>
          <p:nvPr/>
        </p:nvSpPr>
        <p:spPr>
          <a:xfrm>
            <a:off x="5759951" y="3717032"/>
            <a:ext cx="72000" cy="32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a:solidFill>
                <a:sysClr val="windowText" lastClr="000000"/>
              </a:solidFill>
            </a:endParaRPr>
          </a:p>
        </p:txBody>
      </p:sp>
      <p:cxnSp>
        <p:nvCxnSpPr>
          <p:cNvPr id="54" name="Connecteur en angle 53"/>
          <p:cNvCxnSpPr>
            <a:stCxn id="41" idx="3"/>
            <a:endCxn id="64" idx="3"/>
          </p:cNvCxnSpPr>
          <p:nvPr/>
        </p:nvCxnSpPr>
        <p:spPr bwMode="auto">
          <a:xfrm>
            <a:off x="1367504" y="4879806"/>
            <a:ext cx="252160" cy="565458"/>
          </a:xfrm>
          <a:prstGeom prst="bentConnector3">
            <a:avLst>
              <a:gd name="adj1" fmla="val 50000"/>
            </a:avLst>
          </a:prstGeom>
          <a:ln/>
          <a:extLst/>
        </p:spPr>
        <p:style>
          <a:lnRef idx="1">
            <a:schemeClr val="dk1"/>
          </a:lnRef>
          <a:fillRef idx="0">
            <a:schemeClr val="dk1"/>
          </a:fillRef>
          <a:effectRef idx="0">
            <a:schemeClr val="dk1"/>
          </a:effectRef>
          <a:fontRef idx="minor">
            <a:schemeClr val="tx1"/>
          </a:fontRef>
        </p:style>
      </p:cxnSp>
      <p:cxnSp>
        <p:nvCxnSpPr>
          <p:cNvPr id="56" name="Connecteur en angle 55"/>
          <p:cNvCxnSpPr>
            <a:stCxn id="30" idx="3"/>
            <a:endCxn id="64" idx="3"/>
          </p:cNvCxnSpPr>
          <p:nvPr/>
        </p:nvCxnSpPr>
        <p:spPr bwMode="auto">
          <a:xfrm flipV="1">
            <a:off x="1367504" y="5445264"/>
            <a:ext cx="252160" cy="526672"/>
          </a:xfrm>
          <a:prstGeom prst="bentConnector3">
            <a:avLst/>
          </a:prstGeom>
          <a:ln/>
          <a:extLst/>
        </p:spPr>
        <p:style>
          <a:lnRef idx="1">
            <a:schemeClr val="dk1"/>
          </a:lnRef>
          <a:fillRef idx="0">
            <a:schemeClr val="dk1"/>
          </a:fillRef>
          <a:effectRef idx="0">
            <a:schemeClr val="dk1"/>
          </a:effectRef>
          <a:fontRef idx="minor">
            <a:schemeClr val="tx1"/>
          </a:fontRef>
        </p:style>
      </p:cxnSp>
      <p:sp>
        <p:nvSpPr>
          <p:cNvPr id="64" name="AutoShape 50"/>
          <p:cNvSpPr>
            <a:spLocks noChangeArrowheads="1"/>
          </p:cNvSpPr>
          <p:nvPr/>
        </p:nvSpPr>
        <p:spPr bwMode="auto">
          <a:xfrm flipH="1">
            <a:off x="1547664" y="5337264"/>
            <a:ext cx="432000" cy="216000"/>
          </a:xfrm>
          <a:prstGeom prst="flowChartOnlineStorage">
            <a:avLst/>
          </a:prstGeom>
          <a:solidFill>
            <a:schemeClr val="bg1">
              <a:lumMod val="75000"/>
            </a:schemeClr>
          </a:solidFill>
          <a:ln w="9525">
            <a:solidFill>
              <a:schemeClr val="tx1"/>
            </a:solidFill>
            <a:miter lim="800000"/>
            <a:headEnd/>
            <a:tailEnd/>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fr-FR" sz="1400" b="1" dirty="0">
                <a:solidFill>
                  <a:schemeClr val="tx2"/>
                </a:solidFill>
                <a:latin typeface="+mn-lt"/>
              </a:rPr>
              <a:t>OR</a:t>
            </a:r>
          </a:p>
        </p:txBody>
      </p:sp>
      <p:sp>
        <p:nvSpPr>
          <p:cNvPr id="74" name="Text Box 44"/>
          <p:cNvSpPr txBox="1">
            <a:spLocks noChangeArrowheads="1"/>
          </p:cNvSpPr>
          <p:nvPr/>
        </p:nvSpPr>
        <p:spPr bwMode="auto">
          <a:xfrm>
            <a:off x="7560152" y="3519096"/>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Jet fire</a:t>
            </a:r>
            <a:endParaRPr lang="en-US" sz="1400" b="0" i="0" strike="noStrike" dirty="0">
              <a:solidFill>
                <a:srgbClr val="000000"/>
              </a:solidFill>
              <a:latin typeface="+mn-lt"/>
              <a:cs typeface="Times New Roman" pitchFamily="18" charset="0"/>
            </a:endParaRPr>
          </a:p>
        </p:txBody>
      </p:sp>
      <p:cxnSp>
        <p:nvCxnSpPr>
          <p:cNvPr id="78" name="Connecteur en angle 77"/>
          <p:cNvCxnSpPr>
            <a:stCxn id="12" idx="3"/>
            <a:endCxn id="21" idx="1"/>
          </p:cNvCxnSpPr>
          <p:nvPr/>
        </p:nvCxnSpPr>
        <p:spPr bwMode="auto">
          <a:xfrm>
            <a:off x="5651832" y="3879096"/>
            <a:ext cx="540288" cy="0"/>
          </a:xfrm>
          <a:prstGeom prst="bentConnector3">
            <a:avLst/>
          </a:prstGeom>
          <a:ln/>
          <a:extLst/>
        </p:spPr>
        <p:style>
          <a:lnRef idx="1">
            <a:schemeClr val="dk1"/>
          </a:lnRef>
          <a:fillRef idx="0">
            <a:schemeClr val="dk1"/>
          </a:fillRef>
          <a:effectRef idx="0">
            <a:schemeClr val="dk1"/>
          </a:effectRef>
          <a:fontRef idx="minor">
            <a:schemeClr val="tx1"/>
          </a:fontRef>
        </p:style>
      </p:cxnSp>
      <p:cxnSp>
        <p:nvCxnSpPr>
          <p:cNvPr id="84" name="Connecteur droit 83"/>
          <p:cNvCxnSpPr>
            <a:stCxn id="21" idx="3"/>
            <a:endCxn id="74" idx="1"/>
          </p:cNvCxnSpPr>
          <p:nvPr/>
        </p:nvCxnSpPr>
        <p:spPr bwMode="auto">
          <a:xfrm>
            <a:off x="7164120" y="3879096"/>
            <a:ext cx="39603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41984" name="Connecteur droit 41983"/>
          <p:cNvCxnSpPr>
            <a:stCxn id="42" idx="1"/>
            <a:endCxn id="64" idx="1"/>
          </p:cNvCxnSpPr>
          <p:nvPr/>
        </p:nvCxnSpPr>
        <p:spPr bwMode="auto">
          <a:xfrm flipH="1">
            <a:off x="1979664" y="5445264"/>
            <a:ext cx="144064" cy="0"/>
          </a:xfrm>
          <a:prstGeom prst="line">
            <a:avLst/>
          </a:prstGeom>
          <a:ln/>
          <a:extLst/>
        </p:spPr>
        <p:style>
          <a:lnRef idx="1">
            <a:schemeClr val="dk1"/>
          </a:lnRef>
          <a:fillRef idx="0">
            <a:schemeClr val="dk1"/>
          </a:fillRef>
          <a:effectRef idx="0">
            <a:schemeClr val="dk1"/>
          </a:effectRef>
          <a:fontRef idx="minor">
            <a:schemeClr val="tx1"/>
          </a:fontRef>
        </p:style>
      </p:cxnSp>
      <p:sp>
        <p:nvSpPr>
          <p:cNvPr id="98" name="ZoneTexte 136"/>
          <p:cNvSpPr txBox="1">
            <a:spLocks noChangeArrowheads="1"/>
          </p:cNvSpPr>
          <p:nvPr/>
        </p:nvSpPr>
        <p:spPr bwMode="auto">
          <a:xfrm>
            <a:off x="3028152" y="1686789"/>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Pressure relief valve</a:t>
            </a:r>
          </a:p>
        </p:txBody>
      </p:sp>
      <p:sp>
        <p:nvSpPr>
          <p:cNvPr id="99" name="Rectangle 98"/>
          <p:cNvSpPr/>
          <p:nvPr/>
        </p:nvSpPr>
        <p:spPr>
          <a:xfrm>
            <a:off x="3746860" y="2486839"/>
            <a:ext cx="73025"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sp>
        <p:nvSpPr>
          <p:cNvPr id="100" name="ZoneTexte 136"/>
          <p:cNvSpPr txBox="1">
            <a:spLocks noChangeArrowheads="1"/>
          </p:cNvSpPr>
          <p:nvPr/>
        </p:nvSpPr>
        <p:spPr bwMode="auto">
          <a:xfrm>
            <a:off x="3923784" y="1600470"/>
            <a:ext cx="1152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Detection of </a:t>
            </a:r>
            <a:r>
              <a:rPr lang="en-US" sz="1200" b="0" dirty="0" smtClean="0">
                <a:latin typeface="+mn-lt"/>
              </a:rPr>
              <a:t>overpressure </a:t>
            </a:r>
            <a:r>
              <a:rPr lang="en-US" sz="1200" b="0" dirty="0">
                <a:latin typeface="+mn-lt"/>
              </a:rPr>
              <a:t>in the process</a:t>
            </a:r>
          </a:p>
        </p:txBody>
      </p:sp>
      <p:sp>
        <p:nvSpPr>
          <p:cNvPr id="101" name="Rectangle 100"/>
          <p:cNvSpPr/>
          <p:nvPr/>
        </p:nvSpPr>
        <p:spPr>
          <a:xfrm>
            <a:off x="3494878" y="2487652"/>
            <a:ext cx="73025"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86149" fontAlgn="auto">
              <a:spcBef>
                <a:spcPts val="0"/>
              </a:spcBef>
              <a:spcAft>
                <a:spcPts val="0"/>
              </a:spcAft>
              <a:defRPr/>
            </a:pPr>
            <a:endParaRPr lang="en-US" sz="5400"/>
          </a:p>
        </p:txBody>
      </p:sp>
      <p:cxnSp>
        <p:nvCxnSpPr>
          <p:cNvPr id="41989" name="Connecteur droit avec flèche 41988"/>
          <p:cNvCxnSpPr>
            <a:stCxn id="99" idx="0"/>
            <a:endCxn id="100" idx="2"/>
          </p:cNvCxnSpPr>
          <p:nvPr/>
        </p:nvCxnSpPr>
        <p:spPr bwMode="auto">
          <a:xfrm flipV="1">
            <a:off x="3783373" y="2246801"/>
            <a:ext cx="716619" cy="240038"/>
          </a:xfrm>
          <a:prstGeom prst="straightConnector1">
            <a:avLst/>
          </a:prstGeom>
          <a:ln>
            <a:solidFill>
              <a:srgbClr val="00B0F0"/>
            </a:solidFill>
            <a:headEnd type="arrow" w="med" len="med"/>
            <a:tailEnd type="none" w="med" len="med"/>
          </a:ln>
          <a:extLst/>
        </p:spPr>
        <p:style>
          <a:lnRef idx="1">
            <a:schemeClr val="accent4"/>
          </a:lnRef>
          <a:fillRef idx="0">
            <a:schemeClr val="accent4"/>
          </a:fillRef>
          <a:effectRef idx="0">
            <a:schemeClr val="accent4"/>
          </a:effectRef>
          <a:fontRef idx="minor">
            <a:schemeClr val="tx1"/>
          </a:fontRef>
        </p:style>
      </p:cxnSp>
      <p:cxnSp>
        <p:nvCxnSpPr>
          <p:cNvPr id="41991" name="Connecteur droit avec flèche 41990"/>
          <p:cNvCxnSpPr>
            <a:stCxn id="98" idx="2"/>
            <a:endCxn id="101" idx="0"/>
          </p:cNvCxnSpPr>
          <p:nvPr/>
        </p:nvCxnSpPr>
        <p:spPr bwMode="auto">
          <a:xfrm>
            <a:off x="3531390" y="2148454"/>
            <a:ext cx="1" cy="339198"/>
          </a:xfrm>
          <a:prstGeom prst="straightConnector1">
            <a:avLst/>
          </a:prstGeom>
          <a:noFill/>
          <a:ln w="9525" cap="flat" cmpd="sng" algn="ctr">
            <a:solidFill>
              <a:srgbClr val="FFDD34"/>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ZoneTexte 136"/>
          <p:cNvSpPr txBox="1">
            <a:spLocks noChangeArrowheads="1"/>
          </p:cNvSpPr>
          <p:nvPr/>
        </p:nvSpPr>
        <p:spPr bwMode="auto">
          <a:xfrm>
            <a:off x="4540720" y="5288770"/>
            <a:ext cx="1909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100">
                <a:solidFill>
                  <a:schemeClr val="tx1"/>
                </a:solidFill>
                <a:latin typeface="Arial" charset="0"/>
              </a:defRPr>
            </a:lvl1pPr>
            <a:lvl2pPr marL="742950" indent="-285750" eaLnBrk="0" hangingPunct="0">
              <a:defRPr sz="4100">
                <a:solidFill>
                  <a:schemeClr val="tx1"/>
                </a:solidFill>
                <a:latin typeface="Arial" charset="0"/>
              </a:defRPr>
            </a:lvl2pPr>
            <a:lvl3pPr marL="1143000" indent="-228600" eaLnBrk="0" hangingPunct="0">
              <a:defRPr sz="4100">
                <a:solidFill>
                  <a:schemeClr val="tx1"/>
                </a:solidFill>
                <a:latin typeface="Arial" charset="0"/>
              </a:defRPr>
            </a:lvl3pPr>
            <a:lvl4pPr marL="1600200" indent="-228600" eaLnBrk="0" hangingPunct="0">
              <a:defRPr sz="4100">
                <a:solidFill>
                  <a:schemeClr val="tx1"/>
                </a:solidFill>
                <a:latin typeface="Arial" charset="0"/>
              </a:defRPr>
            </a:lvl4pPr>
            <a:lvl5pPr marL="2057400" indent="-228600" eaLnBrk="0" hangingPunct="0">
              <a:defRPr sz="4100">
                <a:solidFill>
                  <a:schemeClr val="tx1"/>
                </a:solidFill>
                <a:latin typeface="Arial" charset="0"/>
              </a:defRPr>
            </a:lvl5pPr>
            <a:lvl6pPr marL="2514600" indent="-228600" defTabSz="2085975" eaLnBrk="0" fontAlgn="base" hangingPunct="0">
              <a:spcBef>
                <a:spcPct val="0"/>
              </a:spcBef>
              <a:spcAft>
                <a:spcPct val="0"/>
              </a:spcAft>
              <a:defRPr sz="4100">
                <a:solidFill>
                  <a:schemeClr val="tx1"/>
                </a:solidFill>
                <a:latin typeface="Arial" charset="0"/>
              </a:defRPr>
            </a:lvl6pPr>
            <a:lvl7pPr marL="2971800" indent="-228600" defTabSz="2085975" eaLnBrk="0" fontAlgn="base" hangingPunct="0">
              <a:spcBef>
                <a:spcPct val="0"/>
              </a:spcBef>
              <a:spcAft>
                <a:spcPct val="0"/>
              </a:spcAft>
              <a:defRPr sz="4100">
                <a:solidFill>
                  <a:schemeClr val="tx1"/>
                </a:solidFill>
                <a:latin typeface="Arial" charset="0"/>
              </a:defRPr>
            </a:lvl7pPr>
            <a:lvl8pPr marL="3429000" indent="-228600" defTabSz="2085975" eaLnBrk="0" fontAlgn="base" hangingPunct="0">
              <a:spcBef>
                <a:spcPct val="0"/>
              </a:spcBef>
              <a:spcAft>
                <a:spcPct val="0"/>
              </a:spcAft>
              <a:defRPr sz="4100">
                <a:solidFill>
                  <a:schemeClr val="tx1"/>
                </a:solidFill>
                <a:latin typeface="Arial" charset="0"/>
              </a:defRPr>
            </a:lvl8pPr>
            <a:lvl9pPr marL="3886200" indent="-228600" defTabSz="2085975" eaLnBrk="0" fontAlgn="base" hangingPunct="0">
              <a:spcBef>
                <a:spcPct val="0"/>
              </a:spcBef>
              <a:spcAft>
                <a:spcPct val="0"/>
              </a:spcAft>
              <a:defRPr sz="4100">
                <a:solidFill>
                  <a:schemeClr val="tx1"/>
                </a:solidFill>
                <a:latin typeface="Arial" charset="0"/>
              </a:defRPr>
            </a:lvl9pPr>
          </a:lstStyle>
          <a:p>
            <a:pPr algn="ctr" eaLnBrk="1" hangingPunct="1"/>
            <a:r>
              <a:rPr lang="en-US" sz="1200" b="0" dirty="0">
                <a:latin typeface="+mn-lt"/>
              </a:rPr>
              <a:t>H</a:t>
            </a:r>
            <a:r>
              <a:rPr lang="en-US" sz="1200" b="0" baseline="-25000" dirty="0">
                <a:latin typeface="+mn-lt"/>
              </a:rPr>
              <a:t>2</a:t>
            </a:r>
            <a:r>
              <a:rPr lang="en-US" sz="1200" b="0" dirty="0">
                <a:latin typeface="+mn-lt"/>
              </a:rPr>
              <a:t> detection in the container (threshold set at </a:t>
            </a:r>
            <a:r>
              <a:rPr lang="en-US" sz="1200" b="0" dirty="0" smtClean="0">
                <a:latin typeface="+mn-lt"/>
              </a:rPr>
              <a:t>¼ </a:t>
            </a:r>
            <a:r>
              <a:rPr lang="en-US" sz="1200" b="0" dirty="0">
                <a:latin typeface="+mn-lt"/>
              </a:rPr>
              <a:t>of H</a:t>
            </a:r>
            <a:r>
              <a:rPr lang="en-US" sz="1200" b="0" baseline="-25000" dirty="0">
                <a:latin typeface="+mn-lt"/>
              </a:rPr>
              <a:t>2</a:t>
            </a:r>
            <a:r>
              <a:rPr lang="en-US" sz="1200" b="0" dirty="0">
                <a:latin typeface="+mn-lt"/>
              </a:rPr>
              <a:t>-air LFL)</a:t>
            </a:r>
          </a:p>
        </p:txBody>
      </p:sp>
      <p:cxnSp>
        <p:nvCxnSpPr>
          <p:cNvPr id="41993" name="Connecteur droit avec flèche 41992"/>
          <p:cNvCxnSpPr>
            <a:stCxn id="108" idx="0"/>
            <a:endCxn id="27" idx="2"/>
          </p:cNvCxnSpPr>
          <p:nvPr/>
        </p:nvCxnSpPr>
        <p:spPr bwMode="auto">
          <a:xfrm flipV="1">
            <a:off x="5495602" y="4041032"/>
            <a:ext cx="300349" cy="1247738"/>
          </a:xfrm>
          <a:prstGeom prst="straightConnector1">
            <a:avLst/>
          </a:prstGeom>
          <a:ln>
            <a:solidFill>
              <a:schemeClr val="tx2"/>
            </a:solidFill>
            <a:tailEnd type="arrow"/>
          </a:ln>
          <a:extLst/>
        </p:spPr>
        <p:style>
          <a:lnRef idx="1">
            <a:schemeClr val="accent6"/>
          </a:lnRef>
          <a:fillRef idx="0">
            <a:schemeClr val="accent6"/>
          </a:fillRef>
          <a:effectRef idx="0">
            <a:schemeClr val="accent6"/>
          </a:effectRef>
          <a:fontRef idx="minor">
            <a:schemeClr val="tx1"/>
          </a:fontRef>
        </p:style>
      </p:cxnSp>
      <p:grpSp>
        <p:nvGrpSpPr>
          <p:cNvPr id="43" name="Groupe 42"/>
          <p:cNvGrpSpPr/>
          <p:nvPr/>
        </p:nvGrpSpPr>
        <p:grpSpPr>
          <a:xfrm>
            <a:off x="5363800" y="1896650"/>
            <a:ext cx="3456352" cy="1982446"/>
            <a:chOff x="5363800" y="1896650"/>
            <a:chExt cx="3456352" cy="1982446"/>
          </a:xfrm>
        </p:grpSpPr>
        <p:grpSp>
          <p:nvGrpSpPr>
            <p:cNvPr id="44" name="Groupe 43"/>
            <p:cNvGrpSpPr/>
            <p:nvPr/>
          </p:nvGrpSpPr>
          <p:grpSpPr>
            <a:xfrm>
              <a:off x="6192000" y="1896650"/>
              <a:ext cx="2628152" cy="720000"/>
              <a:chOff x="6192000" y="2274738"/>
              <a:chExt cx="2628152" cy="720000"/>
            </a:xfrm>
          </p:grpSpPr>
          <p:sp>
            <p:nvSpPr>
              <p:cNvPr id="48" name="Text Box 44"/>
              <p:cNvSpPr txBox="1">
                <a:spLocks noChangeArrowheads="1"/>
              </p:cNvSpPr>
              <p:nvPr/>
            </p:nvSpPr>
            <p:spPr bwMode="auto">
              <a:xfrm>
                <a:off x="7560152" y="2274738"/>
                <a:ext cx="1260000" cy="720000"/>
              </a:xfrm>
              <a:prstGeom prst="roundRect">
                <a:avLst/>
              </a:prstGeom>
              <a:solidFill>
                <a:srgbClr val="FF0000"/>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VCE</a:t>
                </a:r>
                <a:endParaRPr lang="en-US" sz="1400" b="0" i="0" strike="noStrike" dirty="0">
                  <a:solidFill>
                    <a:srgbClr val="000000"/>
                  </a:solidFill>
                  <a:latin typeface="+mn-lt"/>
                  <a:cs typeface="Times New Roman" pitchFamily="18" charset="0"/>
                </a:endParaRPr>
              </a:p>
            </p:txBody>
          </p:sp>
          <p:sp>
            <p:nvSpPr>
              <p:cNvPr id="49" name="Text Box 44"/>
              <p:cNvSpPr txBox="1">
                <a:spLocks noChangeArrowheads="1"/>
              </p:cNvSpPr>
              <p:nvPr/>
            </p:nvSpPr>
            <p:spPr bwMode="auto">
              <a:xfrm>
                <a:off x="6192000" y="2400738"/>
                <a:ext cx="972000" cy="468000"/>
              </a:xfrm>
              <a:prstGeom prst="roundRect">
                <a:avLst>
                  <a:gd name="adj" fmla="val 50000"/>
                </a:avLst>
              </a:prstGeom>
              <a:solidFill>
                <a:schemeClr val="bg2">
                  <a:lumMod val="60000"/>
                  <a:lumOff val="40000"/>
                </a:schemeClr>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en-US" sz="1400" b="0" i="0" strike="noStrike" dirty="0" smtClean="0">
                    <a:solidFill>
                      <a:srgbClr val="000000"/>
                    </a:solidFill>
                    <a:latin typeface="+mn-lt"/>
                    <a:cs typeface="Times New Roman" pitchFamily="18" charset="0"/>
                  </a:rPr>
                  <a:t>Delayed</a:t>
                </a:r>
                <a:r>
                  <a:rPr lang="fr-FR" sz="1400" b="0" i="0" strike="noStrike" dirty="0" smtClean="0">
                    <a:solidFill>
                      <a:srgbClr val="000000"/>
                    </a:solidFill>
                    <a:latin typeface="+mn-lt"/>
                    <a:cs typeface="Times New Roman" pitchFamily="18" charset="0"/>
                  </a:rPr>
                  <a:t> ignition </a:t>
                </a:r>
                <a:endParaRPr lang="fr-FR" sz="1400" b="0" i="0" strike="noStrike" dirty="0">
                  <a:solidFill>
                    <a:srgbClr val="000000"/>
                  </a:solidFill>
                  <a:latin typeface="+mn-lt"/>
                  <a:cs typeface="Times New Roman" pitchFamily="18" charset="0"/>
                </a:endParaRPr>
              </a:p>
            </p:txBody>
          </p:sp>
          <p:cxnSp>
            <p:nvCxnSpPr>
              <p:cNvPr id="50" name="Connecteur droit 49"/>
              <p:cNvCxnSpPr>
                <a:stCxn id="49" idx="3"/>
                <a:endCxn id="48" idx="1"/>
              </p:cNvCxnSpPr>
              <p:nvPr/>
            </p:nvCxnSpPr>
            <p:spPr bwMode="auto">
              <a:xfrm>
                <a:off x="7164000" y="2634738"/>
                <a:ext cx="396152" cy="0"/>
              </a:xfrm>
              <a:prstGeom prst="line">
                <a:avLst/>
              </a:prstGeom>
              <a:ln/>
              <a:extLst/>
            </p:spPr>
            <p:style>
              <a:lnRef idx="1">
                <a:schemeClr val="dk1"/>
              </a:lnRef>
              <a:fillRef idx="0">
                <a:schemeClr val="dk1"/>
              </a:fillRef>
              <a:effectRef idx="0">
                <a:schemeClr val="dk1"/>
              </a:effectRef>
              <a:fontRef idx="minor">
                <a:schemeClr val="tx1"/>
              </a:fontRef>
            </p:style>
          </p:cxnSp>
        </p:grpSp>
        <p:sp>
          <p:nvSpPr>
            <p:cNvPr id="45" name="Text Box 44"/>
            <p:cNvSpPr txBox="1">
              <a:spLocks noChangeArrowheads="1"/>
            </p:cNvSpPr>
            <p:nvPr/>
          </p:nvSpPr>
          <p:spPr bwMode="auto">
            <a:xfrm>
              <a:off x="5363800" y="2759311"/>
              <a:ext cx="1152416" cy="509719"/>
            </a:xfrm>
            <a:prstGeom prst="roundRect">
              <a:avLst/>
            </a:prstGeom>
            <a:solidFill>
              <a:srgbClr val="FFE181"/>
            </a:solidFill>
            <a:ln>
              <a:solidFill>
                <a:sysClr val="windowText" lastClr="000000"/>
              </a:solidFill>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400" b="0" kern="0" dirty="0" smtClean="0">
                  <a:solidFill>
                    <a:srgbClr val="000000"/>
                  </a:solidFill>
                  <a:cs typeface="Times New Roman" pitchFamily="18" charset="0"/>
                </a:rPr>
                <a:t>H2 a</a:t>
              </a:r>
              <a:r>
                <a:rPr kumimoji="0" lang="en-US" sz="1400" b="0" i="0" u="none" strike="noStrike" kern="0" cap="none" spc="0" normalizeH="0" baseline="0" dirty="0" smtClean="0">
                  <a:ln>
                    <a:noFill/>
                  </a:ln>
                  <a:solidFill>
                    <a:srgbClr val="000000"/>
                  </a:solidFill>
                  <a:effectLst/>
                  <a:uLnTx/>
                  <a:uFillTx/>
                  <a:latin typeface="+mn-lt"/>
                  <a:ea typeface="+mn-ea"/>
                  <a:cs typeface="Times New Roman" pitchFamily="18" charset="0"/>
                </a:rPr>
                <a:t>ccumulation</a:t>
              </a:r>
              <a:endParaRPr kumimoji="0" lang="en-US" sz="1400" b="0" i="0" u="none" strike="noStrike" kern="0" cap="none" spc="0" normalizeH="0" baseline="0" dirty="0">
                <a:ln>
                  <a:noFill/>
                </a:ln>
                <a:solidFill>
                  <a:srgbClr val="000000"/>
                </a:solidFill>
                <a:effectLst/>
                <a:uLnTx/>
                <a:uFillTx/>
                <a:latin typeface="+mn-lt"/>
                <a:ea typeface="+mn-ea"/>
                <a:cs typeface="Times New Roman" pitchFamily="18" charset="0"/>
              </a:endParaRPr>
            </a:p>
          </p:txBody>
        </p:sp>
        <p:cxnSp>
          <p:nvCxnSpPr>
            <p:cNvPr id="46" name="Connecteur en angle 45"/>
            <p:cNvCxnSpPr>
              <a:endCxn id="45" idx="2"/>
            </p:cNvCxnSpPr>
            <p:nvPr/>
          </p:nvCxnSpPr>
          <p:spPr bwMode="auto">
            <a:xfrm flipV="1">
              <a:off x="5651832" y="3269030"/>
              <a:ext cx="288176" cy="610066"/>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cxnSp>
          <p:nvCxnSpPr>
            <p:cNvPr id="47" name="Connecteur en angle 46"/>
            <p:cNvCxnSpPr>
              <a:stCxn id="45" idx="0"/>
              <a:endCxn id="49" idx="1"/>
            </p:cNvCxnSpPr>
            <p:nvPr/>
          </p:nvCxnSpPr>
          <p:spPr bwMode="auto">
            <a:xfrm rot="5400000" flipH="1" flipV="1">
              <a:off x="5814674" y="2381985"/>
              <a:ext cx="502661" cy="251992"/>
            </a:xfrm>
            <a:prstGeom prst="bentConnector2">
              <a:avLst/>
            </a:prstGeom>
            <a:ln>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5204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FR" altLang="fr-FR" smtClean="0">
                <a:solidFill>
                  <a:srgbClr val="C4122F"/>
                </a:solidFill>
              </a:rPr>
              <a:t>Overview</a:t>
            </a:r>
          </a:p>
        </p:txBody>
      </p:sp>
      <p:sp>
        <p:nvSpPr>
          <p:cNvPr id="8195" name="Espace réservé du contenu 1"/>
          <p:cNvSpPr>
            <a:spLocks noGrp="1"/>
          </p:cNvSpPr>
          <p:nvPr>
            <p:ph idx="1"/>
          </p:nvPr>
        </p:nvSpPr>
        <p:spPr>
          <a:xfrm>
            <a:off x="539750" y="1628775"/>
            <a:ext cx="7704138" cy="4752975"/>
          </a:xfrm>
        </p:spPr>
        <p:txBody>
          <a:bodyPr/>
          <a:lstStyle/>
          <a:p>
            <a:pPr eaLnBrk="1" hangingPunct="1"/>
            <a:r>
              <a:rPr lang="en-GB" altLang="fr-FR" dirty="0" smtClean="0"/>
              <a:t>Context</a:t>
            </a:r>
          </a:p>
          <a:p>
            <a:pPr lvl="1" eaLnBrk="1" hangingPunct="1">
              <a:lnSpc>
                <a:spcPct val="114000"/>
              </a:lnSpc>
            </a:pPr>
            <a:r>
              <a:rPr lang="en-GB" altLang="fr-FR" dirty="0" smtClean="0"/>
              <a:t>Hydrogen technologies and applications are already introduced into the market (Fuel Cell Vehicles for instance)</a:t>
            </a:r>
          </a:p>
          <a:p>
            <a:pPr lvl="1" eaLnBrk="1" hangingPunct="1">
              <a:lnSpc>
                <a:spcPct val="114000"/>
              </a:lnSpc>
            </a:pPr>
            <a:r>
              <a:rPr lang="en-US" altLang="fr-FR" dirty="0" smtClean="0"/>
              <a:t>Objectively, hydrogen ignites easily and explodes violently &gt; Safety engineering has to be particularly strong and demonstrative</a:t>
            </a:r>
          </a:p>
          <a:p>
            <a:pPr lvl="1" eaLnBrk="1" hangingPunct="1"/>
            <a:endParaRPr lang="en-GB" altLang="fr-FR" dirty="0" smtClean="0"/>
          </a:p>
          <a:p>
            <a:pPr eaLnBrk="1" hangingPunct="1"/>
            <a:r>
              <a:rPr lang="en-GB" altLang="fr-FR" dirty="0" smtClean="0"/>
              <a:t>Overall project objectives</a:t>
            </a:r>
          </a:p>
          <a:p>
            <a:pPr lvl="1" eaLnBrk="1" hangingPunct="1">
              <a:lnSpc>
                <a:spcPct val="114000"/>
              </a:lnSpc>
            </a:pPr>
            <a:r>
              <a:rPr lang="en-US" altLang="fr-FR" dirty="0" smtClean="0"/>
              <a:t>Various risk analysis methods used/developed so far in the field of hydrogen safety are reviewed and assessed</a:t>
            </a:r>
          </a:p>
          <a:p>
            <a:pPr lvl="1" eaLnBrk="1" hangingPunct="1">
              <a:lnSpc>
                <a:spcPct val="114000"/>
              </a:lnSpc>
            </a:pPr>
            <a:r>
              <a:rPr lang="en-US" altLang="fr-FR" dirty="0" smtClean="0"/>
              <a:t>None of them seem to be fully adapted to engineer safety on a practical daily basis</a:t>
            </a:r>
          </a:p>
          <a:p>
            <a:pPr lvl="1" eaLnBrk="1" hangingPunct="1">
              <a:lnSpc>
                <a:spcPct val="114000"/>
              </a:lnSpc>
            </a:pPr>
            <a:r>
              <a:rPr lang="en-US" altLang="fr-FR" dirty="0" smtClean="0"/>
              <a:t>An alternative is presented in the following</a:t>
            </a:r>
            <a:endParaRPr lang="fr-FR" alt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en-US" altLang="fr-FR" smtClean="0"/>
              <a:t>State-of-the-art : European projects on Risk management</a:t>
            </a:r>
            <a:endParaRPr lang="fr-FR" altLang="fr-FR" smtClean="0"/>
          </a:p>
        </p:txBody>
      </p:sp>
      <p:sp>
        <p:nvSpPr>
          <p:cNvPr id="9219" name="Espace réservé du contenu 2"/>
          <p:cNvSpPr>
            <a:spLocks noGrp="1"/>
          </p:cNvSpPr>
          <p:nvPr>
            <p:ph idx="1"/>
          </p:nvPr>
        </p:nvSpPr>
        <p:spPr/>
        <p:txBody>
          <a:bodyPr/>
          <a:lstStyle/>
          <a:p>
            <a:pPr eaLnBrk="1" hangingPunct="1"/>
            <a:r>
              <a:rPr lang="en-US" altLang="fr-FR" u="sng" dirty="0" smtClean="0"/>
              <a:t>BEMHA Benchmark Exercise on Major Hazards Analysis </a:t>
            </a:r>
            <a:r>
              <a:rPr lang="en-US" altLang="fr-FR" dirty="0" smtClean="0"/>
              <a:t>1988-1990</a:t>
            </a:r>
          </a:p>
          <a:p>
            <a:pPr lvl="1" eaLnBrk="1" hangingPunct="1">
              <a:lnSpc>
                <a:spcPct val="114000"/>
              </a:lnSpc>
            </a:pPr>
            <a:r>
              <a:rPr lang="en-US" altLang="fr-FR" dirty="0" smtClean="0"/>
              <a:t>Resulted in a overview of methodologies for chemical risk assessment in </a:t>
            </a:r>
            <a:r>
              <a:rPr lang="en-US" altLang="fr-FR" dirty="0" smtClean="0"/>
              <a:t>Europe</a:t>
            </a:r>
            <a:endParaRPr lang="en-US" altLang="fr-FR" dirty="0" smtClean="0"/>
          </a:p>
          <a:p>
            <a:pPr lvl="1" eaLnBrk="1" hangingPunct="1">
              <a:lnSpc>
                <a:spcPct val="114000"/>
              </a:lnSpc>
            </a:pPr>
            <a:r>
              <a:rPr lang="en-US" altLang="fr-FR" dirty="0" smtClean="0"/>
              <a:t>Highlighted the strong influence of the assumptions made all along the risk assessment process </a:t>
            </a:r>
          </a:p>
          <a:p>
            <a:pPr eaLnBrk="1" hangingPunct="1"/>
            <a:r>
              <a:rPr lang="en-US" altLang="fr-FR" u="sng" dirty="0" smtClean="0"/>
              <a:t>ASSURANCE Assessment of the Uncertainties in Risk Analysis of Chemical Establishment </a:t>
            </a:r>
            <a:r>
              <a:rPr lang="en-US" altLang="fr-FR" dirty="0" smtClean="0"/>
              <a:t>1998-2001</a:t>
            </a:r>
          </a:p>
          <a:p>
            <a:pPr lvl="1" eaLnBrk="1" hangingPunct="1">
              <a:lnSpc>
                <a:spcPct val="114000"/>
              </a:lnSpc>
            </a:pPr>
            <a:r>
              <a:rPr lang="en-GB" altLang="fr-FR" dirty="0" smtClean="0"/>
              <a:t>The hazard identification phase was very critical</a:t>
            </a:r>
          </a:p>
          <a:p>
            <a:pPr lvl="1" eaLnBrk="1" hangingPunct="1">
              <a:lnSpc>
                <a:spcPct val="114000"/>
              </a:lnSpc>
            </a:pPr>
            <a:r>
              <a:rPr lang="en-GB" altLang="fr-FR" dirty="0" smtClean="0"/>
              <a:t>Quite different ranking of the accidental scenarios were obtained </a:t>
            </a:r>
          </a:p>
          <a:p>
            <a:pPr lvl="1" eaLnBrk="1" hangingPunct="1">
              <a:lnSpc>
                <a:spcPct val="114000"/>
              </a:lnSpc>
            </a:pPr>
            <a:r>
              <a:rPr lang="en-GB" altLang="fr-FR" dirty="0" smtClean="0"/>
              <a:t>As for the scenarios’ frequency assessment, the estimates were also quite contradictory</a:t>
            </a:r>
            <a:endParaRPr lang="en-US" altLang="fr-FR" dirty="0" smtClean="0"/>
          </a:p>
          <a:p>
            <a:pPr eaLnBrk="1" hangingPunct="1"/>
            <a:endParaRPr lang="fr-FR" altLang="fr-FR" dirty="0" smtClean="0"/>
          </a:p>
        </p:txBody>
      </p:sp>
      <p:sp>
        <p:nvSpPr>
          <p:cNvPr id="9220"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eaLnBrk="1" hangingPunct="1"/>
            <a:endParaRPr lang="fr-FR" altLang="fr-FR" smtClean="0"/>
          </a:p>
        </p:txBody>
      </p:sp>
      <p:sp>
        <p:nvSpPr>
          <p:cNvPr id="10243" name="Espace réservé du contenu 2"/>
          <p:cNvSpPr>
            <a:spLocks noGrp="1"/>
          </p:cNvSpPr>
          <p:nvPr>
            <p:ph idx="1"/>
          </p:nvPr>
        </p:nvSpPr>
        <p:spPr/>
        <p:txBody>
          <a:bodyPr/>
          <a:lstStyle/>
          <a:p>
            <a:pPr eaLnBrk="1" hangingPunct="1"/>
            <a:r>
              <a:rPr lang="en-US" altLang="fr-FR" sz="1800" b="0" smtClean="0"/>
              <a:t>Comparison of probabilities calculated in ASSURANCE project. (Grey tanned cells contain the lower assessments. Black tanned cells contain the upper assessments)</a:t>
            </a:r>
            <a:endParaRPr lang="fr-FR" altLang="fr-FR" sz="1800" b="0" smtClean="0"/>
          </a:p>
        </p:txBody>
      </p:sp>
      <p:sp>
        <p:nvSpPr>
          <p:cNvPr id="10244"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graphicFrame>
        <p:nvGraphicFramePr>
          <p:cNvPr id="7" name="Tableau 6"/>
          <p:cNvGraphicFramePr>
            <a:graphicFrameLocks noGrp="1"/>
          </p:cNvGraphicFramePr>
          <p:nvPr/>
        </p:nvGraphicFramePr>
        <p:xfrm>
          <a:off x="1043608" y="2763837"/>
          <a:ext cx="7341268" cy="3322320"/>
        </p:xfrm>
        <a:graphic>
          <a:graphicData uri="http://schemas.openxmlformats.org/drawingml/2006/table">
            <a:tbl>
              <a:tblPr firstRow="1" firstCol="1" bandRow="1"/>
              <a:tblGrid>
                <a:gridCol w="339188"/>
                <a:gridCol w="668924"/>
                <a:gridCol w="2232248"/>
                <a:gridCol w="1989856"/>
                <a:gridCol w="2111052"/>
              </a:tblGrid>
              <a:tr h="144145">
                <a:tc gridSpan="2">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3</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i="1">
                          <a:effectLst/>
                          <a:latin typeface="Calibri" panose="020F0502020204030204" pitchFamily="34" charset="0"/>
                          <a:ea typeface="Times New Roman"/>
                          <a:cs typeface="Calibri" panose="020F0502020204030204" pitchFamily="34" charset="0"/>
                        </a:rPr>
                        <a:t>5</a:t>
                      </a:r>
                      <a:endParaRPr lang="fr-FR" sz="2000" b="1" i="1">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i="1">
                          <a:effectLst/>
                          <a:latin typeface="Calibri" panose="020F0502020204030204" pitchFamily="34" charset="0"/>
                          <a:ea typeface="Times New Roman"/>
                          <a:cs typeface="Calibri" panose="020F0502020204030204" pitchFamily="34" charset="0"/>
                        </a:rPr>
                        <a:t>7</a:t>
                      </a:r>
                      <a:endParaRPr lang="fr-FR" sz="2000" b="1" i="1">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55">
                <a:tc gridSpan="2">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Scenario</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Rupture or disconnection between ammonia ship and unloading arm</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Rupture of a ship tank</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Rupture of 20" pipe (distribution line of cryogenic tank)</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rowSpan="6">
                  <a:txBody>
                    <a:bodyPr/>
                    <a:lstStyle/>
                    <a:p>
                      <a:pPr marL="36195" marR="36195" algn="ctr" hangingPunct="0">
                        <a:spcAft>
                          <a:spcPts val="0"/>
                        </a:spcAft>
                      </a:pPr>
                      <a:r>
                        <a:rPr lang="en-GB" sz="1600" b="1" i="1">
                          <a:effectLst/>
                          <a:latin typeface="Calibri" panose="020F0502020204030204" pitchFamily="34" charset="0"/>
                          <a:ea typeface="Times New Roman"/>
                          <a:cs typeface="Calibri" panose="020F0502020204030204" pitchFamily="34" charset="0"/>
                        </a:rPr>
                        <a:t>Partner</a:t>
                      </a:r>
                      <a:endParaRPr lang="fr-FR" sz="2000" b="1" i="1">
                        <a:effectLst/>
                        <a:latin typeface="Calibri" panose="020F0502020204030204" pitchFamily="34" charset="0"/>
                        <a:ea typeface="Times New Roman"/>
                        <a:cs typeface="Calibri" panose="020F0502020204030204" pitchFamily="34" charset="0"/>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1</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4.8 10</a:t>
                      </a:r>
                      <a:r>
                        <a:rPr lang="en-GB" sz="1600" baseline="30000" dirty="0">
                          <a:effectLst/>
                          <a:latin typeface="Calibri" panose="020F0502020204030204" pitchFamily="34" charset="0"/>
                          <a:ea typeface="Times New Roman"/>
                          <a:cs typeface="Calibri" panose="020F0502020204030204" pitchFamily="34" charset="0"/>
                        </a:rPr>
                        <a:t>-4</a:t>
                      </a:r>
                      <a:endParaRPr lang="fr-FR" sz="2000"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2.8 10</a:t>
                      </a:r>
                      <a:r>
                        <a:rPr lang="en-GB" sz="1600" baseline="30000">
                          <a:effectLst/>
                          <a:latin typeface="Calibri" panose="020F0502020204030204" pitchFamily="34" charset="0"/>
                          <a:ea typeface="Times New Roman"/>
                          <a:cs typeface="Calibri" panose="020F0502020204030204" pitchFamily="34" charset="0"/>
                        </a:rPr>
                        <a:t>-7</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800" b="1" dirty="0">
                          <a:solidFill>
                            <a:srgbClr val="FFFFFF"/>
                          </a:solidFill>
                          <a:effectLst/>
                          <a:latin typeface="Calibri" panose="020F0502020204030204" pitchFamily="34" charset="0"/>
                          <a:ea typeface="Times New Roman"/>
                          <a:cs typeface="Calibri" panose="020F0502020204030204" pitchFamily="34" charset="0"/>
                        </a:rPr>
                        <a:t>6.0 10</a:t>
                      </a:r>
                      <a:r>
                        <a:rPr lang="en-GB" sz="1800" b="1" baseline="30000" dirty="0">
                          <a:solidFill>
                            <a:srgbClr val="FFFFFF"/>
                          </a:solidFill>
                          <a:effectLst/>
                          <a:latin typeface="Calibri" panose="020F0502020204030204" pitchFamily="34" charset="0"/>
                          <a:ea typeface="Times New Roman"/>
                          <a:cs typeface="Calibri" panose="020F0502020204030204" pitchFamily="34" charset="0"/>
                        </a:rPr>
                        <a:t>-6</a:t>
                      </a:r>
                      <a:endParaRPr lang="fr-FR" sz="24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r>
              <a:tr h="144145">
                <a:tc v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2</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800" b="1">
                          <a:effectLst/>
                          <a:latin typeface="Calibri" panose="020F0502020204030204" pitchFamily="34" charset="0"/>
                          <a:ea typeface="Times New Roman"/>
                          <a:cs typeface="Calibri" panose="020F0502020204030204" pitchFamily="34" charset="0"/>
                        </a:rPr>
                        <a:t>4.8 10</a:t>
                      </a:r>
                      <a:r>
                        <a:rPr lang="en-GB" sz="1800" b="1" baseline="30000">
                          <a:effectLst/>
                          <a:latin typeface="Calibri" panose="020F0502020204030204" pitchFamily="34" charset="0"/>
                          <a:ea typeface="Times New Roman"/>
                          <a:cs typeface="Calibri" panose="020F0502020204030204" pitchFamily="34" charset="0"/>
                        </a:rPr>
                        <a:t>-6</a:t>
                      </a:r>
                      <a:endParaRPr lang="fr-FR" sz="2400" b="1">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6195" marR="36195" algn="ctr" hangingPunct="0">
                        <a:spcAft>
                          <a:spcPts val="0"/>
                        </a:spcAft>
                      </a:pPr>
                      <a:r>
                        <a:rPr lang="en-GB" sz="1800" b="1">
                          <a:effectLst/>
                          <a:latin typeface="Calibri" panose="020F0502020204030204" pitchFamily="34" charset="0"/>
                          <a:ea typeface="Times New Roman"/>
                          <a:cs typeface="Calibri" panose="020F0502020204030204" pitchFamily="34" charset="0"/>
                        </a:rPr>
                        <a:t>6.4 10</a:t>
                      </a:r>
                      <a:r>
                        <a:rPr lang="en-GB" sz="1800" b="1" baseline="30000">
                          <a:effectLst/>
                          <a:latin typeface="Calibri" panose="020F0502020204030204" pitchFamily="34" charset="0"/>
                          <a:ea typeface="Times New Roman"/>
                          <a:cs typeface="Calibri" panose="020F0502020204030204" pitchFamily="34" charset="0"/>
                        </a:rPr>
                        <a:t>-10</a:t>
                      </a:r>
                      <a:endParaRPr lang="fr-FR" sz="2400" b="1">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1.0 10</a:t>
                      </a:r>
                      <a:r>
                        <a:rPr lang="en-GB" sz="1600" baseline="30000">
                          <a:effectLst/>
                          <a:latin typeface="Calibri" panose="020F0502020204030204" pitchFamily="34" charset="0"/>
                          <a:ea typeface="Times New Roman"/>
                          <a:cs typeface="Calibri" panose="020F0502020204030204" pitchFamily="34" charset="0"/>
                        </a:rPr>
                        <a:t>-6</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v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3</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800" b="1" dirty="0">
                          <a:solidFill>
                            <a:srgbClr val="FFFFFF"/>
                          </a:solidFill>
                          <a:effectLst/>
                          <a:latin typeface="Calibri" panose="020F0502020204030204" pitchFamily="34" charset="0"/>
                          <a:ea typeface="Times New Roman"/>
                          <a:cs typeface="Calibri" panose="020F0502020204030204" pitchFamily="34" charset="0"/>
                        </a:rPr>
                        <a:t>8.0 10</a:t>
                      </a:r>
                      <a:r>
                        <a:rPr lang="en-GB" sz="1800" b="1" baseline="30000" dirty="0">
                          <a:solidFill>
                            <a:srgbClr val="FFFFFF"/>
                          </a:solidFill>
                          <a:effectLst/>
                          <a:latin typeface="Calibri" panose="020F0502020204030204" pitchFamily="34" charset="0"/>
                          <a:ea typeface="Times New Roman"/>
                          <a:cs typeface="Calibri" panose="020F0502020204030204" pitchFamily="34" charset="0"/>
                        </a:rPr>
                        <a:t>-3</a:t>
                      </a:r>
                      <a:endParaRPr lang="fr-FR" sz="24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marL="36195" marR="36195" algn="ctr" hangingPunct="0">
                        <a:spcAft>
                          <a:spcPts val="0"/>
                        </a:spcAft>
                      </a:pPr>
                      <a:r>
                        <a:rPr lang="en-GB" sz="1800" b="1" dirty="0">
                          <a:solidFill>
                            <a:srgbClr val="FFFFFF"/>
                          </a:solidFill>
                          <a:effectLst/>
                          <a:latin typeface="Calibri" panose="020F0502020204030204" pitchFamily="34" charset="0"/>
                          <a:ea typeface="Times New Roman"/>
                          <a:cs typeface="Calibri" panose="020F0502020204030204" pitchFamily="34" charset="0"/>
                        </a:rPr>
                        <a:t>5.7 10</a:t>
                      </a:r>
                      <a:r>
                        <a:rPr lang="en-GB" sz="1800" b="1" baseline="30000" dirty="0">
                          <a:solidFill>
                            <a:srgbClr val="FFFFFF"/>
                          </a:solidFill>
                          <a:effectLst/>
                          <a:latin typeface="Calibri" panose="020F0502020204030204" pitchFamily="34" charset="0"/>
                          <a:ea typeface="Times New Roman"/>
                          <a:cs typeface="Calibri" panose="020F0502020204030204" pitchFamily="34" charset="0"/>
                        </a:rPr>
                        <a:t>-5</a:t>
                      </a:r>
                      <a:endParaRPr lang="fr-FR" sz="24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5.0 10</a:t>
                      </a:r>
                      <a:r>
                        <a:rPr lang="en-GB" sz="1600" baseline="30000">
                          <a:effectLst/>
                          <a:latin typeface="Calibri" panose="020F0502020204030204" pitchFamily="34" charset="0"/>
                          <a:ea typeface="Times New Roman"/>
                          <a:cs typeface="Calibri" panose="020F0502020204030204" pitchFamily="34" charset="0"/>
                        </a:rPr>
                        <a:t>-6</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v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4</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5.0 10</a:t>
                      </a:r>
                      <a:r>
                        <a:rPr lang="en-GB" sz="1600" baseline="30000" dirty="0">
                          <a:effectLst/>
                          <a:latin typeface="Calibri" panose="020F0502020204030204" pitchFamily="34" charset="0"/>
                          <a:ea typeface="Times New Roman"/>
                          <a:cs typeface="Calibri" panose="020F0502020204030204" pitchFamily="34" charset="0"/>
                        </a:rPr>
                        <a:t>-3</a:t>
                      </a:r>
                      <a:endParaRPr lang="fr-FR" sz="2000"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i="1" dirty="0">
                          <a:effectLst/>
                          <a:latin typeface="Calibri" panose="020F0502020204030204" pitchFamily="34" charset="0"/>
                          <a:ea typeface="Times New Roman"/>
                          <a:cs typeface="Calibri" panose="020F0502020204030204" pitchFamily="34" charset="0"/>
                        </a:rPr>
                        <a:t>---</a:t>
                      </a:r>
                      <a:endParaRPr lang="fr-FR" sz="2000"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9.0 10</a:t>
                      </a:r>
                      <a:r>
                        <a:rPr lang="en-GB" sz="1600" baseline="30000">
                          <a:effectLst/>
                          <a:latin typeface="Calibri" panose="020F0502020204030204" pitchFamily="34" charset="0"/>
                          <a:ea typeface="Times New Roman"/>
                          <a:cs typeface="Calibri" panose="020F0502020204030204" pitchFamily="34" charset="0"/>
                        </a:rPr>
                        <a:t>-7</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v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5</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5.4 10</a:t>
                      </a:r>
                      <a:r>
                        <a:rPr lang="en-GB" sz="1600" baseline="30000">
                          <a:effectLst/>
                          <a:latin typeface="Calibri" panose="020F0502020204030204" pitchFamily="34" charset="0"/>
                          <a:ea typeface="Times New Roman"/>
                          <a:cs typeface="Calibri" panose="020F0502020204030204" pitchFamily="34" charset="0"/>
                        </a:rPr>
                        <a:t>-5</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2.3 10</a:t>
                      </a:r>
                      <a:r>
                        <a:rPr lang="en-GB" sz="1600" baseline="30000" dirty="0">
                          <a:effectLst/>
                          <a:latin typeface="Calibri" panose="020F0502020204030204" pitchFamily="34" charset="0"/>
                          <a:ea typeface="Times New Roman"/>
                          <a:cs typeface="Calibri" panose="020F0502020204030204" pitchFamily="34" charset="0"/>
                        </a:rPr>
                        <a:t>-6</a:t>
                      </a:r>
                      <a:endParaRPr lang="fr-FR" sz="2000"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800" b="1">
                          <a:effectLst/>
                          <a:latin typeface="Calibri" panose="020F0502020204030204" pitchFamily="34" charset="0"/>
                          <a:ea typeface="Times New Roman"/>
                          <a:cs typeface="Calibri" panose="020F0502020204030204" pitchFamily="34" charset="0"/>
                        </a:rPr>
                        <a:t>4.0 10</a:t>
                      </a:r>
                      <a:r>
                        <a:rPr lang="en-GB" sz="1800" b="1" baseline="30000">
                          <a:effectLst/>
                          <a:latin typeface="Calibri" panose="020F0502020204030204" pitchFamily="34" charset="0"/>
                          <a:ea typeface="Times New Roman"/>
                          <a:cs typeface="Calibri" panose="020F0502020204030204" pitchFamily="34" charset="0"/>
                        </a:rPr>
                        <a:t>-7</a:t>
                      </a:r>
                      <a:endParaRPr lang="fr-FR" sz="2400" b="1">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4145">
                <a:tc vMerge="1">
                  <a:txBody>
                    <a:bodyPr/>
                    <a:lstStyle/>
                    <a:p>
                      <a:endParaRPr lang="fr-FR"/>
                    </a:p>
                  </a:txBody>
                  <a:tcPr/>
                </a:tc>
                <a:tc>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7</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a:effectLst/>
                          <a:latin typeface="Calibri" panose="020F0502020204030204" pitchFamily="34" charset="0"/>
                          <a:ea typeface="Times New Roman"/>
                          <a:cs typeface="Calibri" panose="020F0502020204030204" pitchFamily="34" charset="0"/>
                        </a:rPr>
                        <a:t>1.3 10</a:t>
                      </a:r>
                      <a:r>
                        <a:rPr lang="en-GB" sz="1600" baseline="30000">
                          <a:effectLst/>
                          <a:latin typeface="Calibri" panose="020F0502020204030204" pitchFamily="34" charset="0"/>
                          <a:ea typeface="Times New Roman"/>
                          <a:cs typeface="Calibri" panose="020F0502020204030204" pitchFamily="34" charset="0"/>
                        </a:rPr>
                        <a:t>-5</a:t>
                      </a:r>
                      <a:endParaRPr lang="fr-FR" sz="200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dirty="0">
                          <a:effectLst/>
                          <a:latin typeface="Calibri" panose="020F0502020204030204" pitchFamily="34" charset="0"/>
                          <a:ea typeface="Times New Roman"/>
                          <a:cs typeface="Calibri" panose="020F0502020204030204" pitchFamily="34" charset="0"/>
                        </a:rPr>
                        <a:t>4.9 10</a:t>
                      </a:r>
                      <a:r>
                        <a:rPr lang="en-GB" sz="1600" baseline="30000" dirty="0">
                          <a:effectLst/>
                          <a:latin typeface="Calibri" panose="020F0502020204030204" pitchFamily="34" charset="0"/>
                          <a:ea typeface="Times New Roman"/>
                          <a:cs typeface="Calibri" panose="020F0502020204030204" pitchFamily="34" charset="0"/>
                        </a:rPr>
                        <a:t>-6</a:t>
                      </a:r>
                      <a:endParaRPr lang="fr-FR" sz="2000"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800" b="1" dirty="0">
                          <a:effectLst/>
                          <a:latin typeface="Calibri" panose="020F0502020204030204" pitchFamily="34" charset="0"/>
                          <a:ea typeface="Times New Roman"/>
                          <a:cs typeface="Calibri" panose="020F0502020204030204" pitchFamily="34" charset="0"/>
                        </a:rPr>
                        <a:t>4.0 10</a:t>
                      </a:r>
                      <a:r>
                        <a:rPr lang="en-GB" sz="1800" b="1" baseline="30000" dirty="0">
                          <a:effectLst/>
                          <a:latin typeface="Calibri" panose="020F0502020204030204" pitchFamily="34" charset="0"/>
                          <a:ea typeface="Times New Roman"/>
                          <a:cs typeface="Calibri" panose="020F0502020204030204" pitchFamily="34" charset="0"/>
                        </a:rPr>
                        <a:t>-7</a:t>
                      </a:r>
                      <a:endParaRPr lang="fr-FR" sz="24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gridSpan="2">
                  <a:txBody>
                    <a:bodyPr/>
                    <a:lstStyle/>
                    <a:p>
                      <a:pPr marL="36195" marR="36195" algn="ctr" hangingPunct="0">
                        <a:spcAft>
                          <a:spcPts val="0"/>
                        </a:spcAft>
                      </a:pPr>
                      <a:r>
                        <a:rPr lang="en-GB" sz="1600" b="1" i="1" dirty="0">
                          <a:effectLst/>
                          <a:latin typeface="Calibri" panose="020F0502020204030204" pitchFamily="34" charset="0"/>
                          <a:ea typeface="Times New Roman"/>
                          <a:cs typeface="Calibri" panose="020F0502020204030204" pitchFamily="34" charset="0"/>
                        </a:rPr>
                        <a:t>Range of deviation</a:t>
                      </a:r>
                      <a:endParaRPr lang="fr-FR" sz="2000" b="1" i="1" dirty="0">
                        <a:effectLst/>
                        <a:latin typeface="Calibri" panose="020F0502020204030204" pitchFamily="34" charset="0"/>
                        <a:ea typeface="Times New Roman"/>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36195" marR="36195" algn="ctr" hangingPunct="0">
                        <a:spcAft>
                          <a:spcPts val="0"/>
                        </a:spcAft>
                      </a:pPr>
                      <a:r>
                        <a:rPr lang="en-GB" sz="1600" b="1" dirty="0">
                          <a:effectLst/>
                          <a:latin typeface="Calibri" panose="020F0502020204030204" pitchFamily="34" charset="0"/>
                          <a:ea typeface="Times New Roman"/>
                          <a:cs typeface="Calibri" panose="020F0502020204030204" pitchFamily="34" charset="0"/>
                        </a:rPr>
                        <a:t>4.8 10</a:t>
                      </a:r>
                      <a:r>
                        <a:rPr lang="en-GB" sz="1600" b="1" baseline="30000" dirty="0">
                          <a:effectLst/>
                          <a:latin typeface="Calibri" panose="020F0502020204030204" pitchFamily="34" charset="0"/>
                          <a:ea typeface="Times New Roman"/>
                          <a:cs typeface="Calibri" panose="020F0502020204030204" pitchFamily="34" charset="0"/>
                        </a:rPr>
                        <a:t>-6</a:t>
                      </a:r>
                      <a:r>
                        <a:rPr lang="en-GB" sz="1600" b="1" dirty="0">
                          <a:effectLst/>
                          <a:latin typeface="Calibri" panose="020F0502020204030204" pitchFamily="34" charset="0"/>
                          <a:ea typeface="Times New Roman"/>
                          <a:cs typeface="Calibri" panose="020F0502020204030204" pitchFamily="34" charset="0"/>
                        </a:rPr>
                        <a:t> - 8.0 10</a:t>
                      </a:r>
                      <a:r>
                        <a:rPr lang="en-GB" sz="1600" b="1" baseline="30000" dirty="0">
                          <a:effectLst/>
                          <a:latin typeface="Calibri" panose="020F0502020204030204" pitchFamily="34" charset="0"/>
                          <a:ea typeface="Times New Roman"/>
                          <a:cs typeface="Calibri" panose="020F0502020204030204" pitchFamily="34" charset="0"/>
                        </a:rPr>
                        <a:t>-3</a:t>
                      </a:r>
                      <a:endParaRPr lang="fr-FR" sz="20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dirty="0">
                          <a:effectLst/>
                          <a:latin typeface="Calibri" panose="020F0502020204030204" pitchFamily="34" charset="0"/>
                          <a:ea typeface="Times New Roman"/>
                          <a:cs typeface="Calibri" panose="020F0502020204030204" pitchFamily="34" charset="0"/>
                        </a:rPr>
                        <a:t>6.4 10</a:t>
                      </a:r>
                      <a:r>
                        <a:rPr lang="en-GB" sz="1600" b="1" baseline="30000" dirty="0">
                          <a:effectLst/>
                          <a:latin typeface="Calibri" panose="020F0502020204030204" pitchFamily="34" charset="0"/>
                          <a:ea typeface="Times New Roman"/>
                          <a:cs typeface="Calibri" panose="020F0502020204030204" pitchFamily="34" charset="0"/>
                        </a:rPr>
                        <a:t>-10</a:t>
                      </a:r>
                      <a:r>
                        <a:rPr lang="en-GB" sz="1600" b="1" dirty="0">
                          <a:effectLst/>
                          <a:latin typeface="Calibri" panose="020F0502020204030204" pitchFamily="34" charset="0"/>
                          <a:ea typeface="Times New Roman"/>
                          <a:cs typeface="Calibri" panose="020F0502020204030204" pitchFamily="34" charset="0"/>
                        </a:rPr>
                        <a:t> - 5.7 10</a:t>
                      </a:r>
                      <a:r>
                        <a:rPr lang="en-GB" sz="1600" b="1" baseline="30000" dirty="0">
                          <a:effectLst/>
                          <a:latin typeface="Calibri" panose="020F0502020204030204" pitchFamily="34" charset="0"/>
                          <a:ea typeface="Times New Roman"/>
                          <a:cs typeface="Calibri" panose="020F0502020204030204" pitchFamily="34" charset="0"/>
                        </a:rPr>
                        <a:t>-5</a:t>
                      </a:r>
                      <a:endParaRPr lang="fr-FR" sz="20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GB" sz="1600" b="1" dirty="0">
                          <a:effectLst/>
                          <a:latin typeface="Calibri" panose="020F0502020204030204" pitchFamily="34" charset="0"/>
                          <a:ea typeface="Times New Roman"/>
                          <a:cs typeface="Calibri" panose="020F0502020204030204" pitchFamily="34" charset="0"/>
                        </a:rPr>
                        <a:t>6.0 10</a:t>
                      </a:r>
                      <a:r>
                        <a:rPr lang="en-GB" sz="1600" b="1" baseline="30000" dirty="0">
                          <a:effectLst/>
                          <a:latin typeface="Calibri" panose="020F0502020204030204" pitchFamily="34" charset="0"/>
                          <a:ea typeface="Times New Roman"/>
                          <a:cs typeface="Calibri" panose="020F0502020204030204" pitchFamily="34" charset="0"/>
                        </a:rPr>
                        <a:t>-6</a:t>
                      </a:r>
                      <a:r>
                        <a:rPr lang="en-GB" sz="1600" b="1" dirty="0">
                          <a:effectLst/>
                          <a:latin typeface="Calibri" panose="020F0502020204030204" pitchFamily="34" charset="0"/>
                          <a:ea typeface="Times New Roman"/>
                          <a:cs typeface="Calibri" panose="020F0502020204030204" pitchFamily="34" charset="0"/>
                        </a:rPr>
                        <a:t> - 4.0 10</a:t>
                      </a:r>
                      <a:r>
                        <a:rPr lang="en-GB" sz="1600" b="1" baseline="30000" dirty="0">
                          <a:effectLst/>
                          <a:latin typeface="Calibri" panose="020F0502020204030204" pitchFamily="34" charset="0"/>
                          <a:ea typeface="Times New Roman"/>
                          <a:cs typeface="Calibri" panose="020F0502020204030204" pitchFamily="34" charset="0"/>
                        </a:rPr>
                        <a:t>-7</a:t>
                      </a:r>
                      <a:endParaRPr lang="fr-FR" sz="2000" b="1" dirty="0">
                        <a:effectLst/>
                        <a:latin typeface="Calibri" panose="020F0502020204030204" pitchFamily="34" charset="0"/>
                        <a:ea typeface="Times New Roman"/>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endParaRPr lang="fr-FR" altLang="fr-FR" smtClean="0"/>
          </a:p>
        </p:txBody>
      </p:sp>
      <p:sp>
        <p:nvSpPr>
          <p:cNvPr id="10243" name="Espace réservé du contenu 2"/>
          <p:cNvSpPr>
            <a:spLocks noGrp="1"/>
          </p:cNvSpPr>
          <p:nvPr>
            <p:ph idx="1"/>
          </p:nvPr>
        </p:nvSpPr>
        <p:spPr/>
        <p:txBody>
          <a:bodyPr/>
          <a:lstStyle/>
          <a:p>
            <a:pPr eaLnBrk="1" hangingPunct="1">
              <a:defRPr/>
            </a:pPr>
            <a:r>
              <a:rPr lang="en-US" altLang="fr-FR" u="sng" dirty="0" smtClean="0"/>
              <a:t>International Energy Agency - Hydrogen Implementing Agreement  Tasks 19 and 31 </a:t>
            </a:r>
            <a:r>
              <a:rPr lang="en-US" altLang="fr-FR" dirty="0" smtClean="0"/>
              <a:t>2004-present</a:t>
            </a:r>
          </a:p>
          <a:p>
            <a:pPr lvl="1" eaLnBrk="1">
              <a:defRPr/>
            </a:pPr>
            <a:r>
              <a:rPr lang="en-GB" altLang="fr-FR" dirty="0" smtClean="0"/>
              <a:t>The overall outcomes of IEA HIA Task 19 are:</a:t>
            </a:r>
            <a:endParaRPr lang="fr-FR" altLang="fr-FR" dirty="0" smtClean="0"/>
          </a:p>
          <a:p>
            <a:pPr lvl="2" eaLnBrk="1">
              <a:lnSpc>
                <a:spcPct val="114000"/>
              </a:lnSpc>
              <a:defRPr/>
            </a:pPr>
            <a:r>
              <a:rPr lang="en-GB" altLang="fr-FR" sz="1600" dirty="0" smtClean="0"/>
              <a:t>The use of off-shore or </a:t>
            </a:r>
            <a:r>
              <a:rPr lang="en-GB" altLang="fr-FR" sz="1600" dirty="0" err="1" smtClean="0"/>
              <a:t>HydroCarbon</a:t>
            </a:r>
            <a:r>
              <a:rPr lang="en-GB" altLang="fr-FR" sz="1600" dirty="0" smtClean="0"/>
              <a:t> Release database is irrelevant      </a:t>
            </a:r>
            <a:endParaRPr lang="en-GB" altLang="fr-FR" sz="1600" dirty="0"/>
          </a:p>
          <a:p>
            <a:pPr marL="896937" lvl="2" indent="0" eaLnBrk="1">
              <a:lnSpc>
                <a:spcPct val="114000"/>
              </a:lnSpc>
              <a:buFont typeface="Symbol" pitchFamily="18" charset="2"/>
              <a:buNone/>
              <a:defRPr/>
            </a:pPr>
            <a:r>
              <a:rPr lang="en-GB" altLang="fr-FR" sz="1600" dirty="0" smtClean="0"/>
              <a:t>	&gt; HIAD (Hydrogen Incident and Accident Database) is a valuable tool to estimate the hydrogen-associated event frequencies</a:t>
            </a:r>
            <a:endParaRPr lang="fr-FR" altLang="fr-FR" sz="1600" dirty="0" smtClean="0"/>
          </a:p>
          <a:p>
            <a:pPr lvl="2" eaLnBrk="1">
              <a:lnSpc>
                <a:spcPct val="114000"/>
              </a:lnSpc>
              <a:defRPr/>
            </a:pPr>
            <a:r>
              <a:rPr lang="en-GB" altLang="fr-FR" sz="1600" dirty="0" smtClean="0"/>
              <a:t>Hydrogen systems risk analysis should also reflect the importance of the safety barriers</a:t>
            </a:r>
          </a:p>
          <a:p>
            <a:pPr lvl="2" eaLnBrk="1">
              <a:lnSpc>
                <a:spcPct val="114000"/>
              </a:lnSpc>
              <a:defRPr/>
            </a:pPr>
            <a:r>
              <a:rPr lang="en-GB" altLang="fr-FR" sz="1600" dirty="0" smtClean="0"/>
              <a:t>Safety barriers must: avoid releases, detect gas leak, remove ignition source and/or shut down and isolate part of the process </a:t>
            </a:r>
            <a:endParaRPr lang="fr-FR" altLang="fr-FR" sz="1600" dirty="0" smtClean="0"/>
          </a:p>
          <a:p>
            <a:pPr lvl="2" eaLnBrk="1">
              <a:lnSpc>
                <a:spcPct val="114000"/>
              </a:lnSpc>
              <a:defRPr/>
            </a:pPr>
            <a:r>
              <a:rPr lang="en-GB" altLang="fr-FR" sz="1600" dirty="0" smtClean="0"/>
              <a:t>The human factors and so the safety culture had to be integrated into risk assessment</a:t>
            </a:r>
            <a:r>
              <a:rPr lang="en-GB" altLang="fr-FR" dirty="0" smtClean="0"/>
              <a:t>. </a:t>
            </a:r>
            <a:endParaRPr lang="fr-FR" altLang="fr-FR" dirty="0" smtClean="0"/>
          </a:p>
        </p:txBody>
      </p:sp>
      <p:sp>
        <p:nvSpPr>
          <p:cNvPr id="11268"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r>
              <a:rPr lang="en-US" altLang="fr-FR" smtClean="0"/>
              <a:t>ARAMIS (2002-2004)</a:t>
            </a:r>
            <a:br>
              <a:rPr lang="en-US" altLang="fr-FR" smtClean="0"/>
            </a:br>
            <a:r>
              <a:rPr lang="en-US" altLang="fr-FR" smtClean="0"/>
              <a:t>METHOD PRESENTATION</a:t>
            </a:r>
            <a:endParaRPr lang="fr-FR" altLang="fr-FR" smtClean="0"/>
          </a:p>
        </p:txBody>
      </p:sp>
      <p:sp>
        <p:nvSpPr>
          <p:cNvPr id="12291" name="Espace réservé du contenu 2"/>
          <p:cNvSpPr>
            <a:spLocks noGrp="1"/>
          </p:cNvSpPr>
          <p:nvPr>
            <p:ph idx="1"/>
          </p:nvPr>
        </p:nvSpPr>
        <p:spPr>
          <a:xfrm>
            <a:off x="574675" y="1619250"/>
            <a:ext cx="7845425" cy="4833938"/>
          </a:xfrm>
        </p:spPr>
        <p:txBody>
          <a:bodyPr/>
          <a:lstStyle/>
          <a:p>
            <a:pPr eaLnBrk="1" hangingPunct="1"/>
            <a:r>
              <a:rPr lang="en-US" altLang="fr-FR" u="sng" dirty="0" smtClean="0"/>
              <a:t>Accidental Risk Assessment Methodology for Industries </a:t>
            </a:r>
          </a:p>
          <a:p>
            <a:pPr eaLnBrk="1" hangingPunct="1"/>
            <a:r>
              <a:rPr lang="en-US" altLang="fr-FR" sz="1800" dirty="0" smtClean="0"/>
              <a:t>The ARAMIS project is based on:</a:t>
            </a:r>
          </a:p>
          <a:p>
            <a:pPr lvl="1" eaLnBrk="1" hangingPunct="1">
              <a:lnSpc>
                <a:spcPct val="114000"/>
              </a:lnSpc>
            </a:pPr>
            <a:r>
              <a:rPr lang="en-US" altLang="fr-FR" b="0" dirty="0" smtClean="0"/>
              <a:t>an approach by barriers</a:t>
            </a:r>
            <a:r>
              <a:rPr lang="en-US" altLang="fr-FR" sz="1400" b="0" i="1" dirty="0" smtClean="0"/>
              <a:t>: identification of all conceivable major accident scenarios + the inventory of all safety equipment impeding the development of an accident</a:t>
            </a:r>
            <a:r>
              <a:rPr lang="en-US" altLang="fr-FR" b="0" dirty="0" smtClean="0"/>
              <a:t> </a:t>
            </a:r>
          </a:p>
          <a:p>
            <a:pPr lvl="1" eaLnBrk="1" hangingPunct="1">
              <a:lnSpc>
                <a:spcPct val="114000"/>
              </a:lnSpc>
            </a:pPr>
            <a:r>
              <a:rPr lang="en-US" altLang="fr-FR" b="0" dirty="0" smtClean="0"/>
              <a:t>the final acceptability = </a:t>
            </a:r>
            <a:r>
              <a:rPr lang="en-US" altLang="fr-FR" sz="1400" b="0" i="1" dirty="0" smtClean="0"/>
              <a:t>the demonstration that the proper dimensioning of safety barriers is capable of keeping the identified risks under control </a:t>
            </a:r>
            <a:endParaRPr lang="en-US" altLang="fr-FR" b="0" i="1" dirty="0" smtClean="0"/>
          </a:p>
          <a:p>
            <a:pPr lvl="1" eaLnBrk="1" hangingPunct="1">
              <a:lnSpc>
                <a:spcPct val="114000"/>
              </a:lnSpc>
            </a:pPr>
            <a:r>
              <a:rPr lang="en-US" altLang="fr-FR" b="0" dirty="0" smtClean="0"/>
              <a:t>decision making = </a:t>
            </a:r>
            <a:r>
              <a:rPr lang="en-US" altLang="fr-FR" sz="1400" b="0" i="1" dirty="0" smtClean="0"/>
              <a:t>a quantified line is drawn between acceptable and unacceptable accidents</a:t>
            </a:r>
            <a:endParaRPr lang="en-US" altLang="fr-FR" b="0" i="1" dirty="0" smtClean="0"/>
          </a:p>
          <a:p>
            <a:pPr eaLnBrk="1" hangingPunct="1"/>
            <a:r>
              <a:rPr lang="en-US" altLang="fr-FR" sz="1800" dirty="0" smtClean="0"/>
              <a:t>ARAMIS contains two methods: </a:t>
            </a:r>
          </a:p>
          <a:p>
            <a:pPr lvl="1" eaLnBrk="1" hangingPunct="1">
              <a:lnSpc>
                <a:spcPct val="114000"/>
              </a:lnSpc>
            </a:pPr>
            <a:r>
              <a:rPr lang="en-US" altLang="fr-FR" b="0" dirty="0" smtClean="0"/>
              <a:t>MIMAH (Methodology for Identification of Major Accident Hazards) :  </a:t>
            </a:r>
            <a:r>
              <a:rPr lang="en-US" altLang="fr-FR" sz="1400" b="0" i="1" dirty="0" smtClean="0"/>
              <a:t>identification of all accidental scenarios physically conceivable</a:t>
            </a:r>
            <a:endParaRPr lang="en-US" altLang="fr-FR" b="0" dirty="0" smtClean="0"/>
          </a:p>
          <a:p>
            <a:pPr lvl="1" eaLnBrk="1" hangingPunct="1">
              <a:lnSpc>
                <a:spcPct val="114000"/>
              </a:lnSpc>
            </a:pPr>
            <a:r>
              <a:rPr lang="en-US" altLang="fr-FR" b="0" dirty="0" smtClean="0"/>
              <a:t>MIRAS (Methodology for the Identification of Reference Accident Scenarios) : </a:t>
            </a:r>
            <a:r>
              <a:rPr lang="en-US" altLang="fr-FR" sz="1400" b="0" i="1" dirty="0" smtClean="0"/>
              <a:t>selection the reference scenarios to be modelled and entered into the severity map</a:t>
            </a:r>
          </a:p>
          <a:p>
            <a:pPr lvl="1" eaLnBrk="1" hangingPunct="1"/>
            <a:endParaRPr lang="en-US" altLang="fr-FR" b="0" dirty="0" smtClean="0"/>
          </a:p>
        </p:txBody>
      </p:sp>
      <p:sp>
        <p:nvSpPr>
          <p:cNvPr id="12292"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en-US" altLang="fr-FR" dirty="0" smtClean="0"/>
              <a:t>APPLICATION </a:t>
            </a:r>
            <a:r>
              <a:rPr lang="en-US" altLang="fr-FR" dirty="0" smtClean="0"/>
              <a:t>TO AN HYDROGEN OBJECT</a:t>
            </a:r>
            <a:endParaRPr lang="fr-FR" altLang="fr-FR" dirty="0" smtClean="0"/>
          </a:p>
        </p:txBody>
      </p:sp>
      <p:sp>
        <p:nvSpPr>
          <p:cNvPr id="15364"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grpSp>
        <p:nvGrpSpPr>
          <p:cNvPr id="15365" name="Groupe 4"/>
          <p:cNvGrpSpPr>
            <a:grpSpLocks noChangeAspect="1"/>
          </p:cNvGrpSpPr>
          <p:nvPr/>
        </p:nvGrpSpPr>
        <p:grpSpPr bwMode="auto">
          <a:xfrm>
            <a:off x="2409600" y="2704772"/>
            <a:ext cx="6480000" cy="3326796"/>
            <a:chOff x="445714" y="905315"/>
            <a:chExt cx="7987233" cy="4100337"/>
          </a:xfrm>
        </p:grpSpPr>
        <p:cxnSp>
          <p:nvCxnSpPr>
            <p:cNvPr id="15367" name="Connecteur droit 5"/>
            <p:cNvCxnSpPr>
              <a:cxnSpLocks noChangeShapeType="1"/>
            </p:cNvCxnSpPr>
            <p:nvPr/>
          </p:nvCxnSpPr>
          <p:spPr bwMode="auto">
            <a:xfrm flipH="1">
              <a:off x="3336738" y="3894496"/>
              <a:ext cx="2815809" cy="0"/>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sp>
          <p:nvSpPr>
            <p:cNvPr id="7" name="Cube 6"/>
            <p:cNvSpPr/>
            <p:nvPr/>
          </p:nvSpPr>
          <p:spPr>
            <a:xfrm>
              <a:off x="4332167" y="1278378"/>
              <a:ext cx="2368704" cy="1233488"/>
            </a:xfrm>
            <a:prstGeom prst="cube">
              <a:avLst/>
            </a:prstGeom>
            <a:solidFill>
              <a:srgbClr val="4F81BD">
                <a:lumMod val="40000"/>
                <a:lumOff val="60000"/>
              </a:srgbClr>
            </a:solidFill>
            <a:ln w="25400" cap="flat" cmpd="sng" algn="ctr">
              <a:solidFill>
                <a:srgbClr val="4F81BD"/>
              </a:solidFill>
              <a:prstDash val="solid"/>
            </a:ln>
            <a:effectLst/>
          </p:spPr>
          <p:txBody>
            <a:bodyPr anchor="ctr"/>
            <a:lstStyle/>
            <a:p>
              <a:pPr algn="ctr" fontAlgn="auto">
                <a:spcBef>
                  <a:spcPts val="0"/>
                </a:spcBef>
                <a:spcAft>
                  <a:spcPts val="0"/>
                </a:spcAft>
                <a:defRPr/>
              </a:pPr>
              <a:endParaRPr lang="fr-FR" sz="1800" b="0" kern="0">
                <a:solidFill>
                  <a:prstClr val="white"/>
                </a:solidFill>
                <a:latin typeface="Calibri"/>
              </a:endParaRPr>
            </a:p>
          </p:txBody>
        </p:sp>
        <p:sp>
          <p:nvSpPr>
            <p:cNvPr id="8" name="Cylindre 7"/>
            <p:cNvSpPr/>
            <p:nvPr/>
          </p:nvSpPr>
          <p:spPr>
            <a:xfrm>
              <a:off x="445714" y="2037204"/>
              <a:ext cx="931924" cy="647701"/>
            </a:xfrm>
            <a:prstGeom prst="can">
              <a:avLst/>
            </a:prstGeom>
            <a:solidFill>
              <a:srgbClr val="F79646"/>
            </a:solidFill>
            <a:ln w="25400" cap="flat" cmpd="sng" algn="ctr">
              <a:solidFill>
                <a:srgbClr val="F79646">
                  <a:lumMod val="75000"/>
                </a:srgbClr>
              </a:solidFill>
              <a:prstDash val="solid"/>
            </a:ln>
            <a:effectLst/>
          </p:spPr>
          <p:txBody>
            <a:bodyPr anchor="ctr"/>
            <a:lstStyle/>
            <a:p>
              <a:pPr algn="ctr" fontAlgn="auto">
                <a:spcBef>
                  <a:spcPts val="0"/>
                </a:spcBef>
                <a:spcAft>
                  <a:spcPts val="0"/>
                </a:spcAft>
                <a:defRPr/>
              </a:pPr>
              <a:r>
                <a:rPr lang="fr-FR" sz="1200" b="0" kern="0" dirty="0">
                  <a:solidFill>
                    <a:srgbClr val="000000"/>
                  </a:solidFill>
                  <a:latin typeface="Calibri"/>
                  <a:ea typeface="Times New Roman"/>
                  <a:cs typeface="Times New Roman"/>
                </a:rPr>
                <a:t>H2 Storage</a:t>
              </a:r>
              <a:endParaRPr lang="fr-FR" sz="1200" b="0" kern="0" dirty="0">
                <a:solidFill>
                  <a:prstClr val="white"/>
                </a:solidFill>
                <a:latin typeface="Times New Roman"/>
                <a:ea typeface="Times New Roman"/>
              </a:endParaRPr>
            </a:p>
          </p:txBody>
        </p:sp>
        <p:sp>
          <p:nvSpPr>
            <p:cNvPr id="9" name="Cube 8"/>
            <p:cNvSpPr>
              <a:spLocks noChangeAspect="1"/>
            </p:cNvSpPr>
            <p:nvPr/>
          </p:nvSpPr>
          <p:spPr>
            <a:xfrm>
              <a:off x="6153149" y="3507231"/>
              <a:ext cx="1095446" cy="1084263"/>
            </a:xfrm>
            <a:prstGeom prst="cube">
              <a:avLst>
                <a:gd name="adj" fmla="val 17094"/>
              </a:avLst>
            </a:prstGeom>
            <a:solidFill>
              <a:srgbClr val="4F81BD"/>
            </a:solidFill>
            <a:ln w="127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fr-FR" sz="1200" b="0" kern="0" dirty="0">
                  <a:solidFill>
                    <a:srgbClr val="000000"/>
                  </a:solidFill>
                  <a:latin typeface="Calibri"/>
                  <a:ea typeface="Times New Roman"/>
                  <a:cs typeface="Times New Roman"/>
                </a:rPr>
                <a:t>Electrolyser</a:t>
              </a:r>
              <a:endParaRPr lang="fr-FR" sz="1200" b="0" kern="0" dirty="0">
                <a:solidFill>
                  <a:prstClr val="white"/>
                </a:solidFill>
                <a:latin typeface="Times New Roman"/>
                <a:ea typeface="Times New Roman"/>
              </a:endParaRPr>
            </a:p>
          </p:txBody>
        </p:sp>
        <p:sp>
          <p:nvSpPr>
            <p:cNvPr id="10" name="Rectangle 9"/>
            <p:cNvSpPr/>
            <p:nvPr/>
          </p:nvSpPr>
          <p:spPr>
            <a:xfrm>
              <a:off x="4495691" y="1643504"/>
              <a:ext cx="334984" cy="568326"/>
            </a:xfrm>
            <a:prstGeom prst="rect">
              <a:avLst/>
            </a:prstGeom>
            <a:solidFill>
              <a:sysClr val="window" lastClr="FFFFFF"/>
            </a:solidFill>
            <a:ln w="1270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black"/>
                  </a:solidFill>
                  <a:latin typeface="Calibri"/>
                  <a:ea typeface="Times New Roman"/>
                  <a:cs typeface="Times New Roman"/>
                </a:rPr>
                <a:t> </a:t>
              </a:r>
              <a:endParaRPr lang="fr-FR" sz="1400" b="0" kern="0">
                <a:solidFill>
                  <a:prstClr val="black"/>
                </a:solidFill>
                <a:latin typeface="Calibri"/>
                <a:ea typeface="Calibri"/>
                <a:cs typeface="Times New Roman"/>
              </a:endParaRPr>
            </a:p>
          </p:txBody>
        </p:sp>
        <p:sp>
          <p:nvSpPr>
            <p:cNvPr id="11" name="Rectangle 10"/>
            <p:cNvSpPr/>
            <p:nvPr/>
          </p:nvSpPr>
          <p:spPr>
            <a:xfrm>
              <a:off x="4991023" y="1643504"/>
              <a:ext cx="336572" cy="568326"/>
            </a:xfrm>
            <a:prstGeom prst="rect">
              <a:avLst/>
            </a:prstGeom>
            <a:solidFill>
              <a:sysClr val="window" lastClr="FFFFFF"/>
            </a:solidFill>
            <a:ln w="1270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black"/>
                  </a:solidFill>
                  <a:latin typeface="Calibri"/>
                  <a:ea typeface="Times New Roman"/>
                  <a:cs typeface="Times New Roman"/>
                </a:rPr>
                <a:t> </a:t>
              </a:r>
              <a:endParaRPr lang="fr-FR" sz="1400" b="0" kern="0">
                <a:solidFill>
                  <a:prstClr val="black"/>
                </a:solidFill>
                <a:latin typeface="Calibri"/>
                <a:ea typeface="Calibri"/>
                <a:cs typeface="Times New Roman"/>
              </a:endParaRPr>
            </a:p>
          </p:txBody>
        </p:sp>
        <p:sp>
          <p:nvSpPr>
            <p:cNvPr id="12" name="Rectangle 11"/>
            <p:cNvSpPr/>
            <p:nvPr/>
          </p:nvSpPr>
          <p:spPr>
            <a:xfrm>
              <a:off x="5468891" y="1643504"/>
              <a:ext cx="334985" cy="568326"/>
            </a:xfrm>
            <a:prstGeom prst="rect">
              <a:avLst/>
            </a:prstGeom>
            <a:solidFill>
              <a:sysClr val="window" lastClr="FFFFFF"/>
            </a:solidFill>
            <a:ln w="1270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black"/>
                  </a:solidFill>
                  <a:latin typeface="Calibri"/>
                  <a:ea typeface="Times New Roman"/>
                  <a:cs typeface="Times New Roman"/>
                </a:rPr>
                <a:t> </a:t>
              </a:r>
              <a:endParaRPr lang="fr-FR" sz="1400" b="0" kern="0">
                <a:solidFill>
                  <a:prstClr val="black"/>
                </a:solidFill>
                <a:latin typeface="Calibri"/>
                <a:ea typeface="Calibri"/>
                <a:cs typeface="Times New Roman"/>
              </a:endParaRPr>
            </a:p>
          </p:txBody>
        </p:sp>
        <p:sp>
          <p:nvSpPr>
            <p:cNvPr id="13" name="Rectangle 12"/>
            <p:cNvSpPr/>
            <p:nvPr/>
          </p:nvSpPr>
          <p:spPr>
            <a:xfrm>
              <a:off x="5949935" y="1643504"/>
              <a:ext cx="336572" cy="568326"/>
            </a:xfrm>
            <a:prstGeom prst="rect">
              <a:avLst/>
            </a:prstGeom>
            <a:solidFill>
              <a:sysClr val="window" lastClr="FFFFFF"/>
            </a:solidFill>
            <a:ln w="1270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black"/>
                  </a:solidFill>
                  <a:latin typeface="Calibri"/>
                  <a:ea typeface="Times New Roman"/>
                  <a:cs typeface="Times New Roman"/>
                </a:rPr>
                <a:t> </a:t>
              </a:r>
              <a:endParaRPr lang="fr-FR" sz="1400" b="0" kern="0">
                <a:solidFill>
                  <a:prstClr val="black"/>
                </a:solidFill>
                <a:latin typeface="Calibri"/>
                <a:ea typeface="Calibri"/>
                <a:cs typeface="Times New Roman"/>
              </a:endParaRPr>
            </a:p>
          </p:txBody>
        </p:sp>
        <p:sp>
          <p:nvSpPr>
            <p:cNvPr id="14" name="Rectangle 13"/>
            <p:cNvSpPr>
              <a:spLocks noChangeAspect="1"/>
            </p:cNvSpPr>
            <p:nvPr/>
          </p:nvSpPr>
          <p:spPr>
            <a:xfrm>
              <a:off x="2768378" y="1213290"/>
              <a:ext cx="5580425" cy="3705230"/>
            </a:xfrm>
            <a:prstGeom prst="rect">
              <a:avLst/>
            </a:prstGeom>
            <a:noFill/>
            <a:ln w="12700" cap="flat" cmpd="sng" algn="ctr">
              <a:solidFill>
                <a:sysClr val="windowText" lastClr="000000"/>
              </a:solidFill>
              <a:prstDash val="dash"/>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cxnSp>
          <p:nvCxnSpPr>
            <p:cNvPr id="15376" name="Connecteur droit 14"/>
            <p:cNvCxnSpPr>
              <a:cxnSpLocks noChangeShapeType="1"/>
            </p:cNvCxnSpPr>
            <p:nvPr/>
          </p:nvCxnSpPr>
          <p:spPr bwMode="auto">
            <a:xfrm>
              <a:off x="3059375" y="1246096"/>
              <a:ext cx="0" cy="3672000"/>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377" name="Connecteur droit 15"/>
            <p:cNvCxnSpPr>
              <a:cxnSpLocks noChangeShapeType="1"/>
            </p:cNvCxnSpPr>
            <p:nvPr/>
          </p:nvCxnSpPr>
          <p:spPr bwMode="auto">
            <a:xfrm>
              <a:off x="1396702" y="2370662"/>
              <a:ext cx="4721422" cy="0"/>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cxnSp>
          <p:nvCxnSpPr>
            <p:cNvPr id="15378" name="Connecteur droit 16"/>
            <p:cNvCxnSpPr>
              <a:cxnSpLocks noChangeShapeType="1"/>
            </p:cNvCxnSpPr>
            <p:nvPr/>
          </p:nvCxnSpPr>
          <p:spPr bwMode="auto">
            <a:xfrm>
              <a:off x="3336738" y="2379359"/>
              <a:ext cx="0" cy="1512000"/>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grpSp>
          <p:nvGrpSpPr>
            <p:cNvPr id="15379" name="Groupe 17"/>
            <p:cNvGrpSpPr>
              <a:grpSpLocks/>
            </p:cNvGrpSpPr>
            <p:nvPr/>
          </p:nvGrpSpPr>
          <p:grpSpPr bwMode="auto">
            <a:xfrm>
              <a:off x="4579745" y="3726723"/>
              <a:ext cx="216000" cy="324000"/>
              <a:chOff x="4579745" y="3583848"/>
              <a:chExt cx="295369" cy="626002"/>
            </a:xfrm>
          </p:grpSpPr>
          <p:sp>
            <p:nvSpPr>
              <p:cNvPr id="76" name="Triangle isocèle 75"/>
              <p:cNvSpPr/>
              <p:nvPr/>
            </p:nvSpPr>
            <p:spPr>
              <a:xfrm>
                <a:off x="4579865" y="3892830"/>
                <a:ext cx="295251" cy="315924"/>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sp>
            <p:nvSpPr>
              <p:cNvPr id="77" name="Triangle isocèle 76"/>
              <p:cNvSpPr/>
              <p:nvPr/>
            </p:nvSpPr>
            <p:spPr>
              <a:xfrm flipV="1">
                <a:off x="4579865" y="3583042"/>
                <a:ext cx="295251" cy="315922"/>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grpSp>
        <p:grpSp>
          <p:nvGrpSpPr>
            <p:cNvPr id="15380" name="Groupe 18"/>
            <p:cNvGrpSpPr>
              <a:grpSpLocks/>
            </p:cNvGrpSpPr>
            <p:nvPr/>
          </p:nvGrpSpPr>
          <p:grpSpPr bwMode="auto">
            <a:xfrm>
              <a:off x="2296962" y="2213799"/>
              <a:ext cx="216000" cy="324000"/>
              <a:chOff x="2230287" y="2070924"/>
              <a:chExt cx="295369" cy="626891"/>
            </a:xfrm>
          </p:grpSpPr>
          <p:sp>
            <p:nvSpPr>
              <p:cNvPr id="74" name="Triangle isocèle 73"/>
              <p:cNvSpPr/>
              <p:nvPr/>
            </p:nvSpPr>
            <p:spPr>
              <a:xfrm flipV="1">
                <a:off x="2230148" y="2070185"/>
                <a:ext cx="295251" cy="316373"/>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sp>
            <p:nvSpPr>
              <p:cNvPr id="75" name="Triangle isocèle 74"/>
              <p:cNvSpPr/>
              <p:nvPr/>
            </p:nvSpPr>
            <p:spPr>
              <a:xfrm>
                <a:off x="2230148" y="2380415"/>
                <a:ext cx="295251" cy="316371"/>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grpSp>
        <p:grpSp>
          <p:nvGrpSpPr>
            <p:cNvPr id="15381" name="Groupe 19"/>
            <p:cNvGrpSpPr>
              <a:grpSpLocks/>
            </p:cNvGrpSpPr>
            <p:nvPr/>
          </p:nvGrpSpPr>
          <p:grpSpPr bwMode="auto">
            <a:xfrm>
              <a:off x="3573645" y="2153092"/>
              <a:ext cx="216000" cy="432000"/>
              <a:chOff x="3583170" y="2053848"/>
              <a:chExt cx="295369" cy="631020"/>
            </a:xfrm>
          </p:grpSpPr>
          <p:sp>
            <p:nvSpPr>
              <p:cNvPr id="72" name="Triangle isocèle 71"/>
              <p:cNvSpPr/>
              <p:nvPr/>
            </p:nvSpPr>
            <p:spPr>
              <a:xfrm flipV="1">
                <a:off x="3582689" y="2369213"/>
                <a:ext cx="295251" cy="315365"/>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sp>
            <p:nvSpPr>
              <p:cNvPr id="73" name="Triangle isocèle 72"/>
              <p:cNvSpPr/>
              <p:nvPr/>
            </p:nvSpPr>
            <p:spPr>
              <a:xfrm>
                <a:off x="3582689" y="2053848"/>
                <a:ext cx="295251" cy="315365"/>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grpSp>
        <p:sp>
          <p:nvSpPr>
            <p:cNvPr id="21" name="ZoneTexte 27"/>
            <p:cNvSpPr txBox="1"/>
            <p:nvPr/>
          </p:nvSpPr>
          <p:spPr>
            <a:xfrm>
              <a:off x="6342073" y="905315"/>
              <a:ext cx="2090874" cy="289874"/>
            </a:xfrm>
            <a:prstGeom prst="rect">
              <a:avLst/>
            </a:prstGeom>
            <a:noFill/>
          </p:spPr>
          <p:txBody>
            <a:bodyPr>
              <a:spAutoFit/>
            </a:bodyPr>
            <a:lstStyle/>
            <a:p>
              <a:pPr fontAlgn="auto">
                <a:spcBef>
                  <a:spcPts val="0"/>
                </a:spcBef>
                <a:spcAft>
                  <a:spcPts val="0"/>
                </a:spcAft>
                <a:defRPr/>
              </a:pPr>
              <a:r>
                <a:rPr lang="fr-FR" sz="1200" b="0" kern="0" dirty="0">
                  <a:solidFill>
                    <a:srgbClr val="000000"/>
                  </a:solidFill>
                  <a:latin typeface="Calibri"/>
                  <a:ea typeface="Times New Roman"/>
                  <a:cs typeface="Times New Roman"/>
                </a:rPr>
                <a:t>Container</a:t>
              </a:r>
              <a:endParaRPr lang="fr-FR" sz="1200" b="0" kern="0" dirty="0">
                <a:solidFill>
                  <a:prstClr val="black"/>
                </a:solidFill>
                <a:latin typeface="Times New Roman"/>
                <a:ea typeface="Times New Roman"/>
              </a:endParaRPr>
            </a:p>
          </p:txBody>
        </p:sp>
        <p:sp>
          <p:nvSpPr>
            <p:cNvPr id="22" name="ZoneTexte 29"/>
            <p:cNvSpPr txBox="1"/>
            <p:nvPr/>
          </p:nvSpPr>
          <p:spPr>
            <a:xfrm>
              <a:off x="4695729" y="1306953"/>
              <a:ext cx="1788116" cy="227604"/>
            </a:xfrm>
            <a:prstGeom prst="rect">
              <a:avLst/>
            </a:prstGeom>
            <a:noFill/>
          </p:spPr>
          <p:txBody>
            <a:bodyPr wrap="square" lIns="0" tIns="0" rIns="0" bIns="0">
              <a:spAutoFit/>
            </a:bodyPr>
            <a:lstStyle/>
            <a:p>
              <a:pPr algn="ctr" fontAlgn="auto">
                <a:spcBef>
                  <a:spcPts val="0"/>
                </a:spcBef>
                <a:spcAft>
                  <a:spcPts val="0"/>
                </a:spcAft>
                <a:defRPr/>
              </a:pPr>
              <a:r>
                <a:rPr lang="en-US" sz="1200" b="0" kern="0" dirty="0">
                  <a:solidFill>
                    <a:srgbClr val="000000"/>
                  </a:solidFill>
                  <a:latin typeface="Calibri"/>
                  <a:ea typeface="Times New Roman"/>
                  <a:cs typeface="Times New Roman"/>
                </a:rPr>
                <a:t>Fuel Cell’s modules</a:t>
              </a:r>
              <a:endParaRPr lang="en-US" sz="1200" b="0" kern="0" dirty="0">
                <a:solidFill>
                  <a:prstClr val="black"/>
                </a:solidFill>
                <a:latin typeface="Times New Roman"/>
                <a:ea typeface="Times New Roman"/>
              </a:endParaRPr>
            </a:p>
          </p:txBody>
        </p:sp>
        <p:sp>
          <p:nvSpPr>
            <p:cNvPr id="23" name="ZoneTexte 30"/>
            <p:cNvSpPr txBox="1"/>
            <p:nvPr/>
          </p:nvSpPr>
          <p:spPr>
            <a:xfrm>
              <a:off x="4368682" y="4683570"/>
              <a:ext cx="638217" cy="161925"/>
            </a:xfrm>
            <a:prstGeom prst="rect">
              <a:avLst/>
            </a:prstGeom>
            <a:noFill/>
          </p:spPr>
          <p:txBody>
            <a:bodyPr lIns="0" tIns="0" rIns="0" bIns="0">
              <a:spAutoFit/>
            </a:bodyPr>
            <a:lstStyle/>
            <a:p>
              <a:pPr algn="ctr" fontAlgn="auto">
                <a:spcBef>
                  <a:spcPts val="0"/>
                </a:spcBef>
                <a:spcAft>
                  <a:spcPts val="0"/>
                </a:spcAft>
                <a:defRPr/>
              </a:pPr>
              <a:r>
                <a:rPr lang="fr-FR" sz="1000" b="0" kern="0" dirty="0">
                  <a:solidFill>
                    <a:srgbClr val="000000"/>
                  </a:solidFill>
                  <a:latin typeface="Calibri"/>
                  <a:ea typeface="Times New Roman"/>
                  <a:cs typeface="Times New Roman"/>
                </a:rPr>
                <a:t>DP2</a:t>
              </a:r>
              <a:endParaRPr lang="fr-FR" sz="1000" b="0" kern="0" dirty="0">
                <a:solidFill>
                  <a:prstClr val="black"/>
                </a:solidFill>
                <a:latin typeface="Times New Roman"/>
                <a:ea typeface="Times New Roman"/>
              </a:endParaRPr>
            </a:p>
          </p:txBody>
        </p:sp>
        <p:sp>
          <p:nvSpPr>
            <p:cNvPr id="24" name="ZoneTexte 31"/>
            <p:cNvSpPr txBox="1"/>
            <p:nvPr/>
          </p:nvSpPr>
          <p:spPr>
            <a:xfrm>
              <a:off x="2049868" y="1643503"/>
              <a:ext cx="754350" cy="484189"/>
            </a:xfrm>
            <a:prstGeom prst="rect">
              <a:avLst/>
            </a:prstGeom>
            <a:noFill/>
          </p:spPr>
          <p:txBody>
            <a:bodyPr lIns="0" tIns="0" rIns="0" bIns="0">
              <a:spAutoFit/>
            </a:bodyPr>
            <a:lstStyle/>
            <a:p>
              <a:pPr algn="ctr" fontAlgn="auto">
                <a:spcBef>
                  <a:spcPts val="0"/>
                </a:spcBef>
                <a:spcAft>
                  <a:spcPts val="0"/>
                </a:spcAft>
                <a:defRPr/>
              </a:pPr>
              <a:r>
                <a:rPr lang="en-US" sz="1000" b="0" kern="0" dirty="0">
                  <a:solidFill>
                    <a:srgbClr val="000000"/>
                  </a:solidFill>
                  <a:latin typeface="Calibri"/>
                  <a:ea typeface="Times New Roman"/>
                  <a:cs typeface="Times New Roman"/>
                </a:rPr>
                <a:t>Differential of pressure </a:t>
              </a:r>
            </a:p>
            <a:p>
              <a:pPr algn="ctr" fontAlgn="auto">
                <a:spcBef>
                  <a:spcPts val="0"/>
                </a:spcBef>
                <a:spcAft>
                  <a:spcPts val="0"/>
                </a:spcAft>
                <a:defRPr/>
              </a:pPr>
              <a:r>
                <a:rPr lang="en-US" sz="1000" b="0" kern="0" dirty="0">
                  <a:solidFill>
                    <a:srgbClr val="000000"/>
                  </a:solidFill>
                  <a:latin typeface="Calibri"/>
                  <a:ea typeface="Times New Roman"/>
                  <a:cs typeface="Times New Roman"/>
                </a:rPr>
                <a:t>DP1</a:t>
              </a:r>
              <a:endParaRPr lang="en-US" sz="1000" b="0" kern="0" dirty="0">
                <a:solidFill>
                  <a:prstClr val="black"/>
                </a:solidFill>
                <a:latin typeface="Times New Roman"/>
                <a:ea typeface="Times New Roman"/>
              </a:endParaRPr>
            </a:p>
          </p:txBody>
        </p:sp>
        <p:sp>
          <p:nvSpPr>
            <p:cNvPr id="25" name="ZoneTexte 32"/>
            <p:cNvSpPr txBox="1"/>
            <p:nvPr/>
          </p:nvSpPr>
          <p:spPr>
            <a:xfrm>
              <a:off x="1445904" y="1669904"/>
              <a:ext cx="621229" cy="322082"/>
            </a:xfrm>
            <a:prstGeom prst="rect">
              <a:avLst/>
            </a:prstGeom>
            <a:noFill/>
          </p:spPr>
          <p:txBody>
            <a:bodyPr lIns="0" tIns="0" rIns="0" bIns="0">
              <a:spAutoFit/>
            </a:bodyPr>
            <a:lstStyle/>
            <a:p>
              <a:pPr algn="ctr" fontAlgn="auto">
                <a:spcBef>
                  <a:spcPts val="0"/>
                </a:spcBef>
                <a:spcAft>
                  <a:spcPts val="0"/>
                </a:spcAft>
                <a:defRPr/>
              </a:pPr>
              <a:r>
                <a:rPr lang="fr-FR" sz="1000" b="0" kern="0" dirty="0">
                  <a:solidFill>
                    <a:srgbClr val="000000"/>
                  </a:solidFill>
                  <a:latin typeface="Calibri"/>
                  <a:ea typeface="Times New Roman"/>
                  <a:cs typeface="Times New Roman"/>
                </a:rPr>
                <a:t>Over-Flow Valve</a:t>
              </a:r>
              <a:endParaRPr lang="fr-FR" sz="1000" b="0" kern="0" dirty="0">
                <a:solidFill>
                  <a:prstClr val="black"/>
                </a:solidFill>
                <a:latin typeface="Times New Roman"/>
                <a:ea typeface="Times New Roman"/>
              </a:endParaRPr>
            </a:p>
          </p:txBody>
        </p:sp>
        <p:sp>
          <p:nvSpPr>
            <p:cNvPr id="26" name="ZoneTexte 33"/>
            <p:cNvSpPr txBox="1"/>
            <p:nvPr/>
          </p:nvSpPr>
          <p:spPr>
            <a:xfrm>
              <a:off x="3402424" y="4683570"/>
              <a:ext cx="709976" cy="322082"/>
            </a:xfrm>
            <a:prstGeom prst="rect">
              <a:avLst/>
            </a:prstGeom>
            <a:noFill/>
          </p:spPr>
          <p:txBody>
            <a:bodyPr lIns="0" tIns="0" rIns="0" bIns="0">
              <a:spAutoFit/>
            </a:bodyPr>
            <a:lstStyle/>
            <a:p>
              <a:pPr algn="ctr" fontAlgn="auto">
                <a:spcBef>
                  <a:spcPts val="0"/>
                </a:spcBef>
                <a:spcAft>
                  <a:spcPts val="0"/>
                </a:spcAft>
                <a:defRPr/>
              </a:pPr>
              <a:r>
                <a:rPr lang="fr-FR" sz="1000" b="0" kern="0" dirty="0">
                  <a:solidFill>
                    <a:srgbClr val="000000"/>
                  </a:solidFill>
                  <a:latin typeface="Calibri"/>
                  <a:ea typeface="Times New Roman"/>
                  <a:cs typeface="Times New Roman"/>
                </a:rPr>
                <a:t>No-return Valve</a:t>
              </a:r>
              <a:endParaRPr lang="fr-FR" sz="1000" b="0" kern="0" dirty="0">
                <a:solidFill>
                  <a:prstClr val="black"/>
                </a:solidFill>
                <a:latin typeface="Times New Roman"/>
                <a:ea typeface="Times New Roman"/>
              </a:endParaRPr>
            </a:p>
          </p:txBody>
        </p:sp>
        <p:sp>
          <p:nvSpPr>
            <p:cNvPr id="27" name="ZoneTexte 34"/>
            <p:cNvSpPr txBox="1"/>
            <p:nvPr/>
          </p:nvSpPr>
          <p:spPr>
            <a:xfrm>
              <a:off x="3362738" y="1873690"/>
              <a:ext cx="665603" cy="161041"/>
            </a:xfrm>
            <a:prstGeom prst="rect">
              <a:avLst/>
            </a:prstGeom>
            <a:noFill/>
          </p:spPr>
          <p:txBody>
            <a:bodyPr lIns="0" tIns="0" rIns="0" bIns="0">
              <a:spAutoFit/>
            </a:bodyPr>
            <a:lstStyle/>
            <a:p>
              <a:pPr algn="ctr" fontAlgn="auto">
                <a:spcBef>
                  <a:spcPts val="0"/>
                </a:spcBef>
                <a:spcAft>
                  <a:spcPts val="0"/>
                </a:spcAft>
                <a:defRPr/>
              </a:pPr>
              <a:r>
                <a:rPr lang="en-US" sz="1000" b="0" kern="0" dirty="0">
                  <a:solidFill>
                    <a:srgbClr val="000000"/>
                  </a:solidFill>
                  <a:latin typeface="Calibri"/>
                  <a:ea typeface="Times New Roman"/>
                  <a:cs typeface="Times New Roman"/>
                </a:rPr>
                <a:t>Regulator</a:t>
              </a:r>
              <a:endParaRPr lang="en-US" sz="1000" b="0" kern="0" dirty="0">
                <a:solidFill>
                  <a:prstClr val="black"/>
                </a:solidFill>
                <a:latin typeface="Times New Roman"/>
                <a:ea typeface="Times New Roman"/>
              </a:endParaRPr>
            </a:p>
          </p:txBody>
        </p:sp>
        <p:sp>
          <p:nvSpPr>
            <p:cNvPr id="28" name="ZoneTexte 36"/>
            <p:cNvSpPr txBox="1"/>
            <p:nvPr/>
          </p:nvSpPr>
          <p:spPr>
            <a:xfrm>
              <a:off x="1036302" y="4085082"/>
              <a:ext cx="1268496" cy="306387"/>
            </a:xfrm>
            <a:prstGeom prst="rect">
              <a:avLst/>
            </a:prstGeom>
            <a:noFill/>
          </p:spPr>
          <p:txBody>
            <a:bodyPr>
              <a:spAutoFit/>
            </a:bodyPr>
            <a:lstStyle/>
            <a:p>
              <a:pPr fontAlgn="auto">
                <a:spcBef>
                  <a:spcPts val="0"/>
                </a:spcBef>
                <a:spcAft>
                  <a:spcPts val="0"/>
                </a:spcAft>
                <a:defRPr/>
              </a:pPr>
              <a:r>
                <a:rPr lang="fr-FR" sz="1400" b="0" kern="0" dirty="0">
                  <a:solidFill>
                    <a:srgbClr val="000000"/>
                  </a:solidFill>
                  <a:latin typeface="Calibri"/>
                  <a:ea typeface="Times New Roman"/>
                  <a:cs typeface="Times New Roman"/>
                </a:rPr>
                <a:t>Mode ELY</a:t>
              </a:r>
              <a:endParaRPr lang="fr-FR" sz="1400" b="0" kern="0" dirty="0">
                <a:solidFill>
                  <a:prstClr val="black"/>
                </a:solidFill>
                <a:latin typeface="Times New Roman"/>
                <a:ea typeface="Times New Roman"/>
              </a:endParaRPr>
            </a:p>
          </p:txBody>
        </p:sp>
        <p:cxnSp>
          <p:nvCxnSpPr>
            <p:cNvPr id="15390" name="Connecteur droit 28"/>
            <p:cNvCxnSpPr>
              <a:cxnSpLocks noChangeShapeType="1"/>
              <a:stCxn id="10" idx="2"/>
            </p:cNvCxnSpPr>
            <p:nvPr/>
          </p:nvCxnSpPr>
          <p:spPr bwMode="auto">
            <a:xfrm flipH="1">
              <a:off x="4663213" y="2211634"/>
              <a:ext cx="2" cy="159028"/>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cxnSp>
          <p:nvCxnSpPr>
            <p:cNvPr id="15391" name="Connecteur droit 29"/>
            <p:cNvCxnSpPr>
              <a:cxnSpLocks noChangeShapeType="1"/>
              <a:stCxn id="11" idx="2"/>
            </p:cNvCxnSpPr>
            <p:nvPr/>
          </p:nvCxnSpPr>
          <p:spPr bwMode="auto">
            <a:xfrm>
              <a:off x="5159281" y="2211634"/>
              <a:ext cx="0" cy="174800"/>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cxnSp>
          <p:nvCxnSpPr>
            <p:cNvPr id="15392" name="Connecteur droit 30"/>
            <p:cNvCxnSpPr>
              <a:cxnSpLocks noChangeShapeType="1"/>
              <a:stCxn id="12" idx="2"/>
            </p:cNvCxnSpPr>
            <p:nvPr/>
          </p:nvCxnSpPr>
          <p:spPr bwMode="auto">
            <a:xfrm>
              <a:off x="5636728" y="2211634"/>
              <a:ext cx="0" cy="159028"/>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cxnSp>
          <p:nvCxnSpPr>
            <p:cNvPr id="15393" name="Connecteur droit 31"/>
            <p:cNvCxnSpPr>
              <a:cxnSpLocks noChangeShapeType="1"/>
              <a:stCxn id="13" idx="2"/>
            </p:cNvCxnSpPr>
            <p:nvPr/>
          </p:nvCxnSpPr>
          <p:spPr bwMode="auto">
            <a:xfrm flipH="1">
              <a:off x="6118124" y="2211634"/>
              <a:ext cx="2" cy="170671"/>
            </a:xfrm>
            <a:prstGeom prst="line">
              <a:avLst/>
            </a:prstGeom>
            <a:noFill/>
            <a:ln w="19050" algn="ctr">
              <a:solidFill>
                <a:srgbClr val="E46C0A"/>
              </a:solidFill>
              <a:round/>
              <a:headEnd/>
              <a:tailEnd/>
            </a:ln>
            <a:extLst>
              <a:ext uri="{909E8E84-426E-40DD-AFC4-6F175D3DCCD1}">
                <a14:hiddenFill xmlns:a14="http://schemas.microsoft.com/office/drawing/2010/main">
                  <a:noFill/>
                </a14:hiddenFill>
              </a:ext>
            </a:extLst>
          </p:spPr>
        </p:cxnSp>
        <p:sp>
          <p:nvSpPr>
            <p:cNvPr id="33" name="Flèche droite 32"/>
            <p:cNvSpPr/>
            <p:nvPr/>
          </p:nvSpPr>
          <p:spPr>
            <a:xfrm flipH="1">
              <a:off x="1036302" y="4024757"/>
              <a:ext cx="1268496" cy="71437"/>
            </a:xfrm>
            <a:prstGeom prst="rightArrow">
              <a:avLst/>
            </a:prstGeom>
            <a:solidFill>
              <a:srgbClr val="4BACC6"/>
            </a:solidFill>
            <a:ln w="25400" cap="flat" cmpd="sng" algn="ctr">
              <a:solidFill>
                <a:srgbClr val="4BACC6">
                  <a:shade val="50000"/>
                </a:srgbClr>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grpSp>
          <p:nvGrpSpPr>
            <p:cNvPr id="15395" name="Groupe 33"/>
            <p:cNvGrpSpPr>
              <a:grpSpLocks/>
            </p:cNvGrpSpPr>
            <p:nvPr/>
          </p:nvGrpSpPr>
          <p:grpSpPr bwMode="auto">
            <a:xfrm>
              <a:off x="3583170" y="3746463"/>
              <a:ext cx="288000" cy="288000"/>
              <a:chOff x="3583170" y="3698838"/>
              <a:chExt cx="391350" cy="391314"/>
            </a:xfrm>
          </p:grpSpPr>
          <p:sp>
            <p:nvSpPr>
              <p:cNvPr id="69" name="Ellipse 68"/>
              <p:cNvSpPr/>
              <p:nvPr/>
            </p:nvSpPr>
            <p:spPr>
              <a:xfrm>
                <a:off x="3582692" y="3699490"/>
                <a:ext cx="392633" cy="390415"/>
              </a:xfrm>
              <a:prstGeom prst="ellips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cxnSp>
            <p:nvCxnSpPr>
              <p:cNvPr id="15431" name="Connecteur droit 69"/>
              <p:cNvCxnSpPr>
                <a:cxnSpLocks noChangeShapeType="1"/>
                <a:stCxn id="69" idx="7"/>
                <a:endCxn id="69" idx="3"/>
              </p:cNvCxnSpPr>
              <p:nvPr/>
            </p:nvCxnSpPr>
            <p:spPr bwMode="auto">
              <a:xfrm flipH="1">
                <a:off x="3640482" y="3756147"/>
                <a:ext cx="276724" cy="27669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432" name="Connecteur droit 70"/>
              <p:cNvCxnSpPr>
                <a:cxnSpLocks noChangeShapeType="1"/>
                <a:stCxn id="69" idx="1"/>
                <a:endCxn id="69" idx="5"/>
              </p:cNvCxnSpPr>
              <p:nvPr/>
            </p:nvCxnSpPr>
            <p:spPr bwMode="auto">
              <a:xfrm>
                <a:off x="3640482" y="3756147"/>
                <a:ext cx="276724" cy="27669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35" name="ZoneTexte 36"/>
            <p:cNvSpPr txBox="1"/>
            <p:nvPr/>
          </p:nvSpPr>
          <p:spPr>
            <a:xfrm>
              <a:off x="1036302" y="4462907"/>
              <a:ext cx="1268496" cy="306387"/>
            </a:xfrm>
            <a:prstGeom prst="rect">
              <a:avLst/>
            </a:prstGeom>
            <a:noFill/>
          </p:spPr>
          <p:txBody>
            <a:bodyPr>
              <a:spAutoFit/>
            </a:bodyPr>
            <a:lstStyle/>
            <a:p>
              <a:pPr fontAlgn="auto">
                <a:spcBef>
                  <a:spcPts val="0"/>
                </a:spcBef>
                <a:spcAft>
                  <a:spcPts val="0"/>
                </a:spcAft>
                <a:defRPr/>
              </a:pPr>
              <a:r>
                <a:rPr lang="fr-FR" sz="1400" b="0" kern="0" dirty="0">
                  <a:solidFill>
                    <a:srgbClr val="000000"/>
                  </a:solidFill>
                  <a:latin typeface="Calibri"/>
                  <a:ea typeface="Times New Roman"/>
                  <a:cs typeface="Times New Roman"/>
                </a:rPr>
                <a:t>Mode FC</a:t>
              </a:r>
              <a:endParaRPr lang="fr-FR" sz="1400" b="0" kern="0" dirty="0">
                <a:solidFill>
                  <a:prstClr val="black"/>
                </a:solidFill>
                <a:latin typeface="Times New Roman"/>
                <a:ea typeface="Times New Roman"/>
              </a:endParaRPr>
            </a:p>
          </p:txBody>
        </p:sp>
        <p:sp>
          <p:nvSpPr>
            <p:cNvPr id="36" name="Flèche droite 35"/>
            <p:cNvSpPr/>
            <p:nvPr/>
          </p:nvSpPr>
          <p:spPr>
            <a:xfrm>
              <a:off x="1036302" y="4412107"/>
              <a:ext cx="1268496" cy="69850"/>
            </a:xfrm>
            <a:prstGeom prst="rightArrow">
              <a:avLst/>
            </a:prstGeom>
            <a:solidFill>
              <a:srgbClr val="F79646">
                <a:lumMod val="40000"/>
                <a:lumOff val="60000"/>
              </a:srgbClr>
            </a:solidFill>
            <a:ln w="25400" cap="flat" cmpd="sng" algn="ctr">
              <a:solidFill>
                <a:srgbClr val="F79646"/>
              </a:solidFill>
              <a:prstDash val="solid"/>
            </a:ln>
            <a:effectLst/>
          </p:spPr>
          <p:txBody>
            <a:bodyPr anchor="ctr"/>
            <a:lstStyle/>
            <a:p>
              <a:pPr fontAlgn="auto">
                <a:spcBef>
                  <a:spcPts val="0"/>
                </a:spcBef>
                <a:spcAft>
                  <a:spcPts val="0"/>
                </a:spcAft>
                <a:defRPr/>
              </a:pPr>
              <a:endParaRPr lang="fr-FR" sz="1400" b="0" kern="0">
                <a:solidFill>
                  <a:prstClr val="white"/>
                </a:solidFill>
                <a:latin typeface="Calibri"/>
              </a:endParaRPr>
            </a:p>
          </p:txBody>
        </p:sp>
        <p:grpSp>
          <p:nvGrpSpPr>
            <p:cNvPr id="15398" name="Groupe 36"/>
            <p:cNvGrpSpPr>
              <a:grpSpLocks/>
            </p:cNvGrpSpPr>
            <p:nvPr/>
          </p:nvGrpSpPr>
          <p:grpSpPr bwMode="auto">
            <a:xfrm>
              <a:off x="1599349" y="2226016"/>
              <a:ext cx="288000" cy="288000"/>
              <a:chOff x="1599349" y="2186361"/>
              <a:chExt cx="391350" cy="391314"/>
            </a:xfrm>
          </p:grpSpPr>
          <p:sp>
            <p:nvSpPr>
              <p:cNvPr id="66" name="Ellipse 65"/>
              <p:cNvSpPr/>
              <p:nvPr/>
            </p:nvSpPr>
            <p:spPr>
              <a:xfrm>
                <a:off x="1600100" y="2186498"/>
                <a:ext cx="390475" cy="390415"/>
              </a:xfrm>
              <a:prstGeom prst="ellips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cxnSp>
            <p:nvCxnSpPr>
              <p:cNvPr id="15428" name="Connecteur droit 66"/>
              <p:cNvCxnSpPr>
                <a:cxnSpLocks noChangeShapeType="1"/>
                <a:stCxn id="66" idx="0"/>
                <a:endCxn id="66" idx="4"/>
              </p:cNvCxnSpPr>
              <p:nvPr/>
            </p:nvCxnSpPr>
            <p:spPr bwMode="auto">
              <a:xfrm>
                <a:off x="1795024" y="2186361"/>
                <a:ext cx="0" cy="391314"/>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429" name="Connecteur droit 67"/>
              <p:cNvCxnSpPr>
                <a:cxnSpLocks noChangeShapeType="1"/>
                <a:stCxn id="66" idx="2"/>
                <a:endCxn id="66" idx="6"/>
              </p:cNvCxnSpPr>
              <p:nvPr/>
            </p:nvCxnSpPr>
            <p:spPr bwMode="auto">
              <a:xfrm>
                <a:off x="1599349" y="2382018"/>
                <a:ext cx="39135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cxnSp>
          <p:nvCxnSpPr>
            <p:cNvPr id="15399" name="Connecteur droit 37"/>
            <p:cNvCxnSpPr>
              <a:cxnSpLocks noChangeShapeType="1"/>
            </p:cNvCxnSpPr>
            <p:nvPr/>
          </p:nvCxnSpPr>
          <p:spPr bwMode="auto">
            <a:xfrm>
              <a:off x="6200172" y="2228678"/>
              <a:ext cx="0" cy="9360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400" name="Connecteur droit 38"/>
            <p:cNvCxnSpPr>
              <a:cxnSpLocks noChangeShapeType="1"/>
            </p:cNvCxnSpPr>
            <p:nvPr/>
          </p:nvCxnSpPr>
          <p:spPr bwMode="auto">
            <a:xfrm>
              <a:off x="5714397" y="2228678"/>
              <a:ext cx="0" cy="9360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401" name="Connecteur droit 39"/>
            <p:cNvCxnSpPr>
              <a:cxnSpLocks noChangeShapeType="1"/>
            </p:cNvCxnSpPr>
            <p:nvPr/>
          </p:nvCxnSpPr>
          <p:spPr bwMode="auto">
            <a:xfrm>
              <a:off x="5238147" y="2221158"/>
              <a:ext cx="0" cy="9360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402" name="Connecteur droit 40"/>
            <p:cNvCxnSpPr>
              <a:cxnSpLocks noChangeShapeType="1"/>
            </p:cNvCxnSpPr>
            <p:nvPr/>
          </p:nvCxnSpPr>
          <p:spPr bwMode="auto">
            <a:xfrm>
              <a:off x="4754167" y="2220824"/>
              <a:ext cx="0" cy="9360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403" name="Connecteur droit 41"/>
            <p:cNvCxnSpPr>
              <a:cxnSpLocks noChangeShapeType="1"/>
              <a:endCxn id="43" idx="4"/>
            </p:cNvCxnSpPr>
            <p:nvPr/>
          </p:nvCxnSpPr>
          <p:spPr bwMode="auto">
            <a:xfrm flipH="1" flipV="1">
              <a:off x="1396702" y="3165280"/>
              <a:ext cx="4799280"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43" name="Cylindre 42"/>
            <p:cNvSpPr/>
            <p:nvPr/>
          </p:nvSpPr>
          <p:spPr>
            <a:xfrm>
              <a:off x="464765" y="2842067"/>
              <a:ext cx="931924" cy="647701"/>
            </a:xfrm>
            <a:prstGeom prst="can">
              <a:avLst/>
            </a:prstGeom>
            <a:solidFill>
              <a:srgbClr val="00B0F0"/>
            </a:solidFill>
            <a:ln w="25400" cap="flat" cmpd="sng" algn="ctr">
              <a:solidFill>
                <a:srgbClr val="0070C0"/>
              </a:solidFill>
              <a:prstDash val="solid"/>
            </a:ln>
            <a:effectLst/>
          </p:spPr>
          <p:txBody>
            <a:bodyPr anchor="ctr"/>
            <a:lstStyle/>
            <a:p>
              <a:pPr algn="ctr" fontAlgn="auto">
                <a:spcBef>
                  <a:spcPts val="0"/>
                </a:spcBef>
                <a:spcAft>
                  <a:spcPts val="0"/>
                </a:spcAft>
                <a:defRPr/>
              </a:pPr>
              <a:r>
                <a:rPr lang="fr-FR" sz="1200" b="0" kern="0" dirty="0">
                  <a:solidFill>
                    <a:srgbClr val="000000"/>
                  </a:solidFill>
                  <a:latin typeface="Calibri"/>
                  <a:ea typeface="Times New Roman"/>
                  <a:cs typeface="Times New Roman"/>
                </a:rPr>
                <a:t>O2 Storage</a:t>
              </a:r>
              <a:endParaRPr lang="fr-FR" sz="1200" b="0" kern="0" dirty="0">
                <a:solidFill>
                  <a:prstClr val="white"/>
                </a:solidFill>
                <a:latin typeface="Times New Roman"/>
                <a:ea typeface="Times New Roman"/>
              </a:endParaRPr>
            </a:p>
          </p:txBody>
        </p:sp>
        <p:cxnSp>
          <p:nvCxnSpPr>
            <p:cNvPr id="15405" name="Connecteur droit 43"/>
            <p:cNvCxnSpPr>
              <a:cxnSpLocks noChangeShapeType="1"/>
            </p:cNvCxnSpPr>
            <p:nvPr/>
          </p:nvCxnSpPr>
          <p:spPr bwMode="auto">
            <a:xfrm>
              <a:off x="3190875" y="3166349"/>
              <a:ext cx="0" cy="12240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406" name="Connecteur droit 44"/>
            <p:cNvCxnSpPr>
              <a:cxnSpLocks noChangeShapeType="1"/>
            </p:cNvCxnSpPr>
            <p:nvPr/>
          </p:nvCxnSpPr>
          <p:spPr bwMode="auto">
            <a:xfrm>
              <a:off x="3190875" y="4386783"/>
              <a:ext cx="2961672"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nvGrpSpPr>
            <p:cNvPr id="15407" name="Groupe 45"/>
            <p:cNvGrpSpPr>
              <a:grpSpLocks/>
            </p:cNvGrpSpPr>
            <p:nvPr/>
          </p:nvGrpSpPr>
          <p:grpSpPr bwMode="auto">
            <a:xfrm>
              <a:off x="1599349" y="3017882"/>
              <a:ext cx="288000" cy="288000"/>
              <a:chOff x="1599349" y="2186361"/>
              <a:chExt cx="391350" cy="391314"/>
            </a:xfrm>
          </p:grpSpPr>
          <p:sp>
            <p:nvSpPr>
              <p:cNvPr id="63" name="Ellipse 62"/>
              <p:cNvSpPr/>
              <p:nvPr/>
            </p:nvSpPr>
            <p:spPr>
              <a:xfrm>
                <a:off x="1600100" y="2186903"/>
                <a:ext cx="390475" cy="390413"/>
              </a:xfrm>
              <a:prstGeom prst="ellips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cxnSp>
            <p:nvCxnSpPr>
              <p:cNvPr id="15425" name="Connecteur droit 63"/>
              <p:cNvCxnSpPr>
                <a:cxnSpLocks noChangeShapeType="1"/>
                <a:stCxn id="63" idx="0"/>
                <a:endCxn id="63" idx="4"/>
              </p:cNvCxnSpPr>
              <p:nvPr/>
            </p:nvCxnSpPr>
            <p:spPr bwMode="auto">
              <a:xfrm>
                <a:off x="1795024" y="2186361"/>
                <a:ext cx="0" cy="391314"/>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426" name="Connecteur droit 64"/>
              <p:cNvCxnSpPr>
                <a:cxnSpLocks noChangeShapeType="1"/>
                <a:stCxn id="63" idx="2"/>
                <a:endCxn id="63" idx="6"/>
              </p:cNvCxnSpPr>
              <p:nvPr/>
            </p:nvCxnSpPr>
            <p:spPr bwMode="auto">
              <a:xfrm>
                <a:off x="1599349" y="2382018"/>
                <a:ext cx="39135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15408" name="Groupe 46"/>
            <p:cNvGrpSpPr>
              <a:grpSpLocks/>
            </p:cNvGrpSpPr>
            <p:nvPr/>
          </p:nvGrpSpPr>
          <p:grpSpPr bwMode="auto">
            <a:xfrm>
              <a:off x="2319373" y="3007499"/>
              <a:ext cx="216000" cy="324000"/>
              <a:chOff x="2230287" y="2070924"/>
              <a:chExt cx="295369" cy="626891"/>
            </a:xfrm>
          </p:grpSpPr>
          <p:sp>
            <p:nvSpPr>
              <p:cNvPr id="61" name="Triangle isocèle 60"/>
              <p:cNvSpPr/>
              <p:nvPr/>
            </p:nvSpPr>
            <p:spPr>
              <a:xfrm flipV="1">
                <a:off x="2229895" y="2070284"/>
                <a:ext cx="295251" cy="316373"/>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sp>
            <p:nvSpPr>
              <p:cNvPr id="62" name="Triangle isocèle 61"/>
              <p:cNvSpPr/>
              <p:nvPr/>
            </p:nvSpPr>
            <p:spPr>
              <a:xfrm>
                <a:off x="2229895" y="2380513"/>
                <a:ext cx="295251" cy="316371"/>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grpSp>
        <p:grpSp>
          <p:nvGrpSpPr>
            <p:cNvPr id="15409" name="Groupe 47"/>
            <p:cNvGrpSpPr>
              <a:grpSpLocks/>
            </p:cNvGrpSpPr>
            <p:nvPr/>
          </p:nvGrpSpPr>
          <p:grpSpPr bwMode="auto">
            <a:xfrm>
              <a:off x="3588157" y="2946739"/>
              <a:ext cx="216000" cy="432000"/>
              <a:chOff x="3583170" y="2047517"/>
              <a:chExt cx="295369" cy="631020"/>
            </a:xfrm>
          </p:grpSpPr>
          <p:sp>
            <p:nvSpPr>
              <p:cNvPr id="59" name="Triangle isocèle 58"/>
              <p:cNvSpPr/>
              <p:nvPr/>
            </p:nvSpPr>
            <p:spPr>
              <a:xfrm flipV="1">
                <a:off x="3582384" y="2363032"/>
                <a:ext cx="295251" cy="315365"/>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sp>
            <p:nvSpPr>
              <p:cNvPr id="60" name="Triangle isocèle 59"/>
              <p:cNvSpPr/>
              <p:nvPr/>
            </p:nvSpPr>
            <p:spPr>
              <a:xfrm>
                <a:off x="3582384" y="2047667"/>
                <a:ext cx="295251" cy="315365"/>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grpSp>
        <p:grpSp>
          <p:nvGrpSpPr>
            <p:cNvPr id="15410" name="Groupe 48"/>
            <p:cNvGrpSpPr>
              <a:grpSpLocks/>
            </p:cNvGrpSpPr>
            <p:nvPr/>
          </p:nvGrpSpPr>
          <p:grpSpPr bwMode="auto">
            <a:xfrm>
              <a:off x="3613413" y="4241043"/>
              <a:ext cx="288000" cy="288000"/>
              <a:chOff x="3583170" y="3663504"/>
              <a:chExt cx="391350" cy="391314"/>
            </a:xfrm>
          </p:grpSpPr>
          <p:sp>
            <p:nvSpPr>
              <p:cNvPr id="56" name="Ellipse 55"/>
              <p:cNvSpPr/>
              <p:nvPr/>
            </p:nvSpPr>
            <p:spPr>
              <a:xfrm>
                <a:off x="3582586" y="3662980"/>
                <a:ext cx="392633" cy="392571"/>
              </a:xfrm>
              <a:prstGeom prst="ellips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cxnSp>
            <p:nvCxnSpPr>
              <p:cNvPr id="15418" name="Connecteur droit 56"/>
              <p:cNvCxnSpPr>
                <a:cxnSpLocks noChangeShapeType="1"/>
                <a:stCxn id="56" idx="7"/>
                <a:endCxn id="56" idx="3"/>
              </p:cNvCxnSpPr>
              <p:nvPr/>
            </p:nvCxnSpPr>
            <p:spPr bwMode="auto">
              <a:xfrm flipH="1">
                <a:off x="3640482" y="3720811"/>
                <a:ext cx="276725" cy="2767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419" name="Connecteur droit 57"/>
              <p:cNvCxnSpPr>
                <a:cxnSpLocks noChangeShapeType="1"/>
                <a:stCxn id="56" idx="1"/>
                <a:endCxn id="56" idx="5"/>
              </p:cNvCxnSpPr>
              <p:nvPr/>
            </p:nvCxnSpPr>
            <p:spPr bwMode="auto">
              <a:xfrm>
                <a:off x="3640482" y="3720811"/>
                <a:ext cx="276725" cy="2767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15411" name="Groupe 49"/>
            <p:cNvGrpSpPr>
              <a:grpSpLocks/>
            </p:cNvGrpSpPr>
            <p:nvPr/>
          </p:nvGrpSpPr>
          <p:grpSpPr bwMode="auto">
            <a:xfrm>
              <a:off x="4578027" y="4217115"/>
              <a:ext cx="216000" cy="324000"/>
              <a:chOff x="4579745" y="3583848"/>
              <a:chExt cx="295369" cy="626002"/>
            </a:xfrm>
          </p:grpSpPr>
          <p:sp>
            <p:nvSpPr>
              <p:cNvPr id="54" name="Triangle isocèle 53"/>
              <p:cNvSpPr/>
              <p:nvPr/>
            </p:nvSpPr>
            <p:spPr>
              <a:xfrm>
                <a:off x="4580044" y="3893114"/>
                <a:ext cx="295251" cy="315922"/>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dirty="0">
                    <a:solidFill>
                      <a:prstClr val="white"/>
                    </a:solidFill>
                    <a:latin typeface="Calibri"/>
                    <a:ea typeface="Times New Roman"/>
                    <a:cs typeface="Times New Roman"/>
                  </a:rPr>
                  <a:t> </a:t>
                </a:r>
                <a:endParaRPr lang="fr-FR" sz="1400" b="0" kern="0" dirty="0">
                  <a:solidFill>
                    <a:prstClr val="white"/>
                  </a:solidFill>
                  <a:latin typeface="Calibri"/>
                  <a:ea typeface="Calibri"/>
                  <a:cs typeface="Times New Roman"/>
                </a:endParaRPr>
              </a:p>
            </p:txBody>
          </p:sp>
          <p:sp>
            <p:nvSpPr>
              <p:cNvPr id="55" name="Triangle isocèle 54"/>
              <p:cNvSpPr/>
              <p:nvPr/>
            </p:nvSpPr>
            <p:spPr>
              <a:xfrm flipV="1">
                <a:off x="4580044" y="3583324"/>
                <a:ext cx="295251" cy="315924"/>
              </a:xfrm>
              <a:prstGeom prst="triangle">
                <a:avLst/>
              </a:prstGeom>
              <a:noFill/>
              <a:ln w="19050" cap="flat" cmpd="sng" algn="ctr">
                <a:solidFill>
                  <a:sysClr val="windowText" lastClr="000000"/>
                </a:solidFill>
                <a:prstDash val="solid"/>
              </a:ln>
              <a:effectLst/>
            </p:spPr>
            <p:txBody>
              <a:bodyPr anchor="ctr"/>
              <a:lstStyle/>
              <a:p>
                <a:pPr fontAlgn="auto">
                  <a:lnSpc>
                    <a:spcPct val="115000"/>
                  </a:lnSpc>
                  <a:spcBef>
                    <a:spcPts val="0"/>
                  </a:spcBef>
                  <a:spcAft>
                    <a:spcPts val="1000"/>
                  </a:spcAft>
                  <a:defRPr/>
                </a:pPr>
                <a:r>
                  <a:rPr lang="fr-FR" sz="1400" b="0" kern="0">
                    <a:solidFill>
                      <a:prstClr val="white"/>
                    </a:solidFill>
                    <a:latin typeface="Calibri"/>
                    <a:ea typeface="Times New Roman"/>
                    <a:cs typeface="Times New Roman"/>
                  </a:rPr>
                  <a:t> </a:t>
                </a:r>
                <a:endParaRPr lang="fr-FR" sz="1400" b="0" kern="0">
                  <a:solidFill>
                    <a:prstClr val="white"/>
                  </a:solidFill>
                  <a:latin typeface="Calibri"/>
                  <a:ea typeface="Calibri"/>
                  <a:cs typeface="Times New Roman"/>
                </a:endParaRPr>
              </a:p>
            </p:txBody>
          </p:sp>
        </p:grpSp>
        <p:sp>
          <p:nvSpPr>
            <p:cNvPr id="51" name="Cube 50"/>
            <p:cNvSpPr/>
            <p:nvPr/>
          </p:nvSpPr>
          <p:spPr>
            <a:xfrm>
              <a:off x="7193028" y="2518217"/>
              <a:ext cx="931924" cy="812801"/>
            </a:xfrm>
            <a:prstGeom prst="cube">
              <a:avLst/>
            </a:prstGeom>
            <a:solidFill>
              <a:srgbClr val="4BACC6">
                <a:lumMod val="20000"/>
                <a:lumOff val="80000"/>
              </a:srgbClr>
            </a:solidFill>
            <a:ln w="25400" cap="flat" cmpd="sng" algn="ctr">
              <a:solidFill>
                <a:srgbClr val="4BACC6">
                  <a:lumMod val="40000"/>
                  <a:lumOff val="60000"/>
                </a:srgbClr>
              </a:solidFill>
              <a:prstDash val="solid"/>
            </a:ln>
            <a:effectLst/>
          </p:spPr>
          <p:txBody>
            <a:bodyPr lIns="0" tIns="0" rIns="0" bIns="0" anchor="ctr"/>
            <a:lstStyle/>
            <a:p>
              <a:pPr algn="ctr" fontAlgn="auto">
                <a:spcBef>
                  <a:spcPts val="0"/>
                </a:spcBef>
                <a:spcAft>
                  <a:spcPts val="0"/>
                </a:spcAft>
                <a:defRPr/>
              </a:pPr>
              <a:r>
                <a:rPr lang="fr-FR" sz="1200" b="0" kern="0" dirty="0">
                  <a:solidFill>
                    <a:prstClr val="black"/>
                  </a:solidFill>
                  <a:latin typeface="Calibri"/>
                </a:rPr>
                <a:t>Water Storage</a:t>
              </a:r>
            </a:p>
          </p:txBody>
        </p:sp>
        <p:cxnSp>
          <p:nvCxnSpPr>
            <p:cNvPr id="15413" name="Connecteur en angle 51"/>
            <p:cNvCxnSpPr>
              <a:cxnSpLocks noChangeShapeType="1"/>
              <a:stCxn id="51" idx="3"/>
              <a:endCxn id="9" idx="5"/>
            </p:cNvCxnSpPr>
            <p:nvPr/>
          </p:nvCxnSpPr>
          <p:spPr bwMode="auto">
            <a:xfrm rot="5400000">
              <a:off x="7090103" y="3489921"/>
              <a:ext cx="625890" cy="309046"/>
            </a:xfrm>
            <a:prstGeom prst="bentConnector2">
              <a:avLst/>
            </a:prstGeom>
            <a:noFill/>
            <a:ln w="19050" algn="ctr">
              <a:solidFill>
                <a:srgbClr val="B7DEE8"/>
              </a:solidFill>
              <a:miter lim="800000"/>
              <a:headEnd/>
              <a:tailEnd type="triangle" w="med" len="med"/>
            </a:ln>
            <a:extLst>
              <a:ext uri="{909E8E84-426E-40DD-AFC4-6F175D3DCCD1}">
                <a14:hiddenFill xmlns:a14="http://schemas.microsoft.com/office/drawing/2010/main">
                  <a:noFill/>
                </a14:hiddenFill>
              </a:ext>
            </a:extLst>
          </p:spPr>
        </p:cxnSp>
        <p:cxnSp>
          <p:nvCxnSpPr>
            <p:cNvPr id="15414" name="Connecteur en angle 52"/>
            <p:cNvCxnSpPr>
              <a:cxnSpLocks noChangeShapeType="1"/>
              <a:stCxn id="7" idx="5"/>
              <a:endCxn id="51" idx="0"/>
            </p:cNvCxnSpPr>
            <p:nvPr/>
          </p:nvCxnSpPr>
          <p:spPr bwMode="auto">
            <a:xfrm>
              <a:off x="6700534" y="1740379"/>
              <a:ext cx="1060324" cy="777971"/>
            </a:xfrm>
            <a:prstGeom prst="bentConnector2">
              <a:avLst/>
            </a:prstGeom>
            <a:noFill/>
            <a:ln w="19050" algn="ctr">
              <a:solidFill>
                <a:srgbClr val="B7DEE8"/>
              </a:solidFill>
              <a:miter lim="800000"/>
              <a:headEnd/>
              <a:tailEnd type="triangle" w="med" len="med"/>
            </a:ln>
            <a:extLst>
              <a:ext uri="{909E8E84-426E-40DD-AFC4-6F175D3DCCD1}">
                <a14:hiddenFill xmlns:a14="http://schemas.microsoft.com/office/drawing/2010/main">
                  <a:noFill/>
                </a14:hiddenFill>
              </a:ext>
            </a:extLst>
          </p:spPr>
        </p:cxnSp>
      </p:grpSp>
      <p:graphicFrame>
        <p:nvGraphicFramePr>
          <p:cNvPr id="79" name="Tableau 78"/>
          <p:cNvGraphicFramePr>
            <a:graphicFrameLocks noGrp="1"/>
          </p:cNvGraphicFramePr>
          <p:nvPr>
            <p:extLst>
              <p:ext uri="{D42A27DB-BD31-4B8C-83A1-F6EECF244321}">
                <p14:modId xmlns:p14="http://schemas.microsoft.com/office/powerpoint/2010/main" val="2936954116"/>
              </p:ext>
            </p:extLst>
          </p:nvPr>
        </p:nvGraphicFramePr>
        <p:xfrm>
          <a:off x="189251" y="1182720"/>
          <a:ext cx="4757738" cy="2133600"/>
        </p:xfrm>
        <a:graphic>
          <a:graphicData uri="http://schemas.openxmlformats.org/drawingml/2006/table">
            <a:tbl>
              <a:tblPr firstRow="1" firstCol="1" bandRow="1"/>
              <a:tblGrid>
                <a:gridCol w="991037"/>
                <a:gridCol w="2559173"/>
                <a:gridCol w="702169"/>
                <a:gridCol w="505359"/>
              </a:tblGrid>
              <a:tr h="144145">
                <a:tc rowSpan="3">
                  <a:txBody>
                    <a:bodyPr/>
                    <a:lstStyle/>
                    <a:p>
                      <a:pPr algn="just"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Storage</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Pressure</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35</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bar</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Volume of hydrogen</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6</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a:t>
                      </a:r>
                      <a:r>
                        <a:rPr lang="en-GB" sz="1400" baseline="30000">
                          <a:effectLst/>
                          <a:latin typeface="Calibri" panose="020F0502020204030204" pitchFamily="34" charset="0"/>
                          <a:ea typeface="Times New Roman"/>
                          <a:cs typeface="Calibri" panose="020F0502020204030204" pitchFamily="34" charset="0"/>
                        </a:rPr>
                        <a:t>3</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Volume of oxygen</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3</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a:t>
                      </a:r>
                      <a:r>
                        <a:rPr lang="en-GB" sz="1400" baseline="30000">
                          <a:effectLst/>
                          <a:latin typeface="Calibri" panose="020F0502020204030204" pitchFamily="34" charset="0"/>
                          <a:ea typeface="Times New Roman"/>
                          <a:cs typeface="Calibri" panose="020F0502020204030204" pitchFamily="34" charset="0"/>
                        </a:rPr>
                        <a:t>3</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rowSpan="5">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Pipe</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Pipe diameter</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9.5 </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mm</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Pipe length inside container</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45</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Pipe length outside container</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6</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Fuel cell pressure</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9 to 2 </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bar</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Electrolyser pressure</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40</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bar</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144145">
                <a:tc rowSpan="2">
                  <a:txBody>
                    <a:bodyPr/>
                    <a:lstStyle/>
                    <a:p>
                      <a:pPr algn="just"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Container</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fontAlgn="auto" hangingPunct="1">
                        <a:spcAft>
                          <a:spcPts val="0"/>
                        </a:spcAft>
                      </a:pPr>
                      <a:r>
                        <a:rPr lang="en-GB" sz="1400">
                          <a:effectLst/>
                          <a:latin typeface="Calibri" panose="020F0502020204030204" pitchFamily="34" charset="0"/>
                          <a:ea typeface="Times New Roman"/>
                          <a:cs typeface="Calibri" panose="020F0502020204030204" pitchFamily="34" charset="0"/>
                        </a:rPr>
                        <a:t>Free volume</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20</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a:effectLst/>
                          <a:latin typeface="Calibri" panose="020F0502020204030204" pitchFamily="34" charset="0"/>
                          <a:ea typeface="Times New Roman"/>
                          <a:cs typeface="Calibri" panose="020F0502020204030204" pitchFamily="34" charset="0"/>
                        </a:rPr>
                        <a:t>m</a:t>
                      </a:r>
                      <a:r>
                        <a:rPr lang="en-GB" sz="1400" baseline="30000">
                          <a:effectLst/>
                          <a:latin typeface="Calibri" panose="020F0502020204030204" pitchFamily="34" charset="0"/>
                          <a:ea typeface="Times New Roman"/>
                          <a:cs typeface="Calibri" panose="020F0502020204030204" pitchFamily="34" charset="0"/>
                        </a:rPr>
                        <a:t>3</a:t>
                      </a:r>
                      <a:endParaRPr lang="fr-FR" sz="140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145">
                <a:tc vMerge="1">
                  <a:txBody>
                    <a:bodyPr/>
                    <a:lstStyle/>
                    <a:p>
                      <a:endParaRPr lang="fr-FR"/>
                    </a:p>
                  </a:txBody>
                  <a:tcPr/>
                </a:tc>
                <a:tc>
                  <a:txBody>
                    <a:bodyPr/>
                    <a:lstStyle/>
                    <a:p>
                      <a:pPr algn="l"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Ambient temperature</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auto" hangingPunct="1">
                        <a:spcAft>
                          <a:spcPts val="0"/>
                        </a:spcAft>
                      </a:pPr>
                      <a:r>
                        <a:rPr lang="en-GB" sz="1400">
                          <a:effectLst/>
                          <a:latin typeface="Calibri" panose="020F0502020204030204" pitchFamily="34" charset="0"/>
                          <a:ea typeface="Times New Roman"/>
                          <a:cs typeface="Calibri" panose="020F0502020204030204" pitchFamily="34" charset="0"/>
                        </a:rPr>
                        <a:t>288</a:t>
                      </a:r>
                      <a:endParaRPr lang="fr-FR" sz="1400">
                        <a:effectLst/>
                        <a:latin typeface="Calibri" panose="020F0502020204030204" pitchFamily="34" charset="0"/>
                        <a:ea typeface="Times New Roman"/>
                        <a:cs typeface="Calibri" panose="020F0502020204030204" pitchFamily="34" charset="0"/>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pPr>
                      <a:r>
                        <a:rPr lang="en-GB" sz="1400" dirty="0">
                          <a:effectLst/>
                          <a:latin typeface="Calibri" panose="020F0502020204030204" pitchFamily="34" charset="0"/>
                          <a:ea typeface="Times New Roman"/>
                          <a:cs typeface="Calibri" panose="020F0502020204030204" pitchFamily="34" charset="0"/>
                        </a:rPr>
                        <a:t>K</a:t>
                      </a:r>
                      <a:endParaRPr lang="fr-FR" sz="1400" dirty="0">
                        <a:effectLst/>
                        <a:latin typeface="Calibri" panose="020F0502020204030204" pitchFamily="34" charset="0"/>
                        <a:ea typeface="Times New Roman"/>
                        <a:cs typeface="Calibri" panose="020F0502020204030204" pitchFamily="34" charset="0"/>
                      </a:endParaRPr>
                    </a:p>
                  </a:txBody>
                  <a:tcPr marL="68566" marR="68566"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pic>
        <p:nvPicPr>
          <p:cNvPr id="15366"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293" y="1532551"/>
            <a:ext cx="6513512" cy="433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en-US" altLang="fr-FR" dirty="0" smtClean="0"/>
              <a:t>ARAMIS</a:t>
            </a:r>
            <a:r>
              <a:rPr lang="en-US" altLang="fr-FR" dirty="0"/>
              <a:t> </a:t>
            </a:r>
            <a:r>
              <a:rPr lang="en-US" altLang="fr-FR" dirty="0" smtClean="0"/>
              <a:t>– </a:t>
            </a:r>
            <a:r>
              <a:rPr lang="en-US" altLang="fr-FR" dirty="0" smtClean="0"/>
              <a:t>APPLICATION</a:t>
            </a:r>
            <a:br>
              <a:rPr lang="en-US" altLang="fr-FR" dirty="0" smtClean="0"/>
            </a:br>
            <a:endParaRPr lang="fr-FR" altLang="fr-FR" dirty="0" smtClean="0"/>
          </a:p>
        </p:txBody>
      </p:sp>
      <p:sp>
        <p:nvSpPr>
          <p:cNvPr id="16387" name="Espace réservé du contenu 2"/>
          <p:cNvSpPr>
            <a:spLocks noGrp="1"/>
          </p:cNvSpPr>
          <p:nvPr>
            <p:ph idx="1"/>
          </p:nvPr>
        </p:nvSpPr>
        <p:spPr>
          <a:xfrm>
            <a:off x="539552" y="1619250"/>
            <a:ext cx="7845425" cy="4318000"/>
          </a:xfrm>
        </p:spPr>
        <p:txBody>
          <a:bodyPr/>
          <a:lstStyle/>
          <a:p>
            <a:pPr eaLnBrk="1" hangingPunct="1"/>
            <a:r>
              <a:rPr lang="en-GB" altLang="fr-FR" dirty="0" smtClean="0"/>
              <a:t>Identification of accident scenarios</a:t>
            </a:r>
          </a:p>
          <a:p>
            <a:pPr lvl="1"/>
            <a:r>
              <a:rPr lang="en-GB" altLang="fr-FR" b="0" dirty="0" smtClean="0"/>
              <a:t>1. Selection of the potential hazards present in this application. </a:t>
            </a:r>
          </a:p>
          <a:p>
            <a:pPr lvl="2"/>
            <a:r>
              <a:rPr lang="en-GB" altLang="fr-FR" sz="1600" b="1" dirty="0" smtClean="0"/>
              <a:t>Hydrogen </a:t>
            </a:r>
          </a:p>
          <a:p>
            <a:pPr lvl="2"/>
            <a:r>
              <a:rPr lang="en-GB" altLang="fr-FR" sz="1600" b="0" dirty="0" smtClean="0"/>
              <a:t>oxygen</a:t>
            </a:r>
            <a:endParaRPr lang="fr-FR" altLang="fr-FR" sz="1600" b="0" dirty="0" smtClean="0"/>
          </a:p>
        </p:txBody>
      </p:sp>
      <p:sp>
        <p:nvSpPr>
          <p:cNvPr id="16388" name="Espace réservé du pied de page 3"/>
          <p:cNvSpPr>
            <a:spLocks noGrp="1"/>
          </p:cNvSpPr>
          <p:nvPr>
            <p:ph type="ftr" sz="quarter" idx="10"/>
          </p:nvPr>
        </p:nvSpPr>
        <p:spPr>
          <a:noFill/>
        </p:spPr>
        <p:txBody>
          <a:bodyPr/>
          <a:lstStyle>
            <a:lvl1pPr eaLnBrk="0" hangingPunct="0">
              <a:spcAft>
                <a:spcPct val="20000"/>
              </a:spcAft>
              <a:buClr>
                <a:schemeClr val="tx2"/>
              </a:buClr>
              <a:buFont typeface="Arial" charset="0"/>
              <a:buBlip>
                <a:blip r:embed="rId2"/>
              </a:buBlip>
              <a:defRPr sz="2000" b="1">
                <a:solidFill>
                  <a:schemeClr val="tx1"/>
                </a:solidFill>
                <a:latin typeface="Arial" charset="0"/>
              </a:defRPr>
            </a:lvl1pPr>
            <a:lvl2pPr marL="742950" indent="-285750" eaLnBrk="0" hangingPunct="0">
              <a:spcAft>
                <a:spcPct val="10000"/>
              </a:spcAft>
              <a:buClr>
                <a:schemeClr val="accent1"/>
              </a:buClr>
              <a:buSzPct val="95000"/>
              <a:buFont typeface="Wingdings" pitchFamily="2" charset="2"/>
              <a:buChar char="u"/>
              <a:defRPr sz="1600" b="1">
                <a:solidFill>
                  <a:schemeClr val="tx1"/>
                </a:solidFill>
                <a:latin typeface="Arial" charset="0"/>
              </a:defRPr>
            </a:lvl2pPr>
            <a:lvl3pPr marL="1143000" indent="-228600" eaLnBrk="0" hangingPunct="0">
              <a:buClr>
                <a:schemeClr val="tx2"/>
              </a:buClr>
              <a:buFont typeface="Symbol" pitchFamily="18" charset="2"/>
              <a:buChar char="·"/>
              <a:defRPr sz="1400">
                <a:solidFill>
                  <a:schemeClr val="tx1"/>
                </a:solidFill>
                <a:latin typeface="Arial" charset="0"/>
              </a:defRPr>
            </a:lvl3pPr>
            <a:lvl4pPr marL="1600200" indent="-228600" eaLnBrk="0" hangingPunct="0">
              <a:buClr>
                <a:schemeClr val="tx1"/>
              </a:buClr>
              <a:buFont typeface="Arial" charset="0"/>
              <a:buChar char="-"/>
              <a:defRPr sz="1200">
                <a:solidFill>
                  <a:schemeClr val="tx1"/>
                </a:solidFill>
                <a:latin typeface="Arial" charset="0"/>
              </a:defRPr>
            </a:lvl4pPr>
            <a:lvl5pPr marL="2057400" indent="-228600" eaLnBrk="0" hangingPunct="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Aft>
                <a:spcPct val="0"/>
              </a:spcAft>
              <a:buClrTx/>
              <a:buFontTx/>
              <a:buNone/>
            </a:pPr>
            <a:endParaRPr lang="fr-FR" altLang="fr-FR" sz="1000" smtClean="0"/>
          </a:p>
        </p:txBody>
      </p:sp>
      <p:sp>
        <p:nvSpPr>
          <p:cNvPr id="6" name="Espace réservé du contenu 2"/>
          <p:cNvSpPr txBox="1">
            <a:spLocks/>
          </p:cNvSpPr>
          <p:nvPr/>
        </p:nvSpPr>
        <p:spPr bwMode="auto">
          <a:xfrm>
            <a:off x="539552" y="2924944"/>
            <a:ext cx="784542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20000"/>
              </a:spcBef>
              <a:spcAft>
                <a:spcPct val="20000"/>
              </a:spcAft>
              <a:buClr>
                <a:schemeClr val="tx2"/>
              </a:buClr>
              <a:buFont typeface="Arial" charset="0"/>
              <a:buBlip>
                <a:blip r:embed="rId2"/>
              </a:buBlip>
              <a:defRPr sz="2000" b="1">
                <a:solidFill>
                  <a:schemeClr val="tx1"/>
                </a:solidFill>
                <a:latin typeface="+mn-lt"/>
                <a:ea typeface="+mn-ea"/>
                <a:cs typeface="+mn-cs"/>
              </a:defRPr>
            </a:lvl1pPr>
            <a:lvl2pPr marL="717550" indent="-268288" algn="l" rtl="0" eaLnBrk="0" fontAlgn="base" hangingPunct="0">
              <a:spcBef>
                <a:spcPct val="20000"/>
              </a:spcBef>
              <a:spcAft>
                <a:spcPct val="10000"/>
              </a:spcAft>
              <a:buClr>
                <a:schemeClr val="accent1"/>
              </a:buClr>
              <a:buSzPct val="95000"/>
              <a:buFont typeface="Wingdings" pitchFamily="2" charset="2"/>
              <a:buChar char="u"/>
              <a:defRPr sz="1600" b="1">
                <a:solidFill>
                  <a:schemeClr val="tx1"/>
                </a:solidFill>
                <a:latin typeface="+mn-lt"/>
              </a:defRPr>
            </a:lvl2pPr>
            <a:lvl3pPr marL="1073150" indent="-176213" algn="l" rtl="0" eaLnBrk="0" fontAlgn="base" hangingPunct="0">
              <a:spcBef>
                <a:spcPct val="20000"/>
              </a:spcBef>
              <a:spcAft>
                <a:spcPct val="0"/>
              </a:spcAft>
              <a:buClr>
                <a:schemeClr val="tx2"/>
              </a:buClr>
              <a:buFont typeface="Symbol" pitchFamily="18" charset="2"/>
              <a:buChar char="·"/>
              <a:defRPr sz="1400">
                <a:solidFill>
                  <a:schemeClr val="tx1"/>
                </a:solidFill>
                <a:latin typeface="+mn-lt"/>
              </a:defRPr>
            </a:lvl3pPr>
            <a:lvl4pPr marL="1436688" indent="-93663" algn="l" rtl="0" eaLnBrk="0" fontAlgn="base" hangingPunct="0">
              <a:spcBef>
                <a:spcPct val="20000"/>
              </a:spcBef>
              <a:spcAft>
                <a:spcPct val="0"/>
              </a:spcAft>
              <a:buClr>
                <a:schemeClr val="tx1"/>
              </a:buClr>
              <a:buFont typeface="Arial" charset="0"/>
              <a:buChar char="-"/>
              <a:defRPr sz="1200">
                <a:solidFill>
                  <a:schemeClr val="tx1"/>
                </a:solidFill>
                <a:latin typeface="+mn-lt"/>
              </a:defRPr>
            </a:lvl4pPr>
            <a:lvl5pPr marL="1973263" indent="-179388" algn="l" rtl="0" eaLnBrk="0" fontAlgn="base" hangingPunct="0">
              <a:spcBef>
                <a:spcPct val="20000"/>
              </a:spcBef>
              <a:spcAft>
                <a:spcPct val="0"/>
              </a:spcAft>
              <a:buFont typeface="Arial" charset="0"/>
              <a:buChar char="­"/>
              <a:defRPr sz="1200">
                <a:solidFill>
                  <a:schemeClr val="tx1"/>
                </a:solidFill>
                <a:latin typeface="+mn-lt"/>
              </a:defRPr>
            </a:lvl5pPr>
            <a:lvl6pPr marL="2430463" indent="-179388" algn="l" rtl="0" eaLnBrk="1" fontAlgn="base" hangingPunct="1">
              <a:spcBef>
                <a:spcPct val="20000"/>
              </a:spcBef>
              <a:spcAft>
                <a:spcPct val="0"/>
              </a:spcAft>
              <a:buFont typeface="Arial" charset="0"/>
              <a:buChar char="­"/>
              <a:defRPr sz="1200">
                <a:solidFill>
                  <a:schemeClr val="tx1"/>
                </a:solidFill>
                <a:latin typeface="+mn-lt"/>
              </a:defRPr>
            </a:lvl6pPr>
            <a:lvl7pPr marL="2887663" indent="-179388" algn="l" rtl="0" eaLnBrk="1" fontAlgn="base" hangingPunct="1">
              <a:spcBef>
                <a:spcPct val="20000"/>
              </a:spcBef>
              <a:spcAft>
                <a:spcPct val="0"/>
              </a:spcAft>
              <a:buFont typeface="Arial" charset="0"/>
              <a:buChar char="­"/>
              <a:defRPr sz="1200">
                <a:solidFill>
                  <a:schemeClr val="tx1"/>
                </a:solidFill>
                <a:latin typeface="+mn-lt"/>
              </a:defRPr>
            </a:lvl7pPr>
            <a:lvl8pPr marL="3344863" indent="-179388" algn="l" rtl="0" eaLnBrk="1" fontAlgn="base" hangingPunct="1">
              <a:spcBef>
                <a:spcPct val="20000"/>
              </a:spcBef>
              <a:spcAft>
                <a:spcPct val="0"/>
              </a:spcAft>
              <a:buFont typeface="Arial" charset="0"/>
              <a:buChar char="­"/>
              <a:defRPr sz="1200">
                <a:solidFill>
                  <a:schemeClr val="tx1"/>
                </a:solidFill>
                <a:latin typeface="+mn-lt"/>
              </a:defRPr>
            </a:lvl8pPr>
            <a:lvl9pPr marL="3802063" indent="-179388" algn="l" rtl="0" eaLnBrk="1" fontAlgn="base" hangingPunct="1">
              <a:spcBef>
                <a:spcPct val="20000"/>
              </a:spcBef>
              <a:spcAft>
                <a:spcPct val="0"/>
              </a:spcAft>
              <a:buFont typeface="Arial" charset="0"/>
              <a:buChar char="­"/>
              <a:defRPr sz="1200">
                <a:solidFill>
                  <a:schemeClr val="tx1"/>
                </a:solidFill>
                <a:latin typeface="+mn-lt"/>
              </a:defRPr>
            </a:lvl9pPr>
          </a:lstStyle>
          <a:p>
            <a:pPr lvl="1"/>
            <a:r>
              <a:rPr lang="en-GB" altLang="fr-FR" b="0" kern="0" dirty="0" smtClean="0"/>
              <a:t>2. For all of those substances, identification of the potential hazardous equipment</a:t>
            </a:r>
          </a:p>
          <a:p>
            <a:pPr lvl="2"/>
            <a:r>
              <a:rPr lang="en-GB" altLang="fr-FR" sz="1600" b="1" kern="0" dirty="0" smtClean="0"/>
              <a:t>Pipe </a:t>
            </a:r>
          </a:p>
          <a:p>
            <a:pPr lvl="2"/>
            <a:r>
              <a:rPr lang="en-GB" altLang="fr-FR" sz="1600" b="0" kern="0" dirty="0" smtClean="0"/>
              <a:t>Electrolyser</a:t>
            </a:r>
          </a:p>
          <a:p>
            <a:pPr lvl="2"/>
            <a:r>
              <a:rPr lang="en-GB" altLang="fr-FR" sz="1600" b="0" kern="0" dirty="0" smtClean="0"/>
              <a:t>Fuel cell</a:t>
            </a:r>
          </a:p>
          <a:p>
            <a:pPr lvl="2"/>
            <a:r>
              <a:rPr lang="en-GB" altLang="fr-FR" sz="1600" b="0" kern="0" dirty="0" smtClean="0"/>
              <a:t>Storage, …</a:t>
            </a:r>
          </a:p>
        </p:txBody>
      </p:sp>
      <p:sp>
        <p:nvSpPr>
          <p:cNvPr id="8" name="Espace réservé du contenu 2"/>
          <p:cNvSpPr txBox="1">
            <a:spLocks/>
          </p:cNvSpPr>
          <p:nvPr/>
        </p:nvSpPr>
        <p:spPr bwMode="auto">
          <a:xfrm>
            <a:off x="539552" y="4725144"/>
            <a:ext cx="784542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20000"/>
              </a:spcBef>
              <a:spcAft>
                <a:spcPct val="20000"/>
              </a:spcAft>
              <a:buClr>
                <a:schemeClr val="tx2"/>
              </a:buClr>
              <a:buFont typeface="Arial" charset="0"/>
              <a:buBlip>
                <a:blip r:embed="rId2"/>
              </a:buBlip>
              <a:defRPr sz="2000" b="1">
                <a:solidFill>
                  <a:schemeClr val="tx1"/>
                </a:solidFill>
                <a:latin typeface="+mn-lt"/>
                <a:ea typeface="+mn-ea"/>
                <a:cs typeface="+mn-cs"/>
              </a:defRPr>
            </a:lvl1pPr>
            <a:lvl2pPr marL="717550" indent="-268288" algn="l" rtl="0" eaLnBrk="0" fontAlgn="base" hangingPunct="0">
              <a:spcBef>
                <a:spcPct val="20000"/>
              </a:spcBef>
              <a:spcAft>
                <a:spcPct val="10000"/>
              </a:spcAft>
              <a:buClr>
                <a:schemeClr val="accent1"/>
              </a:buClr>
              <a:buSzPct val="95000"/>
              <a:buFont typeface="Wingdings" pitchFamily="2" charset="2"/>
              <a:buChar char="u"/>
              <a:defRPr sz="1600" b="1">
                <a:solidFill>
                  <a:schemeClr val="tx1"/>
                </a:solidFill>
                <a:latin typeface="+mn-lt"/>
              </a:defRPr>
            </a:lvl2pPr>
            <a:lvl3pPr marL="1073150" indent="-176213" algn="l" rtl="0" eaLnBrk="0" fontAlgn="base" hangingPunct="0">
              <a:spcBef>
                <a:spcPct val="20000"/>
              </a:spcBef>
              <a:spcAft>
                <a:spcPct val="0"/>
              </a:spcAft>
              <a:buClr>
                <a:schemeClr val="tx2"/>
              </a:buClr>
              <a:buFont typeface="Symbol" pitchFamily="18" charset="2"/>
              <a:buChar char="·"/>
              <a:defRPr sz="1400">
                <a:solidFill>
                  <a:schemeClr val="tx1"/>
                </a:solidFill>
                <a:latin typeface="+mn-lt"/>
              </a:defRPr>
            </a:lvl3pPr>
            <a:lvl4pPr marL="1436688" indent="-93663" algn="l" rtl="0" eaLnBrk="0" fontAlgn="base" hangingPunct="0">
              <a:spcBef>
                <a:spcPct val="20000"/>
              </a:spcBef>
              <a:spcAft>
                <a:spcPct val="0"/>
              </a:spcAft>
              <a:buClr>
                <a:schemeClr val="tx1"/>
              </a:buClr>
              <a:buFont typeface="Arial" charset="0"/>
              <a:buChar char="-"/>
              <a:defRPr sz="1200">
                <a:solidFill>
                  <a:schemeClr val="tx1"/>
                </a:solidFill>
                <a:latin typeface="+mn-lt"/>
              </a:defRPr>
            </a:lvl4pPr>
            <a:lvl5pPr marL="1973263" indent="-179388" algn="l" rtl="0" eaLnBrk="0" fontAlgn="base" hangingPunct="0">
              <a:spcBef>
                <a:spcPct val="20000"/>
              </a:spcBef>
              <a:spcAft>
                <a:spcPct val="0"/>
              </a:spcAft>
              <a:buFont typeface="Arial" charset="0"/>
              <a:buChar char="­"/>
              <a:defRPr sz="1200">
                <a:solidFill>
                  <a:schemeClr val="tx1"/>
                </a:solidFill>
                <a:latin typeface="+mn-lt"/>
              </a:defRPr>
            </a:lvl5pPr>
            <a:lvl6pPr marL="2430463" indent="-179388" algn="l" rtl="0" eaLnBrk="1" fontAlgn="base" hangingPunct="1">
              <a:spcBef>
                <a:spcPct val="20000"/>
              </a:spcBef>
              <a:spcAft>
                <a:spcPct val="0"/>
              </a:spcAft>
              <a:buFont typeface="Arial" charset="0"/>
              <a:buChar char="­"/>
              <a:defRPr sz="1200">
                <a:solidFill>
                  <a:schemeClr val="tx1"/>
                </a:solidFill>
                <a:latin typeface="+mn-lt"/>
              </a:defRPr>
            </a:lvl6pPr>
            <a:lvl7pPr marL="2887663" indent="-179388" algn="l" rtl="0" eaLnBrk="1" fontAlgn="base" hangingPunct="1">
              <a:spcBef>
                <a:spcPct val="20000"/>
              </a:spcBef>
              <a:spcAft>
                <a:spcPct val="0"/>
              </a:spcAft>
              <a:buFont typeface="Arial" charset="0"/>
              <a:buChar char="­"/>
              <a:defRPr sz="1200">
                <a:solidFill>
                  <a:schemeClr val="tx1"/>
                </a:solidFill>
                <a:latin typeface="+mn-lt"/>
              </a:defRPr>
            </a:lvl7pPr>
            <a:lvl8pPr marL="3344863" indent="-179388" algn="l" rtl="0" eaLnBrk="1" fontAlgn="base" hangingPunct="1">
              <a:spcBef>
                <a:spcPct val="20000"/>
              </a:spcBef>
              <a:spcAft>
                <a:spcPct val="0"/>
              </a:spcAft>
              <a:buFont typeface="Arial" charset="0"/>
              <a:buChar char="­"/>
              <a:defRPr sz="1200">
                <a:solidFill>
                  <a:schemeClr val="tx1"/>
                </a:solidFill>
                <a:latin typeface="+mn-lt"/>
              </a:defRPr>
            </a:lvl8pPr>
            <a:lvl9pPr marL="3802063" indent="-179388" algn="l" rtl="0" eaLnBrk="1" fontAlgn="base" hangingPunct="1">
              <a:spcBef>
                <a:spcPct val="20000"/>
              </a:spcBef>
              <a:spcAft>
                <a:spcPct val="0"/>
              </a:spcAft>
              <a:buFont typeface="Arial" charset="0"/>
              <a:buChar char="­"/>
              <a:defRPr sz="1200">
                <a:solidFill>
                  <a:schemeClr val="tx1"/>
                </a:solidFill>
                <a:latin typeface="+mn-lt"/>
              </a:defRPr>
            </a:lvl9pPr>
          </a:lstStyle>
          <a:p>
            <a:pPr lvl="1"/>
            <a:r>
              <a:rPr lang="en-GB" altLang="fr-FR" b="0" kern="0" dirty="0" smtClean="0"/>
              <a:t>3. Selection of the critical event, also called central event defined as a loss of containment</a:t>
            </a:r>
          </a:p>
          <a:p>
            <a:pPr lvl="2"/>
            <a:r>
              <a:rPr lang="en-GB" altLang="fr-FR" sz="1600" b="1" kern="0" dirty="0" smtClean="0"/>
              <a:t>Small leak </a:t>
            </a:r>
          </a:p>
          <a:p>
            <a:pPr lvl="2"/>
            <a:r>
              <a:rPr lang="en-GB" altLang="fr-FR" sz="1600" b="0" kern="0" dirty="0" smtClean="0"/>
              <a:t>Large leak</a:t>
            </a:r>
          </a:p>
          <a:p>
            <a:pPr lvl="2"/>
            <a:r>
              <a:rPr lang="en-GB" sz="1600" b="0" dirty="0" smtClean="0">
                <a:effectLst/>
                <a:ea typeface="Times New Roman"/>
                <a:cs typeface="Calibri" panose="020F0502020204030204" pitchFamily="34" charset="0"/>
              </a:rPr>
              <a:t>Collapse of capacity</a:t>
            </a:r>
            <a:endParaRPr lang="fr-FR" sz="1600" b="0" dirty="0" smtClean="0">
              <a:effectLst/>
              <a:ea typeface="Times New Roman"/>
              <a:cs typeface="Calibri" panose="020F0502020204030204" pitchFamily="34" charset="0"/>
            </a:endParaRPr>
          </a:p>
          <a:p>
            <a:pPr lvl="2"/>
            <a:r>
              <a:rPr lang="fr-FR" altLang="fr-FR" sz="1600" b="0" kern="0" dirty="0" smtClean="0"/>
              <a:t>…</a:t>
            </a:r>
          </a:p>
        </p:txBody>
      </p:sp>
      <p:sp>
        <p:nvSpPr>
          <p:cNvPr id="3" name="Rectangle 2"/>
          <p:cNvSpPr/>
          <p:nvPr/>
        </p:nvSpPr>
        <p:spPr bwMode="auto">
          <a:xfrm>
            <a:off x="5004048" y="2996952"/>
            <a:ext cx="2304256" cy="1728192"/>
          </a:xfrm>
          <a:prstGeom prst="rect">
            <a:avLst/>
          </a:prstGeom>
          <a:ln w="38100">
            <a:solidFill>
              <a:schemeClr val="tx2"/>
            </a:solidFill>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2"/>
                </a:solidFill>
                <a:effectLst/>
                <a:latin typeface="Arial" charset="0"/>
              </a:rPr>
              <a:t>Scenario : </a:t>
            </a:r>
          </a:p>
          <a:p>
            <a:pPr marL="0" marR="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2"/>
                </a:solidFill>
                <a:effectLst/>
                <a:latin typeface="Arial" charset="0"/>
              </a:rPr>
              <a:t>Small </a:t>
            </a:r>
            <a:r>
              <a:rPr kumimoji="0" lang="fr-FR" sz="2000" b="1" i="0" u="none" strike="noStrike" cap="none" normalizeH="0" baseline="0" dirty="0" err="1" smtClean="0">
                <a:ln>
                  <a:noFill/>
                </a:ln>
                <a:solidFill>
                  <a:schemeClr val="tx2"/>
                </a:solidFill>
                <a:effectLst/>
                <a:latin typeface="Arial" charset="0"/>
              </a:rPr>
              <a:t>leak</a:t>
            </a:r>
            <a:r>
              <a:rPr kumimoji="0" lang="fr-FR" sz="2000" b="1" i="0" u="none" strike="noStrike" cap="none" normalizeH="0" baseline="0" dirty="0" smtClean="0">
                <a:ln>
                  <a:noFill/>
                </a:ln>
                <a:solidFill>
                  <a:schemeClr val="tx2"/>
                </a:solidFill>
                <a:effectLst/>
                <a:latin typeface="Arial" charset="0"/>
              </a:rPr>
              <a:t> on</a:t>
            </a:r>
            <a:r>
              <a:rPr kumimoji="0" lang="fr-FR" sz="2000" b="1" i="0" u="none" strike="noStrike" cap="none" normalizeH="0" dirty="0" smtClean="0">
                <a:ln>
                  <a:noFill/>
                </a:ln>
                <a:solidFill>
                  <a:schemeClr val="tx2"/>
                </a:solidFill>
                <a:effectLst/>
                <a:latin typeface="Arial" charset="0"/>
              </a:rPr>
              <a:t> a pipe in the container</a:t>
            </a:r>
            <a:endParaRPr kumimoji="0" lang="fr-FR" sz="2000" b="1" i="0" u="none" strike="noStrike" cap="none" normalizeH="0" baseline="0" dirty="0" smtClean="0">
              <a:ln>
                <a:noFill/>
              </a:ln>
              <a:solidFill>
                <a:schemeClr val="tx2"/>
              </a:solidFill>
              <a:effectLst/>
              <a:latin typeface="Arial" charset="0"/>
            </a:endParaRPr>
          </a:p>
        </p:txBody>
      </p:sp>
      <p:cxnSp>
        <p:nvCxnSpPr>
          <p:cNvPr id="7" name="Connecteur droit avec flèche 6"/>
          <p:cNvCxnSpPr>
            <a:endCxn id="3" idx="1"/>
          </p:cNvCxnSpPr>
          <p:nvPr/>
        </p:nvCxnSpPr>
        <p:spPr bwMode="auto">
          <a:xfrm>
            <a:off x="2771800" y="2492896"/>
            <a:ext cx="2232248" cy="1368152"/>
          </a:xfrm>
          <a:prstGeom prst="straightConnector1">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avec flèche 9"/>
          <p:cNvCxnSpPr>
            <a:endCxn id="3" idx="1"/>
          </p:cNvCxnSpPr>
          <p:nvPr/>
        </p:nvCxnSpPr>
        <p:spPr bwMode="auto">
          <a:xfrm>
            <a:off x="2267744" y="3609020"/>
            <a:ext cx="2736304" cy="252028"/>
          </a:xfrm>
          <a:prstGeom prst="straightConnector1">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p:cNvCxnSpPr>
            <a:endCxn id="3" idx="1"/>
          </p:cNvCxnSpPr>
          <p:nvPr/>
        </p:nvCxnSpPr>
        <p:spPr bwMode="auto">
          <a:xfrm flipV="1">
            <a:off x="2771800" y="3861048"/>
            <a:ext cx="2232248" cy="1548172"/>
          </a:xfrm>
          <a:prstGeom prst="straightConnector1">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279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368"/>
  <p:tag name="THINKCELLPRESENTATIONDONOTDELETE" val="&lt;?xml version=&quot;1.0&quot; encoding=&quot;UTF-16&quot; standalone=&quot;yes&quot;?&gt;&#10;&lt;root reqver=&quot;17839&quot;&gt;&lt;version val=&quot;2116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4&quot;&gt;&lt;elem m_fUsage=&quot;6.47156541690322840000E+000&quot;&gt;&lt;m_ppcolschidx val=&quot;0&quot;/&gt;&lt;m_rgb r=&quot;0&quot; g=&quot;96&quot; b=&quot;0&quot;/&gt;&lt;/elem&gt;&lt;elem m_fUsage=&quot;1.91505542293792620000E+000&quot;&gt;&lt;m_ppcolschidx val=&quot;0&quot;/&gt;&lt;m_rgb r=&quot;fa&quot; g=&quot;a6&quot; b=&quot;1a&quot;/&gt;&lt;/elem&gt;&lt;elem m_fUsage=&quot;1.12507818496572850000E+000&quot;&gt;&lt;m_ppcolschidx val=&quot;0&quot;/&gt;&lt;m_rgb r=&quot;c4&quot; g=&quot;12&quot; b=&quot;2f&quot;/&gt;&lt;/elem&gt;&lt;elem m_fUsage=&quot;4.70330872193974960000E-001&quot;&gt;&lt;m_ppcolschidx val=&quot;0&quot;/&gt;&lt;m_rgb r=&quot;c4&quot; g=&quot;13&quot; b=&quot;0&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Lst>
</file>

<file path=ppt/theme/theme1.xml><?xml version="1.0" encoding="utf-8"?>
<a:theme xmlns:a="http://schemas.openxmlformats.org/drawingml/2006/main" name="Conception personnalisée">
  <a:themeElements>
    <a:clrScheme name="">
      <a:dk1>
        <a:srgbClr val="000000"/>
      </a:dk1>
      <a:lt1>
        <a:srgbClr val="FFFFFF"/>
      </a:lt1>
      <a:dk2>
        <a:srgbClr val="C4122F"/>
      </a:dk2>
      <a:lt2>
        <a:srgbClr val="FFDD00"/>
      </a:lt2>
      <a:accent1>
        <a:srgbClr val="C9D200"/>
      </a:accent1>
      <a:accent2>
        <a:srgbClr val="FF6600"/>
      </a:accent2>
      <a:accent3>
        <a:srgbClr val="FFFFFF"/>
      </a:accent3>
      <a:accent4>
        <a:srgbClr val="000000"/>
      </a:accent4>
      <a:accent5>
        <a:srgbClr val="E1E5AA"/>
      </a:accent5>
      <a:accent6>
        <a:srgbClr val="E75C00"/>
      </a:accent6>
      <a:hlink>
        <a:srgbClr val="003E86"/>
      </a:hlink>
      <a:folHlink>
        <a:srgbClr val="83A6C7"/>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400" b="1" i="0" u="none" strike="noStrike" cap="none" normalizeH="0" baseline="0" smtClean="0">
            <a:ln>
              <a:noFill/>
            </a:ln>
            <a:solidFill>
              <a:srgbClr val="E52E8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400" b="1" i="0" u="none" strike="noStrike" cap="none" normalizeH="0" baseline="0" smtClean="0">
            <a:ln>
              <a:noFill/>
            </a:ln>
            <a:solidFill>
              <a:srgbClr val="E52E81"/>
            </a:solidFill>
            <a:effectLst/>
            <a:latin typeface="Arial"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C4122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000000"/>
        </a:dk1>
        <a:lt1>
          <a:srgbClr val="FFFFFF"/>
        </a:lt1>
        <a:dk2>
          <a:srgbClr val="C4122F"/>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000000"/>
        </a:dk1>
        <a:lt1>
          <a:srgbClr val="FFFFFF"/>
        </a:lt1>
        <a:dk2>
          <a:srgbClr val="C4122F"/>
        </a:dk2>
        <a:lt2>
          <a:srgbClr val="969696"/>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
      <a:clrScheme name="Conception personnalisée 16">
        <a:dk1>
          <a:srgbClr val="000000"/>
        </a:dk1>
        <a:lt1>
          <a:srgbClr val="FFFFFF"/>
        </a:lt1>
        <a:dk2>
          <a:srgbClr val="C4122F"/>
        </a:dk2>
        <a:lt2>
          <a:srgbClr val="FFED00"/>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AREVA">
  <a:themeElements>
    <a:clrScheme name="">
      <a:dk1>
        <a:srgbClr val="000000"/>
      </a:dk1>
      <a:lt1>
        <a:srgbClr val="FFFFFF"/>
      </a:lt1>
      <a:dk2>
        <a:srgbClr val="C4122F"/>
      </a:dk2>
      <a:lt2>
        <a:srgbClr val="FFDD00"/>
      </a:lt2>
      <a:accent1>
        <a:srgbClr val="C9D200"/>
      </a:accent1>
      <a:accent2>
        <a:srgbClr val="FF6600"/>
      </a:accent2>
      <a:accent3>
        <a:srgbClr val="FFFFFF"/>
      </a:accent3>
      <a:accent4>
        <a:srgbClr val="000000"/>
      </a:accent4>
      <a:accent5>
        <a:srgbClr val="E1E5AA"/>
      </a:accent5>
      <a:accent6>
        <a:srgbClr val="E75C00"/>
      </a:accent6>
      <a:hlink>
        <a:srgbClr val="003E86"/>
      </a:hlink>
      <a:folHlink>
        <a:srgbClr val="83A6C7"/>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C4122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C4122F"/>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C4122F"/>
        </a:dk2>
        <a:lt2>
          <a:srgbClr val="969696"/>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C4122F"/>
        </a:dk2>
        <a:lt2>
          <a:srgbClr val="FFED00"/>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eption personnalisée">
  <a:themeElements>
    <a:clrScheme name="">
      <a:dk1>
        <a:srgbClr val="000000"/>
      </a:dk1>
      <a:lt1>
        <a:srgbClr val="FFFFFF"/>
      </a:lt1>
      <a:dk2>
        <a:srgbClr val="C4122F"/>
      </a:dk2>
      <a:lt2>
        <a:srgbClr val="FFDD00"/>
      </a:lt2>
      <a:accent1>
        <a:srgbClr val="C9D200"/>
      </a:accent1>
      <a:accent2>
        <a:srgbClr val="FF6600"/>
      </a:accent2>
      <a:accent3>
        <a:srgbClr val="FFFFFF"/>
      </a:accent3>
      <a:accent4>
        <a:srgbClr val="000000"/>
      </a:accent4>
      <a:accent5>
        <a:srgbClr val="E1E5AA"/>
      </a:accent5>
      <a:accent6>
        <a:srgbClr val="E75C00"/>
      </a:accent6>
      <a:hlink>
        <a:srgbClr val="003E86"/>
      </a:hlink>
      <a:folHlink>
        <a:srgbClr val="83A6C7"/>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C4122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000000"/>
        </a:dk1>
        <a:lt1>
          <a:srgbClr val="FFFFFF"/>
        </a:lt1>
        <a:dk2>
          <a:srgbClr val="C4122F"/>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000000"/>
        </a:dk1>
        <a:lt1>
          <a:srgbClr val="FFFFFF"/>
        </a:lt1>
        <a:dk2>
          <a:srgbClr val="C4122F"/>
        </a:dk2>
        <a:lt2>
          <a:srgbClr val="969696"/>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
      <a:clrScheme name="Conception personnalisée 16">
        <a:dk1>
          <a:srgbClr val="000000"/>
        </a:dk1>
        <a:lt1>
          <a:srgbClr val="FFFFFF"/>
        </a:lt1>
        <a:dk2>
          <a:srgbClr val="C4122F"/>
        </a:dk2>
        <a:lt2>
          <a:srgbClr val="FFED00"/>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UK_PowerpointACTION2016</Template>
  <TotalTime>4830</TotalTime>
  <Words>1634</Words>
  <Application>Microsoft Office PowerPoint</Application>
  <PresentationFormat>Affichage à l'écran (4:3)</PresentationFormat>
  <Paragraphs>413</Paragraphs>
  <Slides>23</Slides>
  <Notes>0</Notes>
  <HiddenSlides>1</HiddenSlides>
  <MMClips>0</MMClips>
  <ScaleCrop>false</ScaleCrop>
  <HeadingPairs>
    <vt:vector size="4" baseType="variant">
      <vt:variant>
        <vt:lpstr>Thème</vt:lpstr>
      </vt:variant>
      <vt:variant>
        <vt:i4>3</vt:i4>
      </vt:variant>
      <vt:variant>
        <vt:lpstr>Titres des diapositives</vt:lpstr>
      </vt:variant>
      <vt:variant>
        <vt:i4>23</vt:i4>
      </vt:variant>
    </vt:vector>
  </HeadingPairs>
  <TitlesOfParts>
    <vt:vector size="26" baseType="lpstr">
      <vt:lpstr>Conception personnalisée</vt:lpstr>
      <vt:lpstr>Thème-AREVA</vt:lpstr>
      <vt:lpstr>1_Conception personnalisée</vt:lpstr>
      <vt:lpstr>Engineering Safety in Hydrogen-Energy Applications</vt:lpstr>
      <vt:lpstr>Content</vt:lpstr>
      <vt:lpstr>Overview</vt:lpstr>
      <vt:lpstr>State-of-the-art : European projects on Risk management</vt:lpstr>
      <vt:lpstr>Présentation PowerPoint</vt:lpstr>
      <vt:lpstr>Présentation PowerPoint</vt:lpstr>
      <vt:lpstr>ARAMIS (2002-2004) METHOD PRESENTATION</vt:lpstr>
      <vt:lpstr>APPLICATION TO AN HYDROGEN OBJECT</vt:lpstr>
      <vt:lpstr>ARAMIS – APPLICATION </vt:lpstr>
      <vt:lpstr>BUILDING OF THE BOW-TIE </vt:lpstr>
      <vt:lpstr>BUILDING OF THE BOW-TIE </vt:lpstr>
      <vt:lpstr>BUILDING OF THE BOW-TIE </vt:lpstr>
      <vt:lpstr>BUILDING OF THE BOW-TIE </vt:lpstr>
      <vt:lpstr>ESTIMATION OF PROBABILITIES </vt:lpstr>
      <vt:lpstr>ESTIMATION OF PROBABILITIES </vt:lpstr>
      <vt:lpstr>ESTIMATION OF CONSEQUENCES </vt:lpstr>
      <vt:lpstr>Probability classes  Class of consequences</vt:lpstr>
      <vt:lpstr>Risk Matrix; frequencies and consequences classes</vt:lpstr>
      <vt:lpstr>DISCUSSION</vt:lpstr>
      <vt:lpstr>CONCLUSION</vt:lpstr>
      <vt:lpstr>CONCLUSION</vt:lpstr>
      <vt:lpstr>THANK YOU FOR YOUR ATTENTION</vt:lpstr>
      <vt:lpstr>Présentation PowerPoint</vt:lpstr>
    </vt:vector>
  </TitlesOfParts>
  <Company>AREVA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lmartinezsancho</dc:creator>
  <cp:lastModifiedBy>DUCLOS Audrey (CORP/RD)</cp:lastModifiedBy>
  <cp:revision>447</cp:revision>
  <dcterms:created xsi:type="dcterms:W3CDTF">2012-12-04T07:42:12Z</dcterms:created>
  <dcterms:modified xsi:type="dcterms:W3CDTF">2015-10-12T07:11:42Z</dcterms:modified>
</cp:coreProperties>
</file>