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5"/>
  </p:sldMasterIdLst>
  <p:notesMasterIdLst>
    <p:notesMasterId r:id="rId28"/>
  </p:notesMasterIdLst>
  <p:sldIdLst>
    <p:sldId id="302" r:id="rId6"/>
    <p:sldId id="367" r:id="rId7"/>
    <p:sldId id="352" r:id="rId8"/>
    <p:sldId id="336" r:id="rId9"/>
    <p:sldId id="324" r:id="rId10"/>
    <p:sldId id="320" r:id="rId11"/>
    <p:sldId id="326" r:id="rId12"/>
    <p:sldId id="351" r:id="rId13"/>
    <p:sldId id="368" r:id="rId14"/>
    <p:sldId id="318" r:id="rId15"/>
    <p:sldId id="362" r:id="rId16"/>
    <p:sldId id="353" r:id="rId17"/>
    <p:sldId id="356" r:id="rId18"/>
    <p:sldId id="357" r:id="rId19"/>
    <p:sldId id="338" r:id="rId20"/>
    <p:sldId id="365" r:id="rId21"/>
    <p:sldId id="345" r:id="rId22"/>
    <p:sldId id="359" r:id="rId23"/>
    <p:sldId id="361" r:id="rId24"/>
    <p:sldId id="366" r:id="rId25"/>
    <p:sldId id="354" r:id="rId26"/>
    <p:sldId id="358" r:id="rId2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James" initials="CJ" lastIdx="1" clrIdx="0"/>
  <p:cmAuthor id="1" name="Groth, Katrina" initials="KG" lastIdx="2" clrIdx="1"/>
  <p:cmAuthor id="2" name="Alice Muna" initials="AM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D33"/>
    <a:srgbClr val="DE7722"/>
    <a:srgbClr val="666699"/>
    <a:srgbClr val="EA8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8" autoAdjust="0"/>
    <p:restoredTop sz="97232" autoAdjust="0"/>
  </p:normalViewPr>
  <p:slideViewPr>
    <p:cSldViewPr>
      <p:cViewPr varScale="1">
        <p:scale>
          <a:sx n="110" d="100"/>
          <a:sy n="110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EEE47-C4DE-4803-A952-A2A6F04AEE2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D8ED9-0746-4624-ACBE-0145890238C1}">
      <dgm:prSet phldrT="[Text]" custT="1"/>
      <dgm:spPr>
        <a:solidFill>
          <a:srgbClr val="C00000">
            <a:alpha val="22000"/>
          </a:srgb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Hydrogen Deflagration</a:t>
          </a:r>
          <a:endParaRPr lang="en-US" sz="2400" dirty="0">
            <a:solidFill>
              <a:schemeClr val="tx1"/>
            </a:solidFill>
          </a:endParaRPr>
        </a:p>
      </dgm:t>
    </dgm:pt>
    <dgm:pt modelId="{37F7D298-0397-4690-9D03-907756558A04}" type="parTrans" cxnId="{29BF26D4-FCA7-4A70-9560-E53DCF33FE16}">
      <dgm:prSet/>
      <dgm:spPr/>
      <dgm:t>
        <a:bodyPr/>
        <a:lstStyle/>
        <a:p>
          <a:endParaRPr lang="en-US"/>
        </a:p>
      </dgm:t>
    </dgm:pt>
    <dgm:pt modelId="{F1D32A17-6B3A-445A-B886-B3AFE2797418}" type="sibTrans" cxnId="{29BF26D4-FCA7-4A70-9560-E53DCF33FE16}">
      <dgm:prSet/>
      <dgm:spPr/>
      <dgm:t>
        <a:bodyPr/>
        <a:lstStyle/>
        <a:p>
          <a:endParaRPr lang="en-US"/>
        </a:p>
      </dgm:t>
    </dgm:pt>
    <dgm:pt modelId="{E5882369-7FA7-45D6-B1CF-CBA66D078F27}">
      <dgm:prSet phldrT="[Text]" custT="1"/>
      <dgm:spPr>
        <a:solidFill>
          <a:srgbClr val="C00000">
            <a:alpha val="22000"/>
          </a:srgbClr>
        </a:solidFill>
      </dgm:spPr>
      <dgm:t>
        <a:bodyPr/>
        <a:lstStyle/>
        <a:p>
          <a:r>
            <a:rPr lang="en-US" sz="2400" dirty="0" smtClean="0"/>
            <a:t>Hydrogen Detonation</a:t>
          </a:r>
          <a:endParaRPr lang="en-US" sz="2400" dirty="0"/>
        </a:p>
      </dgm:t>
    </dgm:pt>
    <dgm:pt modelId="{C25A35FB-AFCB-4280-A153-F5C1F1AED834}" type="parTrans" cxnId="{C5CA604A-0070-4CBA-9D2A-79D78CE053DE}">
      <dgm:prSet/>
      <dgm:spPr/>
      <dgm:t>
        <a:bodyPr/>
        <a:lstStyle/>
        <a:p>
          <a:endParaRPr lang="en-US"/>
        </a:p>
      </dgm:t>
    </dgm:pt>
    <dgm:pt modelId="{4E782B2B-A1E8-48D5-AA1A-FDC22089848E}" type="sibTrans" cxnId="{C5CA604A-0070-4CBA-9D2A-79D78CE053DE}">
      <dgm:prSet/>
      <dgm:spPr/>
      <dgm:t>
        <a:bodyPr/>
        <a:lstStyle/>
        <a:p>
          <a:endParaRPr lang="en-US"/>
        </a:p>
      </dgm:t>
    </dgm:pt>
    <dgm:pt modelId="{5975BEC3-442D-4FFB-9940-2E49D517E3CA}">
      <dgm:prSet phldrT="[Text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5.4.3.3: Detonation of a hydrogen-air or hydrogen-oxidant mixture within a process vessel or within piping containing hydrogen</a:t>
          </a:r>
          <a:endParaRPr lang="en-US" dirty="0">
            <a:solidFill>
              <a:schemeClr val="tx1"/>
            </a:solidFill>
          </a:endParaRPr>
        </a:p>
      </dgm:t>
    </dgm:pt>
    <dgm:pt modelId="{57168932-9635-4A75-8F78-E37CB354AE14}" type="parTrans" cxnId="{EDDF25F6-C68C-4315-A58F-57A10EAA9922}">
      <dgm:prSet/>
      <dgm:spPr/>
      <dgm:t>
        <a:bodyPr/>
        <a:lstStyle/>
        <a:p>
          <a:endParaRPr lang="en-US"/>
        </a:p>
      </dgm:t>
    </dgm:pt>
    <dgm:pt modelId="{7F5CF95F-7584-4FA8-BFAA-D08CCC173D97}" type="sibTrans" cxnId="{EDDF25F6-C68C-4315-A58F-57A10EAA9922}">
      <dgm:prSet/>
      <dgm:spPr/>
      <dgm:t>
        <a:bodyPr/>
        <a:lstStyle/>
        <a:p>
          <a:endParaRPr lang="en-US"/>
        </a:p>
      </dgm:t>
    </dgm:pt>
    <dgm:pt modelId="{71743AED-22CA-4CF9-896A-366235FEE6B3}">
      <dgm:prSet phldrT="[Text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Deflagration within the enclosure housing the compressor</a:t>
          </a:r>
          <a:endParaRPr lang="en-US" dirty="0">
            <a:solidFill>
              <a:schemeClr val="tx1"/>
            </a:solidFill>
          </a:endParaRPr>
        </a:p>
      </dgm:t>
    </dgm:pt>
    <dgm:pt modelId="{9C21DE90-1F73-414E-B6E9-289105F1A709}" type="parTrans" cxnId="{995019FF-694B-4EF9-8C7A-60B6EEFB17BA}">
      <dgm:prSet/>
      <dgm:spPr/>
      <dgm:t>
        <a:bodyPr/>
        <a:lstStyle/>
        <a:p>
          <a:endParaRPr lang="en-US"/>
        </a:p>
      </dgm:t>
    </dgm:pt>
    <dgm:pt modelId="{99F4C771-D863-487F-8D87-A1D272640EBF}" type="sibTrans" cxnId="{995019FF-694B-4EF9-8C7A-60B6EEFB17BA}">
      <dgm:prSet/>
      <dgm:spPr/>
      <dgm:t>
        <a:bodyPr/>
        <a:lstStyle/>
        <a:p>
          <a:endParaRPr lang="en-US"/>
        </a:p>
      </dgm:t>
    </dgm:pt>
    <dgm:pt modelId="{4D154CEA-5322-4269-AEBC-7E0DF21AF268}">
      <dgm:prSet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Unintended release forms localized H2/air mixture that detonates</a:t>
          </a:r>
          <a:endParaRPr lang="en-US" dirty="0">
            <a:solidFill>
              <a:schemeClr val="tx1"/>
            </a:solidFill>
          </a:endParaRPr>
        </a:p>
      </dgm:t>
    </dgm:pt>
    <dgm:pt modelId="{187F8B3D-CD1D-445B-97A0-E244E9FBD0E2}" type="parTrans" cxnId="{7E66B35D-118E-47CD-9589-38B5E81498B6}">
      <dgm:prSet/>
      <dgm:spPr/>
      <dgm:t>
        <a:bodyPr/>
        <a:lstStyle/>
        <a:p>
          <a:endParaRPr lang="en-US"/>
        </a:p>
      </dgm:t>
    </dgm:pt>
    <dgm:pt modelId="{406F8F9E-7433-4BAB-818D-6F381E0DA4E8}" type="sibTrans" cxnId="{7E66B35D-118E-47CD-9589-38B5E81498B6}">
      <dgm:prSet/>
      <dgm:spPr/>
      <dgm:t>
        <a:bodyPr/>
        <a:lstStyle/>
        <a:p>
          <a:endParaRPr lang="en-US"/>
        </a:p>
      </dgm:t>
    </dgm:pt>
    <dgm:pt modelId="{339C1D08-82A8-4CDA-B04E-0786C823201E}">
      <dgm:prSet phldrT="[Text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HyRAM peak overpressure and risk metric</a:t>
          </a:r>
          <a:br>
            <a:rPr lang="en-US" dirty="0" smtClean="0">
              <a:solidFill>
                <a:schemeClr val="tx1"/>
              </a:solidFill>
            </a:rPr>
          </a:br>
          <a:r>
            <a:rPr lang="en-US" dirty="0" smtClean="0">
              <a:solidFill>
                <a:schemeClr val="tx1"/>
              </a:solidFill>
            </a:rPr>
            <a:t> calculation</a:t>
          </a:r>
          <a:endParaRPr lang="en-US" dirty="0">
            <a:solidFill>
              <a:schemeClr val="tx1"/>
            </a:solidFill>
          </a:endParaRPr>
        </a:p>
      </dgm:t>
    </dgm:pt>
    <dgm:pt modelId="{C97CEA79-8DD4-4637-B947-982089683098}" type="parTrans" cxnId="{C80AFC62-2241-4F6C-B83D-F07119892D6D}">
      <dgm:prSet/>
      <dgm:spPr/>
      <dgm:t>
        <a:bodyPr/>
        <a:lstStyle/>
        <a:p>
          <a:endParaRPr lang="en-US"/>
        </a:p>
      </dgm:t>
    </dgm:pt>
    <dgm:pt modelId="{0EBB9F5C-C25A-4123-8E83-B5C227F1D172}" type="sibTrans" cxnId="{C80AFC62-2241-4F6C-B83D-F07119892D6D}">
      <dgm:prSet/>
      <dgm:spPr/>
      <dgm:t>
        <a:bodyPr/>
        <a:lstStyle/>
        <a:p>
          <a:endParaRPr lang="en-US"/>
        </a:p>
      </dgm:t>
    </dgm:pt>
    <dgm:pt modelId="{9542DDF0-F555-4E16-A946-B5F5DE0475CE}">
      <dgm:prSet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Prevention of detonation by meeting vent pipe length to diameter ratio </a:t>
          </a:r>
          <a:endParaRPr lang="en-US" dirty="0">
            <a:solidFill>
              <a:schemeClr val="tx1"/>
            </a:solidFill>
          </a:endParaRPr>
        </a:p>
      </dgm:t>
    </dgm:pt>
    <dgm:pt modelId="{5DA69695-53DC-4844-8833-328283663151}" type="parTrans" cxnId="{E0C970FE-AA87-4C65-869C-B6E624CD9B80}">
      <dgm:prSet/>
      <dgm:spPr/>
      <dgm:t>
        <a:bodyPr/>
        <a:lstStyle/>
        <a:p>
          <a:endParaRPr lang="en-US"/>
        </a:p>
      </dgm:t>
    </dgm:pt>
    <dgm:pt modelId="{8B4FF176-993E-40F6-A571-28700112C042}" type="sibTrans" cxnId="{E0C970FE-AA87-4C65-869C-B6E624CD9B80}">
      <dgm:prSet/>
      <dgm:spPr/>
      <dgm:t>
        <a:bodyPr/>
        <a:lstStyle/>
        <a:p>
          <a:endParaRPr lang="en-US"/>
        </a:p>
      </dgm:t>
    </dgm:pt>
    <dgm:pt modelId="{17367B5D-81B5-41D7-9DD7-BBE42B01D69F}">
      <dgm:prSet phldrT="[Text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5.4.3.2: Deflagration of a hydrogen-air or hydrogen-oxidant mixture within large process equipment</a:t>
          </a:r>
          <a:endParaRPr lang="en-US" dirty="0">
            <a:solidFill>
              <a:schemeClr val="tx1"/>
            </a:solidFill>
          </a:endParaRPr>
        </a:p>
      </dgm:t>
    </dgm:pt>
    <dgm:pt modelId="{0D8A9C42-F7C2-4A1A-B952-272A37BCCB52}" type="sibTrans" cxnId="{CB645F1D-0872-4514-86D4-1F999DD5BB5A}">
      <dgm:prSet/>
      <dgm:spPr/>
      <dgm:t>
        <a:bodyPr/>
        <a:lstStyle/>
        <a:p>
          <a:endParaRPr lang="en-US"/>
        </a:p>
      </dgm:t>
    </dgm:pt>
    <dgm:pt modelId="{7E2970F0-7C59-45E0-B8C9-DA96D54E562B}" type="parTrans" cxnId="{CB645F1D-0872-4514-86D4-1F999DD5BB5A}">
      <dgm:prSet/>
      <dgm:spPr/>
      <dgm:t>
        <a:bodyPr/>
        <a:lstStyle/>
        <a:p>
          <a:endParaRPr lang="en-US"/>
        </a:p>
      </dgm:t>
    </dgm:pt>
    <dgm:pt modelId="{D868FCC0-995F-478C-97A3-E0EF22F93AFA}" type="pres">
      <dgm:prSet presAssocID="{B6DEEE47-C4DE-4803-A952-A2A6F04AEE2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707CDB-F38D-4F31-906A-8646CFEFF3EA}" type="pres">
      <dgm:prSet presAssocID="{23AD8ED9-0746-4624-ACBE-0145890238C1}" presName="compNode" presStyleCnt="0"/>
      <dgm:spPr/>
    </dgm:pt>
    <dgm:pt modelId="{52830598-998E-4BAC-82EF-7555EA7EB4B4}" type="pres">
      <dgm:prSet presAssocID="{23AD8ED9-0746-4624-ACBE-0145890238C1}" presName="aNode" presStyleLbl="bgShp" presStyleIdx="0" presStyleCnt="2" custLinFactNeighborX="3882" custLinFactNeighborY="0"/>
      <dgm:spPr/>
      <dgm:t>
        <a:bodyPr/>
        <a:lstStyle/>
        <a:p>
          <a:endParaRPr lang="en-US"/>
        </a:p>
      </dgm:t>
    </dgm:pt>
    <dgm:pt modelId="{CFEDF915-E8D2-48A7-A790-916D884CB09C}" type="pres">
      <dgm:prSet presAssocID="{23AD8ED9-0746-4624-ACBE-0145890238C1}" presName="textNode" presStyleLbl="bgShp" presStyleIdx="0" presStyleCnt="2"/>
      <dgm:spPr/>
      <dgm:t>
        <a:bodyPr/>
        <a:lstStyle/>
        <a:p>
          <a:endParaRPr lang="en-US"/>
        </a:p>
      </dgm:t>
    </dgm:pt>
    <dgm:pt modelId="{0BE405BB-BB3C-47C7-ABD5-4081FD221468}" type="pres">
      <dgm:prSet presAssocID="{23AD8ED9-0746-4624-ACBE-0145890238C1}" presName="compChildNode" presStyleCnt="0"/>
      <dgm:spPr/>
    </dgm:pt>
    <dgm:pt modelId="{140EA0A2-551F-4577-AC09-2AD31CD43DA1}" type="pres">
      <dgm:prSet presAssocID="{23AD8ED9-0746-4624-ACBE-0145890238C1}" presName="theInnerList" presStyleCnt="0"/>
      <dgm:spPr/>
    </dgm:pt>
    <dgm:pt modelId="{145DFC1A-EB69-4665-A185-3DC1810291A9}" type="pres">
      <dgm:prSet presAssocID="{17367B5D-81B5-41D7-9DD7-BBE42B01D69F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8F883-3F41-40C3-A8C2-16B845016454}" type="pres">
      <dgm:prSet presAssocID="{17367B5D-81B5-41D7-9DD7-BBE42B01D69F}" presName="aSpace2" presStyleCnt="0"/>
      <dgm:spPr/>
    </dgm:pt>
    <dgm:pt modelId="{0A239D81-047B-4EB8-B82E-5F56F9E5189A}" type="pres">
      <dgm:prSet presAssocID="{71743AED-22CA-4CF9-896A-366235FEE6B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C2D37-5D80-40EC-8095-BD1CFAE7DC54}" type="pres">
      <dgm:prSet presAssocID="{71743AED-22CA-4CF9-896A-366235FEE6B3}" presName="aSpace2" presStyleCnt="0"/>
      <dgm:spPr/>
    </dgm:pt>
    <dgm:pt modelId="{81A80D5F-6203-4DB3-BF43-AF9B44709856}" type="pres">
      <dgm:prSet presAssocID="{339C1D08-82A8-4CDA-B04E-0786C823201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9304E-FB7A-42C2-83F7-DF46016D71A9}" type="pres">
      <dgm:prSet presAssocID="{23AD8ED9-0746-4624-ACBE-0145890238C1}" presName="aSpace" presStyleCnt="0"/>
      <dgm:spPr/>
    </dgm:pt>
    <dgm:pt modelId="{FE4E707F-1AC2-48EC-A37B-F8FC78D98AA7}" type="pres">
      <dgm:prSet presAssocID="{E5882369-7FA7-45D6-B1CF-CBA66D078F27}" presName="compNode" presStyleCnt="0"/>
      <dgm:spPr/>
    </dgm:pt>
    <dgm:pt modelId="{097E219E-F086-4513-B4BB-CB0F3F5C358C}" type="pres">
      <dgm:prSet presAssocID="{E5882369-7FA7-45D6-B1CF-CBA66D078F27}" presName="aNode" presStyleLbl="bgShp" presStyleIdx="1" presStyleCnt="2"/>
      <dgm:spPr/>
      <dgm:t>
        <a:bodyPr/>
        <a:lstStyle/>
        <a:p>
          <a:endParaRPr lang="en-US"/>
        </a:p>
      </dgm:t>
    </dgm:pt>
    <dgm:pt modelId="{0CAC08D4-A64C-4B44-94E2-B670FE6071BA}" type="pres">
      <dgm:prSet presAssocID="{E5882369-7FA7-45D6-B1CF-CBA66D078F27}" presName="textNode" presStyleLbl="bgShp" presStyleIdx="1" presStyleCnt="2"/>
      <dgm:spPr/>
      <dgm:t>
        <a:bodyPr/>
        <a:lstStyle/>
        <a:p>
          <a:endParaRPr lang="en-US"/>
        </a:p>
      </dgm:t>
    </dgm:pt>
    <dgm:pt modelId="{341B2AE7-AAAF-4C26-92D3-C4880E5545D1}" type="pres">
      <dgm:prSet presAssocID="{E5882369-7FA7-45D6-B1CF-CBA66D078F27}" presName="compChildNode" presStyleCnt="0"/>
      <dgm:spPr/>
    </dgm:pt>
    <dgm:pt modelId="{BC61ED4B-B8E9-4601-882A-6836B4767451}" type="pres">
      <dgm:prSet presAssocID="{E5882369-7FA7-45D6-B1CF-CBA66D078F27}" presName="theInnerList" presStyleCnt="0"/>
      <dgm:spPr/>
    </dgm:pt>
    <dgm:pt modelId="{101F7F79-581D-4D10-85F2-4C4639C625B0}" type="pres">
      <dgm:prSet presAssocID="{5975BEC3-442D-4FFB-9940-2E49D517E3C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82B63-CC39-4149-8DA4-8342119AC7D1}" type="pres">
      <dgm:prSet presAssocID="{5975BEC3-442D-4FFB-9940-2E49D517E3CA}" presName="aSpace2" presStyleCnt="0"/>
      <dgm:spPr/>
    </dgm:pt>
    <dgm:pt modelId="{20B10866-9CD1-490B-AB02-EC8C301C74CE}" type="pres">
      <dgm:prSet presAssocID="{4D154CEA-5322-4269-AEBC-7E0DF21AF26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2509-F7D4-4B4E-A7E4-56ADB99F0F04}" type="pres">
      <dgm:prSet presAssocID="{4D154CEA-5322-4269-AEBC-7E0DF21AF268}" presName="aSpace2" presStyleCnt="0"/>
      <dgm:spPr/>
    </dgm:pt>
    <dgm:pt modelId="{7FACA43A-ED53-45E6-BA40-9B5FD11AECFC}" type="pres">
      <dgm:prSet presAssocID="{9542DDF0-F555-4E16-A946-B5F5DE0475C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951914-1DEC-4DDB-966C-9EF14A77CB6C}" type="presOf" srcId="{4D154CEA-5322-4269-AEBC-7E0DF21AF268}" destId="{20B10866-9CD1-490B-AB02-EC8C301C74CE}" srcOrd="0" destOrd="0" presId="urn:microsoft.com/office/officeart/2005/8/layout/lProcess2"/>
    <dgm:cxn modelId="{53AE5913-0CA8-4AF0-9BF3-BE498C62B2F1}" type="presOf" srcId="{23AD8ED9-0746-4624-ACBE-0145890238C1}" destId="{52830598-998E-4BAC-82EF-7555EA7EB4B4}" srcOrd="0" destOrd="0" presId="urn:microsoft.com/office/officeart/2005/8/layout/lProcess2"/>
    <dgm:cxn modelId="{C661C558-A526-42EA-BFF8-B42691B69A46}" type="presOf" srcId="{5975BEC3-442D-4FFB-9940-2E49D517E3CA}" destId="{101F7F79-581D-4D10-85F2-4C4639C625B0}" srcOrd="0" destOrd="0" presId="urn:microsoft.com/office/officeart/2005/8/layout/lProcess2"/>
    <dgm:cxn modelId="{FA17FB86-1A48-4DD1-8FA7-FEC18C8E0FCF}" type="presOf" srcId="{17367B5D-81B5-41D7-9DD7-BBE42B01D69F}" destId="{145DFC1A-EB69-4665-A185-3DC1810291A9}" srcOrd="0" destOrd="0" presId="urn:microsoft.com/office/officeart/2005/8/layout/lProcess2"/>
    <dgm:cxn modelId="{6BBFB11A-25B0-4917-A8F7-D6EA933FEE87}" type="presOf" srcId="{339C1D08-82A8-4CDA-B04E-0786C823201E}" destId="{81A80D5F-6203-4DB3-BF43-AF9B44709856}" srcOrd="0" destOrd="0" presId="urn:microsoft.com/office/officeart/2005/8/layout/lProcess2"/>
    <dgm:cxn modelId="{C80AFC62-2241-4F6C-B83D-F07119892D6D}" srcId="{23AD8ED9-0746-4624-ACBE-0145890238C1}" destId="{339C1D08-82A8-4CDA-B04E-0786C823201E}" srcOrd="2" destOrd="0" parTransId="{C97CEA79-8DD4-4637-B947-982089683098}" sibTransId="{0EBB9F5C-C25A-4123-8E83-B5C227F1D172}"/>
    <dgm:cxn modelId="{29BF26D4-FCA7-4A70-9560-E53DCF33FE16}" srcId="{B6DEEE47-C4DE-4803-A952-A2A6F04AEE29}" destId="{23AD8ED9-0746-4624-ACBE-0145890238C1}" srcOrd="0" destOrd="0" parTransId="{37F7D298-0397-4690-9D03-907756558A04}" sibTransId="{F1D32A17-6B3A-445A-B886-B3AFE2797418}"/>
    <dgm:cxn modelId="{4E71D535-0705-4EF1-8A04-D70D8755BFED}" type="presOf" srcId="{23AD8ED9-0746-4624-ACBE-0145890238C1}" destId="{CFEDF915-E8D2-48A7-A790-916D884CB09C}" srcOrd="1" destOrd="0" presId="urn:microsoft.com/office/officeart/2005/8/layout/lProcess2"/>
    <dgm:cxn modelId="{C5CA604A-0070-4CBA-9D2A-79D78CE053DE}" srcId="{B6DEEE47-C4DE-4803-A952-A2A6F04AEE29}" destId="{E5882369-7FA7-45D6-B1CF-CBA66D078F27}" srcOrd="1" destOrd="0" parTransId="{C25A35FB-AFCB-4280-A153-F5C1F1AED834}" sibTransId="{4E782B2B-A1E8-48D5-AA1A-FDC22089848E}"/>
    <dgm:cxn modelId="{642D890B-5E0F-469B-8D46-DF3B4A68CBA1}" type="presOf" srcId="{B6DEEE47-C4DE-4803-A952-A2A6F04AEE29}" destId="{D868FCC0-995F-478C-97A3-E0EF22F93AFA}" srcOrd="0" destOrd="0" presId="urn:microsoft.com/office/officeart/2005/8/layout/lProcess2"/>
    <dgm:cxn modelId="{21D5807B-4A9A-471E-AA47-D0A0CB414E75}" type="presOf" srcId="{9542DDF0-F555-4E16-A946-B5F5DE0475CE}" destId="{7FACA43A-ED53-45E6-BA40-9B5FD11AECFC}" srcOrd="0" destOrd="0" presId="urn:microsoft.com/office/officeart/2005/8/layout/lProcess2"/>
    <dgm:cxn modelId="{BB84CDF2-2FD6-4AB0-80C5-545A683D5367}" type="presOf" srcId="{71743AED-22CA-4CF9-896A-366235FEE6B3}" destId="{0A239D81-047B-4EB8-B82E-5F56F9E5189A}" srcOrd="0" destOrd="0" presId="urn:microsoft.com/office/officeart/2005/8/layout/lProcess2"/>
    <dgm:cxn modelId="{EDDF25F6-C68C-4315-A58F-57A10EAA9922}" srcId="{E5882369-7FA7-45D6-B1CF-CBA66D078F27}" destId="{5975BEC3-442D-4FFB-9940-2E49D517E3CA}" srcOrd="0" destOrd="0" parTransId="{57168932-9635-4A75-8F78-E37CB354AE14}" sibTransId="{7F5CF95F-7584-4FA8-BFAA-D08CCC173D97}"/>
    <dgm:cxn modelId="{CC07FDA1-219A-46F5-BA7B-0CA153E51BA1}" type="presOf" srcId="{E5882369-7FA7-45D6-B1CF-CBA66D078F27}" destId="{097E219E-F086-4513-B4BB-CB0F3F5C358C}" srcOrd="0" destOrd="0" presId="urn:microsoft.com/office/officeart/2005/8/layout/lProcess2"/>
    <dgm:cxn modelId="{E0C970FE-AA87-4C65-869C-B6E624CD9B80}" srcId="{E5882369-7FA7-45D6-B1CF-CBA66D078F27}" destId="{9542DDF0-F555-4E16-A946-B5F5DE0475CE}" srcOrd="2" destOrd="0" parTransId="{5DA69695-53DC-4844-8833-328283663151}" sibTransId="{8B4FF176-993E-40F6-A571-28700112C042}"/>
    <dgm:cxn modelId="{9759EB15-A76E-4B1B-B229-B99F05E45CB8}" type="presOf" srcId="{E5882369-7FA7-45D6-B1CF-CBA66D078F27}" destId="{0CAC08D4-A64C-4B44-94E2-B670FE6071BA}" srcOrd="1" destOrd="0" presId="urn:microsoft.com/office/officeart/2005/8/layout/lProcess2"/>
    <dgm:cxn modelId="{995019FF-694B-4EF9-8C7A-60B6EEFB17BA}" srcId="{23AD8ED9-0746-4624-ACBE-0145890238C1}" destId="{71743AED-22CA-4CF9-896A-366235FEE6B3}" srcOrd="1" destOrd="0" parTransId="{9C21DE90-1F73-414E-B6E9-289105F1A709}" sibTransId="{99F4C771-D863-487F-8D87-A1D272640EBF}"/>
    <dgm:cxn modelId="{CB645F1D-0872-4514-86D4-1F999DD5BB5A}" srcId="{23AD8ED9-0746-4624-ACBE-0145890238C1}" destId="{17367B5D-81B5-41D7-9DD7-BBE42B01D69F}" srcOrd="0" destOrd="0" parTransId="{7E2970F0-7C59-45E0-B8C9-DA96D54E562B}" sibTransId="{0D8A9C42-F7C2-4A1A-B952-272A37BCCB52}"/>
    <dgm:cxn modelId="{7E66B35D-118E-47CD-9589-38B5E81498B6}" srcId="{E5882369-7FA7-45D6-B1CF-CBA66D078F27}" destId="{4D154CEA-5322-4269-AEBC-7E0DF21AF268}" srcOrd="1" destOrd="0" parTransId="{187F8B3D-CD1D-445B-97A0-E244E9FBD0E2}" sibTransId="{406F8F9E-7433-4BAB-818D-6F381E0DA4E8}"/>
    <dgm:cxn modelId="{944E4CD9-1DA5-4814-9EC0-FDAC2A5558DC}" type="presParOf" srcId="{D868FCC0-995F-478C-97A3-E0EF22F93AFA}" destId="{A7707CDB-F38D-4F31-906A-8646CFEFF3EA}" srcOrd="0" destOrd="0" presId="urn:microsoft.com/office/officeart/2005/8/layout/lProcess2"/>
    <dgm:cxn modelId="{F6A3EB18-77E8-4614-A907-7D538031770E}" type="presParOf" srcId="{A7707CDB-F38D-4F31-906A-8646CFEFF3EA}" destId="{52830598-998E-4BAC-82EF-7555EA7EB4B4}" srcOrd="0" destOrd="0" presId="urn:microsoft.com/office/officeart/2005/8/layout/lProcess2"/>
    <dgm:cxn modelId="{D056B12E-7CB3-4080-AD14-B63A3F6A387B}" type="presParOf" srcId="{A7707CDB-F38D-4F31-906A-8646CFEFF3EA}" destId="{CFEDF915-E8D2-48A7-A790-916D884CB09C}" srcOrd="1" destOrd="0" presId="urn:microsoft.com/office/officeart/2005/8/layout/lProcess2"/>
    <dgm:cxn modelId="{6D01D51E-6CA5-4A6B-8F9D-3CC95DD6170B}" type="presParOf" srcId="{A7707CDB-F38D-4F31-906A-8646CFEFF3EA}" destId="{0BE405BB-BB3C-47C7-ABD5-4081FD221468}" srcOrd="2" destOrd="0" presId="urn:microsoft.com/office/officeart/2005/8/layout/lProcess2"/>
    <dgm:cxn modelId="{6320BD5C-684A-469A-BB5C-61BCD8F7DABE}" type="presParOf" srcId="{0BE405BB-BB3C-47C7-ABD5-4081FD221468}" destId="{140EA0A2-551F-4577-AC09-2AD31CD43DA1}" srcOrd="0" destOrd="0" presId="urn:microsoft.com/office/officeart/2005/8/layout/lProcess2"/>
    <dgm:cxn modelId="{65CC5A0A-A646-475E-9C7A-0BF9E3DC5BF3}" type="presParOf" srcId="{140EA0A2-551F-4577-AC09-2AD31CD43DA1}" destId="{145DFC1A-EB69-4665-A185-3DC1810291A9}" srcOrd="0" destOrd="0" presId="urn:microsoft.com/office/officeart/2005/8/layout/lProcess2"/>
    <dgm:cxn modelId="{3C3DCC4F-BB32-45CF-A5CE-E9619BAC393F}" type="presParOf" srcId="{140EA0A2-551F-4577-AC09-2AD31CD43DA1}" destId="{0978F883-3F41-40C3-A8C2-16B845016454}" srcOrd="1" destOrd="0" presId="urn:microsoft.com/office/officeart/2005/8/layout/lProcess2"/>
    <dgm:cxn modelId="{D7EA0089-F03B-494A-A6FC-07EAA7F7A12D}" type="presParOf" srcId="{140EA0A2-551F-4577-AC09-2AD31CD43DA1}" destId="{0A239D81-047B-4EB8-B82E-5F56F9E5189A}" srcOrd="2" destOrd="0" presId="urn:microsoft.com/office/officeart/2005/8/layout/lProcess2"/>
    <dgm:cxn modelId="{4E3BE047-7617-4494-8BB0-6638FDCFDE17}" type="presParOf" srcId="{140EA0A2-551F-4577-AC09-2AD31CD43DA1}" destId="{5F5C2D37-5D80-40EC-8095-BD1CFAE7DC54}" srcOrd="3" destOrd="0" presId="urn:microsoft.com/office/officeart/2005/8/layout/lProcess2"/>
    <dgm:cxn modelId="{0C9370A2-41A4-4362-B05D-65A1E4204116}" type="presParOf" srcId="{140EA0A2-551F-4577-AC09-2AD31CD43DA1}" destId="{81A80D5F-6203-4DB3-BF43-AF9B44709856}" srcOrd="4" destOrd="0" presId="urn:microsoft.com/office/officeart/2005/8/layout/lProcess2"/>
    <dgm:cxn modelId="{C095BF20-3883-4EFB-8618-9185570CCC35}" type="presParOf" srcId="{D868FCC0-995F-478C-97A3-E0EF22F93AFA}" destId="{DB79304E-FB7A-42C2-83F7-DF46016D71A9}" srcOrd="1" destOrd="0" presId="urn:microsoft.com/office/officeart/2005/8/layout/lProcess2"/>
    <dgm:cxn modelId="{60BF090C-E8FC-4E66-AC3B-0FB279366919}" type="presParOf" srcId="{D868FCC0-995F-478C-97A3-E0EF22F93AFA}" destId="{FE4E707F-1AC2-48EC-A37B-F8FC78D98AA7}" srcOrd="2" destOrd="0" presId="urn:microsoft.com/office/officeart/2005/8/layout/lProcess2"/>
    <dgm:cxn modelId="{50DA9FE9-F826-472C-A38F-0E1BBB0C3A35}" type="presParOf" srcId="{FE4E707F-1AC2-48EC-A37B-F8FC78D98AA7}" destId="{097E219E-F086-4513-B4BB-CB0F3F5C358C}" srcOrd="0" destOrd="0" presId="urn:microsoft.com/office/officeart/2005/8/layout/lProcess2"/>
    <dgm:cxn modelId="{0040F74D-757E-46A1-8B93-A0EA64C6F7C4}" type="presParOf" srcId="{FE4E707F-1AC2-48EC-A37B-F8FC78D98AA7}" destId="{0CAC08D4-A64C-4B44-94E2-B670FE6071BA}" srcOrd="1" destOrd="0" presId="urn:microsoft.com/office/officeart/2005/8/layout/lProcess2"/>
    <dgm:cxn modelId="{198CD29D-318A-4907-B5AE-F19BD3D5D8B2}" type="presParOf" srcId="{FE4E707F-1AC2-48EC-A37B-F8FC78D98AA7}" destId="{341B2AE7-AAAF-4C26-92D3-C4880E5545D1}" srcOrd="2" destOrd="0" presId="urn:microsoft.com/office/officeart/2005/8/layout/lProcess2"/>
    <dgm:cxn modelId="{C5F9096F-1833-48CE-A309-EC8907C45EEF}" type="presParOf" srcId="{341B2AE7-AAAF-4C26-92D3-C4880E5545D1}" destId="{BC61ED4B-B8E9-4601-882A-6836B4767451}" srcOrd="0" destOrd="0" presId="urn:microsoft.com/office/officeart/2005/8/layout/lProcess2"/>
    <dgm:cxn modelId="{BF50597A-521E-4F03-88F9-5EF1F80E68AA}" type="presParOf" srcId="{BC61ED4B-B8E9-4601-882A-6836B4767451}" destId="{101F7F79-581D-4D10-85F2-4C4639C625B0}" srcOrd="0" destOrd="0" presId="urn:microsoft.com/office/officeart/2005/8/layout/lProcess2"/>
    <dgm:cxn modelId="{C67E39DE-5EC4-41AD-81AD-0471BD56F553}" type="presParOf" srcId="{BC61ED4B-B8E9-4601-882A-6836B4767451}" destId="{82F82B63-CC39-4149-8DA4-8342119AC7D1}" srcOrd="1" destOrd="0" presId="urn:microsoft.com/office/officeart/2005/8/layout/lProcess2"/>
    <dgm:cxn modelId="{D46C9D16-39F6-4248-A995-AEE46392E9CA}" type="presParOf" srcId="{BC61ED4B-B8E9-4601-882A-6836B4767451}" destId="{20B10866-9CD1-490B-AB02-EC8C301C74CE}" srcOrd="2" destOrd="0" presId="urn:microsoft.com/office/officeart/2005/8/layout/lProcess2"/>
    <dgm:cxn modelId="{83DF63BB-0F52-4E99-8348-2CF94842B089}" type="presParOf" srcId="{BC61ED4B-B8E9-4601-882A-6836B4767451}" destId="{F8172509-F7D4-4B4E-A7E4-56ADB99F0F04}" srcOrd="3" destOrd="0" presId="urn:microsoft.com/office/officeart/2005/8/layout/lProcess2"/>
    <dgm:cxn modelId="{90F78A58-8511-4CC0-AC5C-A9684AF7F738}" type="presParOf" srcId="{BC61ED4B-B8E9-4601-882A-6836B4767451}" destId="{7FACA43A-ED53-45E6-BA40-9B5FD11AECF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EEE47-C4DE-4803-A952-A2A6F04AEE29}" type="doc">
      <dgm:prSet loTypeId="urn:microsoft.com/office/officeart/2005/8/layout/lProcess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6A03557-95C2-4DC4-A8C3-293E9F0CF58A}">
      <dgm:prSet phldrT="[Text]"/>
      <dgm:spPr>
        <a:solidFill>
          <a:srgbClr val="034B7F">
            <a:alpha val="26000"/>
          </a:srgbClr>
        </a:solidFill>
      </dgm:spPr>
      <dgm:t>
        <a:bodyPr/>
        <a:lstStyle/>
        <a:p>
          <a:r>
            <a:rPr lang="en-US" dirty="0" smtClean="0"/>
            <a:t>Unauthorized Release</a:t>
          </a:r>
          <a:endParaRPr lang="en-US" dirty="0"/>
        </a:p>
      </dgm:t>
    </dgm:pt>
    <dgm:pt modelId="{33B38C6D-9FDA-4F30-992A-D1AA298E126C}" type="parTrans" cxnId="{12EAC9DD-AA4C-4675-9777-082F969C74C7}">
      <dgm:prSet/>
      <dgm:spPr/>
      <dgm:t>
        <a:bodyPr/>
        <a:lstStyle/>
        <a:p>
          <a:endParaRPr lang="en-US"/>
        </a:p>
      </dgm:t>
    </dgm:pt>
    <dgm:pt modelId="{785FA360-8278-4980-AAB0-CF5F95796924}" type="sibTrans" cxnId="{12EAC9DD-AA4C-4675-9777-082F969C74C7}">
      <dgm:prSet/>
      <dgm:spPr/>
      <dgm:t>
        <a:bodyPr/>
        <a:lstStyle/>
        <a:p>
          <a:endParaRPr lang="en-US"/>
        </a:p>
      </dgm:t>
    </dgm:pt>
    <dgm:pt modelId="{FDF31C54-125F-411B-9302-2B293105F059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5.4.4.1: Unauthorized release from a single control area</a:t>
          </a:r>
          <a:endParaRPr lang="en-US" dirty="0">
            <a:solidFill>
              <a:schemeClr val="tx1"/>
            </a:solidFill>
          </a:endParaRPr>
        </a:p>
      </dgm:t>
    </dgm:pt>
    <dgm:pt modelId="{00F95042-A912-4A0F-83F9-C88A6C8FABAC}" type="parTrans" cxnId="{CC384ECE-9902-4F31-949D-BD51F980C0DD}">
      <dgm:prSet/>
      <dgm:spPr/>
      <dgm:t>
        <a:bodyPr/>
        <a:lstStyle/>
        <a:p>
          <a:endParaRPr lang="en-US"/>
        </a:p>
      </dgm:t>
    </dgm:pt>
    <dgm:pt modelId="{5143206A-3821-43AE-9DF5-6B8DA2BE5B09}" type="sibTrans" cxnId="{CC384ECE-9902-4F31-949D-BD51F980C0DD}">
      <dgm:prSet/>
      <dgm:spPr/>
      <dgm:t>
        <a:bodyPr/>
        <a:lstStyle/>
        <a:p>
          <a:endParaRPr lang="en-US"/>
        </a:p>
      </dgm:t>
    </dgm:pt>
    <dgm:pt modelId="{23AD8ED9-0746-4624-ACBE-0145890238C1}">
      <dgm:prSet phldrT="[Text]"/>
      <dgm:spPr>
        <a:solidFill>
          <a:srgbClr val="034B7F">
            <a:alpha val="26000"/>
          </a:srgbClr>
        </a:solidFill>
      </dgm:spPr>
      <dgm:t>
        <a:bodyPr/>
        <a:lstStyle/>
        <a:p>
          <a:r>
            <a:rPr lang="en-US" dirty="0" smtClean="0"/>
            <a:t>Exposure Fire</a:t>
          </a:r>
          <a:endParaRPr lang="en-US" dirty="0"/>
        </a:p>
      </dgm:t>
    </dgm:pt>
    <dgm:pt modelId="{37F7D298-0397-4690-9D03-907756558A04}" type="parTrans" cxnId="{29BF26D4-FCA7-4A70-9560-E53DCF33FE16}">
      <dgm:prSet/>
      <dgm:spPr/>
      <dgm:t>
        <a:bodyPr/>
        <a:lstStyle/>
        <a:p>
          <a:endParaRPr lang="en-US"/>
        </a:p>
      </dgm:t>
    </dgm:pt>
    <dgm:pt modelId="{F1D32A17-6B3A-445A-B886-B3AFE2797418}" type="sibTrans" cxnId="{29BF26D4-FCA7-4A70-9560-E53DCF33FE16}">
      <dgm:prSet/>
      <dgm:spPr/>
      <dgm:t>
        <a:bodyPr/>
        <a:lstStyle/>
        <a:p>
          <a:endParaRPr lang="en-US"/>
        </a:p>
      </dgm:t>
    </dgm:pt>
    <dgm:pt modelId="{17367B5D-81B5-41D7-9DD7-BBE42B01D69F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5.4.4.2: Exposure fire on a location where hydrogen is being stored, used, handled or dispensed</a:t>
          </a:r>
          <a:endParaRPr lang="en-US" dirty="0">
            <a:solidFill>
              <a:schemeClr val="tx1"/>
            </a:solidFill>
          </a:endParaRPr>
        </a:p>
      </dgm:t>
    </dgm:pt>
    <dgm:pt modelId="{7E2970F0-7C59-45E0-B8C9-DA96D54E562B}" type="parTrans" cxnId="{CB645F1D-0872-4514-86D4-1F999DD5BB5A}">
      <dgm:prSet/>
      <dgm:spPr/>
      <dgm:t>
        <a:bodyPr/>
        <a:lstStyle/>
        <a:p>
          <a:endParaRPr lang="en-US"/>
        </a:p>
      </dgm:t>
    </dgm:pt>
    <dgm:pt modelId="{0D8A9C42-F7C2-4A1A-B952-272A37BCCB52}" type="sibTrans" cxnId="{CB645F1D-0872-4514-86D4-1F999DD5BB5A}">
      <dgm:prSet/>
      <dgm:spPr/>
      <dgm:t>
        <a:bodyPr/>
        <a:lstStyle/>
        <a:p>
          <a:endParaRPr lang="en-US"/>
        </a:p>
      </dgm:t>
    </dgm:pt>
    <dgm:pt modelId="{E5882369-7FA7-45D6-B1CF-CBA66D078F27}">
      <dgm:prSet phldrT="[Text]"/>
      <dgm:spPr>
        <a:solidFill>
          <a:srgbClr val="034B7F">
            <a:alpha val="26000"/>
          </a:srgbClr>
        </a:solidFill>
      </dgm:spPr>
      <dgm:t>
        <a:bodyPr/>
        <a:lstStyle/>
        <a:p>
          <a:r>
            <a:rPr lang="en-US" dirty="0" smtClean="0"/>
            <a:t>External Factor</a:t>
          </a:r>
          <a:endParaRPr lang="en-US" dirty="0"/>
        </a:p>
      </dgm:t>
    </dgm:pt>
    <dgm:pt modelId="{C25A35FB-AFCB-4280-A153-F5C1F1AED834}" type="parTrans" cxnId="{C5CA604A-0070-4CBA-9D2A-79D78CE053DE}">
      <dgm:prSet/>
      <dgm:spPr/>
      <dgm:t>
        <a:bodyPr/>
        <a:lstStyle/>
        <a:p>
          <a:endParaRPr lang="en-US"/>
        </a:p>
      </dgm:t>
    </dgm:pt>
    <dgm:pt modelId="{4E782B2B-A1E8-48D5-AA1A-FDC22089848E}" type="sibTrans" cxnId="{C5CA604A-0070-4CBA-9D2A-79D78CE053DE}">
      <dgm:prSet/>
      <dgm:spPr/>
      <dgm:t>
        <a:bodyPr/>
        <a:lstStyle/>
        <a:p>
          <a:endParaRPr lang="en-US"/>
        </a:p>
      </dgm:t>
    </dgm:pt>
    <dgm:pt modelId="{5975BEC3-442D-4FFB-9940-2E49D517E3CA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5.4.4.3: Application of an external factor that is likely to result in a fire, explosion, toxic release or other unsafe condition</a:t>
          </a:r>
          <a:endParaRPr lang="en-US" dirty="0">
            <a:solidFill>
              <a:schemeClr val="tx1"/>
            </a:solidFill>
          </a:endParaRPr>
        </a:p>
      </dgm:t>
    </dgm:pt>
    <dgm:pt modelId="{57168932-9635-4A75-8F78-E37CB354AE14}" type="parTrans" cxnId="{EDDF25F6-C68C-4315-A58F-57A10EAA9922}">
      <dgm:prSet/>
      <dgm:spPr/>
      <dgm:t>
        <a:bodyPr/>
        <a:lstStyle/>
        <a:p>
          <a:endParaRPr lang="en-US"/>
        </a:p>
      </dgm:t>
    </dgm:pt>
    <dgm:pt modelId="{7F5CF95F-7584-4FA8-BFAA-D08CCC173D97}" type="sibTrans" cxnId="{EDDF25F6-C68C-4315-A58F-57A10EAA9922}">
      <dgm:prSet/>
      <dgm:spPr/>
      <dgm:t>
        <a:bodyPr/>
        <a:lstStyle/>
        <a:p>
          <a:endParaRPr lang="en-US"/>
        </a:p>
      </dgm:t>
    </dgm:pt>
    <dgm:pt modelId="{20C27180-AC59-4CF3-AB0C-28613634D4B1}">
      <dgm:prSet phldrT="[Text]"/>
      <dgm:spPr>
        <a:solidFill>
          <a:srgbClr val="034B7F">
            <a:alpha val="26000"/>
          </a:srgbClr>
        </a:solidFill>
      </dgm:spPr>
      <dgm:t>
        <a:bodyPr/>
        <a:lstStyle/>
        <a:p>
          <a:r>
            <a:rPr lang="en-US" dirty="0" smtClean="0"/>
            <a:t>Discharge with protection </a:t>
          </a:r>
          <a:r>
            <a:rPr lang="en-US" smtClean="0"/>
            <a:t>system failure</a:t>
          </a:r>
          <a:endParaRPr lang="en-US" dirty="0"/>
        </a:p>
      </dgm:t>
    </dgm:pt>
    <dgm:pt modelId="{B3D9626A-2C27-4EDA-B4E6-A5C6848E36B2}" type="parTrans" cxnId="{9F80052B-12ED-4B6B-BC38-EA7307AEDCDC}">
      <dgm:prSet/>
      <dgm:spPr/>
      <dgm:t>
        <a:bodyPr/>
        <a:lstStyle/>
        <a:p>
          <a:endParaRPr lang="en-US"/>
        </a:p>
      </dgm:t>
    </dgm:pt>
    <dgm:pt modelId="{BE9BD45A-051B-4790-8F85-C8880D185073}" type="sibTrans" cxnId="{9F80052B-12ED-4B6B-BC38-EA7307AEDCDC}">
      <dgm:prSet/>
      <dgm:spPr/>
      <dgm:t>
        <a:bodyPr/>
        <a:lstStyle/>
        <a:p>
          <a:endParaRPr lang="en-US"/>
        </a:p>
      </dgm:t>
    </dgm:pt>
    <dgm:pt modelId="{398F495B-7FFE-41E1-976D-2FD9B8AFE048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5.4.4.4: Unauthorized discharge with each protection system independently rendered ineffective</a:t>
          </a:r>
          <a:endParaRPr lang="en-US" dirty="0">
            <a:solidFill>
              <a:schemeClr val="tx1"/>
            </a:solidFill>
          </a:endParaRPr>
        </a:p>
      </dgm:t>
    </dgm:pt>
    <dgm:pt modelId="{C813F8C9-09D1-4E3F-A016-C0A7C87B6BE1}" type="parTrans" cxnId="{38516DF8-A306-432A-BBA8-6CD8AA55536F}">
      <dgm:prSet/>
      <dgm:spPr/>
      <dgm:t>
        <a:bodyPr/>
        <a:lstStyle/>
        <a:p>
          <a:endParaRPr lang="en-US"/>
        </a:p>
      </dgm:t>
    </dgm:pt>
    <dgm:pt modelId="{0C465B5D-3DEB-40DE-8813-F0DF669A0B21}" type="sibTrans" cxnId="{38516DF8-A306-432A-BBA8-6CD8AA55536F}">
      <dgm:prSet/>
      <dgm:spPr/>
      <dgm:t>
        <a:bodyPr/>
        <a:lstStyle/>
        <a:p>
          <a:endParaRPr lang="en-US"/>
        </a:p>
      </dgm:t>
    </dgm:pt>
    <dgm:pt modelId="{003DA596-BFA6-4FCD-85AF-378374C443EB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 unrelated car fire at the gasoline dispensing pump</a:t>
          </a:r>
          <a:endParaRPr lang="en-US" dirty="0">
            <a:solidFill>
              <a:schemeClr val="tx1"/>
            </a:solidFill>
          </a:endParaRPr>
        </a:p>
      </dgm:t>
    </dgm:pt>
    <dgm:pt modelId="{ADB0BFB0-5B90-49B1-88B1-D3602D47DB43}" type="parTrans" cxnId="{FF4C7ED1-D66C-42D2-B002-F0EF8D4939D6}">
      <dgm:prSet/>
      <dgm:spPr/>
      <dgm:t>
        <a:bodyPr/>
        <a:lstStyle/>
        <a:p>
          <a:endParaRPr lang="en-US"/>
        </a:p>
      </dgm:t>
    </dgm:pt>
    <dgm:pt modelId="{D50D8CF2-B198-476B-A52C-2022263921A5}" type="sibTrans" cxnId="{FF4C7ED1-D66C-42D2-B002-F0EF8D4939D6}">
      <dgm:prSet/>
      <dgm:spPr/>
      <dgm:t>
        <a:bodyPr/>
        <a:lstStyle/>
        <a:p>
          <a:endParaRPr lang="en-US"/>
        </a:p>
      </dgm:t>
    </dgm:pt>
    <dgm:pt modelId="{BFA5FFCB-B884-444F-9DCD-627F685AEE34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Liquid hydrogen release model analysis</a:t>
          </a:r>
          <a:endParaRPr lang="en-US" dirty="0">
            <a:solidFill>
              <a:schemeClr val="tx1"/>
            </a:solidFill>
          </a:endParaRPr>
        </a:p>
      </dgm:t>
    </dgm:pt>
    <dgm:pt modelId="{557A740D-DDFB-4F4F-BAF9-AF76B3C60864}" type="parTrans" cxnId="{97F01E66-B39F-436D-84B5-7F9A0F057257}">
      <dgm:prSet/>
      <dgm:spPr/>
      <dgm:t>
        <a:bodyPr/>
        <a:lstStyle/>
        <a:p>
          <a:endParaRPr lang="en-US"/>
        </a:p>
      </dgm:t>
    </dgm:pt>
    <dgm:pt modelId="{A8C4B9B0-03A1-455F-B397-DFF942B0927B}" type="sibTrans" cxnId="{97F01E66-B39F-436D-84B5-7F9A0F057257}">
      <dgm:prSet/>
      <dgm:spPr/>
      <dgm:t>
        <a:bodyPr/>
        <a:lstStyle/>
        <a:p>
          <a:endParaRPr lang="en-US"/>
        </a:p>
      </dgm:t>
    </dgm:pt>
    <dgm:pt modelId="{8ED8DC7B-EE54-4BAA-9EBE-C176E6096D24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Seismic Event where a pipe bursts (100% Leak Size on  largest system pipe)</a:t>
          </a:r>
          <a:endParaRPr lang="en-US" dirty="0">
            <a:solidFill>
              <a:schemeClr val="tx1"/>
            </a:solidFill>
          </a:endParaRPr>
        </a:p>
      </dgm:t>
    </dgm:pt>
    <dgm:pt modelId="{1A91BA34-C3BF-45A7-B655-5299E7D3A337}" type="parTrans" cxnId="{9295842A-23EC-42E1-AA96-C8C67B50F35C}">
      <dgm:prSet/>
      <dgm:spPr/>
      <dgm:t>
        <a:bodyPr/>
        <a:lstStyle/>
        <a:p>
          <a:endParaRPr lang="en-US"/>
        </a:p>
      </dgm:t>
    </dgm:pt>
    <dgm:pt modelId="{A6B14A95-3305-4210-8F4C-A128D9B2B2C9}" type="sibTrans" cxnId="{9295842A-23EC-42E1-AA96-C8C67B50F35C}">
      <dgm:prSet/>
      <dgm:spPr/>
      <dgm:t>
        <a:bodyPr/>
        <a:lstStyle/>
        <a:p>
          <a:endParaRPr lang="en-US"/>
        </a:p>
      </dgm:t>
    </dgm:pt>
    <dgm:pt modelId="{E2C8067E-4C96-410F-A033-1B3A869990A5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 unauthorized discharge where the interlock or pressure relief valve fails</a:t>
          </a:r>
          <a:endParaRPr lang="en-US" dirty="0">
            <a:solidFill>
              <a:schemeClr val="tx1"/>
            </a:solidFill>
          </a:endParaRPr>
        </a:p>
      </dgm:t>
    </dgm:pt>
    <dgm:pt modelId="{9FDFF539-A2C2-481E-A0A6-561BE6D07033}" type="parTrans" cxnId="{798FF8A1-4135-49A0-833C-F7A96CE768DB}">
      <dgm:prSet/>
      <dgm:spPr/>
      <dgm:t>
        <a:bodyPr/>
        <a:lstStyle/>
        <a:p>
          <a:endParaRPr lang="en-US"/>
        </a:p>
      </dgm:t>
    </dgm:pt>
    <dgm:pt modelId="{B59940FC-5871-4BFD-992C-E58C12BBA02C}" type="sibTrans" cxnId="{798FF8A1-4135-49A0-833C-F7A96CE768DB}">
      <dgm:prSet/>
      <dgm:spPr/>
      <dgm:t>
        <a:bodyPr/>
        <a:lstStyle/>
        <a:p>
          <a:endParaRPr lang="en-US"/>
        </a:p>
      </dgm:t>
    </dgm:pt>
    <dgm:pt modelId="{4D7AE322-2F8B-4456-8862-2D9CBF8EE885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Characterization of flame radiation from vehicle fire on nearest hydrogen system components</a:t>
          </a:r>
          <a:endParaRPr lang="en-US" dirty="0">
            <a:solidFill>
              <a:schemeClr val="tx1"/>
            </a:solidFill>
          </a:endParaRPr>
        </a:p>
      </dgm:t>
    </dgm:pt>
    <dgm:pt modelId="{FE883B19-5A76-4841-B8B6-39C6D40812F6}" type="parTrans" cxnId="{F3D4FB3E-8C54-4AC2-85ED-EBCEF4898C3D}">
      <dgm:prSet/>
      <dgm:spPr/>
      <dgm:t>
        <a:bodyPr/>
        <a:lstStyle/>
        <a:p>
          <a:endParaRPr lang="en-US"/>
        </a:p>
      </dgm:t>
    </dgm:pt>
    <dgm:pt modelId="{C908434A-92E6-4CB9-AABA-1340D5AA70B8}" type="sibTrans" cxnId="{F3D4FB3E-8C54-4AC2-85ED-EBCEF4898C3D}">
      <dgm:prSet/>
      <dgm:spPr/>
      <dgm:t>
        <a:bodyPr/>
        <a:lstStyle/>
        <a:p>
          <a:endParaRPr lang="en-US"/>
        </a:p>
      </dgm:t>
    </dgm:pt>
    <dgm:pt modelId="{0E5C9612-E27D-4D61-B4EE-36A80AB03E3D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HyRAM risk metric calculation</a:t>
          </a:r>
          <a:endParaRPr lang="en-US" dirty="0">
            <a:solidFill>
              <a:schemeClr val="tx1"/>
            </a:solidFill>
          </a:endParaRPr>
        </a:p>
      </dgm:t>
    </dgm:pt>
    <dgm:pt modelId="{EACEDEB5-0CB2-4028-ABCE-2965CDCA150E}" type="parTrans" cxnId="{3D13AEE8-6DF5-4D87-BCE1-FBE318677BE0}">
      <dgm:prSet/>
      <dgm:spPr/>
      <dgm:t>
        <a:bodyPr/>
        <a:lstStyle/>
        <a:p>
          <a:endParaRPr lang="en-US"/>
        </a:p>
      </dgm:t>
    </dgm:pt>
    <dgm:pt modelId="{988A0C56-D5F3-43B3-9618-89B5D7497E73}" type="sibTrans" cxnId="{3D13AEE8-6DF5-4D87-BCE1-FBE318677BE0}">
      <dgm:prSet/>
      <dgm:spPr/>
      <dgm:t>
        <a:bodyPr/>
        <a:lstStyle/>
        <a:p>
          <a:endParaRPr lang="en-US"/>
        </a:p>
      </dgm:t>
    </dgm:pt>
    <dgm:pt modelId="{FE28AB2D-3CEC-4468-8972-56A802AF1086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Accidental release of hydrogen from liquid storage tank</a:t>
          </a:r>
          <a:endParaRPr lang="en-US" dirty="0">
            <a:solidFill>
              <a:schemeClr val="tx1"/>
            </a:solidFill>
          </a:endParaRPr>
        </a:p>
      </dgm:t>
    </dgm:pt>
    <dgm:pt modelId="{BB297E7B-8B92-44BA-8C8B-FF36B228713E}" type="parTrans" cxnId="{DABBCED0-71B4-4E77-AA6F-E4726A2F026E}">
      <dgm:prSet/>
      <dgm:spPr/>
      <dgm:t>
        <a:bodyPr/>
        <a:lstStyle/>
        <a:p>
          <a:endParaRPr lang="en-US"/>
        </a:p>
      </dgm:t>
    </dgm:pt>
    <dgm:pt modelId="{E816DC13-F87B-45AD-A7EA-E06FA443596C}" type="sibTrans" cxnId="{DABBCED0-71B4-4E77-AA6F-E4726A2F026E}">
      <dgm:prSet/>
      <dgm:spPr/>
      <dgm:t>
        <a:bodyPr/>
        <a:lstStyle/>
        <a:p>
          <a:endParaRPr lang="en-US"/>
        </a:p>
      </dgm:t>
    </dgm:pt>
    <dgm:pt modelId="{725169E5-F29B-4E97-98BE-C38A9443C455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Discussion of layered safety features present in the system</a:t>
          </a:r>
          <a:endParaRPr lang="en-US" dirty="0">
            <a:solidFill>
              <a:schemeClr val="tx1"/>
            </a:solidFill>
          </a:endParaRPr>
        </a:p>
      </dgm:t>
    </dgm:pt>
    <dgm:pt modelId="{132515FF-0713-499A-BEC5-9F6DE2131A5F}" type="parTrans" cxnId="{C0D4B199-91CB-416F-A7FD-3105C277CC8B}">
      <dgm:prSet/>
      <dgm:spPr/>
      <dgm:t>
        <a:bodyPr/>
        <a:lstStyle/>
        <a:p>
          <a:endParaRPr lang="en-US"/>
        </a:p>
      </dgm:t>
    </dgm:pt>
    <dgm:pt modelId="{319B6434-3E47-4718-8828-79534E893055}" type="sibTrans" cxnId="{C0D4B199-91CB-416F-A7FD-3105C277CC8B}">
      <dgm:prSet/>
      <dgm:spPr/>
      <dgm:t>
        <a:bodyPr/>
        <a:lstStyle/>
        <a:p>
          <a:endParaRPr lang="en-US"/>
        </a:p>
      </dgm:t>
    </dgm:pt>
    <dgm:pt modelId="{8EB68701-AADE-4288-A50F-D65461648384}" type="pres">
      <dgm:prSet presAssocID="{B6DEEE47-C4DE-4803-A952-A2A6F04AEE2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013A9D-1175-46B1-994B-ED0DA746E719}" type="pres">
      <dgm:prSet presAssocID="{96A03557-95C2-4DC4-A8C3-293E9F0CF58A}" presName="compNode" presStyleCnt="0"/>
      <dgm:spPr/>
      <dgm:t>
        <a:bodyPr/>
        <a:lstStyle/>
        <a:p>
          <a:endParaRPr lang="en-US"/>
        </a:p>
      </dgm:t>
    </dgm:pt>
    <dgm:pt modelId="{F90337E3-730A-4080-A496-62A57CF6625F}" type="pres">
      <dgm:prSet presAssocID="{96A03557-95C2-4DC4-A8C3-293E9F0CF58A}" presName="aNode" presStyleLbl="bgShp" presStyleIdx="0" presStyleCnt="4"/>
      <dgm:spPr/>
      <dgm:t>
        <a:bodyPr/>
        <a:lstStyle/>
        <a:p>
          <a:endParaRPr lang="en-US"/>
        </a:p>
      </dgm:t>
    </dgm:pt>
    <dgm:pt modelId="{EF1E4DC3-2D4B-4D38-82F1-17D2114DF424}" type="pres">
      <dgm:prSet presAssocID="{96A03557-95C2-4DC4-A8C3-293E9F0CF58A}" presName="textNode" presStyleLbl="bgShp" presStyleIdx="0" presStyleCnt="4"/>
      <dgm:spPr/>
      <dgm:t>
        <a:bodyPr/>
        <a:lstStyle/>
        <a:p>
          <a:endParaRPr lang="en-US"/>
        </a:p>
      </dgm:t>
    </dgm:pt>
    <dgm:pt modelId="{CA7FA353-0EAD-41E7-89D6-E8CB034E9C18}" type="pres">
      <dgm:prSet presAssocID="{96A03557-95C2-4DC4-A8C3-293E9F0CF58A}" presName="compChildNode" presStyleCnt="0"/>
      <dgm:spPr/>
      <dgm:t>
        <a:bodyPr/>
        <a:lstStyle/>
        <a:p>
          <a:endParaRPr lang="en-US"/>
        </a:p>
      </dgm:t>
    </dgm:pt>
    <dgm:pt modelId="{070C72A4-CDB8-4BF6-8685-E6EB3DDFD7CD}" type="pres">
      <dgm:prSet presAssocID="{96A03557-95C2-4DC4-A8C3-293E9F0CF58A}" presName="theInnerList" presStyleCnt="0"/>
      <dgm:spPr/>
      <dgm:t>
        <a:bodyPr/>
        <a:lstStyle/>
        <a:p>
          <a:endParaRPr lang="en-US"/>
        </a:p>
      </dgm:t>
    </dgm:pt>
    <dgm:pt modelId="{5798FBF8-1AAD-4933-875B-6F5672291F6F}" type="pres">
      <dgm:prSet presAssocID="{FDF31C54-125F-411B-9302-2B293105F059}" presName="childNode" presStyleLbl="node1" presStyleIdx="0" presStyleCnt="12" custLinFactNeighborY="-28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835CB-2E49-4D80-9A23-2CE3867E3B8A}" type="pres">
      <dgm:prSet presAssocID="{FDF31C54-125F-411B-9302-2B293105F059}" presName="aSpace2" presStyleCnt="0"/>
      <dgm:spPr/>
    </dgm:pt>
    <dgm:pt modelId="{CEFF5093-4B53-403B-80F7-A2FFFF9B89E0}" type="pres">
      <dgm:prSet presAssocID="{FE28AB2D-3CEC-4468-8972-56A802AF1086}" presName="childNode" presStyleLbl="node1" presStyleIdx="1" presStyleCnt="12" custLinFactNeighborY="-28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E4A0C-C8AF-4566-8BA0-4AE4AE8D7FF0}" type="pres">
      <dgm:prSet presAssocID="{FE28AB2D-3CEC-4468-8972-56A802AF1086}" presName="aSpace2" presStyleCnt="0"/>
      <dgm:spPr/>
    </dgm:pt>
    <dgm:pt modelId="{81612C95-5099-4AC4-BFBC-2FAFAF55A7DB}" type="pres">
      <dgm:prSet presAssocID="{BFA5FFCB-B884-444F-9DCD-627F685AEE34}" presName="childNode" presStyleLbl="node1" presStyleIdx="2" presStyleCnt="12" custLinFactNeighborY="-28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03C35-ED86-4271-8E42-775CDD0F3387}" type="pres">
      <dgm:prSet presAssocID="{96A03557-95C2-4DC4-A8C3-293E9F0CF58A}" presName="aSpace" presStyleCnt="0"/>
      <dgm:spPr/>
      <dgm:t>
        <a:bodyPr/>
        <a:lstStyle/>
        <a:p>
          <a:endParaRPr lang="en-US"/>
        </a:p>
      </dgm:t>
    </dgm:pt>
    <dgm:pt modelId="{FA4951C4-A6CF-49E6-B09D-423AF705E842}" type="pres">
      <dgm:prSet presAssocID="{23AD8ED9-0746-4624-ACBE-0145890238C1}" presName="compNode" presStyleCnt="0"/>
      <dgm:spPr/>
      <dgm:t>
        <a:bodyPr/>
        <a:lstStyle/>
        <a:p>
          <a:endParaRPr lang="en-US"/>
        </a:p>
      </dgm:t>
    </dgm:pt>
    <dgm:pt modelId="{BB69C0FF-A054-4774-AFA7-AB85C0461E7E}" type="pres">
      <dgm:prSet presAssocID="{23AD8ED9-0746-4624-ACBE-0145890238C1}" presName="aNode" presStyleLbl="bgShp" presStyleIdx="1" presStyleCnt="4"/>
      <dgm:spPr/>
      <dgm:t>
        <a:bodyPr/>
        <a:lstStyle/>
        <a:p>
          <a:endParaRPr lang="en-US"/>
        </a:p>
      </dgm:t>
    </dgm:pt>
    <dgm:pt modelId="{83F32C2B-00C1-4DD5-9E27-DA6BC50A9160}" type="pres">
      <dgm:prSet presAssocID="{23AD8ED9-0746-4624-ACBE-0145890238C1}" presName="textNode" presStyleLbl="bgShp" presStyleIdx="1" presStyleCnt="4"/>
      <dgm:spPr/>
      <dgm:t>
        <a:bodyPr/>
        <a:lstStyle/>
        <a:p>
          <a:endParaRPr lang="en-US"/>
        </a:p>
      </dgm:t>
    </dgm:pt>
    <dgm:pt modelId="{A98BB5D7-3CC6-4FCC-9877-66045046FD40}" type="pres">
      <dgm:prSet presAssocID="{23AD8ED9-0746-4624-ACBE-0145890238C1}" presName="compChildNode" presStyleCnt="0"/>
      <dgm:spPr/>
      <dgm:t>
        <a:bodyPr/>
        <a:lstStyle/>
        <a:p>
          <a:endParaRPr lang="en-US"/>
        </a:p>
      </dgm:t>
    </dgm:pt>
    <dgm:pt modelId="{E0172005-CE68-496A-86EE-B64AE6B4DA21}" type="pres">
      <dgm:prSet presAssocID="{23AD8ED9-0746-4624-ACBE-0145890238C1}" presName="theInnerList" presStyleCnt="0"/>
      <dgm:spPr/>
      <dgm:t>
        <a:bodyPr/>
        <a:lstStyle/>
        <a:p>
          <a:endParaRPr lang="en-US"/>
        </a:p>
      </dgm:t>
    </dgm:pt>
    <dgm:pt modelId="{96188853-3BBA-4073-A6A2-B44AAC836885}" type="pres">
      <dgm:prSet presAssocID="{17367B5D-81B5-41D7-9DD7-BBE42B01D69F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28522-6BD3-454A-919B-EE34F0857436}" type="pres">
      <dgm:prSet presAssocID="{17367B5D-81B5-41D7-9DD7-BBE42B01D69F}" presName="aSpace2" presStyleCnt="0"/>
      <dgm:spPr/>
      <dgm:t>
        <a:bodyPr/>
        <a:lstStyle/>
        <a:p>
          <a:endParaRPr lang="en-US"/>
        </a:p>
      </dgm:t>
    </dgm:pt>
    <dgm:pt modelId="{791BC35F-FAA2-4508-853F-B1438E8A4BC3}" type="pres">
      <dgm:prSet presAssocID="{003DA596-BFA6-4FCD-85AF-378374C443EB}" presName="childNode" presStyleLbl="node1" presStyleIdx="4" presStyleCnt="12" custLinFactNeighborY="-28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4A6E1-32E0-4CC3-99A5-74E5FB92F564}" type="pres">
      <dgm:prSet presAssocID="{003DA596-BFA6-4FCD-85AF-378374C443EB}" presName="aSpace2" presStyleCnt="0"/>
      <dgm:spPr/>
    </dgm:pt>
    <dgm:pt modelId="{D2F1FF6F-E384-4B4E-93C3-0AC4D181E2DA}" type="pres">
      <dgm:prSet presAssocID="{4D7AE322-2F8B-4456-8862-2D9CBF8EE885}" presName="childNode" presStyleLbl="node1" presStyleIdx="5" presStyleCnt="12" custLinFactNeighborY="-28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3C119-5AE2-4561-A1CD-A5E1D41F1F4C}" type="pres">
      <dgm:prSet presAssocID="{23AD8ED9-0746-4624-ACBE-0145890238C1}" presName="aSpace" presStyleCnt="0"/>
      <dgm:spPr/>
      <dgm:t>
        <a:bodyPr/>
        <a:lstStyle/>
        <a:p>
          <a:endParaRPr lang="en-US"/>
        </a:p>
      </dgm:t>
    </dgm:pt>
    <dgm:pt modelId="{5034BF43-E055-465A-9CD9-88ACC1D53699}" type="pres">
      <dgm:prSet presAssocID="{E5882369-7FA7-45D6-B1CF-CBA66D078F27}" presName="compNode" presStyleCnt="0"/>
      <dgm:spPr/>
      <dgm:t>
        <a:bodyPr/>
        <a:lstStyle/>
        <a:p>
          <a:endParaRPr lang="en-US"/>
        </a:p>
      </dgm:t>
    </dgm:pt>
    <dgm:pt modelId="{64DE56CB-EA7F-49D3-9007-E5A5BBA7FECD}" type="pres">
      <dgm:prSet presAssocID="{E5882369-7FA7-45D6-B1CF-CBA66D078F27}" presName="aNode" presStyleLbl="bgShp" presStyleIdx="2" presStyleCnt="4"/>
      <dgm:spPr/>
      <dgm:t>
        <a:bodyPr/>
        <a:lstStyle/>
        <a:p>
          <a:endParaRPr lang="en-US"/>
        </a:p>
      </dgm:t>
    </dgm:pt>
    <dgm:pt modelId="{9895D5BE-67FD-4422-AA89-939BC9675246}" type="pres">
      <dgm:prSet presAssocID="{E5882369-7FA7-45D6-B1CF-CBA66D078F27}" presName="textNode" presStyleLbl="bgShp" presStyleIdx="2" presStyleCnt="4"/>
      <dgm:spPr/>
      <dgm:t>
        <a:bodyPr/>
        <a:lstStyle/>
        <a:p>
          <a:endParaRPr lang="en-US"/>
        </a:p>
      </dgm:t>
    </dgm:pt>
    <dgm:pt modelId="{587BBF64-6AB2-4171-AD2D-36583CE3E4B4}" type="pres">
      <dgm:prSet presAssocID="{E5882369-7FA7-45D6-B1CF-CBA66D078F27}" presName="compChildNode" presStyleCnt="0"/>
      <dgm:spPr/>
      <dgm:t>
        <a:bodyPr/>
        <a:lstStyle/>
        <a:p>
          <a:endParaRPr lang="en-US"/>
        </a:p>
      </dgm:t>
    </dgm:pt>
    <dgm:pt modelId="{EF822EE9-CA57-42DF-A6BA-39C8B467DC59}" type="pres">
      <dgm:prSet presAssocID="{E5882369-7FA7-45D6-B1CF-CBA66D078F27}" presName="theInnerList" presStyleCnt="0"/>
      <dgm:spPr/>
      <dgm:t>
        <a:bodyPr/>
        <a:lstStyle/>
        <a:p>
          <a:endParaRPr lang="en-US"/>
        </a:p>
      </dgm:t>
    </dgm:pt>
    <dgm:pt modelId="{2D67C6F2-B594-47EB-AF1B-418EDC93318D}" type="pres">
      <dgm:prSet presAssocID="{5975BEC3-442D-4FFB-9940-2E49D517E3CA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3DC5B-B6B7-4F7A-B39D-3616C04445BB}" type="pres">
      <dgm:prSet presAssocID="{5975BEC3-442D-4FFB-9940-2E49D517E3CA}" presName="aSpace2" presStyleCnt="0"/>
      <dgm:spPr/>
    </dgm:pt>
    <dgm:pt modelId="{62B1B05C-19BB-4E22-8BB7-41B0DB80CB50}" type="pres">
      <dgm:prSet presAssocID="{8ED8DC7B-EE54-4BAA-9EBE-C176E6096D24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351B9-2B48-48E6-9D1F-386E11A626E1}" type="pres">
      <dgm:prSet presAssocID="{8ED8DC7B-EE54-4BAA-9EBE-C176E6096D24}" presName="aSpace2" presStyleCnt="0"/>
      <dgm:spPr/>
    </dgm:pt>
    <dgm:pt modelId="{7B358559-F0D4-46CF-B32B-0926EEFE31D5}" type="pres">
      <dgm:prSet presAssocID="{0E5C9612-E27D-4D61-B4EE-36A80AB03E3D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B8221-1CD4-41CC-B206-D1F5681CAC09}" type="pres">
      <dgm:prSet presAssocID="{E5882369-7FA7-45D6-B1CF-CBA66D078F27}" presName="aSpace" presStyleCnt="0"/>
      <dgm:spPr/>
      <dgm:t>
        <a:bodyPr/>
        <a:lstStyle/>
        <a:p>
          <a:endParaRPr lang="en-US"/>
        </a:p>
      </dgm:t>
    </dgm:pt>
    <dgm:pt modelId="{2DB2027F-C040-4646-9D20-3789EA1168FA}" type="pres">
      <dgm:prSet presAssocID="{20C27180-AC59-4CF3-AB0C-28613634D4B1}" presName="compNode" presStyleCnt="0"/>
      <dgm:spPr/>
      <dgm:t>
        <a:bodyPr/>
        <a:lstStyle/>
        <a:p>
          <a:endParaRPr lang="en-US"/>
        </a:p>
      </dgm:t>
    </dgm:pt>
    <dgm:pt modelId="{52411BB0-52D9-41B8-93CD-B6BA7EC26AB3}" type="pres">
      <dgm:prSet presAssocID="{20C27180-AC59-4CF3-AB0C-28613634D4B1}" presName="aNode" presStyleLbl="bgShp" presStyleIdx="3" presStyleCnt="4"/>
      <dgm:spPr/>
      <dgm:t>
        <a:bodyPr/>
        <a:lstStyle/>
        <a:p>
          <a:endParaRPr lang="en-US"/>
        </a:p>
      </dgm:t>
    </dgm:pt>
    <dgm:pt modelId="{E32032DE-C5A9-48F9-99B3-21E822AE3AE0}" type="pres">
      <dgm:prSet presAssocID="{20C27180-AC59-4CF3-AB0C-28613634D4B1}" presName="textNode" presStyleLbl="bgShp" presStyleIdx="3" presStyleCnt="4"/>
      <dgm:spPr/>
      <dgm:t>
        <a:bodyPr/>
        <a:lstStyle/>
        <a:p>
          <a:endParaRPr lang="en-US"/>
        </a:p>
      </dgm:t>
    </dgm:pt>
    <dgm:pt modelId="{06E59022-6883-487A-99D0-8733C29835A2}" type="pres">
      <dgm:prSet presAssocID="{20C27180-AC59-4CF3-AB0C-28613634D4B1}" presName="compChildNode" presStyleCnt="0"/>
      <dgm:spPr/>
      <dgm:t>
        <a:bodyPr/>
        <a:lstStyle/>
        <a:p>
          <a:endParaRPr lang="en-US"/>
        </a:p>
      </dgm:t>
    </dgm:pt>
    <dgm:pt modelId="{1D436FAF-2747-4788-8861-7D2A9339AF4F}" type="pres">
      <dgm:prSet presAssocID="{20C27180-AC59-4CF3-AB0C-28613634D4B1}" presName="theInnerList" presStyleCnt="0"/>
      <dgm:spPr/>
      <dgm:t>
        <a:bodyPr/>
        <a:lstStyle/>
        <a:p>
          <a:endParaRPr lang="en-US"/>
        </a:p>
      </dgm:t>
    </dgm:pt>
    <dgm:pt modelId="{3C3270C5-D9DB-49D3-A5D6-00D2A85D52FE}" type="pres">
      <dgm:prSet presAssocID="{398F495B-7FFE-41E1-976D-2FD9B8AFE048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B1726-745F-474D-B7D5-DE644872F6A1}" type="pres">
      <dgm:prSet presAssocID="{398F495B-7FFE-41E1-976D-2FD9B8AFE048}" presName="aSpace2" presStyleCnt="0"/>
      <dgm:spPr/>
    </dgm:pt>
    <dgm:pt modelId="{D6F2AEDC-37E9-47EC-BB6E-EA44CEEAA5AF}" type="pres">
      <dgm:prSet presAssocID="{E2C8067E-4C96-410F-A033-1B3A869990A5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97ECB-E12B-4D4B-B172-4E29E72841A7}" type="pres">
      <dgm:prSet presAssocID="{E2C8067E-4C96-410F-A033-1B3A869990A5}" presName="aSpace2" presStyleCnt="0"/>
      <dgm:spPr/>
    </dgm:pt>
    <dgm:pt modelId="{63EC8DBD-5948-442D-BF43-262AA262DC1B}" type="pres">
      <dgm:prSet presAssocID="{725169E5-F29B-4E97-98BE-C38A9443C455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5CD8B4-443F-476B-851F-6DD154716294}" type="presOf" srcId="{20C27180-AC59-4CF3-AB0C-28613634D4B1}" destId="{52411BB0-52D9-41B8-93CD-B6BA7EC26AB3}" srcOrd="0" destOrd="0" presId="urn:microsoft.com/office/officeart/2005/8/layout/lProcess2"/>
    <dgm:cxn modelId="{4878B505-CC1C-48DE-950D-7F159C6881FF}" type="presOf" srcId="{20C27180-AC59-4CF3-AB0C-28613634D4B1}" destId="{E32032DE-C5A9-48F9-99B3-21E822AE3AE0}" srcOrd="1" destOrd="0" presId="urn:microsoft.com/office/officeart/2005/8/layout/lProcess2"/>
    <dgm:cxn modelId="{F3D4FB3E-8C54-4AC2-85ED-EBCEF4898C3D}" srcId="{23AD8ED9-0746-4624-ACBE-0145890238C1}" destId="{4D7AE322-2F8B-4456-8862-2D9CBF8EE885}" srcOrd="2" destOrd="0" parTransId="{FE883B19-5A76-4841-B8B6-39C6D40812F6}" sibTransId="{C908434A-92E6-4CB9-AABA-1340D5AA70B8}"/>
    <dgm:cxn modelId="{B598A782-AB0D-41BB-B0E0-BB7AB5999FE2}" type="presOf" srcId="{E5882369-7FA7-45D6-B1CF-CBA66D078F27}" destId="{64DE56CB-EA7F-49D3-9007-E5A5BBA7FECD}" srcOrd="0" destOrd="0" presId="urn:microsoft.com/office/officeart/2005/8/layout/lProcess2"/>
    <dgm:cxn modelId="{12EAC9DD-AA4C-4675-9777-082F969C74C7}" srcId="{B6DEEE47-C4DE-4803-A952-A2A6F04AEE29}" destId="{96A03557-95C2-4DC4-A8C3-293E9F0CF58A}" srcOrd="0" destOrd="0" parTransId="{33B38C6D-9FDA-4F30-992A-D1AA298E126C}" sibTransId="{785FA360-8278-4980-AAB0-CF5F95796924}"/>
    <dgm:cxn modelId="{7D17550F-DF7A-46C2-9B2B-6CF714A7CAA3}" type="presOf" srcId="{4D7AE322-2F8B-4456-8862-2D9CBF8EE885}" destId="{D2F1FF6F-E384-4B4E-93C3-0AC4D181E2DA}" srcOrd="0" destOrd="0" presId="urn:microsoft.com/office/officeart/2005/8/layout/lProcess2"/>
    <dgm:cxn modelId="{798FF8A1-4135-49A0-833C-F7A96CE768DB}" srcId="{20C27180-AC59-4CF3-AB0C-28613634D4B1}" destId="{E2C8067E-4C96-410F-A033-1B3A869990A5}" srcOrd="1" destOrd="0" parTransId="{9FDFF539-A2C2-481E-A0A6-561BE6D07033}" sibTransId="{B59940FC-5871-4BFD-992C-E58C12BBA02C}"/>
    <dgm:cxn modelId="{D987603F-DA88-4CE8-87DC-4BA06D0A7E9B}" type="presOf" srcId="{96A03557-95C2-4DC4-A8C3-293E9F0CF58A}" destId="{EF1E4DC3-2D4B-4D38-82F1-17D2114DF424}" srcOrd="1" destOrd="0" presId="urn:microsoft.com/office/officeart/2005/8/layout/lProcess2"/>
    <dgm:cxn modelId="{7BF31D10-5CA2-439C-B258-86032A2CF34C}" type="presOf" srcId="{17367B5D-81B5-41D7-9DD7-BBE42B01D69F}" destId="{96188853-3BBA-4073-A6A2-B44AAC836885}" srcOrd="0" destOrd="0" presId="urn:microsoft.com/office/officeart/2005/8/layout/lProcess2"/>
    <dgm:cxn modelId="{FF4C7ED1-D66C-42D2-B002-F0EF8D4939D6}" srcId="{23AD8ED9-0746-4624-ACBE-0145890238C1}" destId="{003DA596-BFA6-4FCD-85AF-378374C443EB}" srcOrd="1" destOrd="0" parTransId="{ADB0BFB0-5B90-49B1-88B1-D3602D47DB43}" sibTransId="{D50D8CF2-B198-476B-A52C-2022263921A5}"/>
    <dgm:cxn modelId="{684A927E-2380-4ED5-BB9C-B51CA3FAFF90}" type="presOf" srcId="{398F495B-7FFE-41E1-976D-2FD9B8AFE048}" destId="{3C3270C5-D9DB-49D3-A5D6-00D2A85D52FE}" srcOrd="0" destOrd="0" presId="urn:microsoft.com/office/officeart/2005/8/layout/lProcess2"/>
    <dgm:cxn modelId="{DABBCED0-71B4-4E77-AA6F-E4726A2F026E}" srcId="{96A03557-95C2-4DC4-A8C3-293E9F0CF58A}" destId="{FE28AB2D-3CEC-4468-8972-56A802AF1086}" srcOrd="1" destOrd="0" parTransId="{BB297E7B-8B92-44BA-8C8B-FF36B228713E}" sibTransId="{E816DC13-F87B-45AD-A7EA-E06FA443596C}"/>
    <dgm:cxn modelId="{4C50CB3C-BB2E-467C-A3C6-2A135383CF69}" type="presOf" srcId="{23AD8ED9-0746-4624-ACBE-0145890238C1}" destId="{83F32C2B-00C1-4DD5-9E27-DA6BC50A9160}" srcOrd="1" destOrd="0" presId="urn:microsoft.com/office/officeart/2005/8/layout/lProcess2"/>
    <dgm:cxn modelId="{3A9A2653-D6C5-46DF-AC5F-F3A5AB561806}" type="presOf" srcId="{0E5C9612-E27D-4D61-B4EE-36A80AB03E3D}" destId="{7B358559-F0D4-46CF-B32B-0926EEFE31D5}" srcOrd="0" destOrd="0" presId="urn:microsoft.com/office/officeart/2005/8/layout/lProcess2"/>
    <dgm:cxn modelId="{0CF124EE-E7B5-4099-A41B-DA33E867D6DF}" type="presOf" srcId="{003DA596-BFA6-4FCD-85AF-378374C443EB}" destId="{791BC35F-FAA2-4508-853F-B1438E8A4BC3}" srcOrd="0" destOrd="0" presId="urn:microsoft.com/office/officeart/2005/8/layout/lProcess2"/>
    <dgm:cxn modelId="{97F01E66-B39F-436D-84B5-7F9A0F057257}" srcId="{96A03557-95C2-4DC4-A8C3-293E9F0CF58A}" destId="{BFA5FFCB-B884-444F-9DCD-627F685AEE34}" srcOrd="2" destOrd="0" parTransId="{557A740D-DDFB-4F4F-BAF9-AF76B3C60864}" sibTransId="{A8C4B9B0-03A1-455F-B397-DFF942B0927B}"/>
    <dgm:cxn modelId="{5870A6B5-B9E1-4639-BEAA-80B6FA5FBD38}" type="presOf" srcId="{96A03557-95C2-4DC4-A8C3-293E9F0CF58A}" destId="{F90337E3-730A-4080-A496-62A57CF6625F}" srcOrd="0" destOrd="0" presId="urn:microsoft.com/office/officeart/2005/8/layout/lProcess2"/>
    <dgm:cxn modelId="{2BBB8261-F794-4B60-8A7E-71DC4826F2FE}" type="presOf" srcId="{B6DEEE47-C4DE-4803-A952-A2A6F04AEE29}" destId="{8EB68701-AADE-4288-A50F-D65461648384}" srcOrd="0" destOrd="0" presId="urn:microsoft.com/office/officeart/2005/8/layout/lProcess2"/>
    <dgm:cxn modelId="{38516DF8-A306-432A-BBA8-6CD8AA55536F}" srcId="{20C27180-AC59-4CF3-AB0C-28613634D4B1}" destId="{398F495B-7FFE-41E1-976D-2FD9B8AFE048}" srcOrd="0" destOrd="0" parTransId="{C813F8C9-09D1-4E3F-A016-C0A7C87B6BE1}" sibTransId="{0C465B5D-3DEB-40DE-8813-F0DF669A0B21}"/>
    <dgm:cxn modelId="{C1C88B99-101E-470B-A0D6-CED57C6B450F}" type="presOf" srcId="{8ED8DC7B-EE54-4BAA-9EBE-C176E6096D24}" destId="{62B1B05C-19BB-4E22-8BB7-41B0DB80CB50}" srcOrd="0" destOrd="0" presId="urn:microsoft.com/office/officeart/2005/8/layout/lProcess2"/>
    <dgm:cxn modelId="{C5CA604A-0070-4CBA-9D2A-79D78CE053DE}" srcId="{B6DEEE47-C4DE-4803-A952-A2A6F04AEE29}" destId="{E5882369-7FA7-45D6-B1CF-CBA66D078F27}" srcOrd="2" destOrd="0" parTransId="{C25A35FB-AFCB-4280-A153-F5C1F1AED834}" sibTransId="{4E782B2B-A1E8-48D5-AA1A-FDC22089848E}"/>
    <dgm:cxn modelId="{29BF26D4-FCA7-4A70-9560-E53DCF33FE16}" srcId="{B6DEEE47-C4DE-4803-A952-A2A6F04AEE29}" destId="{23AD8ED9-0746-4624-ACBE-0145890238C1}" srcOrd="1" destOrd="0" parTransId="{37F7D298-0397-4690-9D03-907756558A04}" sibTransId="{F1D32A17-6B3A-445A-B886-B3AFE2797418}"/>
    <dgm:cxn modelId="{E8005AC9-5ED9-405B-A618-16AE4D3DBAFF}" type="presOf" srcId="{FDF31C54-125F-411B-9302-2B293105F059}" destId="{5798FBF8-1AAD-4933-875B-6F5672291F6F}" srcOrd="0" destOrd="0" presId="urn:microsoft.com/office/officeart/2005/8/layout/lProcess2"/>
    <dgm:cxn modelId="{CB645F1D-0872-4514-86D4-1F999DD5BB5A}" srcId="{23AD8ED9-0746-4624-ACBE-0145890238C1}" destId="{17367B5D-81B5-41D7-9DD7-BBE42B01D69F}" srcOrd="0" destOrd="0" parTransId="{7E2970F0-7C59-45E0-B8C9-DA96D54E562B}" sibTransId="{0D8A9C42-F7C2-4A1A-B952-272A37BCCB52}"/>
    <dgm:cxn modelId="{CC384ECE-9902-4F31-949D-BD51F980C0DD}" srcId="{96A03557-95C2-4DC4-A8C3-293E9F0CF58A}" destId="{FDF31C54-125F-411B-9302-2B293105F059}" srcOrd="0" destOrd="0" parTransId="{00F95042-A912-4A0F-83F9-C88A6C8FABAC}" sibTransId="{5143206A-3821-43AE-9DF5-6B8DA2BE5B09}"/>
    <dgm:cxn modelId="{9295842A-23EC-42E1-AA96-C8C67B50F35C}" srcId="{E5882369-7FA7-45D6-B1CF-CBA66D078F27}" destId="{8ED8DC7B-EE54-4BAA-9EBE-C176E6096D24}" srcOrd="1" destOrd="0" parTransId="{1A91BA34-C3BF-45A7-B655-5299E7D3A337}" sibTransId="{A6B14A95-3305-4210-8F4C-A128D9B2B2C9}"/>
    <dgm:cxn modelId="{EDDF25F6-C68C-4315-A58F-57A10EAA9922}" srcId="{E5882369-7FA7-45D6-B1CF-CBA66D078F27}" destId="{5975BEC3-442D-4FFB-9940-2E49D517E3CA}" srcOrd="0" destOrd="0" parTransId="{57168932-9635-4A75-8F78-E37CB354AE14}" sibTransId="{7F5CF95F-7584-4FA8-BFAA-D08CCC173D97}"/>
    <dgm:cxn modelId="{27429009-A533-49C6-B917-8D8D8E21B6EF}" type="presOf" srcId="{FE28AB2D-3CEC-4468-8972-56A802AF1086}" destId="{CEFF5093-4B53-403B-80F7-A2FFFF9B89E0}" srcOrd="0" destOrd="0" presId="urn:microsoft.com/office/officeart/2005/8/layout/lProcess2"/>
    <dgm:cxn modelId="{3D13AEE8-6DF5-4D87-BCE1-FBE318677BE0}" srcId="{E5882369-7FA7-45D6-B1CF-CBA66D078F27}" destId="{0E5C9612-E27D-4D61-B4EE-36A80AB03E3D}" srcOrd="2" destOrd="0" parTransId="{EACEDEB5-0CB2-4028-ABCE-2965CDCA150E}" sibTransId="{988A0C56-D5F3-43B3-9618-89B5D7497E73}"/>
    <dgm:cxn modelId="{B3102634-63FD-4776-BB7F-7B6272535C1C}" type="presOf" srcId="{725169E5-F29B-4E97-98BE-C38A9443C455}" destId="{63EC8DBD-5948-442D-BF43-262AA262DC1B}" srcOrd="0" destOrd="0" presId="urn:microsoft.com/office/officeart/2005/8/layout/lProcess2"/>
    <dgm:cxn modelId="{A3E14E58-DBB6-4EAE-BB0C-A287ECF1C227}" type="presOf" srcId="{23AD8ED9-0746-4624-ACBE-0145890238C1}" destId="{BB69C0FF-A054-4774-AFA7-AB85C0461E7E}" srcOrd="0" destOrd="0" presId="urn:microsoft.com/office/officeart/2005/8/layout/lProcess2"/>
    <dgm:cxn modelId="{8B1FC084-577B-40B4-A72D-291AAC9912A7}" type="presOf" srcId="{E2C8067E-4C96-410F-A033-1B3A869990A5}" destId="{D6F2AEDC-37E9-47EC-BB6E-EA44CEEAA5AF}" srcOrd="0" destOrd="0" presId="urn:microsoft.com/office/officeart/2005/8/layout/lProcess2"/>
    <dgm:cxn modelId="{C0D4B199-91CB-416F-A7FD-3105C277CC8B}" srcId="{20C27180-AC59-4CF3-AB0C-28613634D4B1}" destId="{725169E5-F29B-4E97-98BE-C38A9443C455}" srcOrd="2" destOrd="0" parTransId="{132515FF-0713-499A-BEC5-9F6DE2131A5F}" sibTransId="{319B6434-3E47-4718-8828-79534E893055}"/>
    <dgm:cxn modelId="{9F80052B-12ED-4B6B-BC38-EA7307AEDCDC}" srcId="{B6DEEE47-C4DE-4803-A952-A2A6F04AEE29}" destId="{20C27180-AC59-4CF3-AB0C-28613634D4B1}" srcOrd="3" destOrd="0" parTransId="{B3D9626A-2C27-4EDA-B4E6-A5C6848E36B2}" sibTransId="{BE9BD45A-051B-4790-8F85-C8880D185073}"/>
    <dgm:cxn modelId="{2B2C19DF-375F-4682-8049-D01FC44A5A32}" type="presOf" srcId="{BFA5FFCB-B884-444F-9DCD-627F685AEE34}" destId="{81612C95-5099-4AC4-BFBC-2FAFAF55A7DB}" srcOrd="0" destOrd="0" presId="urn:microsoft.com/office/officeart/2005/8/layout/lProcess2"/>
    <dgm:cxn modelId="{95FE1497-6D29-43DF-9FFC-75C05983E3BA}" type="presOf" srcId="{5975BEC3-442D-4FFB-9940-2E49D517E3CA}" destId="{2D67C6F2-B594-47EB-AF1B-418EDC93318D}" srcOrd="0" destOrd="0" presId="urn:microsoft.com/office/officeart/2005/8/layout/lProcess2"/>
    <dgm:cxn modelId="{5CF97012-6908-4849-9ABF-6C247B2AD644}" type="presOf" srcId="{E5882369-7FA7-45D6-B1CF-CBA66D078F27}" destId="{9895D5BE-67FD-4422-AA89-939BC9675246}" srcOrd="1" destOrd="0" presId="urn:microsoft.com/office/officeart/2005/8/layout/lProcess2"/>
    <dgm:cxn modelId="{1AA56A86-A4D5-451E-87F9-D65928385777}" type="presParOf" srcId="{8EB68701-AADE-4288-A50F-D65461648384}" destId="{13013A9D-1175-46B1-994B-ED0DA746E719}" srcOrd="0" destOrd="0" presId="urn:microsoft.com/office/officeart/2005/8/layout/lProcess2"/>
    <dgm:cxn modelId="{487ADF24-1A3D-4681-9CEE-B5E04F6BA587}" type="presParOf" srcId="{13013A9D-1175-46B1-994B-ED0DA746E719}" destId="{F90337E3-730A-4080-A496-62A57CF6625F}" srcOrd="0" destOrd="0" presId="urn:microsoft.com/office/officeart/2005/8/layout/lProcess2"/>
    <dgm:cxn modelId="{03228FC1-B206-45F1-BF56-B9E940B8042B}" type="presParOf" srcId="{13013A9D-1175-46B1-994B-ED0DA746E719}" destId="{EF1E4DC3-2D4B-4D38-82F1-17D2114DF424}" srcOrd="1" destOrd="0" presId="urn:microsoft.com/office/officeart/2005/8/layout/lProcess2"/>
    <dgm:cxn modelId="{95B6CCB1-D4A7-45E5-B9E6-34A539194B9F}" type="presParOf" srcId="{13013A9D-1175-46B1-994B-ED0DA746E719}" destId="{CA7FA353-0EAD-41E7-89D6-E8CB034E9C18}" srcOrd="2" destOrd="0" presId="urn:microsoft.com/office/officeart/2005/8/layout/lProcess2"/>
    <dgm:cxn modelId="{227D8456-1298-4B55-9F3F-B085210727AD}" type="presParOf" srcId="{CA7FA353-0EAD-41E7-89D6-E8CB034E9C18}" destId="{070C72A4-CDB8-4BF6-8685-E6EB3DDFD7CD}" srcOrd="0" destOrd="0" presId="urn:microsoft.com/office/officeart/2005/8/layout/lProcess2"/>
    <dgm:cxn modelId="{03E814BA-09AF-4B22-914B-D46329396E27}" type="presParOf" srcId="{070C72A4-CDB8-4BF6-8685-E6EB3DDFD7CD}" destId="{5798FBF8-1AAD-4933-875B-6F5672291F6F}" srcOrd="0" destOrd="0" presId="urn:microsoft.com/office/officeart/2005/8/layout/lProcess2"/>
    <dgm:cxn modelId="{5A70DF05-CAEC-4A8F-9928-69EF52702A95}" type="presParOf" srcId="{070C72A4-CDB8-4BF6-8685-E6EB3DDFD7CD}" destId="{07F835CB-2E49-4D80-9A23-2CE3867E3B8A}" srcOrd="1" destOrd="0" presId="urn:microsoft.com/office/officeart/2005/8/layout/lProcess2"/>
    <dgm:cxn modelId="{A44F40CB-C356-4069-9FAD-936EE3D647B4}" type="presParOf" srcId="{070C72A4-CDB8-4BF6-8685-E6EB3DDFD7CD}" destId="{CEFF5093-4B53-403B-80F7-A2FFFF9B89E0}" srcOrd="2" destOrd="0" presId="urn:microsoft.com/office/officeart/2005/8/layout/lProcess2"/>
    <dgm:cxn modelId="{803B329D-47C0-4712-B910-98AF86330650}" type="presParOf" srcId="{070C72A4-CDB8-4BF6-8685-E6EB3DDFD7CD}" destId="{762E4A0C-C8AF-4566-8BA0-4AE4AE8D7FF0}" srcOrd="3" destOrd="0" presId="urn:microsoft.com/office/officeart/2005/8/layout/lProcess2"/>
    <dgm:cxn modelId="{EAC17AF6-2A5B-4952-99B0-79A19598F875}" type="presParOf" srcId="{070C72A4-CDB8-4BF6-8685-E6EB3DDFD7CD}" destId="{81612C95-5099-4AC4-BFBC-2FAFAF55A7DB}" srcOrd="4" destOrd="0" presId="urn:microsoft.com/office/officeart/2005/8/layout/lProcess2"/>
    <dgm:cxn modelId="{AB761A63-CAF0-45E8-80DF-52779605C8A2}" type="presParOf" srcId="{8EB68701-AADE-4288-A50F-D65461648384}" destId="{7C603C35-ED86-4271-8E42-775CDD0F3387}" srcOrd="1" destOrd="0" presId="urn:microsoft.com/office/officeart/2005/8/layout/lProcess2"/>
    <dgm:cxn modelId="{3FE8F6D0-9575-4984-8E25-A6ACFCD4DD30}" type="presParOf" srcId="{8EB68701-AADE-4288-A50F-D65461648384}" destId="{FA4951C4-A6CF-49E6-B09D-423AF705E842}" srcOrd="2" destOrd="0" presId="urn:microsoft.com/office/officeart/2005/8/layout/lProcess2"/>
    <dgm:cxn modelId="{5F283A88-EDF5-47B9-820C-5AB03FB7184C}" type="presParOf" srcId="{FA4951C4-A6CF-49E6-B09D-423AF705E842}" destId="{BB69C0FF-A054-4774-AFA7-AB85C0461E7E}" srcOrd="0" destOrd="0" presId="urn:microsoft.com/office/officeart/2005/8/layout/lProcess2"/>
    <dgm:cxn modelId="{6C913D5E-D42E-4BFE-BB42-F903CABDF993}" type="presParOf" srcId="{FA4951C4-A6CF-49E6-B09D-423AF705E842}" destId="{83F32C2B-00C1-4DD5-9E27-DA6BC50A9160}" srcOrd="1" destOrd="0" presId="urn:microsoft.com/office/officeart/2005/8/layout/lProcess2"/>
    <dgm:cxn modelId="{814C9CEC-4A20-4574-A9AF-B1A220EE929D}" type="presParOf" srcId="{FA4951C4-A6CF-49E6-B09D-423AF705E842}" destId="{A98BB5D7-3CC6-4FCC-9877-66045046FD40}" srcOrd="2" destOrd="0" presId="urn:microsoft.com/office/officeart/2005/8/layout/lProcess2"/>
    <dgm:cxn modelId="{28F30D3E-EA3E-4739-BF2D-EED50220AFE0}" type="presParOf" srcId="{A98BB5D7-3CC6-4FCC-9877-66045046FD40}" destId="{E0172005-CE68-496A-86EE-B64AE6B4DA21}" srcOrd="0" destOrd="0" presId="urn:microsoft.com/office/officeart/2005/8/layout/lProcess2"/>
    <dgm:cxn modelId="{8F611808-17B6-4875-B1CD-FF87E0EB7F21}" type="presParOf" srcId="{E0172005-CE68-496A-86EE-B64AE6B4DA21}" destId="{96188853-3BBA-4073-A6A2-B44AAC836885}" srcOrd="0" destOrd="0" presId="urn:microsoft.com/office/officeart/2005/8/layout/lProcess2"/>
    <dgm:cxn modelId="{AD8D5555-9FD6-45DA-823A-B736F165F34E}" type="presParOf" srcId="{E0172005-CE68-496A-86EE-B64AE6B4DA21}" destId="{CB928522-6BD3-454A-919B-EE34F0857436}" srcOrd="1" destOrd="0" presId="urn:microsoft.com/office/officeart/2005/8/layout/lProcess2"/>
    <dgm:cxn modelId="{7910D429-6FCC-4F8A-A653-6885045351B6}" type="presParOf" srcId="{E0172005-CE68-496A-86EE-B64AE6B4DA21}" destId="{791BC35F-FAA2-4508-853F-B1438E8A4BC3}" srcOrd="2" destOrd="0" presId="urn:microsoft.com/office/officeart/2005/8/layout/lProcess2"/>
    <dgm:cxn modelId="{7664919D-D594-43E3-8973-639CA9F56390}" type="presParOf" srcId="{E0172005-CE68-496A-86EE-B64AE6B4DA21}" destId="{1F54A6E1-32E0-4CC3-99A5-74E5FB92F564}" srcOrd="3" destOrd="0" presId="urn:microsoft.com/office/officeart/2005/8/layout/lProcess2"/>
    <dgm:cxn modelId="{8CD40032-9D20-49B4-AC71-613E6ED092A6}" type="presParOf" srcId="{E0172005-CE68-496A-86EE-B64AE6B4DA21}" destId="{D2F1FF6F-E384-4B4E-93C3-0AC4D181E2DA}" srcOrd="4" destOrd="0" presId="urn:microsoft.com/office/officeart/2005/8/layout/lProcess2"/>
    <dgm:cxn modelId="{BC374CD3-F535-48BB-839C-8CB815466854}" type="presParOf" srcId="{8EB68701-AADE-4288-A50F-D65461648384}" destId="{C843C119-5AE2-4561-A1CD-A5E1D41F1F4C}" srcOrd="3" destOrd="0" presId="urn:microsoft.com/office/officeart/2005/8/layout/lProcess2"/>
    <dgm:cxn modelId="{B762A49F-DD5E-4EDC-93FC-B6911CD033E7}" type="presParOf" srcId="{8EB68701-AADE-4288-A50F-D65461648384}" destId="{5034BF43-E055-465A-9CD9-88ACC1D53699}" srcOrd="4" destOrd="0" presId="urn:microsoft.com/office/officeart/2005/8/layout/lProcess2"/>
    <dgm:cxn modelId="{DDCA423E-F3CF-4ADC-8D5D-3D91DF320D69}" type="presParOf" srcId="{5034BF43-E055-465A-9CD9-88ACC1D53699}" destId="{64DE56CB-EA7F-49D3-9007-E5A5BBA7FECD}" srcOrd="0" destOrd="0" presId="urn:microsoft.com/office/officeart/2005/8/layout/lProcess2"/>
    <dgm:cxn modelId="{DC30ADCA-8F7C-433D-B216-5A82E8F8DC2D}" type="presParOf" srcId="{5034BF43-E055-465A-9CD9-88ACC1D53699}" destId="{9895D5BE-67FD-4422-AA89-939BC9675246}" srcOrd="1" destOrd="0" presId="urn:microsoft.com/office/officeart/2005/8/layout/lProcess2"/>
    <dgm:cxn modelId="{CD8D3857-1B33-4B09-B5CA-317FA7EE5C09}" type="presParOf" srcId="{5034BF43-E055-465A-9CD9-88ACC1D53699}" destId="{587BBF64-6AB2-4171-AD2D-36583CE3E4B4}" srcOrd="2" destOrd="0" presId="urn:microsoft.com/office/officeart/2005/8/layout/lProcess2"/>
    <dgm:cxn modelId="{F799CED4-CC12-4737-8ADB-39CEB83F4DC2}" type="presParOf" srcId="{587BBF64-6AB2-4171-AD2D-36583CE3E4B4}" destId="{EF822EE9-CA57-42DF-A6BA-39C8B467DC59}" srcOrd="0" destOrd="0" presId="urn:microsoft.com/office/officeart/2005/8/layout/lProcess2"/>
    <dgm:cxn modelId="{1FB5BC66-97B5-42E5-BB5A-30181A3A0FC9}" type="presParOf" srcId="{EF822EE9-CA57-42DF-A6BA-39C8B467DC59}" destId="{2D67C6F2-B594-47EB-AF1B-418EDC93318D}" srcOrd="0" destOrd="0" presId="urn:microsoft.com/office/officeart/2005/8/layout/lProcess2"/>
    <dgm:cxn modelId="{CC3C770B-409C-46C9-A786-2AD10359C5C7}" type="presParOf" srcId="{EF822EE9-CA57-42DF-A6BA-39C8B467DC59}" destId="{8F93DC5B-B6B7-4F7A-B39D-3616C04445BB}" srcOrd="1" destOrd="0" presId="urn:microsoft.com/office/officeart/2005/8/layout/lProcess2"/>
    <dgm:cxn modelId="{80DB2093-A826-4402-B0D6-539A570B0266}" type="presParOf" srcId="{EF822EE9-CA57-42DF-A6BA-39C8B467DC59}" destId="{62B1B05C-19BB-4E22-8BB7-41B0DB80CB50}" srcOrd="2" destOrd="0" presId="urn:microsoft.com/office/officeart/2005/8/layout/lProcess2"/>
    <dgm:cxn modelId="{44D29915-37C5-4F89-AE8F-303091121F98}" type="presParOf" srcId="{EF822EE9-CA57-42DF-A6BA-39C8B467DC59}" destId="{C14351B9-2B48-48E6-9D1F-386E11A626E1}" srcOrd="3" destOrd="0" presId="urn:microsoft.com/office/officeart/2005/8/layout/lProcess2"/>
    <dgm:cxn modelId="{649358E1-2E0B-4A22-A55C-C5F52CA14919}" type="presParOf" srcId="{EF822EE9-CA57-42DF-A6BA-39C8B467DC59}" destId="{7B358559-F0D4-46CF-B32B-0926EEFE31D5}" srcOrd="4" destOrd="0" presId="urn:microsoft.com/office/officeart/2005/8/layout/lProcess2"/>
    <dgm:cxn modelId="{C3E01DA9-419A-4F69-A95B-A384F0C36B06}" type="presParOf" srcId="{8EB68701-AADE-4288-A50F-D65461648384}" destId="{5DAB8221-1CD4-41CC-B206-D1F5681CAC09}" srcOrd="5" destOrd="0" presId="urn:microsoft.com/office/officeart/2005/8/layout/lProcess2"/>
    <dgm:cxn modelId="{6135B690-0842-48DE-A985-FC7FA673D88A}" type="presParOf" srcId="{8EB68701-AADE-4288-A50F-D65461648384}" destId="{2DB2027F-C040-4646-9D20-3789EA1168FA}" srcOrd="6" destOrd="0" presId="urn:microsoft.com/office/officeart/2005/8/layout/lProcess2"/>
    <dgm:cxn modelId="{96309422-3723-483E-829B-96D9D668ECF1}" type="presParOf" srcId="{2DB2027F-C040-4646-9D20-3789EA1168FA}" destId="{52411BB0-52D9-41B8-93CD-B6BA7EC26AB3}" srcOrd="0" destOrd="0" presId="urn:microsoft.com/office/officeart/2005/8/layout/lProcess2"/>
    <dgm:cxn modelId="{E734BC12-6506-4231-A2C3-8606CC2557A7}" type="presParOf" srcId="{2DB2027F-C040-4646-9D20-3789EA1168FA}" destId="{E32032DE-C5A9-48F9-99B3-21E822AE3AE0}" srcOrd="1" destOrd="0" presId="urn:microsoft.com/office/officeart/2005/8/layout/lProcess2"/>
    <dgm:cxn modelId="{6D54895C-0F1B-4E5D-B0DF-9C5B9B2558A6}" type="presParOf" srcId="{2DB2027F-C040-4646-9D20-3789EA1168FA}" destId="{06E59022-6883-487A-99D0-8733C29835A2}" srcOrd="2" destOrd="0" presId="urn:microsoft.com/office/officeart/2005/8/layout/lProcess2"/>
    <dgm:cxn modelId="{2EDF71C0-6642-460E-95E9-69B2A331472E}" type="presParOf" srcId="{06E59022-6883-487A-99D0-8733C29835A2}" destId="{1D436FAF-2747-4788-8861-7D2A9339AF4F}" srcOrd="0" destOrd="0" presId="urn:microsoft.com/office/officeart/2005/8/layout/lProcess2"/>
    <dgm:cxn modelId="{ADBB43FA-56FE-4D9E-AA6B-F894F2004F88}" type="presParOf" srcId="{1D436FAF-2747-4788-8861-7D2A9339AF4F}" destId="{3C3270C5-D9DB-49D3-A5D6-00D2A85D52FE}" srcOrd="0" destOrd="0" presId="urn:microsoft.com/office/officeart/2005/8/layout/lProcess2"/>
    <dgm:cxn modelId="{FEFAFBC5-A0BE-44EE-8EB8-7B4FE52157BC}" type="presParOf" srcId="{1D436FAF-2747-4788-8861-7D2A9339AF4F}" destId="{3CAB1726-745F-474D-B7D5-DE644872F6A1}" srcOrd="1" destOrd="0" presId="urn:microsoft.com/office/officeart/2005/8/layout/lProcess2"/>
    <dgm:cxn modelId="{6B36E4B0-E67F-4376-AD28-437666DF28AC}" type="presParOf" srcId="{1D436FAF-2747-4788-8861-7D2A9339AF4F}" destId="{D6F2AEDC-37E9-47EC-BB6E-EA44CEEAA5AF}" srcOrd="2" destOrd="0" presId="urn:microsoft.com/office/officeart/2005/8/layout/lProcess2"/>
    <dgm:cxn modelId="{CFF42D65-1DAA-411B-9E07-13828963ED03}" type="presParOf" srcId="{1D436FAF-2747-4788-8861-7D2A9339AF4F}" destId="{B0297ECB-E12B-4D4B-B172-4E29E72841A7}" srcOrd="3" destOrd="0" presId="urn:microsoft.com/office/officeart/2005/8/layout/lProcess2"/>
    <dgm:cxn modelId="{C8F3C5D2-CFF7-4EFF-9DA5-3BD87BEF7661}" type="presParOf" srcId="{1D436FAF-2747-4788-8861-7D2A9339AF4F}" destId="{63EC8DBD-5948-442D-BF43-262AA262DC1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E4556-CDC4-4C19-83BF-87F77BA77713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67A99E-D8BE-4461-8675-66F6762EEDF4}">
      <dgm:prSet phldrT="[Text]"/>
      <dgm:spPr>
        <a:solidFill>
          <a:schemeClr val="accent4">
            <a:lumMod val="50000"/>
            <a:lumOff val="50000"/>
            <a:alpha val="50000"/>
          </a:schemeClr>
        </a:solidFill>
      </dgm:spPr>
      <dgm:t>
        <a:bodyPr/>
        <a:lstStyle/>
        <a:p>
          <a:r>
            <a:rPr lang="en-US" dirty="0" smtClean="0"/>
            <a:t>Max Occupant Load with Blocked Exit</a:t>
          </a:r>
          <a:endParaRPr lang="en-US" dirty="0"/>
        </a:p>
      </dgm:t>
    </dgm:pt>
    <dgm:pt modelId="{0DE4BAA1-6660-404A-A5D2-71D8F127A60E}" type="parTrans" cxnId="{FB5B4DA8-3605-4CC4-9417-B6555D744684}">
      <dgm:prSet/>
      <dgm:spPr/>
      <dgm:t>
        <a:bodyPr/>
        <a:lstStyle/>
        <a:p>
          <a:endParaRPr lang="en-US"/>
        </a:p>
      </dgm:t>
    </dgm:pt>
    <dgm:pt modelId="{69BE4847-CA08-4BB9-BA12-13853D028C41}" type="sibTrans" cxnId="{FB5B4DA8-3605-4CC4-9417-B6555D744684}">
      <dgm:prSet/>
      <dgm:spPr/>
      <dgm:t>
        <a:bodyPr/>
        <a:lstStyle/>
        <a:p>
          <a:endParaRPr lang="en-US"/>
        </a:p>
      </dgm:t>
    </dgm:pt>
    <dgm:pt modelId="{20746058-C2A8-4548-8545-5887649A75E1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5.4.5.1: Maximum occupant load is in the assembly building and the principal exit/entrance is blocked</a:t>
          </a:r>
          <a:endParaRPr lang="en-US" sz="1200" dirty="0">
            <a:solidFill>
              <a:schemeClr val="tx1"/>
            </a:solidFill>
          </a:endParaRPr>
        </a:p>
      </dgm:t>
    </dgm:pt>
    <dgm:pt modelId="{F5E111E2-EF94-474E-A596-1764C265C396}" type="parTrans" cxnId="{58A5FD4C-1008-4EB0-BC72-7D4519334A0C}">
      <dgm:prSet/>
      <dgm:spPr/>
      <dgm:t>
        <a:bodyPr/>
        <a:lstStyle/>
        <a:p>
          <a:endParaRPr lang="en-US"/>
        </a:p>
      </dgm:t>
    </dgm:pt>
    <dgm:pt modelId="{7187305F-A053-4DDE-8D6E-E284669ABE79}" type="sibTrans" cxnId="{58A5FD4C-1008-4EB0-BC72-7D4519334A0C}">
      <dgm:prSet/>
      <dgm:spPr/>
      <dgm:t>
        <a:bodyPr/>
        <a:lstStyle/>
        <a:p>
          <a:endParaRPr lang="en-US"/>
        </a:p>
      </dgm:t>
    </dgm:pt>
    <dgm:pt modelId="{23B46613-862F-4B39-8EEE-1B4D3BAE9236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No assembly occupancies in the vicinity and no exits to block</a:t>
          </a:r>
          <a:endParaRPr lang="en-US" sz="1400" dirty="0">
            <a:solidFill>
              <a:schemeClr val="tx1"/>
            </a:solidFill>
          </a:endParaRPr>
        </a:p>
      </dgm:t>
    </dgm:pt>
    <dgm:pt modelId="{D4D1ACA7-276C-4198-91F0-A5D887F917D6}" type="parTrans" cxnId="{C8FC71E2-4EC8-4B91-8A5D-6728D86EEF0F}">
      <dgm:prSet/>
      <dgm:spPr/>
      <dgm:t>
        <a:bodyPr/>
        <a:lstStyle/>
        <a:p>
          <a:endParaRPr lang="en-US"/>
        </a:p>
      </dgm:t>
    </dgm:pt>
    <dgm:pt modelId="{10BEEC3A-8F61-41EB-9723-FF0078F20382}" type="sibTrans" cxnId="{C8FC71E2-4EC8-4B91-8A5D-6728D86EEF0F}">
      <dgm:prSet/>
      <dgm:spPr/>
      <dgm:t>
        <a:bodyPr/>
        <a:lstStyle/>
        <a:p>
          <a:endParaRPr lang="en-US"/>
        </a:p>
      </dgm:t>
    </dgm:pt>
    <dgm:pt modelId="{341A8A1A-4CDC-494D-9EA9-70E9C468A6E5}">
      <dgm:prSet phldrT="[Text]"/>
      <dgm:spPr>
        <a:solidFill>
          <a:schemeClr val="accent4">
            <a:lumMod val="50000"/>
            <a:lumOff val="50000"/>
            <a:alpha val="50000"/>
          </a:schemeClr>
        </a:solidFill>
      </dgm:spPr>
      <dgm:t>
        <a:bodyPr/>
        <a:lstStyle/>
        <a:p>
          <a:r>
            <a:rPr lang="en-US" dirty="0" smtClean="0"/>
            <a:t>Construction in area of building with suppression system out of service</a:t>
          </a:r>
          <a:endParaRPr lang="en-US" dirty="0"/>
        </a:p>
      </dgm:t>
    </dgm:pt>
    <dgm:pt modelId="{27AF67E3-664C-4C40-9237-9DEBCACF13DE}" type="parTrans" cxnId="{048D27F0-6015-4DF9-851B-ABD41F062444}">
      <dgm:prSet/>
      <dgm:spPr/>
      <dgm:t>
        <a:bodyPr/>
        <a:lstStyle/>
        <a:p>
          <a:endParaRPr lang="en-US"/>
        </a:p>
      </dgm:t>
    </dgm:pt>
    <dgm:pt modelId="{6D5C27E9-44DF-4CC0-8D36-D6C459656FF1}" type="sibTrans" cxnId="{048D27F0-6015-4DF9-851B-ABD41F062444}">
      <dgm:prSet/>
      <dgm:spPr/>
      <dgm:t>
        <a:bodyPr/>
        <a:lstStyle/>
        <a:p>
          <a:endParaRPr lang="en-US"/>
        </a:p>
      </dgm:t>
    </dgm:pt>
    <dgm:pt modelId="{B64F3D0F-3DB2-4C28-87E6-BDD23A63AB43}">
      <dgm:prSet phldrT="[Text]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5.4.5.2: Fire in an area of the building undergoing construction while remainder of building is occupied. The suppression system has been taken out of service.</a:t>
          </a:r>
          <a:endParaRPr lang="en-US" dirty="0">
            <a:solidFill>
              <a:schemeClr val="tx1"/>
            </a:solidFill>
          </a:endParaRPr>
        </a:p>
      </dgm:t>
    </dgm:pt>
    <dgm:pt modelId="{841BCA2C-7F21-4776-84AC-FA4A9F2DDA9C}" type="parTrans" cxnId="{F8712B74-474E-4BF8-8EAC-D2F81EBC9022}">
      <dgm:prSet/>
      <dgm:spPr/>
      <dgm:t>
        <a:bodyPr/>
        <a:lstStyle/>
        <a:p>
          <a:endParaRPr lang="en-US"/>
        </a:p>
      </dgm:t>
    </dgm:pt>
    <dgm:pt modelId="{994491E0-CBCA-45BB-A02A-EA62AC6BE1B2}" type="sibTrans" cxnId="{F8712B74-474E-4BF8-8EAC-D2F81EBC9022}">
      <dgm:prSet/>
      <dgm:spPr/>
      <dgm:t>
        <a:bodyPr/>
        <a:lstStyle/>
        <a:p>
          <a:endParaRPr lang="en-US"/>
        </a:p>
      </dgm:t>
    </dgm:pt>
    <dgm:pt modelId="{E2D28099-FB51-44D5-B898-58DCDC725A1C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No partially-occupied buildings with suppression system out of service to analyze</a:t>
          </a:r>
          <a:endParaRPr lang="en-US" sz="1400" dirty="0">
            <a:solidFill>
              <a:schemeClr val="tx1"/>
            </a:solidFill>
          </a:endParaRPr>
        </a:p>
      </dgm:t>
    </dgm:pt>
    <dgm:pt modelId="{70916A5A-D3E7-4ECE-8167-2FC01724FA99}" type="parTrans" cxnId="{E48F9FF3-5126-41BA-B626-398C840972AE}">
      <dgm:prSet/>
      <dgm:spPr/>
      <dgm:t>
        <a:bodyPr/>
        <a:lstStyle/>
        <a:p>
          <a:endParaRPr lang="en-US"/>
        </a:p>
      </dgm:t>
    </dgm:pt>
    <dgm:pt modelId="{385B2A3C-8E55-44EB-9FA3-3EC581615C9A}" type="sibTrans" cxnId="{E48F9FF3-5126-41BA-B626-398C840972AE}">
      <dgm:prSet/>
      <dgm:spPr/>
      <dgm:t>
        <a:bodyPr/>
        <a:lstStyle/>
        <a:p>
          <a:endParaRPr lang="en-US"/>
        </a:p>
      </dgm:t>
    </dgm:pt>
    <dgm:pt modelId="{A5F176A0-17DB-40E9-855D-4B99F49387FA}">
      <dgm:prSet/>
      <dgm:spPr>
        <a:solidFill>
          <a:schemeClr val="accent4">
            <a:lumMod val="50000"/>
            <a:lumOff val="50000"/>
            <a:alpha val="50000"/>
          </a:schemeClr>
        </a:solidFill>
      </dgm:spPr>
      <dgm:t>
        <a:bodyPr/>
        <a:lstStyle/>
        <a:p>
          <a:r>
            <a:rPr lang="en-US" dirty="0" smtClean="0"/>
            <a:t>Egress System</a:t>
          </a:r>
          <a:endParaRPr lang="en-US" dirty="0"/>
        </a:p>
      </dgm:t>
    </dgm:pt>
    <dgm:pt modelId="{21F0EF20-ECA1-4DB7-BE48-259A0B1F79A2}" type="parTrans" cxnId="{54FB08A7-6431-48EF-80A8-17DB7479FF19}">
      <dgm:prSet/>
      <dgm:spPr/>
      <dgm:t>
        <a:bodyPr/>
        <a:lstStyle/>
        <a:p>
          <a:endParaRPr lang="en-US"/>
        </a:p>
      </dgm:t>
    </dgm:pt>
    <dgm:pt modelId="{F6483425-19DF-4E3F-94C1-047CCB1D1977}" type="sibTrans" cxnId="{54FB08A7-6431-48EF-80A8-17DB7479FF19}">
      <dgm:prSet/>
      <dgm:spPr/>
      <dgm:t>
        <a:bodyPr/>
        <a:lstStyle/>
        <a:p>
          <a:endParaRPr lang="en-US"/>
        </a:p>
      </dgm:t>
    </dgm:pt>
    <dgm:pt modelId="{729E4E95-EDAC-4884-A759-10EE133B5805}" type="pres">
      <dgm:prSet presAssocID="{B6EE4556-CDC4-4C19-83BF-87F77BA7771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5D828D-D532-40D1-9CE0-4F322F7B6541}" type="pres">
      <dgm:prSet presAssocID="{A5F176A0-17DB-40E9-855D-4B99F49387FA}" presName="compNode" presStyleCnt="0"/>
      <dgm:spPr/>
    </dgm:pt>
    <dgm:pt modelId="{C94632D5-FA89-42B9-92A6-0473D83FB498}" type="pres">
      <dgm:prSet presAssocID="{A5F176A0-17DB-40E9-855D-4B99F49387FA}" presName="aNode" presStyleLbl="bgShp" presStyleIdx="0" presStyleCnt="3"/>
      <dgm:spPr/>
      <dgm:t>
        <a:bodyPr/>
        <a:lstStyle/>
        <a:p>
          <a:endParaRPr lang="en-US"/>
        </a:p>
      </dgm:t>
    </dgm:pt>
    <dgm:pt modelId="{F8F747F3-B84B-48D5-B134-C80775D90814}" type="pres">
      <dgm:prSet presAssocID="{A5F176A0-17DB-40E9-855D-4B99F49387FA}" presName="textNode" presStyleLbl="bgShp" presStyleIdx="0" presStyleCnt="3"/>
      <dgm:spPr/>
      <dgm:t>
        <a:bodyPr/>
        <a:lstStyle/>
        <a:p>
          <a:endParaRPr lang="en-US"/>
        </a:p>
      </dgm:t>
    </dgm:pt>
    <dgm:pt modelId="{5C1FE934-1EE8-4B34-9E17-498BA4412B30}" type="pres">
      <dgm:prSet presAssocID="{A5F176A0-17DB-40E9-855D-4B99F49387FA}" presName="compChildNode" presStyleCnt="0"/>
      <dgm:spPr/>
    </dgm:pt>
    <dgm:pt modelId="{1CF9493F-CC7E-4585-8B25-EADAA3DB43AF}" type="pres">
      <dgm:prSet presAssocID="{A5F176A0-17DB-40E9-855D-4B99F49387FA}" presName="theInnerList" presStyleCnt="0"/>
      <dgm:spPr/>
    </dgm:pt>
    <dgm:pt modelId="{C9F23218-628C-4602-BA13-6B663E51448A}" type="pres">
      <dgm:prSet presAssocID="{A5F176A0-17DB-40E9-855D-4B99F49387FA}" presName="aSpace" presStyleCnt="0"/>
      <dgm:spPr/>
    </dgm:pt>
    <dgm:pt modelId="{FECC3BFC-D6F3-40B2-B2DF-6665F5596A24}" type="pres">
      <dgm:prSet presAssocID="{8B67A99E-D8BE-4461-8675-66F6762EEDF4}" presName="compNode" presStyleCnt="0"/>
      <dgm:spPr/>
    </dgm:pt>
    <dgm:pt modelId="{E3E9C1AD-0559-4639-92C6-602EF9ED41E9}" type="pres">
      <dgm:prSet presAssocID="{8B67A99E-D8BE-4461-8675-66F6762EEDF4}" presName="aNode" presStyleLbl="bgShp" presStyleIdx="1" presStyleCnt="3"/>
      <dgm:spPr/>
      <dgm:t>
        <a:bodyPr/>
        <a:lstStyle/>
        <a:p>
          <a:endParaRPr lang="en-US"/>
        </a:p>
      </dgm:t>
    </dgm:pt>
    <dgm:pt modelId="{4589FF49-FE69-4D81-8FA2-1007CD0369EB}" type="pres">
      <dgm:prSet presAssocID="{8B67A99E-D8BE-4461-8675-66F6762EEDF4}" presName="textNode" presStyleLbl="bgShp" presStyleIdx="1" presStyleCnt="3"/>
      <dgm:spPr/>
      <dgm:t>
        <a:bodyPr/>
        <a:lstStyle/>
        <a:p>
          <a:endParaRPr lang="en-US"/>
        </a:p>
      </dgm:t>
    </dgm:pt>
    <dgm:pt modelId="{7BFB06E4-1253-44CA-B137-7E36FA2DC4A0}" type="pres">
      <dgm:prSet presAssocID="{8B67A99E-D8BE-4461-8675-66F6762EEDF4}" presName="compChildNode" presStyleCnt="0"/>
      <dgm:spPr/>
    </dgm:pt>
    <dgm:pt modelId="{BF5B63D7-6959-47A0-9B5E-35383DD04B86}" type="pres">
      <dgm:prSet presAssocID="{8B67A99E-D8BE-4461-8675-66F6762EEDF4}" presName="theInnerList" presStyleCnt="0"/>
      <dgm:spPr/>
    </dgm:pt>
    <dgm:pt modelId="{237BFA1C-0E04-40A2-9493-86ECF7307573}" type="pres">
      <dgm:prSet presAssocID="{20746058-C2A8-4548-8545-5887649A75E1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6D6BA-01A5-493D-AFA1-A069809BBF91}" type="pres">
      <dgm:prSet presAssocID="{20746058-C2A8-4548-8545-5887649A75E1}" presName="aSpace2" presStyleCnt="0"/>
      <dgm:spPr/>
    </dgm:pt>
    <dgm:pt modelId="{C1BB02F7-6A20-40A8-8AE5-23A9A36690B8}" type="pres">
      <dgm:prSet presAssocID="{23B46613-862F-4B39-8EEE-1B4D3BAE923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1C0BD-43CE-463D-88B4-7D3B9569E5AF}" type="pres">
      <dgm:prSet presAssocID="{8B67A99E-D8BE-4461-8675-66F6762EEDF4}" presName="aSpace" presStyleCnt="0"/>
      <dgm:spPr/>
    </dgm:pt>
    <dgm:pt modelId="{9BB83A24-80E4-48AA-A6FC-ACF68C96C1E4}" type="pres">
      <dgm:prSet presAssocID="{341A8A1A-4CDC-494D-9EA9-70E9C468A6E5}" presName="compNode" presStyleCnt="0"/>
      <dgm:spPr/>
    </dgm:pt>
    <dgm:pt modelId="{556FE7B0-E3D7-4788-A9AC-EF153A8BD99F}" type="pres">
      <dgm:prSet presAssocID="{341A8A1A-4CDC-494D-9EA9-70E9C468A6E5}" presName="aNode" presStyleLbl="bgShp" presStyleIdx="2" presStyleCnt="3"/>
      <dgm:spPr/>
      <dgm:t>
        <a:bodyPr/>
        <a:lstStyle/>
        <a:p>
          <a:endParaRPr lang="en-US"/>
        </a:p>
      </dgm:t>
    </dgm:pt>
    <dgm:pt modelId="{DBDA8582-3FEC-4C29-81C8-EF75D1281A66}" type="pres">
      <dgm:prSet presAssocID="{341A8A1A-4CDC-494D-9EA9-70E9C468A6E5}" presName="textNode" presStyleLbl="bgShp" presStyleIdx="2" presStyleCnt="3"/>
      <dgm:spPr/>
      <dgm:t>
        <a:bodyPr/>
        <a:lstStyle/>
        <a:p>
          <a:endParaRPr lang="en-US"/>
        </a:p>
      </dgm:t>
    </dgm:pt>
    <dgm:pt modelId="{79AB6289-C6DD-4F01-A601-D1EC86C6026F}" type="pres">
      <dgm:prSet presAssocID="{341A8A1A-4CDC-494D-9EA9-70E9C468A6E5}" presName="compChildNode" presStyleCnt="0"/>
      <dgm:spPr/>
    </dgm:pt>
    <dgm:pt modelId="{B38C99BA-4C1C-47F9-AA0D-6924D30D3B1F}" type="pres">
      <dgm:prSet presAssocID="{341A8A1A-4CDC-494D-9EA9-70E9C468A6E5}" presName="theInnerList" presStyleCnt="0"/>
      <dgm:spPr/>
    </dgm:pt>
    <dgm:pt modelId="{B2B7DAA5-6515-4554-BCC8-E956F1052A18}" type="pres">
      <dgm:prSet presAssocID="{B64F3D0F-3DB2-4C28-87E6-BDD23A63AB4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0047D-3CF3-4CC0-89A7-FC6CA3769B3F}" type="pres">
      <dgm:prSet presAssocID="{B64F3D0F-3DB2-4C28-87E6-BDD23A63AB43}" presName="aSpace2" presStyleCnt="0"/>
      <dgm:spPr/>
    </dgm:pt>
    <dgm:pt modelId="{6CEC3F58-9989-4553-AF41-43DAC4EEF43A}" type="pres">
      <dgm:prSet presAssocID="{E2D28099-FB51-44D5-B898-58DCDC725A1C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8F9FF3-5126-41BA-B626-398C840972AE}" srcId="{341A8A1A-4CDC-494D-9EA9-70E9C468A6E5}" destId="{E2D28099-FB51-44D5-B898-58DCDC725A1C}" srcOrd="1" destOrd="0" parTransId="{70916A5A-D3E7-4ECE-8167-2FC01724FA99}" sibTransId="{385B2A3C-8E55-44EB-9FA3-3EC581615C9A}"/>
    <dgm:cxn modelId="{F8712B74-474E-4BF8-8EAC-D2F81EBC9022}" srcId="{341A8A1A-4CDC-494D-9EA9-70E9C468A6E5}" destId="{B64F3D0F-3DB2-4C28-87E6-BDD23A63AB43}" srcOrd="0" destOrd="0" parTransId="{841BCA2C-7F21-4776-84AC-FA4A9F2DDA9C}" sibTransId="{994491E0-CBCA-45BB-A02A-EA62AC6BE1B2}"/>
    <dgm:cxn modelId="{D975D1A7-D5B3-4B57-9594-C883D5B5842F}" type="presOf" srcId="{A5F176A0-17DB-40E9-855D-4B99F49387FA}" destId="{C94632D5-FA89-42B9-92A6-0473D83FB498}" srcOrd="0" destOrd="0" presId="urn:microsoft.com/office/officeart/2005/8/layout/lProcess2"/>
    <dgm:cxn modelId="{58A5FD4C-1008-4EB0-BC72-7D4519334A0C}" srcId="{8B67A99E-D8BE-4461-8675-66F6762EEDF4}" destId="{20746058-C2A8-4548-8545-5887649A75E1}" srcOrd="0" destOrd="0" parTransId="{F5E111E2-EF94-474E-A596-1764C265C396}" sibTransId="{7187305F-A053-4DDE-8D6E-E284669ABE79}"/>
    <dgm:cxn modelId="{048D27F0-6015-4DF9-851B-ABD41F062444}" srcId="{B6EE4556-CDC4-4C19-83BF-87F77BA77713}" destId="{341A8A1A-4CDC-494D-9EA9-70E9C468A6E5}" srcOrd="2" destOrd="0" parTransId="{27AF67E3-664C-4C40-9237-9DEBCACF13DE}" sibTransId="{6D5C27E9-44DF-4CC0-8D36-D6C459656FF1}"/>
    <dgm:cxn modelId="{42475E6D-CC6E-405A-9A85-B8028E4F7ED4}" type="presOf" srcId="{8B67A99E-D8BE-4461-8675-66F6762EEDF4}" destId="{E3E9C1AD-0559-4639-92C6-602EF9ED41E9}" srcOrd="0" destOrd="0" presId="urn:microsoft.com/office/officeart/2005/8/layout/lProcess2"/>
    <dgm:cxn modelId="{54FB08A7-6431-48EF-80A8-17DB7479FF19}" srcId="{B6EE4556-CDC4-4C19-83BF-87F77BA77713}" destId="{A5F176A0-17DB-40E9-855D-4B99F49387FA}" srcOrd="0" destOrd="0" parTransId="{21F0EF20-ECA1-4DB7-BE48-259A0B1F79A2}" sibTransId="{F6483425-19DF-4E3F-94C1-047CCB1D1977}"/>
    <dgm:cxn modelId="{57B472C7-642D-422F-98EF-70ACAD22ED25}" type="presOf" srcId="{B6EE4556-CDC4-4C19-83BF-87F77BA77713}" destId="{729E4E95-EDAC-4884-A759-10EE133B5805}" srcOrd="0" destOrd="0" presId="urn:microsoft.com/office/officeart/2005/8/layout/lProcess2"/>
    <dgm:cxn modelId="{D172C721-3FB2-4BB0-A3B3-9D0A2E49905F}" type="presOf" srcId="{A5F176A0-17DB-40E9-855D-4B99F49387FA}" destId="{F8F747F3-B84B-48D5-B134-C80775D90814}" srcOrd="1" destOrd="0" presId="urn:microsoft.com/office/officeart/2005/8/layout/lProcess2"/>
    <dgm:cxn modelId="{E4EA407A-74ED-41F5-9BF1-9347E167948D}" type="presOf" srcId="{23B46613-862F-4B39-8EEE-1B4D3BAE9236}" destId="{C1BB02F7-6A20-40A8-8AE5-23A9A36690B8}" srcOrd="0" destOrd="0" presId="urn:microsoft.com/office/officeart/2005/8/layout/lProcess2"/>
    <dgm:cxn modelId="{C8FC71E2-4EC8-4B91-8A5D-6728D86EEF0F}" srcId="{8B67A99E-D8BE-4461-8675-66F6762EEDF4}" destId="{23B46613-862F-4B39-8EEE-1B4D3BAE9236}" srcOrd="1" destOrd="0" parTransId="{D4D1ACA7-276C-4198-91F0-A5D887F917D6}" sibTransId="{10BEEC3A-8F61-41EB-9723-FF0078F20382}"/>
    <dgm:cxn modelId="{D4E14320-6D63-4404-8352-C89B3AC6003F}" type="presOf" srcId="{341A8A1A-4CDC-494D-9EA9-70E9C468A6E5}" destId="{556FE7B0-E3D7-4788-A9AC-EF153A8BD99F}" srcOrd="0" destOrd="0" presId="urn:microsoft.com/office/officeart/2005/8/layout/lProcess2"/>
    <dgm:cxn modelId="{8C9A9191-7D7B-409C-A4C5-C3C6747FFFC8}" type="presOf" srcId="{8B67A99E-D8BE-4461-8675-66F6762EEDF4}" destId="{4589FF49-FE69-4D81-8FA2-1007CD0369EB}" srcOrd="1" destOrd="0" presId="urn:microsoft.com/office/officeart/2005/8/layout/lProcess2"/>
    <dgm:cxn modelId="{6508E291-893E-4FC6-827B-084783F3140E}" type="presOf" srcId="{B64F3D0F-3DB2-4C28-87E6-BDD23A63AB43}" destId="{B2B7DAA5-6515-4554-BCC8-E956F1052A18}" srcOrd="0" destOrd="0" presId="urn:microsoft.com/office/officeart/2005/8/layout/lProcess2"/>
    <dgm:cxn modelId="{58E2C7CC-0D05-4039-B96C-C743A3007E17}" type="presOf" srcId="{20746058-C2A8-4548-8545-5887649A75E1}" destId="{237BFA1C-0E04-40A2-9493-86ECF7307573}" srcOrd="0" destOrd="0" presId="urn:microsoft.com/office/officeart/2005/8/layout/lProcess2"/>
    <dgm:cxn modelId="{FB5B4DA8-3605-4CC4-9417-B6555D744684}" srcId="{B6EE4556-CDC4-4C19-83BF-87F77BA77713}" destId="{8B67A99E-D8BE-4461-8675-66F6762EEDF4}" srcOrd="1" destOrd="0" parTransId="{0DE4BAA1-6660-404A-A5D2-71D8F127A60E}" sibTransId="{69BE4847-CA08-4BB9-BA12-13853D028C41}"/>
    <dgm:cxn modelId="{EB03BE7D-FEE2-48DC-9C42-56CADB5A54F0}" type="presOf" srcId="{341A8A1A-4CDC-494D-9EA9-70E9C468A6E5}" destId="{DBDA8582-3FEC-4C29-81C8-EF75D1281A66}" srcOrd="1" destOrd="0" presId="urn:microsoft.com/office/officeart/2005/8/layout/lProcess2"/>
    <dgm:cxn modelId="{390BF71A-2117-4303-86E1-72DFA58A8BED}" type="presOf" srcId="{E2D28099-FB51-44D5-B898-58DCDC725A1C}" destId="{6CEC3F58-9989-4553-AF41-43DAC4EEF43A}" srcOrd="0" destOrd="0" presId="urn:microsoft.com/office/officeart/2005/8/layout/lProcess2"/>
    <dgm:cxn modelId="{CC1933C4-AB16-40AB-8A40-CF8AA665B906}" type="presParOf" srcId="{729E4E95-EDAC-4884-A759-10EE133B5805}" destId="{385D828D-D532-40D1-9CE0-4F322F7B6541}" srcOrd="0" destOrd="0" presId="urn:microsoft.com/office/officeart/2005/8/layout/lProcess2"/>
    <dgm:cxn modelId="{375DDCB9-3DEB-4A7B-8DE6-CE91E3953CF8}" type="presParOf" srcId="{385D828D-D532-40D1-9CE0-4F322F7B6541}" destId="{C94632D5-FA89-42B9-92A6-0473D83FB498}" srcOrd="0" destOrd="0" presId="urn:microsoft.com/office/officeart/2005/8/layout/lProcess2"/>
    <dgm:cxn modelId="{460121ED-EF30-46D1-91DC-17199D1F5E1C}" type="presParOf" srcId="{385D828D-D532-40D1-9CE0-4F322F7B6541}" destId="{F8F747F3-B84B-48D5-B134-C80775D90814}" srcOrd="1" destOrd="0" presId="urn:microsoft.com/office/officeart/2005/8/layout/lProcess2"/>
    <dgm:cxn modelId="{39D12708-11C4-4442-9E3C-822B10EE370F}" type="presParOf" srcId="{385D828D-D532-40D1-9CE0-4F322F7B6541}" destId="{5C1FE934-1EE8-4B34-9E17-498BA4412B30}" srcOrd="2" destOrd="0" presId="urn:microsoft.com/office/officeart/2005/8/layout/lProcess2"/>
    <dgm:cxn modelId="{EEB04CF9-0E77-49FB-9F25-48BF8F9E9051}" type="presParOf" srcId="{5C1FE934-1EE8-4B34-9E17-498BA4412B30}" destId="{1CF9493F-CC7E-4585-8B25-EADAA3DB43AF}" srcOrd="0" destOrd="0" presId="urn:microsoft.com/office/officeart/2005/8/layout/lProcess2"/>
    <dgm:cxn modelId="{A87A690F-B5ED-4CF0-9277-9CB10A375C40}" type="presParOf" srcId="{729E4E95-EDAC-4884-A759-10EE133B5805}" destId="{C9F23218-628C-4602-BA13-6B663E51448A}" srcOrd="1" destOrd="0" presId="urn:microsoft.com/office/officeart/2005/8/layout/lProcess2"/>
    <dgm:cxn modelId="{AAB8E7F3-B816-4E9D-BB12-8F539C95606E}" type="presParOf" srcId="{729E4E95-EDAC-4884-A759-10EE133B5805}" destId="{FECC3BFC-D6F3-40B2-B2DF-6665F5596A24}" srcOrd="2" destOrd="0" presId="urn:microsoft.com/office/officeart/2005/8/layout/lProcess2"/>
    <dgm:cxn modelId="{67060E11-7DFF-4727-B888-0BBB9E8AF9C9}" type="presParOf" srcId="{FECC3BFC-D6F3-40B2-B2DF-6665F5596A24}" destId="{E3E9C1AD-0559-4639-92C6-602EF9ED41E9}" srcOrd="0" destOrd="0" presId="urn:microsoft.com/office/officeart/2005/8/layout/lProcess2"/>
    <dgm:cxn modelId="{86D17496-59C0-4D90-9D29-0D4EAF1F9439}" type="presParOf" srcId="{FECC3BFC-D6F3-40B2-B2DF-6665F5596A24}" destId="{4589FF49-FE69-4D81-8FA2-1007CD0369EB}" srcOrd="1" destOrd="0" presId="urn:microsoft.com/office/officeart/2005/8/layout/lProcess2"/>
    <dgm:cxn modelId="{CC67FA09-111D-4E2F-8936-88E249ABCAFD}" type="presParOf" srcId="{FECC3BFC-D6F3-40B2-B2DF-6665F5596A24}" destId="{7BFB06E4-1253-44CA-B137-7E36FA2DC4A0}" srcOrd="2" destOrd="0" presId="urn:microsoft.com/office/officeart/2005/8/layout/lProcess2"/>
    <dgm:cxn modelId="{1BABEB6A-00B4-4DF9-993D-29DB61A7776E}" type="presParOf" srcId="{7BFB06E4-1253-44CA-B137-7E36FA2DC4A0}" destId="{BF5B63D7-6959-47A0-9B5E-35383DD04B86}" srcOrd="0" destOrd="0" presId="urn:microsoft.com/office/officeart/2005/8/layout/lProcess2"/>
    <dgm:cxn modelId="{DBEC7E8E-8139-4D9F-AC00-7B6A83AA4425}" type="presParOf" srcId="{BF5B63D7-6959-47A0-9B5E-35383DD04B86}" destId="{237BFA1C-0E04-40A2-9493-86ECF7307573}" srcOrd="0" destOrd="0" presId="urn:microsoft.com/office/officeart/2005/8/layout/lProcess2"/>
    <dgm:cxn modelId="{2797EFB6-8070-4695-BFD7-FED7AD3E4CAA}" type="presParOf" srcId="{BF5B63D7-6959-47A0-9B5E-35383DD04B86}" destId="{80F6D6BA-01A5-493D-AFA1-A069809BBF91}" srcOrd="1" destOrd="0" presId="urn:microsoft.com/office/officeart/2005/8/layout/lProcess2"/>
    <dgm:cxn modelId="{8426754D-7083-4352-B90F-2F2760433A09}" type="presParOf" srcId="{BF5B63D7-6959-47A0-9B5E-35383DD04B86}" destId="{C1BB02F7-6A20-40A8-8AE5-23A9A36690B8}" srcOrd="2" destOrd="0" presId="urn:microsoft.com/office/officeart/2005/8/layout/lProcess2"/>
    <dgm:cxn modelId="{6619A86C-6AF1-4799-8A83-2B155A431043}" type="presParOf" srcId="{729E4E95-EDAC-4884-A759-10EE133B5805}" destId="{14B1C0BD-43CE-463D-88B4-7D3B9569E5AF}" srcOrd="3" destOrd="0" presId="urn:microsoft.com/office/officeart/2005/8/layout/lProcess2"/>
    <dgm:cxn modelId="{CF65168A-E932-463B-9767-3061F1647F83}" type="presParOf" srcId="{729E4E95-EDAC-4884-A759-10EE133B5805}" destId="{9BB83A24-80E4-48AA-A6FC-ACF68C96C1E4}" srcOrd="4" destOrd="0" presId="urn:microsoft.com/office/officeart/2005/8/layout/lProcess2"/>
    <dgm:cxn modelId="{A83015BD-4CBD-4186-86B3-5EDDE7B3E53E}" type="presParOf" srcId="{9BB83A24-80E4-48AA-A6FC-ACF68C96C1E4}" destId="{556FE7B0-E3D7-4788-A9AC-EF153A8BD99F}" srcOrd="0" destOrd="0" presId="urn:microsoft.com/office/officeart/2005/8/layout/lProcess2"/>
    <dgm:cxn modelId="{C127DEF9-9482-48EA-AEC6-57860865FC49}" type="presParOf" srcId="{9BB83A24-80E4-48AA-A6FC-ACF68C96C1E4}" destId="{DBDA8582-3FEC-4C29-81C8-EF75D1281A66}" srcOrd="1" destOrd="0" presId="urn:microsoft.com/office/officeart/2005/8/layout/lProcess2"/>
    <dgm:cxn modelId="{9911DE69-8FF4-4261-9617-B3336EABFFD1}" type="presParOf" srcId="{9BB83A24-80E4-48AA-A6FC-ACF68C96C1E4}" destId="{79AB6289-C6DD-4F01-A601-D1EC86C6026F}" srcOrd="2" destOrd="0" presId="urn:microsoft.com/office/officeart/2005/8/layout/lProcess2"/>
    <dgm:cxn modelId="{1BBFE519-96A3-4035-B621-251A655A3F0C}" type="presParOf" srcId="{79AB6289-C6DD-4F01-A601-D1EC86C6026F}" destId="{B38C99BA-4C1C-47F9-AA0D-6924D30D3B1F}" srcOrd="0" destOrd="0" presId="urn:microsoft.com/office/officeart/2005/8/layout/lProcess2"/>
    <dgm:cxn modelId="{14D53599-BE60-49AC-BC0E-A3369959775D}" type="presParOf" srcId="{B38C99BA-4C1C-47F9-AA0D-6924D30D3B1F}" destId="{B2B7DAA5-6515-4554-BCC8-E956F1052A18}" srcOrd="0" destOrd="0" presId="urn:microsoft.com/office/officeart/2005/8/layout/lProcess2"/>
    <dgm:cxn modelId="{E592C013-6146-4F66-93A3-776F54C700BF}" type="presParOf" srcId="{B38C99BA-4C1C-47F9-AA0D-6924D30D3B1F}" destId="{9790047D-3CF3-4CC0-89A7-FC6CA3769B3F}" srcOrd="1" destOrd="0" presId="urn:microsoft.com/office/officeart/2005/8/layout/lProcess2"/>
    <dgm:cxn modelId="{6C1CB64E-6B34-4166-B166-894AD55AE60D}" type="presParOf" srcId="{B38C99BA-4C1C-47F9-AA0D-6924D30D3B1F}" destId="{6CEC3F58-9989-4553-AF41-43DAC4EEF43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30598-998E-4BAC-82EF-7555EA7EB4B4}">
      <dsp:nvSpPr>
        <dsp:cNvPr id="0" name=""/>
        <dsp:cNvSpPr/>
      </dsp:nvSpPr>
      <dsp:spPr>
        <a:xfrm>
          <a:off x="76209" y="0"/>
          <a:ext cx="1911943" cy="4560664"/>
        </a:xfrm>
        <a:prstGeom prst="roundRect">
          <a:avLst>
            <a:gd name="adj" fmla="val 10000"/>
          </a:avLst>
        </a:prstGeom>
        <a:solidFill>
          <a:srgbClr val="C00000">
            <a:alpha val="2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Hydrogen Deflagration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6209" y="0"/>
        <a:ext cx="1911943" cy="1368199"/>
      </dsp:txXfrm>
    </dsp:sp>
    <dsp:sp modelId="{145DFC1A-EB69-4665-A185-3DC1810291A9}">
      <dsp:nvSpPr>
        <dsp:cNvPr id="0" name=""/>
        <dsp:cNvSpPr/>
      </dsp:nvSpPr>
      <dsp:spPr>
        <a:xfrm>
          <a:off x="193181" y="1368588"/>
          <a:ext cx="1529554" cy="8959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5.4.3.2: Deflagration of a hydrogen-air or hydrogen-oxidant mixture within large process equipment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19424" y="1394831"/>
        <a:ext cx="1477068" cy="843501"/>
      </dsp:txXfrm>
    </dsp:sp>
    <dsp:sp modelId="{0A239D81-047B-4EB8-B82E-5F56F9E5189A}">
      <dsp:nvSpPr>
        <dsp:cNvPr id="0" name=""/>
        <dsp:cNvSpPr/>
      </dsp:nvSpPr>
      <dsp:spPr>
        <a:xfrm>
          <a:off x="193181" y="2402421"/>
          <a:ext cx="1529554" cy="8959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Deflagration within the enclosure housing the compressor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19424" y="2428664"/>
        <a:ext cx="1477068" cy="843501"/>
      </dsp:txXfrm>
    </dsp:sp>
    <dsp:sp modelId="{81A80D5F-6203-4DB3-BF43-AF9B44709856}">
      <dsp:nvSpPr>
        <dsp:cNvPr id="0" name=""/>
        <dsp:cNvSpPr/>
      </dsp:nvSpPr>
      <dsp:spPr>
        <a:xfrm>
          <a:off x="193181" y="3436253"/>
          <a:ext cx="1529554" cy="8959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HyRAM peak overpressure and risk metric</a:t>
          </a:r>
          <a:br>
            <a:rPr lang="en-US" sz="1000" kern="1200" dirty="0" smtClean="0">
              <a:solidFill>
                <a:schemeClr val="tx1"/>
              </a:solidFill>
            </a:rPr>
          </a:br>
          <a:r>
            <a:rPr lang="en-US" sz="1000" kern="1200" dirty="0" smtClean="0">
              <a:solidFill>
                <a:schemeClr val="tx1"/>
              </a:solidFill>
            </a:rPr>
            <a:t> calculation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19424" y="3462496"/>
        <a:ext cx="1477068" cy="843501"/>
      </dsp:txXfrm>
    </dsp:sp>
    <dsp:sp modelId="{097E219E-F086-4513-B4BB-CB0F3F5C358C}">
      <dsp:nvSpPr>
        <dsp:cNvPr id="0" name=""/>
        <dsp:cNvSpPr/>
      </dsp:nvSpPr>
      <dsp:spPr>
        <a:xfrm>
          <a:off x="2057326" y="0"/>
          <a:ext cx="1911943" cy="4560664"/>
        </a:xfrm>
        <a:prstGeom prst="roundRect">
          <a:avLst>
            <a:gd name="adj" fmla="val 10000"/>
          </a:avLst>
        </a:prstGeom>
        <a:solidFill>
          <a:srgbClr val="C00000">
            <a:alpha val="2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Hydrogen Detonation</a:t>
          </a:r>
          <a:endParaRPr lang="en-US" sz="2400" kern="1200" dirty="0"/>
        </a:p>
      </dsp:txBody>
      <dsp:txXfrm>
        <a:off x="2057326" y="0"/>
        <a:ext cx="1911943" cy="1368199"/>
      </dsp:txXfrm>
    </dsp:sp>
    <dsp:sp modelId="{101F7F79-581D-4D10-85F2-4C4639C625B0}">
      <dsp:nvSpPr>
        <dsp:cNvPr id="0" name=""/>
        <dsp:cNvSpPr/>
      </dsp:nvSpPr>
      <dsp:spPr>
        <a:xfrm>
          <a:off x="2248520" y="1368588"/>
          <a:ext cx="1529554" cy="8959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5.4.3.3: Detonation of a hydrogen-air or hydrogen-oxidant mixture within a process vessel or within piping containing hydrogen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274763" y="1394831"/>
        <a:ext cx="1477068" cy="843501"/>
      </dsp:txXfrm>
    </dsp:sp>
    <dsp:sp modelId="{20B10866-9CD1-490B-AB02-EC8C301C74CE}">
      <dsp:nvSpPr>
        <dsp:cNvPr id="0" name=""/>
        <dsp:cNvSpPr/>
      </dsp:nvSpPr>
      <dsp:spPr>
        <a:xfrm>
          <a:off x="2248520" y="2402421"/>
          <a:ext cx="1529554" cy="8959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Unintended release forms localized H2/air mixture that detonates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274763" y="2428664"/>
        <a:ext cx="1477068" cy="843501"/>
      </dsp:txXfrm>
    </dsp:sp>
    <dsp:sp modelId="{7FACA43A-ED53-45E6-BA40-9B5FD11AECFC}">
      <dsp:nvSpPr>
        <dsp:cNvPr id="0" name=""/>
        <dsp:cNvSpPr/>
      </dsp:nvSpPr>
      <dsp:spPr>
        <a:xfrm>
          <a:off x="2248520" y="3436253"/>
          <a:ext cx="1529554" cy="8959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Prevention of detonation by meeting vent pipe length to diameter ratio 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274763" y="3462496"/>
        <a:ext cx="1477068" cy="843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337E3-730A-4080-A496-62A57CF6625F}">
      <dsp:nvSpPr>
        <dsp:cNvPr id="0" name=""/>
        <dsp:cNvSpPr/>
      </dsp:nvSpPr>
      <dsp:spPr>
        <a:xfrm>
          <a:off x="1873" y="0"/>
          <a:ext cx="1838734" cy="4830764"/>
        </a:xfrm>
        <a:prstGeom prst="roundRect">
          <a:avLst>
            <a:gd name="adj" fmla="val 10000"/>
          </a:avLst>
        </a:prstGeom>
        <a:solidFill>
          <a:srgbClr val="034B7F">
            <a:alpha val="2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Unauthorized Release</a:t>
          </a:r>
          <a:endParaRPr lang="en-US" sz="2100" kern="1200" dirty="0"/>
        </a:p>
      </dsp:txBody>
      <dsp:txXfrm>
        <a:off x="1873" y="0"/>
        <a:ext cx="1838734" cy="1449229"/>
      </dsp:txXfrm>
    </dsp:sp>
    <dsp:sp modelId="{5798FBF8-1AAD-4933-875B-6F5672291F6F}">
      <dsp:nvSpPr>
        <dsp:cNvPr id="0" name=""/>
        <dsp:cNvSpPr/>
      </dsp:nvSpPr>
      <dsp:spPr>
        <a:xfrm>
          <a:off x="185747" y="1407660"/>
          <a:ext cx="1470987" cy="9490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5.4.4.1: Unauthorized release from a single control area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13544" y="1435457"/>
        <a:ext cx="1415393" cy="893457"/>
      </dsp:txXfrm>
    </dsp:sp>
    <dsp:sp modelId="{CEFF5093-4B53-403B-80F7-A2FFFF9B89E0}">
      <dsp:nvSpPr>
        <dsp:cNvPr id="0" name=""/>
        <dsp:cNvSpPr/>
      </dsp:nvSpPr>
      <dsp:spPr>
        <a:xfrm>
          <a:off x="185747" y="2502719"/>
          <a:ext cx="1470987" cy="9490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Accidental release of hydrogen from liquid storage tank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13544" y="2530516"/>
        <a:ext cx="1415393" cy="893457"/>
      </dsp:txXfrm>
    </dsp:sp>
    <dsp:sp modelId="{81612C95-5099-4AC4-BFBC-2FAFAF55A7DB}">
      <dsp:nvSpPr>
        <dsp:cNvPr id="0" name=""/>
        <dsp:cNvSpPr/>
      </dsp:nvSpPr>
      <dsp:spPr>
        <a:xfrm>
          <a:off x="185747" y="3597779"/>
          <a:ext cx="1470987" cy="9490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Liquid hydrogen release model analysis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13544" y="3625576"/>
        <a:ext cx="1415393" cy="893457"/>
      </dsp:txXfrm>
    </dsp:sp>
    <dsp:sp modelId="{BB69C0FF-A054-4774-AFA7-AB85C0461E7E}">
      <dsp:nvSpPr>
        <dsp:cNvPr id="0" name=""/>
        <dsp:cNvSpPr/>
      </dsp:nvSpPr>
      <dsp:spPr>
        <a:xfrm>
          <a:off x="1978512" y="0"/>
          <a:ext cx="1838734" cy="4830764"/>
        </a:xfrm>
        <a:prstGeom prst="roundRect">
          <a:avLst>
            <a:gd name="adj" fmla="val 10000"/>
          </a:avLst>
        </a:prstGeom>
        <a:solidFill>
          <a:srgbClr val="034B7F">
            <a:alpha val="2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Exposure Fire</a:t>
          </a:r>
          <a:endParaRPr lang="en-US" sz="2100" kern="1200" dirty="0"/>
        </a:p>
      </dsp:txBody>
      <dsp:txXfrm>
        <a:off x="1978512" y="0"/>
        <a:ext cx="1838734" cy="1449229"/>
      </dsp:txXfrm>
    </dsp:sp>
    <dsp:sp modelId="{96188853-3BBA-4073-A6A2-B44AAC836885}">
      <dsp:nvSpPr>
        <dsp:cNvPr id="0" name=""/>
        <dsp:cNvSpPr/>
      </dsp:nvSpPr>
      <dsp:spPr>
        <a:xfrm>
          <a:off x="2162386" y="1449641"/>
          <a:ext cx="1470987" cy="9490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5.4.4.2: Exposure fire on a location where hydrogen is being stored, used, handled or dispensed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190183" y="1477438"/>
        <a:ext cx="1415393" cy="893457"/>
      </dsp:txXfrm>
    </dsp:sp>
    <dsp:sp modelId="{791BC35F-FAA2-4508-853F-B1438E8A4BC3}">
      <dsp:nvSpPr>
        <dsp:cNvPr id="0" name=""/>
        <dsp:cNvSpPr/>
      </dsp:nvSpPr>
      <dsp:spPr>
        <a:xfrm>
          <a:off x="2162386" y="2502719"/>
          <a:ext cx="1470987" cy="9490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An unrelated car fire at the gasoline dispensing pump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190183" y="2530516"/>
        <a:ext cx="1415393" cy="893457"/>
      </dsp:txXfrm>
    </dsp:sp>
    <dsp:sp modelId="{D2F1FF6F-E384-4B4E-93C3-0AC4D181E2DA}">
      <dsp:nvSpPr>
        <dsp:cNvPr id="0" name=""/>
        <dsp:cNvSpPr/>
      </dsp:nvSpPr>
      <dsp:spPr>
        <a:xfrm>
          <a:off x="2162386" y="3597779"/>
          <a:ext cx="1470987" cy="9490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Characterization of flame radiation from vehicle fire on nearest hydrogen system components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190183" y="3625576"/>
        <a:ext cx="1415393" cy="893457"/>
      </dsp:txXfrm>
    </dsp:sp>
    <dsp:sp modelId="{64DE56CB-EA7F-49D3-9007-E5A5BBA7FECD}">
      <dsp:nvSpPr>
        <dsp:cNvPr id="0" name=""/>
        <dsp:cNvSpPr/>
      </dsp:nvSpPr>
      <dsp:spPr>
        <a:xfrm>
          <a:off x="3955152" y="0"/>
          <a:ext cx="1838734" cy="4830764"/>
        </a:xfrm>
        <a:prstGeom prst="roundRect">
          <a:avLst>
            <a:gd name="adj" fmla="val 10000"/>
          </a:avLst>
        </a:prstGeom>
        <a:solidFill>
          <a:srgbClr val="034B7F">
            <a:alpha val="2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External Factor</a:t>
          </a:r>
          <a:endParaRPr lang="en-US" sz="2100" kern="1200" dirty="0"/>
        </a:p>
      </dsp:txBody>
      <dsp:txXfrm>
        <a:off x="3955152" y="0"/>
        <a:ext cx="1838734" cy="1449229"/>
      </dsp:txXfrm>
    </dsp:sp>
    <dsp:sp modelId="{2D67C6F2-B594-47EB-AF1B-418EDC93318D}">
      <dsp:nvSpPr>
        <dsp:cNvPr id="0" name=""/>
        <dsp:cNvSpPr/>
      </dsp:nvSpPr>
      <dsp:spPr>
        <a:xfrm>
          <a:off x="4139025" y="1449641"/>
          <a:ext cx="1470987" cy="9490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5.4.4.3: Application of an external factor that is likely to result in a fire, explosion, toxic release or other unsafe condition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166822" y="1477438"/>
        <a:ext cx="1415393" cy="893457"/>
      </dsp:txXfrm>
    </dsp:sp>
    <dsp:sp modelId="{62B1B05C-19BB-4E22-8BB7-41B0DB80CB50}">
      <dsp:nvSpPr>
        <dsp:cNvPr id="0" name=""/>
        <dsp:cNvSpPr/>
      </dsp:nvSpPr>
      <dsp:spPr>
        <a:xfrm>
          <a:off x="4139025" y="2544701"/>
          <a:ext cx="1470987" cy="9490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Seismic Event where a pipe bursts (100% Leak Size on  largest system pipe)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166822" y="2572498"/>
        <a:ext cx="1415393" cy="893457"/>
      </dsp:txXfrm>
    </dsp:sp>
    <dsp:sp modelId="{7B358559-F0D4-46CF-B32B-0926EEFE31D5}">
      <dsp:nvSpPr>
        <dsp:cNvPr id="0" name=""/>
        <dsp:cNvSpPr/>
      </dsp:nvSpPr>
      <dsp:spPr>
        <a:xfrm>
          <a:off x="4139025" y="3639761"/>
          <a:ext cx="1470987" cy="9490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HyRAM risk metric calculation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166822" y="3667558"/>
        <a:ext cx="1415393" cy="893457"/>
      </dsp:txXfrm>
    </dsp:sp>
    <dsp:sp modelId="{52411BB0-52D9-41B8-93CD-B6BA7EC26AB3}">
      <dsp:nvSpPr>
        <dsp:cNvPr id="0" name=""/>
        <dsp:cNvSpPr/>
      </dsp:nvSpPr>
      <dsp:spPr>
        <a:xfrm>
          <a:off x="5931791" y="0"/>
          <a:ext cx="1838734" cy="4830764"/>
        </a:xfrm>
        <a:prstGeom prst="roundRect">
          <a:avLst>
            <a:gd name="adj" fmla="val 10000"/>
          </a:avLst>
        </a:prstGeom>
        <a:solidFill>
          <a:srgbClr val="034B7F">
            <a:alpha val="2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Discharge with protection </a:t>
          </a:r>
          <a:r>
            <a:rPr lang="en-US" sz="2100" kern="1200" smtClean="0"/>
            <a:t>system failure</a:t>
          </a:r>
          <a:endParaRPr lang="en-US" sz="2100" kern="1200" dirty="0"/>
        </a:p>
      </dsp:txBody>
      <dsp:txXfrm>
        <a:off x="5931791" y="0"/>
        <a:ext cx="1838734" cy="1449229"/>
      </dsp:txXfrm>
    </dsp:sp>
    <dsp:sp modelId="{3C3270C5-D9DB-49D3-A5D6-00D2A85D52FE}">
      <dsp:nvSpPr>
        <dsp:cNvPr id="0" name=""/>
        <dsp:cNvSpPr/>
      </dsp:nvSpPr>
      <dsp:spPr>
        <a:xfrm>
          <a:off x="6115664" y="1449641"/>
          <a:ext cx="1470987" cy="9490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5.4.4.4: Unauthorized discharge with each protection system independently rendered ineffective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6143461" y="1477438"/>
        <a:ext cx="1415393" cy="893457"/>
      </dsp:txXfrm>
    </dsp:sp>
    <dsp:sp modelId="{D6F2AEDC-37E9-47EC-BB6E-EA44CEEAA5AF}">
      <dsp:nvSpPr>
        <dsp:cNvPr id="0" name=""/>
        <dsp:cNvSpPr/>
      </dsp:nvSpPr>
      <dsp:spPr>
        <a:xfrm>
          <a:off x="6115664" y="2544701"/>
          <a:ext cx="1470987" cy="9490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An unauthorized discharge where the interlock or pressure relief valve fails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6143461" y="2572498"/>
        <a:ext cx="1415393" cy="893457"/>
      </dsp:txXfrm>
    </dsp:sp>
    <dsp:sp modelId="{63EC8DBD-5948-442D-BF43-262AA262DC1B}">
      <dsp:nvSpPr>
        <dsp:cNvPr id="0" name=""/>
        <dsp:cNvSpPr/>
      </dsp:nvSpPr>
      <dsp:spPr>
        <a:xfrm>
          <a:off x="6115664" y="3639761"/>
          <a:ext cx="1470987" cy="94905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Discussion of layered safety features present in the system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6143461" y="3667558"/>
        <a:ext cx="1415393" cy="893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632D5-FA89-42B9-92A6-0473D83FB498}">
      <dsp:nvSpPr>
        <dsp:cNvPr id="0" name=""/>
        <dsp:cNvSpPr/>
      </dsp:nvSpPr>
      <dsp:spPr>
        <a:xfrm>
          <a:off x="884" y="0"/>
          <a:ext cx="2300557" cy="4857750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Egress System</a:t>
          </a:r>
          <a:endParaRPr lang="en-US" sz="1900" kern="1200" dirty="0"/>
        </a:p>
      </dsp:txBody>
      <dsp:txXfrm>
        <a:off x="884" y="0"/>
        <a:ext cx="2300557" cy="1457325"/>
      </dsp:txXfrm>
    </dsp:sp>
    <dsp:sp modelId="{E3E9C1AD-0559-4639-92C6-602EF9ED41E9}">
      <dsp:nvSpPr>
        <dsp:cNvPr id="0" name=""/>
        <dsp:cNvSpPr/>
      </dsp:nvSpPr>
      <dsp:spPr>
        <a:xfrm>
          <a:off x="2473983" y="0"/>
          <a:ext cx="2300557" cy="4857750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Max Occupant Load with Blocked Exit</a:t>
          </a:r>
          <a:endParaRPr lang="en-US" sz="1900" kern="1200" dirty="0"/>
        </a:p>
      </dsp:txBody>
      <dsp:txXfrm>
        <a:off x="2473983" y="0"/>
        <a:ext cx="2300557" cy="1457325"/>
      </dsp:txXfrm>
    </dsp:sp>
    <dsp:sp modelId="{237BFA1C-0E04-40A2-9493-86ECF7307573}">
      <dsp:nvSpPr>
        <dsp:cNvPr id="0" name=""/>
        <dsp:cNvSpPr/>
      </dsp:nvSpPr>
      <dsp:spPr>
        <a:xfrm>
          <a:off x="2704039" y="1458748"/>
          <a:ext cx="1840445" cy="146467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5.4.5.1: Maximum occupant load is in the assembly building and the principal exit/entrance is blocked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746938" y="1501647"/>
        <a:ext cx="1754647" cy="1378880"/>
      </dsp:txXfrm>
    </dsp:sp>
    <dsp:sp modelId="{C1BB02F7-6A20-40A8-8AE5-23A9A36690B8}">
      <dsp:nvSpPr>
        <dsp:cNvPr id="0" name=""/>
        <dsp:cNvSpPr/>
      </dsp:nvSpPr>
      <dsp:spPr>
        <a:xfrm>
          <a:off x="2704039" y="3148761"/>
          <a:ext cx="1840445" cy="146467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No assembly occupancies in the vicinity and no exits to block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46938" y="3191660"/>
        <a:ext cx="1754647" cy="1378880"/>
      </dsp:txXfrm>
    </dsp:sp>
    <dsp:sp modelId="{556FE7B0-E3D7-4788-A9AC-EF153A8BD99F}">
      <dsp:nvSpPr>
        <dsp:cNvPr id="0" name=""/>
        <dsp:cNvSpPr/>
      </dsp:nvSpPr>
      <dsp:spPr>
        <a:xfrm>
          <a:off x="4947082" y="0"/>
          <a:ext cx="2300557" cy="4857750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Construction in area of building with suppression system out of service</a:t>
          </a:r>
          <a:endParaRPr lang="en-US" sz="1900" kern="1200" dirty="0"/>
        </a:p>
      </dsp:txBody>
      <dsp:txXfrm>
        <a:off x="4947082" y="0"/>
        <a:ext cx="2300557" cy="1457325"/>
      </dsp:txXfrm>
    </dsp:sp>
    <dsp:sp modelId="{B2B7DAA5-6515-4554-BCC8-E956F1052A18}">
      <dsp:nvSpPr>
        <dsp:cNvPr id="0" name=""/>
        <dsp:cNvSpPr/>
      </dsp:nvSpPr>
      <dsp:spPr>
        <a:xfrm>
          <a:off x="5177138" y="1458748"/>
          <a:ext cx="1840445" cy="146467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5.4.5.2: Fire in an area of the building undergoing construction while remainder of building is occupied. The suppression system has been taken out of service.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220037" y="1501647"/>
        <a:ext cx="1754647" cy="1378880"/>
      </dsp:txXfrm>
    </dsp:sp>
    <dsp:sp modelId="{6CEC3F58-9989-4553-AF41-43DAC4EEF43A}">
      <dsp:nvSpPr>
        <dsp:cNvPr id="0" name=""/>
        <dsp:cNvSpPr/>
      </dsp:nvSpPr>
      <dsp:spPr>
        <a:xfrm>
          <a:off x="5177138" y="3148761"/>
          <a:ext cx="1840445" cy="146467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No partially-occupied buildings with suppression system out of service to analyze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220037" y="3191660"/>
        <a:ext cx="1754647" cy="137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04CE6F-AA25-4561-8F84-7BD2D5DE17E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ACF424-9E24-404D-B52B-46BB99B2A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3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821AE-E773-4D4B-A8A4-258A30BB0C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1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baseline="0" dirty="0" smtClean="0"/>
              <a:t>We’re conducting two main research activities that feed into an applied activities to impact codes and standards.</a:t>
            </a:r>
          </a:p>
          <a:p>
            <a:pPr defTabSz="914350">
              <a:defRPr/>
            </a:pPr>
            <a:r>
              <a:rPr lang="en-US" baseline="0" dirty="0" smtClean="0"/>
              <a:t>This  arrangement is in line with our program focus on identifying R&amp;D needs, performing high-priority R&amp;D, and impacting codes and standards.</a:t>
            </a:r>
          </a:p>
          <a:p>
            <a:pPr defTabSz="914350">
              <a:defRPr/>
            </a:pPr>
            <a:r>
              <a:rPr lang="en-US" dirty="0" smtClean="0"/>
              <a:t>Three pieces: Developing the methods, developing scientific models, and piloting</a:t>
            </a:r>
            <a:r>
              <a:rPr lang="en-US" baseline="0" dirty="0" smtClean="0"/>
              <a:t> the application of the methods and models.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8171C-348E-44E4-92A1-75C0EC2BF5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https://en.wikiquote.org/wiki/File:Balanced_scale_of_Justice.svg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CF424-9E24-404D-B52B-46BB99B2A4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CF424-9E24-404D-B52B-46BB99B2A4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6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Coordinate station with H2FIRST project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57066" indent="-291179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64717" indent="-232943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30604" indent="-232943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96491" indent="-232943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DCCD3682-5D45-47E7-9AB9-B0CDE75E1070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821AE-E773-4D4B-A8A4-258A30BB0C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1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2FC-Title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600200"/>
          </a:xfrm>
        </p:spPr>
        <p:txBody>
          <a:bodyPr/>
          <a:lstStyle>
            <a:lvl1pPr>
              <a:defRPr sz="3200">
                <a:solidFill>
                  <a:srgbClr val="034B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6189" y="6564725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0" y="6542026"/>
            <a:ext cx="5562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</a:t>
            </a:r>
            <a:r>
              <a:rPr lang="en-US" sz="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SAND2015-8880 C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0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578263" y="6567211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600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600075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2FC-Title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600200"/>
          </a:xfrm>
        </p:spPr>
        <p:txBody>
          <a:bodyPr/>
          <a:lstStyle>
            <a:lvl1pPr>
              <a:defRPr sz="3200">
                <a:solidFill>
                  <a:srgbClr val="034B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602413"/>
            <a:ext cx="1905000" cy="228600"/>
          </a:xfrm>
        </p:spPr>
        <p:txBody>
          <a:bodyPr/>
          <a:lstStyle>
            <a:lvl1pPr>
              <a:defRPr sz="11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B37176-1C50-7042-8162-64D2C2671FE5}" type="datetime1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97650"/>
            <a:ext cx="533400" cy="228600"/>
          </a:xfrm>
        </p:spPr>
        <p:txBody>
          <a:bodyPr anchor="t"/>
          <a:lstStyle>
            <a:lvl1pPr>
              <a:defRPr spc="-300" smtClean="0">
                <a:solidFill>
                  <a:srgbClr val="7F7F7F"/>
                </a:solidFill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93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A6C2B-6061-6F46-BF6B-C0454CDDAB35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2FC-Main Slid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33400"/>
            <a:ext cx="8534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608763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7F7F7F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fld id="{30B37176-1C50-7042-8162-64D2C2671FE5}" type="datetime1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2888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4B7F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28BB6"/>
        </a:buClr>
        <a:buChar char="•"/>
        <a:defRPr sz="2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28BB6"/>
        </a:buClr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28BB6"/>
        </a:buClr>
        <a:buChar char="•"/>
        <a:defRPr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28BB6"/>
        </a:buClr>
        <a:buChar char="–"/>
        <a:defRPr sz="16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28BB6"/>
        </a:buClr>
        <a:buChar char="»"/>
        <a:defRPr sz="14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groth@sandia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153400" cy="1524000"/>
          </a:xfrm>
        </p:spPr>
        <p:txBody>
          <a:bodyPr/>
          <a:lstStyle/>
          <a:p>
            <a:r>
              <a:rPr lang="en-US" sz="3500" dirty="0" smtClean="0"/>
              <a:t>Application of quantitative risk </a:t>
            </a:r>
            <a:r>
              <a:rPr lang="en-US" sz="3500" dirty="0"/>
              <a:t>a</a:t>
            </a:r>
            <a:r>
              <a:rPr lang="en-US" sz="3500" dirty="0" smtClean="0"/>
              <a:t>ssessment for performance-based permitting of hydrogen fueling stations</a:t>
            </a:r>
            <a:endParaRPr lang="en-US" sz="3500" dirty="0"/>
          </a:p>
        </p:txBody>
      </p:sp>
      <p:sp>
        <p:nvSpPr>
          <p:cNvPr id="4" name="Subtitle 3"/>
          <p:cNvSpPr>
            <a:spLocks noGrp="1"/>
          </p:cNvSpPr>
          <p:nvPr>
            <p:ph type="body" sz="half" idx="2"/>
          </p:nvPr>
        </p:nvSpPr>
        <p:spPr>
          <a:xfrm>
            <a:off x="123825" y="2286000"/>
            <a:ext cx="4829175" cy="1828800"/>
          </a:xfrm>
        </p:spPr>
        <p:txBody>
          <a:bodyPr/>
          <a:lstStyle/>
          <a:p>
            <a:r>
              <a:rPr lang="en-US" sz="2400" dirty="0" smtClean="0"/>
              <a:t>A. Christine LaFleur, Alice Muna &amp; </a:t>
            </a:r>
            <a:r>
              <a:rPr lang="en-US" sz="2400" b="1" dirty="0" smtClean="0"/>
              <a:t>Katrina M. </a:t>
            </a:r>
            <a:r>
              <a:rPr lang="en-US" sz="2400" b="1" dirty="0" err="1" smtClean="0"/>
              <a:t>Groth</a:t>
            </a:r>
            <a:endParaRPr lang="en-US" sz="2400" b="1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Sandia </a:t>
            </a:r>
            <a:r>
              <a:rPr lang="en-US" sz="2400" dirty="0"/>
              <a:t>National </a:t>
            </a:r>
            <a:r>
              <a:rPr lang="en-US" sz="2400" dirty="0" smtClean="0"/>
              <a:t>Laboratories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Albuquerque, NM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endParaRPr lang="en-US" i="1" dirty="0"/>
          </a:p>
          <a:p>
            <a:endParaRPr lang="en-US" dirty="0" smtClean="0"/>
          </a:p>
        </p:txBody>
      </p:sp>
      <p:pic>
        <p:nvPicPr>
          <p:cNvPr id="28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6189" y="6564725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429000" y="6542026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600" dirty="0">
                <a:cs typeface="Arial"/>
              </a:rPr>
              <a:t>SAND2015-8880 C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30" name="Picture 12" descr="NNSAlogo_Bla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78263" y="6567211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495300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/>
              <a:t>International Conference on Hydrogen </a:t>
            </a:r>
            <a:r>
              <a:rPr lang="en-US" sz="2000" i="1" dirty="0" smtClean="0"/>
              <a:t>Safety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Yokohama</a:t>
            </a:r>
            <a:r>
              <a:rPr lang="en-US" sz="2000" dirty="0"/>
              <a:t>, Japan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October 21, 2015</a:t>
            </a:r>
            <a:endParaRPr lang="en-US" sz="2000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286000"/>
            <a:ext cx="3048000" cy="194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HYG_SM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942280"/>
            <a:ext cx="30988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5" y="457200"/>
            <a:ext cx="9109555" cy="787400"/>
          </a:xfrm>
        </p:spPr>
        <p:txBody>
          <a:bodyPr/>
          <a:lstStyle/>
          <a:p>
            <a:r>
              <a:rPr lang="en-US" sz="2800" dirty="0" smtClean="0"/>
              <a:t>Application of QRA to Benchmark PBD criteria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Left-Right Arrow Callout 6"/>
          <p:cNvSpPr/>
          <p:nvPr/>
        </p:nvSpPr>
        <p:spPr bwMode="auto">
          <a:xfrm>
            <a:off x="3276600" y="1200150"/>
            <a:ext cx="3047999" cy="914399"/>
          </a:xfrm>
          <a:prstGeom prst="leftRightArrowCallout">
            <a:avLst>
              <a:gd name="adj1" fmla="val 18750"/>
              <a:gd name="adj2" fmla="val 18750"/>
              <a:gd name="adj3" fmla="val 14063"/>
              <a:gd name="adj4" fmla="val 652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Performance-Based Design of Refueling Station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19085" y="1362077"/>
            <a:ext cx="2133600" cy="8381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Representative Station: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H2FIRST Reference Liquid Station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400800" y="1295400"/>
            <a:ext cx="1752600" cy="8381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Real-World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Station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5046345"/>
            <a:ext cx="2152650" cy="1506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Striped Right Arrow 10"/>
          <p:cNvSpPr/>
          <p:nvPr/>
        </p:nvSpPr>
        <p:spPr bwMode="auto">
          <a:xfrm rot="5400000">
            <a:off x="709612" y="2286956"/>
            <a:ext cx="342903" cy="238127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34534" y="2628902"/>
            <a:ext cx="1718151" cy="685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Meets all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Prescriptive Requirements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571759" y="2628904"/>
            <a:ext cx="1371597" cy="685800"/>
          </a:xfrm>
          <a:prstGeom prst="roundRect">
            <a:avLst/>
          </a:prstGeom>
          <a:solidFill>
            <a:srgbClr val="D2C24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Modifies 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Key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Requirements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34534" y="3569517"/>
            <a:ext cx="1699098" cy="685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Calculate Benchmark Performance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Criteria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" name="Chevron 16"/>
          <p:cNvSpPr/>
          <p:nvPr/>
        </p:nvSpPr>
        <p:spPr bwMode="auto">
          <a:xfrm rot="5400000">
            <a:off x="1426368" y="3312324"/>
            <a:ext cx="119064" cy="257176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0" y="4438650"/>
            <a:ext cx="2093277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ounded Rectangle 18"/>
          <p:cNvSpPr/>
          <p:nvPr/>
        </p:nvSpPr>
        <p:spPr bwMode="auto">
          <a:xfrm>
            <a:off x="2590803" y="3524263"/>
            <a:ext cx="1371597" cy="685800"/>
          </a:xfrm>
          <a:prstGeom prst="roundRect">
            <a:avLst/>
          </a:prstGeom>
          <a:solidFill>
            <a:srgbClr val="D2C24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Incorporate Mitigating Factors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" name="Chevron 19"/>
          <p:cNvSpPr/>
          <p:nvPr/>
        </p:nvSpPr>
        <p:spPr bwMode="auto">
          <a:xfrm rot="5400000">
            <a:off x="3155167" y="4195774"/>
            <a:ext cx="119064" cy="257176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" name="Chevron 20"/>
          <p:cNvSpPr/>
          <p:nvPr/>
        </p:nvSpPr>
        <p:spPr bwMode="auto">
          <a:xfrm rot="5400000">
            <a:off x="3155167" y="3302807"/>
            <a:ext cx="119064" cy="257176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562234" y="4419600"/>
            <a:ext cx="1400166" cy="914400"/>
          </a:xfrm>
          <a:prstGeom prst="roundRect">
            <a:avLst/>
          </a:prstGeom>
          <a:solidFill>
            <a:srgbClr val="D2C24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Calculate Risk </a:t>
            </a:r>
            <a:r>
              <a:rPr lang="en-US" sz="12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Risk</a:t>
            </a:r>
            <a:r>
              <a:rPr lang="en-US" sz="12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Equivalent Performance Criteria</a:t>
            </a:r>
            <a:endParaRPr lang="en-US" sz="1200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438285" y="5876925"/>
            <a:ext cx="1762115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Vet with H2 Code Industry and Stakeholders</a:t>
            </a:r>
            <a:endParaRPr lang="en-US" sz="1200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4" name="Striped Right Arrow 23"/>
          <p:cNvSpPr/>
          <p:nvPr/>
        </p:nvSpPr>
        <p:spPr bwMode="auto">
          <a:xfrm rot="5400000">
            <a:off x="1458519" y="4958962"/>
            <a:ext cx="1464463" cy="238127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Bent-Up Arrow 4"/>
          <p:cNvSpPr/>
          <p:nvPr/>
        </p:nvSpPr>
        <p:spPr bwMode="auto">
          <a:xfrm rot="10800000" flipH="1">
            <a:off x="2357776" y="1904999"/>
            <a:ext cx="990602" cy="690565"/>
          </a:xfrm>
          <a:prstGeom prst="bentUpArrow">
            <a:avLst>
              <a:gd name="adj1" fmla="val 12095"/>
              <a:gd name="adj2" fmla="val 17035"/>
              <a:gd name="adj3" fmla="val 137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" name="Striped Right Arrow 24"/>
          <p:cNvSpPr/>
          <p:nvPr/>
        </p:nvSpPr>
        <p:spPr bwMode="auto">
          <a:xfrm rot="5400000">
            <a:off x="2681294" y="5510208"/>
            <a:ext cx="476257" cy="238127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867400" y="2619381"/>
            <a:ext cx="2667000" cy="5048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Modifies One Key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Requirement </a:t>
            </a:r>
            <a:b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</a:b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and Incorporates Mitigating Factors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7" name="Striped Right Arrow 26"/>
          <p:cNvSpPr/>
          <p:nvPr/>
        </p:nvSpPr>
        <p:spPr bwMode="auto">
          <a:xfrm rot="5400000">
            <a:off x="7029449" y="2257428"/>
            <a:ext cx="342902" cy="228599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867400" y="3381380"/>
            <a:ext cx="2667000" cy="6476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Prepare Performance-Based Design Report and Documentation </a:t>
            </a:r>
            <a:r>
              <a:rPr lang="en-US" sz="12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Utilizing HyRAM </a:t>
            </a:r>
            <a:r>
              <a:rPr lang="en-US" sz="12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QRA Toolkit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867400" y="4267206"/>
            <a:ext cx="2667000" cy="5048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Follows Real-World Permitting Process</a:t>
            </a:r>
          </a:p>
        </p:txBody>
      </p:sp>
      <p:sp>
        <p:nvSpPr>
          <p:cNvPr id="30" name="Chevron 29"/>
          <p:cNvSpPr/>
          <p:nvPr/>
        </p:nvSpPr>
        <p:spPr bwMode="auto">
          <a:xfrm rot="5400000">
            <a:off x="7155656" y="3124214"/>
            <a:ext cx="119064" cy="257176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1" name="Chevron 30"/>
          <p:cNvSpPr/>
          <p:nvPr/>
        </p:nvSpPr>
        <p:spPr bwMode="auto">
          <a:xfrm rot="5400000">
            <a:off x="7155656" y="4024337"/>
            <a:ext cx="119064" cy="257176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52400" y="1200151"/>
            <a:ext cx="2286000" cy="3183744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22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Description &amp; Target Positions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4419600"/>
            <a:ext cx="8534400" cy="1524000"/>
          </a:xfrm>
        </p:spPr>
        <p:txBody>
          <a:bodyPr/>
          <a:lstStyle/>
          <a:p>
            <a:r>
              <a:rPr lang="en-US" dirty="0" smtClean="0"/>
              <a:t>The example system is an outdoor, publically-accessible, gaseous hydrogen station</a:t>
            </a:r>
          </a:p>
          <a:p>
            <a:r>
              <a:rPr lang="en-US" dirty="0" smtClean="0"/>
              <a:t>The analysis will determine the risk to a member of the public outside the NFPA-2 compliant lot line distance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7" y="1219200"/>
            <a:ext cx="45260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20800"/>
            <a:ext cx="3602675" cy="26924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614994" y="4106724"/>
            <a:ext cx="21499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Pratt, NREL/TIP-5400-64107, SAND2015-2660 R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2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/>
          <a:lstStyle/>
          <a:p>
            <a:r>
              <a:rPr lang="en-US" dirty="0" smtClean="0"/>
              <a:t>Performance-Based Design Required Scenarios</a:t>
            </a:r>
            <a:br>
              <a:rPr lang="en-US" dirty="0" smtClean="0"/>
            </a:br>
            <a:r>
              <a:rPr lang="en-US" sz="2400" dirty="0" smtClean="0"/>
              <a:t>Specified in NFPA 2, </a:t>
            </a:r>
            <a:r>
              <a:rPr lang="en-US" sz="2400" i="1" dirty="0" smtClean="0"/>
              <a:t>Hydrogen Technologies Code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72000"/>
          </a:xfrm>
        </p:spPr>
        <p:txBody>
          <a:bodyPr/>
          <a:lstStyle/>
          <a:p>
            <a:r>
              <a:rPr lang="en-US" dirty="0" smtClean="0"/>
              <a:t>Fire</a:t>
            </a:r>
          </a:p>
          <a:p>
            <a:r>
              <a:rPr lang="en-US" dirty="0" smtClean="0"/>
              <a:t>Explosions</a:t>
            </a:r>
          </a:p>
          <a:p>
            <a:pPr lvl="1"/>
            <a:r>
              <a:rPr lang="en-US" dirty="0" smtClean="0"/>
              <a:t>Pressure Vessel Burst</a:t>
            </a:r>
          </a:p>
          <a:p>
            <a:pPr lvl="1"/>
            <a:r>
              <a:rPr lang="en-US" dirty="0" smtClean="0"/>
              <a:t>Hydrogen Deflagration</a:t>
            </a:r>
          </a:p>
          <a:p>
            <a:pPr lvl="1"/>
            <a:r>
              <a:rPr lang="en-US" dirty="0" smtClean="0"/>
              <a:t>Hydrogen Detonation</a:t>
            </a:r>
          </a:p>
          <a:p>
            <a:r>
              <a:rPr lang="en-US" dirty="0"/>
              <a:t>Hazardous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Unauthorized Release</a:t>
            </a:r>
          </a:p>
          <a:p>
            <a:pPr lvl="1"/>
            <a:r>
              <a:rPr lang="en-US" dirty="0" smtClean="0"/>
              <a:t>Exposure Fire</a:t>
            </a:r>
          </a:p>
          <a:p>
            <a:pPr lvl="1"/>
            <a:r>
              <a:rPr lang="en-US" dirty="0" smtClean="0"/>
              <a:t>External Factor</a:t>
            </a:r>
          </a:p>
          <a:p>
            <a:pPr lvl="1"/>
            <a:r>
              <a:rPr lang="en-US" dirty="0" smtClean="0"/>
              <a:t>Discharge with Protection System Failure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1524000"/>
            <a:ext cx="990600" cy="37084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4572000"/>
            <a:ext cx="1981200" cy="3810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70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696200" cy="914400"/>
          </a:xfrm>
        </p:spPr>
        <p:txBody>
          <a:bodyPr/>
          <a:lstStyle/>
          <a:p>
            <a:r>
              <a:rPr lang="en-US" sz="2400" dirty="0" smtClean="0"/>
              <a:t>NFPA 2 Performance-Based Design: </a:t>
            </a:r>
            <a:br>
              <a:rPr lang="en-US" sz="2400" dirty="0" smtClean="0"/>
            </a:br>
            <a:r>
              <a:rPr lang="en-US" sz="2400" dirty="0" smtClean="0"/>
              <a:t>Fire &amp; Explosion Scenarios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0354395"/>
              </p:ext>
            </p:extLst>
          </p:nvPr>
        </p:nvGraphicFramePr>
        <p:xfrm>
          <a:off x="5020343" y="1474140"/>
          <a:ext cx="3971257" cy="456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4"/>
          <p:cNvSpPr/>
          <p:nvPr/>
        </p:nvSpPr>
        <p:spPr>
          <a:xfrm>
            <a:off x="228600" y="2963454"/>
            <a:ext cx="910931" cy="70444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Scenario Description</a:t>
            </a:r>
            <a:endParaRPr lang="en-US" sz="1200" kern="1200" dirty="0"/>
          </a:p>
        </p:txBody>
      </p:sp>
      <p:sp>
        <p:nvSpPr>
          <p:cNvPr id="13" name="Rounded Rectangle 4"/>
          <p:cNvSpPr/>
          <p:nvPr/>
        </p:nvSpPr>
        <p:spPr>
          <a:xfrm>
            <a:off x="257012" y="5035916"/>
            <a:ext cx="947861" cy="70444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Performance </a:t>
            </a:r>
            <a:r>
              <a:rPr lang="en-US" sz="1200" dirty="0" smtClean="0"/>
              <a:t>Criteria</a:t>
            </a: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en-US" sz="1200" dirty="0" smtClean="0"/>
              <a:t>Approach</a:t>
            </a:r>
            <a:endParaRPr lang="en-US" sz="1200" dirty="0"/>
          </a:p>
        </p:txBody>
      </p:sp>
      <p:sp>
        <p:nvSpPr>
          <p:cNvPr id="16" name="Rounded Rectangle 4"/>
          <p:cNvSpPr/>
          <p:nvPr/>
        </p:nvSpPr>
        <p:spPr>
          <a:xfrm>
            <a:off x="257012" y="3932757"/>
            <a:ext cx="910931" cy="70444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/>
              <a:t>Outdoor Fueling Station Scenario</a:t>
            </a:r>
            <a:endParaRPr lang="en-US" sz="1100" kern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132415" y="1474139"/>
            <a:ext cx="1896785" cy="4560663"/>
            <a:chOff x="1966389" y="0"/>
            <a:chExt cx="1827467" cy="5067300"/>
          </a:xfrm>
        </p:grpSpPr>
        <p:sp>
          <p:nvSpPr>
            <p:cNvPr id="24" name="Rounded Rectangle 23"/>
            <p:cNvSpPr/>
            <p:nvPr/>
          </p:nvSpPr>
          <p:spPr>
            <a:xfrm>
              <a:off x="1966389" y="0"/>
              <a:ext cx="1827467" cy="5067300"/>
            </a:xfrm>
            <a:prstGeom prst="roundRect">
              <a:avLst>
                <a:gd name="adj" fmla="val 10000"/>
              </a:avLst>
            </a:prstGeom>
            <a:solidFill>
              <a:srgbClr val="C00000">
                <a:alpha val="22000"/>
              </a:srgb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966389" y="0"/>
              <a:ext cx="1827467" cy="1520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tx1"/>
                  </a:solidFill>
                </a:rPr>
                <a:t>Pressure Vessel Burst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94360" y="2877241"/>
            <a:ext cx="1566025" cy="876876"/>
            <a:chOff x="2149136" y="1521674"/>
            <a:chExt cx="1461973" cy="1527860"/>
          </a:xfrm>
          <a:solidFill>
            <a:schemeClr val="bg1"/>
          </a:solidFill>
        </p:grpSpPr>
        <p:sp>
          <p:nvSpPr>
            <p:cNvPr id="22" name="Rounded Rectangle 21"/>
            <p:cNvSpPr/>
            <p:nvPr/>
          </p:nvSpPr>
          <p:spPr>
            <a:xfrm>
              <a:off x="2149136" y="1521674"/>
              <a:ext cx="1461973" cy="1527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2191956" y="1564494"/>
              <a:ext cx="1376333" cy="144222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>
                  <a:solidFill>
                    <a:schemeClr val="tx1"/>
                  </a:solidFill>
                </a:rPr>
                <a:t>5.4.3.1: Pressure vessel ruptures</a:t>
              </a:r>
              <a:endParaRPr lang="en-US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03872" y="3909799"/>
            <a:ext cx="1556792" cy="814602"/>
            <a:chOff x="-61331" y="3735852"/>
            <a:chExt cx="1461973" cy="1527860"/>
          </a:xfrm>
          <a:solidFill>
            <a:schemeClr val="bg1"/>
          </a:solidFill>
        </p:grpSpPr>
        <p:sp>
          <p:nvSpPr>
            <p:cNvPr id="20" name="Rounded Rectangle 19"/>
            <p:cNvSpPr/>
            <p:nvPr/>
          </p:nvSpPr>
          <p:spPr>
            <a:xfrm>
              <a:off x="-61331" y="3735852"/>
              <a:ext cx="1461973" cy="1527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-18511" y="3821495"/>
              <a:ext cx="1376333" cy="12360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>
                  <a:solidFill>
                    <a:schemeClr val="tx1"/>
                  </a:solidFill>
                </a:rPr>
                <a:t>Prevention of gaseous H2 vessel rupture</a:t>
              </a:r>
              <a:endParaRPr lang="en-US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03872" y="4908879"/>
            <a:ext cx="1556792" cy="958520"/>
            <a:chOff x="-61331" y="3735852"/>
            <a:chExt cx="1461973" cy="1527860"/>
          </a:xfrm>
          <a:solidFill>
            <a:schemeClr val="bg1"/>
          </a:solidFill>
        </p:grpSpPr>
        <p:sp>
          <p:nvSpPr>
            <p:cNvPr id="30" name="Rounded Rectangle 29"/>
            <p:cNvSpPr/>
            <p:nvPr/>
          </p:nvSpPr>
          <p:spPr>
            <a:xfrm>
              <a:off x="-61331" y="3735852"/>
              <a:ext cx="1461973" cy="1527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8"/>
            <p:cNvSpPr/>
            <p:nvPr/>
          </p:nvSpPr>
          <p:spPr>
            <a:xfrm>
              <a:off x="-18511" y="3821495"/>
              <a:ext cx="1376333" cy="123608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/>
              <a:r>
                <a:rPr lang="en-US" sz="1100" dirty="0" smtClean="0">
                  <a:solidFill>
                    <a:schemeClr val="tx1"/>
                  </a:solidFill>
                </a:rPr>
                <a:t>Pressure relief devices and leak –before-burst design specification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1600" y="1474139"/>
            <a:ext cx="1716443" cy="4510803"/>
            <a:chOff x="1966389" y="0"/>
            <a:chExt cx="1827467" cy="5067300"/>
          </a:xfrm>
        </p:grpSpPr>
        <p:sp>
          <p:nvSpPr>
            <p:cNvPr id="27" name="Rounded Rectangle 26"/>
            <p:cNvSpPr/>
            <p:nvPr/>
          </p:nvSpPr>
          <p:spPr>
            <a:xfrm>
              <a:off x="1966389" y="0"/>
              <a:ext cx="1827467" cy="5067300"/>
            </a:xfrm>
            <a:prstGeom prst="roundRect">
              <a:avLst>
                <a:gd name="adj" fmla="val 10000"/>
              </a:avLst>
            </a:prstGeom>
            <a:solidFill>
              <a:srgbClr val="C00000">
                <a:alpha val="22000"/>
              </a:srgb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966389" y="0"/>
              <a:ext cx="1827467" cy="1520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tx1"/>
                  </a:solidFill>
                </a:rPr>
                <a:t>Fire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92675" y="2875667"/>
            <a:ext cx="1474816" cy="876876"/>
            <a:chOff x="2149136" y="1521674"/>
            <a:chExt cx="1461973" cy="1527860"/>
          </a:xfrm>
          <a:solidFill>
            <a:schemeClr val="bg1"/>
          </a:solidFill>
        </p:grpSpPr>
        <p:sp>
          <p:nvSpPr>
            <p:cNvPr id="33" name="Rounded Rectangle 32"/>
            <p:cNvSpPr/>
            <p:nvPr/>
          </p:nvSpPr>
          <p:spPr>
            <a:xfrm>
              <a:off x="2149136" y="1521674"/>
              <a:ext cx="1461973" cy="1527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6"/>
            <p:cNvSpPr/>
            <p:nvPr/>
          </p:nvSpPr>
          <p:spPr>
            <a:xfrm>
              <a:off x="2191956" y="1564494"/>
              <a:ext cx="1376333" cy="144222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>
                  <a:solidFill>
                    <a:schemeClr val="tx1"/>
                  </a:solidFill>
                </a:rPr>
                <a:t>5.4.2: Design for life safety</a:t>
              </a:r>
              <a:endParaRPr lang="en-US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01916" y="3908225"/>
            <a:ext cx="1466121" cy="814602"/>
            <a:chOff x="-61331" y="3735852"/>
            <a:chExt cx="1461973" cy="1527860"/>
          </a:xfrm>
          <a:solidFill>
            <a:schemeClr val="bg1"/>
          </a:solidFill>
        </p:grpSpPr>
        <p:sp>
          <p:nvSpPr>
            <p:cNvPr id="36" name="Rounded Rectangle 35"/>
            <p:cNvSpPr/>
            <p:nvPr/>
          </p:nvSpPr>
          <p:spPr>
            <a:xfrm>
              <a:off x="-61331" y="3735852"/>
              <a:ext cx="1461973" cy="1527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8"/>
            <p:cNvSpPr/>
            <p:nvPr/>
          </p:nvSpPr>
          <p:spPr>
            <a:xfrm>
              <a:off x="-18511" y="3821495"/>
              <a:ext cx="1376333" cy="12360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>
                  <a:solidFill>
                    <a:schemeClr val="tx1"/>
                  </a:solidFill>
                </a:rPr>
                <a:t>Hydrogen fire resulting from a leak at the dispenser</a:t>
              </a:r>
              <a:endParaRPr lang="en-US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01916" y="4907305"/>
            <a:ext cx="1466121" cy="958520"/>
            <a:chOff x="-61331" y="3735852"/>
            <a:chExt cx="1461973" cy="1527860"/>
          </a:xfrm>
          <a:solidFill>
            <a:schemeClr val="bg1"/>
          </a:solidFill>
        </p:grpSpPr>
        <p:sp>
          <p:nvSpPr>
            <p:cNvPr id="39" name="Rounded Rectangle 38"/>
            <p:cNvSpPr/>
            <p:nvPr/>
          </p:nvSpPr>
          <p:spPr>
            <a:xfrm>
              <a:off x="-61331" y="3735852"/>
              <a:ext cx="1461973" cy="1527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8"/>
            <p:cNvSpPr/>
            <p:nvPr/>
          </p:nvSpPr>
          <p:spPr>
            <a:xfrm>
              <a:off x="-18511" y="3821495"/>
              <a:ext cx="1376333" cy="123608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/>
              <a:r>
                <a:rPr lang="en-US" sz="1100" dirty="0" smtClean="0">
                  <a:solidFill>
                    <a:schemeClr val="tx1"/>
                  </a:solidFill>
                </a:rPr>
                <a:t>HyRAM jet fire risk calculation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8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762000"/>
          </a:xfrm>
        </p:spPr>
        <p:txBody>
          <a:bodyPr/>
          <a:lstStyle/>
          <a:p>
            <a:r>
              <a:rPr lang="en-US" sz="2400" dirty="0" smtClean="0"/>
              <a:t>NFPA 2 </a:t>
            </a:r>
            <a:r>
              <a:rPr lang="en-US" sz="2400" dirty="0"/>
              <a:t>Performance-Based Design: </a:t>
            </a:r>
            <a:br>
              <a:rPr lang="en-US" sz="2400" dirty="0"/>
            </a:br>
            <a:r>
              <a:rPr lang="en-US" sz="2400" dirty="0"/>
              <a:t>Hazardous </a:t>
            </a:r>
            <a:r>
              <a:rPr lang="en-US" sz="2400" dirty="0" smtClean="0"/>
              <a:t>Materials Scenarios</a:t>
            </a:r>
            <a:endParaRPr 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93982069"/>
              </p:ext>
            </p:extLst>
          </p:nvPr>
        </p:nvGraphicFramePr>
        <p:xfrm>
          <a:off x="1143000" y="1295400"/>
          <a:ext cx="7772399" cy="483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ed Rectangle 4"/>
          <p:cNvSpPr/>
          <p:nvPr/>
        </p:nvSpPr>
        <p:spPr>
          <a:xfrm>
            <a:off x="66676" y="2738201"/>
            <a:ext cx="923924" cy="686271"/>
          </a:xfrm>
          <a:prstGeom prst="rect">
            <a:avLst/>
          </a:prstGeom>
          <a:noFill/>
          <a:ln>
            <a:solidFill>
              <a:srgbClr val="00207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55880" tIns="41910" rIns="55880" bIns="4191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Scenario Description</a:t>
            </a:r>
            <a:endParaRPr lang="en-US" sz="1200" kern="1200" dirty="0"/>
          </a:p>
        </p:txBody>
      </p:sp>
      <p:sp>
        <p:nvSpPr>
          <p:cNvPr id="13" name="Rounded Rectangle 4"/>
          <p:cNvSpPr/>
          <p:nvPr/>
        </p:nvSpPr>
        <p:spPr>
          <a:xfrm>
            <a:off x="66675" y="5045320"/>
            <a:ext cx="923925" cy="686272"/>
          </a:xfrm>
          <a:prstGeom prst="rect">
            <a:avLst/>
          </a:prstGeom>
          <a:noFill/>
          <a:ln>
            <a:solidFill>
              <a:srgbClr val="00207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55880" tIns="41910" rIns="55880" bIns="4191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/>
              <a:t>Performance Criteria Approach</a:t>
            </a:r>
            <a:endParaRPr lang="en-US" sz="1100" kern="1200" dirty="0"/>
          </a:p>
        </p:txBody>
      </p:sp>
      <p:sp>
        <p:nvSpPr>
          <p:cNvPr id="8" name="Rounded Rectangle 4"/>
          <p:cNvSpPr/>
          <p:nvPr/>
        </p:nvSpPr>
        <p:spPr>
          <a:xfrm>
            <a:off x="66675" y="3905016"/>
            <a:ext cx="923925" cy="686273"/>
          </a:xfrm>
          <a:prstGeom prst="rect">
            <a:avLst/>
          </a:prstGeom>
          <a:noFill/>
          <a:ln>
            <a:solidFill>
              <a:srgbClr val="00207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55880" tIns="41910" rIns="55880" bIns="4191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/>
              <a:t>Outdoor Fueling Station Scenario</a:t>
            </a:r>
            <a:endParaRPr lang="en-US" sz="1100" kern="1200" dirty="0"/>
          </a:p>
        </p:txBody>
      </p:sp>
    </p:spTree>
    <p:extLst>
      <p:ext uri="{BB962C8B-B14F-4D97-AF65-F5344CB8AC3E}">
        <p14:creationId xmlns:p14="http://schemas.microsoft.com/office/powerpoint/2010/main" val="37434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28650" y="365760"/>
            <a:ext cx="7886700" cy="731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err="1" smtClean="0"/>
              <a:t>HyRAM</a:t>
            </a:r>
            <a:r>
              <a:rPr lang="en-US" altLang="en-US" sz="3200" dirty="0" smtClean="0"/>
              <a:t> QRA used to develop baseline</a:t>
            </a:r>
            <a:endParaRPr lang="en-US" alt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4319" y="1600200"/>
            <a:ext cx="357409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  <a:defRPr sz="22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  <a:defRPr sz="20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  <a:defRPr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  <a:defRPr sz="16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»"/>
              <a:defRPr sz="14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HyRAM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oolkit </a:t>
            </a:r>
            <a:r>
              <a:rPr lang="en-US" sz="2000" dirty="0">
                <a:solidFill>
                  <a:schemeClr val="tx1"/>
                </a:solidFill>
              </a:rPr>
              <a:t>is being used to calculate risk values for the performance criteria on a representative station, fully compliant with prescriptive </a:t>
            </a:r>
            <a:r>
              <a:rPr lang="en-US" sz="2000" dirty="0" smtClean="0">
                <a:solidFill>
                  <a:schemeClr val="tx1"/>
                </a:solidFill>
              </a:rPr>
              <a:t>codes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This </a:t>
            </a:r>
            <a:r>
              <a:rPr lang="en-US" sz="2000" dirty="0">
                <a:solidFill>
                  <a:schemeClr val="tx1"/>
                </a:solidFill>
              </a:rPr>
              <a:t>will provide a Baseline for risk values and enable easy comparison of the changes made in the second </a:t>
            </a:r>
            <a:r>
              <a:rPr lang="en-US" sz="2000" dirty="0" smtClean="0">
                <a:solidFill>
                  <a:schemeClr val="tx1"/>
                </a:solidFill>
              </a:rPr>
              <a:t>iteration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AIR value is used for comparison purposes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15" y="1452869"/>
            <a:ext cx="5000625" cy="2738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6"/>
          <a:stretch/>
        </p:blipFill>
        <p:spPr bwMode="auto">
          <a:xfrm>
            <a:off x="4366260" y="2895600"/>
            <a:ext cx="4571999" cy="2773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59" y="5669368"/>
            <a:ext cx="4648200" cy="9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534400" cy="787400"/>
          </a:xfrm>
        </p:spPr>
        <p:txBody>
          <a:bodyPr/>
          <a:lstStyle/>
          <a:p>
            <a:r>
              <a:rPr lang="en-US" altLang="en-US" sz="3200" dirty="0"/>
              <a:t>NFPA 2 Performance-Based Design: Fire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727317"/>
              </p:ext>
            </p:extLst>
          </p:nvPr>
        </p:nvGraphicFramePr>
        <p:xfrm>
          <a:off x="2971800" y="1676400"/>
          <a:ext cx="2942105" cy="46329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53696"/>
                <a:gridCol w="1388409"/>
              </a:tblGrid>
              <a:tr h="18288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HyRAM Input Parameter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User Input Value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Number of Vehicles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50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Annual </a:t>
                      </a:r>
                      <a:r>
                        <a:rPr lang="en-GB" sz="1100" dirty="0" smtClean="0">
                          <a:effectLst/>
                        </a:rPr>
                        <a:t>fueling demands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18,000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Notional Nozzle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Birch2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Flame Radiation Model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Ekoto/Houf (curved flame)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Deflagration Model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None - Fire scenario only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Thermal Probit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Tsao</a:t>
                      </a:r>
                      <a:r>
                        <a:rPr lang="en-GB" sz="1100" dirty="0">
                          <a:effectLst/>
                        </a:rPr>
                        <a:t> and Perry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Thermal Exposure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 sec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Overpressure Probit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None - Fire scenario only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578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Population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 people, based on 2 at H2 dispenser, 2 in the gasoline dispenser and 2 entering store.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Working hours per year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6480 hrs (30 days*12 months*18 hours a day)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Max Distance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120 ft. (36.6 m) distance to lot line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76" marR="31576" marT="0" marB="0" anchor="ctr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Min Distance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1 ft. (0.3 m)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76" marR="31576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52931"/>
              </p:ext>
            </p:extLst>
          </p:nvPr>
        </p:nvGraphicFramePr>
        <p:xfrm>
          <a:off x="5959876" y="1066800"/>
          <a:ext cx="3184124" cy="49584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60124"/>
                <a:gridCol w="1524000"/>
              </a:tblGrid>
              <a:tr h="293652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HyRAM Input Parameter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User Input Value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Compressors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Cylinders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Valves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Instruments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Joints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Hoses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Pipes (length)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Filters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Flanges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297998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Pipe OD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0.5625 inch (9/16) (1.43 cm)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Pipe wall thickness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.12575 in (0.32 cm)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Internal Temperature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 C (59 F)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Internal Pressure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900 bar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External Temperature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 C (59 F)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16464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External Pressure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.101325 MPa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3018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Release </a:t>
                      </a:r>
                      <a:r>
                        <a:rPr lang="en-GB" sz="1100" dirty="0">
                          <a:effectLst/>
                        </a:rPr>
                        <a:t>Rate &lt;0.125 kg/s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3018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Release </a:t>
                      </a:r>
                      <a:r>
                        <a:rPr lang="en-GB" sz="1100" dirty="0">
                          <a:effectLst/>
                        </a:rPr>
                        <a:t>Rate0.125-6.25 kg/s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0.053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3018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Release </a:t>
                      </a:r>
                      <a:r>
                        <a:rPr lang="en-GB" sz="1100" dirty="0">
                          <a:effectLst/>
                        </a:rPr>
                        <a:t>Rate &gt;= 6.25 kg/s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0.23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297998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Release </a:t>
                      </a:r>
                      <a:r>
                        <a:rPr lang="en-GB" sz="1100" dirty="0">
                          <a:effectLst/>
                        </a:rPr>
                        <a:t>Rate &lt;0.125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 </a:t>
                      </a:r>
                      <a:r>
                        <a:rPr lang="en-GB" sz="1100" dirty="0" smtClean="0">
                          <a:effectLst/>
                        </a:rPr>
                        <a:t>– jet fire </a:t>
                      </a:r>
                      <a:r>
                        <a:rPr lang="en-GB" sz="1100" dirty="0">
                          <a:effectLst/>
                        </a:rPr>
                        <a:t>only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3018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Release </a:t>
                      </a:r>
                      <a:r>
                        <a:rPr lang="en-GB" sz="1100" dirty="0">
                          <a:effectLst/>
                        </a:rPr>
                        <a:t>Rate 0.125-6.25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 </a:t>
                      </a:r>
                      <a:r>
                        <a:rPr lang="en-GB" sz="1100" dirty="0" smtClean="0">
                          <a:effectLst/>
                        </a:rPr>
                        <a:t>– jet fire </a:t>
                      </a:r>
                      <a:r>
                        <a:rPr lang="en-GB" sz="1100" dirty="0">
                          <a:effectLst/>
                        </a:rPr>
                        <a:t>only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  <a:tr h="3018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Release </a:t>
                      </a:r>
                      <a:r>
                        <a:rPr lang="en-GB" sz="1100" dirty="0">
                          <a:effectLst/>
                        </a:rPr>
                        <a:t>Rate &gt;= 6.25 kg/s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 </a:t>
                      </a:r>
                      <a:r>
                        <a:rPr lang="en-GB" sz="1100" dirty="0" smtClean="0">
                          <a:effectLst/>
                        </a:rPr>
                        <a:t>– jet fire </a:t>
                      </a:r>
                      <a:r>
                        <a:rPr lang="en-GB" sz="1100" dirty="0">
                          <a:effectLst/>
                        </a:rPr>
                        <a:t>only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576" marR="31576" marT="0" marB="0" anchor="ctr"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1143000"/>
            <a:ext cx="259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  <a:defRPr sz="2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  <a:defRPr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  <a:defRPr sz="16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»"/>
              <a:defRPr sz="1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kern="0" dirty="0" smtClean="0"/>
              <a:t>Description:</a:t>
            </a:r>
            <a:endParaRPr lang="en-US" b="1" kern="0" dirty="0"/>
          </a:p>
          <a:p>
            <a:pPr marL="0" indent="0">
              <a:buNone/>
              <a:defRPr/>
            </a:pPr>
            <a:r>
              <a:rPr lang="en-US" sz="2000" kern="0" dirty="0"/>
              <a:t>Leak from gaseous side of H2 system, at dispenser.  System parameters for largest pipe size, pressure and temperature were inputted into HyRAM and a baseline risk value for a code compliant station was calculated.</a:t>
            </a:r>
          </a:p>
        </p:txBody>
      </p:sp>
    </p:spTree>
    <p:extLst>
      <p:ext uri="{BB962C8B-B14F-4D97-AF65-F5344CB8AC3E}">
        <p14:creationId xmlns:p14="http://schemas.microsoft.com/office/powerpoint/2010/main" val="30745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628650" y="365760"/>
            <a:ext cx="7886700" cy="9372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/>
              <a:t>Baseline Result for Fire Scenario </a:t>
            </a:r>
            <a:br>
              <a:rPr lang="en-US" altLang="en-US" sz="2500" dirty="0"/>
            </a:br>
            <a:endParaRPr lang="en-US" altLang="en-US" sz="2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4320" y="1165860"/>
            <a:ext cx="8275320" cy="528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  <a:defRPr sz="22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  <a:defRPr sz="20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  <a:defRPr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  <a:defRPr sz="16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»"/>
              <a:defRPr sz="14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800" kern="0" dirty="0">
                <a:solidFill>
                  <a:schemeClr val="tx1"/>
                </a:solidFill>
                <a:ea typeface="ＭＳ Ｐゴシック"/>
              </a:rPr>
              <a:t>Fire Scenario Result: </a:t>
            </a:r>
            <a:endParaRPr lang="en-US" sz="1800" kern="0" dirty="0" smtClean="0">
              <a:solidFill>
                <a:schemeClr val="tx1"/>
              </a:solidFill>
              <a:ea typeface="ＭＳ Ｐゴシック"/>
            </a:endParaRPr>
          </a:p>
          <a:p>
            <a:pPr lvl="1">
              <a:defRPr/>
            </a:pPr>
            <a:r>
              <a:rPr lang="en-US" sz="1600" b="1" kern="0" dirty="0" smtClean="0">
                <a:solidFill>
                  <a:schemeClr val="tx1"/>
                </a:solidFill>
                <a:ea typeface="ＭＳ Ｐゴシック"/>
              </a:rPr>
              <a:t>AIR</a:t>
            </a:r>
            <a:r>
              <a:rPr lang="en-US" sz="1600" b="1" kern="0" dirty="0">
                <a:solidFill>
                  <a:schemeClr val="tx1"/>
                </a:solidFill>
                <a:ea typeface="ＭＳ Ｐゴシック"/>
              </a:rPr>
              <a:t>: </a:t>
            </a:r>
            <a:r>
              <a:rPr lang="en-US" sz="1600" b="1" kern="0" dirty="0" smtClean="0">
                <a:solidFill>
                  <a:schemeClr val="tx1"/>
                </a:solidFill>
                <a:ea typeface="ＭＳ Ｐゴシック"/>
              </a:rPr>
              <a:t>1.05 x </a:t>
            </a:r>
            <a:r>
              <a:rPr lang="en-US" sz="1600" b="1" kern="0" dirty="0">
                <a:solidFill>
                  <a:schemeClr val="tx1"/>
                </a:solidFill>
                <a:ea typeface="ＭＳ Ｐゴシック"/>
              </a:rPr>
              <a:t>10 </a:t>
            </a:r>
            <a:r>
              <a:rPr lang="en-US" sz="1600" b="1" kern="0" baseline="30000" dirty="0">
                <a:solidFill>
                  <a:schemeClr val="tx1"/>
                </a:solidFill>
                <a:ea typeface="ＭＳ Ｐゴシック"/>
              </a:rPr>
              <a:t>-4  </a:t>
            </a:r>
            <a:r>
              <a:rPr lang="en-US" sz="1600" b="1" kern="0" dirty="0">
                <a:solidFill>
                  <a:schemeClr val="tx1"/>
                </a:solidFill>
                <a:ea typeface="ＭＳ Ｐゴシック"/>
              </a:rPr>
              <a:t> Fatalities /year</a:t>
            </a:r>
            <a:endParaRPr lang="en-US" sz="1600" b="1" kern="0" baseline="30000" dirty="0">
              <a:solidFill>
                <a:schemeClr val="tx1"/>
              </a:solidFill>
              <a:ea typeface="ＭＳ Ｐゴシック"/>
            </a:endParaRPr>
          </a:p>
          <a:p>
            <a:pPr>
              <a:defRPr/>
            </a:pPr>
            <a:endParaRPr lang="en-US" sz="1800" kern="0" dirty="0">
              <a:solidFill>
                <a:schemeClr val="tx1"/>
              </a:solidFill>
              <a:ea typeface="ＭＳ Ｐゴシック"/>
            </a:endParaRPr>
          </a:p>
          <a:p>
            <a:pPr>
              <a:defRPr/>
            </a:pPr>
            <a:r>
              <a:rPr lang="en-US" sz="1800" kern="0" dirty="0">
                <a:solidFill>
                  <a:schemeClr val="tx1"/>
                </a:solidFill>
                <a:ea typeface="ＭＳ Ｐゴシック"/>
              </a:rPr>
              <a:t>Risk Values for US Gasoline Stations</a:t>
            </a:r>
          </a:p>
          <a:p>
            <a:pPr lvl="1" indent="-308610">
              <a:defRPr/>
            </a:pPr>
            <a:r>
              <a:rPr lang="en-US" sz="1400" kern="0" dirty="0">
                <a:solidFill>
                  <a:schemeClr val="tx1"/>
                </a:solidFill>
                <a:ea typeface="ＭＳ Ｐゴシック"/>
              </a:rPr>
              <a:t>Member of Public (Used in NFPA 2):  PLL or AIR below 2 x 10 </a:t>
            </a:r>
            <a:r>
              <a:rPr lang="en-US" sz="1400" kern="0" baseline="30000" dirty="0">
                <a:solidFill>
                  <a:schemeClr val="tx1"/>
                </a:solidFill>
                <a:ea typeface="ＭＳ Ｐゴシック"/>
              </a:rPr>
              <a:t>-5 </a:t>
            </a:r>
            <a:r>
              <a:rPr lang="en-US" sz="1400" kern="0" dirty="0">
                <a:solidFill>
                  <a:schemeClr val="tx1"/>
                </a:solidFill>
                <a:ea typeface="ＭＳ Ｐゴシック"/>
              </a:rPr>
              <a:t>fatalities/station-</a:t>
            </a:r>
            <a:r>
              <a:rPr lang="en-US" sz="1400" kern="0" dirty="0" err="1">
                <a:solidFill>
                  <a:schemeClr val="tx1"/>
                </a:solidFill>
                <a:ea typeface="ＭＳ Ｐゴシック"/>
              </a:rPr>
              <a:t>yr</a:t>
            </a:r>
            <a:endParaRPr lang="en-US" sz="1400" kern="0" dirty="0">
              <a:solidFill>
                <a:schemeClr val="tx1"/>
              </a:solidFill>
              <a:ea typeface="ＭＳ Ｐゴシック"/>
            </a:endParaRPr>
          </a:p>
          <a:p>
            <a:pPr lvl="3" indent="-308610">
              <a:defRPr/>
            </a:pPr>
            <a:r>
              <a:rPr lang="en-US" sz="1100" kern="0" dirty="0">
                <a:solidFill>
                  <a:schemeClr val="tx1"/>
                </a:solidFill>
                <a:ea typeface="ＭＳ Ｐゴシック"/>
              </a:rPr>
              <a:t>Based on 2 fatalities/</a:t>
            </a:r>
            <a:r>
              <a:rPr lang="en-US" sz="1100" kern="0" dirty="0" err="1">
                <a:solidFill>
                  <a:schemeClr val="tx1"/>
                </a:solidFill>
                <a:ea typeface="ＭＳ Ｐゴシック"/>
              </a:rPr>
              <a:t>yr</a:t>
            </a:r>
            <a:r>
              <a:rPr lang="en-US" sz="1100" kern="0" dirty="0">
                <a:solidFill>
                  <a:schemeClr val="tx1"/>
                </a:solidFill>
                <a:ea typeface="ＭＳ Ｐゴシック"/>
              </a:rPr>
              <a:t> and 100,000 refueling stations in the US</a:t>
            </a:r>
          </a:p>
          <a:p>
            <a:pPr lvl="1" indent="-308610">
              <a:defRPr/>
            </a:pPr>
            <a:r>
              <a:rPr lang="en-US" sz="1400" kern="0" dirty="0">
                <a:solidFill>
                  <a:schemeClr val="tx1"/>
                </a:solidFill>
                <a:ea typeface="ＭＳ Ｐゴシック"/>
              </a:rPr>
              <a:t>Workers: One order of magnitude higher than public risk  1 x 10 </a:t>
            </a:r>
            <a:r>
              <a:rPr lang="en-US" sz="1400" kern="0" baseline="30000" dirty="0">
                <a:solidFill>
                  <a:schemeClr val="tx1"/>
                </a:solidFill>
                <a:ea typeface="ＭＳ Ｐゴシック"/>
              </a:rPr>
              <a:t>-4 </a:t>
            </a:r>
          </a:p>
          <a:p>
            <a:pPr>
              <a:defRPr/>
            </a:pPr>
            <a:r>
              <a:rPr lang="en-US" sz="1800" kern="0" dirty="0">
                <a:solidFill>
                  <a:schemeClr val="tx1"/>
                </a:solidFill>
                <a:ea typeface="ＭＳ Ｐゴシック"/>
              </a:rPr>
              <a:t>Other Risk Statistics</a:t>
            </a:r>
          </a:p>
          <a:p>
            <a:pPr lvl="1">
              <a:defRPr/>
            </a:pPr>
            <a:r>
              <a:rPr lang="en-US" altLang="en-US" sz="1400" dirty="0">
                <a:solidFill>
                  <a:schemeClr val="tx1"/>
                </a:solidFill>
              </a:rPr>
              <a:t>Average Individual Risk (CDC actuarial data 2005)</a:t>
            </a:r>
          </a:p>
          <a:p>
            <a:pPr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		</a:t>
            </a:r>
            <a:r>
              <a:rPr lang="en-US" altLang="en-US" sz="1400" dirty="0">
                <a:solidFill>
                  <a:schemeClr val="tx1"/>
                </a:solidFill>
              </a:rPr>
              <a:t>= (9117,809 Deaths/Year)/296,748,000 Total U.S. Pop.</a:t>
            </a:r>
          </a:p>
          <a:p>
            <a:pPr>
              <a:buFontTx/>
              <a:buNone/>
              <a:defRPr/>
            </a:pPr>
            <a:r>
              <a:rPr lang="en-US" altLang="en-US" sz="1400" b="1" dirty="0">
                <a:solidFill>
                  <a:schemeClr val="tx1"/>
                </a:solidFill>
              </a:rPr>
              <a:t>		</a:t>
            </a:r>
            <a:r>
              <a:rPr lang="en-US" altLang="en-US" sz="1400" dirty="0">
                <a:solidFill>
                  <a:schemeClr val="tx1"/>
                </a:solidFill>
              </a:rPr>
              <a:t>=</a:t>
            </a:r>
            <a:r>
              <a:rPr lang="en-US" altLang="en-US" sz="1400" b="1" dirty="0">
                <a:solidFill>
                  <a:schemeClr val="tx1"/>
                </a:solidFill>
              </a:rPr>
              <a:t>  </a:t>
            </a:r>
            <a:r>
              <a:rPr lang="en-US" altLang="en-US" sz="1400" dirty="0">
                <a:solidFill>
                  <a:schemeClr val="tx1"/>
                </a:solidFill>
              </a:rPr>
              <a:t>4 x 10 </a:t>
            </a:r>
            <a:r>
              <a:rPr lang="en-US" altLang="en-US" sz="1400" baseline="30000" dirty="0">
                <a:solidFill>
                  <a:schemeClr val="tx1"/>
                </a:solidFill>
              </a:rPr>
              <a:t>-4 </a:t>
            </a:r>
            <a:r>
              <a:rPr lang="en-US" altLang="en-US" sz="1400" dirty="0">
                <a:solidFill>
                  <a:schemeClr val="tx1"/>
                </a:solidFill>
              </a:rPr>
              <a:t>Deaths/Person-Year (</a:t>
            </a:r>
            <a:r>
              <a:rPr lang="en-US" altLang="en-US" sz="1400" dirty="0">
                <a:solidFill>
                  <a:schemeClr val="tx1"/>
                </a:solidFill>
                <a:sym typeface="WP MathA" pitchFamily="2" charset="2"/>
              </a:rPr>
              <a:t>~ 1/2,500 </a:t>
            </a:r>
            <a:r>
              <a:rPr lang="en-US" altLang="en-US" sz="1400" dirty="0">
                <a:solidFill>
                  <a:schemeClr val="tx1"/>
                </a:solidFill>
              </a:rPr>
              <a:t>Deaths/Person-Year)</a:t>
            </a:r>
          </a:p>
          <a:p>
            <a:pPr>
              <a:buFontTx/>
              <a:buNone/>
              <a:defRPr/>
            </a:pP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In </a:t>
            </a:r>
            <a:r>
              <a:rPr lang="en-US" sz="1400" dirty="0">
                <a:solidFill>
                  <a:schemeClr val="tx1"/>
                </a:solidFill>
              </a:rPr>
              <a:t>any given year, approximately 1 out of every 2,500 people in the entire U.S. </a:t>
            </a:r>
            <a:r>
              <a:rPr lang="en-US" sz="1400" dirty="0" smtClean="0">
                <a:solidFill>
                  <a:schemeClr val="tx1"/>
                </a:solidFill>
              </a:rPr>
              <a:t>population </a:t>
            </a:r>
            <a:r>
              <a:rPr lang="en-US" sz="1400" dirty="0">
                <a:solidFill>
                  <a:schemeClr val="tx1"/>
                </a:solidFill>
              </a:rPr>
              <a:t>will suffer an accidental death</a:t>
            </a:r>
          </a:p>
          <a:p>
            <a:pPr lvl="1">
              <a:defRPr/>
            </a:pPr>
            <a:r>
              <a:rPr lang="en-US" sz="1400" dirty="0">
                <a:solidFill>
                  <a:schemeClr val="tx1"/>
                </a:solidFill>
              </a:rPr>
              <a:t>Norwegian Petroleum Directorate guidelines use a total frequency of 5 x 10 </a:t>
            </a:r>
            <a:r>
              <a:rPr lang="en-US" sz="1400" baseline="30000" dirty="0">
                <a:solidFill>
                  <a:schemeClr val="tx1"/>
                </a:solidFill>
              </a:rPr>
              <a:t>-4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yr</a:t>
            </a:r>
            <a:r>
              <a:rPr lang="en-US" sz="1400" dirty="0">
                <a:solidFill>
                  <a:schemeClr val="tx1"/>
                </a:solidFill>
              </a:rPr>
              <a:t> for all accidents for all safety functions</a:t>
            </a:r>
          </a:p>
          <a:p>
            <a:pPr>
              <a:buFontTx/>
              <a:buNone/>
              <a:defRPr/>
            </a:pPr>
            <a:endParaRPr lang="en-US" altLang="en-US" sz="1400" b="1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sz="1600" kern="0" dirty="0">
              <a:solidFill>
                <a:schemeClr val="tx1"/>
              </a:solidFill>
              <a:ea typeface="ＭＳ Ｐゴシック"/>
            </a:endParaRPr>
          </a:p>
          <a:p>
            <a:pPr lvl="3" indent="-308610">
              <a:defRPr/>
            </a:pPr>
            <a:endParaRPr lang="en-US" sz="1100" kern="0" dirty="0">
              <a:solidFill>
                <a:schemeClr val="tx1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085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dirty="0"/>
              <a:t>NFPA 2 </a:t>
            </a:r>
            <a:r>
              <a:rPr lang="en-US" altLang="en-US" sz="2500" dirty="0" smtClean="0"/>
              <a:t>PBD: Hazardous Material Scenario 3 — External Factor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295400"/>
            <a:ext cx="4114800" cy="4343400"/>
          </a:xfrm>
        </p:spPr>
        <p:txBody>
          <a:bodyPr/>
          <a:lstStyle/>
          <a:p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A seismic event occurs that results in a 100% leak of the largest pipe in the hydrogen system due to shearing. Because explosive conditions are dealt with independently in other design scenarios, only the effects of a fire are considered in this scenario.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5956"/>
              </p:ext>
            </p:extLst>
          </p:nvPr>
        </p:nvGraphicFramePr>
        <p:xfrm>
          <a:off x="228600" y="1295400"/>
          <a:ext cx="4451859" cy="449941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15527"/>
                <a:gridCol w="1468166"/>
                <a:gridCol w="1468166"/>
              </a:tblGrid>
              <a:tr h="181606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HyRAM Input Screen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Parameter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Value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rowSpan="9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Components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Compressors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Cylinders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Valves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Instruments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Joints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9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Hoses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Pipes (length)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Filters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Flanges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332944">
                <a:tc rowSpan="3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Piping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Pipe OD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1.315 inch (3.34 cm) (1 inch nominal)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Pipe wall thickness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.179 in (0.45 cm)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Internal Pressure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 bar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9172">
                <a:tc rowSpan="5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Pipe Leak Size for Pipe component only: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Mean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rowSpan="5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Pipe Leak Size for all components except Pipe: Mean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  <a:tr h="181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02" marR="6810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5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628650" y="365760"/>
            <a:ext cx="7886700" cy="9372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/>
              <a:t>Baseline Result for </a:t>
            </a:r>
            <a:r>
              <a:rPr lang="en-US" altLang="en-US" sz="2500" dirty="0" smtClean="0"/>
              <a:t>External Event</a:t>
            </a:r>
            <a:r>
              <a:rPr lang="en-US" altLang="en-US" sz="2500" dirty="0"/>
              <a:t/>
            </a:r>
            <a:br>
              <a:rPr lang="en-US" altLang="en-US" sz="2500" dirty="0"/>
            </a:br>
            <a:endParaRPr lang="en-US" altLang="en-US" sz="2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4320" y="1165860"/>
            <a:ext cx="8275320" cy="18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  <a:defRPr sz="22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  <a:defRPr sz="20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  <a:defRPr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  <a:defRPr sz="16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»"/>
              <a:defRPr sz="1400">
                <a:solidFill>
                  <a:srgbClr val="595959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800" kern="0" dirty="0" smtClean="0">
                <a:solidFill>
                  <a:schemeClr val="tx1"/>
                </a:solidFill>
                <a:ea typeface="ＭＳ Ｐゴシック"/>
              </a:rPr>
              <a:t>External Event Scenario </a:t>
            </a:r>
            <a:r>
              <a:rPr lang="en-US" sz="1800" kern="0" dirty="0">
                <a:solidFill>
                  <a:schemeClr val="tx1"/>
                </a:solidFill>
                <a:ea typeface="ＭＳ Ｐゴシック"/>
              </a:rPr>
              <a:t>Result: </a:t>
            </a:r>
            <a:endParaRPr lang="en-US" sz="1800" kern="0" dirty="0" smtClean="0">
              <a:solidFill>
                <a:schemeClr val="tx1"/>
              </a:solidFill>
              <a:ea typeface="ＭＳ Ｐゴシック"/>
            </a:endParaRPr>
          </a:p>
          <a:p>
            <a:pPr lvl="1">
              <a:defRPr/>
            </a:pPr>
            <a:r>
              <a:rPr lang="en-US" sz="1600" b="1" kern="0" dirty="0" smtClean="0">
                <a:solidFill>
                  <a:schemeClr val="tx1"/>
                </a:solidFill>
                <a:ea typeface="ＭＳ Ｐゴシック"/>
              </a:rPr>
              <a:t>AIR</a:t>
            </a:r>
            <a:r>
              <a:rPr lang="en-US" sz="1600" b="1" kern="0" dirty="0">
                <a:solidFill>
                  <a:schemeClr val="tx1"/>
                </a:solidFill>
                <a:ea typeface="ＭＳ Ｐゴシック"/>
              </a:rPr>
              <a:t>: </a:t>
            </a:r>
            <a:r>
              <a:rPr lang="en-US" sz="1600" b="1" kern="0" dirty="0" smtClean="0">
                <a:solidFill>
                  <a:schemeClr val="tx1"/>
                </a:solidFill>
                <a:ea typeface="ＭＳ Ｐゴシック"/>
              </a:rPr>
              <a:t>1.81 x </a:t>
            </a:r>
            <a:r>
              <a:rPr lang="en-US" sz="1600" b="1" kern="0" dirty="0">
                <a:solidFill>
                  <a:schemeClr val="tx1"/>
                </a:solidFill>
                <a:ea typeface="ＭＳ Ｐゴシック"/>
              </a:rPr>
              <a:t>10 </a:t>
            </a:r>
            <a:r>
              <a:rPr lang="en-US" sz="1600" b="1" kern="0" baseline="30000" dirty="0" smtClean="0">
                <a:solidFill>
                  <a:schemeClr val="tx1"/>
                </a:solidFill>
                <a:ea typeface="ＭＳ Ｐゴシック"/>
              </a:rPr>
              <a:t>-2  </a:t>
            </a:r>
            <a:r>
              <a:rPr lang="en-US" sz="1600" b="1" kern="0" dirty="0" smtClean="0">
                <a:solidFill>
                  <a:schemeClr val="tx1"/>
                </a:solidFill>
                <a:ea typeface="ＭＳ Ｐゴシック"/>
              </a:rPr>
              <a:t> </a:t>
            </a:r>
            <a:r>
              <a:rPr lang="en-US" sz="1600" b="1" kern="0" dirty="0">
                <a:solidFill>
                  <a:schemeClr val="tx1"/>
                </a:solidFill>
                <a:ea typeface="ＭＳ Ｐゴシック"/>
              </a:rPr>
              <a:t>Fatalities /</a:t>
            </a:r>
            <a:r>
              <a:rPr lang="en-US" sz="1600" b="1" kern="0" dirty="0" smtClean="0">
                <a:solidFill>
                  <a:schemeClr val="tx1"/>
                </a:solidFill>
                <a:ea typeface="ＭＳ Ｐゴシック"/>
              </a:rPr>
              <a:t>year, conditional upon occurrence of an earthquake</a:t>
            </a:r>
            <a:endParaRPr lang="en-US" sz="1600" b="1" kern="0" baseline="30000" dirty="0">
              <a:solidFill>
                <a:schemeClr val="tx1"/>
              </a:solidFill>
              <a:ea typeface="ＭＳ Ｐゴシック"/>
            </a:endParaRPr>
          </a:p>
          <a:p>
            <a:pPr marL="0" indent="0">
              <a:buNone/>
              <a:defRPr/>
            </a:pPr>
            <a:endParaRPr lang="en-US" sz="1800" kern="0" dirty="0" smtClean="0">
              <a:solidFill>
                <a:schemeClr val="tx1"/>
              </a:solidFill>
              <a:ea typeface="ＭＳ Ｐゴシック"/>
            </a:endParaRPr>
          </a:p>
          <a:p>
            <a:pPr>
              <a:defRPr/>
            </a:pPr>
            <a:r>
              <a:rPr lang="en-US" sz="1800" kern="0" dirty="0">
                <a:solidFill>
                  <a:schemeClr val="tx1"/>
                </a:solidFill>
              </a:rPr>
              <a:t>Fire Scenario Result: </a:t>
            </a:r>
          </a:p>
          <a:p>
            <a:pPr lvl="1">
              <a:defRPr/>
            </a:pPr>
            <a:r>
              <a:rPr lang="en-US" sz="1600" b="1" kern="0" dirty="0">
                <a:solidFill>
                  <a:schemeClr val="tx1"/>
                </a:solidFill>
              </a:rPr>
              <a:t>AIR: 1.05 x 10 </a:t>
            </a:r>
            <a:r>
              <a:rPr lang="en-US" sz="1600" b="1" kern="0" baseline="30000" dirty="0">
                <a:solidFill>
                  <a:schemeClr val="tx1"/>
                </a:solidFill>
              </a:rPr>
              <a:t>-4  </a:t>
            </a:r>
            <a:r>
              <a:rPr lang="en-US" sz="1600" b="1" kern="0" dirty="0">
                <a:solidFill>
                  <a:schemeClr val="tx1"/>
                </a:solidFill>
              </a:rPr>
              <a:t> Fatalities /</a:t>
            </a:r>
            <a:r>
              <a:rPr lang="en-US" sz="1600" b="1" kern="0" dirty="0" smtClean="0">
                <a:solidFill>
                  <a:schemeClr val="tx1"/>
                </a:solidFill>
              </a:rPr>
              <a:t>year</a:t>
            </a:r>
            <a:endParaRPr lang="en-US" sz="1800" kern="0" dirty="0">
              <a:solidFill>
                <a:schemeClr val="tx1"/>
              </a:solidFill>
              <a:ea typeface="ＭＳ Ｐゴシック"/>
            </a:endParaRPr>
          </a:p>
          <a:p>
            <a:pPr marL="0" indent="0">
              <a:buNone/>
              <a:defRPr/>
            </a:pPr>
            <a:endParaRPr lang="en-US" sz="1800" kern="0" dirty="0">
              <a:solidFill>
                <a:schemeClr val="tx1"/>
              </a:solidFill>
              <a:ea typeface="ＭＳ Ｐゴシック"/>
            </a:endParaRPr>
          </a:p>
          <a:p>
            <a:pPr lvl="1">
              <a:defRPr/>
            </a:pPr>
            <a:endParaRPr lang="en-US" sz="1600" kern="0" dirty="0">
              <a:solidFill>
                <a:schemeClr val="tx1"/>
              </a:solidFill>
              <a:ea typeface="ＭＳ Ｐゴシック"/>
            </a:endParaRPr>
          </a:p>
          <a:p>
            <a:pPr lvl="3" indent="-308610">
              <a:defRPr/>
            </a:pPr>
            <a:endParaRPr lang="en-US" sz="1100" kern="0" dirty="0">
              <a:solidFill>
                <a:schemeClr val="tx1"/>
              </a:solidFill>
              <a:ea typeface="ＭＳ Ｐゴシック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200400"/>
            <a:ext cx="7162800" cy="27699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FontTx/>
              <a:buChar char="•"/>
              <a:defRPr/>
            </a:pPr>
            <a:r>
              <a:rPr lang="en-US" altLang="en-US" sz="2200" kern="0" dirty="0">
                <a:latin typeface="Calibri"/>
                <a:ea typeface="ＭＳ Ｐゴシック"/>
                <a:cs typeface="Calibri"/>
              </a:rPr>
              <a:t>Next </a:t>
            </a:r>
            <a:r>
              <a:rPr lang="en-US" altLang="en-US" sz="2200" kern="0" dirty="0" smtClean="0">
                <a:latin typeface="Calibri"/>
                <a:ea typeface="ＭＳ Ｐゴシック"/>
                <a:cs typeface="Calibri"/>
              </a:rPr>
              <a:t>Steps: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FontTx/>
              <a:buChar char="•"/>
              <a:defRPr/>
            </a:pPr>
            <a:r>
              <a:rPr lang="en-US" altLang="en-US" sz="2000" kern="0" dirty="0" smtClean="0">
                <a:latin typeface="Calibri"/>
                <a:ea typeface="ＭＳ Ｐゴシック"/>
                <a:cs typeface="Calibri"/>
              </a:rPr>
              <a:t>Analyze </a:t>
            </a:r>
            <a:r>
              <a:rPr lang="en-US" altLang="en-US" sz="2000" kern="0" dirty="0">
                <a:latin typeface="Calibri"/>
                <a:ea typeface="ＭＳ Ｐゴシック"/>
                <a:cs typeface="Calibri"/>
              </a:rPr>
              <a:t>all applicable performance-based design scenarios to determine a baseline performance </a:t>
            </a:r>
            <a:r>
              <a:rPr lang="en-US" altLang="en-US" sz="2000" kern="0" dirty="0" smtClean="0">
                <a:latin typeface="Calibri"/>
                <a:ea typeface="ＭＳ Ｐゴシック"/>
                <a:cs typeface="Calibri"/>
              </a:rPr>
              <a:t>criteria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FontTx/>
              <a:buChar char="•"/>
              <a:defRPr/>
            </a:pPr>
            <a:r>
              <a:rPr lang="en-US" altLang="en-US" sz="2000" kern="0" dirty="0" smtClean="0">
                <a:latin typeface="Calibri"/>
                <a:ea typeface="ＭＳ Ｐゴシック"/>
                <a:cs typeface="Calibri"/>
              </a:rPr>
              <a:t>Design </a:t>
            </a:r>
            <a:r>
              <a:rPr lang="en-US" altLang="en-US" sz="2000" kern="0" dirty="0">
                <a:latin typeface="Calibri"/>
                <a:ea typeface="ＭＳ Ｐゴシック"/>
                <a:cs typeface="Calibri"/>
              </a:rPr>
              <a:t>various ‘trial designs’ that do not meet specific prescriptive requirements which may be infeasible given site specific </a:t>
            </a:r>
            <a:r>
              <a:rPr lang="en-US" altLang="en-US" sz="2000" kern="0" dirty="0" smtClean="0">
                <a:latin typeface="Calibri"/>
                <a:ea typeface="ＭＳ Ｐゴシック"/>
                <a:cs typeface="Calibri"/>
              </a:rPr>
              <a:t>conditions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FontTx/>
              <a:buChar char="•"/>
              <a:defRPr/>
            </a:pPr>
            <a:r>
              <a:rPr lang="en-US" altLang="en-US" sz="2000" kern="0" dirty="0" smtClean="0">
                <a:latin typeface="Calibri"/>
                <a:ea typeface="ＭＳ Ｐゴシック"/>
                <a:cs typeface="Calibri"/>
              </a:rPr>
              <a:t>Evaluate </a:t>
            </a:r>
            <a:r>
              <a:rPr lang="en-US" altLang="en-US" sz="2000" kern="0" dirty="0">
                <a:latin typeface="Calibri"/>
                <a:ea typeface="ＭＳ Ｐゴシック"/>
                <a:cs typeface="Calibri"/>
              </a:rPr>
              <a:t>trial designs against the baseline prescriptive criteria </a:t>
            </a:r>
          </a:p>
        </p:txBody>
      </p:sp>
    </p:spTree>
    <p:extLst>
      <p:ext uri="{BB962C8B-B14F-4D97-AF65-F5344CB8AC3E}">
        <p14:creationId xmlns:p14="http://schemas.microsoft.com/office/powerpoint/2010/main" val="7789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PBD overview &amp; introduction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Analysis to benchmark station risk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035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options for industry in siting hydrogen fueling stations</a:t>
            </a:r>
          </a:p>
          <a:p>
            <a:r>
              <a:rPr lang="en-US" dirty="0" smtClean="0"/>
              <a:t>Increase confidence in the performance-based approach for station design</a:t>
            </a:r>
          </a:p>
          <a:p>
            <a:r>
              <a:rPr lang="en-US" dirty="0" smtClean="0"/>
              <a:t>Reduce effort required by industry to use the performance-based approach by providing template and test case </a:t>
            </a:r>
          </a:p>
          <a:p>
            <a:r>
              <a:rPr lang="en-US" dirty="0" smtClean="0"/>
              <a:t>Provide path for international harmonization of the </a:t>
            </a:r>
            <a:r>
              <a:rPr lang="en-US" dirty="0"/>
              <a:t>performance-based </a:t>
            </a:r>
            <a:r>
              <a:rPr lang="en-US" dirty="0" smtClean="0"/>
              <a:t>approach to station design</a:t>
            </a:r>
          </a:p>
          <a:p>
            <a:r>
              <a:rPr lang="en-US" dirty="0" smtClean="0"/>
              <a:t>Lay groundwork (establish precedence) for similar </a:t>
            </a:r>
            <a:r>
              <a:rPr lang="en-US" dirty="0"/>
              <a:t>performance-based </a:t>
            </a:r>
            <a:r>
              <a:rPr lang="en-US" dirty="0" smtClean="0"/>
              <a:t>approach for other alternate fuels (i.e. CNG and LNG)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50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6858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28700" y="4038600"/>
            <a:ext cx="7086600" cy="1295400"/>
          </a:xfrm>
        </p:spPr>
        <p:txBody>
          <a:bodyPr/>
          <a:lstStyle/>
          <a:p>
            <a:pPr algn="ctr"/>
            <a:r>
              <a:rPr lang="en-US" dirty="0" smtClean="0"/>
              <a:t>Katrina Groth</a:t>
            </a:r>
          </a:p>
          <a:p>
            <a:pPr algn="ctr"/>
            <a:r>
              <a:rPr lang="en-US" dirty="0" smtClean="0"/>
              <a:t>Sandia National Laboratories</a:t>
            </a:r>
          </a:p>
          <a:p>
            <a:pPr algn="ctr"/>
            <a:r>
              <a:rPr lang="en-US" dirty="0" smtClean="0">
                <a:hlinkClick r:id="rId3"/>
              </a:rPr>
              <a:t>kgroth@sandia.gov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Research supported by DOE Fuel Cell Technologies Office (EERE/FCTO)</a:t>
            </a:r>
          </a:p>
          <a:p>
            <a:pPr algn="ctr"/>
            <a:endParaRPr lang="en-US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"/>
          <a:stretch/>
        </p:blipFill>
        <p:spPr bwMode="auto">
          <a:xfrm>
            <a:off x="944880" y="1204809"/>
            <a:ext cx="3511538" cy="2238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YG_S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04807"/>
            <a:ext cx="3674523" cy="222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686050"/>
            <a:ext cx="3524250" cy="747568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656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762000"/>
          </a:xfrm>
        </p:spPr>
        <p:txBody>
          <a:bodyPr/>
          <a:lstStyle/>
          <a:p>
            <a:r>
              <a:rPr lang="en-US" sz="2400" dirty="0" smtClean="0"/>
              <a:t>NFPA 2 </a:t>
            </a:r>
            <a:r>
              <a:rPr lang="en-US" sz="2400" dirty="0"/>
              <a:t>Performance-Based Design: </a:t>
            </a:r>
            <a:br>
              <a:rPr lang="en-US" sz="2400" dirty="0"/>
            </a:br>
            <a:r>
              <a:rPr lang="en-US" sz="2400" dirty="0"/>
              <a:t>Scenarios </a:t>
            </a:r>
            <a:r>
              <a:rPr lang="en-US" sz="2400" dirty="0" smtClean="0"/>
              <a:t>which do not apply to an outdoor fueling station</a:t>
            </a:r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6250894"/>
              </p:ext>
            </p:extLst>
          </p:nvPr>
        </p:nvGraphicFramePr>
        <p:xfrm>
          <a:off x="1600199" y="1295400"/>
          <a:ext cx="724852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ounded Rectangle 4"/>
          <p:cNvSpPr/>
          <p:nvPr/>
        </p:nvSpPr>
        <p:spPr>
          <a:xfrm>
            <a:off x="326252" y="3081782"/>
            <a:ext cx="954558" cy="704447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Scenario Description</a:t>
            </a:r>
            <a:endParaRPr lang="en-US" sz="1200" kern="1200" dirty="0"/>
          </a:p>
        </p:txBody>
      </p:sp>
      <p:sp>
        <p:nvSpPr>
          <p:cNvPr id="21" name="Rounded Rectangle 4"/>
          <p:cNvSpPr/>
          <p:nvPr/>
        </p:nvSpPr>
        <p:spPr>
          <a:xfrm>
            <a:off x="364525" y="4751490"/>
            <a:ext cx="940400" cy="704447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Discussion of Applicability</a:t>
            </a:r>
            <a:endParaRPr lang="en-US" sz="1200" kern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5000" y="2743200"/>
            <a:ext cx="1723953" cy="1381614"/>
            <a:chOff x="2149136" y="1521674"/>
            <a:chExt cx="1461973" cy="1527860"/>
          </a:xfrm>
          <a:solidFill>
            <a:schemeClr val="bg1"/>
          </a:solidFill>
        </p:grpSpPr>
        <p:sp>
          <p:nvSpPr>
            <p:cNvPr id="12" name="Rounded Rectangle 11"/>
            <p:cNvSpPr/>
            <p:nvPr/>
          </p:nvSpPr>
          <p:spPr>
            <a:xfrm>
              <a:off x="2149136" y="1521674"/>
              <a:ext cx="1461973" cy="1527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191956" y="1564494"/>
              <a:ext cx="1376333" cy="14422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5.4.2: Design for life safety affecting the egress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05000" y="4416229"/>
            <a:ext cx="1714501" cy="1374971"/>
            <a:chOff x="2149136" y="1521674"/>
            <a:chExt cx="1461973" cy="1527860"/>
          </a:xfrm>
          <a:solidFill>
            <a:schemeClr val="bg1"/>
          </a:solidFill>
        </p:grpSpPr>
        <p:sp>
          <p:nvSpPr>
            <p:cNvPr id="15" name="Rounded Rectangle 14"/>
            <p:cNvSpPr/>
            <p:nvPr/>
          </p:nvSpPr>
          <p:spPr>
            <a:xfrm>
              <a:off x="2149136" y="1521674"/>
              <a:ext cx="1461973" cy="1527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191956" y="1564494"/>
              <a:ext cx="1376333" cy="14422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No egress system since fueling station is outdoors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5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63600"/>
          </a:xfrm>
        </p:spPr>
        <p:txBody>
          <a:bodyPr/>
          <a:lstStyle/>
          <a:p>
            <a:r>
              <a:rPr lang="en-US" altLang="en-US" dirty="0" smtClean="0"/>
              <a:t>Project Approach: Three coordinated activities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fld id="{824B1441-C811-4810-86C6-F4BF08DEFCDE}" type="slidenum">
              <a:rPr lang="en-US" altLang="en-US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</a:rPr>
              <a:pPr eaLnBrk="0" hangingPunct="0"/>
              <a:t>3</a:t>
            </a:fld>
            <a:endParaRPr lang="en-US" altLang="en-US" dirty="0">
              <a:solidFill>
                <a:srgbClr val="7F7F7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85800" y="1383268"/>
            <a:ext cx="2535753" cy="4267200"/>
          </a:xfrm>
          <a:custGeom>
            <a:avLst/>
            <a:gdLst>
              <a:gd name="connsiteX0" fmla="*/ 0 w 2535753"/>
              <a:gd name="connsiteY0" fmla="*/ 253575 h 4476915"/>
              <a:gd name="connsiteX1" fmla="*/ 253575 w 2535753"/>
              <a:gd name="connsiteY1" fmla="*/ 0 h 4476915"/>
              <a:gd name="connsiteX2" fmla="*/ 2282178 w 2535753"/>
              <a:gd name="connsiteY2" fmla="*/ 0 h 4476915"/>
              <a:gd name="connsiteX3" fmla="*/ 2535753 w 2535753"/>
              <a:gd name="connsiteY3" fmla="*/ 253575 h 4476915"/>
              <a:gd name="connsiteX4" fmla="*/ 2535753 w 2535753"/>
              <a:gd name="connsiteY4" fmla="*/ 4223340 h 4476915"/>
              <a:gd name="connsiteX5" fmla="*/ 2282178 w 2535753"/>
              <a:gd name="connsiteY5" fmla="*/ 4476915 h 4476915"/>
              <a:gd name="connsiteX6" fmla="*/ 253575 w 2535753"/>
              <a:gd name="connsiteY6" fmla="*/ 4476915 h 4476915"/>
              <a:gd name="connsiteX7" fmla="*/ 0 w 2535753"/>
              <a:gd name="connsiteY7" fmla="*/ 4223340 h 4476915"/>
              <a:gd name="connsiteX8" fmla="*/ 0 w 2535753"/>
              <a:gd name="connsiteY8" fmla="*/ 253575 h 447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753" h="4476915">
                <a:moveTo>
                  <a:pt x="0" y="253575"/>
                </a:moveTo>
                <a:cubicBezTo>
                  <a:pt x="0" y="113529"/>
                  <a:pt x="113529" y="0"/>
                  <a:pt x="253575" y="0"/>
                </a:cubicBezTo>
                <a:lnTo>
                  <a:pt x="2282178" y="0"/>
                </a:lnTo>
                <a:cubicBezTo>
                  <a:pt x="2422224" y="0"/>
                  <a:pt x="2535753" y="113529"/>
                  <a:pt x="2535753" y="253575"/>
                </a:cubicBezTo>
                <a:lnTo>
                  <a:pt x="2535753" y="4223340"/>
                </a:lnTo>
                <a:cubicBezTo>
                  <a:pt x="2535753" y="4363386"/>
                  <a:pt x="2422224" y="4476915"/>
                  <a:pt x="2282178" y="4476915"/>
                </a:cubicBezTo>
                <a:lnTo>
                  <a:pt x="253575" y="4476915"/>
                </a:lnTo>
                <a:cubicBezTo>
                  <a:pt x="113529" y="4476915"/>
                  <a:pt x="0" y="4363386"/>
                  <a:pt x="0" y="4223340"/>
                </a:cubicBezTo>
                <a:lnTo>
                  <a:pt x="0" y="253575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828800" rIns="128016" bIns="9144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Apply risk assessment techniques </a:t>
            </a:r>
            <a:r>
              <a:rPr lang="en-US" sz="1800" kern="1200" dirty="0" smtClean="0"/>
              <a:t>in step-out hydrogen technologies</a:t>
            </a:r>
            <a:endParaRPr lang="en-US" sz="18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297627" y="1383268"/>
            <a:ext cx="2535753" cy="4267200"/>
          </a:xfrm>
          <a:custGeom>
            <a:avLst/>
            <a:gdLst>
              <a:gd name="connsiteX0" fmla="*/ 0 w 2535753"/>
              <a:gd name="connsiteY0" fmla="*/ 253575 h 4476915"/>
              <a:gd name="connsiteX1" fmla="*/ 253575 w 2535753"/>
              <a:gd name="connsiteY1" fmla="*/ 0 h 4476915"/>
              <a:gd name="connsiteX2" fmla="*/ 2282178 w 2535753"/>
              <a:gd name="connsiteY2" fmla="*/ 0 h 4476915"/>
              <a:gd name="connsiteX3" fmla="*/ 2535753 w 2535753"/>
              <a:gd name="connsiteY3" fmla="*/ 253575 h 4476915"/>
              <a:gd name="connsiteX4" fmla="*/ 2535753 w 2535753"/>
              <a:gd name="connsiteY4" fmla="*/ 4223340 h 4476915"/>
              <a:gd name="connsiteX5" fmla="*/ 2282178 w 2535753"/>
              <a:gd name="connsiteY5" fmla="*/ 4476915 h 4476915"/>
              <a:gd name="connsiteX6" fmla="*/ 253575 w 2535753"/>
              <a:gd name="connsiteY6" fmla="*/ 4476915 h 4476915"/>
              <a:gd name="connsiteX7" fmla="*/ 0 w 2535753"/>
              <a:gd name="connsiteY7" fmla="*/ 4223340 h 4476915"/>
              <a:gd name="connsiteX8" fmla="*/ 0 w 2535753"/>
              <a:gd name="connsiteY8" fmla="*/ 253575 h 447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753" h="4476915">
                <a:moveTo>
                  <a:pt x="0" y="253575"/>
                </a:moveTo>
                <a:cubicBezTo>
                  <a:pt x="0" y="113529"/>
                  <a:pt x="113529" y="0"/>
                  <a:pt x="253575" y="0"/>
                </a:cubicBezTo>
                <a:lnTo>
                  <a:pt x="2282178" y="0"/>
                </a:lnTo>
                <a:cubicBezTo>
                  <a:pt x="2422224" y="0"/>
                  <a:pt x="2535753" y="113529"/>
                  <a:pt x="2535753" y="253575"/>
                </a:cubicBezTo>
                <a:lnTo>
                  <a:pt x="2535753" y="4223340"/>
                </a:lnTo>
                <a:cubicBezTo>
                  <a:pt x="2535753" y="4363386"/>
                  <a:pt x="2422224" y="4476915"/>
                  <a:pt x="2282178" y="4476915"/>
                </a:cubicBezTo>
                <a:lnTo>
                  <a:pt x="253575" y="4476915"/>
                </a:lnTo>
                <a:cubicBezTo>
                  <a:pt x="113529" y="4476915"/>
                  <a:pt x="0" y="4363386"/>
                  <a:pt x="0" y="4223340"/>
                </a:cubicBezTo>
                <a:lnTo>
                  <a:pt x="0" y="253575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828800" rIns="128016" bIns="9144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Develop integrated algorithms </a:t>
            </a:r>
            <a:r>
              <a:rPr lang="en-US" sz="1800" kern="1200" dirty="0" smtClean="0"/>
              <a:t>for conducting QRA (Quantitative Risk Assessment) for H</a:t>
            </a:r>
            <a:r>
              <a:rPr lang="en-US" sz="1800" kern="1200" baseline="-25000" dirty="0" smtClean="0"/>
              <a:t>2</a:t>
            </a:r>
            <a:r>
              <a:rPr lang="en-US" sz="1800" kern="1200" dirty="0" smtClean="0"/>
              <a:t> facilities and vehicles</a:t>
            </a:r>
            <a:endParaRPr lang="en-US" sz="18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909453" y="1376304"/>
            <a:ext cx="2535753" cy="4267200"/>
          </a:xfrm>
          <a:custGeom>
            <a:avLst/>
            <a:gdLst>
              <a:gd name="connsiteX0" fmla="*/ 0 w 2535753"/>
              <a:gd name="connsiteY0" fmla="*/ 253575 h 4476915"/>
              <a:gd name="connsiteX1" fmla="*/ 253575 w 2535753"/>
              <a:gd name="connsiteY1" fmla="*/ 0 h 4476915"/>
              <a:gd name="connsiteX2" fmla="*/ 2282178 w 2535753"/>
              <a:gd name="connsiteY2" fmla="*/ 0 h 4476915"/>
              <a:gd name="connsiteX3" fmla="*/ 2535753 w 2535753"/>
              <a:gd name="connsiteY3" fmla="*/ 253575 h 4476915"/>
              <a:gd name="connsiteX4" fmla="*/ 2535753 w 2535753"/>
              <a:gd name="connsiteY4" fmla="*/ 4223340 h 4476915"/>
              <a:gd name="connsiteX5" fmla="*/ 2282178 w 2535753"/>
              <a:gd name="connsiteY5" fmla="*/ 4476915 h 4476915"/>
              <a:gd name="connsiteX6" fmla="*/ 253575 w 2535753"/>
              <a:gd name="connsiteY6" fmla="*/ 4476915 h 4476915"/>
              <a:gd name="connsiteX7" fmla="*/ 0 w 2535753"/>
              <a:gd name="connsiteY7" fmla="*/ 4223340 h 4476915"/>
              <a:gd name="connsiteX8" fmla="*/ 0 w 2535753"/>
              <a:gd name="connsiteY8" fmla="*/ 253575 h 447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753" h="4476915">
                <a:moveTo>
                  <a:pt x="0" y="253575"/>
                </a:moveTo>
                <a:cubicBezTo>
                  <a:pt x="0" y="113529"/>
                  <a:pt x="113529" y="0"/>
                  <a:pt x="253575" y="0"/>
                </a:cubicBezTo>
                <a:lnTo>
                  <a:pt x="2282178" y="0"/>
                </a:lnTo>
                <a:cubicBezTo>
                  <a:pt x="2422224" y="0"/>
                  <a:pt x="2535753" y="113529"/>
                  <a:pt x="2535753" y="253575"/>
                </a:cubicBezTo>
                <a:lnTo>
                  <a:pt x="2535753" y="4223340"/>
                </a:lnTo>
                <a:cubicBezTo>
                  <a:pt x="2535753" y="4363386"/>
                  <a:pt x="2422224" y="4476915"/>
                  <a:pt x="2282178" y="4476915"/>
                </a:cubicBezTo>
                <a:lnTo>
                  <a:pt x="253575" y="4476915"/>
                </a:lnTo>
                <a:cubicBezTo>
                  <a:pt x="113529" y="4476915"/>
                  <a:pt x="0" y="4363386"/>
                  <a:pt x="0" y="4223340"/>
                </a:cubicBezTo>
                <a:lnTo>
                  <a:pt x="0" y="253575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828800" rIns="128016" bIns="9144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Develop and validate scientific models</a:t>
            </a:r>
            <a:r>
              <a:rPr lang="en-US" sz="1800" kern="1200" dirty="0" smtClean="0"/>
              <a:t> to accurately predict hazards and harm from liquid releases, flames, etc.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6350" y="5726668"/>
            <a:ext cx="65913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Enabling methods, data, tools for H</a:t>
            </a:r>
            <a:r>
              <a:rPr lang="en-US" baseline="-25000" dirty="0" smtClean="0"/>
              <a:t>2</a:t>
            </a:r>
            <a:r>
              <a:rPr lang="en-US" dirty="0" smtClean="0"/>
              <a:t> safety &amp; RCS community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7802" y="1399319"/>
            <a:ext cx="22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H2 behavior R&amp;D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1553" y="1399319"/>
            <a:ext cx="2687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QRA methods, tools R&amp;D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9" name="Left-Right-Up Arrow 18"/>
          <p:cNvSpPr/>
          <p:nvPr/>
        </p:nvSpPr>
        <p:spPr>
          <a:xfrm rot="10800000">
            <a:off x="1181100" y="5172002"/>
            <a:ext cx="6781801" cy="553635"/>
          </a:xfrm>
          <a:prstGeom prst="leftRightUpArrow">
            <a:avLst>
              <a:gd name="adj1" fmla="val 27727"/>
              <a:gd name="adj2" fmla="val 25000"/>
              <a:gd name="adj3" fmla="val 25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14149" y="1399319"/>
            <a:ext cx="22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Apply R&amp;D in RCS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Linde liquid hydrogen tank at AC Transit's bus and public access fueling facility in Emeryville, Calif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3" y="1821832"/>
            <a:ext cx="2331746" cy="1748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hecht\Documents\IPython Notebooks\schlieren_1p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"/>
          <a:stretch/>
        </p:blipFill>
        <p:spPr bwMode="auto">
          <a:xfrm>
            <a:off x="6248400" y="1744837"/>
            <a:ext cx="1810620" cy="185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71" y="1737873"/>
            <a:ext cx="2203257" cy="17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3" y="1201132"/>
            <a:ext cx="4836446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63600"/>
          </a:xfrm>
        </p:spPr>
        <p:txBody>
          <a:bodyPr/>
          <a:lstStyle/>
          <a:p>
            <a:r>
              <a:rPr lang="en-US" dirty="0" smtClean="0"/>
              <a:t>Separation distances in NFPA 2 for liquid hydrogen stations are often prohibitively large 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53000" y="1447800"/>
            <a:ext cx="3844616" cy="2057400"/>
            <a:chOff x="22860" y="1524000"/>
            <a:chExt cx="4815000" cy="2440928"/>
          </a:xfrm>
        </p:grpSpPr>
        <p:pic>
          <p:nvPicPr>
            <p:cNvPr id="5" name="Picture 3" descr="C:\Users\ehecht\Desktop\CalFCP Roadmap\Roadmap-Progress-Report2014-FINAL_page31_image1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" y="1524000"/>
              <a:ext cx="481500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44360" y="3814941"/>
              <a:ext cx="4572000" cy="1499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A California Road Map: The Commercialization of Hydrogen Fuel Cell Vehicles</a:t>
              </a:r>
              <a:r>
                <a:rPr lang="en-US" sz="600" dirty="0" smtClean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600" dirty="0" err="1" smtClean="0">
                  <a:solidFill>
                    <a:schemeClr val="bg1">
                      <a:lumMod val="50000"/>
                    </a:schemeClr>
                  </a:solidFill>
                </a:rPr>
                <a:t>CalFCP</a:t>
              </a:r>
              <a:r>
                <a:rPr lang="en-US" sz="600" dirty="0" smtClean="0">
                  <a:solidFill>
                    <a:schemeClr val="bg1">
                      <a:lumMod val="50000"/>
                    </a:schemeClr>
                  </a:solidFill>
                </a:rPr>
                <a:t>, July 2014 </a:t>
              </a:r>
              <a:endParaRPr lang="en-US" sz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6400" y="3692968"/>
            <a:ext cx="2948821" cy="2824771"/>
            <a:chOff x="5562600" y="1524000"/>
            <a:chExt cx="3454428" cy="338172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0"/>
              <a:ext cx="3454428" cy="31952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649254" y="4721055"/>
              <a:ext cx="128112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http://www.cafcp.org/stationmap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779375" y="5221055"/>
            <a:ext cx="11897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Harris, SAND-2014-3416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123" y="5436499"/>
            <a:ext cx="465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Of 70 stations surveyed (out of 343), none met the </a:t>
            </a:r>
            <a:r>
              <a:rPr lang="en-US" sz="1600" dirty="0">
                <a:solidFill>
                  <a:srgbClr val="002060"/>
                </a:solidFill>
              </a:rPr>
              <a:t>NFPA 2 Ch. </a:t>
            </a:r>
            <a:r>
              <a:rPr lang="en-US" sz="1600" dirty="0" smtClean="0">
                <a:solidFill>
                  <a:srgbClr val="002060"/>
                </a:solidFill>
              </a:rPr>
              <a:t>6 separation distance requirements.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7913" y="6019800"/>
            <a:ext cx="94288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Harris, SAND-2014-3416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Barrier – Prescriptive LH2 Separation Distances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295400"/>
            <a:ext cx="85344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  <a:defRPr sz="2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•"/>
              <a:defRPr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–"/>
              <a:defRPr sz="16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28BB6"/>
              </a:buClr>
              <a:buChar char="»"/>
              <a:defRPr sz="1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US" sz="2400" kern="0" dirty="0" smtClean="0"/>
              <a:t>Current bulk distance values</a:t>
            </a:r>
          </a:p>
          <a:p>
            <a:pPr lvl="1" defTabSz="914400"/>
            <a:r>
              <a:rPr lang="en-US" sz="2400" kern="0" dirty="0" smtClean="0"/>
              <a:t>Based on historical values</a:t>
            </a:r>
          </a:p>
          <a:p>
            <a:pPr lvl="1" defTabSz="914400"/>
            <a:r>
              <a:rPr lang="en-US" sz="2400" kern="0" dirty="0" smtClean="0"/>
              <a:t>Present critical limitation to hydrogen infrastructure growth</a:t>
            </a:r>
          </a:p>
          <a:p>
            <a:pPr defTabSz="914400"/>
            <a:r>
              <a:rPr lang="en-US" sz="2400" b="1" kern="0" dirty="0"/>
              <a:t>Science-based Code </a:t>
            </a:r>
            <a:r>
              <a:rPr lang="en-US" sz="2400" b="1" kern="0" dirty="0" smtClean="0"/>
              <a:t>Improvements </a:t>
            </a:r>
            <a:r>
              <a:rPr lang="en-US" sz="2400" kern="0" dirty="0" smtClean="0"/>
              <a:t>- Ongoing effort by NFPA 2 subcommittee to revise based on risk-informed science of LH2 release behavior.  Best case schedule for 2019 code edition, jurisdictional adoption later</a:t>
            </a:r>
          </a:p>
          <a:p>
            <a:pPr defTabSz="914400"/>
            <a:r>
              <a:rPr lang="en-US" sz="2400" b="1" kern="0" dirty="0"/>
              <a:t>Alternative Methods for Code Compliance </a:t>
            </a:r>
            <a:r>
              <a:rPr lang="en-US" sz="2400" kern="0" dirty="0" smtClean="0"/>
              <a:t>- In the meantime, this effort is exploring a path forward for short term deviation from separation distances for LH2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4363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4738" r="4192" b="4398"/>
          <a:stretch/>
        </p:blipFill>
        <p:spPr>
          <a:xfrm>
            <a:off x="5634681" y="1322173"/>
            <a:ext cx="2780270" cy="2137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Hydrogen Codes &amp; Standards: Two related paths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Pentagon 3"/>
          <p:cNvSpPr/>
          <p:nvPr/>
        </p:nvSpPr>
        <p:spPr bwMode="auto">
          <a:xfrm>
            <a:off x="914400" y="1828800"/>
            <a:ext cx="4419600" cy="129540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Alternative </a:t>
            </a:r>
            <a:r>
              <a:rPr lang="en-US" sz="2400" dirty="0" smtClean="0"/>
              <a:t>Methods </a:t>
            </a:r>
            <a:r>
              <a:rPr lang="en-US" sz="2400" dirty="0"/>
              <a:t>for </a:t>
            </a:r>
            <a:r>
              <a:rPr lang="en-US" sz="2400" dirty="0" smtClean="0"/>
              <a:t>Code Compliant Hydrogen Infrastructure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944088" y="3886200"/>
            <a:ext cx="4419600" cy="152400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Science-based </a:t>
            </a:r>
            <a:r>
              <a:rPr lang="en-US" sz="2400" dirty="0"/>
              <a:t>Code </a:t>
            </a:r>
            <a:r>
              <a:rPr lang="en-US" sz="2400" dirty="0" smtClean="0"/>
              <a:t>Revisions to Address Critical Limitations </a:t>
            </a:r>
            <a:r>
              <a:rPr lang="en-US" sz="2400" dirty="0"/>
              <a:t>to </a:t>
            </a:r>
            <a:r>
              <a:rPr lang="en-US" sz="2400" dirty="0" smtClean="0"/>
              <a:t>Station Implementation</a:t>
            </a:r>
            <a:endParaRPr lang="en-US" sz="24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97905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9110" r="15314" b="35902"/>
          <a:stretch/>
        </p:blipFill>
        <p:spPr bwMode="auto">
          <a:xfrm>
            <a:off x="5943600" y="1905000"/>
            <a:ext cx="695915" cy="412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1" t="20745" r="16485" b="37795"/>
          <a:stretch/>
        </p:blipFill>
        <p:spPr bwMode="auto">
          <a:xfrm>
            <a:off x="7391400" y="1931894"/>
            <a:ext cx="820271" cy="354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06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990600"/>
          </a:xfrm>
        </p:spPr>
        <p:txBody>
          <a:bodyPr/>
          <a:lstStyle/>
          <a:p>
            <a:r>
              <a:rPr lang="en-US" sz="2800" dirty="0" smtClean="0">
                <a:latin typeface="Calibri" pitchFamily="-111" charset="0"/>
              </a:rPr>
              <a:t>PBD: An Alternative </a:t>
            </a:r>
            <a:r>
              <a:rPr lang="en-US" sz="2800" dirty="0">
                <a:latin typeface="Calibri" pitchFamily="-111" charset="0"/>
              </a:rPr>
              <a:t>Methods for Code </a:t>
            </a:r>
            <a:r>
              <a:rPr lang="en-US" sz="2800" dirty="0" smtClean="0">
                <a:latin typeface="Calibri" pitchFamily="-111" charset="0"/>
              </a:rPr>
              <a:t>Compliance</a:t>
            </a:r>
            <a:endParaRPr lang="en-US" sz="2800" dirty="0">
              <a:latin typeface="Calibri" pitchFamily="-111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-111" charset="0"/>
              </a:rPr>
              <a:t>NFPA 2 (</a:t>
            </a:r>
            <a:r>
              <a:rPr lang="en-US" i="1" dirty="0" smtClean="0">
                <a:latin typeface="Calibri" pitchFamily="-111" charset="0"/>
              </a:rPr>
              <a:t>Hydrogen Technologies Code</a:t>
            </a:r>
            <a:r>
              <a:rPr lang="en-US" dirty="0" smtClean="0">
                <a:latin typeface="Calibri" pitchFamily="-111" charset="0"/>
              </a:rPr>
              <a:t>) specifically allows performance-based designs for hydrogen facilities. Performance-based designs (PBD) enable alternate specifications that do not conform with the prescriptive code requirements, but ensure </a:t>
            </a:r>
            <a:r>
              <a:rPr lang="en-US" b="1" dirty="0" smtClean="0">
                <a:latin typeface="Calibri" pitchFamily="-111" charset="0"/>
              </a:rPr>
              <a:t>equivalent safety </a:t>
            </a:r>
            <a:r>
              <a:rPr lang="en-US" dirty="0" smtClean="0">
                <a:latin typeface="Calibri" pitchFamily="-111" charset="0"/>
              </a:rPr>
              <a:t>through the use of performance criteria.</a:t>
            </a:r>
          </a:p>
          <a:p>
            <a:pPr eaLnBrk="1" hangingPunct="1"/>
            <a:endParaRPr lang="en-US" dirty="0" smtClean="0">
              <a:latin typeface="Calibri" pitchFamily="-111" charset="0"/>
            </a:endParaRPr>
          </a:p>
          <a:p>
            <a:pPr eaLnBrk="1" hangingPunct="1"/>
            <a:endParaRPr lang="en-US" dirty="0" smtClean="0">
              <a:latin typeface="Calibri" pitchFamily="-111" charset="0"/>
            </a:endParaRPr>
          </a:p>
          <a:p>
            <a:pPr eaLnBrk="1" hangingPunct="1"/>
            <a:endParaRPr lang="en-US" dirty="0">
              <a:latin typeface="Calibri" pitchFamily="-111" charset="0"/>
            </a:endParaRPr>
          </a:p>
          <a:p>
            <a:pPr eaLnBrk="1" hangingPunct="1"/>
            <a:r>
              <a:rPr lang="en-US" dirty="0" smtClean="0">
                <a:latin typeface="Calibri" pitchFamily="-111" charset="0"/>
              </a:rPr>
              <a:t>Performance-based design solutions have not been developed for hydrogen applications due to: </a:t>
            </a:r>
          </a:p>
          <a:p>
            <a:pPr lvl="2" eaLnBrk="1" hangingPunct="1"/>
            <a:r>
              <a:rPr lang="en-US" dirty="0" smtClean="0">
                <a:latin typeface="Calibri" pitchFamily="-111" charset="0"/>
              </a:rPr>
              <a:t>Perceptions </a:t>
            </a:r>
            <a:r>
              <a:rPr lang="en-US" dirty="0">
                <a:latin typeface="Calibri" pitchFamily="-111" charset="0"/>
              </a:rPr>
              <a:t>that PBD </a:t>
            </a:r>
            <a:r>
              <a:rPr lang="en-US" dirty="0" smtClean="0">
                <a:latin typeface="Calibri" pitchFamily="-111" charset="0"/>
              </a:rPr>
              <a:t>is cost prohibitive</a:t>
            </a:r>
          </a:p>
          <a:p>
            <a:pPr lvl="2" eaLnBrk="1" hangingPunct="1"/>
            <a:r>
              <a:rPr lang="en-US" dirty="0" smtClean="0">
                <a:latin typeface="Calibri" pitchFamily="-111" charset="0"/>
              </a:rPr>
              <a:t>Uncertainty surrounding acceptance by (AHJs) due to lack of familiarity with risk methods</a:t>
            </a:r>
          </a:p>
          <a:p>
            <a:pPr lvl="2" eaLnBrk="1" hangingPunct="1"/>
            <a:r>
              <a:rPr lang="en-US" dirty="0" smtClean="0">
                <a:latin typeface="Calibri" pitchFamily="-111" charset="0"/>
              </a:rPr>
              <a:t>Lack of validated methodology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2165"/>
            <a:ext cx="168886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58" y="3102164"/>
            <a:ext cx="168886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38" y="3119437"/>
            <a:ext cx="168886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352800"/>
            <a:ext cx="1361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Tenability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4677" y="336149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Heat Flux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5789" y="335280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Risk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335280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Risk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4520" y="3352800"/>
            <a:ext cx="13388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Heat Flux</a:t>
            </a:r>
            <a:endParaRPr lang="en-US" sz="2000" b="1" cap="none" spc="0" dirty="0">
              <a:ln w="317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2738" y="3352135"/>
            <a:ext cx="13614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317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EA8F16"/>
                </a:solidFill>
              </a:rPr>
              <a:t>Tenability</a:t>
            </a:r>
            <a:endParaRPr lang="en-US" sz="2000" b="1" cap="none" spc="0" dirty="0">
              <a:ln w="317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solidFill>
                <a:srgbClr val="EA8F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239000" cy="914400"/>
          </a:xfrm>
        </p:spPr>
        <p:txBody>
          <a:bodyPr/>
          <a:lstStyle/>
          <a:p>
            <a:r>
              <a:rPr lang="en-US" dirty="0" smtClean="0"/>
              <a:t>Performance-Based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962400" cy="4838700"/>
          </a:xfrm>
        </p:spPr>
        <p:txBody>
          <a:bodyPr/>
          <a:lstStyle/>
          <a:p>
            <a:r>
              <a:rPr lang="en-US" sz="2000" dirty="0" smtClean="0"/>
              <a:t>Standard process developed by NFPA and SFPE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Assumptions</a:t>
            </a:r>
          </a:p>
          <a:p>
            <a:pPr defTabSz="914400"/>
            <a:r>
              <a:rPr lang="en-US" sz="2000" dirty="0"/>
              <a:t>Only a single fire source is assumed to be </a:t>
            </a:r>
            <a:r>
              <a:rPr lang="en-US" sz="2000" dirty="0" smtClean="0"/>
              <a:t>present</a:t>
            </a:r>
            <a:endParaRPr lang="en-US" sz="2000" dirty="0"/>
          </a:p>
          <a:p>
            <a:pPr defTabSz="914400"/>
            <a:r>
              <a:rPr lang="en-US" sz="2000" dirty="0"/>
              <a:t>Multiple, simultaneous unauthorized releases of hazardous materials from different locations are not </a:t>
            </a:r>
            <a:r>
              <a:rPr lang="en-US" sz="2000" dirty="0" smtClean="0"/>
              <a:t>considered</a:t>
            </a:r>
            <a:endParaRPr lang="en-US" sz="2000" dirty="0"/>
          </a:p>
          <a:p>
            <a:pPr defTabSz="914400"/>
            <a:r>
              <a:rPr lang="en-US" sz="2000" dirty="0"/>
              <a:t>Combinations of multiple events are not </a:t>
            </a:r>
            <a:r>
              <a:rPr lang="en-US" sz="2000" dirty="0" smtClean="0"/>
              <a:t>considered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14257" r="66953" b="11914"/>
          <a:stretch/>
        </p:blipFill>
        <p:spPr bwMode="auto">
          <a:xfrm>
            <a:off x="4343400" y="1409700"/>
            <a:ext cx="3852333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4114800"/>
            <a:ext cx="195262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NFPA Performance-Based Design Process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PBD overview &amp; introduction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Analysis to benchmark station risk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882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2FCprogram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BF7352DE8E741AE0F8F470E0C4B93" ma:contentTypeVersion="0" ma:contentTypeDescription="Create a new document." ma:contentTypeScope="" ma:versionID="8eb165b58c71d7c853642f6a2af5989a">
  <xsd:schema xmlns:xsd="http://www.w3.org/2001/XMLSchema" xmlns:xs="http://www.w3.org/2001/XMLSchema" xmlns:p="http://schemas.microsoft.com/office/2006/metadata/properties" xmlns:ns2="cdd667aa-0710-4132-8153-651f5e8d4ea6" targetNamespace="http://schemas.microsoft.com/office/2006/metadata/properties" ma:root="true" ma:fieldsID="80a8b204b125b0a145253a221fbaeea0" ns2:_="">
    <xsd:import namespace="cdd667aa-0710-4132-8153-651f5e8d4e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667aa-0710-4132-8153-651f5e8d4ea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E4BC06-FFF3-4926-A447-13A56EF9E9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634982-1848-4EFE-91D4-86F30286D99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5686FDB-78C2-41D8-944D-86EE2E611E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d667aa-0710-4132-8153-651f5e8d4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FFF6299-84B9-4994-96FC-6369CBE1180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cdd667aa-0710-4132-8153-651f5e8d4ea6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H2FCprogram</Template>
  <TotalTime>9814</TotalTime>
  <Words>1839</Words>
  <Application>Microsoft Office PowerPoint</Application>
  <PresentationFormat>On-screen Show (4:3)</PresentationFormat>
  <Paragraphs>333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H2FCprogram</vt:lpstr>
      <vt:lpstr>Application of quantitative risk assessment for performance-based permitting of hydrogen fueling stations</vt:lpstr>
      <vt:lpstr>Outline</vt:lpstr>
      <vt:lpstr>Project Approach: Three coordinated activities</vt:lpstr>
      <vt:lpstr>Separation distances in NFPA 2 for liquid hydrogen stations are often prohibitively large  </vt:lpstr>
      <vt:lpstr>Key Barrier – Prescriptive LH2 Separation Distances</vt:lpstr>
      <vt:lpstr>Enabling Hydrogen Codes &amp; Standards: Two related paths</vt:lpstr>
      <vt:lpstr>PBD: An Alternative Methods for Code Compliance</vt:lpstr>
      <vt:lpstr>Performance-Based Design Process</vt:lpstr>
      <vt:lpstr>Outline</vt:lpstr>
      <vt:lpstr>Application of QRA to Benchmark PBD criteria</vt:lpstr>
      <vt:lpstr>System Description &amp; Target Positions</vt:lpstr>
      <vt:lpstr>Performance-Based Design Required Scenarios Specified in NFPA 2, Hydrogen Technologies Code</vt:lpstr>
      <vt:lpstr>NFPA 2 Performance-Based Design:  Fire &amp; Explosion Scenarios</vt:lpstr>
      <vt:lpstr>NFPA 2 Performance-Based Design:  Hazardous Materials Scenarios</vt:lpstr>
      <vt:lpstr>HyRAM QRA used to develop baseline</vt:lpstr>
      <vt:lpstr>NFPA 2 Performance-Based Design: Fire Scenario</vt:lpstr>
      <vt:lpstr>Baseline Result for Fire Scenario  </vt:lpstr>
      <vt:lpstr>NFPA 2 PBD: Hazardous Material Scenario 3 — External Factor</vt:lpstr>
      <vt:lpstr>Baseline Result for External Event </vt:lpstr>
      <vt:lpstr>Impacts </vt:lpstr>
      <vt:lpstr>Thank you!</vt:lpstr>
      <vt:lpstr>NFPA 2 Performance-Based Design:  Scenarios which do not apply to an outdoor fueling station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SCS011: Hydrogen behavior and Quantitative Risk Assessment</dc:title>
  <dc:creator>Groth, Katrina</dc:creator>
  <cp:lastModifiedBy>Groth, Katrina</cp:lastModifiedBy>
  <cp:revision>205</cp:revision>
  <cp:lastPrinted>2015-10-08T22:49:01Z</cp:lastPrinted>
  <dcterms:created xsi:type="dcterms:W3CDTF">2015-03-18T18:18:28Z</dcterms:created>
  <dcterms:modified xsi:type="dcterms:W3CDTF">2015-10-14T16:01:07Z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0x0101005D8BF7352DE8E741AE0F8F470E0C4B93</vt:lpwstr>
  </property>
</Properties>
</file>