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3"/>
  </p:notesMasterIdLst>
  <p:sldIdLst>
    <p:sldId id="256" r:id="rId2"/>
    <p:sldId id="258" r:id="rId3"/>
    <p:sldId id="300" r:id="rId4"/>
    <p:sldId id="408" r:id="rId5"/>
    <p:sldId id="409" r:id="rId6"/>
    <p:sldId id="399" r:id="rId7"/>
    <p:sldId id="394" r:id="rId8"/>
    <p:sldId id="398" r:id="rId9"/>
    <p:sldId id="397" r:id="rId10"/>
    <p:sldId id="400" r:id="rId11"/>
    <p:sldId id="401" r:id="rId12"/>
    <p:sldId id="402" r:id="rId13"/>
    <p:sldId id="358" r:id="rId14"/>
    <p:sldId id="391" r:id="rId15"/>
    <p:sldId id="372" r:id="rId16"/>
    <p:sldId id="375" r:id="rId17"/>
    <p:sldId id="381" r:id="rId18"/>
    <p:sldId id="383" r:id="rId19"/>
    <p:sldId id="385" r:id="rId20"/>
    <p:sldId id="384" r:id="rId21"/>
    <p:sldId id="388" r:id="rId22"/>
    <p:sldId id="389" r:id="rId23"/>
    <p:sldId id="390" r:id="rId24"/>
    <p:sldId id="379" r:id="rId25"/>
    <p:sldId id="387" r:id="rId26"/>
    <p:sldId id="382" r:id="rId27"/>
    <p:sldId id="386" r:id="rId28"/>
    <p:sldId id="404" r:id="rId29"/>
    <p:sldId id="410" r:id="rId30"/>
    <p:sldId id="405" r:id="rId31"/>
    <p:sldId id="406" r:id="rId32"/>
  </p:sldIdLst>
  <p:sldSz cx="9144000" cy="6858000" type="screen4x3"/>
  <p:notesSz cx="6918325" cy="9204325"/>
  <p:defaultTextStyle>
    <a:defPPr>
      <a:defRPr lang="en-US"/>
    </a:defPPr>
    <a:lvl1pPr algn="l" rtl="0" fontAlgn="base">
      <a:spcBef>
        <a:spcPct val="0"/>
      </a:spcBef>
      <a:spcAft>
        <a:spcPct val="0"/>
      </a:spcAft>
      <a:defRPr sz="9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D00"/>
    <a:srgbClr val="FD750F"/>
    <a:srgbClr val="FF9900"/>
    <a:srgbClr val="FF6600"/>
    <a:srgbClr val="FF9933"/>
    <a:srgbClr val="0099CC"/>
    <a:srgbClr val="666699"/>
    <a:srgbClr val="006600"/>
    <a:srgbClr val="00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724" autoAdjust="0"/>
    <p:restoredTop sz="94660" autoAdjust="0"/>
  </p:normalViewPr>
  <p:slideViewPr>
    <p:cSldViewPr>
      <p:cViewPr>
        <p:scale>
          <a:sx n="75" d="100"/>
          <a:sy n="75" d="100"/>
        </p:scale>
        <p:origin x="-2574" y="-768"/>
      </p:cViewPr>
      <p:guideLst>
        <p:guide orient="horz" pos="2160"/>
        <p:guide pos="2880"/>
      </p:guideLst>
    </p:cSldViewPr>
  </p:slideViewPr>
  <p:outlineViewPr>
    <p:cViewPr>
      <p:scale>
        <a:sx n="33" d="100"/>
        <a:sy n="33" d="100"/>
      </p:scale>
      <p:origin x="0" y="469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84" y="-91"/>
      </p:cViewPr>
      <p:guideLst>
        <p:guide orient="horz" pos="2899"/>
        <p:guide pos="217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97200" cy="460375"/>
          </a:xfrm>
          <a:prstGeom prst="rect">
            <a:avLst/>
          </a:prstGeom>
        </p:spPr>
        <p:txBody>
          <a:bodyPr vert="horz" lIns="91440" tIns="45720" rIns="91440" bIns="45720" rtlCol="0"/>
          <a:lstStyle>
            <a:lvl1pPr algn="l">
              <a:defRPr sz="1200"/>
            </a:lvl1pPr>
          </a:lstStyle>
          <a:p>
            <a:pPr>
              <a:defRPr/>
            </a:pPr>
            <a:endParaRPr lang="en-US"/>
          </a:p>
        </p:txBody>
      </p:sp>
      <p:sp>
        <p:nvSpPr>
          <p:cNvPr id="3" name="Espace réservé de la date 2"/>
          <p:cNvSpPr>
            <a:spLocks noGrp="1"/>
          </p:cNvSpPr>
          <p:nvPr>
            <p:ph type="dt" idx="1"/>
          </p:nvPr>
        </p:nvSpPr>
        <p:spPr>
          <a:xfrm>
            <a:off x="3919538" y="0"/>
            <a:ext cx="2997200" cy="460375"/>
          </a:xfrm>
          <a:prstGeom prst="rect">
            <a:avLst/>
          </a:prstGeom>
        </p:spPr>
        <p:txBody>
          <a:bodyPr vert="horz" lIns="91440" tIns="45720" rIns="91440" bIns="45720" rtlCol="0"/>
          <a:lstStyle>
            <a:lvl1pPr algn="r">
              <a:defRPr sz="1200"/>
            </a:lvl1pPr>
          </a:lstStyle>
          <a:p>
            <a:pPr>
              <a:defRPr/>
            </a:pPr>
            <a:fld id="{8F789EFE-5C25-4D5B-9791-7E1D3B25C171}" type="datetimeFigureOut">
              <a:rPr lang="fr-FR"/>
              <a:pPr>
                <a:defRPr/>
              </a:pPr>
              <a:t>18/10/2015</a:t>
            </a:fld>
            <a:endParaRPr lang="en-US"/>
          </a:p>
        </p:txBody>
      </p:sp>
      <p:sp>
        <p:nvSpPr>
          <p:cNvPr id="4" name="Espace réservé de l'image des diapositives 3"/>
          <p:cNvSpPr>
            <a:spLocks noGrp="1" noRot="1" noChangeAspect="1"/>
          </p:cNvSpPr>
          <p:nvPr>
            <p:ph type="sldImg" idx="2"/>
          </p:nvPr>
        </p:nvSpPr>
        <p:spPr>
          <a:xfrm>
            <a:off x="1158875" y="690563"/>
            <a:ext cx="4600575" cy="34512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Espace réservé des commentaires 4"/>
          <p:cNvSpPr>
            <a:spLocks noGrp="1"/>
          </p:cNvSpPr>
          <p:nvPr>
            <p:ph type="body" sz="quarter" idx="3"/>
          </p:nvPr>
        </p:nvSpPr>
        <p:spPr>
          <a:xfrm>
            <a:off x="692150" y="4371975"/>
            <a:ext cx="5534025" cy="4141788"/>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US" noProof="0" smtClean="0"/>
          </a:p>
        </p:txBody>
      </p:sp>
      <p:sp>
        <p:nvSpPr>
          <p:cNvPr id="6" name="Espace réservé du pied de page 5"/>
          <p:cNvSpPr>
            <a:spLocks noGrp="1"/>
          </p:cNvSpPr>
          <p:nvPr>
            <p:ph type="ftr" sz="quarter" idx="4"/>
          </p:nvPr>
        </p:nvSpPr>
        <p:spPr>
          <a:xfrm>
            <a:off x="0" y="8742363"/>
            <a:ext cx="2997200" cy="460375"/>
          </a:xfrm>
          <a:prstGeom prst="rect">
            <a:avLst/>
          </a:prstGeom>
        </p:spPr>
        <p:txBody>
          <a:bodyPr vert="horz" lIns="91440" tIns="45720" rIns="91440" bIns="45720" rtlCol="0" anchor="b"/>
          <a:lstStyle>
            <a:lvl1pPr algn="l">
              <a:defRPr sz="1200"/>
            </a:lvl1pPr>
          </a:lstStyle>
          <a:p>
            <a:pPr>
              <a:defRPr/>
            </a:pPr>
            <a:endParaRPr lang="en-US"/>
          </a:p>
        </p:txBody>
      </p:sp>
      <p:sp>
        <p:nvSpPr>
          <p:cNvPr id="7" name="Espace réservé du numéro de diapositive 6"/>
          <p:cNvSpPr>
            <a:spLocks noGrp="1"/>
          </p:cNvSpPr>
          <p:nvPr>
            <p:ph type="sldNum" sz="quarter" idx="5"/>
          </p:nvPr>
        </p:nvSpPr>
        <p:spPr>
          <a:xfrm>
            <a:off x="3919538" y="8742363"/>
            <a:ext cx="2997200" cy="460375"/>
          </a:xfrm>
          <a:prstGeom prst="rect">
            <a:avLst/>
          </a:prstGeom>
        </p:spPr>
        <p:txBody>
          <a:bodyPr vert="horz" lIns="91440" tIns="45720" rIns="91440" bIns="45720" rtlCol="0" anchor="b"/>
          <a:lstStyle>
            <a:lvl1pPr algn="r">
              <a:defRPr sz="1200"/>
            </a:lvl1pPr>
          </a:lstStyle>
          <a:p>
            <a:pPr>
              <a:defRPr/>
            </a:pPr>
            <a:fld id="{FE680721-49B1-4E1F-B4B5-BCC229372513}" type="slidenum">
              <a:rPr lang="en-US"/>
              <a:pPr>
                <a:defRPr/>
              </a:pPr>
              <a:t>‹N°›</a:t>
            </a:fld>
            <a:endParaRPr lang="en-US"/>
          </a:p>
        </p:txBody>
      </p:sp>
    </p:spTree>
    <p:extLst>
      <p:ext uri="{BB962C8B-B14F-4D97-AF65-F5344CB8AC3E}">
        <p14:creationId xmlns:p14="http://schemas.microsoft.com/office/powerpoint/2010/main" xmlns="" val="3089282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18436"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fld id="{11592A99-B3FB-4DC8-BAA8-A266EAE72CD3}" type="slidenum">
              <a:rPr lang="en-US" sz="1200" smtClean="0"/>
              <a:pPr eaLnBrk="1" hangingPunct="1"/>
              <a:t>1</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Crise is a high tech company which started in 1996. Our main objective is to bring civil defense 3D real-time simulation technologies in order to improve their training systems and/or conceive tools to assist their deciders on the operational field, generally in the frame of a major crisis. The adventure started in 1996 with the ECASC, which is… then we open up to other types of risks: chemical risks (with Chevron and the ENSOPS, and more recently Gesip), urban risks (BMP, BSPP). Now our tools are used everyday by all the major firefighters schools in France (ENSOPS, BMP, BSPP), and we have common projects with US Firefighting Schools (USFS).</a:t>
            </a:r>
          </a:p>
        </p:txBody>
      </p:sp>
      <p:sp>
        <p:nvSpPr>
          <p:cNvPr id="19460"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fld id="{B4305319-32B8-468E-B909-6E93D5AB8912}" type="slidenum">
              <a:rPr lang="en-US" sz="1200" smtClean="0"/>
              <a:pPr eaLnBrk="1" hangingPunct="1"/>
              <a:t>2</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15 sec</a:t>
            </a:r>
          </a:p>
        </p:txBody>
      </p:sp>
      <p:sp>
        <p:nvSpPr>
          <p:cNvPr id="20484"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fld id="{8017E107-7210-4387-B27D-2111181A420C}" type="slidenum">
              <a:rPr lang="en-US" sz="1200" smtClean="0"/>
              <a:pPr eaLnBrk="1" hangingPunct="1"/>
              <a:t>3</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3 min</a:t>
            </a: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fld id="{4976BEF1-738D-4A70-8EBE-AB16A4262589}" type="slidenum">
              <a:rPr lang="en-US" sz="1200" smtClean="0"/>
              <a:pPr eaLnBrk="1" hangingPunct="1"/>
              <a:t>13</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26"/>
          <p:cNvSpPr>
            <a:spLocks noChangeArrowheads="1"/>
          </p:cNvSpPr>
          <p:nvPr/>
        </p:nvSpPr>
        <p:spPr bwMode="auto">
          <a:xfrm>
            <a:off x="0" y="0"/>
            <a:ext cx="9144000" cy="6858000"/>
          </a:xfrm>
          <a:prstGeom prst="rect">
            <a:avLst/>
          </a:prstGeom>
          <a:solidFill>
            <a:srgbClr val="FFFFFF"/>
          </a:solidFill>
          <a:ln w="9525">
            <a:solidFill>
              <a:schemeClr val="tx1"/>
            </a:solidFill>
            <a:miter lim="800000"/>
            <a:headEnd/>
            <a:tailEnd/>
          </a:ln>
        </p:spPr>
        <p:txBody>
          <a:bodyPr wrap="none" anchor="ctr"/>
          <a:lstStyle/>
          <a:p>
            <a:pPr algn="ctr"/>
            <a:endParaRPr lang="fr-FR"/>
          </a:p>
        </p:txBody>
      </p:sp>
      <p:sp>
        <p:nvSpPr>
          <p:cNvPr id="5" name="Text Box 2" descr="pano"/>
          <p:cNvSpPr txBox="1">
            <a:spLocks noChangeArrowheads="1"/>
          </p:cNvSpPr>
          <p:nvPr/>
        </p:nvSpPr>
        <p:spPr bwMode="auto">
          <a:xfrm>
            <a:off x="0" y="3571875"/>
            <a:ext cx="9144000" cy="1785938"/>
          </a:xfrm>
          <a:prstGeom prst="rect">
            <a:avLst/>
          </a:prstGeom>
          <a:blipFill dpi="0" rotWithShape="1">
            <a:blip r:embed="rId2" cstate="print"/>
            <a:srcRect/>
            <a:stretch>
              <a:fillRect/>
            </a:stretch>
          </a:blipFill>
          <a:ln w="9525">
            <a:solidFill>
              <a:srgbClr val="000000"/>
            </a:solidFill>
            <a:miter lim="800000"/>
            <a:headEnd/>
            <a:tailEnd/>
          </a:ln>
          <a:effectLst>
            <a:outerShdw dist="35921" dir="2700000" algn="ctr" rotWithShape="0">
              <a:srgbClr val="808080"/>
            </a:outerShdw>
          </a:effectLst>
        </p:spPr>
        <p:txBody>
          <a:bodyPr/>
          <a:lstStyle>
            <a:lvl1pPr eaLnBrk="0" hangingPunct="0">
              <a:defRPr sz="900">
                <a:solidFill>
                  <a:schemeClr val="tx1"/>
                </a:solidFill>
                <a:latin typeface="Arial" charset="0"/>
                <a:cs typeface="Arial" charset="0"/>
              </a:defRPr>
            </a:lvl1pPr>
            <a:lvl2pPr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1" eaLnBrk="1" hangingPunct="1">
              <a:spcAft>
                <a:spcPts val="1000"/>
              </a:spcAft>
              <a:defRPr/>
            </a:pPr>
            <a:endParaRPr lang="fr-FR" sz="1100" i="1" smtClean="0"/>
          </a:p>
          <a:p>
            <a:pPr eaLnBrk="1" hangingPunct="1">
              <a:defRPr/>
            </a:pPr>
            <a:endParaRPr lang="fr-FR" sz="1800" smtClean="0"/>
          </a:p>
        </p:txBody>
      </p:sp>
      <p:pic>
        <p:nvPicPr>
          <p:cNvPr id="6" name="Image 11" descr="crise_logo.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43563" y="5500688"/>
            <a:ext cx="3357562"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 11"/>
          <p:cNvPicPr>
            <a:picLocks noChangeAspect="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5643563" y="5500688"/>
            <a:ext cx="3357562"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6"/>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fr-FR"/>
          </a:p>
        </p:txBody>
      </p:sp>
      <p:pic>
        <p:nvPicPr>
          <p:cNvPr id="9" name="Image 14"/>
          <p:cNvPicPr>
            <a:picLocks noChangeAspect="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701675" y="1509415"/>
            <a:ext cx="7740650" cy="508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7" name="Rectangle 5"/>
          <p:cNvSpPr>
            <a:spLocks noGrp="1" noChangeArrowheads="1"/>
          </p:cNvSpPr>
          <p:nvPr>
            <p:ph type="ctrTitle"/>
          </p:nvPr>
        </p:nvSpPr>
        <p:spPr>
          <a:xfrm>
            <a:off x="533400" y="332656"/>
            <a:ext cx="5791200" cy="1524000"/>
          </a:xfrm>
        </p:spPr>
        <p:txBody>
          <a:bodyPr anchor="t"/>
          <a:lstStyle>
            <a:lvl1pPr>
              <a:defRPr sz="3200">
                <a:solidFill>
                  <a:srgbClr val="FD750F"/>
                </a:solidFill>
              </a:defRPr>
            </a:lvl1pPr>
          </a:lstStyle>
          <a:p>
            <a:r>
              <a:rPr lang="fr-FR" dirty="0" smtClean="0"/>
              <a:t>Cliquez pour modifier le style du titre</a:t>
            </a:r>
            <a:endParaRPr lang="en-US" dirty="0"/>
          </a:p>
        </p:txBody>
      </p:sp>
      <p:sp>
        <p:nvSpPr>
          <p:cNvPr id="3078" name="Rectangle 6"/>
          <p:cNvSpPr>
            <a:spLocks noGrp="1" noChangeArrowheads="1"/>
          </p:cNvSpPr>
          <p:nvPr>
            <p:ph type="subTitle" idx="1"/>
          </p:nvPr>
        </p:nvSpPr>
        <p:spPr>
          <a:xfrm>
            <a:off x="533400" y="3562350"/>
            <a:ext cx="5791200" cy="1752600"/>
          </a:xfrm>
        </p:spPr>
        <p:txBody>
          <a:bodyPr/>
          <a:lstStyle>
            <a:lvl1pPr marL="0" indent="0">
              <a:lnSpc>
                <a:spcPts val="2500"/>
              </a:lnSpc>
              <a:buFont typeface="Wingdings" pitchFamily="2" charset="2"/>
              <a:buNone/>
              <a:defRPr sz="2300">
                <a:solidFill>
                  <a:srgbClr val="FFFFFF"/>
                </a:solidFill>
              </a:defRPr>
            </a:lvl1pPr>
          </a:lstStyle>
          <a:p>
            <a:r>
              <a:rPr lang="fr-FR" smtClean="0"/>
              <a:t>Cliquez pour modifier le style des sous-titres du masque</a:t>
            </a:r>
            <a:endParaRPr lang="en-US"/>
          </a:p>
        </p:txBody>
      </p:sp>
    </p:spTree>
    <p:extLst>
      <p:ext uri="{BB962C8B-B14F-4D97-AF65-F5344CB8AC3E}">
        <p14:creationId xmlns:p14="http://schemas.microsoft.com/office/powerpoint/2010/main" xmlns="" val="254206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3"/>
          <p:cNvSpPr>
            <a:spLocks noGrp="1" noChangeArrowheads="1"/>
          </p:cNvSpPr>
          <p:nvPr>
            <p:ph type="dt" sz="half" idx="10"/>
          </p:nvPr>
        </p:nvSpPr>
        <p:spPr>
          <a:ln/>
        </p:spPr>
        <p:txBody>
          <a:bodyPr/>
          <a:lstStyle>
            <a:lvl1pPr>
              <a:defRPr/>
            </a:lvl1pPr>
          </a:lstStyle>
          <a:p>
            <a:pPr>
              <a:defRPr/>
            </a:pPr>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r>
              <a:rPr lang="en-US"/>
              <a:t>– </a:t>
            </a:r>
            <a:fld id="{A3ED3AAF-632A-4859-96B4-70A04C7B5FF6}" type="slidenum">
              <a:rPr lang="en-US"/>
              <a:pPr>
                <a:defRPr/>
              </a:pPr>
              <a:t>‹N°›</a:t>
            </a:fld>
            <a:r>
              <a:rPr lang="en-US"/>
              <a:t> –</a:t>
            </a:r>
          </a:p>
        </p:txBody>
      </p:sp>
    </p:spTree>
    <p:extLst>
      <p:ext uri="{BB962C8B-B14F-4D97-AF65-F5344CB8AC3E}">
        <p14:creationId xmlns:p14="http://schemas.microsoft.com/office/powerpoint/2010/main" xmlns="" val="376733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48450" y="115888"/>
            <a:ext cx="2038350" cy="6056312"/>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533400" y="115888"/>
            <a:ext cx="5962650" cy="60563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3"/>
          <p:cNvSpPr>
            <a:spLocks noGrp="1" noChangeArrowheads="1"/>
          </p:cNvSpPr>
          <p:nvPr>
            <p:ph type="dt" sz="half" idx="10"/>
          </p:nvPr>
        </p:nvSpPr>
        <p:spPr>
          <a:ln/>
        </p:spPr>
        <p:txBody>
          <a:bodyPr/>
          <a:lstStyle>
            <a:lvl1pPr>
              <a:defRPr/>
            </a:lvl1pPr>
          </a:lstStyle>
          <a:p>
            <a:pPr>
              <a:defRPr/>
            </a:pPr>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r>
              <a:rPr lang="en-US"/>
              <a:t>– </a:t>
            </a:r>
            <a:fld id="{0DF226E5-C1C1-4D3A-BF76-72585FE522D4}" type="slidenum">
              <a:rPr lang="en-US"/>
              <a:pPr>
                <a:defRPr/>
              </a:pPr>
              <a:t>‹N°›</a:t>
            </a:fld>
            <a:r>
              <a:rPr lang="en-US"/>
              <a:t> –</a:t>
            </a:r>
          </a:p>
        </p:txBody>
      </p:sp>
    </p:spTree>
    <p:extLst>
      <p:ext uri="{BB962C8B-B14F-4D97-AF65-F5344CB8AC3E}">
        <p14:creationId xmlns:p14="http://schemas.microsoft.com/office/powerpoint/2010/main" xmlns="" val="41893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buClr>
                <a:schemeClr val="accent1"/>
              </a:buClr>
              <a:defRPr>
                <a:solidFill>
                  <a:srgbClr val="FD750F"/>
                </a:solidFill>
              </a:defRPr>
            </a:lvl1pPr>
            <a:lvl2pPr>
              <a:buClr>
                <a:schemeClr val="accent2"/>
              </a:buClr>
              <a:defRPr sz="1600">
                <a:solidFill>
                  <a:schemeClr val="bg1"/>
                </a:solidFill>
              </a:defRPr>
            </a:lvl2pPr>
            <a:lvl3pPr>
              <a:buClr>
                <a:schemeClr val="accent3"/>
              </a:buClr>
              <a:defRPr>
                <a:solidFill>
                  <a:schemeClr val="bg1"/>
                </a:solidFill>
              </a:defRPr>
            </a:lvl3pPr>
            <a:lvl4pPr>
              <a:buClr>
                <a:schemeClr val="accent4"/>
              </a:buClr>
              <a:defRPr>
                <a:solidFill>
                  <a:schemeClr val="bg1"/>
                </a:solidFill>
              </a:defRPr>
            </a:lvl4pPr>
            <a:lvl5pPr>
              <a:buClr>
                <a:schemeClr val="accent5"/>
              </a:buClr>
              <a:defRPr>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Rectangle 13"/>
          <p:cNvSpPr>
            <a:spLocks noGrp="1" noChangeArrowheads="1"/>
          </p:cNvSpPr>
          <p:nvPr>
            <p:ph type="dt" sz="half" idx="10"/>
          </p:nvPr>
        </p:nvSpPr>
        <p:spPr/>
        <p:txBody>
          <a:bodyPr/>
          <a:lstStyle>
            <a:lvl1pPr>
              <a:defRPr>
                <a:solidFill>
                  <a:srgbClr val="FD750F"/>
                </a:solidFill>
              </a:defRPr>
            </a:lvl1pPr>
          </a:lstStyle>
          <a:p>
            <a:pPr>
              <a:defRPr/>
            </a:pPr>
            <a:endParaRPr lang="en-US" dirty="0"/>
          </a:p>
        </p:txBody>
      </p:sp>
      <p:sp>
        <p:nvSpPr>
          <p:cNvPr id="5" name="Rectangle 14"/>
          <p:cNvSpPr>
            <a:spLocks noGrp="1" noChangeArrowheads="1"/>
          </p:cNvSpPr>
          <p:nvPr>
            <p:ph type="sldNum" sz="quarter" idx="11"/>
          </p:nvPr>
        </p:nvSpPr>
        <p:spPr/>
        <p:txBody>
          <a:bodyPr/>
          <a:lstStyle>
            <a:lvl1pPr>
              <a:defRPr>
                <a:solidFill>
                  <a:srgbClr val="FD750F"/>
                </a:solidFill>
              </a:defRPr>
            </a:lvl1pPr>
          </a:lstStyle>
          <a:p>
            <a:pPr>
              <a:defRPr/>
            </a:pPr>
            <a:r>
              <a:rPr lang="en-US"/>
              <a:t>– </a:t>
            </a:r>
            <a:fld id="{2C15241A-B453-4F52-A334-AF7BF908EB01}" type="slidenum">
              <a:rPr lang="en-US"/>
              <a:pPr>
                <a:defRPr/>
              </a:pPr>
              <a:t>‹N°›</a:t>
            </a:fld>
            <a:r>
              <a:rPr lang="en-US"/>
              <a:t> –</a:t>
            </a:r>
          </a:p>
        </p:txBody>
      </p:sp>
    </p:spTree>
    <p:extLst>
      <p:ext uri="{BB962C8B-B14F-4D97-AF65-F5344CB8AC3E}">
        <p14:creationId xmlns:p14="http://schemas.microsoft.com/office/powerpoint/2010/main" xmlns="" val="3189397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13"/>
          <p:cNvSpPr>
            <a:spLocks noGrp="1" noChangeArrowheads="1"/>
          </p:cNvSpPr>
          <p:nvPr>
            <p:ph type="dt" sz="half" idx="10"/>
          </p:nvPr>
        </p:nvSpPr>
        <p:spPr>
          <a:ln/>
        </p:spPr>
        <p:txBody>
          <a:bodyPr/>
          <a:lstStyle>
            <a:lvl1pPr>
              <a:defRPr/>
            </a:lvl1pPr>
          </a:lstStyle>
          <a:p>
            <a:pPr>
              <a:defRPr/>
            </a:pPr>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r>
              <a:rPr lang="en-US"/>
              <a:t>– </a:t>
            </a:r>
            <a:fld id="{B8569D50-8DB0-4CEA-B177-B8787F089B63}" type="slidenum">
              <a:rPr lang="en-US"/>
              <a:pPr>
                <a:defRPr/>
              </a:pPr>
              <a:t>‹N°›</a:t>
            </a:fld>
            <a:r>
              <a:rPr lang="en-US"/>
              <a:t> –</a:t>
            </a:r>
          </a:p>
        </p:txBody>
      </p:sp>
    </p:spTree>
    <p:extLst>
      <p:ext uri="{BB962C8B-B14F-4D97-AF65-F5344CB8AC3E}">
        <p14:creationId xmlns:p14="http://schemas.microsoft.com/office/powerpoint/2010/main" xmlns="" val="43785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33400" y="1146175"/>
            <a:ext cx="40005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86300" y="1146175"/>
            <a:ext cx="40005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3"/>
          <p:cNvSpPr>
            <a:spLocks noGrp="1" noChangeArrowheads="1"/>
          </p:cNvSpPr>
          <p:nvPr>
            <p:ph type="dt" sz="half" idx="10"/>
          </p:nvPr>
        </p:nvSpPr>
        <p:spPr>
          <a:ln/>
        </p:spPr>
        <p:txBody>
          <a:bodyPr/>
          <a:lstStyle>
            <a:lvl1pPr>
              <a:defRPr/>
            </a:lvl1pPr>
          </a:lstStyle>
          <a:p>
            <a:pPr>
              <a:defRPr/>
            </a:pPr>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r>
              <a:rPr lang="en-US"/>
              <a:t>– </a:t>
            </a:r>
            <a:fld id="{6FAEEB18-2787-4D58-9845-68D8AE33D015}" type="slidenum">
              <a:rPr lang="en-US"/>
              <a:pPr>
                <a:defRPr/>
              </a:pPr>
              <a:t>‹N°›</a:t>
            </a:fld>
            <a:r>
              <a:rPr lang="en-US"/>
              <a:t> –</a:t>
            </a:r>
          </a:p>
        </p:txBody>
      </p:sp>
    </p:spTree>
    <p:extLst>
      <p:ext uri="{BB962C8B-B14F-4D97-AF65-F5344CB8AC3E}">
        <p14:creationId xmlns:p14="http://schemas.microsoft.com/office/powerpoint/2010/main" xmlns="" val="258043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13"/>
          <p:cNvSpPr>
            <a:spLocks noGrp="1" noChangeArrowheads="1"/>
          </p:cNvSpPr>
          <p:nvPr>
            <p:ph type="dt" sz="half" idx="10"/>
          </p:nvPr>
        </p:nvSpPr>
        <p:spPr>
          <a:ln/>
        </p:spPr>
        <p:txBody>
          <a:bodyPr/>
          <a:lstStyle>
            <a:lvl1pPr>
              <a:defRPr/>
            </a:lvl1pPr>
          </a:lstStyle>
          <a:p>
            <a:pPr>
              <a:defRPr/>
            </a:pPr>
            <a:endParaRPr lang="en-US" dirty="0"/>
          </a:p>
        </p:txBody>
      </p:sp>
      <p:sp>
        <p:nvSpPr>
          <p:cNvPr id="8" name="Rectangle 14"/>
          <p:cNvSpPr>
            <a:spLocks noGrp="1" noChangeArrowheads="1"/>
          </p:cNvSpPr>
          <p:nvPr>
            <p:ph type="sldNum" sz="quarter" idx="11"/>
          </p:nvPr>
        </p:nvSpPr>
        <p:spPr>
          <a:ln/>
        </p:spPr>
        <p:txBody>
          <a:bodyPr/>
          <a:lstStyle>
            <a:lvl1pPr>
              <a:defRPr/>
            </a:lvl1pPr>
          </a:lstStyle>
          <a:p>
            <a:pPr>
              <a:defRPr/>
            </a:pPr>
            <a:r>
              <a:rPr lang="en-US"/>
              <a:t>– </a:t>
            </a:r>
            <a:fld id="{3D134449-FCEE-41A5-9DD3-192DE06DFEA1}" type="slidenum">
              <a:rPr lang="en-US"/>
              <a:pPr>
                <a:defRPr/>
              </a:pPr>
              <a:t>‹N°›</a:t>
            </a:fld>
            <a:r>
              <a:rPr lang="en-US"/>
              <a:t> –</a:t>
            </a:r>
          </a:p>
        </p:txBody>
      </p:sp>
    </p:spTree>
    <p:extLst>
      <p:ext uri="{BB962C8B-B14F-4D97-AF65-F5344CB8AC3E}">
        <p14:creationId xmlns:p14="http://schemas.microsoft.com/office/powerpoint/2010/main" xmlns="" val="246721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13"/>
          <p:cNvSpPr>
            <a:spLocks noGrp="1" noChangeArrowheads="1"/>
          </p:cNvSpPr>
          <p:nvPr>
            <p:ph type="dt" sz="half" idx="10"/>
          </p:nvPr>
        </p:nvSpPr>
        <p:spPr>
          <a:ln/>
        </p:spPr>
        <p:txBody>
          <a:bodyPr/>
          <a:lstStyle>
            <a:lvl1pPr>
              <a:defRPr/>
            </a:lvl1pPr>
          </a:lstStyle>
          <a:p>
            <a:pPr>
              <a:defRPr/>
            </a:pPr>
            <a:endParaRPr lang="en-US" dirty="0"/>
          </a:p>
        </p:txBody>
      </p:sp>
      <p:sp>
        <p:nvSpPr>
          <p:cNvPr id="4" name="Rectangle 14"/>
          <p:cNvSpPr>
            <a:spLocks noGrp="1" noChangeArrowheads="1"/>
          </p:cNvSpPr>
          <p:nvPr>
            <p:ph type="sldNum" sz="quarter" idx="11"/>
          </p:nvPr>
        </p:nvSpPr>
        <p:spPr>
          <a:ln/>
        </p:spPr>
        <p:txBody>
          <a:bodyPr/>
          <a:lstStyle>
            <a:lvl1pPr>
              <a:defRPr/>
            </a:lvl1pPr>
          </a:lstStyle>
          <a:p>
            <a:pPr>
              <a:defRPr/>
            </a:pPr>
            <a:r>
              <a:rPr lang="en-US"/>
              <a:t>– </a:t>
            </a:r>
            <a:fld id="{3FF265EA-1264-4A45-90B5-8521EB806094}" type="slidenum">
              <a:rPr lang="en-US"/>
              <a:pPr>
                <a:defRPr/>
              </a:pPr>
              <a:t>‹N°›</a:t>
            </a:fld>
            <a:r>
              <a:rPr lang="en-US"/>
              <a:t> –</a:t>
            </a:r>
          </a:p>
        </p:txBody>
      </p:sp>
    </p:spTree>
    <p:extLst>
      <p:ext uri="{BB962C8B-B14F-4D97-AF65-F5344CB8AC3E}">
        <p14:creationId xmlns:p14="http://schemas.microsoft.com/office/powerpoint/2010/main" xmlns="" val="363429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dirty="0"/>
          </a:p>
        </p:txBody>
      </p:sp>
      <p:sp>
        <p:nvSpPr>
          <p:cNvPr id="3" name="Rectangle 14"/>
          <p:cNvSpPr>
            <a:spLocks noGrp="1" noChangeArrowheads="1"/>
          </p:cNvSpPr>
          <p:nvPr>
            <p:ph type="sldNum" sz="quarter" idx="11"/>
          </p:nvPr>
        </p:nvSpPr>
        <p:spPr>
          <a:ln/>
        </p:spPr>
        <p:txBody>
          <a:bodyPr/>
          <a:lstStyle>
            <a:lvl1pPr>
              <a:defRPr/>
            </a:lvl1pPr>
          </a:lstStyle>
          <a:p>
            <a:pPr>
              <a:defRPr/>
            </a:pPr>
            <a:r>
              <a:rPr lang="en-US"/>
              <a:t>– </a:t>
            </a:r>
            <a:fld id="{1261EFA1-BA55-469A-90F8-345ADA850853}" type="slidenum">
              <a:rPr lang="en-US"/>
              <a:pPr>
                <a:defRPr/>
              </a:pPr>
              <a:t>‹N°›</a:t>
            </a:fld>
            <a:r>
              <a:rPr lang="en-US"/>
              <a:t> –</a:t>
            </a:r>
          </a:p>
        </p:txBody>
      </p:sp>
    </p:spTree>
    <p:extLst>
      <p:ext uri="{BB962C8B-B14F-4D97-AF65-F5344CB8AC3E}">
        <p14:creationId xmlns:p14="http://schemas.microsoft.com/office/powerpoint/2010/main" xmlns="" val="125571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3"/>
          <p:cNvSpPr>
            <a:spLocks noGrp="1" noChangeArrowheads="1"/>
          </p:cNvSpPr>
          <p:nvPr>
            <p:ph type="dt" sz="half" idx="10"/>
          </p:nvPr>
        </p:nvSpPr>
        <p:spPr>
          <a:ln/>
        </p:spPr>
        <p:txBody>
          <a:bodyPr/>
          <a:lstStyle>
            <a:lvl1pPr>
              <a:defRPr/>
            </a:lvl1pPr>
          </a:lstStyle>
          <a:p>
            <a:pPr>
              <a:defRPr/>
            </a:pPr>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r>
              <a:rPr lang="en-US"/>
              <a:t>– </a:t>
            </a:r>
            <a:fld id="{0EAA67FF-F8DA-470A-B978-E7915429CDD9}" type="slidenum">
              <a:rPr lang="en-US"/>
              <a:pPr>
                <a:defRPr/>
              </a:pPr>
              <a:t>‹N°›</a:t>
            </a:fld>
            <a:r>
              <a:rPr lang="en-US"/>
              <a:t> –</a:t>
            </a:r>
          </a:p>
        </p:txBody>
      </p:sp>
    </p:spTree>
    <p:extLst>
      <p:ext uri="{BB962C8B-B14F-4D97-AF65-F5344CB8AC3E}">
        <p14:creationId xmlns:p14="http://schemas.microsoft.com/office/powerpoint/2010/main" xmlns="" val="2991935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3"/>
          <p:cNvSpPr>
            <a:spLocks noGrp="1" noChangeArrowheads="1"/>
          </p:cNvSpPr>
          <p:nvPr>
            <p:ph type="dt" sz="half" idx="10"/>
          </p:nvPr>
        </p:nvSpPr>
        <p:spPr>
          <a:ln/>
        </p:spPr>
        <p:txBody>
          <a:bodyPr/>
          <a:lstStyle>
            <a:lvl1pPr>
              <a:defRPr/>
            </a:lvl1pPr>
          </a:lstStyle>
          <a:p>
            <a:pPr>
              <a:defRPr/>
            </a:pPr>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r>
              <a:rPr lang="en-US"/>
              <a:t>– </a:t>
            </a:r>
            <a:fld id="{CBD83C3E-3295-46CA-8BAC-F9597ED4254A}" type="slidenum">
              <a:rPr lang="en-US"/>
              <a:pPr>
                <a:defRPr/>
              </a:pPr>
              <a:t>‹N°›</a:t>
            </a:fld>
            <a:r>
              <a:rPr lang="en-US"/>
              <a:t> –</a:t>
            </a:r>
          </a:p>
        </p:txBody>
      </p:sp>
    </p:spTree>
    <p:extLst>
      <p:ext uri="{BB962C8B-B14F-4D97-AF65-F5344CB8AC3E}">
        <p14:creationId xmlns:p14="http://schemas.microsoft.com/office/powerpoint/2010/main" xmlns="" val="128245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1026" name="Rectangle 29"/>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fr-FR"/>
          </a:p>
        </p:txBody>
      </p:sp>
      <p:pic>
        <p:nvPicPr>
          <p:cNvPr id="1027" name="Picture 26"/>
          <p:cNvPicPr>
            <a:picLocks noChangeAspect="1" noChangeArrowheads="1"/>
          </p:cNvPicPr>
          <p:nvPr/>
        </p:nvPicPr>
        <p:blipFill>
          <a:blip r:embed="rId13" cstate="print">
            <a:duotone>
              <a:prstClr val="black"/>
              <a:schemeClr val="tx1">
                <a:lumMod val="90000"/>
                <a:lumOff val="10000"/>
                <a:tint val="45000"/>
                <a:satMod val="400000"/>
              </a:schemeClr>
            </a:duotone>
            <a:extLst>
              <a:ext uri="{28A0092B-C50C-407E-A947-70E740481C1C}">
                <a14:useLocalDpi xmlns:a14="http://schemas.microsoft.com/office/drawing/2010/main" xmlns="" val="0"/>
              </a:ext>
            </a:extLst>
          </a:blip>
          <a:srcRect t="85843"/>
          <a:stretch>
            <a:fillRect/>
          </a:stretch>
        </p:blipFill>
        <p:spPr bwMode="auto">
          <a:xfrm>
            <a:off x="533400" y="815515"/>
            <a:ext cx="8250238" cy="93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533400" y="115888"/>
            <a:ext cx="5541963"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fr-FR" smtClean="0"/>
              <a:t>Cliquez pour modifier le style du titre</a:t>
            </a:r>
            <a:endParaRPr lang="en-US" smtClean="0"/>
          </a:p>
        </p:txBody>
      </p:sp>
      <p:sp>
        <p:nvSpPr>
          <p:cNvPr id="1029" name="Rectangle 3"/>
          <p:cNvSpPr>
            <a:spLocks noGrp="1" noChangeArrowheads="1"/>
          </p:cNvSpPr>
          <p:nvPr>
            <p:ph type="body" idx="1"/>
          </p:nvPr>
        </p:nvSpPr>
        <p:spPr bwMode="auto">
          <a:xfrm>
            <a:off x="533400" y="1146175"/>
            <a:ext cx="8153400" cy="502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smtClean="0"/>
          </a:p>
        </p:txBody>
      </p:sp>
      <p:sp>
        <p:nvSpPr>
          <p:cNvPr id="1037" name="Rectangle 13"/>
          <p:cNvSpPr>
            <a:spLocks noGrp="1" noChangeArrowheads="1"/>
          </p:cNvSpPr>
          <p:nvPr>
            <p:ph type="dt" sz="half" idx="2"/>
          </p:nvPr>
        </p:nvSpPr>
        <p:spPr bwMode="auto">
          <a:xfrm>
            <a:off x="533400" y="6577013"/>
            <a:ext cx="1428750" cy="1984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solidFill>
                  <a:srgbClr val="FF9900"/>
                </a:solidFill>
                <a:latin typeface="Arial" charset="0"/>
                <a:cs typeface="+mn-cs"/>
              </a:defRPr>
            </a:lvl1pPr>
          </a:lstStyle>
          <a:p>
            <a:pPr>
              <a:defRPr/>
            </a:pPr>
            <a:endParaRPr lang="en-US" dirty="0"/>
          </a:p>
        </p:txBody>
      </p:sp>
      <p:sp>
        <p:nvSpPr>
          <p:cNvPr id="1038" name="Rectangle 14"/>
          <p:cNvSpPr>
            <a:spLocks noGrp="1" noChangeArrowheads="1"/>
          </p:cNvSpPr>
          <p:nvPr>
            <p:ph type="sldNum" sz="quarter" idx="4"/>
          </p:nvPr>
        </p:nvSpPr>
        <p:spPr bwMode="auto">
          <a:xfrm>
            <a:off x="4346575" y="6577013"/>
            <a:ext cx="534988" cy="1984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1000">
                <a:solidFill>
                  <a:srgbClr val="FF9900"/>
                </a:solidFill>
                <a:latin typeface="Arial" charset="0"/>
                <a:cs typeface="+mn-cs"/>
              </a:defRPr>
            </a:lvl1pPr>
          </a:lstStyle>
          <a:p>
            <a:pPr>
              <a:defRPr/>
            </a:pPr>
            <a:r>
              <a:rPr lang="en-US"/>
              <a:t>– </a:t>
            </a:r>
            <a:fld id="{D11D3925-42ED-47E0-80EA-2D4A8F0F1725}" type="slidenum">
              <a:rPr lang="en-US"/>
              <a:pPr>
                <a:defRPr/>
              </a:pPr>
              <a:t>‹N°›</a:t>
            </a:fld>
            <a:r>
              <a:rPr lang="en-US"/>
              <a:t> –</a:t>
            </a:r>
          </a:p>
        </p:txBody>
      </p:sp>
      <p:pic>
        <p:nvPicPr>
          <p:cNvPr id="1032" name="Image 8" descr="crise_logo.jpg" hidden="1"/>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643688" y="71438"/>
            <a:ext cx="2071687"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Image 8"/>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143636" y="71438"/>
            <a:ext cx="2071687"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
          <p:cNvPicPr>
            <a:picLocks noChangeAspect="1" noChangeArrowheads="1"/>
          </p:cNvPicPr>
          <p:nvPr userDrawn="1"/>
        </p:nvPicPr>
        <p:blipFill>
          <a:blip r:embed="rId16" cstate="print"/>
          <a:srcRect/>
          <a:stretch>
            <a:fillRect/>
          </a:stretch>
        </p:blipFill>
        <p:spPr bwMode="auto">
          <a:xfrm>
            <a:off x="8141943" y="71414"/>
            <a:ext cx="859213" cy="64291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5" r:id="rId1"/>
    <p:sldLayoutId id="2147484116"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iming>
    <p:tnLst>
      <p:par>
        <p:cTn id="1" dur="indefinite" restart="never" nodeType="tmRoot"/>
      </p:par>
    </p:tnLst>
  </p:timing>
  <p:hf hdr="0" ftr="0"/>
  <p:txStyles>
    <p:titleStyle>
      <a:lvl1pPr algn="l" rtl="0" eaLnBrk="0" fontAlgn="base" hangingPunct="0">
        <a:spcBef>
          <a:spcPct val="0"/>
        </a:spcBef>
        <a:spcAft>
          <a:spcPct val="0"/>
        </a:spcAft>
        <a:defRPr sz="2400">
          <a:solidFill>
            <a:srgbClr val="FD750F"/>
          </a:solidFill>
          <a:latin typeface="+mj-lt"/>
          <a:ea typeface="+mj-ea"/>
          <a:cs typeface="+mj-cs"/>
        </a:defRPr>
      </a:lvl1pPr>
      <a:lvl2pPr algn="l" rtl="0" eaLnBrk="0" fontAlgn="base" hangingPunct="0">
        <a:spcBef>
          <a:spcPct val="0"/>
        </a:spcBef>
        <a:spcAft>
          <a:spcPct val="0"/>
        </a:spcAft>
        <a:defRPr sz="2400">
          <a:solidFill>
            <a:srgbClr val="FD750F"/>
          </a:solidFill>
          <a:latin typeface="Arial" charset="0"/>
        </a:defRPr>
      </a:lvl2pPr>
      <a:lvl3pPr algn="l" rtl="0" eaLnBrk="0" fontAlgn="base" hangingPunct="0">
        <a:spcBef>
          <a:spcPct val="0"/>
        </a:spcBef>
        <a:spcAft>
          <a:spcPct val="0"/>
        </a:spcAft>
        <a:defRPr sz="2400">
          <a:solidFill>
            <a:srgbClr val="FD750F"/>
          </a:solidFill>
          <a:latin typeface="Arial" charset="0"/>
        </a:defRPr>
      </a:lvl3pPr>
      <a:lvl4pPr algn="l" rtl="0" eaLnBrk="0" fontAlgn="base" hangingPunct="0">
        <a:spcBef>
          <a:spcPct val="0"/>
        </a:spcBef>
        <a:spcAft>
          <a:spcPct val="0"/>
        </a:spcAft>
        <a:defRPr sz="2400">
          <a:solidFill>
            <a:srgbClr val="FD750F"/>
          </a:solidFill>
          <a:latin typeface="Arial" charset="0"/>
        </a:defRPr>
      </a:lvl4pPr>
      <a:lvl5pPr algn="l" rtl="0" eaLnBrk="0" fontAlgn="base" hangingPunct="0">
        <a:spcBef>
          <a:spcPct val="0"/>
        </a:spcBef>
        <a:spcAft>
          <a:spcPct val="0"/>
        </a:spcAft>
        <a:defRPr sz="2400">
          <a:solidFill>
            <a:srgbClr val="FD750F"/>
          </a:solidFill>
          <a:latin typeface="Arial" charset="0"/>
        </a:defRPr>
      </a:lvl5pPr>
      <a:lvl6pPr marL="457200" algn="l" rtl="0" eaLnBrk="1" fontAlgn="base" hangingPunct="1">
        <a:spcBef>
          <a:spcPct val="0"/>
        </a:spcBef>
        <a:spcAft>
          <a:spcPct val="0"/>
        </a:spcAft>
        <a:defRPr sz="2400">
          <a:solidFill>
            <a:srgbClr val="00477B"/>
          </a:solidFill>
          <a:latin typeface="Arial" charset="0"/>
        </a:defRPr>
      </a:lvl6pPr>
      <a:lvl7pPr marL="914400" algn="l" rtl="0" eaLnBrk="1" fontAlgn="base" hangingPunct="1">
        <a:spcBef>
          <a:spcPct val="0"/>
        </a:spcBef>
        <a:spcAft>
          <a:spcPct val="0"/>
        </a:spcAft>
        <a:defRPr sz="2400">
          <a:solidFill>
            <a:srgbClr val="00477B"/>
          </a:solidFill>
          <a:latin typeface="Arial" charset="0"/>
        </a:defRPr>
      </a:lvl7pPr>
      <a:lvl8pPr marL="1371600" algn="l" rtl="0" eaLnBrk="1" fontAlgn="base" hangingPunct="1">
        <a:spcBef>
          <a:spcPct val="0"/>
        </a:spcBef>
        <a:spcAft>
          <a:spcPct val="0"/>
        </a:spcAft>
        <a:defRPr sz="2400">
          <a:solidFill>
            <a:srgbClr val="00477B"/>
          </a:solidFill>
          <a:latin typeface="Arial" charset="0"/>
        </a:defRPr>
      </a:lvl8pPr>
      <a:lvl9pPr marL="1828800" algn="l" rtl="0" eaLnBrk="1" fontAlgn="base" hangingPunct="1">
        <a:spcBef>
          <a:spcPct val="0"/>
        </a:spcBef>
        <a:spcAft>
          <a:spcPct val="0"/>
        </a:spcAft>
        <a:defRPr sz="2400">
          <a:solidFill>
            <a:srgbClr val="00477B"/>
          </a:solidFill>
          <a:latin typeface="Arial" charset="0"/>
        </a:defRPr>
      </a:lvl9pPr>
    </p:titleStyle>
    <p:bodyStyle>
      <a:lvl1pPr marL="231775" indent="-231775" algn="l" rtl="0" eaLnBrk="0" fontAlgn="base" hangingPunct="0">
        <a:spcBef>
          <a:spcPct val="0"/>
        </a:spcBef>
        <a:spcAft>
          <a:spcPts val="600"/>
        </a:spcAft>
        <a:buClr>
          <a:srgbClr val="8B0F04"/>
        </a:buClr>
        <a:buFont typeface="Wingdings" pitchFamily="2" charset="2"/>
        <a:buChar char="§"/>
        <a:defRPr sz="3200">
          <a:solidFill>
            <a:schemeClr val="bg1"/>
          </a:solidFill>
          <a:latin typeface="+mn-lt"/>
          <a:ea typeface="+mn-ea"/>
          <a:cs typeface="+mn-cs"/>
        </a:defRPr>
      </a:lvl1pPr>
      <a:lvl2pPr marL="573088" indent="-227013" algn="l" rtl="0" eaLnBrk="0" fontAlgn="base" hangingPunct="0">
        <a:spcBef>
          <a:spcPct val="0"/>
        </a:spcBef>
        <a:spcAft>
          <a:spcPts val="600"/>
        </a:spcAft>
        <a:buClr>
          <a:srgbClr val="07467F"/>
        </a:buClr>
        <a:buFont typeface="Wingdings" pitchFamily="2" charset="2"/>
        <a:buChar char="§"/>
        <a:defRPr sz="1600">
          <a:solidFill>
            <a:schemeClr val="bg1"/>
          </a:solidFill>
          <a:latin typeface="+mn-lt"/>
        </a:defRPr>
      </a:lvl2pPr>
      <a:lvl3pPr marL="914400" indent="-227013" algn="l" rtl="0" eaLnBrk="0" fontAlgn="base" hangingPunct="0">
        <a:spcBef>
          <a:spcPct val="0"/>
        </a:spcBef>
        <a:spcAft>
          <a:spcPts val="600"/>
        </a:spcAft>
        <a:buClr>
          <a:schemeClr val="accent2"/>
        </a:buClr>
        <a:buFont typeface="Wingdings" pitchFamily="2" charset="2"/>
        <a:buChar char="§"/>
        <a:defRPr sz="1600">
          <a:solidFill>
            <a:schemeClr val="bg1"/>
          </a:solidFill>
          <a:latin typeface="+mn-lt"/>
        </a:defRPr>
      </a:lvl3pPr>
      <a:lvl4pPr marL="1254125" indent="-225425" algn="l" rtl="0" eaLnBrk="0" fontAlgn="base" hangingPunct="0">
        <a:spcBef>
          <a:spcPct val="25000"/>
        </a:spcBef>
        <a:spcAft>
          <a:spcPts val="600"/>
        </a:spcAft>
        <a:buClr>
          <a:schemeClr val="bg2"/>
        </a:buClr>
        <a:buFont typeface="Wingdings" pitchFamily="2" charset="2"/>
        <a:buChar char="§"/>
        <a:defRPr sz="1400">
          <a:solidFill>
            <a:schemeClr val="bg1"/>
          </a:solidFill>
          <a:latin typeface="+mn-lt"/>
        </a:defRPr>
      </a:lvl4pPr>
      <a:lvl5pPr marL="1541463" indent="-173038" algn="l" rtl="0" eaLnBrk="0" fontAlgn="base" hangingPunct="0">
        <a:spcBef>
          <a:spcPct val="25000"/>
        </a:spcBef>
        <a:spcAft>
          <a:spcPts val="600"/>
        </a:spcAft>
        <a:buClr>
          <a:srgbClr val="A3A3A3"/>
        </a:buClr>
        <a:buFont typeface="Wingdings" pitchFamily="2" charset="2"/>
        <a:buChar char="§"/>
        <a:defRPr sz="1400">
          <a:solidFill>
            <a:schemeClr val="bg1"/>
          </a:solidFill>
          <a:latin typeface="+mn-lt"/>
        </a:defRPr>
      </a:lvl5pPr>
      <a:lvl6pPr marL="1998663" indent="-173038" algn="l" rtl="0" eaLnBrk="1" fontAlgn="base" hangingPunct="1">
        <a:spcBef>
          <a:spcPct val="25000"/>
        </a:spcBef>
        <a:spcAft>
          <a:spcPts val="600"/>
        </a:spcAft>
        <a:buClr>
          <a:srgbClr val="A3A3A3"/>
        </a:buClr>
        <a:buFont typeface="Wingdings" pitchFamily="2" charset="2"/>
        <a:buChar char="§"/>
        <a:defRPr sz="1400">
          <a:solidFill>
            <a:schemeClr val="tx1"/>
          </a:solidFill>
          <a:latin typeface="+mn-lt"/>
        </a:defRPr>
      </a:lvl6pPr>
      <a:lvl7pPr marL="2455863" indent="-173038" algn="l" rtl="0" eaLnBrk="1" fontAlgn="base" hangingPunct="1">
        <a:spcBef>
          <a:spcPct val="25000"/>
        </a:spcBef>
        <a:spcAft>
          <a:spcPts val="600"/>
        </a:spcAft>
        <a:buClr>
          <a:srgbClr val="A3A3A3"/>
        </a:buClr>
        <a:buFont typeface="Wingdings" pitchFamily="2" charset="2"/>
        <a:buChar char="§"/>
        <a:defRPr sz="1400">
          <a:solidFill>
            <a:schemeClr val="tx1"/>
          </a:solidFill>
          <a:latin typeface="+mn-lt"/>
        </a:defRPr>
      </a:lvl7pPr>
      <a:lvl8pPr marL="2913063" indent="-173038" algn="l" rtl="0" eaLnBrk="1" fontAlgn="base" hangingPunct="1">
        <a:spcBef>
          <a:spcPct val="25000"/>
        </a:spcBef>
        <a:spcAft>
          <a:spcPts val="600"/>
        </a:spcAft>
        <a:buClr>
          <a:srgbClr val="A3A3A3"/>
        </a:buClr>
        <a:buFont typeface="Wingdings" pitchFamily="2" charset="2"/>
        <a:buChar char="§"/>
        <a:defRPr sz="1400">
          <a:solidFill>
            <a:schemeClr val="tx1"/>
          </a:solidFill>
          <a:latin typeface="+mn-lt"/>
        </a:defRPr>
      </a:lvl8pPr>
      <a:lvl9pPr marL="3370263" indent="-173038" algn="l" rtl="0" eaLnBrk="1" fontAlgn="base" hangingPunct="1">
        <a:spcBef>
          <a:spcPct val="25000"/>
        </a:spcBef>
        <a:spcAft>
          <a:spcPts val="600"/>
        </a:spcAft>
        <a:buClr>
          <a:srgbClr val="A3A3A3"/>
        </a:buClr>
        <a:buFont typeface="Wingdings" pitchFamily="2" charset="2"/>
        <a:buChar char="§"/>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image" Target="../media/image19.jpeg"/><Relationship Id="rId4" Type="http://schemas.openxmlformats.org/officeDocument/2006/relationships/image" Target="../media/image54.png"/><Relationship Id="rId9" Type="http://schemas.openxmlformats.org/officeDocument/2006/relationships/image" Target="../media/image5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p:cNvPicPr>
            <a:picLocks noChangeAspect="1" noChangeArrowheads="1"/>
          </p:cNvPicPr>
          <p:nvPr/>
        </p:nvPicPr>
        <p:blipFill>
          <a:blip r:embed="rId3" cstate="print"/>
          <a:srcRect/>
          <a:stretch>
            <a:fillRect/>
          </a:stretch>
        </p:blipFill>
        <p:spPr bwMode="auto">
          <a:xfrm>
            <a:off x="7429520" y="214290"/>
            <a:ext cx="1527515" cy="1142984"/>
          </a:xfrm>
          <a:prstGeom prst="rect">
            <a:avLst/>
          </a:prstGeom>
          <a:noFill/>
          <a:ln w="9525">
            <a:noFill/>
            <a:miter lim="800000"/>
            <a:headEnd/>
            <a:tailEnd/>
          </a:ln>
        </p:spPr>
      </p:pic>
      <p:sp>
        <p:nvSpPr>
          <p:cNvPr id="4" name="Titre 3"/>
          <p:cNvSpPr>
            <a:spLocks noGrp="1"/>
          </p:cNvSpPr>
          <p:nvPr>
            <p:ph type="ctrTitle"/>
          </p:nvPr>
        </p:nvSpPr>
        <p:spPr>
          <a:xfrm>
            <a:off x="500034" y="214290"/>
            <a:ext cx="6896120" cy="1381832"/>
          </a:xfrm>
        </p:spPr>
        <p:txBody>
          <a:bodyPr/>
          <a:lstStyle/>
          <a:p>
            <a:r>
              <a:rPr lang="fr-FR" sz="2800" dirty="0" smtClean="0"/>
              <a:t>CRISE – ICHS 2015</a:t>
            </a:r>
            <a:r>
              <a:rPr lang="fr-FR" dirty="0" smtClean="0"/>
              <a:t/>
            </a:r>
            <a:br>
              <a:rPr lang="fr-FR" dirty="0" smtClean="0"/>
            </a:br>
            <a:r>
              <a:rPr lang="en-US" sz="1200" b="1" dirty="0" smtClean="0"/>
              <a:t>MIXED E-LEARNING AND VIRTUAL REALITY PEDAGOGICAL APPROACH FOR INNOVATIVE HYDROGEN SAFETY TRAINING FOR FIRST RESPONDERS </a:t>
            </a:r>
            <a:r>
              <a:rPr lang="en-US" sz="800" b="1" dirty="0" smtClean="0"/>
              <a:t/>
            </a:r>
            <a:br>
              <a:rPr lang="en-US" sz="800" b="1" dirty="0" smtClean="0"/>
            </a:br>
            <a:r>
              <a:rPr lang="en-US" sz="1200" b="1" dirty="0" smtClean="0"/>
              <a:t/>
            </a:r>
            <a:br>
              <a:rPr lang="en-US" sz="1200" b="1" dirty="0" smtClean="0"/>
            </a:br>
            <a:r>
              <a:rPr lang="sv-SE" sz="1400" b="1" dirty="0" smtClean="0"/>
              <a:t>Tretsiakova-McNally S </a:t>
            </a:r>
            <a:r>
              <a:rPr lang="sv-SE" sz="1000" b="1" dirty="0" smtClean="0"/>
              <a:t>(1)</a:t>
            </a:r>
            <a:r>
              <a:rPr lang="sv-SE" sz="1400" b="1" dirty="0" smtClean="0"/>
              <a:t>, </a:t>
            </a:r>
            <a:r>
              <a:rPr lang="sv-SE" sz="1400" b="1" u="sng" dirty="0" smtClean="0"/>
              <a:t>Maranne E</a:t>
            </a:r>
            <a:r>
              <a:rPr lang="sv-SE" sz="1400" b="1" dirty="0" smtClean="0"/>
              <a:t> </a:t>
            </a:r>
            <a:r>
              <a:rPr lang="sv-SE" sz="1000" b="1" dirty="0" smtClean="0"/>
              <a:t>(2)</a:t>
            </a:r>
            <a:r>
              <a:rPr lang="sv-SE" sz="1400" b="1" dirty="0" smtClean="0"/>
              <a:t>, Verbecke F</a:t>
            </a:r>
            <a:r>
              <a:rPr lang="sv-SE" sz="1000" b="1" dirty="0" smtClean="0"/>
              <a:t>(3)</a:t>
            </a:r>
            <a:r>
              <a:rPr lang="sv-SE" sz="1400" b="1" dirty="0" smtClean="0"/>
              <a:t> and Molkov V </a:t>
            </a:r>
            <a:r>
              <a:rPr lang="sv-SE" sz="1000" b="1" dirty="0" smtClean="0"/>
              <a:t>(1)</a:t>
            </a:r>
            <a:r>
              <a:rPr lang="sv-SE" sz="1800" b="1" dirty="0" smtClean="0"/>
              <a:t/>
            </a:r>
            <a:br>
              <a:rPr lang="sv-SE" sz="1800" b="1" dirty="0" smtClean="0"/>
            </a:br>
            <a:endParaRPr lang="fr-FR"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Online </a:t>
            </a:r>
            <a:r>
              <a:rPr lang="fr-FR" dirty="0" err="1" smtClean="0"/>
              <a:t>Exercises</a:t>
            </a:r>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10</a:t>
            </a:fld>
            <a:r>
              <a:rPr lang="en-US" smtClean="0"/>
              <a:t> –</a:t>
            </a:r>
            <a:endParaRPr lang="en-US"/>
          </a:p>
        </p:txBody>
      </p:sp>
      <p:pic>
        <p:nvPicPr>
          <p:cNvPr id="55298" name="Picture 2" descr="C:\Users\Eric\Desktop\ICHS\HyResponse Screenshots\Illustrations H2 Applications\ForkLift.jpg"/>
          <p:cNvPicPr>
            <a:picLocks noChangeAspect="1" noChangeArrowheads="1"/>
          </p:cNvPicPr>
          <p:nvPr/>
        </p:nvPicPr>
        <p:blipFill>
          <a:blip r:embed="rId2" cstate="print"/>
          <a:srcRect/>
          <a:stretch>
            <a:fillRect/>
          </a:stretch>
        </p:blipFill>
        <p:spPr bwMode="auto">
          <a:xfrm>
            <a:off x="3786182" y="1357298"/>
            <a:ext cx="5000659" cy="2500330"/>
          </a:xfrm>
          <a:prstGeom prst="rect">
            <a:avLst/>
          </a:prstGeom>
          <a:noFill/>
        </p:spPr>
      </p:pic>
      <p:pic>
        <p:nvPicPr>
          <p:cNvPr id="55299" name="Picture 3" descr="C:\Users\Eric\Desktop\ICHS\HyResponse Screenshots\Illustrations H2 Applications\Passengers_vehicles.jpg"/>
          <p:cNvPicPr>
            <a:picLocks noChangeAspect="1" noChangeArrowheads="1"/>
          </p:cNvPicPr>
          <p:nvPr/>
        </p:nvPicPr>
        <p:blipFill>
          <a:blip r:embed="rId3" cstate="print"/>
          <a:srcRect/>
          <a:stretch>
            <a:fillRect/>
          </a:stretch>
        </p:blipFill>
        <p:spPr bwMode="auto">
          <a:xfrm>
            <a:off x="3714744" y="4000504"/>
            <a:ext cx="5072097" cy="2536049"/>
          </a:xfrm>
          <a:prstGeom prst="rect">
            <a:avLst/>
          </a:prstGeom>
          <a:noFill/>
        </p:spPr>
      </p:pic>
      <p:sp>
        <p:nvSpPr>
          <p:cNvPr id="8" name="ZoneTexte 7"/>
          <p:cNvSpPr txBox="1"/>
          <p:nvPr/>
        </p:nvSpPr>
        <p:spPr>
          <a:xfrm>
            <a:off x="214282" y="1357298"/>
            <a:ext cx="3786214" cy="4708981"/>
          </a:xfrm>
          <a:prstGeom prst="rect">
            <a:avLst/>
          </a:prstGeom>
          <a:noFill/>
        </p:spPr>
        <p:txBody>
          <a:bodyPr wrap="square" rtlCol="0">
            <a:spAutoFit/>
          </a:bodyPr>
          <a:lstStyle/>
          <a:p>
            <a:r>
              <a:rPr lang="fr-FR" sz="2400" b="1" dirty="0" smtClean="0">
                <a:solidFill>
                  <a:srgbClr val="FF9933"/>
                </a:solidFill>
              </a:rPr>
              <a:t>Single user </a:t>
            </a:r>
            <a:r>
              <a:rPr lang="fr-FR" sz="2400" b="1" dirty="0" err="1" smtClean="0">
                <a:solidFill>
                  <a:srgbClr val="FF9933"/>
                </a:solidFill>
              </a:rPr>
              <a:t>exercise</a:t>
            </a:r>
            <a:endParaRPr lang="fr-FR" sz="2400" b="1" dirty="0" smtClean="0">
              <a:solidFill>
                <a:srgbClr val="FF9933"/>
              </a:solidFill>
            </a:endParaRPr>
          </a:p>
          <a:p>
            <a:r>
              <a:rPr lang="fr-FR" sz="1800" b="1" dirty="0" smtClean="0">
                <a:solidFill>
                  <a:srgbClr val="FF9933"/>
                </a:solidFill>
              </a:rPr>
              <a:t>‘Man </a:t>
            </a:r>
            <a:r>
              <a:rPr lang="fr-FR" sz="1800" b="1" dirty="0" err="1" smtClean="0">
                <a:solidFill>
                  <a:srgbClr val="FF9933"/>
                </a:solidFill>
              </a:rPr>
              <a:t>against</a:t>
            </a:r>
            <a:r>
              <a:rPr lang="fr-FR" sz="1800" b="1" dirty="0" smtClean="0">
                <a:solidFill>
                  <a:srgbClr val="FF9933"/>
                </a:solidFill>
              </a:rPr>
              <a:t> the Machine’</a:t>
            </a:r>
          </a:p>
          <a:p>
            <a:endParaRPr lang="fr-FR" sz="1800" b="1" dirty="0" smtClean="0">
              <a:solidFill>
                <a:srgbClr val="FF9933"/>
              </a:solidFill>
            </a:endParaRPr>
          </a:p>
          <a:p>
            <a:r>
              <a:rPr lang="fr-FR" sz="2400" b="1" dirty="0" smtClean="0">
                <a:solidFill>
                  <a:srgbClr val="FF9933"/>
                </a:solidFill>
              </a:rPr>
              <a:t>Multi User/</a:t>
            </a:r>
            <a:r>
              <a:rPr lang="fr-FR" sz="2400" b="1" dirty="0" err="1" smtClean="0">
                <a:solidFill>
                  <a:srgbClr val="FF9933"/>
                </a:solidFill>
              </a:rPr>
              <a:t>agencies</a:t>
            </a:r>
            <a:r>
              <a:rPr lang="fr-FR" sz="2400" b="1" dirty="0" smtClean="0">
                <a:solidFill>
                  <a:srgbClr val="FF9933"/>
                </a:solidFill>
              </a:rPr>
              <a:t> </a:t>
            </a:r>
            <a:r>
              <a:rPr lang="fr-FR" sz="2400" b="1" dirty="0" err="1" smtClean="0">
                <a:solidFill>
                  <a:srgbClr val="FF9933"/>
                </a:solidFill>
              </a:rPr>
              <a:t>Exercise</a:t>
            </a:r>
            <a:endParaRPr lang="fr-FR" sz="2400" b="1" dirty="0" smtClean="0">
              <a:solidFill>
                <a:srgbClr val="FF9933"/>
              </a:solidFill>
            </a:endParaRPr>
          </a:p>
          <a:p>
            <a:endParaRPr lang="fr-FR" sz="2400" b="1" dirty="0" smtClean="0">
              <a:solidFill>
                <a:srgbClr val="FF9933"/>
              </a:solidFill>
            </a:endParaRPr>
          </a:p>
          <a:p>
            <a:endParaRPr lang="fr-FR" sz="2400" b="1" dirty="0" smtClean="0">
              <a:solidFill>
                <a:srgbClr val="FF9933"/>
              </a:solidFill>
            </a:endParaRPr>
          </a:p>
          <a:p>
            <a:endParaRPr lang="fr-FR" sz="2400" b="1" dirty="0" smtClean="0">
              <a:solidFill>
                <a:srgbClr val="FF9933"/>
              </a:solidFill>
            </a:endParaRPr>
          </a:p>
          <a:p>
            <a:r>
              <a:rPr lang="fr-FR" sz="2400" b="1" dirty="0" smtClean="0">
                <a:solidFill>
                  <a:srgbClr val="FF9933"/>
                </a:solidFill>
              </a:rPr>
              <a:t>VR as </a:t>
            </a:r>
            <a:r>
              <a:rPr lang="fr-FR" sz="2400" b="1" dirty="0" err="1" smtClean="0">
                <a:solidFill>
                  <a:srgbClr val="FF9933"/>
                </a:solidFill>
              </a:rPr>
              <a:t>shared</a:t>
            </a:r>
            <a:r>
              <a:rPr lang="fr-FR" sz="2400" b="1" dirty="0" smtClean="0">
                <a:solidFill>
                  <a:srgbClr val="FF9933"/>
                </a:solidFill>
              </a:rPr>
              <a:t> </a:t>
            </a:r>
            <a:r>
              <a:rPr lang="fr-FR" sz="2400" b="1" dirty="0" err="1" smtClean="0">
                <a:solidFill>
                  <a:srgbClr val="FF9933"/>
                </a:solidFill>
              </a:rPr>
              <a:t>experience</a:t>
            </a:r>
            <a:r>
              <a:rPr lang="fr-FR" sz="2400" b="1" dirty="0" smtClean="0">
                <a:solidFill>
                  <a:srgbClr val="FF9933"/>
                </a:solidFill>
              </a:rPr>
              <a:t> </a:t>
            </a:r>
            <a:r>
              <a:rPr lang="fr-FR" sz="2400" b="1" dirty="0" err="1" smtClean="0">
                <a:solidFill>
                  <a:srgbClr val="FF9933"/>
                </a:solidFill>
              </a:rPr>
              <a:t>enabler</a:t>
            </a:r>
            <a:endParaRPr lang="fr-FR" sz="2400" b="1" dirty="0" smtClean="0">
              <a:solidFill>
                <a:srgbClr val="FF9933"/>
              </a:solidFill>
            </a:endParaRPr>
          </a:p>
          <a:p>
            <a:pPr>
              <a:tabLst>
                <a:tab pos="534988" algn="l"/>
              </a:tabLst>
            </a:pPr>
            <a:r>
              <a:rPr lang="fr-FR" sz="2400" b="1" dirty="0" smtClean="0">
                <a:solidFill>
                  <a:srgbClr val="FF9933"/>
                </a:solidFill>
              </a:rPr>
              <a:t> 	</a:t>
            </a:r>
          </a:p>
          <a:p>
            <a:pPr>
              <a:tabLst>
                <a:tab pos="534988" algn="l"/>
              </a:tabLst>
            </a:pPr>
            <a:endParaRPr lang="fr-FR" sz="2400" b="1" dirty="0" smtClean="0">
              <a:solidFill>
                <a:srgbClr val="FF9933"/>
              </a:solidFill>
            </a:endParaRPr>
          </a:p>
          <a:p>
            <a:pPr>
              <a:tabLst>
                <a:tab pos="534988" algn="l"/>
              </a:tabLst>
            </a:pPr>
            <a:r>
              <a:rPr lang="fr-FR" sz="2400" b="1" dirty="0" smtClean="0">
                <a:solidFill>
                  <a:srgbClr val="FF9933"/>
                </a:solidFill>
              </a:rPr>
              <a:t>	as </a:t>
            </a:r>
            <a:r>
              <a:rPr lang="fr-FR" sz="2400" b="1" i="1" u="sng" dirty="0" err="1" smtClean="0">
                <a:solidFill>
                  <a:srgbClr val="FF9933"/>
                </a:solidFill>
              </a:rPr>
              <a:t>common</a:t>
            </a:r>
            <a:r>
              <a:rPr lang="fr-FR" sz="2400" b="1" i="1" u="sng" dirty="0" smtClean="0">
                <a:solidFill>
                  <a:srgbClr val="FF9933"/>
                </a:solidFill>
              </a:rPr>
              <a:t> </a:t>
            </a:r>
            <a:r>
              <a:rPr lang="fr-FR" sz="2400" b="1" i="1" u="sng" dirty="0" err="1" smtClean="0">
                <a:solidFill>
                  <a:srgbClr val="FF9933"/>
                </a:solidFill>
              </a:rPr>
              <a:t>ground</a:t>
            </a:r>
            <a:endParaRPr lang="fr-FR" sz="2800" b="1" u="sng" dirty="0">
              <a:solidFill>
                <a:srgbClr val="FF9933"/>
              </a:solidFill>
            </a:endParaRPr>
          </a:p>
        </p:txBody>
      </p:sp>
      <p:cxnSp>
        <p:nvCxnSpPr>
          <p:cNvPr id="10" name="Connecteur droit 9"/>
          <p:cNvCxnSpPr/>
          <p:nvPr/>
        </p:nvCxnSpPr>
        <p:spPr bwMode="auto">
          <a:xfrm>
            <a:off x="857224" y="3571876"/>
            <a:ext cx="1785950" cy="1588"/>
          </a:xfrm>
          <a:prstGeom prst="line">
            <a:avLst/>
          </a:prstGeom>
          <a:solidFill>
            <a:srgbClr val="FFCC00"/>
          </a:solidFill>
          <a:ln w="19050" cap="flat" cmpd="sng" algn="ctr">
            <a:solidFill>
              <a:srgbClr val="FF6600"/>
            </a:solidFill>
            <a:prstDash val="dash"/>
            <a:round/>
            <a:headEnd type="none" w="med" len="med"/>
            <a:tailEnd type="none"/>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Hands On Training - </a:t>
            </a:r>
            <a:r>
              <a:rPr lang="fr-FR" dirty="0" err="1" smtClean="0"/>
              <a:t>Operational</a:t>
            </a:r>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11</a:t>
            </a:fld>
            <a:r>
              <a:rPr lang="en-US" smtClean="0"/>
              <a:t> –</a:t>
            </a:r>
            <a:endParaRPr lang="en-US"/>
          </a:p>
        </p:txBody>
      </p:sp>
      <p:pic>
        <p:nvPicPr>
          <p:cNvPr id="56322" name="Picture 2" descr="C:\Users\Eric\Desktop\ICHS\HyResponse Screenshots\ENSOSP Platform\150511-1.JPG"/>
          <p:cNvPicPr>
            <a:picLocks noChangeAspect="1" noChangeArrowheads="1"/>
          </p:cNvPicPr>
          <p:nvPr/>
        </p:nvPicPr>
        <p:blipFill>
          <a:blip r:embed="rId2" cstate="print"/>
          <a:srcRect/>
          <a:stretch>
            <a:fillRect/>
          </a:stretch>
        </p:blipFill>
        <p:spPr bwMode="auto">
          <a:xfrm>
            <a:off x="3500430" y="1714488"/>
            <a:ext cx="5238787" cy="3143272"/>
          </a:xfrm>
          <a:prstGeom prst="rect">
            <a:avLst/>
          </a:prstGeom>
          <a:noFill/>
        </p:spPr>
      </p:pic>
      <p:sp>
        <p:nvSpPr>
          <p:cNvPr id="8" name="Espace réservé du contenu 2"/>
          <p:cNvSpPr txBox="1">
            <a:spLocks/>
          </p:cNvSpPr>
          <p:nvPr/>
        </p:nvSpPr>
        <p:spPr bwMode="auto">
          <a:xfrm>
            <a:off x="685800" y="1298575"/>
            <a:ext cx="8153400" cy="502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31775" marR="0" lvl="0" indent="-231775" algn="l" defTabSz="914400" rtl="0" eaLnBrk="0" fontAlgn="base" latinLnBrk="0" hangingPunct="0">
              <a:lnSpc>
                <a:spcPct val="100000"/>
              </a:lnSpc>
              <a:spcBef>
                <a:spcPct val="0"/>
              </a:spcBef>
              <a:spcAft>
                <a:spcPts val="600"/>
              </a:spcAft>
              <a:buClr>
                <a:schemeClr val="accent1"/>
              </a:buClr>
              <a:buSzTx/>
              <a:buFont typeface="Wingdings" pitchFamily="2" charset="2"/>
              <a:buNone/>
              <a:tabLst/>
              <a:defRPr/>
            </a:pPr>
            <a:endParaRPr kumimoji="0" lang="fr-FR" sz="3200" b="0" i="0" u="none" strike="noStrike" kern="0" cap="none" spc="0" normalizeH="0" baseline="0" noProof="0" smtClean="0">
              <a:ln>
                <a:noFill/>
              </a:ln>
              <a:solidFill>
                <a:srgbClr val="FD750F"/>
              </a:solidFill>
              <a:effectLst/>
              <a:uLnTx/>
              <a:uFillTx/>
              <a:latin typeface="+mn-lt"/>
              <a:ea typeface="+mn-ea"/>
              <a:cs typeface="+mn-cs"/>
            </a:endParaRPr>
          </a:p>
          <a:p>
            <a:pPr marL="573088" marR="0" lvl="1" indent="-227013" algn="l" defTabSz="914400" rtl="0" eaLnBrk="0" fontAlgn="base" latinLnBrk="0" hangingPunct="0">
              <a:lnSpc>
                <a:spcPct val="100000"/>
              </a:lnSpc>
              <a:spcBef>
                <a:spcPct val="0"/>
              </a:spcBef>
              <a:spcAft>
                <a:spcPts val="600"/>
              </a:spcAft>
              <a:buClr>
                <a:schemeClr val="accent2"/>
              </a:buClr>
              <a:buSzTx/>
              <a:buFont typeface="Wingdings" pitchFamily="2" charset="2"/>
              <a:buNone/>
              <a:tabLst/>
              <a:defRPr/>
            </a:pPr>
            <a:endParaRPr kumimoji="0" lang="fr-FR" sz="1600" b="0" i="0" u="none" strike="noStrike" kern="0" cap="none" spc="0" normalizeH="0" baseline="0" noProof="0" smtClean="0">
              <a:ln>
                <a:noFill/>
              </a:ln>
              <a:solidFill>
                <a:srgbClr val="FF9900"/>
              </a:solidFill>
              <a:effectLst/>
              <a:uLnTx/>
              <a:uFillTx/>
              <a:latin typeface="+mn-lt"/>
            </a:endParaRPr>
          </a:p>
          <a:p>
            <a:pPr marL="231775" marR="0" lvl="0" indent="-231775" algn="l" defTabSz="914400" rtl="0" eaLnBrk="0" fontAlgn="base" latinLnBrk="0" hangingPunct="0">
              <a:lnSpc>
                <a:spcPct val="100000"/>
              </a:lnSpc>
              <a:spcBef>
                <a:spcPct val="0"/>
              </a:spcBef>
              <a:spcAft>
                <a:spcPts val="600"/>
              </a:spcAft>
              <a:buClr>
                <a:schemeClr val="accent1"/>
              </a:buClr>
              <a:buSzTx/>
              <a:buFont typeface="Wingdings" pitchFamily="2" charset="2"/>
              <a:buChar char="§"/>
              <a:tabLst/>
              <a:defRPr/>
            </a:pPr>
            <a:endParaRPr kumimoji="0" lang="fr-FR" sz="3200" b="0" i="0" u="none" strike="noStrike" kern="0" cap="none" spc="0" normalizeH="0" baseline="0" noProof="0" dirty="0" smtClean="0">
              <a:ln>
                <a:noFill/>
              </a:ln>
              <a:solidFill>
                <a:srgbClr val="FD750F"/>
              </a:solidFill>
              <a:effectLst/>
              <a:uLnTx/>
              <a:uFillTx/>
              <a:latin typeface="+mn-lt"/>
              <a:ea typeface="+mn-ea"/>
              <a:cs typeface="+mn-cs"/>
            </a:endParaRPr>
          </a:p>
        </p:txBody>
      </p:sp>
      <p:sp>
        <p:nvSpPr>
          <p:cNvPr id="10" name="ZoneTexte 9"/>
          <p:cNvSpPr txBox="1"/>
          <p:nvPr/>
        </p:nvSpPr>
        <p:spPr>
          <a:xfrm>
            <a:off x="357158" y="1357298"/>
            <a:ext cx="7500990" cy="4893647"/>
          </a:xfrm>
          <a:prstGeom prst="rect">
            <a:avLst/>
          </a:prstGeom>
          <a:noFill/>
        </p:spPr>
        <p:txBody>
          <a:bodyPr wrap="square" rtlCol="0">
            <a:spAutoFit/>
          </a:bodyPr>
          <a:lstStyle/>
          <a:p>
            <a:r>
              <a:rPr lang="fr-FR" sz="2400" b="1" dirty="0" smtClean="0">
                <a:solidFill>
                  <a:srgbClr val="FF9933"/>
                </a:solidFill>
              </a:rPr>
              <a:t>Full </a:t>
            </a:r>
            <a:r>
              <a:rPr lang="fr-FR" sz="2400" b="1" dirty="0" err="1" smtClean="0">
                <a:solidFill>
                  <a:srgbClr val="FF9933"/>
                </a:solidFill>
              </a:rPr>
              <a:t>Scale</a:t>
            </a:r>
            <a:r>
              <a:rPr lang="fr-FR" sz="2400" b="1" dirty="0" smtClean="0">
                <a:solidFill>
                  <a:srgbClr val="FF9933"/>
                </a:solidFill>
              </a:rPr>
              <a:t> Simulator</a:t>
            </a:r>
          </a:p>
          <a:p>
            <a:endParaRPr lang="fr-FR" sz="2400" b="1" dirty="0" smtClean="0">
              <a:solidFill>
                <a:srgbClr val="FF9933"/>
              </a:solidFill>
            </a:endParaRPr>
          </a:p>
          <a:p>
            <a:endParaRPr lang="fr-FR" sz="2400" b="1" dirty="0" smtClean="0">
              <a:solidFill>
                <a:srgbClr val="FF9933"/>
              </a:solidFill>
            </a:endParaRPr>
          </a:p>
          <a:p>
            <a:r>
              <a:rPr lang="fr-FR" sz="2400" b="1" dirty="0" err="1" smtClean="0">
                <a:solidFill>
                  <a:srgbClr val="FF9933"/>
                </a:solidFill>
              </a:rPr>
              <a:t>Feel</a:t>
            </a:r>
            <a:r>
              <a:rPr lang="fr-FR" sz="2400" b="1" dirty="0" smtClean="0">
                <a:solidFill>
                  <a:srgbClr val="FF9933"/>
                </a:solidFill>
              </a:rPr>
              <a:t>, </a:t>
            </a:r>
            <a:r>
              <a:rPr lang="fr-FR" sz="2400" b="1" dirty="0" err="1" smtClean="0">
                <a:solidFill>
                  <a:srgbClr val="FF9933"/>
                </a:solidFill>
              </a:rPr>
              <a:t>Experience</a:t>
            </a:r>
            <a:r>
              <a:rPr lang="fr-FR" sz="2400" b="1" dirty="0" smtClean="0">
                <a:solidFill>
                  <a:srgbClr val="FF9933"/>
                </a:solidFill>
              </a:rPr>
              <a:t> </a:t>
            </a:r>
          </a:p>
          <a:p>
            <a:r>
              <a:rPr lang="fr-FR" sz="2400" b="1" dirty="0" smtClean="0">
                <a:solidFill>
                  <a:srgbClr val="FF9933"/>
                </a:solidFill>
              </a:rPr>
              <a:t>and Practice</a:t>
            </a:r>
          </a:p>
          <a:p>
            <a:endParaRPr lang="fr-FR" sz="2400" b="1" dirty="0" smtClean="0">
              <a:solidFill>
                <a:srgbClr val="FF9933"/>
              </a:solidFill>
            </a:endParaRPr>
          </a:p>
          <a:p>
            <a:endParaRPr lang="fr-FR" sz="2400" b="1" dirty="0" smtClean="0">
              <a:solidFill>
                <a:srgbClr val="FF9933"/>
              </a:solidFill>
            </a:endParaRPr>
          </a:p>
          <a:p>
            <a:endParaRPr lang="fr-FR" sz="2400" b="1" dirty="0" smtClean="0">
              <a:solidFill>
                <a:srgbClr val="FF9933"/>
              </a:solidFill>
            </a:endParaRPr>
          </a:p>
          <a:p>
            <a:r>
              <a:rPr lang="fr-FR" sz="2400" b="1" dirty="0" smtClean="0">
                <a:solidFill>
                  <a:srgbClr val="FF9933"/>
                </a:solidFill>
              </a:rPr>
              <a:t>VR as </a:t>
            </a:r>
            <a:r>
              <a:rPr lang="fr-FR" sz="2400" b="1" dirty="0" err="1" smtClean="0">
                <a:solidFill>
                  <a:srgbClr val="FF9933"/>
                </a:solidFill>
              </a:rPr>
              <a:t>preparation</a:t>
            </a:r>
            <a:endParaRPr lang="fr-FR" sz="2400" b="1" dirty="0" smtClean="0">
              <a:solidFill>
                <a:srgbClr val="FF9933"/>
              </a:solidFill>
            </a:endParaRPr>
          </a:p>
          <a:p>
            <a:pPr>
              <a:tabLst>
                <a:tab pos="534988" algn="l"/>
              </a:tabLst>
            </a:pPr>
            <a:r>
              <a:rPr lang="fr-FR" sz="2400" b="1" dirty="0" smtClean="0">
                <a:solidFill>
                  <a:srgbClr val="FF9933"/>
                </a:solidFill>
              </a:rPr>
              <a:t> 	for ROE / </a:t>
            </a:r>
            <a:r>
              <a:rPr lang="fr-FR" sz="2400" b="1" dirty="0" err="1" smtClean="0">
                <a:solidFill>
                  <a:srgbClr val="FF9933"/>
                </a:solidFill>
              </a:rPr>
              <a:t>Safety</a:t>
            </a:r>
            <a:endParaRPr lang="fr-FR" sz="2400" b="1" dirty="0" smtClean="0">
              <a:solidFill>
                <a:srgbClr val="FF9933"/>
              </a:solidFill>
            </a:endParaRPr>
          </a:p>
          <a:p>
            <a:pPr>
              <a:tabLst>
                <a:tab pos="534988" algn="l"/>
              </a:tabLst>
            </a:pPr>
            <a:r>
              <a:rPr lang="fr-FR" sz="2400" dirty="0" smtClean="0">
                <a:solidFill>
                  <a:srgbClr val="FF9933"/>
                </a:solidFill>
              </a:rPr>
              <a:t>	</a:t>
            </a:r>
            <a:r>
              <a:rPr lang="fr-FR" sz="2400" b="1" dirty="0" smtClean="0">
                <a:solidFill>
                  <a:srgbClr val="FF9933"/>
                </a:solidFill>
              </a:rPr>
              <a:t>for SOP </a:t>
            </a:r>
            <a:r>
              <a:rPr lang="fr-FR" sz="2400" b="1" dirty="0" err="1" smtClean="0">
                <a:solidFill>
                  <a:srgbClr val="FF9933"/>
                </a:solidFill>
              </a:rPr>
              <a:t>rehearsal</a:t>
            </a:r>
            <a:endParaRPr lang="fr-FR" sz="2400" b="1" dirty="0" smtClean="0">
              <a:solidFill>
                <a:srgbClr val="FF9933"/>
              </a:solidFill>
            </a:endParaRPr>
          </a:p>
          <a:p>
            <a:pPr>
              <a:tabLst>
                <a:tab pos="534988" algn="l"/>
              </a:tabLst>
            </a:pPr>
            <a:r>
              <a:rPr lang="fr-FR" sz="2400" b="1" dirty="0" smtClean="0">
                <a:solidFill>
                  <a:srgbClr val="FF9933"/>
                </a:solidFill>
              </a:rPr>
              <a:t>	for AAR &amp; </a:t>
            </a:r>
            <a:r>
              <a:rPr lang="fr-FR" sz="2400" b="1" dirty="0" err="1" smtClean="0">
                <a:solidFill>
                  <a:srgbClr val="FF9933"/>
                </a:solidFill>
              </a:rPr>
              <a:t>lessons</a:t>
            </a:r>
            <a:r>
              <a:rPr lang="fr-FR" sz="2400" b="1" dirty="0" smtClean="0">
                <a:solidFill>
                  <a:srgbClr val="FF9933"/>
                </a:solidFill>
              </a:rPr>
              <a:t> </a:t>
            </a:r>
            <a:r>
              <a:rPr lang="fr-FR" sz="2400" b="1" dirty="0" err="1" smtClean="0">
                <a:solidFill>
                  <a:srgbClr val="FF9933"/>
                </a:solidFill>
              </a:rPr>
              <a:t>learned</a:t>
            </a:r>
            <a:endParaRPr lang="fr-FR" sz="2400" b="1" dirty="0" smtClean="0">
              <a:solidFill>
                <a:srgbClr val="FF9933"/>
              </a:solidFill>
            </a:endParaRPr>
          </a:p>
          <a:p>
            <a:pPr>
              <a:tabLst>
                <a:tab pos="534988" algn="l"/>
              </a:tabLst>
            </a:pPr>
            <a:r>
              <a:rPr lang="fr-FR" sz="2400" b="1" dirty="0" smtClean="0">
                <a:solidFill>
                  <a:srgbClr val="FF9933"/>
                </a:solidFill>
              </a:rPr>
              <a:t>	for </a:t>
            </a:r>
            <a:r>
              <a:rPr lang="fr-FR" sz="2400" b="1" dirty="0" err="1" smtClean="0">
                <a:solidFill>
                  <a:srgbClr val="FF9933"/>
                </a:solidFill>
              </a:rPr>
              <a:t>Augmented</a:t>
            </a:r>
            <a:r>
              <a:rPr lang="fr-FR" sz="2400" b="1" dirty="0" smtClean="0">
                <a:solidFill>
                  <a:srgbClr val="FF9933"/>
                </a:solidFill>
              </a:rPr>
              <a:t> Reality and Mixed training</a:t>
            </a:r>
            <a:endParaRPr lang="fr-FR" sz="2800" b="1" dirty="0">
              <a:solidFill>
                <a:srgbClr val="FF9933"/>
              </a:solidFill>
            </a:endParaRPr>
          </a:p>
        </p:txBody>
      </p:sp>
      <p:sp>
        <p:nvSpPr>
          <p:cNvPr id="3" name="ZoneTexte 2"/>
          <p:cNvSpPr txBox="1"/>
          <p:nvPr/>
        </p:nvSpPr>
        <p:spPr>
          <a:xfrm>
            <a:off x="5786446" y="4857760"/>
            <a:ext cx="2952328" cy="646331"/>
          </a:xfrm>
          <a:prstGeom prst="rect">
            <a:avLst/>
          </a:prstGeom>
          <a:noFill/>
        </p:spPr>
        <p:txBody>
          <a:bodyPr wrap="square" rtlCol="0">
            <a:spAutoFit/>
          </a:bodyPr>
          <a:lstStyle/>
          <a:p>
            <a:pPr algn="r"/>
            <a:r>
              <a:rPr lang="fr-FR" sz="1800" b="1" dirty="0" err="1">
                <a:solidFill>
                  <a:schemeClr val="bg1"/>
                </a:solidFill>
              </a:rPr>
              <a:t>HyResponse</a:t>
            </a:r>
            <a:r>
              <a:rPr lang="fr-FR" sz="1800" b="1" dirty="0">
                <a:solidFill>
                  <a:schemeClr val="bg1"/>
                </a:solidFill>
              </a:rPr>
              <a:t> </a:t>
            </a:r>
            <a:r>
              <a:rPr lang="fr-FR" sz="1800" b="1" dirty="0" err="1">
                <a:solidFill>
                  <a:schemeClr val="bg1"/>
                </a:solidFill>
              </a:rPr>
              <a:t>operational</a:t>
            </a:r>
            <a:r>
              <a:rPr lang="fr-FR" sz="1800" b="1" dirty="0">
                <a:solidFill>
                  <a:schemeClr val="bg1"/>
                </a:solidFill>
              </a:rPr>
              <a:t> training </a:t>
            </a:r>
            <a:r>
              <a:rPr lang="fr-FR" sz="1800" b="1" dirty="0" err="1">
                <a:solidFill>
                  <a:schemeClr val="bg1"/>
                </a:solidFill>
              </a:rPr>
              <a:t>platform</a:t>
            </a:r>
            <a:endParaRPr lang="fr-FR" sz="18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Hands On </a:t>
            </a:r>
            <a:r>
              <a:rPr lang="fr-FR" dirty="0" smtClean="0"/>
              <a:t>– Virtual </a:t>
            </a:r>
            <a:r>
              <a:rPr lang="fr-FR" dirty="0" err="1" smtClean="0"/>
              <a:t>Exercises</a:t>
            </a:r>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12</a:t>
            </a:fld>
            <a:r>
              <a:rPr lang="en-US" smtClean="0"/>
              <a:t> –</a:t>
            </a:r>
            <a:endParaRPr lang="en-US"/>
          </a:p>
        </p:txBody>
      </p:sp>
      <p:sp>
        <p:nvSpPr>
          <p:cNvPr id="6" name="Espace réservé du contenu 2"/>
          <p:cNvSpPr>
            <a:spLocks noGrp="1"/>
          </p:cNvSpPr>
          <p:nvPr>
            <p:ph idx="1"/>
          </p:nvPr>
        </p:nvSpPr>
        <p:spPr>
          <a:xfrm>
            <a:off x="533400" y="1146175"/>
            <a:ext cx="8153400" cy="5283221"/>
          </a:xfrm>
        </p:spPr>
        <p:txBody>
          <a:bodyPr/>
          <a:lstStyle/>
          <a:p>
            <a:r>
              <a:rPr lang="fr-FR" b="1" dirty="0" smtClean="0"/>
              <a:t>Orientation </a:t>
            </a:r>
            <a:r>
              <a:rPr lang="fr-FR" b="1" dirty="0" err="1" smtClean="0"/>
              <a:t>Exercises</a:t>
            </a:r>
            <a:endParaRPr lang="fr-FR" b="1" dirty="0" smtClean="0"/>
          </a:p>
          <a:p>
            <a:endParaRPr lang="fr-FR" b="1" dirty="0" smtClean="0"/>
          </a:p>
          <a:p>
            <a:r>
              <a:rPr lang="fr-FR" b="1" dirty="0" err="1" smtClean="0"/>
              <a:t>Tabletop</a:t>
            </a:r>
            <a:r>
              <a:rPr lang="fr-FR" b="1" dirty="0" smtClean="0"/>
              <a:t> </a:t>
            </a:r>
            <a:r>
              <a:rPr lang="fr-FR" b="1" dirty="0" err="1" smtClean="0"/>
              <a:t>Exercises</a:t>
            </a:r>
            <a:endParaRPr lang="fr-FR" b="1" dirty="0" smtClean="0"/>
          </a:p>
          <a:p>
            <a:endParaRPr lang="fr-FR" b="1" dirty="0" smtClean="0"/>
          </a:p>
          <a:p>
            <a:r>
              <a:rPr lang="fr-FR" b="1" dirty="0" smtClean="0"/>
              <a:t>Drills</a:t>
            </a:r>
          </a:p>
          <a:p>
            <a:endParaRPr lang="fr-FR" b="1" dirty="0" smtClean="0"/>
          </a:p>
          <a:p>
            <a:r>
              <a:rPr lang="fr-FR" b="1" dirty="0" err="1" smtClean="0"/>
              <a:t>Functional</a:t>
            </a:r>
            <a:r>
              <a:rPr lang="fr-FR" b="1" dirty="0" smtClean="0"/>
              <a:t> </a:t>
            </a:r>
            <a:r>
              <a:rPr lang="fr-FR" b="1" dirty="0" err="1" smtClean="0"/>
              <a:t>Exercises</a:t>
            </a:r>
            <a:endParaRPr lang="fr-FR" b="1" dirty="0" smtClean="0"/>
          </a:p>
          <a:p>
            <a:endParaRPr lang="fr-FR" b="1" dirty="0" smtClean="0"/>
          </a:p>
          <a:p>
            <a:r>
              <a:rPr lang="fr-FR" b="1" dirty="0" smtClean="0"/>
              <a:t>Full-</a:t>
            </a:r>
            <a:r>
              <a:rPr lang="fr-FR" b="1" dirty="0" err="1" smtClean="0"/>
              <a:t>Scale</a:t>
            </a:r>
            <a:r>
              <a:rPr lang="fr-FR" b="1" dirty="0" smtClean="0"/>
              <a:t> </a:t>
            </a:r>
            <a:r>
              <a:rPr lang="fr-FR" b="1" dirty="0" err="1" smtClean="0"/>
              <a:t>Exercises</a:t>
            </a:r>
            <a:endParaRPr lang="fr-FR" b="1" dirty="0" smtClean="0"/>
          </a:p>
          <a:p>
            <a:endParaRPr lang="fr-FR"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1" descr="feux_hydrocar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65500" y="2276475"/>
            <a:ext cx="2286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Titre 1"/>
          <p:cNvSpPr>
            <a:spLocks noGrp="1"/>
          </p:cNvSpPr>
          <p:nvPr>
            <p:ph type="title"/>
          </p:nvPr>
        </p:nvSpPr>
        <p:spPr/>
        <p:txBody>
          <a:bodyPr/>
          <a:lstStyle/>
          <a:p>
            <a:pPr eaLnBrk="1" hangingPunct="1"/>
            <a:r>
              <a:rPr lang="en-US" dirty="0" smtClean="0"/>
              <a:t>EVE: a flexible and comprehensive pedagogic platform</a:t>
            </a:r>
          </a:p>
        </p:txBody>
      </p:sp>
      <p:sp>
        <p:nvSpPr>
          <p:cNvPr id="4" name="Espace réservé de la date 3"/>
          <p:cNvSpPr>
            <a:spLocks noGrp="1"/>
          </p:cNvSpPr>
          <p:nvPr>
            <p:ph type="dt" sz="quarter" idx="10"/>
          </p:nvPr>
        </p:nvSpPr>
        <p:spPr/>
        <p:txBody>
          <a:bodyPr/>
          <a:lstStyle/>
          <a:p>
            <a:pPr>
              <a:defRPr/>
            </a:pPr>
            <a:endParaRPr lang="fr-FR" dirty="0">
              <a:latin typeface="Arial" pitchFamily="34" charset="0"/>
            </a:endParaRPr>
          </a:p>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a:t>– </a:t>
            </a:r>
            <a:fld id="{D85C4800-DC7D-4649-AA94-A8CCD9C9BBF6}" type="slidenum">
              <a:rPr lang="en-US"/>
              <a:pPr>
                <a:defRPr/>
              </a:pPr>
              <a:t>13</a:t>
            </a:fld>
            <a:r>
              <a:rPr lang="en-US"/>
              <a:t> –</a:t>
            </a:r>
          </a:p>
        </p:txBody>
      </p:sp>
      <p:sp>
        <p:nvSpPr>
          <p:cNvPr id="9221" name="ZoneTexte 5"/>
          <p:cNvSpPr txBox="1">
            <a:spLocks noChangeArrowheads="1"/>
          </p:cNvSpPr>
          <p:nvPr/>
        </p:nvSpPr>
        <p:spPr bwMode="auto">
          <a:xfrm>
            <a:off x="3367088" y="1052513"/>
            <a:ext cx="2428875" cy="76993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algn="ctr" eaLnBrk="1" hangingPunct="1"/>
            <a:r>
              <a:rPr lang="en-US" sz="2000" dirty="0" smtClean="0"/>
              <a:t>On-demand events</a:t>
            </a:r>
          </a:p>
          <a:p>
            <a:pPr algn="ctr" eaLnBrk="1" hangingPunct="1"/>
            <a:r>
              <a:rPr lang="en-US" sz="1200" dirty="0" smtClean="0"/>
              <a:t>Drag-and-drop objects and behaviors</a:t>
            </a:r>
            <a:endParaRPr lang="en-US" sz="1200" dirty="0"/>
          </a:p>
        </p:txBody>
      </p:sp>
      <p:sp>
        <p:nvSpPr>
          <p:cNvPr id="9222" name="ZoneTexte 6"/>
          <p:cNvSpPr txBox="1">
            <a:spLocks noChangeArrowheads="1"/>
          </p:cNvSpPr>
          <p:nvPr/>
        </p:nvSpPr>
        <p:spPr bwMode="auto">
          <a:xfrm>
            <a:off x="6372225" y="2565400"/>
            <a:ext cx="2663825" cy="107721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algn="ctr" eaLnBrk="1" hangingPunct="1"/>
            <a:r>
              <a:rPr lang="en-US" sz="2000" dirty="0" smtClean="0"/>
              <a:t>Computer-driven </a:t>
            </a:r>
            <a:r>
              <a:rPr lang="en-US" sz="2000" dirty="0" smtClean="0"/>
              <a:t>M</a:t>
            </a:r>
            <a:r>
              <a:rPr lang="en-US" sz="2000" dirty="0" smtClean="0"/>
              <a:t>odels</a:t>
            </a:r>
            <a:endParaRPr lang="en-US" sz="2000" dirty="0" smtClean="0"/>
          </a:p>
          <a:p>
            <a:pPr algn="ctr" eaLnBrk="1" hangingPunct="1"/>
            <a:r>
              <a:rPr lang="en-US" sz="1200" dirty="0" smtClean="0"/>
              <a:t>Automatic evolution of physical phenomena and realistic events</a:t>
            </a:r>
            <a:endParaRPr lang="en-US" sz="1200" dirty="0"/>
          </a:p>
        </p:txBody>
      </p:sp>
      <p:sp>
        <p:nvSpPr>
          <p:cNvPr id="9223" name="ZoneTexte 7"/>
          <p:cNvSpPr txBox="1">
            <a:spLocks noChangeArrowheads="1"/>
          </p:cNvSpPr>
          <p:nvPr/>
        </p:nvSpPr>
        <p:spPr bwMode="auto">
          <a:xfrm>
            <a:off x="395288" y="2708920"/>
            <a:ext cx="2395537" cy="7694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algn="ctr" eaLnBrk="1" hangingPunct="1"/>
            <a:r>
              <a:rPr lang="en-US" sz="2000" smtClean="0"/>
              <a:t>Scenarized events</a:t>
            </a:r>
          </a:p>
          <a:p>
            <a:pPr algn="ctr" eaLnBrk="1" hangingPunct="1"/>
            <a:r>
              <a:rPr lang="en-US" sz="1200" smtClean="0"/>
              <a:t>Drag-and-drop scenarios threads</a:t>
            </a:r>
            <a:endParaRPr lang="en-US" sz="1200"/>
          </a:p>
        </p:txBody>
      </p:sp>
      <p:sp>
        <p:nvSpPr>
          <p:cNvPr id="9225" name="Rectangle 50"/>
          <p:cNvSpPr>
            <a:spLocks noChangeArrowheads="1"/>
          </p:cNvSpPr>
          <p:nvPr/>
        </p:nvSpPr>
        <p:spPr bwMode="auto">
          <a:xfrm>
            <a:off x="3222625" y="2133600"/>
            <a:ext cx="2571750" cy="1857375"/>
          </a:xfrm>
          <a:prstGeom prst="rect">
            <a:avLst/>
          </a:prstGeom>
          <a:noFill/>
          <a:ln w="88900" algn="ctr">
            <a:solidFill>
              <a:srgbClr val="9EFC0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fr-FR"/>
          </a:p>
        </p:txBody>
      </p:sp>
      <p:sp>
        <p:nvSpPr>
          <p:cNvPr id="9226" name="Ellipse 29"/>
          <p:cNvSpPr>
            <a:spLocks noChangeArrowheads="1"/>
          </p:cNvSpPr>
          <p:nvPr/>
        </p:nvSpPr>
        <p:spPr bwMode="auto">
          <a:xfrm>
            <a:off x="3865563" y="2419350"/>
            <a:ext cx="1414462" cy="1343025"/>
          </a:xfrm>
          <a:prstGeom prst="ellipse">
            <a:avLst/>
          </a:prstGeom>
          <a:noFill/>
          <a:ln w="9525" algn="ctr">
            <a:solidFill>
              <a:srgbClr val="FFFFFF"/>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fr-FR" sz="2400" b="1"/>
          </a:p>
        </p:txBody>
      </p:sp>
      <p:cxnSp>
        <p:nvCxnSpPr>
          <p:cNvPr id="9227" name="Connecteur droit avec flèche 34"/>
          <p:cNvCxnSpPr>
            <a:cxnSpLocks noChangeShapeType="1"/>
            <a:stCxn id="9223" idx="3"/>
            <a:endCxn id="9226" idx="2"/>
          </p:cNvCxnSpPr>
          <p:nvPr/>
        </p:nvCxnSpPr>
        <p:spPr bwMode="auto">
          <a:xfrm flipV="1">
            <a:off x="2790825" y="3090863"/>
            <a:ext cx="1074738" cy="2778"/>
          </a:xfrm>
          <a:prstGeom prst="straightConnector1">
            <a:avLst/>
          </a:prstGeom>
          <a:noFill/>
          <a:ln w="19050" algn="ctr">
            <a:solidFill>
              <a:schemeClr val="bg2"/>
            </a:solidFill>
            <a:round/>
            <a:headEnd/>
            <a:tailEnd type="arrow" w="med" len="med"/>
          </a:ln>
          <a:extLst>
            <a:ext uri="{909E8E84-426E-40DD-AFC4-6F175D3DCCD1}">
              <a14:hiddenFill xmlns:a14="http://schemas.microsoft.com/office/drawing/2010/main" xmlns="">
                <a:noFill/>
              </a14:hiddenFill>
            </a:ext>
          </a:extLst>
        </p:spPr>
      </p:cxnSp>
      <p:cxnSp>
        <p:nvCxnSpPr>
          <p:cNvPr id="9228" name="Connecteur droit avec flèche 38"/>
          <p:cNvCxnSpPr>
            <a:cxnSpLocks noChangeShapeType="1"/>
            <a:stCxn id="9222" idx="1"/>
            <a:endCxn id="9226" idx="6"/>
          </p:cNvCxnSpPr>
          <p:nvPr/>
        </p:nvCxnSpPr>
        <p:spPr bwMode="auto">
          <a:xfrm flipH="1" flipV="1">
            <a:off x="5280025" y="3090863"/>
            <a:ext cx="1092200" cy="13146"/>
          </a:xfrm>
          <a:prstGeom prst="straightConnector1">
            <a:avLst/>
          </a:prstGeom>
          <a:noFill/>
          <a:ln w="19050" algn="ctr">
            <a:solidFill>
              <a:schemeClr val="bg2"/>
            </a:solidFill>
            <a:round/>
            <a:headEnd/>
            <a:tailEnd type="arrow" w="med" len="med"/>
          </a:ln>
          <a:extLst>
            <a:ext uri="{909E8E84-426E-40DD-AFC4-6F175D3DCCD1}">
              <a14:hiddenFill xmlns:a14="http://schemas.microsoft.com/office/drawing/2010/main" xmlns="">
                <a:noFill/>
              </a14:hiddenFill>
            </a:ext>
          </a:extLst>
        </p:spPr>
      </p:cxnSp>
      <p:cxnSp>
        <p:nvCxnSpPr>
          <p:cNvPr id="9229" name="Connecteur droit avec flèche 44"/>
          <p:cNvCxnSpPr>
            <a:cxnSpLocks noChangeShapeType="1"/>
            <a:stCxn id="9221" idx="2"/>
            <a:endCxn id="9226" idx="0"/>
          </p:cNvCxnSpPr>
          <p:nvPr/>
        </p:nvCxnSpPr>
        <p:spPr bwMode="auto">
          <a:xfrm rot="5400000">
            <a:off x="4279107" y="2116931"/>
            <a:ext cx="596900" cy="7937"/>
          </a:xfrm>
          <a:prstGeom prst="straightConnector1">
            <a:avLst/>
          </a:prstGeom>
          <a:noFill/>
          <a:ln w="19050" algn="ctr">
            <a:solidFill>
              <a:schemeClr val="bg2"/>
            </a:solidFill>
            <a:round/>
            <a:headEnd/>
            <a:tailEnd type="arrow" w="med" len="med"/>
          </a:ln>
          <a:extLst>
            <a:ext uri="{909E8E84-426E-40DD-AFC4-6F175D3DCCD1}">
              <a14:hiddenFill xmlns:a14="http://schemas.microsoft.com/office/drawing/2010/main" xmlns="">
                <a:noFill/>
              </a14:hiddenFill>
            </a:ext>
          </a:extLst>
        </p:spPr>
      </p:cxnSp>
      <p:sp>
        <p:nvSpPr>
          <p:cNvPr id="9231" name="Rectangle 44"/>
          <p:cNvSpPr>
            <a:spLocks noChangeArrowheads="1"/>
          </p:cNvSpPr>
          <p:nvPr/>
        </p:nvSpPr>
        <p:spPr bwMode="auto">
          <a:xfrm>
            <a:off x="2432050" y="5445224"/>
            <a:ext cx="4103688" cy="719137"/>
          </a:xfrm>
          <a:prstGeom prst="rect">
            <a:avLst/>
          </a:prstGeom>
          <a:solidFill>
            <a:srgbClr val="FFCC99"/>
          </a:solidFill>
          <a:ln w="9525" algn="ctr">
            <a:solidFill>
              <a:srgbClr val="FFFFFF"/>
            </a:solidFill>
            <a:prstDash val="dash"/>
            <a:round/>
            <a:headEnd/>
            <a:tailEnd/>
          </a:ln>
        </p:spPr>
        <p:txBody>
          <a:bodyPr wrap="none" anchor="ctr"/>
          <a:lstStyle/>
          <a:p>
            <a:pPr algn="ctr"/>
            <a:r>
              <a:rPr lang="en-US" sz="2000" smtClean="0"/>
              <a:t>Team/ Individuals</a:t>
            </a:r>
            <a:endParaRPr lang="en-US" sz="1800" i="1"/>
          </a:p>
        </p:txBody>
      </p:sp>
      <p:sp>
        <p:nvSpPr>
          <p:cNvPr id="46" name="AutoShape 10"/>
          <p:cNvSpPr>
            <a:spLocks noChangeArrowheads="1"/>
          </p:cNvSpPr>
          <p:nvPr/>
        </p:nvSpPr>
        <p:spPr bwMode="auto">
          <a:xfrm>
            <a:off x="2314575" y="3597275"/>
            <a:ext cx="720725" cy="2568029"/>
          </a:xfrm>
          <a:prstGeom prst="curvedRightArrow">
            <a:avLst>
              <a:gd name="adj1" fmla="val 57974"/>
              <a:gd name="adj2" fmla="val 115947"/>
              <a:gd name="adj3" fmla="val 33333"/>
            </a:avLst>
          </a:prstGeom>
          <a:solidFill>
            <a:schemeClr val="tx2">
              <a:lumMod val="40000"/>
              <a:lumOff val="60000"/>
            </a:schemeClr>
          </a:solidFill>
          <a:ln w="9525">
            <a:solidFill>
              <a:schemeClr val="tx1"/>
            </a:solidFill>
            <a:miter lim="800000"/>
            <a:headEnd/>
            <a:tailEnd/>
          </a:ln>
        </p:spPr>
        <p:txBody>
          <a:bodyPr wrap="none" anchor="ctr"/>
          <a:lstStyle/>
          <a:p>
            <a:pPr>
              <a:defRPr/>
            </a:pPr>
            <a:endParaRPr lang="fr-FR"/>
          </a:p>
        </p:txBody>
      </p:sp>
      <p:sp>
        <p:nvSpPr>
          <p:cNvPr id="48" name="AutoShape 10"/>
          <p:cNvSpPr>
            <a:spLocks noChangeArrowheads="1"/>
          </p:cNvSpPr>
          <p:nvPr/>
        </p:nvSpPr>
        <p:spPr bwMode="auto">
          <a:xfrm rot="10800000">
            <a:off x="5959474" y="3500438"/>
            <a:ext cx="720725" cy="2520850"/>
          </a:xfrm>
          <a:prstGeom prst="curvedRightArrow">
            <a:avLst>
              <a:gd name="adj1" fmla="val 57974"/>
              <a:gd name="adj2" fmla="val 115947"/>
              <a:gd name="adj3" fmla="val 33333"/>
            </a:avLst>
          </a:prstGeom>
          <a:solidFill>
            <a:schemeClr val="tx2">
              <a:lumMod val="40000"/>
              <a:lumOff val="60000"/>
            </a:schemeClr>
          </a:solidFill>
          <a:ln w="9525">
            <a:solidFill>
              <a:schemeClr val="tx1"/>
            </a:solidFill>
            <a:miter lim="800000"/>
            <a:headEnd/>
            <a:tailEnd/>
          </a:ln>
        </p:spPr>
        <p:txBody>
          <a:bodyPr wrap="none" anchor="ctr"/>
          <a:lstStyle/>
          <a:p>
            <a:pPr>
              <a:defRPr/>
            </a:pPr>
            <a:endParaRPr lang="fr-FR"/>
          </a:p>
        </p:txBody>
      </p:sp>
      <p:sp>
        <p:nvSpPr>
          <p:cNvPr id="9234" name="ZoneTexte 56"/>
          <p:cNvSpPr txBox="1">
            <a:spLocks noChangeArrowheads="1"/>
          </p:cNvSpPr>
          <p:nvPr/>
        </p:nvSpPr>
        <p:spPr bwMode="auto">
          <a:xfrm>
            <a:off x="323850" y="4509120"/>
            <a:ext cx="2016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r>
              <a:rPr lang="en-US" sz="1800" b="1" dirty="0" smtClean="0">
                <a:solidFill>
                  <a:srgbClr val="00B0F0"/>
                </a:solidFill>
              </a:rPr>
              <a:t>Representations</a:t>
            </a:r>
            <a:endParaRPr lang="en-US" sz="1800" b="1" dirty="0">
              <a:solidFill>
                <a:srgbClr val="00B0F0"/>
              </a:solidFill>
            </a:endParaRPr>
          </a:p>
        </p:txBody>
      </p:sp>
      <p:sp>
        <p:nvSpPr>
          <p:cNvPr id="9235" name="ZoneTexte 57"/>
          <p:cNvSpPr txBox="1">
            <a:spLocks noChangeArrowheads="1"/>
          </p:cNvSpPr>
          <p:nvPr/>
        </p:nvSpPr>
        <p:spPr bwMode="auto">
          <a:xfrm>
            <a:off x="6732588" y="4293096"/>
            <a:ext cx="2160587"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r>
              <a:rPr lang="en-US" sz="1800" b="1" dirty="0" smtClean="0">
                <a:solidFill>
                  <a:srgbClr val="00B0F0"/>
                </a:solidFill>
              </a:rPr>
              <a:t>Action</a:t>
            </a:r>
          </a:p>
          <a:p>
            <a:pPr algn="just" eaLnBrk="1" hangingPunct="1"/>
            <a:r>
              <a:rPr lang="en-US" sz="1400" dirty="0" smtClean="0">
                <a:solidFill>
                  <a:srgbClr val="00B0F0"/>
                </a:solidFill>
              </a:rPr>
              <a:t>First person level or commandment </a:t>
            </a:r>
            <a:r>
              <a:rPr lang="en-US" sz="1400" dirty="0" smtClean="0">
                <a:solidFill>
                  <a:srgbClr val="00B0F0"/>
                </a:solidFill>
              </a:rPr>
              <a:t>level</a:t>
            </a:r>
            <a:endParaRPr lang="en-US" sz="1400" dirty="0">
              <a:solidFill>
                <a:srgbClr val="00B0F0"/>
              </a:solidFill>
            </a:endParaRPr>
          </a:p>
        </p:txBody>
      </p:sp>
      <p:sp>
        <p:nvSpPr>
          <p:cNvPr id="9236" name="ZoneTexte 58"/>
          <p:cNvSpPr txBox="1">
            <a:spLocks noChangeArrowheads="1"/>
          </p:cNvSpPr>
          <p:nvPr/>
        </p:nvSpPr>
        <p:spPr bwMode="auto">
          <a:xfrm>
            <a:off x="3151188" y="4572992"/>
            <a:ext cx="26638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algn="ctr" eaLnBrk="1" hangingPunct="1"/>
            <a:r>
              <a:rPr lang="fr-FR" sz="3200" b="1" dirty="0">
                <a:solidFill>
                  <a:srgbClr val="E66414"/>
                </a:solidFill>
              </a:rPr>
              <a:t>Interaction</a:t>
            </a:r>
          </a:p>
        </p:txBody>
      </p:sp>
      <p:sp>
        <p:nvSpPr>
          <p:cNvPr id="9237" name="ZoneTexte 56"/>
          <p:cNvSpPr txBox="1">
            <a:spLocks noChangeArrowheads="1"/>
          </p:cNvSpPr>
          <p:nvPr/>
        </p:nvSpPr>
        <p:spPr bwMode="auto">
          <a:xfrm>
            <a:off x="2339752" y="6165304"/>
            <a:ext cx="44644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r>
              <a:rPr lang="en-US" sz="1800" b="1" dirty="0" smtClean="0">
                <a:solidFill>
                  <a:srgbClr val="00B0F0"/>
                </a:solidFill>
              </a:rPr>
              <a:t>Analysis / Decision making / Planning</a:t>
            </a:r>
            <a:endParaRPr lang="en-US" sz="1800" b="1" dirty="0">
              <a:solidFill>
                <a:srgbClr val="00B0F0"/>
              </a:solidFill>
            </a:endParaRPr>
          </a:p>
        </p:txBody>
      </p:sp>
      <p:sp>
        <p:nvSpPr>
          <p:cNvPr id="9238" name="ZoneTexte 56"/>
          <p:cNvSpPr txBox="1">
            <a:spLocks noChangeArrowheads="1"/>
          </p:cNvSpPr>
          <p:nvPr/>
        </p:nvSpPr>
        <p:spPr bwMode="auto">
          <a:xfrm>
            <a:off x="3695700" y="3990975"/>
            <a:ext cx="1625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r>
              <a:rPr lang="en-US" sz="1800" b="1" smtClean="0">
                <a:solidFill>
                  <a:srgbClr val="00B0F0"/>
                </a:solidFill>
              </a:rPr>
              <a:t>Visualization</a:t>
            </a:r>
            <a:endParaRPr lang="en-US" sz="1800" b="1">
              <a:solidFill>
                <a:srgbClr val="00B0F0"/>
              </a:solidFill>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HyResponse</a:t>
            </a:r>
            <a:r>
              <a:rPr lang="fr-FR" dirty="0" smtClean="0"/>
              <a:t> Virtual Training setup </a:t>
            </a:r>
            <a:r>
              <a:rPr lang="fr-FR" dirty="0" err="1" smtClean="0"/>
              <a:t>example</a:t>
            </a:r>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14</a:t>
            </a:fld>
            <a:r>
              <a:rPr lang="en-US" smtClean="0"/>
              <a:t> –</a:t>
            </a:r>
            <a:endParaRPr lang="en-US"/>
          </a:p>
        </p:txBody>
      </p:sp>
      <p:grpSp>
        <p:nvGrpSpPr>
          <p:cNvPr id="6" name="Espace réservé du contenu 5"/>
          <p:cNvGrpSpPr>
            <a:grpSpLocks noGrp="1"/>
          </p:cNvGrpSpPr>
          <p:nvPr/>
        </p:nvGrpSpPr>
        <p:grpSpPr>
          <a:xfrm>
            <a:off x="533400" y="1146175"/>
            <a:ext cx="8153400" cy="5026025"/>
            <a:chOff x="500063" y="1376698"/>
            <a:chExt cx="8053836" cy="5281661"/>
          </a:xfrm>
        </p:grpSpPr>
        <p:pic>
          <p:nvPicPr>
            <p:cNvPr id="7" name="Image 6" descr="\\CENTAURE\Ressources\Crise Communication\Screenshots et photos\CIN\CIN_simu1.jpg"/>
            <p:cNvPicPr/>
            <p:nvPr/>
          </p:nvPicPr>
          <p:blipFill>
            <a:blip r:embed="rId2" cstate="print"/>
            <a:srcRect/>
            <a:stretch>
              <a:fillRect/>
            </a:stretch>
          </p:blipFill>
          <p:spPr bwMode="auto">
            <a:xfrm>
              <a:off x="4718843" y="1376698"/>
              <a:ext cx="3835056" cy="3023277"/>
            </a:xfrm>
            <a:prstGeom prst="rect">
              <a:avLst/>
            </a:prstGeom>
            <a:noFill/>
            <a:ln w="9525">
              <a:noFill/>
              <a:miter lim="800000"/>
              <a:headEnd/>
              <a:tailEnd/>
            </a:ln>
          </p:spPr>
        </p:pic>
        <p:pic>
          <p:nvPicPr>
            <p:cNvPr id="8" name="Image 7"/>
            <p:cNvPicPr/>
            <p:nvPr/>
          </p:nvPicPr>
          <p:blipFill>
            <a:blip r:embed="rId3" cstate="print"/>
            <a:srcRect/>
            <a:stretch>
              <a:fillRect/>
            </a:stretch>
          </p:blipFill>
          <p:spPr bwMode="auto">
            <a:xfrm>
              <a:off x="500063" y="3861048"/>
              <a:ext cx="8053836" cy="2797311"/>
            </a:xfrm>
            <a:prstGeom prst="rect">
              <a:avLst/>
            </a:prstGeom>
            <a:noFill/>
            <a:ln w="9525">
              <a:noFill/>
              <a:miter lim="800000"/>
              <a:headEnd/>
              <a:tailEnd/>
            </a:ln>
          </p:spPr>
        </p:pic>
        <p:pic>
          <p:nvPicPr>
            <p:cNvPr id="9" name="Picture 28" descr="\\CENTAURE\Ressources\Crise Communication\Screenshots et photos\aménagement\Sim In Sim.jpg"/>
            <p:cNvPicPr>
              <a:picLocks noChangeAspect="1" noChangeArrowheads="1"/>
            </p:cNvPicPr>
            <p:nvPr/>
          </p:nvPicPr>
          <p:blipFill>
            <a:blip r:embed="rId4" cstate="print"/>
            <a:srcRect/>
            <a:stretch>
              <a:fillRect/>
            </a:stretch>
          </p:blipFill>
          <p:spPr bwMode="auto">
            <a:xfrm>
              <a:off x="523875" y="1376698"/>
              <a:ext cx="4194967" cy="2484349"/>
            </a:xfrm>
            <a:prstGeom prst="rect">
              <a:avLst/>
            </a:prstGeom>
            <a:noFill/>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An EXCON interface</a:t>
            </a:r>
            <a:endParaRPr lang="en-US" dirty="0"/>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15</a:t>
            </a:fld>
            <a:r>
              <a:rPr lang="en-US" smtClean="0"/>
              <a:t> –</a:t>
            </a:r>
            <a:endParaRPr lang="en-US"/>
          </a:p>
        </p:txBody>
      </p:sp>
      <p:pic>
        <p:nvPicPr>
          <p:cNvPr id="6" name="Picture 2" descr="\\CENTAURE\Ressources\Crise Communication\Screenshots et photos\Evenements\POI3_ensosp_nov2012\IMG_6245.JPG"/>
          <p:cNvPicPr>
            <a:picLocks noChangeAspect="1" noChangeArrowheads="1"/>
          </p:cNvPicPr>
          <p:nvPr/>
        </p:nvPicPr>
        <p:blipFill>
          <a:blip r:embed="rId2" cstate="print"/>
          <a:srcRect/>
          <a:stretch>
            <a:fillRect/>
          </a:stretch>
        </p:blipFill>
        <p:spPr bwMode="auto">
          <a:xfrm>
            <a:off x="899592" y="1124744"/>
            <a:ext cx="7416824" cy="494454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pic>
        <p:nvPicPr>
          <p:cNvPr id="2056" name="Picture 8" descr="\\CENTAURE\Ressources\Crise Communication\Screenshots et photos\interfaces\epi1.jpg"/>
          <p:cNvPicPr>
            <a:picLocks noChangeAspect="1" noChangeArrowheads="1"/>
          </p:cNvPicPr>
          <p:nvPr/>
        </p:nvPicPr>
        <p:blipFill>
          <a:blip r:embed="rId2" cstate="print"/>
          <a:srcRect/>
          <a:stretch>
            <a:fillRect/>
          </a:stretch>
        </p:blipFill>
        <p:spPr bwMode="auto">
          <a:xfrm>
            <a:off x="539552" y="1196752"/>
            <a:ext cx="2071702" cy="1430101"/>
          </a:xfrm>
          <a:prstGeom prst="rect">
            <a:avLst/>
          </a:prstGeom>
          <a:noFill/>
        </p:spPr>
      </p:pic>
      <p:pic>
        <p:nvPicPr>
          <p:cNvPr id="2061" name="Picture 13" descr="C2_instructeur"/>
          <p:cNvPicPr>
            <a:picLocks noChangeAspect="1" noChangeArrowheads="1"/>
          </p:cNvPicPr>
          <p:nvPr/>
        </p:nvPicPr>
        <p:blipFill>
          <a:blip r:embed="rId3" cstate="print"/>
          <a:srcRect/>
          <a:stretch>
            <a:fillRect/>
          </a:stretch>
        </p:blipFill>
        <p:spPr bwMode="auto">
          <a:xfrm>
            <a:off x="2915816" y="1124744"/>
            <a:ext cx="5800126" cy="5053392"/>
          </a:xfrm>
          <a:prstGeom prst="rect">
            <a:avLst/>
          </a:prstGeom>
          <a:noFill/>
          <a:ln w="9525">
            <a:noFill/>
            <a:miter lim="800000"/>
            <a:headEnd/>
            <a:tailEnd/>
          </a:ln>
        </p:spPr>
      </p:pic>
      <p:sp>
        <p:nvSpPr>
          <p:cNvPr id="11" name="Titre 10"/>
          <p:cNvSpPr>
            <a:spLocks noGrp="1"/>
          </p:cNvSpPr>
          <p:nvPr>
            <p:ph type="title"/>
          </p:nvPr>
        </p:nvSpPr>
        <p:spPr/>
        <p:txBody>
          <a:bodyPr/>
          <a:lstStyle/>
          <a:p>
            <a:r>
              <a:rPr lang="en-US" dirty="0" smtClean="0"/>
              <a:t>First responder trainee interface</a:t>
            </a:r>
            <a:endParaRPr lang="en-US" dirty="0"/>
          </a:p>
        </p:txBody>
      </p:sp>
      <p:pic>
        <p:nvPicPr>
          <p:cNvPr id="2059" name="Picture 11" descr="\\CENTAURE\Ressources\Crise Communication\Screenshots et photos\interfaces\epi4.jpg"/>
          <p:cNvPicPr>
            <a:picLocks noChangeAspect="1" noChangeArrowheads="1"/>
          </p:cNvPicPr>
          <p:nvPr/>
        </p:nvPicPr>
        <p:blipFill>
          <a:blip r:embed="rId4" cstate="print"/>
          <a:srcRect/>
          <a:stretch>
            <a:fillRect/>
          </a:stretch>
        </p:blipFill>
        <p:spPr bwMode="auto">
          <a:xfrm>
            <a:off x="2771800" y="2132856"/>
            <a:ext cx="1980391" cy="1454148"/>
          </a:xfrm>
          <a:prstGeom prst="rect">
            <a:avLst/>
          </a:prstGeom>
          <a:noFill/>
        </p:spPr>
      </p:pic>
      <p:pic>
        <p:nvPicPr>
          <p:cNvPr id="8" name="Picture 2" descr="F:\boulot\Docs\Crise\Commercials\Screenshots et photos\rch\fuite_de_gaz1.jpg"/>
          <p:cNvPicPr>
            <a:picLocks noChangeAspect="1" noChangeArrowheads="1"/>
          </p:cNvPicPr>
          <p:nvPr/>
        </p:nvPicPr>
        <p:blipFill>
          <a:blip r:embed="rId5" cstate="print"/>
          <a:srcRect/>
          <a:stretch>
            <a:fillRect/>
          </a:stretch>
        </p:blipFill>
        <p:spPr bwMode="auto">
          <a:xfrm>
            <a:off x="539552" y="3789040"/>
            <a:ext cx="3815464" cy="237420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Exercises</a:t>
            </a:r>
            <a:r>
              <a:rPr lang="fr-FR" dirty="0" smtClean="0"/>
              <a:t> </a:t>
            </a:r>
            <a:r>
              <a:rPr lang="fr-FR" dirty="0" err="1" smtClean="0"/>
              <a:t>environments</a:t>
            </a:r>
            <a:r>
              <a:rPr lang="fr-FR" dirty="0" smtClean="0"/>
              <a:t> </a:t>
            </a:r>
            <a:r>
              <a:rPr lang="fr-FR" dirty="0" err="1" smtClean="0"/>
              <a:t>examples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17</a:t>
            </a:fld>
            <a:r>
              <a:rPr lang="en-US" smtClean="0"/>
              <a:t> –</a:t>
            </a:r>
            <a:endParaRPr lang="en-US"/>
          </a:p>
        </p:txBody>
      </p:sp>
      <p:pic>
        <p:nvPicPr>
          <p:cNvPr id="3074" name="Picture 2" descr="\\CENTAURE\Ressources\Crise Communication\Screenshots et photos\Crise ville\divers3.jpg"/>
          <p:cNvPicPr>
            <a:picLocks noChangeAspect="1" noChangeArrowheads="1"/>
          </p:cNvPicPr>
          <p:nvPr/>
        </p:nvPicPr>
        <p:blipFill>
          <a:blip r:embed="rId2"/>
          <a:srcRect/>
          <a:stretch>
            <a:fillRect/>
          </a:stretch>
        </p:blipFill>
        <p:spPr bwMode="auto">
          <a:xfrm>
            <a:off x="310226" y="1285860"/>
            <a:ext cx="8833774" cy="475298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18</a:t>
            </a:fld>
            <a:r>
              <a:rPr lang="en-US" smtClean="0"/>
              <a:t> –</a:t>
            </a:r>
            <a:endParaRPr lang="en-US"/>
          </a:p>
        </p:txBody>
      </p:sp>
      <p:pic>
        <p:nvPicPr>
          <p:cNvPr id="5122" name="Picture 2" descr="\\CENTAURE\Ressources\Crise Communication\Screenshots et photos\AVP\AVP1.jpg"/>
          <p:cNvPicPr>
            <a:picLocks noChangeAspect="1" noChangeArrowheads="1"/>
          </p:cNvPicPr>
          <p:nvPr/>
        </p:nvPicPr>
        <p:blipFill>
          <a:blip r:embed="rId2"/>
          <a:srcRect/>
          <a:stretch>
            <a:fillRect/>
          </a:stretch>
        </p:blipFill>
        <p:spPr bwMode="auto">
          <a:xfrm>
            <a:off x="500034" y="1214422"/>
            <a:ext cx="8190880" cy="464347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19</a:t>
            </a:fld>
            <a:r>
              <a:rPr lang="en-US" smtClean="0"/>
              <a:t> –</a:t>
            </a:r>
            <a:endParaRPr lang="en-US"/>
          </a:p>
        </p:txBody>
      </p:sp>
      <p:pic>
        <p:nvPicPr>
          <p:cNvPr id="7170" name="Picture 2" descr="\\CENTAURE\Ressources\Crise Communication\Screenshots et photos\projets\HyResponse\greenBox1.JPG"/>
          <p:cNvPicPr>
            <a:picLocks noChangeAspect="1" noChangeArrowheads="1"/>
          </p:cNvPicPr>
          <p:nvPr/>
        </p:nvPicPr>
        <p:blipFill>
          <a:blip r:embed="rId2"/>
          <a:srcRect/>
          <a:stretch>
            <a:fillRect/>
          </a:stretch>
        </p:blipFill>
        <p:spPr bwMode="auto">
          <a:xfrm>
            <a:off x="214282" y="1000108"/>
            <a:ext cx="8689538" cy="542926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pPr eaLnBrk="1" hangingPunct="1"/>
            <a:r>
              <a:rPr lang="fr-FR" dirty="0" smtClean="0">
                <a:solidFill>
                  <a:schemeClr val="accent2"/>
                </a:solidFill>
              </a:rPr>
              <a:t>CRISE</a:t>
            </a:r>
          </a:p>
        </p:txBody>
      </p:sp>
      <p:sp>
        <p:nvSpPr>
          <p:cNvPr id="6147" name="Espace réservé du contenu 2"/>
          <p:cNvSpPr>
            <a:spLocks noGrp="1"/>
          </p:cNvSpPr>
          <p:nvPr>
            <p:ph idx="1"/>
          </p:nvPr>
        </p:nvSpPr>
        <p:spPr>
          <a:xfrm>
            <a:off x="571500" y="879499"/>
            <a:ext cx="8143875" cy="5357813"/>
          </a:xfrm>
        </p:spPr>
        <p:txBody>
          <a:bodyPr/>
          <a:lstStyle/>
          <a:p>
            <a:pPr eaLnBrk="1" hangingPunct="1"/>
            <a:r>
              <a:rPr lang="en-US" dirty="0" smtClean="0"/>
              <a:t>C.R.I.S.E. </a:t>
            </a:r>
            <a:r>
              <a:rPr lang="en-US" dirty="0" smtClean="0"/>
              <a:t>company</a:t>
            </a:r>
            <a:endParaRPr lang="en-US" dirty="0" smtClean="0"/>
          </a:p>
          <a:p>
            <a:pPr lvl="1" eaLnBrk="1" hangingPunct="1"/>
            <a:r>
              <a:rPr lang="en-US" dirty="0" smtClean="0">
                <a:solidFill>
                  <a:srgbClr val="FF9933"/>
                </a:solidFill>
              </a:rPr>
              <a:t>From cartography to virtual reality</a:t>
            </a:r>
          </a:p>
          <a:p>
            <a:pPr lvl="1" eaLnBrk="1" hangingPunct="1"/>
            <a:r>
              <a:rPr lang="en-US" dirty="0" smtClean="0">
                <a:solidFill>
                  <a:srgbClr val="FF9933"/>
                </a:solidFill>
              </a:rPr>
              <a:t>3D simulation for civil protection</a:t>
            </a:r>
          </a:p>
          <a:p>
            <a:pPr lvl="1" eaLnBrk="1" hangingPunct="1"/>
            <a:r>
              <a:rPr lang="en-US" dirty="0" smtClean="0">
                <a:solidFill>
                  <a:srgbClr val="FF9933"/>
                </a:solidFill>
              </a:rPr>
              <a:t>Dedicated to risk and emergency management </a:t>
            </a:r>
            <a:br>
              <a:rPr lang="en-US" dirty="0" smtClean="0">
                <a:solidFill>
                  <a:srgbClr val="FF9933"/>
                </a:solidFill>
              </a:rPr>
            </a:br>
            <a:r>
              <a:rPr lang="en-US" dirty="0" smtClean="0"/>
              <a:t> </a:t>
            </a:r>
            <a:r>
              <a:rPr lang="en-US" dirty="0" smtClean="0">
                <a:solidFill>
                  <a:srgbClr val="FF9933"/>
                </a:solidFill>
              </a:rPr>
              <a:t>training </a:t>
            </a:r>
            <a:r>
              <a:rPr lang="en-US" dirty="0" smtClean="0">
                <a:solidFill>
                  <a:srgbClr val="FF9933"/>
                </a:solidFill>
              </a:rPr>
              <a:t>and tools</a:t>
            </a:r>
          </a:p>
        </p:txBody>
      </p:sp>
      <p:sp>
        <p:nvSpPr>
          <p:cNvPr id="4" name="Espace réservé de la date 3"/>
          <p:cNvSpPr>
            <a:spLocks noGrp="1"/>
          </p:cNvSpPr>
          <p:nvPr>
            <p:ph type="dt" sz="quarter" idx="10"/>
          </p:nvPr>
        </p:nvSpPr>
        <p:spPr/>
        <p:txBody>
          <a:bodyPr/>
          <a:lstStyle/>
          <a:p>
            <a:pPr>
              <a:defRPr/>
            </a:pPr>
            <a:endParaRPr lang="fr-FR" dirty="0">
              <a:latin typeface="Arial" pitchFamily="34" charset="0"/>
            </a:endParaRPr>
          </a:p>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dirty="0"/>
              <a:t>– </a:t>
            </a:r>
            <a:fld id="{30C97BB8-1EF1-4DF0-8C2B-4D1688E18EBF}" type="slidenum">
              <a:rPr lang="en-US"/>
              <a:pPr>
                <a:defRPr/>
              </a:pPr>
              <a:t>2</a:t>
            </a:fld>
            <a:r>
              <a:rPr lang="en-US" dirty="0"/>
              <a:t> –</a:t>
            </a:r>
          </a:p>
        </p:txBody>
      </p:sp>
      <p:sp>
        <p:nvSpPr>
          <p:cNvPr id="6150" name="Text Box 4"/>
          <p:cNvSpPr txBox="1">
            <a:spLocks noChangeArrowheads="1"/>
          </p:cNvSpPr>
          <p:nvPr/>
        </p:nvSpPr>
        <p:spPr bwMode="auto">
          <a:xfrm>
            <a:off x="3059113" y="5048274"/>
            <a:ext cx="2520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eaLnBrk="1" hangingPunct="1">
              <a:spcBef>
                <a:spcPct val="50000"/>
              </a:spcBef>
            </a:pPr>
            <a:endParaRPr lang="nb-NO" sz="2400">
              <a:latin typeface="Times New Roman" pitchFamily="18" charset="0"/>
            </a:endParaRPr>
          </a:p>
        </p:txBody>
      </p:sp>
      <p:sp>
        <p:nvSpPr>
          <p:cNvPr id="5128" name="Line 12"/>
          <p:cNvSpPr>
            <a:spLocks noChangeShapeType="1"/>
          </p:cNvSpPr>
          <p:nvPr/>
        </p:nvSpPr>
        <p:spPr bwMode="auto">
          <a:xfrm flipV="1">
            <a:off x="857224" y="2022498"/>
            <a:ext cx="7715276" cy="3478203"/>
          </a:xfrm>
          <a:prstGeom prst="line">
            <a:avLst/>
          </a:prstGeom>
          <a:ln w="38100">
            <a:solidFill>
              <a:srgbClr val="FF6600"/>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fr-FR" dirty="0"/>
          </a:p>
        </p:txBody>
      </p:sp>
      <p:pic>
        <p:nvPicPr>
          <p:cNvPr id="6155" name="Picture 20" descr="C:\Users\Vic\Desktop\logo_Chevr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6446" y="4286256"/>
            <a:ext cx="1071570" cy="1071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1" name="Picture 19" descr="C:\Users\Vic\Desktop\Logo_USF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43108" y="5572140"/>
            <a:ext cx="844550"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2" name="Picture 20" descr="F:\boulot\Docs\Crise\Commercials\Logo\logo_marine_national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57818" y="5572140"/>
            <a:ext cx="1310272" cy="93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3" name="Picture 21" descr="F:\boulot\Docs\Crise\Commercials\Logo\logo_ensosp.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86116" y="5572140"/>
            <a:ext cx="1963752" cy="933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F:\boulot\Docs\Crise\Commercials\Logo\algerie.jpg"/>
          <p:cNvPicPr>
            <a:picLocks noChangeAspect="1" noChangeArrowheads="1"/>
          </p:cNvPicPr>
          <p:nvPr/>
        </p:nvPicPr>
        <p:blipFill>
          <a:blip r:embed="rId7" cstate="print"/>
          <a:srcRect/>
          <a:stretch>
            <a:fillRect/>
          </a:stretch>
        </p:blipFill>
        <p:spPr bwMode="auto">
          <a:xfrm>
            <a:off x="4071934" y="4286256"/>
            <a:ext cx="1143008" cy="1148111"/>
          </a:xfrm>
          <a:prstGeom prst="rect">
            <a:avLst/>
          </a:prstGeom>
          <a:noFill/>
        </p:spPr>
      </p:pic>
      <p:grpSp>
        <p:nvGrpSpPr>
          <p:cNvPr id="24" name="Groupe 23"/>
          <p:cNvGrpSpPr/>
          <p:nvPr/>
        </p:nvGrpSpPr>
        <p:grpSpPr>
          <a:xfrm>
            <a:off x="6786578" y="5500702"/>
            <a:ext cx="2357422" cy="964878"/>
            <a:chOff x="3131840" y="2823022"/>
            <a:chExt cx="2214562" cy="822002"/>
          </a:xfrm>
        </p:grpSpPr>
        <p:pic>
          <p:nvPicPr>
            <p:cNvPr id="6156" name="Picture 23" descr="C:\Users\Vic\Desktop\Logo_Lockheed_Martin.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31840" y="3265611"/>
              <a:ext cx="2214562"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0" name="Picture 25" descr="C:\boulot\Docs\Crise\Commercials\Présentations PPT\Logo_Intergraph01.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779912" y="2999234"/>
              <a:ext cx="1500187"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7" name="Picture 2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347864" y="2823022"/>
              <a:ext cx="4619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 name="Rectangle 27"/>
          <p:cNvSpPr/>
          <p:nvPr/>
        </p:nvSpPr>
        <p:spPr>
          <a:xfrm>
            <a:off x="142844" y="4357694"/>
            <a:ext cx="1889308" cy="707886"/>
          </a:xfrm>
          <a:prstGeom prst="rect">
            <a:avLst/>
          </a:prstGeom>
        </p:spPr>
        <p:txBody>
          <a:bodyPr wrap="square">
            <a:spAutoFit/>
          </a:bodyPr>
          <a:lstStyle/>
          <a:p>
            <a:pPr eaLnBrk="1" hangingPunct="1"/>
            <a:r>
              <a:rPr lang="fr-FR" sz="2000" b="1" dirty="0" err="1" smtClean="0">
                <a:solidFill>
                  <a:srgbClr val="FFFF00"/>
                </a:solidFill>
              </a:rPr>
              <a:t>WildFire</a:t>
            </a:r>
            <a:r>
              <a:rPr lang="fr-FR" sz="2000" b="1" dirty="0" smtClean="0">
                <a:solidFill>
                  <a:srgbClr val="FFFF00"/>
                </a:solidFill>
              </a:rPr>
              <a:t> &amp; Natural </a:t>
            </a:r>
            <a:r>
              <a:rPr lang="fr-FR" sz="2000" b="1" dirty="0" err="1" smtClean="0">
                <a:solidFill>
                  <a:srgbClr val="FFFF00"/>
                </a:solidFill>
              </a:rPr>
              <a:t>risks</a:t>
            </a:r>
            <a:endParaRPr lang="fr-FR" sz="2000" b="1" dirty="0" smtClean="0">
              <a:solidFill>
                <a:srgbClr val="FFFF00"/>
              </a:solidFill>
            </a:endParaRPr>
          </a:p>
        </p:txBody>
      </p:sp>
      <p:sp>
        <p:nvSpPr>
          <p:cNvPr id="27" name="Rectangle 26"/>
          <p:cNvSpPr/>
          <p:nvPr/>
        </p:nvSpPr>
        <p:spPr>
          <a:xfrm>
            <a:off x="2857488" y="3071810"/>
            <a:ext cx="1928826" cy="707886"/>
          </a:xfrm>
          <a:prstGeom prst="rect">
            <a:avLst/>
          </a:prstGeom>
        </p:spPr>
        <p:txBody>
          <a:bodyPr wrap="square">
            <a:spAutoFit/>
          </a:bodyPr>
          <a:lstStyle/>
          <a:p>
            <a:pPr eaLnBrk="1" hangingPunct="1"/>
            <a:r>
              <a:rPr lang="fr-FR" sz="2000" b="1" dirty="0" err="1" smtClean="0">
                <a:solidFill>
                  <a:srgbClr val="FFFF00"/>
                </a:solidFill>
              </a:rPr>
              <a:t>Technological</a:t>
            </a:r>
            <a:r>
              <a:rPr lang="fr-FR" sz="2000" b="1" dirty="0" smtClean="0">
                <a:solidFill>
                  <a:srgbClr val="FFFF00"/>
                </a:solidFill>
              </a:rPr>
              <a:t> &amp; man made</a:t>
            </a:r>
          </a:p>
        </p:txBody>
      </p:sp>
      <p:sp>
        <p:nvSpPr>
          <p:cNvPr id="29" name="Rectangle 28"/>
          <p:cNvSpPr/>
          <p:nvPr/>
        </p:nvSpPr>
        <p:spPr>
          <a:xfrm>
            <a:off x="4714876" y="2714620"/>
            <a:ext cx="1317804" cy="400110"/>
          </a:xfrm>
          <a:prstGeom prst="rect">
            <a:avLst/>
          </a:prstGeom>
        </p:spPr>
        <p:txBody>
          <a:bodyPr wrap="square">
            <a:spAutoFit/>
          </a:bodyPr>
          <a:lstStyle/>
          <a:p>
            <a:pPr eaLnBrk="1" hangingPunct="1"/>
            <a:r>
              <a:rPr lang="fr-FR" sz="2000" b="1" dirty="0" smtClean="0">
                <a:solidFill>
                  <a:srgbClr val="FFFF00"/>
                </a:solidFill>
              </a:rPr>
              <a:t>CBRNE</a:t>
            </a:r>
          </a:p>
        </p:txBody>
      </p:sp>
      <p:sp>
        <p:nvSpPr>
          <p:cNvPr id="30" name="Rectangle 29"/>
          <p:cNvSpPr/>
          <p:nvPr/>
        </p:nvSpPr>
        <p:spPr>
          <a:xfrm>
            <a:off x="1500166" y="3929066"/>
            <a:ext cx="1857388" cy="400110"/>
          </a:xfrm>
          <a:prstGeom prst="rect">
            <a:avLst/>
          </a:prstGeom>
        </p:spPr>
        <p:txBody>
          <a:bodyPr wrap="square">
            <a:spAutoFit/>
          </a:bodyPr>
          <a:lstStyle/>
          <a:p>
            <a:pPr eaLnBrk="1" hangingPunct="1"/>
            <a:r>
              <a:rPr lang="fr-FR" sz="2000" b="1" dirty="0" err="1" smtClean="0">
                <a:solidFill>
                  <a:srgbClr val="FFFF00"/>
                </a:solidFill>
              </a:rPr>
              <a:t>Urban</a:t>
            </a:r>
            <a:r>
              <a:rPr lang="fr-FR" sz="2000" b="1" dirty="0" smtClean="0">
                <a:solidFill>
                  <a:srgbClr val="FFFF00"/>
                </a:solidFill>
              </a:rPr>
              <a:t> crises</a:t>
            </a:r>
          </a:p>
        </p:txBody>
      </p:sp>
      <p:sp>
        <p:nvSpPr>
          <p:cNvPr id="32" name="Rectangle 31"/>
          <p:cNvSpPr/>
          <p:nvPr/>
        </p:nvSpPr>
        <p:spPr>
          <a:xfrm>
            <a:off x="5857884" y="2000240"/>
            <a:ext cx="1071570" cy="707886"/>
          </a:xfrm>
          <a:prstGeom prst="rect">
            <a:avLst/>
          </a:prstGeom>
        </p:spPr>
        <p:txBody>
          <a:bodyPr wrap="square">
            <a:spAutoFit/>
          </a:bodyPr>
          <a:lstStyle/>
          <a:p>
            <a:pPr eaLnBrk="1" hangingPunct="1"/>
            <a:r>
              <a:rPr lang="fr-FR" sz="2000" b="1" dirty="0" smtClean="0">
                <a:solidFill>
                  <a:srgbClr val="FFFF00"/>
                </a:solidFill>
              </a:rPr>
              <a:t>Joint Forces</a:t>
            </a:r>
          </a:p>
        </p:txBody>
      </p:sp>
      <p:pic>
        <p:nvPicPr>
          <p:cNvPr id="37" name="Picture 6"/>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359792" y="3000372"/>
            <a:ext cx="1368152" cy="1098996"/>
          </a:xfrm>
          <a:prstGeom prst="rect">
            <a:avLst/>
          </a:prstGeom>
          <a:noFill/>
          <a:ln>
            <a:noFill/>
          </a:ln>
        </p:spPr>
      </p:pic>
      <p:sp>
        <p:nvSpPr>
          <p:cNvPr id="44" name="Rectangle 43"/>
          <p:cNvSpPr/>
          <p:nvPr/>
        </p:nvSpPr>
        <p:spPr>
          <a:xfrm>
            <a:off x="6858016" y="1142984"/>
            <a:ext cx="2285984" cy="707886"/>
          </a:xfrm>
          <a:prstGeom prst="rect">
            <a:avLst/>
          </a:prstGeom>
        </p:spPr>
        <p:txBody>
          <a:bodyPr wrap="square">
            <a:spAutoFit/>
          </a:bodyPr>
          <a:lstStyle/>
          <a:p>
            <a:pPr eaLnBrk="1" hangingPunct="1"/>
            <a:r>
              <a:rPr lang="fr-FR" sz="2000" b="1" dirty="0" err="1" smtClean="0">
                <a:solidFill>
                  <a:srgbClr val="FFFF00"/>
                </a:solidFill>
              </a:rPr>
              <a:t>Specifics</a:t>
            </a:r>
            <a:r>
              <a:rPr lang="fr-FR" sz="2000" b="1" dirty="0" smtClean="0">
                <a:solidFill>
                  <a:srgbClr val="FFFF00"/>
                </a:solidFill>
              </a:rPr>
              <a:t>: ARFF, </a:t>
            </a:r>
            <a:r>
              <a:rPr lang="fr-FR" sz="2000" b="1" dirty="0" err="1" smtClean="0">
                <a:solidFill>
                  <a:srgbClr val="FFFF00"/>
                </a:solidFill>
              </a:rPr>
              <a:t>HyResponse</a:t>
            </a:r>
            <a:r>
              <a:rPr lang="fr-FR" sz="2000" b="1" dirty="0" smtClean="0">
                <a:solidFill>
                  <a:srgbClr val="FFFF00"/>
                </a:solidFill>
              </a:rPr>
              <a:t> …</a:t>
            </a:r>
          </a:p>
        </p:txBody>
      </p:sp>
      <p:pic>
        <p:nvPicPr>
          <p:cNvPr id="26" name="Picture 16" descr="http://www.hyresponse.eu/img/FCHJU%20logo.jpg"/>
          <p:cNvPicPr>
            <a:picLocks noChangeAspect="1" noChangeArrowheads="1"/>
          </p:cNvPicPr>
          <p:nvPr/>
        </p:nvPicPr>
        <p:blipFill>
          <a:blip r:embed="rId12"/>
          <a:srcRect/>
          <a:stretch>
            <a:fillRect/>
          </a:stretch>
        </p:blipFill>
        <p:spPr bwMode="auto">
          <a:xfrm>
            <a:off x="7500958" y="4214818"/>
            <a:ext cx="1143000" cy="1143001"/>
          </a:xfrm>
          <a:prstGeom prst="rect">
            <a:avLst/>
          </a:prstGeom>
          <a:noFill/>
        </p:spPr>
      </p:pic>
      <p:sp>
        <p:nvSpPr>
          <p:cNvPr id="25" name="ZoneTexte 24"/>
          <p:cNvSpPr txBox="1"/>
          <p:nvPr/>
        </p:nvSpPr>
        <p:spPr>
          <a:xfrm>
            <a:off x="0" y="5357826"/>
            <a:ext cx="870751" cy="461665"/>
          </a:xfrm>
          <a:prstGeom prst="rect">
            <a:avLst/>
          </a:prstGeom>
          <a:noFill/>
        </p:spPr>
        <p:txBody>
          <a:bodyPr wrap="none" rtlCol="0">
            <a:spAutoFit/>
          </a:bodyPr>
          <a:lstStyle/>
          <a:p>
            <a:r>
              <a:rPr lang="en-US" sz="2400" b="1" dirty="0" smtClean="0">
                <a:solidFill>
                  <a:srgbClr val="FF9900"/>
                </a:solidFill>
              </a:rPr>
              <a:t>1998</a:t>
            </a:r>
            <a:endParaRPr lang="fr-FR" sz="2400" b="1" dirty="0">
              <a:solidFill>
                <a:srgbClr val="FF99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strips(upRight)">
                                      <p:cBhvr>
                                        <p:cTn id="7" dur="2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20</a:t>
            </a:fld>
            <a:r>
              <a:rPr lang="en-US" smtClean="0"/>
              <a:t> –</a:t>
            </a:r>
            <a:endParaRPr lang="en-US"/>
          </a:p>
        </p:txBody>
      </p:sp>
      <p:pic>
        <p:nvPicPr>
          <p:cNvPr id="6146" name="Picture 2" descr="\\CENTAURE\Ressources\Crise Communication\Screenshots et photos\projets\HyResponse\Accident Trailer.JPG"/>
          <p:cNvPicPr>
            <a:picLocks noChangeAspect="1" noChangeArrowheads="1"/>
          </p:cNvPicPr>
          <p:nvPr/>
        </p:nvPicPr>
        <p:blipFill>
          <a:blip r:embed="rId2"/>
          <a:srcRect/>
          <a:stretch>
            <a:fillRect/>
          </a:stretch>
        </p:blipFill>
        <p:spPr bwMode="auto">
          <a:xfrm>
            <a:off x="500034" y="1071546"/>
            <a:ext cx="8399441" cy="525897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21</a:t>
            </a:fld>
            <a:r>
              <a:rPr lang="en-US" smtClean="0"/>
              <a:t> –</a:t>
            </a:r>
            <a:endParaRPr lang="en-US"/>
          </a:p>
        </p:txBody>
      </p:sp>
      <p:pic>
        <p:nvPicPr>
          <p:cNvPr id="10242" name="Picture 2" descr="\\CENTAURE\Ressources\Crise Communication\Screenshots et photos\Tunnel\tunnel1.jpg"/>
          <p:cNvPicPr>
            <a:picLocks noChangeAspect="1" noChangeArrowheads="1"/>
          </p:cNvPicPr>
          <p:nvPr/>
        </p:nvPicPr>
        <p:blipFill>
          <a:blip r:embed="rId2"/>
          <a:srcRect/>
          <a:stretch>
            <a:fillRect/>
          </a:stretch>
        </p:blipFill>
        <p:spPr bwMode="auto">
          <a:xfrm>
            <a:off x="285720" y="1214422"/>
            <a:ext cx="8464452" cy="454724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22</a:t>
            </a:fld>
            <a:r>
              <a:rPr lang="en-US" smtClean="0"/>
              <a:t> –</a:t>
            </a:r>
            <a:endParaRPr lang="en-US"/>
          </a:p>
        </p:txBody>
      </p:sp>
      <p:pic>
        <p:nvPicPr>
          <p:cNvPr id="11266" name="Picture 2" descr="\\CENTAURE\Ressources\Crise Communication\Screenshots et photos\urbain\Sicsur\Parking_CdG.jpg"/>
          <p:cNvPicPr>
            <a:picLocks noChangeAspect="1" noChangeArrowheads="1"/>
          </p:cNvPicPr>
          <p:nvPr/>
        </p:nvPicPr>
        <p:blipFill>
          <a:blip r:embed="rId2"/>
          <a:srcRect/>
          <a:stretch>
            <a:fillRect/>
          </a:stretch>
        </p:blipFill>
        <p:spPr bwMode="auto">
          <a:xfrm>
            <a:off x="357158" y="1285860"/>
            <a:ext cx="8594711" cy="467407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23</a:t>
            </a:fld>
            <a:r>
              <a:rPr lang="en-US" smtClean="0"/>
              <a:t> –</a:t>
            </a:r>
            <a:endParaRPr lang="en-US"/>
          </a:p>
        </p:txBody>
      </p:sp>
      <p:pic>
        <p:nvPicPr>
          <p:cNvPr id="12290" name="Picture 2" descr="\\CENTAURE\Ressources\Crise Communication\Screenshots et photos\urbain\urb.jpg"/>
          <p:cNvPicPr>
            <a:picLocks noChangeAspect="1" noChangeArrowheads="1"/>
          </p:cNvPicPr>
          <p:nvPr/>
        </p:nvPicPr>
        <p:blipFill>
          <a:blip r:embed="rId2"/>
          <a:srcRect/>
          <a:stretch>
            <a:fillRect/>
          </a:stretch>
        </p:blipFill>
        <p:spPr bwMode="auto">
          <a:xfrm>
            <a:off x="500034" y="1142984"/>
            <a:ext cx="7929618" cy="428361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24</a:t>
            </a:fld>
            <a:r>
              <a:rPr lang="en-US" smtClean="0"/>
              <a:t> –</a:t>
            </a:r>
            <a:endParaRPr lang="en-US"/>
          </a:p>
        </p:txBody>
      </p:sp>
      <p:pic>
        <p:nvPicPr>
          <p:cNvPr id="1026" name="Picture 2" descr="\\CENTAURE\Ressources\Crise Communication\Screenshots et photos\Crise ville\criseville4.jpg"/>
          <p:cNvPicPr>
            <a:picLocks noChangeAspect="1" noChangeArrowheads="1"/>
          </p:cNvPicPr>
          <p:nvPr/>
        </p:nvPicPr>
        <p:blipFill>
          <a:blip r:embed="rId2"/>
          <a:srcRect/>
          <a:stretch>
            <a:fillRect/>
          </a:stretch>
        </p:blipFill>
        <p:spPr bwMode="auto">
          <a:xfrm>
            <a:off x="642910" y="1357298"/>
            <a:ext cx="8032660" cy="435771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25</a:t>
            </a:fld>
            <a:r>
              <a:rPr lang="en-US" smtClean="0"/>
              <a:t> –</a:t>
            </a:r>
            <a:endParaRPr lang="en-US"/>
          </a:p>
        </p:txBody>
      </p:sp>
      <p:pic>
        <p:nvPicPr>
          <p:cNvPr id="9218" name="Picture 2" descr="\\CENTAURE\Ressources\Crise Communication\Screenshots et photos\projets\HyResponse\greenBox3.JPG"/>
          <p:cNvPicPr>
            <a:picLocks noChangeAspect="1" noChangeArrowheads="1"/>
          </p:cNvPicPr>
          <p:nvPr/>
        </p:nvPicPr>
        <p:blipFill>
          <a:blip r:embed="rId2"/>
          <a:srcRect/>
          <a:stretch>
            <a:fillRect/>
          </a:stretch>
        </p:blipFill>
        <p:spPr bwMode="auto">
          <a:xfrm>
            <a:off x="142844" y="1089358"/>
            <a:ext cx="8701672" cy="543684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26</a:t>
            </a:fld>
            <a:r>
              <a:rPr lang="en-US" smtClean="0"/>
              <a:t> –</a:t>
            </a:r>
            <a:endParaRPr lang="en-US"/>
          </a:p>
        </p:txBody>
      </p:sp>
      <p:pic>
        <p:nvPicPr>
          <p:cNvPr id="4098" name="Picture 2" descr="\\CENTAURE\Ressources\Crise Communication\Screenshots et photos\Crise ville\Stockage Hydrocarbure - Chargement Camions.JPG"/>
          <p:cNvPicPr>
            <a:picLocks noChangeAspect="1" noChangeArrowheads="1"/>
          </p:cNvPicPr>
          <p:nvPr/>
        </p:nvPicPr>
        <p:blipFill>
          <a:blip r:embed="rId2"/>
          <a:srcRect/>
          <a:stretch>
            <a:fillRect/>
          </a:stretch>
        </p:blipFill>
        <p:spPr bwMode="auto">
          <a:xfrm>
            <a:off x="339743" y="1214422"/>
            <a:ext cx="8804257" cy="475053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27</a:t>
            </a:fld>
            <a:r>
              <a:rPr lang="en-US" smtClean="0"/>
              <a:t> –</a:t>
            </a:r>
            <a:endParaRPr lang="en-US"/>
          </a:p>
        </p:txBody>
      </p:sp>
      <p:pic>
        <p:nvPicPr>
          <p:cNvPr id="8194" name="Picture 2" descr="\\CENTAURE\Ressources\Crise Communication\Screenshots et photos\projets\HyResponse\greenBox2.JPG"/>
          <p:cNvPicPr>
            <a:picLocks noChangeAspect="1" noChangeArrowheads="1"/>
          </p:cNvPicPr>
          <p:nvPr/>
        </p:nvPicPr>
        <p:blipFill>
          <a:blip r:embed="rId2"/>
          <a:srcRect/>
          <a:stretch>
            <a:fillRect/>
          </a:stretch>
        </p:blipFill>
        <p:spPr bwMode="auto">
          <a:xfrm>
            <a:off x="273519" y="1142983"/>
            <a:ext cx="8727637" cy="545875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b="1" dirty="0" err="1" smtClean="0"/>
              <a:t>HyResponse</a:t>
            </a:r>
            <a:r>
              <a:rPr lang="fr-FR" sz="2800" dirty="0" smtClean="0"/>
              <a:t> </a:t>
            </a:r>
            <a:r>
              <a:rPr lang="fr-FR" dirty="0" smtClean="0"/>
              <a:t>- </a:t>
            </a:r>
            <a:r>
              <a:rPr lang="fr-FR" sz="2800" b="1" i="1" dirty="0" smtClean="0"/>
              <a:t>Project</a:t>
            </a:r>
            <a:endParaRPr lang="fr-FR" b="1" i="1"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28</a:t>
            </a:fld>
            <a:r>
              <a:rPr lang="en-US" smtClean="0"/>
              <a:t> –</a:t>
            </a:r>
            <a:endParaRPr lang="en-US"/>
          </a:p>
        </p:txBody>
      </p:sp>
      <p:pic>
        <p:nvPicPr>
          <p:cNvPr id="6" name="Image 5" descr="Ulster_University_Logo.png"/>
          <p:cNvPicPr>
            <a:picLocks noChangeAspect="1"/>
          </p:cNvPicPr>
          <p:nvPr/>
        </p:nvPicPr>
        <p:blipFill>
          <a:blip r:embed="rId2"/>
          <a:stretch>
            <a:fillRect/>
          </a:stretch>
        </p:blipFill>
        <p:spPr>
          <a:xfrm>
            <a:off x="4000496" y="2285992"/>
            <a:ext cx="1647698" cy="856800"/>
          </a:xfrm>
          <a:prstGeom prst="rect">
            <a:avLst/>
          </a:prstGeom>
          <a:solidFill>
            <a:schemeClr val="bg1"/>
          </a:solidFill>
        </p:spPr>
      </p:pic>
      <p:pic>
        <p:nvPicPr>
          <p:cNvPr id="2050" name="Picture 2" descr="http://www.hyresponse.eu/img/logo_ENSOSP.jpg"/>
          <p:cNvPicPr>
            <a:picLocks noChangeAspect="1" noChangeArrowheads="1"/>
          </p:cNvPicPr>
          <p:nvPr/>
        </p:nvPicPr>
        <p:blipFill>
          <a:blip r:embed="rId3"/>
          <a:srcRect/>
          <a:stretch>
            <a:fillRect/>
          </a:stretch>
        </p:blipFill>
        <p:spPr bwMode="auto">
          <a:xfrm>
            <a:off x="1857356" y="2285992"/>
            <a:ext cx="1785000" cy="856800"/>
          </a:xfrm>
          <a:prstGeom prst="rect">
            <a:avLst/>
          </a:prstGeom>
          <a:noFill/>
        </p:spPr>
      </p:pic>
      <p:pic>
        <p:nvPicPr>
          <p:cNvPr id="2052" name="Picture 4" descr="http://www.hyresponse.eu/img/AL_logo.png"/>
          <p:cNvPicPr>
            <a:picLocks noChangeAspect="1" noChangeArrowheads="1"/>
          </p:cNvPicPr>
          <p:nvPr/>
        </p:nvPicPr>
        <p:blipFill>
          <a:blip r:embed="rId4" cstate="print"/>
          <a:srcRect/>
          <a:stretch>
            <a:fillRect/>
          </a:stretch>
        </p:blipFill>
        <p:spPr bwMode="auto">
          <a:xfrm>
            <a:off x="5572132" y="1214422"/>
            <a:ext cx="2990430" cy="857256"/>
          </a:xfrm>
          <a:prstGeom prst="rect">
            <a:avLst/>
          </a:prstGeom>
          <a:solidFill>
            <a:schemeClr val="bg1"/>
          </a:solidFill>
        </p:spPr>
      </p:pic>
      <p:pic>
        <p:nvPicPr>
          <p:cNvPr id="2054" name="Picture 6" descr="http://www.hyresponse.eu/img/logo_Areva.jpg"/>
          <p:cNvPicPr>
            <a:picLocks noChangeAspect="1" noChangeArrowheads="1"/>
          </p:cNvPicPr>
          <p:nvPr/>
        </p:nvPicPr>
        <p:blipFill>
          <a:blip r:embed="rId5"/>
          <a:srcRect/>
          <a:stretch>
            <a:fillRect/>
          </a:stretch>
        </p:blipFill>
        <p:spPr bwMode="auto">
          <a:xfrm>
            <a:off x="428596" y="2285992"/>
            <a:ext cx="1064241" cy="856800"/>
          </a:xfrm>
          <a:prstGeom prst="rect">
            <a:avLst/>
          </a:prstGeom>
          <a:noFill/>
        </p:spPr>
      </p:pic>
      <p:pic>
        <p:nvPicPr>
          <p:cNvPr id="2056" name="Picture 8" descr="http://www.hyresponse.eu/img/logo_FASTEHA.jpg"/>
          <p:cNvPicPr>
            <a:picLocks noChangeAspect="1" noChangeArrowheads="1"/>
          </p:cNvPicPr>
          <p:nvPr/>
        </p:nvPicPr>
        <p:blipFill>
          <a:blip r:embed="rId6"/>
          <a:srcRect/>
          <a:stretch>
            <a:fillRect/>
          </a:stretch>
        </p:blipFill>
        <p:spPr bwMode="auto">
          <a:xfrm>
            <a:off x="428596" y="1214422"/>
            <a:ext cx="2521341" cy="857256"/>
          </a:xfrm>
          <a:prstGeom prst="rect">
            <a:avLst/>
          </a:prstGeom>
          <a:noFill/>
        </p:spPr>
      </p:pic>
      <p:pic>
        <p:nvPicPr>
          <p:cNvPr id="2058" name="Picture 10" descr="http://www.hyresponse.eu/img/logo_CCS.jpg"/>
          <p:cNvPicPr>
            <a:picLocks noChangeAspect="1" noChangeArrowheads="1"/>
          </p:cNvPicPr>
          <p:nvPr/>
        </p:nvPicPr>
        <p:blipFill>
          <a:blip r:embed="rId7"/>
          <a:srcRect/>
          <a:stretch>
            <a:fillRect/>
          </a:stretch>
        </p:blipFill>
        <p:spPr bwMode="auto">
          <a:xfrm>
            <a:off x="3214678" y="1214422"/>
            <a:ext cx="2217037" cy="857256"/>
          </a:xfrm>
          <a:prstGeom prst="rect">
            <a:avLst/>
          </a:prstGeom>
          <a:noFill/>
        </p:spPr>
      </p:pic>
      <p:pic>
        <p:nvPicPr>
          <p:cNvPr id="16" name="Image 15" descr="crise_n_logo_transparent.png"/>
          <p:cNvPicPr>
            <a:picLocks noChangeAspect="1"/>
          </p:cNvPicPr>
          <p:nvPr/>
        </p:nvPicPr>
        <p:blipFill>
          <a:blip r:embed="rId8" cstate="print"/>
          <a:stretch>
            <a:fillRect/>
          </a:stretch>
        </p:blipFill>
        <p:spPr>
          <a:xfrm>
            <a:off x="6000760" y="2285992"/>
            <a:ext cx="2503675" cy="856800"/>
          </a:xfrm>
          <a:prstGeom prst="rect">
            <a:avLst/>
          </a:prstGeom>
          <a:solidFill>
            <a:schemeClr val="bg1"/>
          </a:solidFill>
        </p:spPr>
      </p:pic>
      <p:sp>
        <p:nvSpPr>
          <p:cNvPr id="17" name="ZoneTexte 16"/>
          <p:cNvSpPr txBox="1"/>
          <p:nvPr/>
        </p:nvSpPr>
        <p:spPr>
          <a:xfrm>
            <a:off x="1285852" y="3286124"/>
            <a:ext cx="6650475" cy="769441"/>
          </a:xfrm>
          <a:prstGeom prst="rect">
            <a:avLst/>
          </a:prstGeom>
          <a:noFill/>
        </p:spPr>
        <p:txBody>
          <a:bodyPr wrap="none" rtlCol="0">
            <a:spAutoFit/>
          </a:bodyPr>
          <a:lstStyle/>
          <a:p>
            <a:r>
              <a:rPr lang="fr-FR" sz="4400" dirty="0" smtClean="0">
                <a:solidFill>
                  <a:srgbClr val="FF9933"/>
                </a:solidFill>
              </a:rPr>
              <a:t>http://www.hyresponse.eu</a:t>
            </a:r>
            <a:endParaRPr lang="fr-FR" sz="4400" dirty="0">
              <a:solidFill>
                <a:srgbClr val="FF9933"/>
              </a:solidFill>
            </a:endParaRPr>
          </a:p>
        </p:txBody>
      </p:sp>
      <p:pic>
        <p:nvPicPr>
          <p:cNvPr id="2062" name="Picture 14" descr="http://www.hyresponse.eu/img/eu-flag.gif"/>
          <p:cNvPicPr>
            <a:picLocks noChangeAspect="1" noChangeArrowheads="1"/>
          </p:cNvPicPr>
          <p:nvPr/>
        </p:nvPicPr>
        <p:blipFill>
          <a:blip r:embed="rId9"/>
          <a:srcRect/>
          <a:stretch>
            <a:fillRect/>
          </a:stretch>
        </p:blipFill>
        <p:spPr bwMode="auto">
          <a:xfrm>
            <a:off x="428596" y="4143380"/>
            <a:ext cx="1178725" cy="785818"/>
          </a:xfrm>
          <a:prstGeom prst="rect">
            <a:avLst/>
          </a:prstGeom>
          <a:noFill/>
        </p:spPr>
      </p:pic>
      <p:pic>
        <p:nvPicPr>
          <p:cNvPr id="2064" name="Picture 16" descr="http://www.hyresponse.eu/img/FCHJU%20logo.jpg"/>
          <p:cNvPicPr>
            <a:picLocks noChangeAspect="1" noChangeArrowheads="1"/>
          </p:cNvPicPr>
          <p:nvPr/>
        </p:nvPicPr>
        <p:blipFill>
          <a:blip r:embed="rId10"/>
          <a:srcRect/>
          <a:stretch>
            <a:fillRect/>
          </a:stretch>
        </p:blipFill>
        <p:spPr bwMode="auto">
          <a:xfrm>
            <a:off x="7358082" y="4143380"/>
            <a:ext cx="1143000" cy="1143001"/>
          </a:xfrm>
          <a:prstGeom prst="rect">
            <a:avLst/>
          </a:prstGeom>
          <a:noFill/>
        </p:spPr>
      </p:pic>
      <p:sp>
        <p:nvSpPr>
          <p:cNvPr id="21" name="Rectangle 20"/>
          <p:cNvSpPr/>
          <p:nvPr/>
        </p:nvSpPr>
        <p:spPr>
          <a:xfrm>
            <a:off x="1857356" y="4214818"/>
            <a:ext cx="5286380" cy="1938992"/>
          </a:xfrm>
          <a:prstGeom prst="rect">
            <a:avLst/>
          </a:prstGeom>
          <a:solidFill>
            <a:schemeClr val="tx1"/>
          </a:solidFill>
        </p:spPr>
        <p:txBody>
          <a:bodyPr wrap="square">
            <a:spAutoFit/>
          </a:bodyPr>
          <a:lstStyle/>
          <a:p>
            <a:pPr algn="just"/>
            <a:r>
              <a:rPr lang="en-US" sz="2000" dirty="0" err="1" smtClean="0">
                <a:solidFill>
                  <a:srgbClr val="FF0000"/>
                </a:solidFill>
              </a:rPr>
              <a:t>HyResponse</a:t>
            </a:r>
            <a:r>
              <a:rPr lang="en-US" sz="2000" dirty="0" smtClean="0">
                <a:solidFill>
                  <a:srgbClr val="FF0000"/>
                </a:solidFill>
              </a:rPr>
              <a:t>: Coordination and Support Action funded by Fuel Cells and Hydrogen Joint Undertaking and supported by the European Commission under the 7th Framework Program. Project reference: 325348.</a:t>
            </a:r>
            <a:endParaRPr lang="fr-FR" sz="2000" dirty="0">
              <a:solidFill>
                <a:srgbClr val="FF0000"/>
              </a:solidFill>
            </a:endParaRPr>
          </a:p>
        </p:txBody>
      </p:sp>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chemeClr val="tx1"/>
                </a:solidFill>
                <a:effectLst/>
                <a:latin typeface="Arial Unicode MS" pitchFamily="34" charset="-128"/>
                <a:cs typeface="Arial" pitchFamily="34" charset="0"/>
              </a:rPr>
              <a:t>Fuel Cells and Hydrogen Joint Undertaking (FCH JU) for funding the HyResponse project, grant agreement number 325348</a:t>
            </a:r>
            <a:r>
              <a:rPr kumimoji="0" lang="fr-FR" sz="6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29</a:t>
            </a:fld>
            <a:r>
              <a:rPr lang="en-US" smtClean="0"/>
              <a:t> –</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214282" y="115888"/>
            <a:ext cx="6572296" cy="679450"/>
          </a:xfrm>
        </p:spPr>
        <p:txBody>
          <a:bodyPr/>
          <a:lstStyle/>
          <a:p>
            <a:r>
              <a:rPr lang="fr-FR" dirty="0" err="1" smtClean="0">
                <a:solidFill>
                  <a:schemeClr val="accent2"/>
                </a:solidFill>
              </a:rPr>
              <a:t>Cooperative</a:t>
            </a:r>
            <a:r>
              <a:rPr lang="fr-FR" dirty="0" smtClean="0">
                <a:solidFill>
                  <a:schemeClr val="accent2"/>
                </a:solidFill>
              </a:rPr>
              <a:t> </a:t>
            </a:r>
            <a:r>
              <a:rPr lang="fr-FR" dirty="0" err="1" smtClean="0">
                <a:solidFill>
                  <a:schemeClr val="accent2"/>
                </a:solidFill>
              </a:rPr>
              <a:t>virtual</a:t>
            </a:r>
            <a:r>
              <a:rPr lang="fr-FR" dirty="0" smtClean="0">
                <a:solidFill>
                  <a:schemeClr val="accent2"/>
                </a:solidFill>
              </a:rPr>
              <a:t> training </a:t>
            </a:r>
            <a:r>
              <a:rPr lang="fr-FR" dirty="0" err="1" smtClean="0">
                <a:solidFill>
                  <a:schemeClr val="accent2"/>
                </a:solidFill>
              </a:rPr>
              <a:t>platforms</a:t>
            </a:r>
            <a:r>
              <a:rPr lang="fr-FR" dirty="0" smtClean="0">
                <a:solidFill>
                  <a:schemeClr val="accent2"/>
                </a:solidFill>
              </a:rPr>
              <a:t> for </a:t>
            </a:r>
            <a:r>
              <a:rPr lang="fr-FR" dirty="0" err="1" smtClean="0">
                <a:solidFill>
                  <a:schemeClr val="accent2"/>
                </a:solidFill>
              </a:rPr>
              <a:t>frontliners</a:t>
            </a:r>
            <a:r>
              <a:rPr lang="fr-FR" dirty="0" smtClean="0">
                <a:solidFill>
                  <a:schemeClr val="accent2"/>
                </a:solidFill>
              </a:rPr>
              <a:t> in mono or multi </a:t>
            </a:r>
            <a:r>
              <a:rPr lang="fr-FR" dirty="0" err="1" smtClean="0">
                <a:solidFill>
                  <a:schemeClr val="accent2"/>
                </a:solidFill>
              </a:rPr>
              <a:t>agency</a:t>
            </a:r>
            <a:r>
              <a:rPr lang="fr-FR" dirty="0" smtClean="0">
                <a:solidFill>
                  <a:schemeClr val="accent2"/>
                </a:solidFill>
              </a:rPr>
              <a:t> </a:t>
            </a:r>
            <a:r>
              <a:rPr lang="fr-FR" dirty="0" err="1" smtClean="0">
                <a:solidFill>
                  <a:schemeClr val="accent2"/>
                </a:solidFill>
              </a:rPr>
              <a:t>exercises</a:t>
            </a:r>
            <a:r>
              <a:rPr lang="fr-FR" dirty="0" smtClean="0">
                <a:solidFill>
                  <a:schemeClr val="accent2"/>
                </a:solidFill>
              </a:rPr>
              <a:t>.</a:t>
            </a:r>
            <a:endParaRPr lang="en-US" dirty="0" smtClean="0">
              <a:solidFill>
                <a:schemeClr val="accent2"/>
              </a:solidFill>
            </a:endParaRPr>
          </a:p>
        </p:txBody>
      </p:sp>
      <p:sp>
        <p:nvSpPr>
          <p:cNvPr id="4" name="Espace réservé de la date 3"/>
          <p:cNvSpPr>
            <a:spLocks noGrp="1"/>
          </p:cNvSpPr>
          <p:nvPr>
            <p:ph type="dt" sz="quarter" idx="10"/>
          </p:nvPr>
        </p:nvSpPr>
        <p:spPr/>
        <p:txBody>
          <a:bodyPr/>
          <a:lstStyle/>
          <a:p>
            <a:pPr>
              <a:defRPr/>
            </a:pPr>
            <a:endParaRPr lang="fr-FR" dirty="0">
              <a:latin typeface="Arial" pitchFamily="34" charset="0"/>
            </a:endParaRPr>
          </a:p>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a:t>– </a:t>
            </a:r>
            <a:fld id="{AA2D35CF-0320-4696-9F99-4B37D15B8668}" type="slidenum">
              <a:rPr lang="en-US"/>
              <a:pPr>
                <a:defRPr/>
              </a:pPr>
              <a:t>3</a:t>
            </a:fld>
            <a:r>
              <a:rPr lang="en-US"/>
              <a:t> –</a:t>
            </a:r>
          </a:p>
        </p:txBody>
      </p:sp>
      <p:sp>
        <p:nvSpPr>
          <p:cNvPr id="7174" name="ZoneTexte 6"/>
          <p:cNvSpPr txBox="1">
            <a:spLocks noChangeArrowheads="1"/>
          </p:cNvSpPr>
          <p:nvPr/>
        </p:nvSpPr>
        <p:spPr bwMode="auto">
          <a:xfrm>
            <a:off x="428596" y="928670"/>
            <a:ext cx="8031265"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algn="just" eaLnBrk="1" hangingPunct="1"/>
            <a:r>
              <a:rPr lang="en-US" sz="1800" b="1" dirty="0" smtClean="0">
                <a:solidFill>
                  <a:srgbClr val="FFFF00"/>
                </a:solidFill>
              </a:rPr>
              <a:t>Put everyone at the heart of the action</a:t>
            </a:r>
            <a:r>
              <a:rPr lang="en-US" sz="1800" b="1" dirty="0" smtClean="0">
                <a:solidFill>
                  <a:srgbClr val="FF9933"/>
                </a:solidFill>
              </a:rPr>
              <a:t>, from operator to corporate level, multi-agency.</a:t>
            </a:r>
            <a:endParaRPr lang="en-US" sz="1800" b="1" dirty="0" smtClean="0">
              <a:solidFill>
                <a:srgbClr val="FFFF99"/>
              </a:solidFill>
            </a:endParaRPr>
          </a:p>
          <a:p>
            <a:pPr eaLnBrk="1" hangingPunct="1"/>
            <a:endParaRPr lang="en-US" sz="1800" b="1" dirty="0">
              <a:solidFill>
                <a:srgbClr val="FFFF99"/>
              </a:solidFill>
            </a:endParaRPr>
          </a:p>
          <a:p>
            <a:pPr eaLnBrk="1" hangingPunct="1"/>
            <a:endParaRPr lang="fr-FR" dirty="0"/>
          </a:p>
        </p:txBody>
      </p:sp>
      <p:pic>
        <p:nvPicPr>
          <p:cNvPr id="7" name="Picture 2" descr="\\CENTAURE\Ressources\Crise Communication\Screenshots et photos\Crise ville\divers.jpg"/>
          <p:cNvPicPr>
            <a:picLocks noChangeAspect="1" noChangeArrowheads="1"/>
          </p:cNvPicPr>
          <p:nvPr/>
        </p:nvPicPr>
        <p:blipFill>
          <a:blip r:embed="rId3"/>
          <a:srcRect/>
          <a:stretch>
            <a:fillRect/>
          </a:stretch>
        </p:blipFill>
        <p:spPr bwMode="auto">
          <a:xfrm>
            <a:off x="285720" y="1857364"/>
            <a:ext cx="8559738" cy="4597408"/>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30</a:t>
            </a:fld>
            <a:r>
              <a:rPr lang="en-US" smtClean="0"/>
              <a:t> –</a:t>
            </a:r>
            <a:endParaRPr lang="en-US"/>
          </a:p>
        </p:txBody>
      </p:sp>
      <p:pic>
        <p:nvPicPr>
          <p:cNvPr id="1026" name="Picture 2"/>
          <p:cNvPicPr>
            <a:picLocks noChangeAspect="1" noChangeArrowheads="1"/>
          </p:cNvPicPr>
          <p:nvPr/>
        </p:nvPicPr>
        <p:blipFill>
          <a:blip r:embed="rId2"/>
          <a:srcRect/>
          <a:stretch>
            <a:fillRect/>
          </a:stretch>
        </p:blipFill>
        <p:spPr bwMode="auto">
          <a:xfrm>
            <a:off x="4435" y="0"/>
            <a:ext cx="9139565" cy="647526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31</a:t>
            </a:fld>
            <a:r>
              <a:rPr lang="en-US" smtClean="0"/>
              <a:t> –</a:t>
            </a:r>
            <a:endParaRPr lang="en-US"/>
          </a:p>
        </p:txBody>
      </p:sp>
      <p:pic>
        <p:nvPicPr>
          <p:cNvPr id="2050" name="Picture 2"/>
          <p:cNvPicPr>
            <a:picLocks noChangeAspect="1" noChangeArrowheads="1"/>
          </p:cNvPicPr>
          <p:nvPr/>
        </p:nvPicPr>
        <p:blipFill>
          <a:blip r:embed="rId2"/>
          <a:srcRect/>
          <a:stretch>
            <a:fillRect/>
          </a:stretch>
        </p:blipFill>
        <p:spPr bwMode="auto">
          <a:xfrm>
            <a:off x="-29596" y="0"/>
            <a:ext cx="9173596" cy="6476474"/>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00034" y="0"/>
            <a:ext cx="5789643" cy="679450"/>
          </a:xfrm>
        </p:spPr>
        <p:txBody>
          <a:bodyPr/>
          <a:lstStyle/>
          <a:p>
            <a:pPr algn="l" eaLnBrk="1" hangingPunct="1"/>
            <a:r>
              <a:rPr lang="fr-FR" sz="3200" dirty="0" err="1" smtClean="0"/>
              <a:t>HyResponse</a:t>
            </a:r>
            <a:r>
              <a:rPr lang="fr-FR" sz="3200" dirty="0" smtClean="0"/>
              <a:t> </a:t>
            </a:r>
            <a:r>
              <a:rPr lang="fr-FR" sz="3200" dirty="0" err="1" smtClean="0"/>
              <a:t>project</a:t>
            </a:r>
            <a:r>
              <a:rPr lang="fr-FR" sz="3200" dirty="0" smtClean="0"/>
              <a:t> Motivation</a:t>
            </a:r>
            <a:endParaRPr lang="fr-FR" sz="2000" dirty="0" smtClean="0"/>
          </a:p>
        </p:txBody>
      </p:sp>
      <p:sp>
        <p:nvSpPr>
          <p:cNvPr id="87043" name="Espace réservé du contenu 1"/>
          <p:cNvSpPr>
            <a:spLocks noGrp="1"/>
          </p:cNvSpPr>
          <p:nvPr>
            <p:ph idx="1"/>
          </p:nvPr>
        </p:nvSpPr>
        <p:spPr/>
        <p:txBody>
          <a:bodyPr>
            <a:normAutofit/>
          </a:bodyPr>
          <a:lstStyle/>
          <a:p>
            <a:r>
              <a:rPr lang="en-US" sz="2400" dirty="0"/>
              <a:t>Hydrogen and Fuel Cell (FCH) technologies and applications both in transport and energy </a:t>
            </a:r>
            <a:r>
              <a:rPr lang="en-US" sz="2400" dirty="0" smtClean="0"/>
              <a:t>sectors arrive </a:t>
            </a:r>
            <a:r>
              <a:rPr lang="en-US" sz="2400" dirty="0"/>
              <a:t>to the market </a:t>
            </a:r>
            <a:r>
              <a:rPr lang="en-US" sz="2400" dirty="0" smtClean="0"/>
              <a:t>today</a:t>
            </a:r>
            <a:endParaRPr lang="fr-FR" sz="2400" dirty="0" smtClean="0"/>
          </a:p>
          <a:p>
            <a:r>
              <a:rPr lang="en-US" sz="2400" b="1" dirty="0" smtClean="0"/>
              <a:t>Fire </a:t>
            </a:r>
            <a:r>
              <a:rPr lang="en-US" sz="2400" b="1" dirty="0"/>
              <a:t>authorities</a:t>
            </a:r>
            <a:r>
              <a:rPr lang="en-US" sz="2400" dirty="0"/>
              <a:t>’ and </a:t>
            </a:r>
            <a:r>
              <a:rPr lang="en-US" sz="2400" b="1" dirty="0" smtClean="0"/>
              <a:t>First Responders</a:t>
            </a:r>
            <a:r>
              <a:rPr lang="en-US" sz="2400" dirty="0"/>
              <a:t>’</a:t>
            </a:r>
            <a:r>
              <a:rPr lang="en-US" sz="2400" b="1" dirty="0"/>
              <a:t> </a:t>
            </a:r>
            <a:r>
              <a:rPr lang="en-US" sz="2400" dirty="0"/>
              <a:t>awareness and knowledge of these </a:t>
            </a:r>
            <a:r>
              <a:rPr lang="en-US" sz="2400" dirty="0" smtClean="0"/>
              <a:t>new </a:t>
            </a:r>
            <a:r>
              <a:rPr lang="fr-FR" sz="2400" dirty="0" smtClean="0"/>
              <a:t>technologies </a:t>
            </a:r>
            <a:r>
              <a:rPr lang="fr-FR" sz="2400" dirty="0"/>
              <a:t>are </a:t>
            </a:r>
            <a:r>
              <a:rPr lang="fr-FR" sz="2400" dirty="0" err="1"/>
              <a:t>limited</a:t>
            </a:r>
            <a:r>
              <a:rPr lang="fr-FR" sz="2400" dirty="0"/>
              <a:t>.</a:t>
            </a:r>
          </a:p>
          <a:p>
            <a:r>
              <a:rPr lang="en-US" sz="2400" dirty="0"/>
              <a:t>An adequate training is therefore required to </a:t>
            </a:r>
            <a:r>
              <a:rPr lang="en-US" sz="2400" dirty="0" smtClean="0"/>
              <a:t>provide knowledge </a:t>
            </a:r>
            <a:r>
              <a:rPr lang="en-US" sz="2400" dirty="0"/>
              <a:t>and essential skills on </a:t>
            </a:r>
            <a:endParaRPr lang="en-US" sz="2400" dirty="0" smtClean="0"/>
          </a:p>
          <a:p>
            <a:pPr lvl="1"/>
            <a:r>
              <a:rPr lang="en-US" sz="2000" dirty="0" smtClean="0"/>
              <a:t>how </a:t>
            </a:r>
            <a:r>
              <a:rPr lang="en-US" sz="2000" dirty="0"/>
              <a:t>to </a:t>
            </a:r>
            <a:r>
              <a:rPr lang="en-US" sz="2000" dirty="0" smtClean="0"/>
              <a:t>handle potential </a:t>
            </a:r>
            <a:r>
              <a:rPr lang="en-US" sz="2000" dirty="0"/>
              <a:t>incidents/accidents at FCH systems </a:t>
            </a:r>
            <a:r>
              <a:rPr lang="en-US" sz="2000" dirty="0" smtClean="0"/>
              <a:t>and infrastructure</a:t>
            </a:r>
            <a:r>
              <a:rPr lang="en-US" sz="2000" dirty="0"/>
              <a:t>; </a:t>
            </a:r>
            <a:endParaRPr lang="en-US" sz="2000" dirty="0" smtClean="0"/>
          </a:p>
          <a:p>
            <a:pPr lvl="1"/>
            <a:r>
              <a:rPr lang="en-US" sz="2000" dirty="0" smtClean="0"/>
              <a:t>how </a:t>
            </a:r>
            <a:r>
              <a:rPr lang="en-US" sz="2000" dirty="0"/>
              <a:t>to protect the public without </a:t>
            </a:r>
            <a:r>
              <a:rPr lang="en-US" sz="2000" dirty="0" smtClean="0"/>
              <a:t>putting First </a:t>
            </a:r>
            <a:r>
              <a:rPr lang="en-US" sz="2000" dirty="0"/>
              <a:t>Responders’ own life at risk</a:t>
            </a:r>
            <a:r>
              <a:rPr lang="en-US" sz="2000" dirty="0" smtClean="0"/>
              <a:t>.</a:t>
            </a:r>
          </a:p>
          <a:p>
            <a:pPr lvl="1"/>
            <a:endParaRPr lang="en-GB" sz="2000" dirty="0" smtClean="0"/>
          </a:p>
        </p:txBody>
      </p:sp>
    </p:spTree>
    <p:extLst>
      <p:ext uri="{BB962C8B-B14F-4D97-AF65-F5344CB8AC3E}">
        <p14:creationId xmlns:p14="http://schemas.microsoft.com/office/powerpoint/2010/main" xmlns="" val="41370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fontScale="90000"/>
          </a:bodyPr>
          <a:lstStyle/>
          <a:p>
            <a:pPr algn="l" eaLnBrk="1" hangingPunct="1"/>
            <a:r>
              <a:rPr lang="fr-FR" sz="3600" dirty="0" err="1" smtClean="0"/>
              <a:t>HyResponse</a:t>
            </a:r>
            <a:r>
              <a:rPr lang="fr-FR" sz="3600" dirty="0" smtClean="0"/>
              <a:t>: key objectives</a:t>
            </a:r>
          </a:p>
        </p:txBody>
      </p:sp>
      <p:sp>
        <p:nvSpPr>
          <p:cNvPr id="87043" name="Espace réservé du contenu 1"/>
          <p:cNvSpPr>
            <a:spLocks noGrp="1"/>
          </p:cNvSpPr>
          <p:nvPr>
            <p:ph idx="1"/>
          </p:nvPr>
        </p:nvSpPr>
        <p:spPr/>
        <p:txBody>
          <a:bodyPr>
            <a:noAutofit/>
          </a:bodyPr>
          <a:lstStyle/>
          <a:p>
            <a:r>
              <a:rPr lang="en-GB" sz="2000" dirty="0" smtClean="0"/>
              <a:t>Develop a comprehensive training for First Responders dealing with all safety aspects of </a:t>
            </a:r>
            <a:r>
              <a:rPr lang="en-GB" sz="2000" b="1" dirty="0" smtClean="0"/>
              <a:t>FCH transport and </a:t>
            </a:r>
            <a:r>
              <a:rPr lang="en-GB" sz="2000" b="1" dirty="0"/>
              <a:t>stationary </a:t>
            </a:r>
            <a:r>
              <a:rPr lang="en-GB" sz="2000" dirty="0" smtClean="0"/>
              <a:t>applications:</a:t>
            </a:r>
          </a:p>
          <a:p>
            <a:pPr lvl="1"/>
            <a:endParaRPr lang="en-GB" sz="1800" dirty="0" smtClean="0"/>
          </a:p>
          <a:p>
            <a:pPr marL="457200" lvl="1" indent="0">
              <a:buNone/>
            </a:pPr>
            <a:endParaRPr lang="en-GB" sz="1100" dirty="0" smtClean="0"/>
          </a:p>
          <a:p>
            <a:pPr marL="457200" lvl="1" indent="0">
              <a:buNone/>
            </a:pPr>
            <a:endParaRPr lang="en-GB" sz="1100" dirty="0"/>
          </a:p>
          <a:p>
            <a:pPr marL="457200" lvl="1" indent="0">
              <a:buNone/>
            </a:pPr>
            <a:endParaRPr lang="en-GB" sz="1100" dirty="0" smtClean="0"/>
          </a:p>
          <a:p>
            <a:pPr marL="457200" lvl="1" indent="0">
              <a:buNone/>
            </a:pPr>
            <a:endParaRPr lang="en-GB" sz="1100" dirty="0" smtClean="0"/>
          </a:p>
          <a:p>
            <a:pPr marL="457200" lvl="1" indent="0">
              <a:buNone/>
            </a:pPr>
            <a:endParaRPr lang="en-GB" sz="1100" dirty="0" smtClean="0"/>
          </a:p>
          <a:p>
            <a:pPr marL="457200" lvl="1" indent="0">
              <a:buNone/>
            </a:pPr>
            <a:endParaRPr lang="en-GB" sz="1100" dirty="0"/>
          </a:p>
          <a:p>
            <a:pPr marL="457200" lvl="1" indent="0">
              <a:buNone/>
            </a:pPr>
            <a:endParaRPr lang="en-GB" sz="1100" dirty="0" smtClean="0"/>
          </a:p>
          <a:p>
            <a:r>
              <a:rPr lang="en-GB" sz="2000" dirty="0" smtClean="0"/>
              <a:t>Organize three pilot sessions to train up to 70 FR in </a:t>
            </a:r>
            <a:r>
              <a:rPr lang="en-GB" sz="2000" dirty="0"/>
              <a:t>a face to face </a:t>
            </a:r>
            <a:r>
              <a:rPr lang="en-GB" sz="2000" dirty="0" smtClean="0"/>
              <a:t>mode</a:t>
            </a:r>
          </a:p>
          <a:p>
            <a:endParaRPr lang="en-GB" sz="2000" dirty="0"/>
          </a:p>
          <a:p>
            <a:r>
              <a:rPr lang="en-GB" sz="2000" dirty="0"/>
              <a:t>Free online interactive hydrogen safety training</a:t>
            </a:r>
          </a:p>
          <a:p>
            <a:endParaRPr lang="en-GB" sz="2000" dirty="0"/>
          </a:p>
          <a:p>
            <a:r>
              <a:rPr lang="en-GB" sz="2000" dirty="0"/>
              <a:t>Deliver an Emergency Response Guide</a:t>
            </a:r>
          </a:p>
          <a:p>
            <a:endParaRPr lang="en-GB" sz="2000" dirty="0"/>
          </a:p>
        </p:txBody>
      </p:sp>
      <p:pic>
        <p:nvPicPr>
          <p:cNvPr id="4098" name="Picture 2" descr="C:\Users\fverbecke\AppData\Local\Microsoft\Windows\Temporary Internet Files\Content.Outlook\O55AD4KH\attaque_VL_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85574" y="2444589"/>
            <a:ext cx="2495958" cy="122673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6185574" y="2075257"/>
            <a:ext cx="2360135" cy="230832"/>
          </a:xfrm>
          <a:prstGeom prst="rect">
            <a:avLst/>
          </a:prstGeom>
          <a:noFill/>
        </p:spPr>
        <p:txBody>
          <a:bodyPr wrap="square" rtlCol="0">
            <a:spAutoFit/>
          </a:bodyPr>
          <a:lstStyle/>
          <a:p>
            <a:r>
              <a:rPr lang="fr-FR" b="1" dirty="0" smtClean="0">
                <a:solidFill>
                  <a:schemeClr val="bg1"/>
                </a:solidFill>
              </a:rPr>
              <a:t>Virtual Reality training</a:t>
            </a:r>
            <a:endParaRPr lang="fr-FR" b="1" dirty="0">
              <a:solidFill>
                <a:schemeClr val="bg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96744" y="2430180"/>
            <a:ext cx="2167692" cy="12267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ZoneTexte 12"/>
          <p:cNvSpPr txBox="1"/>
          <p:nvPr/>
        </p:nvSpPr>
        <p:spPr>
          <a:xfrm>
            <a:off x="3508642" y="2060848"/>
            <a:ext cx="2167692" cy="230832"/>
          </a:xfrm>
          <a:prstGeom prst="rect">
            <a:avLst/>
          </a:prstGeom>
          <a:noFill/>
        </p:spPr>
        <p:txBody>
          <a:bodyPr wrap="square" rtlCol="0">
            <a:spAutoFit/>
          </a:bodyPr>
          <a:lstStyle/>
          <a:p>
            <a:r>
              <a:rPr lang="en-US" b="1" dirty="0" smtClean="0">
                <a:solidFill>
                  <a:schemeClr val="bg1"/>
                </a:solidFill>
              </a:rPr>
              <a:t>Operational training</a:t>
            </a:r>
            <a:endParaRPr lang="en-US" b="1" dirty="0">
              <a:solidFill>
                <a:schemeClr val="bg1"/>
              </a:solidFill>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60736" y="2444588"/>
            <a:ext cx="2190595" cy="1226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ZoneTexte 14"/>
          <p:cNvSpPr txBox="1"/>
          <p:nvPr/>
        </p:nvSpPr>
        <p:spPr>
          <a:xfrm>
            <a:off x="883639" y="2060848"/>
            <a:ext cx="2167692" cy="230832"/>
          </a:xfrm>
          <a:prstGeom prst="rect">
            <a:avLst/>
          </a:prstGeom>
          <a:noFill/>
        </p:spPr>
        <p:txBody>
          <a:bodyPr wrap="square" rtlCol="0">
            <a:spAutoFit/>
          </a:bodyPr>
          <a:lstStyle/>
          <a:p>
            <a:r>
              <a:rPr lang="en-US" b="1" dirty="0" smtClean="0">
                <a:solidFill>
                  <a:schemeClr val="bg1"/>
                </a:solidFill>
              </a:rPr>
              <a:t>Educational training</a:t>
            </a:r>
            <a:endParaRPr lang="en-US" b="1" dirty="0">
              <a:solidFill>
                <a:schemeClr val="bg1"/>
              </a:solidFill>
            </a:endParaRPr>
          </a:p>
        </p:txBody>
      </p:sp>
    </p:spTree>
    <p:extLst>
      <p:ext uri="{BB962C8B-B14F-4D97-AF65-F5344CB8AC3E}">
        <p14:creationId xmlns:p14="http://schemas.microsoft.com/office/powerpoint/2010/main" xmlns="" val="2431444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3400" y="115888"/>
            <a:ext cx="6253178" cy="679450"/>
          </a:xfrm>
        </p:spPr>
        <p:txBody>
          <a:bodyPr/>
          <a:lstStyle/>
          <a:p>
            <a:r>
              <a:rPr lang="fr-FR" dirty="0" err="1" smtClean="0"/>
              <a:t>Andragogy</a:t>
            </a:r>
            <a:r>
              <a:rPr lang="fr-FR" dirty="0" smtClean="0"/>
              <a:t>, </a:t>
            </a:r>
            <a:r>
              <a:rPr lang="fr-FR" dirty="0" err="1" smtClean="0"/>
              <a:t>Sense</a:t>
            </a:r>
            <a:r>
              <a:rPr lang="fr-FR" dirty="0" smtClean="0"/>
              <a:t> </a:t>
            </a:r>
            <a:r>
              <a:rPr lang="fr-FR" dirty="0" err="1" smtClean="0"/>
              <a:t>Making</a:t>
            </a:r>
            <a:r>
              <a:rPr lang="fr-FR" dirty="0" smtClean="0"/>
              <a:t> &amp; </a:t>
            </a:r>
            <a:r>
              <a:rPr lang="fr-FR" dirty="0" err="1" smtClean="0"/>
              <a:t>common</a:t>
            </a:r>
            <a:r>
              <a:rPr lang="fr-FR" dirty="0" smtClean="0"/>
              <a:t> </a:t>
            </a:r>
            <a:r>
              <a:rPr lang="fr-FR" dirty="0" err="1" smtClean="0"/>
              <a:t>ground</a:t>
            </a:r>
            <a:endParaRPr lang="fr-FR" dirty="0"/>
          </a:p>
        </p:txBody>
      </p:sp>
      <p:sp>
        <p:nvSpPr>
          <p:cNvPr id="3" name="Espace réservé du contenu 2"/>
          <p:cNvSpPr>
            <a:spLocks noGrp="1"/>
          </p:cNvSpPr>
          <p:nvPr>
            <p:ph idx="1"/>
          </p:nvPr>
        </p:nvSpPr>
        <p:spPr>
          <a:xfrm>
            <a:off x="500034" y="1214423"/>
            <a:ext cx="8153400" cy="4786346"/>
          </a:xfrm>
        </p:spPr>
        <p:txBody>
          <a:bodyPr/>
          <a:lstStyle/>
          <a:p>
            <a:r>
              <a:rPr lang="fr-FR" dirty="0" err="1" smtClean="0"/>
              <a:t>Knowles</a:t>
            </a:r>
            <a:r>
              <a:rPr lang="fr-FR" dirty="0" smtClean="0"/>
              <a:t> (1984)</a:t>
            </a:r>
          </a:p>
          <a:p>
            <a:endParaRPr lang="fr-FR" dirty="0" smtClean="0"/>
          </a:p>
          <a:p>
            <a:pPr marL="457200" indent="-457200">
              <a:buAutoNum type="arabicPeriod"/>
            </a:pPr>
            <a:r>
              <a:rPr lang="en-US" sz="2400" i="1" dirty="0" smtClean="0"/>
              <a:t>Adults need to be involved in the planning and evaluation of their instruction. </a:t>
            </a:r>
          </a:p>
          <a:p>
            <a:pPr marL="457200" indent="-457200">
              <a:buFont typeface="Wingdings" pitchFamily="2" charset="2"/>
              <a:buAutoNum type="arabicPeriod"/>
            </a:pPr>
            <a:r>
              <a:rPr lang="en-US" sz="2400" i="1" dirty="0" smtClean="0"/>
              <a:t>Experience (including mistakes) provides the basis for learning activities. </a:t>
            </a:r>
          </a:p>
          <a:p>
            <a:pPr marL="457200" indent="-457200">
              <a:buAutoNum type="arabicPeriod"/>
            </a:pPr>
            <a:r>
              <a:rPr lang="en-US" sz="2400" i="1" dirty="0" smtClean="0"/>
              <a:t>Adults are most interested in learning subjects that have immediate relevance to their job or personal life. </a:t>
            </a:r>
          </a:p>
          <a:p>
            <a:pPr marL="457200" indent="-457200">
              <a:buAutoNum type="arabicPeriod"/>
            </a:pPr>
            <a:r>
              <a:rPr lang="en-US" sz="2400" i="1" dirty="0" smtClean="0"/>
              <a:t>Adult learning is problem-centered rather than content-oriented </a:t>
            </a:r>
          </a:p>
          <a:p>
            <a:pPr lvl="1"/>
            <a:endParaRPr lang="fr-FR" dirty="0" smtClean="0"/>
          </a:p>
          <a:p>
            <a:pPr lvl="1"/>
            <a:endParaRPr lang="fr-FR" dirty="0" smtClean="0"/>
          </a:p>
          <a:p>
            <a:pPr lvl="1">
              <a:buNone/>
            </a:pPr>
            <a:r>
              <a:rPr lang="en-US" sz="1100" dirty="0" smtClean="0"/>
              <a:t>Knowles, M.S., et al., </a:t>
            </a:r>
            <a:r>
              <a:rPr lang="en-US" sz="1100" dirty="0" err="1" smtClean="0"/>
              <a:t>Andragogy</a:t>
            </a:r>
            <a:r>
              <a:rPr lang="en-US" sz="1100" dirty="0" smtClean="0"/>
              <a:t> in Action. Applying modern principles of adult education, 1984, </a:t>
            </a:r>
            <a:r>
              <a:rPr lang="en-US" sz="1100" dirty="0" err="1" smtClean="0"/>
              <a:t>Jossey</a:t>
            </a:r>
            <a:r>
              <a:rPr lang="en-US" sz="1100" dirty="0" smtClean="0"/>
              <a:t> Bass, San Francisco</a:t>
            </a:r>
            <a:endParaRPr lang="fr-FR" sz="1100"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6</a:t>
            </a:fld>
            <a:r>
              <a:rPr lang="en-US" smtClean="0"/>
              <a:t> –</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142852"/>
            <a:ext cx="6643734" cy="679450"/>
          </a:xfrm>
        </p:spPr>
        <p:txBody>
          <a:bodyPr/>
          <a:lstStyle/>
          <a:p>
            <a:r>
              <a:rPr lang="fr-FR" dirty="0" err="1" smtClean="0"/>
              <a:t>HyResponse</a:t>
            </a:r>
            <a:r>
              <a:rPr lang="fr-FR" dirty="0" smtClean="0"/>
              <a:t>: </a:t>
            </a:r>
            <a:br>
              <a:rPr lang="fr-FR" dirty="0" smtClean="0"/>
            </a:br>
            <a:r>
              <a:rPr lang="fr-FR" dirty="0" smtClean="0"/>
              <a:t>Education, </a:t>
            </a:r>
            <a:r>
              <a:rPr lang="fr-FR" dirty="0" err="1" smtClean="0"/>
              <a:t>Experience</a:t>
            </a:r>
            <a:r>
              <a:rPr lang="fr-FR" dirty="0" smtClean="0"/>
              <a:t> </a:t>
            </a:r>
            <a:r>
              <a:rPr lang="fr-FR" dirty="0" err="1" smtClean="0"/>
              <a:t>Acquisition,Dissemination</a:t>
            </a:r>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7</a:t>
            </a:fld>
            <a:r>
              <a:rPr lang="en-US" smtClean="0"/>
              <a:t> –</a:t>
            </a:r>
            <a:endParaRPr lang="en-US"/>
          </a:p>
        </p:txBody>
      </p:sp>
      <p:sp>
        <p:nvSpPr>
          <p:cNvPr id="12" name="Accolade ouvrante 11"/>
          <p:cNvSpPr/>
          <p:nvPr/>
        </p:nvSpPr>
        <p:spPr bwMode="auto">
          <a:xfrm>
            <a:off x="1765777" y="4572008"/>
            <a:ext cx="571504" cy="1357322"/>
          </a:xfrm>
          <a:prstGeom prst="leftBrace">
            <a:avLst/>
          </a:prstGeom>
          <a:noFill/>
          <a:ln w="19050" cap="flat" cmpd="sng" algn="ctr">
            <a:solidFill>
              <a:srgbClr val="FFFF00"/>
            </a:solidFill>
            <a:prstDash val="solid"/>
            <a:round/>
            <a:headEnd type="none" w="med" len="med"/>
            <a:tailEnd type="none"/>
          </a:ln>
          <a:effectLst/>
        </p:spPr>
        <p:txBody>
          <a:bodyPr rtlCol="0" anchor="ctr"/>
          <a:lstStyle/>
          <a:p>
            <a:pPr algn="ctr"/>
            <a:endParaRPr lang="fr-FR"/>
          </a:p>
        </p:txBody>
      </p:sp>
      <p:sp>
        <p:nvSpPr>
          <p:cNvPr id="13" name="ZoneTexte 12"/>
          <p:cNvSpPr txBox="1"/>
          <p:nvPr/>
        </p:nvSpPr>
        <p:spPr>
          <a:xfrm>
            <a:off x="571472" y="5000636"/>
            <a:ext cx="1300356" cy="369332"/>
          </a:xfrm>
          <a:prstGeom prst="rect">
            <a:avLst/>
          </a:prstGeom>
          <a:noFill/>
        </p:spPr>
        <p:txBody>
          <a:bodyPr wrap="none" rtlCol="0">
            <a:spAutoFit/>
          </a:bodyPr>
          <a:lstStyle/>
          <a:p>
            <a:r>
              <a:rPr lang="fr-FR" sz="1800" dirty="0" err="1" smtClean="0">
                <a:solidFill>
                  <a:srgbClr val="FF6600"/>
                </a:solidFill>
              </a:rPr>
              <a:t>Familiarize</a:t>
            </a:r>
            <a:endParaRPr lang="fr-FR" sz="1800" dirty="0">
              <a:solidFill>
                <a:srgbClr val="FF6600"/>
              </a:solidFill>
            </a:endParaRPr>
          </a:p>
        </p:txBody>
      </p:sp>
      <p:sp>
        <p:nvSpPr>
          <p:cNvPr id="14" name="Accolade ouvrante 13"/>
          <p:cNvSpPr/>
          <p:nvPr/>
        </p:nvSpPr>
        <p:spPr bwMode="auto">
          <a:xfrm>
            <a:off x="2571736" y="2928934"/>
            <a:ext cx="571504" cy="2286016"/>
          </a:xfrm>
          <a:prstGeom prst="leftBrace">
            <a:avLst>
              <a:gd name="adj1" fmla="val 8333"/>
              <a:gd name="adj2" fmla="val 38052"/>
            </a:avLst>
          </a:prstGeom>
          <a:noFill/>
          <a:ln w="19050" cap="flat" cmpd="sng" algn="ctr">
            <a:solidFill>
              <a:srgbClr val="FFFF00"/>
            </a:solidFill>
            <a:prstDash val="solid"/>
            <a:round/>
            <a:headEnd type="none" w="med" len="med"/>
            <a:tailEnd type="none"/>
          </a:ln>
          <a:effectLst/>
        </p:spPr>
        <p:txBody>
          <a:bodyPr rtlCol="0" anchor="ctr"/>
          <a:lstStyle/>
          <a:p>
            <a:pPr algn="ctr"/>
            <a:endParaRPr lang="fr-FR"/>
          </a:p>
        </p:txBody>
      </p:sp>
      <p:sp>
        <p:nvSpPr>
          <p:cNvPr id="16" name="ZoneTexte 15"/>
          <p:cNvSpPr txBox="1"/>
          <p:nvPr/>
        </p:nvSpPr>
        <p:spPr>
          <a:xfrm>
            <a:off x="928662" y="3571876"/>
            <a:ext cx="1569660" cy="369332"/>
          </a:xfrm>
          <a:prstGeom prst="rect">
            <a:avLst/>
          </a:prstGeom>
          <a:noFill/>
        </p:spPr>
        <p:txBody>
          <a:bodyPr wrap="none" rtlCol="0">
            <a:spAutoFit/>
          </a:bodyPr>
          <a:lstStyle/>
          <a:p>
            <a:r>
              <a:rPr lang="fr-FR" sz="1800" dirty="0" err="1" smtClean="0">
                <a:solidFill>
                  <a:srgbClr val="FF6600"/>
                </a:solidFill>
              </a:rPr>
              <a:t>Acquire</a:t>
            </a:r>
            <a:r>
              <a:rPr lang="fr-FR" sz="1800" dirty="0" smtClean="0">
                <a:solidFill>
                  <a:srgbClr val="FF6600"/>
                </a:solidFill>
              </a:rPr>
              <a:t> </a:t>
            </a:r>
            <a:r>
              <a:rPr lang="fr-FR" sz="1800" dirty="0" err="1" smtClean="0">
                <a:solidFill>
                  <a:srgbClr val="FF6600"/>
                </a:solidFill>
              </a:rPr>
              <a:t>Skills</a:t>
            </a:r>
            <a:endParaRPr lang="fr-FR" sz="1800" dirty="0">
              <a:solidFill>
                <a:srgbClr val="FF6600"/>
              </a:solidFill>
            </a:endParaRPr>
          </a:p>
        </p:txBody>
      </p:sp>
      <p:sp>
        <p:nvSpPr>
          <p:cNvPr id="17" name="ZoneTexte 16"/>
          <p:cNvSpPr txBox="1"/>
          <p:nvPr/>
        </p:nvSpPr>
        <p:spPr>
          <a:xfrm>
            <a:off x="2000232" y="2214554"/>
            <a:ext cx="1620957" cy="369332"/>
          </a:xfrm>
          <a:prstGeom prst="rect">
            <a:avLst/>
          </a:prstGeom>
          <a:noFill/>
        </p:spPr>
        <p:txBody>
          <a:bodyPr wrap="none" rtlCol="0">
            <a:spAutoFit/>
          </a:bodyPr>
          <a:lstStyle/>
          <a:p>
            <a:r>
              <a:rPr lang="fr-FR" sz="1800" dirty="0" smtClean="0">
                <a:solidFill>
                  <a:srgbClr val="FF6600"/>
                </a:solidFill>
              </a:rPr>
              <a:t>Practice </a:t>
            </a:r>
            <a:r>
              <a:rPr lang="fr-FR" sz="1800" dirty="0" err="1" smtClean="0">
                <a:solidFill>
                  <a:srgbClr val="FF6600"/>
                </a:solidFill>
              </a:rPr>
              <a:t>Skills</a:t>
            </a:r>
            <a:endParaRPr lang="fr-FR" sz="1800" dirty="0">
              <a:solidFill>
                <a:srgbClr val="FF6600"/>
              </a:solidFill>
            </a:endParaRPr>
          </a:p>
        </p:txBody>
      </p:sp>
      <p:sp>
        <p:nvSpPr>
          <p:cNvPr id="19" name="Accolade ouvrante 18"/>
          <p:cNvSpPr/>
          <p:nvPr/>
        </p:nvSpPr>
        <p:spPr bwMode="auto">
          <a:xfrm>
            <a:off x="3571868" y="1071546"/>
            <a:ext cx="571504" cy="2857520"/>
          </a:xfrm>
          <a:prstGeom prst="leftBrace">
            <a:avLst>
              <a:gd name="adj1" fmla="val 8333"/>
              <a:gd name="adj2" fmla="val 45845"/>
            </a:avLst>
          </a:prstGeom>
          <a:noFill/>
          <a:ln w="19050" cap="flat" cmpd="sng" algn="ctr">
            <a:solidFill>
              <a:srgbClr val="FFFF00"/>
            </a:solidFill>
            <a:prstDash val="solid"/>
            <a:round/>
            <a:headEnd type="none" w="med" len="med"/>
            <a:tailEnd type="none"/>
          </a:ln>
          <a:effectLst/>
        </p:spPr>
        <p:txBody>
          <a:bodyPr rtlCol="0" anchor="ctr"/>
          <a:lstStyle/>
          <a:p>
            <a:pPr algn="ctr"/>
            <a:endParaRPr lang="fr-FR"/>
          </a:p>
        </p:txBody>
      </p:sp>
      <p:sp>
        <p:nvSpPr>
          <p:cNvPr id="20" name="Accolade ouvrante 19"/>
          <p:cNvSpPr/>
          <p:nvPr/>
        </p:nvSpPr>
        <p:spPr bwMode="auto">
          <a:xfrm>
            <a:off x="1500166" y="1357298"/>
            <a:ext cx="571504" cy="1285884"/>
          </a:xfrm>
          <a:prstGeom prst="leftBrace">
            <a:avLst/>
          </a:prstGeom>
          <a:noFill/>
          <a:ln w="19050" cap="flat" cmpd="sng" algn="ctr">
            <a:solidFill>
              <a:srgbClr val="FFFF00"/>
            </a:solidFill>
            <a:prstDash val="solid"/>
            <a:round/>
            <a:headEnd type="none" w="med" len="med"/>
            <a:tailEnd type="none"/>
          </a:ln>
          <a:effectLst/>
        </p:spPr>
        <p:txBody>
          <a:bodyPr rtlCol="0" anchor="ctr"/>
          <a:lstStyle/>
          <a:p>
            <a:pPr algn="ctr"/>
            <a:endParaRPr lang="fr-FR"/>
          </a:p>
        </p:txBody>
      </p:sp>
      <p:sp>
        <p:nvSpPr>
          <p:cNvPr id="22" name="ZoneTexte 21"/>
          <p:cNvSpPr txBox="1"/>
          <p:nvPr/>
        </p:nvSpPr>
        <p:spPr>
          <a:xfrm>
            <a:off x="571472" y="1714488"/>
            <a:ext cx="1001108" cy="646331"/>
          </a:xfrm>
          <a:prstGeom prst="rect">
            <a:avLst/>
          </a:prstGeom>
          <a:noFill/>
        </p:spPr>
        <p:txBody>
          <a:bodyPr wrap="none" rtlCol="0">
            <a:spAutoFit/>
          </a:bodyPr>
          <a:lstStyle/>
          <a:p>
            <a:r>
              <a:rPr lang="fr-FR" sz="1800" dirty="0" err="1" smtClean="0">
                <a:solidFill>
                  <a:srgbClr val="FF6600"/>
                </a:solidFill>
              </a:rPr>
              <a:t>Validate</a:t>
            </a:r>
            <a:endParaRPr lang="fr-FR" sz="1800" dirty="0" smtClean="0">
              <a:solidFill>
                <a:srgbClr val="FF6600"/>
              </a:solidFill>
            </a:endParaRPr>
          </a:p>
          <a:p>
            <a:r>
              <a:rPr lang="fr-FR" sz="1800" dirty="0" err="1" smtClean="0">
                <a:solidFill>
                  <a:srgbClr val="FF6600"/>
                </a:solidFill>
              </a:rPr>
              <a:t>Skills</a:t>
            </a:r>
            <a:endParaRPr lang="fr-FR" sz="1800" dirty="0">
              <a:solidFill>
                <a:srgbClr val="FF6600"/>
              </a:solidFill>
            </a:endParaRPr>
          </a:p>
        </p:txBody>
      </p:sp>
      <p:grpSp>
        <p:nvGrpSpPr>
          <p:cNvPr id="34" name="Groupe 33"/>
          <p:cNvGrpSpPr/>
          <p:nvPr/>
        </p:nvGrpSpPr>
        <p:grpSpPr>
          <a:xfrm>
            <a:off x="0" y="1071546"/>
            <a:ext cx="1125629" cy="5040262"/>
            <a:chOff x="8581185" y="1142984"/>
            <a:chExt cx="1125629" cy="4825948"/>
          </a:xfrm>
        </p:grpSpPr>
        <p:sp>
          <p:nvSpPr>
            <p:cNvPr id="24" name="ZoneTexte 23"/>
            <p:cNvSpPr txBox="1"/>
            <p:nvPr/>
          </p:nvSpPr>
          <p:spPr>
            <a:xfrm>
              <a:off x="8581185" y="5715016"/>
              <a:ext cx="1125629" cy="253916"/>
            </a:xfrm>
            <a:prstGeom prst="rect">
              <a:avLst/>
            </a:prstGeom>
            <a:noFill/>
          </p:spPr>
          <p:txBody>
            <a:bodyPr wrap="square" rtlCol="0">
              <a:spAutoFit/>
            </a:bodyPr>
            <a:lstStyle/>
            <a:p>
              <a:r>
                <a:rPr lang="fr-FR" sz="1050" b="1" dirty="0" smtClean="0">
                  <a:solidFill>
                    <a:srgbClr val="FFFF00"/>
                  </a:solidFill>
                </a:rPr>
                <a:t>General Public</a:t>
              </a:r>
              <a:endParaRPr lang="fr-FR" sz="1050" b="1" dirty="0">
                <a:solidFill>
                  <a:srgbClr val="FFFF00"/>
                </a:solidFill>
              </a:endParaRPr>
            </a:p>
          </p:txBody>
        </p:sp>
        <p:cxnSp>
          <p:nvCxnSpPr>
            <p:cNvPr id="26" name="Connecteur droit avec flèche 25"/>
            <p:cNvCxnSpPr>
              <a:endCxn id="27" idx="2"/>
            </p:cNvCxnSpPr>
            <p:nvPr/>
          </p:nvCxnSpPr>
          <p:spPr bwMode="auto">
            <a:xfrm rot="5400000" flipH="1" flipV="1">
              <a:off x="6882153" y="3523597"/>
              <a:ext cx="4238984" cy="978"/>
            </a:xfrm>
            <a:prstGeom prst="straightConnector1">
              <a:avLst/>
            </a:prstGeom>
            <a:solidFill>
              <a:srgbClr val="FFCC00"/>
            </a:solidFill>
            <a:ln w="31750" cap="flat" cmpd="sng" algn="ctr">
              <a:solidFill>
                <a:srgbClr val="FFFF00"/>
              </a:solidFill>
              <a:prstDash val="solid"/>
              <a:round/>
              <a:headEnd type="none" w="med" len="med"/>
              <a:tailEnd type="triangle" w="lg" len="lg"/>
            </a:ln>
            <a:effectLst/>
          </p:spPr>
        </p:cxnSp>
        <p:sp>
          <p:nvSpPr>
            <p:cNvPr id="27" name="ZoneTexte 26"/>
            <p:cNvSpPr txBox="1"/>
            <p:nvPr/>
          </p:nvSpPr>
          <p:spPr>
            <a:xfrm>
              <a:off x="8581185" y="1142984"/>
              <a:ext cx="841897" cy="261610"/>
            </a:xfrm>
            <a:prstGeom prst="rect">
              <a:avLst/>
            </a:prstGeom>
            <a:noFill/>
          </p:spPr>
          <p:txBody>
            <a:bodyPr wrap="square" rtlCol="0">
              <a:spAutoFit/>
            </a:bodyPr>
            <a:lstStyle/>
            <a:p>
              <a:r>
                <a:rPr lang="fr-FR" sz="1100" b="1" dirty="0" err="1" smtClean="0">
                  <a:solidFill>
                    <a:srgbClr val="FFFF00"/>
                  </a:solidFill>
                </a:rPr>
                <a:t>Frontliner</a:t>
              </a:r>
              <a:endParaRPr lang="fr-FR" sz="1100" b="1" dirty="0">
                <a:solidFill>
                  <a:srgbClr val="FFFF00"/>
                </a:solidFill>
              </a:endParaRPr>
            </a:p>
          </p:txBody>
        </p:sp>
      </p:grpSp>
      <p:grpSp>
        <p:nvGrpSpPr>
          <p:cNvPr id="40" name="Groupe 39"/>
          <p:cNvGrpSpPr/>
          <p:nvPr/>
        </p:nvGrpSpPr>
        <p:grpSpPr>
          <a:xfrm>
            <a:off x="3286116" y="1142984"/>
            <a:ext cx="4000528" cy="4929222"/>
            <a:chOff x="2571736" y="1000108"/>
            <a:chExt cx="4000528" cy="4929222"/>
          </a:xfrm>
        </p:grpSpPr>
        <p:grpSp>
          <p:nvGrpSpPr>
            <p:cNvPr id="11" name="Groupe 10"/>
            <p:cNvGrpSpPr/>
            <p:nvPr/>
          </p:nvGrpSpPr>
          <p:grpSpPr>
            <a:xfrm>
              <a:off x="2571736" y="1357298"/>
              <a:ext cx="4000528" cy="4572032"/>
              <a:chOff x="1785918" y="1285860"/>
              <a:chExt cx="5214974" cy="4572032"/>
            </a:xfrm>
          </p:grpSpPr>
          <p:sp>
            <p:nvSpPr>
              <p:cNvPr id="6" name="Triangle isocèle 5"/>
              <p:cNvSpPr/>
              <p:nvPr/>
            </p:nvSpPr>
            <p:spPr bwMode="auto">
              <a:xfrm>
                <a:off x="1785918" y="1285860"/>
                <a:ext cx="5214974" cy="4572032"/>
              </a:xfrm>
              <a:prstGeom prst="triangle">
                <a:avLst>
                  <a:gd name="adj" fmla="val 50000"/>
                </a:avLst>
              </a:prstGeom>
              <a:solidFill>
                <a:srgbClr val="EABD0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smtClean="0">
                  <a:ln>
                    <a:noFill/>
                  </a:ln>
                  <a:solidFill>
                    <a:schemeClr val="tx1"/>
                  </a:solidFill>
                  <a:effectLst/>
                  <a:latin typeface="Arial" charset="0"/>
                </a:endParaRPr>
              </a:p>
            </p:txBody>
          </p:sp>
          <p:sp>
            <p:nvSpPr>
              <p:cNvPr id="8" name="Triangle isocèle 7"/>
              <p:cNvSpPr/>
              <p:nvPr/>
            </p:nvSpPr>
            <p:spPr bwMode="auto">
              <a:xfrm>
                <a:off x="2428860" y="1285860"/>
                <a:ext cx="3929090" cy="3429024"/>
              </a:xfrm>
              <a:prstGeom prst="triangle">
                <a:avLst/>
              </a:prstGeom>
              <a:solidFill>
                <a:srgbClr val="00B05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smtClean="0">
                  <a:ln>
                    <a:noFill/>
                  </a:ln>
                  <a:solidFill>
                    <a:schemeClr val="tx1"/>
                  </a:solidFill>
                  <a:effectLst/>
                  <a:latin typeface="Arial" charset="0"/>
                </a:endParaRPr>
              </a:p>
            </p:txBody>
          </p:sp>
          <p:sp>
            <p:nvSpPr>
              <p:cNvPr id="9" name="Triangle isocèle 8"/>
              <p:cNvSpPr/>
              <p:nvPr/>
            </p:nvSpPr>
            <p:spPr bwMode="auto">
              <a:xfrm>
                <a:off x="3143240" y="1285860"/>
                <a:ext cx="2500330" cy="2143140"/>
              </a:xfrm>
              <a:prstGeom prst="triangle">
                <a:avLst/>
              </a:prstGeom>
              <a:solidFill>
                <a:srgbClr val="00B0F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smtClean="0">
                  <a:ln>
                    <a:noFill/>
                  </a:ln>
                  <a:solidFill>
                    <a:schemeClr val="tx1"/>
                  </a:solidFill>
                  <a:effectLst/>
                  <a:latin typeface="Arial" charset="0"/>
                </a:endParaRPr>
              </a:p>
            </p:txBody>
          </p:sp>
          <p:sp>
            <p:nvSpPr>
              <p:cNvPr id="10" name="Triangle isocèle 9"/>
              <p:cNvSpPr/>
              <p:nvPr/>
            </p:nvSpPr>
            <p:spPr bwMode="auto">
              <a:xfrm>
                <a:off x="3714744" y="1285860"/>
                <a:ext cx="1357322" cy="1143008"/>
              </a:xfrm>
              <a:prstGeom prst="triangle">
                <a:avLst/>
              </a:prstGeom>
              <a:solidFill>
                <a:srgbClr val="FF0000"/>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smtClean="0">
                  <a:ln>
                    <a:noFill/>
                  </a:ln>
                  <a:solidFill>
                    <a:schemeClr val="tx1"/>
                  </a:solidFill>
                  <a:effectLst/>
                  <a:latin typeface="Arial" charset="0"/>
                </a:endParaRPr>
              </a:p>
            </p:txBody>
          </p:sp>
        </p:grpSp>
        <p:sp>
          <p:nvSpPr>
            <p:cNvPr id="35" name="ZoneTexte 34"/>
            <p:cNvSpPr txBox="1"/>
            <p:nvPr/>
          </p:nvSpPr>
          <p:spPr>
            <a:xfrm>
              <a:off x="4000496" y="5214950"/>
              <a:ext cx="1146468"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fr-FR" sz="1800" b="1" dirty="0" smtClean="0">
                  <a:solidFill>
                    <a:schemeClr val="bg1"/>
                  </a:solidFill>
                  <a:effectLst>
                    <a:outerShdw blurRad="38100" dist="38100" dir="2700000" algn="tl">
                      <a:srgbClr val="000000">
                        <a:alpha val="43137"/>
                      </a:srgbClr>
                    </a:outerShdw>
                  </a:effectLst>
                </a:rPr>
                <a:t>Lectures</a:t>
              </a:r>
              <a:endParaRPr lang="fr-FR" sz="1800" b="1" dirty="0">
                <a:solidFill>
                  <a:schemeClr val="bg1"/>
                </a:solidFill>
                <a:effectLst>
                  <a:outerShdw blurRad="38100" dist="38100" dir="2700000" algn="tl">
                    <a:srgbClr val="000000">
                      <a:alpha val="43137"/>
                    </a:srgbClr>
                  </a:outerShdw>
                </a:effectLst>
              </a:endParaRPr>
            </a:p>
          </p:txBody>
        </p:sp>
        <p:sp>
          <p:nvSpPr>
            <p:cNvPr id="36" name="ZoneTexte 35"/>
            <p:cNvSpPr txBox="1"/>
            <p:nvPr/>
          </p:nvSpPr>
          <p:spPr>
            <a:xfrm>
              <a:off x="3643306" y="4000504"/>
              <a:ext cx="2031390"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fr-FR" sz="1800" b="1" dirty="0" smtClean="0">
                  <a:solidFill>
                    <a:schemeClr val="bg1"/>
                  </a:solidFill>
                </a:rPr>
                <a:t>In Class </a:t>
              </a:r>
              <a:r>
                <a:rPr lang="fr-FR" sz="1800" b="1" dirty="0" smtClean="0">
                  <a:solidFill>
                    <a:schemeClr val="bg1"/>
                  </a:solidFill>
                  <a:effectLst>
                    <a:outerShdw blurRad="38100" dist="38100" dir="2700000" algn="tl">
                      <a:srgbClr val="000000">
                        <a:alpha val="43137"/>
                      </a:srgbClr>
                    </a:outerShdw>
                  </a:effectLst>
                </a:rPr>
                <a:t>Training</a:t>
              </a:r>
              <a:endParaRPr lang="fr-FR" sz="1800" b="1" dirty="0">
                <a:solidFill>
                  <a:schemeClr val="bg1"/>
                </a:solidFill>
                <a:effectLst>
                  <a:outerShdw blurRad="38100" dist="38100" dir="2700000" algn="tl">
                    <a:srgbClr val="000000">
                      <a:alpha val="43137"/>
                    </a:srgbClr>
                  </a:outerShdw>
                </a:effectLst>
              </a:endParaRPr>
            </a:p>
          </p:txBody>
        </p:sp>
        <p:sp>
          <p:nvSpPr>
            <p:cNvPr id="37" name="ZoneTexte 36"/>
            <p:cNvSpPr txBox="1"/>
            <p:nvPr/>
          </p:nvSpPr>
          <p:spPr>
            <a:xfrm>
              <a:off x="3929058" y="2786058"/>
              <a:ext cx="1285884" cy="369332"/>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1800" b="1" dirty="0" smtClean="0">
                  <a:solidFill>
                    <a:schemeClr val="bg1"/>
                  </a:solidFill>
                  <a:effectLst>
                    <a:outerShdw blurRad="38100" dist="38100" dir="2700000" algn="tl">
                      <a:srgbClr val="000000">
                        <a:alpha val="43137"/>
                      </a:srgbClr>
                    </a:outerShdw>
                  </a:effectLst>
                </a:rPr>
                <a:t>Hands</a:t>
              </a:r>
              <a:r>
                <a:rPr lang="fr-FR" sz="1800" b="1" dirty="0" smtClean="0">
                  <a:solidFill>
                    <a:schemeClr val="bg1"/>
                  </a:solidFill>
                </a:rPr>
                <a:t> On</a:t>
              </a:r>
              <a:endParaRPr lang="fr-FR" sz="1800" b="1" dirty="0">
                <a:solidFill>
                  <a:schemeClr val="bg1"/>
                </a:solidFill>
              </a:endParaRPr>
            </a:p>
          </p:txBody>
        </p:sp>
        <p:sp>
          <p:nvSpPr>
            <p:cNvPr id="38" name="ZoneTexte 37"/>
            <p:cNvSpPr txBox="1"/>
            <p:nvPr/>
          </p:nvSpPr>
          <p:spPr>
            <a:xfrm>
              <a:off x="4000496" y="1000108"/>
              <a:ext cx="1146468" cy="369332"/>
            </a:xfrm>
            <a:prstGeom prst="rect">
              <a:avLst/>
            </a:prstGeom>
            <a:noFill/>
          </p:spPr>
          <p:txBody>
            <a:bodyPr wrap="none" rtlCol="0">
              <a:spAutoFit/>
            </a:bodyPr>
            <a:lstStyle/>
            <a:p>
              <a:r>
                <a:rPr lang="fr-FR" sz="1800" b="1" dirty="0" smtClean="0">
                  <a:solidFill>
                    <a:schemeClr val="bg1"/>
                  </a:solidFill>
                </a:rPr>
                <a:t>Real Life</a:t>
              </a:r>
              <a:endParaRPr lang="fr-FR" sz="1800" b="1" dirty="0">
                <a:solidFill>
                  <a:schemeClr val="bg1"/>
                </a:solidFill>
              </a:endParaRPr>
            </a:p>
          </p:txBody>
        </p:sp>
        <p:sp>
          <p:nvSpPr>
            <p:cNvPr id="39" name="ZoneTexte 38"/>
            <p:cNvSpPr txBox="1"/>
            <p:nvPr/>
          </p:nvSpPr>
          <p:spPr>
            <a:xfrm>
              <a:off x="4000496" y="1785926"/>
              <a:ext cx="1261884" cy="369332"/>
            </a:xfrm>
            <a:prstGeom prst="rect">
              <a:avLst/>
            </a:prstGeom>
            <a:noFill/>
            <a:effectLst>
              <a:outerShdw blurRad="50800" dist="38100" dir="5400000" algn="t" rotWithShape="0">
                <a:srgbClr val="FF6600">
                  <a:alpha val="40000"/>
                </a:srgbClr>
              </a:outerShdw>
            </a:effectLst>
          </p:spPr>
          <p:txBody>
            <a:bodyPr wrap="none" rtlCol="0">
              <a:spAutoFit/>
            </a:bodyPr>
            <a:lstStyle/>
            <a:p>
              <a:r>
                <a:rPr lang="fr-FR" sz="1800" b="1" dirty="0" err="1" smtClean="0">
                  <a:solidFill>
                    <a:schemeClr val="bg1"/>
                  </a:solidFill>
                  <a:effectLst>
                    <a:outerShdw blurRad="38100" dist="38100" dir="2700000" algn="tl">
                      <a:srgbClr val="000000">
                        <a:alpha val="43137"/>
                      </a:srgbClr>
                    </a:outerShdw>
                  </a:effectLst>
                </a:rPr>
                <a:t>Exercises</a:t>
              </a:r>
              <a:endParaRPr lang="fr-FR" sz="1800" b="1" dirty="0">
                <a:solidFill>
                  <a:schemeClr val="bg1"/>
                </a:solidFill>
                <a:effectLst>
                  <a:outerShdw blurRad="38100" dist="38100" dir="2700000" algn="tl">
                    <a:srgbClr val="000000">
                      <a:alpha val="43137"/>
                    </a:srgbClr>
                  </a:outerShdw>
                </a:effectLst>
              </a:endParaRPr>
            </a:p>
          </p:txBody>
        </p:sp>
      </p:grpSp>
      <p:grpSp>
        <p:nvGrpSpPr>
          <p:cNvPr id="58" name="Groupe 57"/>
          <p:cNvGrpSpPr/>
          <p:nvPr/>
        </p:nvGrpSpPr>
        <p:grpSpPr>
          <a:xfrm>
            <a:off x="7358082" y="1571612"/>
            <a:ext cx="651201" cy="4500594"/>
            <a:chOff x="7572396" y="1500174"/>
            <a:chExt cx="651201" cy="4500594"/>
          </a:xfrm>
        </p:grpSpPr>
        <p:sp>
          <p:nvSpPr>
            <p:cNvPr id="45" name="ZoneTexte 44"/>
            <p:cNvSpPr txBox="1"/>
            <p:nvPr/>
          </p:nvSpPr>
          <p:spPr>
            <a:xfrm rot="5400000">
              <a:off x="7402060" y="5599600"/>
              <a:ext cx="571504" cy="230832"/>
            </a:xfrm>
            <a:prstGeom prst="rect">
              <a:avLst/>
            </a:prstGeom>
            <a:solidFill>
              <a:srgbClr val="FFFF00"/>
            </a:solidFill>
          </p:spPr>
          <p:txBody>
            <a:bodyPr wrap="square" rtlCol="0">
              <a:spAutoFit/>
            </a:bodyPr>
            <a:lstStyle/>
            <a:p>
              <a:r>
                <a:rPr lang="fr-FR" dirty="0" smtClean="0"/>
                <a:t>Online</a:t>
              </a:r>
              <a:endParaRPr lang="fr-FR" dirty="0"/>
            </a:p>
          </p:txBody>
        </p:sp>
        <p:sp>
          <p:nvSpPr>
            <p:cNvPr id="46" name="ZoneTexte 45"/>
            <p:cNvSpPr txBox="1"/>
            <p:nvPr/>
          </p:nvSpPr>
          <p:spPr>
            <a:xfrm rot="5400000">
              <a:off x="7402060" y="1670510"/>
              <a:ext cx="571504" cy="230832"/>
            </a:xfrm>
            <a:prstGeom prst="rect">
              <a:avLst/>
            </a:prstGeom>
            <a:solidFill>
              <a:srgbClr val="FFFF00"/>
            </a:solidFill>
          </p:spPr>
          <p:txBody>
            <a:bodyPr wrap="square" rtlCol="0">
              <a:spAutoFit/>
            </a:bodyPr>
            <a:lstStyle/>
            <a:p>
              <a:r>
                <a:rPr lang="fr-FR" dirty="0" smtClean="0"/>
                <a:t>Online</a:t>
              </a:r>
              <a:endParaRPr lang="fr-FR" dirty="0"/>
            </a:p>
          </p:txBody>
        </p:sp>
        <p:sp>
          <p:nvSpPr>
            <p:cNvPr id="48" name="ZoneTexte 47"/>
            <p:cNvSpPr txBox="1"/>
            <p:nvPr/>
          </p:nvSpPr>
          <p:spPr>
            <a:xfrm rot="5400000">
              <a:off x="6794837" y="4778063"/>
              <a:ext cx="2214578" cy="230832"/>
            </a:xfrm>
            <a:prstGeom prst="rect">
              <a:avLst/>
            </a:prstGeom>
            <a:solidFill>
              <a:srgbClr val="00B050"/>
            </a:solidFill>
          </p:spPr>
          <p:txBody>
            <a:bodyPr wrap="square" rtlCol="0">
              <a:spAutoFit/>
            </a:bodyPr>
            <a:lstStyle/>
            <a:p>
              <a:pPr algn="ctr"/>
              <a:r>
                <a:rPr lang="fr-FR" b="1" dirty="0" err="1" smtClean="0"/>
                <a:t>Classroom</a:t>
              </a:r>
              <a:endParaRPr lang="fr-FR" b="1" dirty="0"/>
            </a:p>
          </p:txBody>
        </p:sp>
        <p:sp>
          <p:nvSpPr>
            <p:cNvPr id="49" name="Rectangle 48"/>
            <p:cNvSpPr/>
            <p:nvPr/>
          </p:nvSpPr>
          <p:spPr bwMode="auto">
            <a:xfrm>
              <a:off x="7572396" y="2071678"/>
              <a:ext cx="214314" cy="3357586"/>
            </a:xfrm>
            <a:prstGeom prst="rect">
              <a:avLst/>
            </a:prstGeom>
            <a:noFill/>
            <a:ln w="9525" cap="flat" cmpd="sng" algn="ctr">
              <a:solidFill>
                <a:srgbClr val="FFFF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smtClean="0">
                <a:ln>
                  <a:noFill/>
                </a:ln>
                <a:solidFill>
                  <a:schemeClr val="tx1"/>
                </a:solidFill>
                <a:effectLst/>
                <a:latin typeface="Arial" charset="0"/>
              </a:endParaRPr>
            </a:p>
          </p:txBody>
        </p:sp>
        <p:sp>
          <p:nvSpPr>
            <p:cNvPr id="50" name="ZoneTexte 49"/>
            <p:cNvSpPr txBox="1"/>
            <p:nvPr/>
          </p:nvSpPr>
          <p:spPr>
            <a:xfrm rot="5400000">
              <a:off x="6465107" y="3027832"/>
              <a:ext cx="3286148" cy="230832"/>
            </a:xfrm>
            <a:prstGeom prst="rect">
              <a:avLst/>
            </a:prstGeom>
            <a:gradFill flip="none" rotWithShape="1">
              <a:gsLst>
                <a:gs pos="20000">
                  <a:srgbClr val="00B0F0"/>
                </a:gs>
                <a:gs pos="100000">
                  <a:srgbClr val="FF8200"/>
                </a:gs>
              </a:gsLst>
              <a:lin ang="10800000" scaled="1"/>
              <a:tileRect/>
            </a:gradFill>
          </p:spPr>
          <p:txBody>
            <a:bodyPr wrap="square" rtlCol="0">
              <a:spAutoFit/>
            </a:bodyPr>
            <a:lstStyle/>
            <a:p>
              <a:pPr algn="ctr"/>
              <a:r>
                <a:rPr lang="fr-FR" b="1" dirty="0" err="1" smtClean="0"/>
                <a:t>Task</a:t>
              </a:r>
              <a:r>
                <a:rPr lang="fr-FR" b="1" dirty="0" smtClean="0"/>
                <a:t> </a:t>
              </a:r>
              <a:r>
                <a:rPr lang="fr-FR" b="1" dirty="0" err="1" smtClean="0"/>
                <a:t>Oriented</a:t>
              </a:r>
              <a:r>
                <a:rPr lang="fr-FR" b="1" dirty="0" smtClean="0"/>
                <a:t> </a:t>
              </a:r>
              <a:r>
                <a:rPr lang="fr-FR" b="1" dirty="0" err="1" smtClean="0"/>
                <a:t>virtually</a:t>
              </a:r>
              <a:r>
                <a:rPr lang="fr-FR" b="1" dirty="0" smtClean="0"/>
                <a:t> , Full </a:t>
              </a:r>
              <a:r>
                <a:rPr lang="fr-FR" b="1" dirty="0" err="1" smtClean="0"/>
                <a:t>Scale</a:t>
              </a:r>
              <a:r>
                <a:rPr lang="fr-FR" b="1" dirty="0" smtClean="0"/>
                <a:t> and Mixed</a:t>
              </a:r>
              <a:endParaRPr lang="fr-FR" b="1" dirty="0"/>
            </a:p>
          </p:txBody>
        </p:sp>
      </p:grpSp>
      <p:grpSp>
        <p:nvGrpSpPr>
          <p:cNvPr id="51" name="Groupe 50"/>
          <p:cNvGrpSpPr/>
          <p:nvPr/>
        </p:nvGrpSpPr>
        <p:grpSpPr>
          <a:xfrm>
            <a:off x="7929586" y="1000108"/>
            <a:ext cx="1214414" cy="5344720"/>
            <a:chOff x="8408009" y="1142984"/>
            <a:chExt cx="1471989" cy="4934950"/>
          </a:xfrm>
        </p:grpSpPr>
        <p:sp>
          <p:nvSpPr>
            <p:cNvPr id="52" name="ZoneTexte 51"/>
            <p:cNvSpPr txBox="1"/>
            <p:nvPr/>
          </p:nvSpPr>
          <p:spPr>
            <a:xfrm>
              <a:off x="8408009" y="5694291"/>
              <a:ext cx="1471989" cy="383643"/>
            </a:xfrm>
            <a:prstGeom prst="rect">
              <a:avLst/>
            </a:prstGeom>
            <a:noFill/>
          </p:spPr>
          <p:txBody>
            <a:bodyPr wrap="square" rtlCol="0">
              <a:spAutoFit/>
            </a:bodyPr>
            <a:lstStyle/>
            <a:p>
              <a:pPr algn="ctr"/>
              <a:r>
                <a:rPr lang="fr-FR" sz="1050" b="1" dirty="0" err="1" smtClean="0">
                  <a:solidFill>
                    <a:srgbClr val="FFFF00"/>
                  </a:solidFill>
                </a:rPr>
                <a:t>Beliefs</a:t>
              </a:r>
              <a:endParaRPr lang="fr-FR" sz="1050" b="1" dirty="0" smtClean="0">
                <a:solidFill>
                  <a:srgbClr val="FFFF00"/>
                </a:solidFill>
              </a:endParaRPr>
            </a:p>
            <a:p>
              <a:r>
                <a:rPr lang="fr-FR" sz="1050" b="1" dirty="0" err="1" smtClean="0">
                  <a:solidFill>
                    <a:srgbClr val="FFFF00"/>
                  </a:solidFill>
                </a:rPr>
                <a:t>Preconceptions</a:t>
              </a:r>
              <a:endParaRPr lang="fr-FR" sz="1050" b="1" dirty="0">
                <a:solidFill>
                  <a:srgbClr val="FFFF00"/>
                </a:solidFill>
              </a:endParaRPr>
            </a:p>
          </p:txBody>
        </p:sp>
        <p:cxnSp>
          <p:nvCxnSpPr>
            <p:cNvPr id="53" name="Connecteur droit avec flèche 52"/>
            <p:cNvCxnSpPr/>
            <p:nvPr/>
          </p:nvCxnSpPr>
          <p:spPr bwMode="auto">
            <a:xfrm rot="5400000" flipH="1" flipV="1">
              <a:off x="7279092" y="3710817"/>
              <a:ext cx="3816448" cy="1"/>
            </a:xfrm>
            <a:prstGeom prst="straightConnector1">
              <a:avLst/>
            </a:prstGeom>
            <a:solidFill>
              <a:srgbClr val="FFCC00"/>
            </a:solidFill>
            <a:ln w="31750" cap="flat" cmpd="sng" algn="ctr">
              <a:solidFill>
                <a:srgbClr val="FFFF00"/>
              </a:solidFill>
              <a:prstDash val="solid"/>
              <a:round/>
              <a:headEnd type="none" w="med" len="med"/>
              <a:tailEnd type="triangle" w="lg" len="lg"/>
            </a:ln>
            <a:effectLst/>
          </p:spPr>
        </p:cxnSp>
        <p:sp>
          <p:nvSpPr>
            <p:cNvPr id="54" name="ZoneTexte 53"/>
            <p:cNvSpPr txBox="1"/>
            <p:nvPr/>
          </p:nvSpPr>
          <p:spPr>
            <a:xfrm>
              <a:off x="8494597" y="1142984"/>
              <a:ext cx="1385399" cy="547847"/>
            </a:xfrm>
            <a:prstGeom prst="rect">
              <a:avLst/>
            </a:prstGeom>
            <a:noFill/>
          </p:spPr>
          <p:txBody>
            <a:bodyPr wrap="square" rtlCol="0">
              <a:spAutoFit/>
            </a:bodyPr>
            <a:lstStyle/>
            <a:p>
              <a:pPr algn="ctr"/>
              <a:r>
                <a:rPr lang="fr-FR" sz="1050" b="1" dirty="0" err="1" smtClean="0">
                  <a:solidFill>
                    <a:srgbClr val="FFFF00"/>
                  </a:solidFill>
                </a:rPr>
                <a:t>Awareness</a:t>
              </a:r>
              <a:endParaRPr lang="fr-FR" sz="1050" b="1" dirty="0" smtClean="0">
                <a:solidFill>
                  <a:srgbClr val="FFFF00"/>
                </a:solidFill>
              </a:endParaRPr>
            </a:p>
            <a:p>
              <a:pPr algn="ctr"/>
              <a:r>
                <a:rPr lang="fr-FR" sz="1050" b="1" dirty="0" err="1" smtClean="0">
                  <a:solidFill>
                    <a:srgbClr val="FFFF00"/>
                  </a:solidFill>
                </a:rPr>
                <a:t>Understanding</a:t>
              </a:r>
              <a:endParaRPr lang="fr-FR" sz="1050" b="1" dirty="0" smtClean="0">
                <a:solidFill>
                  <a:srgbClr val="FFFF00"/>
                </a:solidFill>
              </a:endParaRPr>
            </a:p>
            <a:p>
              <a:pPr algn="ctr"/>
              <a:r>
                <a:rPr lang="fr-FR" sz="1050" b="1" dirty="0" err="1" smtClean="0">
                  <a:solidFill>
                    <a:srgbClr val="FFFF00"/>
                  </a:solidFill>
                </a:rPr>
                <a:t>Experience</a:t>
              </a:r>
              <a:endParaRPr lang="fr-FR" sz="1050" b="1" dirty="0">
                <a:solidFill>
                  <a:srgbClr val="FFFF00"/>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Classroom</a:t>
            </a:r>
            <a:endParaRPr lang="fr-FR" dirty="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8</a:t>
            </a:fld>
            <a:r>
              <a:rPr lang="en-US" smtClean="0"/>
              <a:t> –</a:t>
            </a:r>
            <a:endParaRPr lang="en-US"/>
          </a:p>
        </p:txBody>
      </p:sp>
      <p:pic>
        <p:nvPicPr>
          <p:cNvPr id="53250" name="Picture 2"/>
          <p:cNvPicPr>
            <a:picLocks noGrp="1" noChangeAspect="1" noChangeArrowheads="1"/>
          </p:cNvPicPr>
          <p:nvPr>
            <p:ph idx="1"/>
          </p:nvPr>
        </p:nvPicPr>
        <p:blipFill>
          <a:blip r:embed="rId2"/>
          <a:srcRect/>
          <a:stretch>
            <a:fillRect/>
          </a:stretch>
        </p:blipFill>
        <p:spPr bwMode="auto">
          <a:xfrm>
            <a:off x="571472" y="1071546"/>
            <a:ext cx="8153400" cy="2946382"/>
          </a:xfrm>
          <a:prstGeom prst="rect">
            <a:avLst/>
          </a:prstGeom>
          <a:noFill/>
          <a:ln w="9525">
            <a:noFill/>
            <a:miter lim="800000"/>
            <a:headEnd/>
            <a:tailEnd/>
          </a:ln>
          <a:effectLst/>
        </p:spPr>
      </p:pic>
      <p:pic>
        <p:nvPicPr>
          <p:cNvPr id="53251" name="Picture 3" descr="\\CENTAURE\Ressources\Crise Communication\Screenshots et photos\projets\HyResponse\Images_Tactiques\attaque_VL_24.JPG"/>
          <p:cNvPicPr>
            <a:picLocks noChangeAspect="1" noChangeArrowheads="1"/>
          </p:cNvPicPr>
          <p:nvPr/>
        </p:nvPicPr>
        <p:blipFill>
          <a:blip r:embed="rId3" cstate="print"/>
          <a:srcRect/>
          <a:stretch>
            <a:fillRect/>
          </a:stretch>
        </p:blipFill>
        <p:spPr bwMode="auto">
          <a:xfrm>
            <a:off x="5357818" y="4143380"/>
            <a:ext cx="3357586" cy="2298217"/>
          </a:xfrm>
          <a:prstGeom prst="rect">
            <a:avLst/>
          </a:prstGeom>
          <a:noFill/>
        </p:spPr>
      </p:pic>
      <p:sp>
        <p:nvSpPr>
          <p:cNvPr id="9" name="ZoneTexte 8"/>
          <p:cNvSpPr txBox="1"/>
          <p:nvPr/>
        </p:nvSpPr>
        <p:spPr>
          <a:xfrm>
            <a:off x="571472" y="4214819"/>
            <a:ext cx="3786214" cy="1938992"/>
          </a:xfrm>
          <a:prstGeom prst="rect">
            <a:avLst/>
          </a:prstGeom>
          <a:noFill/>
        </p:spPr>
        <p:txBody>
          <a:bodyPr wrap="square" rtlCol="0">
            <a:spAutoFit/>
          </a:bodyPr>
          <a:lstStyle/>
          <a:p>
            <a:r>
              <a:rPr lang="fr-FR" sz="2400" b="1" dirty="0" smtClean="0">
                <a:solidFill>
                  <a:srgbClr val="FF9933"/>
                </a:solidFill>
              </a:rPr>
              <a:t>Lectures </a:t>
            </a:r>
          </a:p>
          <a:p>
            <a:endParaRPr lang="fr-FR" sz="2400" b="1" dirty="0" smtClean="0">
              <a:solidFill>
                <a:srgbClr val="FF9933"/>
              </a:solidFill>
            </a:endParaRPr>
          </a:p>
          <a:p>
            <a:r>
              <a:rPr lang="fr-FR" sz="2400" b="1" dirty="0" smtClean="0">
                <a:solidFill>
                  <a:srgbClr val="FF9933"/>
                </a:solidFill>
              </a:rPr>
              <a:t>VR as illustration</a:t>
            </a:r>
          </a:p>
          <a:p>
            <a:pPr>
              <a:tabLst>
                <a:tab pos="534988" algn="l"/>
              </a:tabLst>
            </a:pPr>
            <a:r>
              <a:rPr lang="fr-FR" sz="2400" b="1" dirty="0" smtClean="0">
                <a:solidFill>
                  <a:srgbClr val="FF9933"/>
                </a:solidFill>
              </a:rPr>
              <a:t> 	as </a:t>
            </a:r>
            <a:r>
              <a:rPr lang="fr-FR" sz="2400" b="1" dirty="0" err="1" smtClean="0">
                <a:solidFill>
                  <a:srgbClr val="FF9933"/>
                </a:solidFill>
              </a:rPr>
              <a:t>link</a:t>
            </a:r>
            <a:r>
              <a:rPr lang="fr-FR" sz="2400" b="1" dirty="0" smtClean="0">
                <a:solidFill>
                  <a:srgbClr val="FF9933"/>
                </a:solidFill>
              </a:rPr>
              <a:t> to reality</a:t>
            </a:r>
          </a:p>
          <a:p>
            <a:pPr>
              <a:tabLst>
                <a:tab pos="534988" algn="l"/>
              </a:tabLst>
            </a:pPr>
            <a:r>
              <a:rPr lang="fr-FR" sz="2400" b="1" dirty="0" smtClean="0">
                <a:solidFill>
                  <a:srgbClr val="FF9933"/>
                </a:solidFill>
              </a:rPr>
              <a:t>	as </a:t>
            </a:r>
            <a:r>
              <a:rPr lang="fr-FR" sz="2400" b="1" i="1" u="sng" dirty="0" err="1" smtClean="0">
                <a:solidFill>
                  <a:srgbClr val="FF9933"/>
                </a:solidFill>
              </a:rPr>
              <a:t>common</a:t>
            </a:r>
            <a:r>
              <a:rPr lang="fr-FR" sz="2400" b="1" i="1" u="sng" dirty="0" smtClean="0">
                <a:solidFill>
                  <a:srgbClr val="FF9933"/>
                </a:solidFill>
              </a:rPr>
              <a:t> </a:t>
            </a:r>
            <a:r>
              <a:rPr lang="fr-FR" sz="2400" b="1" i="1" u="sng" dirty="0" err="1" smtClean="0">
                <a:solidFill>
                  <a:srgbClr val="FF9933"/>
                </a:solidFill>
              </a:rPr>
              <a:t>ground</a:t>
            </a:r>
            <a:endParaRPr lang="fr-FR" sz="2800" b="1" u="sng" dirty="0">
              <a:solidFill>
                <a:srgbClr val="FF9933"/>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Online </a:t>
            </a:r>
            <a:r>
              <a:rPr lang="fr-FR" dirty="0" err="1" smtClean="0"/>
              <a:t>learning</a:t>
            </a:r>
            <a:endParaRPr lang="fr-FR" dirty="0"/>
          </a:p>
        </p:txBody>
      </p:sp>
      <p:sp>
        <p:nvSpPr>
          <p:cNvPr id="3" name="Espace réservé du contenu 2"/>
          <p:cNvSpPr>
            <a:spLocks noGrp="1"/>
          </p:cNvSpPr>
          <p:nvPr>
            <p:ph idx="1"/>
          </p:nvPr>
        </p:nvSpPr>
        <p:spPr/>
        <p:txBody>
          <a:bodyPr/>
          <a:lstStyle/>
          <a:p>
            <a:pPr>
              <a:buNone/>
            </a:pPr>
            <a:endParaRPr lang="fr-FR" dirty="0" smtClean="0"/>
          </a:p>
          <a:p>
            <a:pPr lvl="1">
              <a:buNone/>
            </a:pPr>
            <a:endParaRPr lang="fr-FR" dirty="0" smtClean="0"/>
          </a:p>
          <a:p>
            <a:endParaRPr lang="fr-FR" dirty="0" smtClean="0"/>
          </a:p>
        </p:txBody>
      </p:sp>
      <p:sp>
        <p:nvSpPr>
          <p:cNvPr id="4" name="Espace réservé de la date 3"/>
          <p:cNvSpPr>
            <a:spLocks noGrp="1"/>
          </p:cNvSpPr>
          <p:nvPr>
            <p:ph type="dt" sz="half" idx="10"/>
          </p:nvPr>
        </p:nvSpPr>
        <p:spPr/>
        <p:txBody>
          <a:bodyPr/>
          <a:lstStyle/>
          <a:p>
            <a:pPr>
              <a:defRPr/>
            </a:pPr>
            <a:endParaRPr lang="en-US" dirty="0"/>
          </a:p>
        </p:txBody>
      </p:sp>
      <p:sp>
        <p:nvSpPr>
          <p:cNvPr id="5" name="Espace réservé du numéro de diapositive 4"/>
          <p:cNvSpPr>
            <a:spLocks noGrp="1"/>
          </p:cNvSpPr>
          <p:nvPr>
            <p:ph type="sldNum" sz="quarter" idx="11"/>
          </p:nvPr>
        </p:nvSpPr>
        <p:spPr/>
        <p:txBody>
          <a:bodyPr/>
          <a:lstStyle/>
          <a:p>
            <a:pPr>
              <a:defRPr/>
            </a:pPr>
            <a:r>
              <a:rPr lang="en-US" smtClean="0"/>
              <a:t>– </a:t>
            </a:r>
            <a:fld id="{2C15241A-B453-4F52-A334-AF7BF908EB01}" type="slidenum">
              <a:rPr lang="en-US" smtClean="0"/>
              <a:pPr>
                <a:defRPr/>
              </a:pPr>
              <a:t>9</a:t>
            </a:fld>
            <a:r>
              <a:rPr lang="en-US" smtClean="0"/>
              <a:t> –</a:t>
            </a:r>
            <a:endParaRPr lang="en-US"/>
          </a:p>
        </p:txBody>
      </p:sp>
      <p:pic>
        <p:nvPicPr>
          <p:cNvPr id="54274" name="Picture 2" descr="\\CENTAURE\Ressources\Crise Communication\Screenshots et photos\projets\HyResponse\Accident Trailer 2.JPG"/>
          <p:cNvPicPr>
            <a:picLocks noChangeAspect="1" noChangeArrowheads="1"/>
          </p:cNvPicPr>
          <p:nvPr/>
        </p:nvPicPr>
        <p:blipFill>
          <a:blip r:embed="rId2" cstate="print"/>
          <a:srcRect/>
          <a:stretch>
            <a:fillRect/>
          </a:stretch>
        </p:blipFill>
        <p:spPr bwMode="auto">
          <a:xfrm>
            <a:off x="4814794" y="3857628"/>
            <a:ext cx="4083439" cy="2552682"/>
          </a:xfrm>
          <a:prstGeom prst="rect">
            <a:avLst/>
          </a:prstGeom>
          <a:noFill/>
        </p:spPr>
      </p:pic>
      <p:pic>
        <p:nvPicPr>
          <p:cNvPr id="54276" name="Picture 4"/>
          <p:cNvPicPr>
            <a:picLocks noChangeAspect="1" noChangeArrowheads="1"/>
          </p:cNvPicPr>
          <p:nvPr/>
        </p:nvPicPr>
        <p:blipFill>
          <a:blip r:embed="rId3"/>
          <a:srcRect/>
          <a:stretch>
            <a:fillRect/>
          </a:stretch>
        </p:blipFill>
        <p:spPr bwMode="auto">
          <a:xfrm>
            <a:off x="428596" y="1000109"/>
            <a:ext cx="4195767" cy="2786082"/>
          </a:xfrm>
          <a:prstGeom prst="rect">
            <a:avLst/>
          </a:prstGeom>
          <a:noFill/>
          <a:ln w="9525">
            <a:noFill/>
            <a:miter lim="800000"/>
            <a:headEnd/>
            <a:tailEnd/>
          </a:ln>
          <a:effectLst/>
        </p:spPr>
      </p:pic>
      <p:pic>
        <p:nvPicPr>
          <p:cNvPr id="54275" name="Picture 3"/>
          <p:cNvPicPr>
            <a:picLocks noChangeAspect="1" noChangeArrowheads="1"/>
          </p:cNvPicPr>
          <p:nvPr/>
        </p:nvPicPr>
        <p:blipFill>
          <a:blip r:embed="rId4"/>
          <a:srcRect/>
          <a:stretch>
            <a:fillRect/>
          </a:stretch>
        </p:blipFill>
        <p:spPr bwMode="auto">
          <a:xfrm>
            <a:off x="3643306" y="1000108"/>
            <a:ext cx="5357850" cy="2832083"/>
          </a:xfrm>
          <a:prstGeom prst="rect">
            <a:avLst/>
          </a:prstGeom>
          <a:noFill/>
          <a:ln w="9525">
            <a:noFill/>
            <a:miter lim="800000"/>
            <a:headEnd/>
            <a:tailEnd/>
          </a:ln>
          <a:effectLst/>
        </p:spPr>
      </p:pic>
      <p:sp>
        <p:nvSpPr>
          <p:cNvPr id="10" name="ZoneTexte 9"/>
          <p:cNvSpPr txBox="1"/>
          <p:nvPr/>
        </p:nvSpPr>
        <p:spPr>
          <a:xfrm>
            <a:off x="571472" y="4214819"/>
            <a:ext cx="3786214" cy="1938992"/>
          </a:xfrm>
          <a:prstGeom prst="rect">
            <a:avLst/>
          </a:prstGeom>
          <a:noFill/>
        </p:spPr>
        <p:txBody>
          <a:bodyPr wrap="square" rtlCol="0">
            <a:spAutoFit/>
          </a:bodyPr>
          <a:lstStyle/>
          <a:p>
            <a:r>
              <a:rPr lang="fr-FR" sz="2400" b="1" dirty="0" smtClean="0">
                <a:solidFill>
                  <a:srgbClr val="FF9933"/>
                </a:solidFill>
              </a:rPr>
              <a:t>Web </a:t>
            </a:r>
            <a:r>
              <a:rPr lang="fr-FR" sz="2400" b="1" dirty="0" err="1" smtClean="0">
                <a:solidFill>
                  <a:srgbClr val="FF9933"/>
                </a:solidFill>
              </a:rPr>
              <a:t>based</a:t>
            </a:r>
            <a:r>
              <a:rPr lang="fr-FR" sz="2400" b="1" dirty="0" smtClean="0">
                <a:solidFill>
                  <a:srgbClr val="FF9933"/>
                </a:solidFill>
              </a:rPr>
              <a:t> course</a:t>
            </a:r>
          </a:p>
          <a:p>
            <a:endParaRPr lang="fr-FR" sz="2400" b="1" dirty="0" smtClean="0">
              <a:solidFill>
                <a:srgbClr val="FF9933"/>
              </a:solidFill>
            </a:endParaRPr>
          </a:p>
          <a:p>
            <a:r>
              <a:rPr lang="fr-FR" sz="2400" b="1" dirty="0" smtClean="0">
                <a:solidFill>
                  <a:srgbClr val="FF9933"/>
                </a:solidFill>
              </a:rPr>
              <a:t>VR as illustration</a:t>
            </a:r>
          </a:p>
          <a:p>
            <a:pPr>
              <a:tabLst>
                <a:tab pos="534988" algn="l"/>
              </a:tabLst>
            </a:pPr>
            <a:r>
              <a:rPr lang="fr-FR" sz="2400" b="1" dirty="0" smtClean="0">
                <a:solidFill>
                  <a:srgbClr val="FF9933"/>
                </a:solidFill>
              </a:rPr>
              <a:t> 	as </a:t>
            </a:r>
            <a:r>
              <a:rPr lang="fr-FR" sz="2400" b="1" dirty="0" err="1" smtClean="0">
                <a:solidFill>
                  <a:srgbClr val="FF9933"/>
                </a:solidFill>
              </a:rPr>
              <a:t>link</a:t>
            </a:r>
            <a:r>
              <a:rPr lang="fr-FR" sz="2400" b="1" dirty="0" smtClean="0">
                <a:solidFill>
                  <a:srgbClr val="FF9933"/>
                </a:solidFill>
              </a:rPr>
              <a:t> to reality</a:t>
            </a:r>
          </a:p>
          <a:p>
            <a:pPr>
              <a:tabLst>
                <a:tab pos="534988" algn="l"/>
              </a:tabLst>
            </a:pPr>
            <a:r>
              <a:rPr lang="fr-FR" sz="2400" b="1" dirty="0" smtClean="0">
                <a:solidFill>
                  <a:srgbClr val="FF9933"/>
                </a:solidFill>
              </a:rPr>
              <a:t>	as </a:t>
            </a:r>
            <a:r>
              <a:rPr lang="fr-FR" sz="2400" b="1" i="1" u="sng" dirty="0" err="1" smtClean="0">
                <a:solidFill>
                  <a:srgbClr val="FF9933"/>
                </a:solidFill>
              </a:rPr>
              <a:t>common</a:t>
            </a:r>
            <a:r>
              <a:rPr lang="fr-FR" sz="2400" b="1" i="1" u="sng" dirty="0" smtClean="0">
                <a:solidFill>
                  <a:srgbClr val="FF9933"/>
                </a:solidFill>
              </a:rPr>
              <a:t> </a:t>
            </a:r>
            <a:r>
              <a:rPr lang="fr-FR" sz="2400" b="1" i="1" u="sng" dirty="0" err="1" smtClean="0">
                <a:solidFill>
                  <a:srgbClr val="FF9933"/>
                </a:solidFill>
              </a:rPr>
              <a:t>ground</a:t>
            </a:r>
            <a:endParaRPr lang="fr-FR" sz="2800" b="1" u="sng" dirty="0">
              <a:solidFill>
                <a:srgbClr val="FF9933"/>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rise Presentation Theme">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solidFill>
        <a:ln w="9525" cap="flat" cmpd="sng" algn="ctr">
          <a:solidFill>
            <a:srgbClr val="FFFFFF"/>
          </a:solidFill>
          <a:prstDash val="dash"/>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smtClean="0">
            <a:ln>
              <a:noFill/>
            </a:ln>
            <a:solidFill>
              <a:schemeClr val="tx1"/>
            </a:solidFill>
            <a:effectLst/>
            <a:latin typeface="Arial" charset="0"/>
          </a:defRPr>
        </a:defPPr>
      </a:lstStyle>
    </a:spDef>
    <a:lnDef>
      <a:spPr bwMode="auto">
        <a:solidFill>
          <a:srgbClr val="FFCC00"/>
        </a:solidFill>
        <a:ln w="19050" cap="flat" cmpd="sng" algn="ctr">
          <a:solidFill>
            <a:schemeClr val="tx1"/>
          </a:solidFill>
          <a:prstDash val="solid"/>
          <a:round/>
          <a:headEnd type="none" w="med" len="med"/>
          <a:tailEnd type="arrow"/>
        </a:ln>
        <a:effectLst/>
      </a:spPr>
      <a:bodyPr/>
      <a:lstStyle/>
    </a:lnDef>
  </a:objectDefaults>
  <a:extraClrSchemeLst>
    <a:extraClrScheme>
      <a:clrScheme name="Default Design 1">
        <a:dk1>
          <a:srgbClr val="131313"/>
        </a:dk1>
        <a:lt1>
          <a:srgbClr val="CED8D9"/>
        </a:lt1>
        <a:dk2>
          <a:srgbClr val="00477B"/>
        </a:dk2>
        <a:lt2>
          <a:srgbClr val="808080"/>
        </a:lt2>
        <a:accent1>
          <a:srgbClr val="77919D"/>
        </a:accent1>
        <a:accent2>
          <a:srgbClr val="0077B0"/>
        </a:accent2>
        <a:accent3>
          <a:srgbClr val="E3E9E9"/>
        </a:accent3>
        <a:accent4>
          <a:srgbClr val="0E0E0E"/>
        </a:accent4>
        <a:accent5>
          <a:srgbClr val="BDC7CC"/>
        </a:accent5>
        <a:accent6>
          <a:srgbClr val="006B9F"/>
        </a:accent6>
        <a:hlink>
          <a:srgbClr val="0B6A91"/>
        </a:hlink>
        <a:folHlink>
          <a:srgbClr val="4DA09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11839</TotalTime>
  <Words>741</Words>
  <Application>Microsoft Office PowerPoint</Application>
  <PresentationFormat>Affichage à l'écran (4:3)</PresentationFormat>
  <Paragraphs>178</Paragraphs>
  <Slides>31</Slides>
  <Notes>4</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Crise Presentation Theme</vt:lpstr>
      <vt:lpstr>CRISE – ICHS 2015 MIXED E-LEARNING AND VIRTUAL REALITY PEDAGOGICAL APPROACH FOR INNOVATIVE HYDROGEN SAFETY TRAINING FOR FIRST RESPONDERS   Tretsiakova-McNally S (1), Maranne E (2), Verbecke F(3) and Molkov V (1) </vt:lpstr>
      <vt:lpstr>CRISE</vt:lpstr>
      <vt:lpstr>Cooperative virtual training platforms for frontliners in mono or multi agency exercises.</vt:lpstr>
      <vt:lpstr>HyResponse project Motivation</vt:lpstr>
      <vt:lpstr>HyResponse: key objectives</vt:lpstr>
      <vt:lpstr>Andragogy, Sense Making &amp; common ground</vt:lpstr>
      <vt:lpstr>HyResponse:  Education, Experience Acquisition,Dissemination</vt:lpstr>
      <vt:lpstr>Classroom</vt:lpstr>
      <vt:lpstr>Online learning</vt:lpstr>
      <vt:lpstr>Online Exercises</vt:lpstr>
      <vt:lpstr>Hands On Training - Operational</vt:lpstr>
      <vt:lpstr>Hands On – Virtual Exercises</vt:lpstr>
      <vt:lpstr>EVE: a flexible and comprehensive pedagogic platform</vt:lpstr>
      <vt:lpstr>HyResponse Virtual Training setup example</vt:lpstr>
      <vt:lpstr>An EXCON interface</vt:lpstr>
      <vt:lpstr>First responder trainee interface</vt:lpstr>
      <vt:lpstr>Exercises environments examples</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HyResponse - Project</vt:lpstr>
      <vt:lpstr>Diapositive 29</vt:lpstr>
      <vt:lpstr>Diapositive 30</vt:lpstr>
      <vt:lpstr>Diapositive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Victor Montalvo</dc:creator>
  <cp:lastModifiedBy>Eric</cp:lastModifiedBy>
  <cp:revision>871</cp:revision>
  <dcterms:created xsi:type="dcterms:W3CDTF">2008-01-16T10:53:33Z</dcterms:created>
  <dcterms:modified xsi:type="dcterms:W3CDTF">2015-10-18T13:55:44Z</dcterms:modified>
</cp:coreProperties>
</file>