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7858" r:id="rId1"/>
  </p:sldMasterIdLst>
  <p:notesMasterIdLst>
    <p:notesMasterId r:id="rId18"/>
  </p:notesMasterIdLst>
  <p:handoutMasterIdLst>
    <p:handoutMasterId r:id="rId19"/>
  </p:handoutMasterIdLst>
  <p:sldIdLst>
    <p:sldId id="906" r:id="rId2"/>
    <p:sldId id="1144" r:id="rId3"/>
    <p:sldId id="1122" r:id="rId4"/>
    <p:sldId id="1174" r:id="rId5"/>
    <p:sldId id="1175" r:id="rId6"/>
    <p:sldId id="1176" r:id="rId7"/>
    <p:sldId id="1177" r:id="rId8"/>
    <p:sldId id="1178" r:id="rId9"/>
    <p:sldId id="1179" r:id="rId10"/>
    <p:sldId id="1180" r:id="rId11"/>
    <p:sldId id="1181" r:id="rId12"/>
    <p:sldId id="1182" r:id="rId13"/>
    <p:sldId id="1183" r:id="rId14"/>
    <p:sldId id="1184" r:id="rId15"/>
    <p:sldId id="1185" r:id="rId16"/>
    <p:sldId id="1143" r:id="rId17"/>
  </p:sldIdLst>
  <p:sldSz cx="9906000" cy="6858000" type="A4"/>
  <p:notesSz cx="6805613" cy="9939338"/>
  <p:defaultTextStyle>
    <a:defPPr>
      <a:defRPr lang="ja-JP"/>
    </a:defPPr>
    <a:lvl1pPr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1pPr>
    <a:lvl2pPr marL="441945" indent="154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885429" indent="154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28913" indent="154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772397" indent="154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17420" algn="l" defTabSz="886968" rtl="0" eaLnBrk="1" latinLnBrk="0" hangingPunct="1">
      <a:defRPr kumimoji="1" kern="1200">
        <a:solidFill>
          <a:schemeClr val="tx1"/>
        </a:solidFill>
        <a:latin typeface="Arial" pitchFamily="34" charset="0"/>
        <a:ea typeface="ＭＳ Ｐゴシック" pitchFamily="50" charset="-128"/>
        <a:cs typeface="+mn-cs"/>
      </a:defRPr>
    </a:lvl6pPr>
    <a:lvl7pPr marL="2660904" algn="l" defTabSz="886968" rtl="0" eaLnBrk="1" latinLnBrk="0" hangingPunct="1">
      <a:defRPr kumimoji="1" kern="1200">
        <a:solidFill>
          <a:schemeClr val="tx1"/>
        </a:solidFill>
        <a:latin typeface="Arial" pitchFamily="34" charset="0"/>
        <a:ea typeface="ＭＳ Ｐゴシック" pitchFamily="50" charset="-128"/>
        <a:cs typeface="+mn-cs"/>
      </a:defRPr>
    </a:lvl7pPr>
    <a:lvl8pPr marL="3104388" algn="l" defTabSz="886968" rtl="0" eaLnBrk="1" latinLnBrk="0" hangingPunct="1">
      <a:defRPr kumimoji="1" kern="1200">
        <a:solidFill>
          <a:schemeClr val="tx1"/>
        </a:solidFill>
        <a:latin typeface="Arial" pitchFamily="34" charset="0"/>
        <a:ea typeface="ＭＳ Ｐゴシック" pitchFamily="50" charset="-128"/>
        <a:cs typeface="+mn-cs"/>
      </a:defRPr>
    </a:lvl8pPr>
    <a:lvl9pPr marL="3547872" algn="l" defTabSz="886968" rtl="0" eaLnBrk="1" latinLnBrk="0" hangingPunct="1">
      <a:defRPr kumimoji="1" kern="1200">
        <a:solidFill>
          <a:schemeClr val="tx1"/>
        </a:solidFill>
        <a:latin typeface="Arial" pitchFamily="34" charset="0"/>
        <a:ea typeface="ＭＳ Ｐゴシック" pitchFamily="50"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3120">
          <p15:clr>
            <a:srgbClr val="A4A3A4"/>
          </p15:clr>
        </p15:guide>
      </p15:sldGuideLst>
    </p:ext>
    <p:ext uri="{2D200454-40CA-4A62-9FC3-DE9A4176ACB9}">
      <p15:notesGuideLst xmlns="" xmlns:p15="http://schemas.microsoft.com/office/powerpoint/2012/main">
        <p15:guide id="1" orient="horz" pos="3131">
          <p15:clr>
            <a:srgbClr val="A4A3A4"/>
          </p15:clr>
        </p15:guide>
        <p15:guide id="2" pos="214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CC00FF"/>
    <a:srgbClr val="FFCC99"/>
    <a:srgbClr val="008000"/>
    <a:srgbClr val="0000FF"/>
    <a:srgbClr val="FFFFCC"/>
    <a:srgbClr val="FFFF00"/>
    <a:srgbClr val="CCFFFF"/>
    <a:srgbClr val="0066FF"/>
    <a:srgbClr val="66FFFF"/>
    <a:srgbClr val="FF66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34" autoAdjust="0"/>
    <p:restoredTop sz="70654" autoAdjust="0"/>
  </p:normalViewPr>
  <p:slideViewPr>
    <p:cSldViewPr>
      <p:cViewPr varScale="1">
        <p:scale>
          <a:sx n="112" d="100"/>
          <a:sy n="112" d="100"/>
        </p:scale>
        <p:origin x="-660" y="-90"/>
      </p:cViewPr>
      <p:guideLst>
        <p:guide orient="horz" pos="2160"/>
        <p:guide pos="3120"/>
      </p:guideLst>
    </p:cSldViewPr>
  </p:slideViewPr>
  <p:notesTextViewPr>
    <p:cViewPr>
      <p:scale>
        <a:sx n="100" d="100"/>
        <a:sy n="100" d="100"/>
      </p:scale>
      <p:origin x="0" y="0"/>
    </p:cViewPr>
  </p:notesTextViewPr>
  <p:sorterViewPr>
    <p:cViewPr>
      <p:scale>
        <a:sx n="75" d="100"/>
        <a:sy n="75" d="100"/>
      </p:scale>
      <p:origin x="0" y="0"/>
    </p:cViewPr>
  </p:sorterViewPr>
  <p:notesViewPr>
    <p:cSldViewPr>
      <p:cViewPr varScale="1">
        <p:scale>
          <a:sx n="77" d="100"/>
          <a:sy n="77" d="100"/>
        </p:scale>
        <p:origin x="-2142" y="-84"/>
      </p:cViewPr>
      <p:guideLst>
        <p:guide orient="horz" pos="3131"/>
        <p:guide pos="2143"/>
      </p:guideLst>
    </p:cSldViewPr>
  </p:notes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ja-JP"/>
  <c:chart>
    <c:view3D>
      <c:rotX val="30"/>
      <c:perspective val="30"/>
    </c:view3D>
    <c:plotArea>
      <c:layout>
        <c:manualLayout>
          <c:layoutTarget val="inner"/>
          <c:xMode val="edge"/>
          <c:yMode val="edge"/>
          <c:x val="2.399193611865888E-2"/>
          <c:y val="9.8310599779892881E-3"/>
          <c:w val="0.62893376305329074"/>
          <c:h val="0.94307875346211334"/>
        </c:manualLayout>
      </c:layout>
      <c:pie3DChart>
        <c:varyColors val="1"/>
        <c:ser>
          <c:idx val="0"/>
          <c:order val="0"/>
          <c:dPt>
            <c:idx val="1"/>
            <c:spPr>
              <a:solidFill>
                <a:schemeClr val="accent2">
                  <a:lumMod val="75000"/>
                </a:schemeClr>
              </a:solidFill>
            </c:spPr>
          </c:dPt>
          <c:dLbls>
            <c:dLbl>
              <c:idx val="3"/>
              <c:layout>
                <c:manualLayout>
                  <c:x val="9.5417640350649716E-2"/>
                  <c:y val="0.11693691614559262"/>
                </c:manualLayout>
              </c:layout>
              <c:showPercent val="1"/>
              <c:extLst>
                <c:ext xmlns:c15="http://schemas.microsoft.com/office/drawing/2012/chart" uri="{CE6537A1-D6FC-4f65-9D91-7224C49458BB}">
                  <c15:layout/>
                </c:ext>
              </c:extLst>
            </c:dLbl>
            <c:spPr>
              <a:noFill/>
              <a:ln>
                <a:noFill/>
              </a:ln>
              <a:effectLst/>
            </c:spPr>
            <c:txPr>
              <a:bodyPr/>
              <a:lstStyle/>
              <a:p>
                <a:pPr>
                  <a:defRPr sz="2400">
                    <a:solidFill>
                      <a:schemeClr val="bg1"/>
                    </a:solidFill>
                  </a:defRPr>
                </a:pPr>
                <a:endParaRPr lang="ja-JP"/>
              </a:p>
            </c:txPr>
            <c:showPercent val="1"/>
            <c:showLeaderLines val="1"/>
            <c:extLst>
              <c:ext xmlns:c15="http://schemas.microsoft.com/office/drawing/2012/chart" uri="{CE6537A1-D6FC-4f65-9D91-7224C49458BB}">
                <c15:layout/>
              </c:ext>
            </c:extLst>
          </c:dLbls>
          <c:cat>
            <c:strRef>
              <c:f>Sheet1!$A$4:$A$7</c:f>
              <c:strCache>
                <c:ptCount val="4"/>
                <c:pt idx="0">
                  <c:v>Fuel Cell </c:v>
                </c:pt>
                <c:pt idx="1">
                  <c:v>Hydrogen Refueling Station</c:v>
                </c:pt>
                <c:pt idx="2">
                  <c:v>Hydrogen Supply Chain</c:v>
                </c:pt>
                <c:pt idx="3">
                  <c:v>Power to Gas</c:v>
                </c:pt>
              </c:strCache>
            </c:strRef>
          </c:cat>
          <c:val>
            <c:numRef>
              <c:f>Sheet1!$B$4:$B$7</c:f>
              <c:numCache>
                <c:formatCode>#,##0_);[Red]\(#,##0\)</c:formatCode>
                <c:ptCount val="4"/>
                <c:pt idx="0">
                  <c:v>4000000</c:v>
                </c:pt>
                <c:pt idx="1">
                  <c:v>4150000</c:v>
                </c:pt>
                <c:pt idx="2">
                  <c:v>2050000</c:v>
                </c:pt>
                <c:pt idx="3">
                  <c:v>1660000</c:v>
                </c:pt>
              </c:numCache>
            </c:numRef>
          </c:val>
        </c:ser>
      </c:pie3DChart>
    </c:plotArea>
    <c:legend>
      <c:legendPos val="r"/>
      <c:layout>
        <c:manualLayout>
          <c:xMode val="edge"/>
          <c:yMode val="edge"/>
          <c:x val="0.64001564275449485"/>
          <c:y val="0.14520089345541429"/>
          <c:w val="0.34696012328241016"/>
          <c:h val="0.70959793095723656"/>
        </c:manualLayout>
      </c:layout>
      <c:txPr>
        <a:bodyPr/>
        <a:lstStyle/>
        <a:p>
          <a:pPr>
            <a:defRPr sz="1800"/>
          </a:pPr>
          <a:endParaRPr lang="ja-JP"/>
        </a:p>
      </c:txPr>
    </c:legend>
    <c:plotVisOnly val="1"/>
    <c:dispBlanksAs val="zero"/>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ja-JP"/>
  <c:clrMapOvr bg1="lt1" tx1="dk1" bg2="lt2" tx2="dk2" accent1="accent1" accent2="accent2" accent3="accent3" accent4="accent4" accent5="accent5" accent6="accent6" hlink="hlink" folHlink="folHlink"/>
  <c:chart>
    <c:view3D>
      <c:rotX val="30"/>
      <c:perspective val="30"/>
    </c:view3D>
    <c:plotArea>
      <c:layout>
        <c:manualLayout>
          <c:layoutTarget val="inner"/>
          <c:xMode val="edge"/>
          <c:yMode val="edge"/>
          <c:x val="0.16722408026755892"/>
          <c:y val="0.11830535571542765"/>
          <c:w val="0.75696767001114862"/>
          <c:h val="0.74100719424460471"/>
        </c:manualLayout>
      </c:layout>
      <c:pie3DChart>
        <c:varyColors val="1"/>
        <c:ser>
          <c:idx val="0"/>
          <c:order val="0"/>
          <c:dLbls>
            <c:dLbl>
              <c:idx val="0"/>
              <c:layout/>
              <c:tx>
                <c:rich>
                  <a:bodyPr/>
                  <a:lstStyle/>
                  <a:p>
                    <a:pPr>
                      <a:defRPr>
                        <a:solidFill>
                          <a:schemeClr val="bg1"/>
                        </a:solidFill>
                      </a:defRPr>
                    </a:pPr>
                    <a:r>
                      <a:rPr lang="en-US">
                        <a:solidFill>
                          <a:schemeClr val="bg1"/>
                        </a:solidFill>
                      </a:rPr>
                      <a:t>Hydrogen production Unit </a:t>
                    </a:r>
                  </a:p>
                </c:rich>
              </c:tx>
              <c:spPr/>
              <c:showVal val="1"/>
              <c:showCatName val="1"/>
              <c:extLst>
                <c:ext xmlns:c15="http://schemas.microsoft.com/office/drawing/2012/chart" uri="{CE6537A1-D6FC-4f65-9D91-7224C49458BB}">
                  <c15:layout/>
                </c:ext>
              </c:extLst>
            </c:dLbl>
            <c:dLbl>
              <c:idx val="1"/>
              <c:layout>
                <c:manualLayout>
                  <c:x val="-0.19027124796024592"/>
                  <c:y val="-0.16592395718801814"/>
                </c:manualLayout>
              </c:layout>
              <c:tx>
                <c:rich>
                  <a:bodyPr/>
                  <a:lstStyle/>
                  <a:p>
                    <a:pPr>
                      <a:defRPr>
                        <a:solidFill>
                          <a:schemeClr val="bg1"/>
                        </a:solidFill>
                      </a:defRPr>
                    </a:pPr>
                    <a:r>
                      <a:rPr lang="en-US">
                        <a:solidFill>
                          <a:schemeClr val="bg1"/>
                        </a:solidFill>
                      </a:rPr>
                      <a:t>compressor</a:t>
                    </a:r>
                  </a:p>
                </c:rich>
              </c:tx>
              <c:spPr/>
              <c:showVal val="1"/>
              <c:showCatName val="1"/>
              <c:extLst>
                <c:ext xmlns:c15="http://schemas.microsoft.com/office/drawing/2012/chart" uri="{CE6537A1-D6FC-4f65-9D91-7224C49458BB}">
                  <c15:layout/>
                </c:ext>
              </c:extLst>
            </c:dLbl>
            <c:dLbl>
              <c:idx val="2"/>
              <c:layout>
                <c:manualLayout>
                  <c:x val="0.1319912752147642"/>
                  <c:y val="-0.21406230301908424"/>
                </c:manualLayout>
              </c:layout>
              <c:tx>
                <c:rich>
                  <a:bodyPr/>
                  <a:lstStyle/>
                  <a:p>
                    <a:pPr>
                      <a:defRPr>
                        <a:solidFill>
                          <a:schemeClr val="bg1"/>
                        </a:solidFill>
                      </a:defRPr>
                    </a:pPr>
                    <a:r>
                      <a:rPr lang="en-US">
                        <a:solidFill>
                          <a:schemeClr val="bg1"/>
                        </a:solidFill>
                      </a:rPr>
                      <a:t>Pressure vessel</a:t>
                    </a:r>
                  </a:p>
                </c:rich>
              </c:tx>
              <c:spPr/>
              <c:showVal val="1"/>
              <c:showCatName val="1"/>
              <c:extLst>
                <c:ext xmlns:c15="http://schemas.microsoft.com/office/drawing/2012/chart" uri="{CE6537A1-D6FC-4f65-9D91-7224C49458BB}">
                  <c15:layout/>
                </c:ext>
              </c:extLst>
            </c:dLbl>
            <c:dLbl>
              <c:idx val="3"/>
              <c:layout/>
              <c:tx>
                <c:rich>
                  <a:bodyPr/>
                  <a:lstStyle/>
                  <a:p>
                    <a:r>
                      <a:rPr lang="en-US" altLang="en-US" dirty="0" smtClean="0"/>
                      <a:t>Precooler</a:t>
                    </a:r>
                    <a:endParaRPr lang="en-US" altLang="en-US" dirty="0"/>
                  </a:p>
                </c:rich>
              </c:tx>
              <c:showVal val="1"/>
              <c:showCatName val="1"/>
              <c:extLst>
                <c:ext xmlns:c15="http://schemas.microsoft.com/office/drawing/2012/chart" uri="{CE6537A1-D6FC-4f65-9D91-7224C49458BB}">
                  <c15:layout/>
                </c:ext>
              </c:extLst>
            </c:dLbl>
            <c:dLbl>
              <c:idx val="4"/>
              <c:layout>
                <c:manualLayout>
                  <c:x val="-8.0546438098995227E-3"/>
                  <c:y val="-7.6263261434947424E-2"/>
                </c:manualLayout>
              </c:layout>
              <c:tx>
                <c:rich>
                  <a:bodyPr/>
                  <a:lstStyle/>
                  <a:p>
                    <a:r>
                      <a:rPr lang="en-US" altLang="en-US" dirty="0" smtClean="0"/>
                      <a:t>Dispenser</a:t>
                    </a:r>
                    <a:endParaRPr lang="en-US" altLang="en-US" dirty="0"/>
                  </a:p>
                </c:rich>
              </c:tx>
              <c:showVal val="1"/>
              <c:showCatName val="1"/>
              <c:extLst>
                <c:ext xmlns:c15="http://schemas.microsoft.com/office/drawing/2012/chart" uri="{CE6537A1-D6FC-4f65-9D91-7224C49458BB}">
                  <c15:layout/>
                </c:ext>
              </c:extLst>
            </c:dLbl>
            <c:dLbl>
              <c:idx val="5"/>
              <c:layout/>
              <c:tx>
                <c:rich>
                  <a:bodyPr/>
                  <a:lstStyle/>
                  <a:p>
                    <a:r>
                      <a:rPr lang="en-US" altLang="en-US" dirty="0"/>
                      <a:t>Various other piping </a:t>
                    </a:r>
                    <a:r>
                      <a:rPr lang="en-US" altLang="en-US" dirty="0" smtClean="0"/>
                      <a:t>items</a:t>
                    </a:r>
                    <a:endParaRPr lang="en-US" altLang="en-US" dirty="0"/>
                  </a:p>
                </c:rich>
              </c:tx>
              <c:showVal val="1"/>
              <c:showCatName val="1"/>
              <c:extLst>
                <c:ext xmlns:c15="http://schemas.microsoft.com/office/drawing/2012/chart" uri="{CE6537A1-D6FC-4f65-9D91-7224C49458BB}">
                  <c15:layout/>
                </c:ext>
              </c:extLst>
            </c:dLbl>
            <c:dLbl>
              <c:idx val="6"/>
              <c:layout/>
              <c:tx>
                <c:rich>
                  <a:bodyPr/>
                  <a:lstStyle/>
                  <a:p>
                    <a:r>
                      <a:rPr lang="en-US" altLang="en-US" dirty="0"/>
                      <a:t>Engineering work cost for </a:t>
                    </a:r>
                    <a:r>
                      <a:rPr lang="en-US" altLang="en-US" dirty="0" smtClean="0"/>
                      <a:t>devices</a:t>
                    </a:r>
                    <a:endParaRPr lang="en-US" altLang="en-US" dirty="0"/>
                  </a:p>
                </c:rich>
              </c:tx>
              <c:showVal val="1"/>
              <c:showCatName val="1"/>
              <c:extLst>
                <c:ext xmlns:c15="http://schemas.microsoft.com/office/drawing/2012/chart" uri="{CE6537A1-D6FC-4f65-9D91-7224C49458BB}">
                  <c15:layout/>
                </c:ext>
              </c:extLst>
            </c:dLbl>
            <c:dLbl>
              <c:idx val="7"/>
              <c:layout/>
              <c:tx>
                <c:rich>
                  <a:bodyPr/>
                  <a:lstStyle/>
                  <a:p>
                    <a:pPr>
                      <a:defRPr>
                        <a:solidFill>
                          <a:schemeClr val="bg1"/>
                        </a:solidFill>
                      </a:defRPr>
                    </a:pPr>
                    <a:r>
                      <a:rPr lang="en-US">
                        <a:solidFill>
                          <a:schemeClr val="bg1"/>
                        </a:solidFill>
                      </a:rPr>
                      <a:t>Civil engineering work cost</a:t>
                    </a:r>
                  </a:p>
                </c:rich>
              </c:tx>
              <c:spPr/>
              <c:showVal val="1"/>
              <c:showCatName val="1"/>
              <c:extLst>
                <c:ext xmlns:c15="http://schemas.microsoft.com/office/drawing/2012/chart" uri="{CE6537A1-D6FC-4f65-9D91-7224C49458BB}">
                  <c15:layout/>
                </c:ext>
              </c:extLst>
            </c:dLbl>
            <c:spPr>
              <a:noFill/>
              <a:ln>
                <a:noFill/>
              </a:ln>
              <a:effectLst/>
            </c:spPr>
            <c:showVal val="1"/>
            <c:showCatName val="1"/>
            <c:showLeaderLines val="1"/>
            <c:extLst>
              <c:ext xmlns:c15="http://schemas.microsoft.com/office/drawing/2012/chart" uri="{CE6537A1-D6FC-4f65-9D91-7224C49458BB}"/>
            </c:extLst>
          </c:dLbls>
          <c:cat>
            <c:strRef>
              <c:f>Sheet1!$B$7:$B$14</c:f>
              <c:strCache>
                <c:ptCount val="8"/>
                <c:pt idx="0">
                  <c:v>Hydrogen production Unit</c:v>
                </c:pt>
                <c:pt idx="1">
                  <c:v>compressor</c:v>
                </c:pt>
                <c:pt idx="2">
                  <c:v>Pressure vessel</c:v>
                </c:pt>
                <c:pt idx="3">
                  <c:v>Precooler</c:v>
                </c:pt>
                <c:pt idx="4">
                  <c:v>Dispenser</c:v>
                </c:pt>
                <c:pt idx="5">
                  <c:v>Various other piping items</c:v>
                </c:pt>
                <c:pt idx="6">
                  <c:v>Engineering work cost for devices</c:v>
                </c:pt>
                <c:pt idx="7">
                  <c:v>Civil engineering work cost</c:v>
                </c:pt>
              </c:strCache>
            </c:strRef>
          </c:cat>
          <c:val>
            <c:numRef>
              <c:f>Sheet1!$C$7:$C$14</c:f>
              <c:numCache>
                <c:formatCode>0%</c:formatCode>
                <c:ptCount val="8"/>
                <c:pt idx="0">
                  <c:v>0.27</c:v>
                </c:pt>
                <c:pt idx="1">
                  <c:v>0.17</c:v>
                </c:pt>
                <c:pt idx="2">
                  <c:v>0.18000000000000024</c:v>
                </c:pt>
                <c:pt idx="3">
                  <c:v>5.0000000000000114E-2</c:v>
                </c:pt>
                <c:pt idx="4">
                  <c:v>6.0000000000000484E-2</c:v>
                </c:pt>
                <c:pt idx="5">
                  <c:v>3.0000000000000242E-2</c:v>
                </c:pt>
                <c:pt idx="6">
                  <c:v>5.0000000000000114E-2</c:v>
                </c:pt>
                <c:pt idx="7">
                  <c:v>0.19000000000000081</c:v>
                </c:pt>
              </c:numCache>
            </c:numRef>
          </c:val>
        </c:ser>
      </c:pie3DChart>
    </c:plotArea>
    <c:plotVisOnly val="1"/>
    <c:dispBlanksAs val="zero"/>
  </c:chart>
  <c:spPr>
    <a:ln>
      <a:noFill/>
    </a:ln>
  </c:spPr>
  <c:txPr>
    <a:bodyPr/>
    <a:lstStyle/>
    <a:p>
      <a:pPr>
        <a:defRPr sz="1400" b="1"/>
      </a:pPr>
      <a:endParaRPr lang="ja-JP"/>
    </a:p>
  </c:txPr>
  <c:externalData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3" y="2"/>
            <a:ext cx="2948887" cy="498475"/>
          </a:xfrm>
          <a:prstGeom prst="rect">
            <a:avLst/>
          </a:prstGeom>
        </p:spPr>
        <p:txBody>
          <a:bodyPr vert="horz" lIns="87504" tIns="43750" rIns="87504" bIns="43750" rtlCol="0"/>
          <a:lstStyle>
            <a:lvl1pPr algn="l">
              <a:defRPr sz="1200">
                <a:latin typeface="Arial" charset="0"/>
                <a:ea typeface="ＭＳ Ｐゴシック" pitchFamily="50" charset="-128"/>
              </a:defRPr>
            </a:lvl1pPr>
          </a:lstStyle>
          <a:p>
            <a:pPr>
              <a:defRPr/>
            </a:pPr>
            <a:endParaRPr lang="ja-JP" altLang="en-US" dirty="0"/>
          </a:p>
        </p:txBody>
      </p:sp>
      <p:sp>
        <p:nvSpPr>
          <p:cNvPr id="3" name="日付プレースホルダ 2"/>
          <p:cNvSpPr>
            <a:spLocks noGrp="1"/>
          </p:cNvSpPr>
          <p:nvPr>
            <p:ph type="dt" sz="quarter" idx="1"/>
          </p:nvPr>
        </p:nvSpPr>
        <p:spPr>
          <a:xfrm>
            <a:off x="3855142" y="2"/>
            <a:ext cx="2948887" cy="498475"/>
          </a:xfrm>
          <a:prstGeom prst="rect">
            <a:avLst/>
          </a:prstGeom>
        </p:spPr>
        <p:txBody>
          <a:bodyPr vert="horz" lIns="87504" tIns="43750" rIns="87504" bIns="43750" rtlCol="0"/>
          <a:lstStyle>
            <a:lvl1pPr algn="r">
              <a:defRPr sz="1200">
                <a:latin typeface="Arial" charset="0"/>
                <a:ea typeface="ＭＳ Ｐゴシック" pitchFamily="50" charset="-128"/>
              </a:defRPr>
            </a:lvl1pPr>
          </a:lstStyle>
          <a:p>
            <a:pPr>
              <a:defRPr/>
            </a:pPr>
            <a:fld id="{6368F3B8-6362-48EA-A28B-D86A028659C9}" type="datetimeFigureOut">
              <a:rPr lang="ja-JP" altLang="en-US"/>
              <a:pPr>
                <a:defRPr/>
              </a:pPr>
              <a:t>2015/10/17</a:t>
            </a:fld>
            <a:endParaRPr lang="ja-JP" altLang="en-US" dirty="0"/>
          </a:p>
        </p:txBody>
      </p:sp>
      <p:sp>
        <p:nvSpPr>
          <p:cNvPr id="4" name="フッター プレースホルダ 3"/>
          <p:cNvSpPr>
            <a:spLocks noGrp="1"/>
          </p:cNvSpPr>
          <p:nvPr>
            <p:ph type="ftr" sz="quarter" idx="2"/>
          </p:nvPr>
        </p:nvSpPr>
        <p:spPr>
          <a:xfrm>
            <a:off x="3" y="9439278"/>
            <a:ext cx="2948887" cy="498475"/>
          </a:xfrm>
          <a:prstGeom prst="rect">
            <a:avLst/>
          </a:prstGeom>
        </p:spPr>
        <p:txBody>
          <a:bodyPr vert="horz" lIns="87504" tIns="43750" rIns="87504" bIns="43750" rtlCol="0" anchor="b"/>
          <a:lstStyle>
            <a:lvl1pPr algn="l">
              <a:defRPr sz="1200">
                <a:latin typeface="Arial" charset="0"/>
                <a:ea typeface="ＭＳ Ｐゴシック" pitchFamily="50" charset="-128"/>
              </a:defRPr>
            </a:lvl1pPr>
          </a:lstStyle>
          <a:p>
            <a:pPr>
              <a:defRPr/>
            </a:pPr>
            <a:endParaRPr lang="ja-JP" altLang="en-US" dirty="0"/>
          </a:p>
        </p:txBody>
      </p:sp>
      <p:sp>
        <p:nvSpPr>
          <p:cNvPr id="5" name="スライド番号プレースホルダ 4"/>
          <p:cNvSpPr>
            <a:spLocks noGrp="1"/>
          </p:cNvSpPr>
          <p:nvPr>
            <p:ph type="sldNum" sz="quarter" idx="3"/>
          </p:nvPr>
        </p:nvSpPr>
        <p:spPr>
          <a:xfrm>
            <a:off x="3855142" y="9439278"/>
            <a:ext cx="2948887" cy="498475"/>
          </a:xfrm>
          <a:prstGeom prst="rect">
            <a:avLst/>
          </a:prstGeom>
        </p:spPr>
        <p:txBody>
          <a:bodyPr vert="horz" lIns="87504" tIns="43750" rIns="87504" bIns="43750" rtlCol="0" anchor="b"/>
          <a:lstStyle>
            <a:lvl1pPr algn="r">
              <a:defRPr sz="1200">
                <a:latin typeface="Arial" charset="0"/>
                <a:ea typeface="ＭＳ Ｐゴシック" pitchFamily="50" charset="-128"/>
              </a:defRPr>
            </a:lvl1pPr>
          </a:lstStyle>
          <a:p>
            <a:pPr>
              <a:defRPr/>
            </a:pPr>
            <a:fld id="{7847C877-0463-4B62-8E8F-F1ADFEFB9B0B}" type="slidenum">
              <a:rPr lang="ja-JP" altLang="en-US"/>
              <a:pPr>
                <a:defRPr/>
              </a:pPr>
              <a:t>&lt;#&gt;</a:t>
            </a:fld>
            <a:endParaRPr lang="ja-JP" altLang="en-US" dirty="0"/>
          </a:p>
        </p:txBody>
      </p:sp>
    </p:spTree>
    <p:extLst>
      <p:ext uri="{BB962C8B-B14F-4D97-AF65-F5344CB8AC3E}">
        <p14:creationId xmlns="" xmlns:p14="http://schemas.microsoft.com/office/powerpoint/2010/main" val="31227200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3" y="2"/>
            <a:ext cx="2948887" cy="498475"/>
          </a:xfrm>
          <a:prstGeom prst="rect">
            <a:avLst/>
          </a:prstGeom>
        </p:spPr>
        <p:txBody>
          <a:bodyPr vert="horz" lIns="87504" tIns="43750" rIns="87504" bIns="43750" rtlCol="0"/>
          <a:lstStyle>
            <a:lvl1pPr algn="l" fontAlgn="auto">
              <a:spcBef>
                <a:spcPts val="0"/>
              </a:spcBef>
              <a:spcAft>
                <a:spcPts val="0"/>
              </a:spcAft>
              <a:defRPr sz="1200">
                <a:latin typeface="+mn-lt"/>
                <a:ea typeface="+mn-ea"/>
              </a:defRPr>
            </a:lvl1pPr>
          </a:lstStyle>
          <a:p>
            <a:pPr>
              <a:defRPr/>
            </a:pPr>
            <a:endParaRPr lang="ja-JP" altLang="en-US" dirty="0"/>
          </a:p>
        </p:txBody>
      </p:sp>
      <p:sp>
        <p:nvSpPr>
          <p:cNvPr id="3" name="日付プレースホルダ 2"/>
          <p:cNvSpPr>
            <a:spLocks noGrp="1"/>
          </p:cNvSpPr>
          <p:nvPr>
            <p:ph type="dt" idx="1"/>
          </p:nvPr>
        </p:nvSpPr>
        <p:spPr>
          <a:xfrm>
            <a:off x="3855142" y="2"/>
            <a:ext cx="2948887" cy="498475"/>
          </a:xfrm>
          <a:prstGeom prst="rect">
            <a:avLst/>
          </a:prstGeom>
        </p:spPr>
        <p:txBody>
          <a:bodyPr vert="horz" lIns="87504" tIns="43750" rIns="87504" bIns="43750" rtlCol="0"/>
          <a:lstStyle>
            <a:lvl1pPr algn="r" fontAlgn="auto">
              <a:spcBef>
                <a:spcPts val="0"/>
              </a:spcBef>
              <a:spcAft>
                <a:spcPts val="0"/>
              </a:spcAft>
              <a:defRPr sz="1200">
                <a:latin typeface="+mn-lt"/>
                <a:ea typeface="+mn-ea"/>
              </a:defRPr>
            </a:lvl1pPr>
          </a:lstStyle>
          <a:p>
            <a:pPr>
              <a:defRPr/>
            </a:pPr>
            <a:fld id="{3D3FFCDB-491C-4BDC-961C-09AAD59BCBC4}" type="datetimeFigureOut">
              <a:rPr lang="ja-JP" altLang="en-US"/>
              <a:pPr>
                <a:defRPr/>
              </a:pPr>
              <a:t>2015/10/17</a:t>
            </a:fld>
            <a:endParaRPr lang="ja-JP" altLang="en-US" dirty="0"/>
          </a:p>
        </p:txBody>
      </p:sp>
      <p:sp>
        <p:nvSpPr>
          <p:cNvPr id="4" name="スライド イメージ プレースホルダ 3"/>
          <p:cNvSpPr>
            <a:spLocks noGrp="1" noRot="1" noChangeAspect="1"/>
          </p:cNvSpPr>
          <p:nvPr>
            <p:ph type="sldImg" idx="2"/>
          </p:nvPr>
        </p:nvSpPr>
        <p:spPr>
          <a:xfrm>
            <a:off x="712788" y="746125"/>
            <a:ext cx="5381625" cy="3725863"/>
          </a:xfrm>
          <a:prstGeom prst="rect">
            <a:avLst/>
          </a:prstGeom>
          <a:noFill/>
          <a:ln w="12700">
            <a:solidFill>
              <a:prstClr val="black"/>
            </a:solidFill>
          </a:ln>
        </p:spPr>
        <p:txBody>
          <a:bodyPr vert="horz" lIns="87504" tIns="43750" rIns="87504" bIns="43750" rtlCol="0" anchor="ctr"/>
          <a:lstStyle/>
          <a:p>
            <a:pPr lvl="0"/>
            <a:endParaRPr lang="ja-JP" altLang="en-US" noProof="0" dirty="0"/>
          </a:p>
        </p:txBody>
      </p:sp>
      <p:sp>
        <p:nvSpPr>
          <p:cNvPr id="5" name="ノート プレースホルダ 4"/>
          <p:cNvSpPr>
            <a:spLocks noGrp="1"/>
          </p:cNvSpPr>
          <p:nvPr>
            <p:ph type="body" sz="quarter" idx="3"/>
          </p:nvPr>
        </p:nvSpPr>
        <p:spPr>
          <a:xfrm>
            <a:off x="684056" y="4721226"/>
            <a:ext cx="5437507" cy="4471988"/>
          </a:xfrm>
          <a:prstGeom prst="rect">
            <a:avLst/>
          </a:prstGeom>
        </p:spPr>
        <p:txBody>
          <a:bodyPr vert="horz" lIns="87504" tIns="43750" rIns="87504" bIns="43750" rtlCol="0">
            <a:normAutofit/>
          </a:bodyPr>
          <a:lstStyle/>
          <a:p>
            <a:pPr lvl="0"/>
            <a:r>
              <a:rPr lang="ja-JP" altLang="en-US" noProof="0" dirty="0" smtClean="0"/>
              <a:t>マスタ テキストの書式設定</a:t>
            </a:r>
          </a:p>
          <a:p>
            <a:pPr lvl="1"/>
            <a:r>
              <a:rPr lang="ja-JP" altLang="en-US" noProof="0" dirty="0" smtClean="0"/>
              <a:t>第 </a:t>
            </a:r>
            <a:r>
              <a:rPr lang="en-US" altLang="ja-JP" noProof="0" dirty="0" smtClean="0"/>
              <a:t>2 </a:t>
            </a:r>
            <a:r>
              <a:rPr lang="ja-JP" altLang="en-US" noProof="0" dirty="0" smtClean="0"/>
              <a:t>レベル</a:t>
            </a:r>
          </a:p>
          <a:p>
            <a:pPr lvl="2"/>
            <a:r>
              <a:rPr lang="ja-JP" altLang="en-US" noProof="0" dirty="0" smtClean="0"/>
              <a:t>第 </a:t>
            </a:r>
            <a:r>
              <a:rPr lang="en-US" altLang="ja-JP" noProof="0" dirty="0" smtClean="0"/>
              <a:t>3 </a:t>
            </a:r>
            <a:r>
              <a:rPr lang="ja-JP" altLang="en-US" noProof="0" dirty="0" smtClean="0"/>
              <a:t>レベル</a:t>
            </a:r>
          </a:p>
          <a:p>
            <a:pPr lvl="3"/>
            <a:r>
              <a:rPr lang="ja-JP" altLang="en-US" noProof="0" dirty="0" smtClean="0"/>
              <a:t>第 </a:t>
            </a:r>
            <a:r>
              <a:rPr lang="en-US" altLang="ja-JP" noProof="0" dirty="0" smtClean="0"/>
              <a:t>4 </a:t>
            </a:r>
            <a:r>
              <a:rPr lang="ja-JP" altLang="en-US" noProof="0" dirty="0" smtClean="0"/>
              <a:t>レベル</a:t>
            </a:r>
          </a:p>
          <a:p>
            <a:pPr lvl="4"/>
            <a:r>
              <a:rPr lang="ja-JP" altLang="en-US" noProof="0" dirty="0" smtClean="0"/>
              <a:t>第 </a:t>
            </a:r>
            <a:r>
              <a:rPr lang="en-US" altLang="ja-JP" noProof="0" dirty="0" smtClean="0"/>
              <a:t>5 </a:t>
            </a:r>
            <a:r>
              <a:rPr lang="ja-JP" altLang="en-US" noProof="0" dirty="0" smtClean="0"/>
              <a:t>レベル</a:t>
            </a:r>
            <a:endParaRPr lang="ja-JP" altLang="en-US" noProof="0" dirty="0"/>
          </a:p>
        </p:txBody>
      </p:sp>
      <p:sp>
        <p:nvSpPr>
          <p:cNvPr id="6" name="フッター プレースホルダ 5"/>
          <p:cNvSpPr>
            <a:spLocks noGrp="1"/>
          </p:cNvSpPr>
          <p:nvPr>
            <p:ph type="ftr" sz="quarter" idx="4"/>
          </p:nvPr>
        </p:nvSpPr>
        <p:spPr>
          <a:xfrm>
            <a:off x="3" y="9439278"/>
            <a:ext cx="2948887" cy="498475"/>
          </a:xfrm>
          <a:prstGeom prst="rect">
            <a:avLst/>
          </a:prstGeom>
        </p:spPr>
        <p:txBody>
          <a:bodyPr vert="horz" lIns="87504" tIns="43750" rIns="87504" bIns="43750" rtlCol="0" anchor="b"/>
          <a:lstStyle>
            <a:lvl1pPr algn="l" fontAlgn="auto">
              <a:spcBef>
                <a:spcPts val="0"/>
              </a:spcBef>
              <a:spcAft>
                <a:spcPts val="0"/>
              </a:spcAft>
              <a:defRPr sz="1200">
                <a:latin typeface="+mn-lt"/>
                <a:ea typeface="+mn-ea"/>
              </a:defRPr>
            </a:lvl1pPr>
          </a:lstStyle>
          <a:p>
            <a:pPr>
              <a:defRPr/>
            </a:pPr>
            <a:endParaRPr lang="ja-JP" altLang="en-US" dirty="0"/>
          </a:p>
        </p:txBody>
      </p:sp>
      <p:sp>
        <p:nvSpPr>
          <p:cNvPr id="7" name="スライド番号プレースホルダ 6"/>
          <p:cNvSpPr>
            <a:spLocks noGrp="1"/>
          </p:cNvSpPr>
          <p:nvPr>
            <p:ph type="sldNum" sz="quarter" idx="5"/>
          </p:nvPr>
        </p:nvSpPr>
        <p:spPr>
          <a:xfrm>
            <a:off x="3855142" y="9439278"/>
            <a:ext cx="2948887" cy="498475"/>
          </a:xfrm>
          <a:prstGeom prst="rect">
            <a:avLst/>
          </a:prstGeom>
        </p:spPr>
        <p:txBody>
          <a:bodyPr vert="horz" lIns="87504" tIns="43750" rIns="87504" bIns="43750" rtlCol="0" anchor="b"/>
          <a:lstStyle>
            <a:lvl1pPr algn="r" fontAlgn="auto">
              <a:spcBef>
                <a:spcPts val="0"/>
              </a:spcBef>
              <a:spcAft>
                <a:spcPts val="0"/>
              </a:spcAft>
              <a:defRPr sz="1200">
                <a:latin typeface="+mn-lt"/>
                <a:ea typeface="+mn-ea"/>
              </a:defRPr>
            </a:lvl1pPr>
          </a:lstStyle>
          <a:p>
            <a:pPr>
              <a:defRPr/>
            </a:pPr>
            <a:fld id="{73F5E99C-41C4-494E-BD5F-EE66CFC11417}" type="slidenum">
              <a:rPr lang="ja-JP" altLang="en-US"/>
              <a:pPr>
                <a:defRPr/>
              </a:pPr>
              <a:t>&lt;#&gt;</a:t>
            </a:fld>
            <a:endParaRPr lang="ja-JP" altLang="en-US" dirty="0"/>
          </a:p>
        </p:txBody>
      </p:sp>
    </p:spTree>
    <p:extLst>
      <p:ext uri="{BB962C8B-B14F-4D97-AF65-F5344CB8AC3E}">
        <p14:creationId xmlns="" xmlns:p14="http://schemas.microsoft.com/office/powerpoint/2010/main" val="32977018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41945" algn="l" rtl="0" eaLnBrk="0" fontAlgn="base" hangingPunct="0">
      <a:spcBef>
        <a:spcPct val="30000"/>
      </a:spcBef>
      <a:spcAft>
        <a:spcPct val="0"/>
      </a:spcAft>
      <a:defRPr kumimoji="1" sz="1200" kern="1200">
        <a:solidFill>
          <a:schemeClr val="tx1"/>
        </a:solidFill>
        <a:latin typeface="+mn-lt"/>
        <a:ea typeface="+mn-ea"/>
        <a:cs typeface="+mn-cs"/>
      </a:defRPr>
    </a:lvl2pPr>
    <a:lvl3pPr marL="885429" algn="l" rtl="0" eaLnBrk="0" fontAlgn="base" hangingPunct="0">
      <a:spcBef>
        <a:spcPct val="30000"/>
      </a:spcBef>
      <a:spcAft>
        <a:spcPct val="0"/>
      </a:spcAft>
      <a:defRPr kumimoji="1" sz="1200" kern="1200">
        <a:solidFill>
          <a:schemeClr val="tx1"/>
        </a:solidFill>
        <a:latin typeface="+mn-lt"/>
        <a:ea typeface="+mn-ea"/>
        <a:cs typeface="+mn-cs"/>
      </a:defRPr>
    </a:lvl3pPr>
    <a:lvl4pPr marL="1328913" algn="l" rtl="0" eaLnBrk="0" fontAlgn="base" hangingPunct="0">
      <a:spcBef>
        <a:spcPct val="30000"/>
      </a:spcBef>
      <a:spcAft>
        <a:spcPct val="0"/>
      </a:spcAft>
      <a:defRPr kumimoji="1" sz="1200" kern="1200">
        <a:solidFill>
          <a:schemeClr val="tx1"/>
        </a:solidFill>
        <a:latin typeface="+mn-lt"/>
        <a:ea typeface="+mn-ea"/>
        <a:cs typeface="+mn-cs"/>
      </a:defRPr>
    </a:lvl4pPr>
    <a:lvl5pPr marL="1772397" algn="l" rtl="0" eaLnBrk="0" fontAlgn="base" hangingPunct="0">
      <a:spcBef>
        <a:spcPct val="30000"/>
      </a:spcBef>
      <a:spcAft>
        <a:spcPct val="0"/>
      </a:spcAft>
      <a:defRPr kumimoji="1" sz="1200" kern="1200">
        <a:solidFill>
          <a:schemeClr val="tx1"/>
        </a:solidFill>
        <a:latin typeface="+mn-lt"/>
        <a:ea typeface="+mn-ea"/>
        <a:cs typeface="+mn-cs"/>
      </a:defRPr>
    </a:lvl5pPr>
    <a:lvl6pPr marL="2217152" algn="l" defTabSz="886861" rtl="0" eaLnBrk="1" latinLnBrk="0" hangingPunct="1">
      <a:defRPr kumimoji="1" sz="1200" kern="1200">
        <a:solidFill>
          <a:schemeClr val="tx1"/>
        </a:solidFill>
        <a:latin typeface="+mn-lt"/>
        <a:ea typeface="+mn-ea"/>
        <a:cs typeface="+mn-cs"/>
      </a:defRPr>
    </a:lvl6pPr>
    <a:lvl7pPr marL="2660583" algn="l" defTabSz="886861" rtl="0" eaLnBrk="1" latinLnBrk="0" hangingPunct="1">
      <a:defRPr kumimoji="1" sz="1200" kern="1200">
        <a:solidFill>
          <a:schemeClr val="tx1"/>
        </a:solidFill>
        <a:latin typeface="+mn-lt"/>
        <a:ea typeface="+mn-ea"/>
        <a:cs typeface="+mn-cs"/>
      </a:defRPr>
    </a:lvl7pPr>
    <a:lvl8pPr marL="3104014" algn="l" defTabSz="886861" rtl="0" eaLnBrk="1" latinLnBrk="0" hangingPunct="1">
      <a:defRPr kumimoji="1" sz="1200" kern="1200">
        <a:solidFill>
          <a:schemeClr val="tx1"/>
        </a:solidFill>
        <a:latin typeface="+mn-lt"/>
        <a:ea typeface="+mn-ea"/>
        <a:cs typeface="+mn-cs"/>
      </a:defRPr>
    </a:lvl8pPr>
    <a:lvl9pPr marL="3547444" algn="l" defTabSz="886861"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 1"/>
          <p:cNvSpPr>
            <a:spLocks noGrp="1" noRot="1" noChangeAspect="1" noTextEdit="1"/>
          </p:cNvSpPr>
          <p:nvPr>
            <p:ph type="sldImg"/>
          </p:nvPr>
        </p:nvSpPr>
        <p:spPr bwMode="auto">
          <a:xfrm>
            <a:off x="709613" y="744538"/>
            <a:ext cx="5386387" cy="3729037"/>
          </a:xfrm>
          <a:noFill/>
          <a:ln>
            <a:solidFill>
              <a:srgbClr val="000000"/>
            </a:solidFill>
            <a:miter lim="800000"/>
            <a:headEnd/>
            <a:tailEnd/>
          </a:ln>
        </p:spPr>
      </p:sp>
      <p:sp>
        <p:nvSpPr>
          <p:cNvPr id="52227"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lang="en-US" altLang="ja-JP" sz="1400" dirty="0" smtClean="0"/>
              <a:t>Good afternoon</a:t>
            </a:r>
            <a:r>
              <a:rPr lang="en-US" altLang="ja-JP" sz="1400" baseline="0" dirty="0" smtClean="0"/>
              <a:t>, Ladies and Gentlemen.</a:t>
            </a:r>
          </a:p>
          <a:p>
            <a:r>
              <a:rPr lang="en-US" altLang="ja-JP" sz="1400" baseline="0" dirty="0" smtClean="0"/>
              <a:t>I am Kiyoshi </a:t>
            </a:r>
            <a:r>
              <a:rPr lang="en-US" altLang="ja-JP" sz="1400" baseline="0" dirty="0" err="1" smtClean="0"/>
              <a:t>Yoshizumi</a:t>
            </a:r>
            <a:r>
              <a:rPr lang="en-US" altLang="ja-JP" sz="1400" baseline="0" dirty="0" smtClean="0"/>
              <a:t> of NEDO, and I am in charge of NEDO’s Hydrogen and Fuel Cell R&amp;D program.</a:t>
            </a:r>
          </a:p>
          <a:p>
            <a:r>
              <a:rPr lang="en-US" altLang="ja-JP" sz="1400" baseline="0" dirty="0" smtClean="0"/>
              <a:t>I am very pleased to have this opportunity of making a presentation.</a:t>
            </a:r>
          </a:p>
          <a:p>
            <a:endParaRPr lang="en-US" altLang="ja-JP" sz="1400" baseline="0" dirty="0" smtClean="0"/>
          </a:p>
          <a:p>
            <a:r>
              <a:rPr lang="en-US" altLang="ja-JP" sz="1400" baseline="0" dirty="0" smtClean="0"/>
              <a:t>Today I would like to explain the Hydrogen Safety in Japan.</a:t>
            </a:r>
          </a:p>
          <a:p>
            <a:r>
              <a:rPr lang="en-US" altLang="ja-JP" sz="1400" baseline="0" dirty="0" smtClean="0"/>
              <a:t>Hydrogen is widely utilized as clean energy and the safety use of hydrogen is required for realizing the hydrogen society.</a:t>
            </a:r>
          </a:p>
          <a:p>
            <a:endParaRPr lang="en-US" altLang="ja-JP" baseline="0" dirty="0" smtClean="0"/>
          </a:p>
        </p:txBody>
      </p:sp>
      <p:sp>
        <p:nvSpPr>
          <p:cNvPr id="4" name="スライド番号プレースホルダ 3"/>
          <p:cNvSpPr>
            <a:spLocks noGrp="1"/>
          </p:cNvSpPr>
          <p:nvPr>
            <p:ph type="sldNum" sz="quarter" idx="5"/>
          </p:nvPr>
        </p:nvSpPr>
        <p:spPr/>
        <p:txBody>
          <a:bodyPr/>
          <a:lstStyle/>
          <a:p>
            <a:pPr>
              <a:defRPr/>
            </a:pPr>
            <a:fld id="{787E368D-F5D0-4233-9C4B-9E3D67E3938B}" type="slidenum">
              <a:rPr lang="en-US" altLang="ja-JP" smtClean="0"/>
              <a:pPr>
                <a:defRPr/>
              </a:pPr>
              <a:t>1</a:t>
            </a:fld>
            <a:endParaRPr lang="en-US" altLang="ja-JP" dirty="0"/>
          </a:p>
        </p:txBody>
      </p:sp>
    </p:spTree>
    <p:extLst>
      <p:ext uri="{BB962C8B-B14F-4D97-AF65-F5344CB8AC3E}">
        <p14:creationId xmlns="" xmlns:p14="http://schemas.microsoft.com/office/powerpoint/2010/main" val="34462557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lnSpcReduction="10000"/>
          </a:bodyPr>
          <a:lstStyle/>
          <a:p>
            <a:r>
              <a:rPr lang="ja-JP" altLang="en-US" sz="1200" dirty="0" smtClean="0">
                <a:latin typeface="+mn-ea"/>
                <a:ea typeface="+mn-ea"/>
              </a:rPr>
              <a:t>水素ステーションでの教育訓練</a:t>
            </a:r>
            <a:endParaRPr lang="en-US" altLang="ja-JP" sz="1200" dirty="0" smtClean="0">
              <a:latin typeface="+mn-ea"/>
              <a:ea typeface="+mn-ea"/>
            </a:endParaRPr>
          </a:p>
          <a:p>
            <a:endParaRPr lang="en-US" altLang="ja-JP" sz="1200" dirty="0" smtClean="0">
              <a:latin typeface="+mn-ea"/>
              <a:ea typeface="+mn-ea"/>
            </a:endParaRPr>
          </a:p>
          <a:p>
            <a:r>
              <a:rPr lang="ja-JP" altLang="en-US" sz="1200" dirty="0" smtClean="0">
                <a:latin typeface="+mn-ea"/>
                <a:ea typeface="+mn-ea"/>
              </a:rPr>
              <a:t>実際の水素ステーション、成田及び大阪のステーションを使用し実施。</a:t>
            </a:r>
            <a:endParaRPr lang="en-US" altLang="ja-JP" sz="1200" dirty="0" smtClean="0">
              <a:latin typeface="+mn-ea"/>
              <a:ea typeface="+mn-ea"/>
            </a:endParaRPr>
          </a:p>
        </p:txBody>
      </p:sp>
      <p:sp>
        <p:nvSpPr>
          <p:cNvPr id="4" name="スライド番号プレースホルダ 3"/>
          <p:cNvSpPr>
            <a:spLocks noGrp="1"/>
          </p:cNvSpPr>
          <p:nvPr>
            <p:ph type="sldNum" sz="quarter" idx="10"/>
          </p:nvPr>
        </p:nvSpPr>
        <p:spPr/>
        <p:txBody>
          <a:bodyPr/>
          <a:lstStyle/>
          <a:p>
            <a:pPr>
              <a:defRPr/>
            </a:pPr>
            <a:fld id="{73F5E99C-41C4-494E-BD5F-EE66CFC11417}" type="slidenum">
              <a:rPr lang="ja-JP" altLang="en-US" smtClean="0"/>
              <a:pPr>
                <a:defRPr/>
              </a:pPr>
              <a:t>10</a:t>
            </a:fld>
            <a:endParaRPr lang="ja-JP" altLang="en-US" dirty="0"/>
          </a:p>
        </p:txBody>
      </p:sp>
    </p:spTree>
    <p:extLst>
      <p:ext uri="{BB962C8B-B14F-4D97-AF65-F5344CB8AC3E}">
        <p14:creationId xmlns="" xmlns:p14="http://schemas.microsoft.com/office/powerpoint/2010/main" val="13218650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lnSpcReduction="10000"/>
          </a:bodyPr>
          <a:lstStyle/>
          <a:p>
            <a:r>
              <a:rPr lang="ja-JP" altLang="en-US" sz="1200" dirty="0" smtClean="0">
                <a:latin typeface="+mn-ea"/>
                <a:ea typeface="+mn-ea"/>
              </a:rPr>
              <a:t>情報共有を行うために</a:t>
            </a:r>
            <a:r>
              <a:rPr lang="en-US" altLang="ja-JP" sz="1200" dirty="0" smtClean="0">
                <a:latin typeface="+mn-ea"/>
                <a:ea typeface="+mn-ea"/>
              </a:rPr>
              <a:t>Database</a:t>
            </a:r>
            <a:r>
              <a:rPr lang="ja-JP" altLang="en-US" sz="1200" dirty="0" smtClean="0">
                <a:latin typeface="+mn-ea"/>
                <a:ea typeface="+mn-ea"/>
              </a:rPr>
              <a:t>化を行った。</a:t>
            </a:r>
            <a:endParaRPr lang="en-US" altLang="ja-JP" sz="1200" dirty="0" smtClean="0">
              <a:latin typeface="+mn-ea"/>
              <a:ea typeface="+mn-ea"/>
            </a:endParaRPr>
          </a:p>
          <a:p>
            <a:endParaRPr lang="en-US" altLang="ja-JP" sz="1200" dirty="0" smtClean="0">
              <a:latin typeface="+mn-ea"/>
              <a:ea typeface="+mn-ea"/>
            </a:endParaRPr>
          </a:p>
          <a:p>
            <a:r>
              <a:rPr lang="ja-JP" altLang="en-US" sz="1200" dirty="0" smtClean="0">
                <a:latin typeface="+mn-ea"/>
                <a:ea typeface="+mn-ea"/>
              </a:rPr>
              <a:t>今後商用ステーションでの情報収集を積極的に行う。</a:t>
            </a:r>
            <a:endParaRPr lang="en-US" altLang="ja-JP" sz="1200" dirty="0" smtClean="0">
              <a:latin typeface="+mn-ea"/>
              <a:ea typeface="+mn-ea"/>
            </a:endParaRPr>
          </a:p>
        </p:txBody>
      </p:sp>
      <p:sp>
        <p:nvSpPr>
          <p:cNvPr id="4" name="スライド番号プレースホルダ 3"/>
          <p:cNvSpPr>
            <a:spLocks noGrp="1"/>
          </p:cNvSpPr>
          <p:nvPr>
            <p:ph type="sldNum" sz="quarter" idx="10"/>
          </p:nvPr>
        </p:nvSpPr>
        <p:spPr/>
        <p:txBody>
          <a:bodyPr/>
          <a:lstStyle/>
          <a:p>
            <a:pPr>
              <a:defRPr/>
            </a:pPr>
            <a:fld id="{73F5E99C-41C4-494E-BD5F-EE66CFC11417}" type="slidenum">
              <a:rPr lang="ja-JP" altLang="en-US" smtClean="0"/>
              <a:pPr>
                <a:defRPr/>
              </a:pPr>
              <a:t>11</a:t>
            </a:fld>
            <a:endParaRPr lang="ja-JP" altLang="en-US" dirty="0"/>
          </a:p>
        </p:txBody>
      </p:sp>
    </p:spTree>
    <p:extLst>
      <p:ext uri="{BB962C8B-B14F-4D97-AF65-F5344CB8AC3E}">
        <p14:creationId xmlns="" xmlns:p14="http://schemas.microsoft.com/office/powerpoint/2010/main" val="13218650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lnSpcReduction="10000"/>
          </a:bodyPr>
          <a:lstStyle/>
          <a:p>
            <a:r>
              <a:rPr lang="ja-JP" altLang="en-US" sz="1200" dirty="0" smtClean="0">
                <a:latin typeface="+mn-ea"/>
                <a:ea typeface="+mn-ea"/>
              </a:rPr>
              <a:t>社会受容性向上の一貫として</a:t>
            </a:r>
            <a:endParaRPr lang="en-US" altLang="ja-JP" sz="1200" dirty="0" smtClean="0">
              <a:latin typeface="+mn-ea"/>
              <a:ea typeface="+mn-ea"/>
            </a:endParaRPr>
          </a:p>
          <a:p>
            <a:endParaRPr lang="en-US" altLang="ja-JP" sz="1200" dirty="0" smtClean="0">
              <a:latin typeface="+mn-ea"/>
              <a:ea typeface="+mn-ea"/>
            </a:endParaRPr>
          </a:p>
          <a:p>
            <a:r>
              <a:rPr lang="ja-JP" altLang="en-US" sz="1200" dirty="0" smtClean="0">
                <a:latin typeface="+mn-ea"/>
                <a:ea typeface="+mn-ea"/>
              </a:rPr>
              <a:t>水素エネルギーに関するワンストップポータルを開設。</a:t>
            </a:r>
            <a:endParaRPr lang="en-US" altLang="ja-JP" sz="1200" dirty="0" smtClean="0">
              <a:latin typeface="+mn-ea"/>
              <a:ea typeface="+mn-ea"/>
            </a:endParaRPr>
          </a:p>
          <a:p>
            <a:endParaRPr lang="en-US" altLang="ja-JP" sz="1200" dirty="0" smtClean="0">
              <a:latin typeface="+mn-ea"/>
              <a:ea typeface="+mn-ea"/>
            </a:endParaRPr>
          </a:p>
        </p:txBody>
      </p:sp>
      <p:sp>
        <p:nvSpPr>
          <p:cNvPr id="4" name="スライド番号プレースホルダ 3"/>
          <p:cNvSpPr>
            <a:spLocks noGrp="1"/>
          </p:cNvSpPr>
          <p:nvPr>
            <p:ph type="sldNum" sz="quarter" idx="10"/>
          </p:nvPr>
        </p:nvSpPr>
        <p:spPr/>
        <p:txBody>
          <a:bodyPr/>
          <a:lstStyle/>
          <a:p>
            <a:pPr>
              <a:defRPr/>
            </a:pPr>
            <a:fld id="{73F5E99C-41C4-494E-BD5F-EE66CFC11417}" type="slidenum">
              <a:rPr lang="ja-JP" altLang="en-US" smtClean="0"/>
              <a:pPr>
                <a:defRPr/>
              </a:pPr>
              <a:t>12</a:t>
            </a:fld>
            <a:endParaRPr lang="ja-JP" altLang="en-US" dirty="0"/>
          </a:p>
        </p:txBody>
      </p:sp>
    </p:spTree>
    <p:extLst>
      <p:ext uri="{BB962C8B-B14F-4D97-AF65-F5344CB8AC3E}">
        <p14:creationId xmlns="" xmlns:p14="http://schemas.microsoft.com/office/powerpoint/2010/main" val="13218650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lnSpcReduction="10000"/>
          </a:bodyPr>
          <a:lstStyle/>
          <a:p>
            <a:r>
              <a:rPr kumimoji="1" lang="ja-JP" altLang="en-US" sz="1200" b="0" i="0" u="none" strike="noStrike" kern="1200" dirty="0" smtClean="0">
                <a:solidFill>
                  <a:schemeClr val="tx1"/>
                </a:solidFill>
                <a:latin typeface="+mn-lt"/>
                <a:ea typeface="+mn-ea"/>
                <a:cs typeface="+mn-cs"/>
              </a:rPr>
              <a:t>より安全・安心な水素ステーションの次世代技術開発として行っているプロジェクト。</a:t>
            </a:r>
            <a:endParaRPr kumimoji="1" lang="en-US" altLang="ja-JP" sz="1200" b="0" i="0" u="none" strike="noStrike" kern="1200" dirty="0" smtClean="0">
              <a:solidFill>
                <a:schemeClr val="tx1"/>
              </a:solidFill>
              <a:latin typeface="+mn-lt"/>
              <a:ea typeface="+mn-ea"/>
              <a:cs typeface="+mn-cs"/>
            </a:endParaRPr>
          </a:p>
          <a:p>
            <a:endParaRPr kumimoji="1" lang="en-US" altLang="ja-JP" sz="1200" b="0" i="0" u="none" strike="noStrike" kern="1200" dirty="0" smtClean="0">
              <a:solidFill>
                <a:schemeClr val="tx1"/>
              </a:solidFill>
              <a:latin typeface="+mn-lt"/>
              <a:ea typeface="+mn-ea"/>
              <a:cs typeface="+mn-cs"/>
            </a:endParaRPr>
          </a:p>
          <a:p>
            <a:r>
              <a:rPr kumimoji="1" lang="ja-JP" altLang="en-US" sz="1200" b="0" i="0" u="none" strike="noStrike" kern="1200" dirty="0" smtClean="0">
                <a:solidFill>
                  <a:schemeClr val="tx1"/>
                </a:solidFill>
                <a:latin typeface="+mn-lt"/>
                <a:ea typeface="+mn-ea"/>
                <a:cs typeface="+mn-cs"/>
              </a:rPr>
              <a:t>高圧水素ガス用高窒素高強度ステンレス鋼配管の溶接継手に関する研究開発</a:t>
            </a:r>
            <a:r>
              <a:rPr lang="ja-JP" altLang="en-US" dirty="0" smtClean="0"/>
              <a:t> </a:t>
            </a:r>
            <a:endParaRPr lang="en-US" altLang="ja-JP" dirty="0" smtClean="0"/>
          </a:p>
          <a:p>
            <a:r>
              <a:rPr kumimoji="1" lang="ja-JP" altLang="en-US" sz="1200" b="0" i="0" u="none" strike="noStrike" kern="1200" dirty="0" smtClean="0">
                <a:solidFill>
                  <a:schemeClr val="tx1"/>
                </a:solidFill>
                <a:latin typeface="+mn-lt"/>
                <a:ea typeface="+mn-ea"/>
                <a:cs typeface="+mn-cs"/>
              </a:rPr>
              <a:t>水素ステーションにおける雷被害対応技術の研究開発</a:t>
            </a:r>
            <a:r>
              <a:rPr lang="ja-JP" altLang="en-US" dirty="0" smtClean="0"/>
              <a:t> </a:t>
            </a:r>
            <a:endParaRPr lang="en-US" altLang="ja-JP" dirty="0" smtClean="0"/>
          </a:p>
          <a:p>
            <a:r>
              <a:rPr kumimoji="1" lang="ja-JP" altLang="en-US" sz="1200" b="0" i="0" u="none" strike="noStrike" kern="1200" dirty="0" smtClean="0">
                <a:solidFill>
                  <a:schemeClr val="tx1"/>
                </a:solidFill>
                <a:latin typeface="+mn-lt"/>
                <a:ea typeface="+mn-ea"/>
                <a:cs typeface="+mn-cs"/>
              </a:rPr>
              <a:t>水晶振動子を利用した信頼性向上が期待できる水素センサの研究開発</a:t>
            </a:r>
            <a:r>
              <a:rPr lang="ja-JP" altLang="en-US" dirty="0" smtClean="0"/>
              <a:t> </a:t>
            </a:r>
            <a:endParaRPr lang="en-US" altLang="ja-JP" dirty="0" smtClean="0"/>
          </a:p>
          <a:p>
            <a:r>
              <a:rPr kumimoji="1" lang="ja-JP" altLang="en-US" sz="1200" b="0" i="0" u="none" strike="noStrike" kern="1200" dirty="0" smtClean="0">
                <a:solidFill>
                  <a:schemeClr val="tx1"/>
                </a:solidFill>
                <a:latin typeface="+mn-lt"/>
                <a:ea typeface="+mn-ea"/>
                <a:cs typeface="+mn-cs"/>
              </a:rPr>
              <a:t>光学式水素ガスセンサおよび水素ガスリークディテクタの開発</a:t>
            </a:r>
            <a:r>
              <a:rPr lang="ja-JP" altLang="en-US" dirty="0" smtClean="0"/>
              <a:t> </a:t>
            </a:r>
            <a:endParaRPr lang="en-US" altLang="ja-JP" dirty="0" smtClean="0"/>
          </a:p>
          <a:p>
            <a:r>
              <a:rPr kumimoji="1" lang="ja-JP" altLang="en-US" sz="1200" b="0" i="0" u="none" strike="noStrike" kern="1200" dirty="0" smtClean="0">
                <a:solidFill>
                  <a:schemeClr val="tx1"/>
                </a:solidFill>
                <a:latin typeface="+mn-lt"/>
                <a:ea typeface="+mn-ea"/>
                <a:cs typeface="+mn-cs"/>
              </a:rPr>
              <a:t>水素火炎可視化機能を有する監視システムの研究開発</a:t>
            </a:r>
            <a:r>
              <a:rPr lang="ja-JP" altLang="en-US" dirty="0" smtClean="0"/>
              <a:t> </a:t>
            </a:r>
            <a:endParaRPr kumimoji="1" lang="ja-JP" altLang="en-US" dirty="0" smtClean="0"/>
          </a:p>
          <a:p>
            <a:endParaRPr lang="en-US" altLang="ja-JP" sz="1200" dirty="0" smtClean="0">
              <a:latin typeface="+mn-ea"/>
              <a:ea typeface="+mn-ea"/>
            </a:endParaRPr>
          </a:p>
        </p:txBody>
      </p:sp>
      <p:sp>
        <p:nvSpPr>
          <p:cNvPr id="4" name="スライド番号プレースホルダ 3"/>
          <p:cNvSpPr>
            <a:spLocks noGrp="1"/>
          </p:cNvSpPr>
          <p:nvPr>
            <p:ph type="sldNum" sz="quarter" idx="10"/>
          </p:nvPr>
        </p:nvSpPr>
        <p:spPr/>
        <p:txBody>
          <a:bodyPr/>
          <a:lstStyle/>
          <a:p>
            <a:pPr>
              <a:defRPr/>
            </a:pPr>
            <a:fld id="{73F5E99C-41C4-494E-BD5F-EE66CFC11417}" type="slidenum">
              <a:rPr lang="ja-JP" altLang="en-US" smtClean="0"/>
              <a:pPr>
                <a:defRPr/>
              </a:pPr>
              <a:t>13</a:t>
            </a:fld>
            <a:endParaRPr lang="ja-JP" altLang="en-US" dirty="0"/>
          </a:p>
        </p:txBody>
      </p:sp>
    </p:spTree>
    <p:extLst>
      <p:ext uri="{BB962C8B-B14F-4D97-AF65-F5344CB8AC3E}">
        <p14:creationId xmlns="" xmlns:p14="http://schemas.microsoft.com/office/powerpoint/2010/main" val="13218650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smtClean="0"/>
              <a:t>インフラの普及のために、下記観点からそれぞれにやっていること、これからやらなくてはいけないことをまとめた。</a:t>
            </a:r>
            <a:endParaRPr kumimoji="1" lang="en-US" altLang="ja-JP" dirty="0" smtClean="0"/>
          </a:p>
          <a:p>
            <a:r>
              <a:rPr kumimoji="1" lang="ja-JP" altLang="en-US" dirty="0" smtClean="0"/>
              <a:t>コスト低減</a:t>
            </a:r>
            <a:endParaRPr kumimoji="1" lang="en-US" altLang="ja-JP" dirty="0" smtClean="0"/>
          </a:p>
          <a:p>
            <a:r>
              <a:rPr kumimoji="1" lang="ja-JP" altLang="en-US" dirty="0" smtClean="0"/>
              <a:t>安全の確保</a:t>
            </a:r>
            <a:endParaRPr kumimoji="1" lang="en-US" altLang="ja-JP" dirty="0" smtClean="0"/>
          </a:p>
          <a:p>
            <a:r>
              <a:rPr kumimoji="1" lang="ja-JP" altLang="en-US" dirty="0" smtClean="0"/>
              <a:t>理解活動</a:t>
            </a:r>
            <a:endParaRPr kumimoji="1" lang="en-US" altLang="ja-JP" dirty="0" smtClean="0"/>
          </a:p>
          <a:p>
            <a:endParaRPr lang="en-US" altLang="ja-JP" sz="1200" dirty="0" smtClean="0">
              <a:latin typeface="+mn-ea"/>
              <a:ea typeface="+mn-ea"/>
            </a:endParaRPr>
          </a:p>
        </p:txBody>
      </p:sp>
      <p:sp>
        <p:nvSpPr>
          <p:cNvPr id="4" name="スライド番号プレースホルダ 3"/>
          <p:cNvSpPr>
            <a:spLocks noGrp="1"/>
          </p:cNvSpPr>
          <p:nvPr>
            <p:ph type="sldNum" sz="quarter" idx="10"/>
          </p:nvPr>
        </p:nvSpPr>
        <p:spPr/>
        <p:txBody>
          <a:bodyPr/>
          <a:lstStyle/>
          <a:p>
            <a:pPr>
              <a:defRPr/>
            </a:pPr>
            <a:fld id="{73F5E99C-41C4-494E-BD5F-EE66CFC11417}" type="slidenum">
              <a:rPr lang="ja-JP" altLang="en-US" smtClean="0"/>
              <a:pPr>
                <a:defRPr/>
              </a:pPr>
              <a:t>14</a:t>
            </a:fld>
            <a:endParaRPr lang="ja-JP" altLang="en-US" dirty="0"/>
          </a:p>
        </p:txBody>
      </p:sp>
    </p:spTree>
    <p:extLst>
      <p:ext uri="{BB962C8B-B14F-4D97-AF65-F5344CB8AC3E}">
        <p14:creationId xmlns="" xmlns:p14="http://schemas.microsoft.com/office/powerpoint/2010/main" val="13218650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lnSpcReduction="10000"/>
          </a:bodyPr>
          <a:lstStyle/>
          <a:p>
            <a:r>
              <a:rPr kumimoji="1" lang="ja-JP" altLang="en-US" dirty="0" smtClean="0"/>
              <a:t>将来に向けて水素大量利用を見据えたサプライチェーンに関する技術開発に着手</a:t>
            </a:r>
          </a:p>
          <a:p>
            <a:endParaRPr lang="en-US" altLang="ja-JP" sz="1200" dirty="0" smtClean="0">
              <a:latin typeface="+mn-ea"/>
              <a:ea typeface="+mn-ea"/>
            </a:endParaRPr>
          </a:p>
        </p:txBody>
      </p:sp>
      <p:sp>
        <p:nvSpPr>
          <p:cNvPr id="4" name="スライド番号プレースホルダ 3"/>
          <p:cNvSpPr>
            <a:spLocks noGrp="1"/>
          </p:cNvSpPr>
          <p:nvPr>
            <p:ph type="sldNum" sz="quarter" idx="10"/>
          </p:nvPr>
        </p:nvSpPr>
        <p:spPr/>
        <p:txBody>
          <a:bodyPr/>
          <a:lstStyle/>
          <a:p>
            <a:pPr>
              <a:defRPr/>
            </a:pPr>
            <a:fld id="{73F5E99C-41C4-494E-BD5F-EE66CFC11417}" type="slidenum">
              <a:rPr lang="ja-JP" altLang="en-US" smtClean="0"/>
              <a:pPr>
                <a:defRPr/>
              </a:pPr>
              <a:t>15</a:t>
            </a:fld>
            <a:endParaRPr lang="ja-JP" altLang="en-US" dirty="0"/>
          </a:p>
        </p:txBody>
      </p:sp>
    </p:spTree>
    <p:extLst>
      <p:ext uri="{BB962C8B-B14F-4D97-AF65-F5344CB8AC3E}">
        <p14:creationId xmlns="" xmlns:p14="http://schemas.microsoft.com/office/powerpoint/2010/main" val="13218650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lienbildplatzhalter 1"/>
          <p:cNvSpPr>
            <a:spLocks noGrp="1" noRot="1" noChangeAspect="1" noTextEdit="1"/>
          </p:cNvSpPr>
          <p:nvPr>
            <p:ph type="sldImg"/>
          </p:nvPr>
        </p:nvSpPr>
        <p:spPr>
          <a:ln/>
        </p:spPr>
      </p:sp>
      <p:sp>
        <p:nvSpPr>
          <p:cNvPr id="57347" name="Notizenplatzhalter 2"/>
          <p:cNvSpPr>
            <a:spLocks noGrp="1"/>
          </p:cNvSpPr>
          <p:nvPr>
            <p:ph type="body" idx="1"/>
          </p:nvPr>
        </p:nvSpPr>
        <p:spPr>
          <a:noFill/>
          <a:ln/>
        </p:spPr>
        <p:txBody>
          <a:bodyPr/>
          <a:lstStyle/>
          <a:p>
            <a:pPr>
              <a:buFontTx/>
              <a:buNone/>
            </a:pPr>
            <a:endParaRPr lang="en-US" altLang="ja-JP" sz="1800" baseline="0" dirty="0" smtClean="0">
              <a:latin typeface="Arial Unicode MS" panose="020B0604020202020204" pitchFamily="50" charset="-128"/>
              <a:ea typeface="Arial Unicode MS" panose="020B0604020202020204" pitchFamily="50" charset="-128"/>
              <a:cs typeface="Arial Unicode MS" panose="020B0604020202020204" pitchFamily="50" charset="-128"/>
            </a:endParaRPr>
          </a:p>
          <a:p>
            <a:pPr>
              <a:buFontTx/>
              <a:buNone/>
            </a:pPr>
            <a:r>
              <a:rPr lang="en-US" altLang="ja-JP" sz="1800" baseline="0" dirty="0" smtClean="0">
                <a:latin typeface="Arial Unicode MS" panose="020B0604020202020204" pitchFamily="50" charset="-128"/>
                <a:ea typeface="Arial Unicode MS" panose="020B0604020202020204" pitchFamily="50" charset="-128"/>
                <a:cs typeface="Arial Unicode MS" panose="020B0604020202020204" pitchFamily="50" charset="-128"/>
              </a:rPr>
              <a:t>Thank you very much for your kind attention.</a:t>
            </a:r>
            <a:endParaRPr lang="en-US" altLang="ja-JP" sz="1800" dirty="0" smtClean="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57348" name="Foliennummernplatzhalter 3"/>
          <p:cNvSpPr>
            <a:spLocks noGrp="1"/>
          </p:cNvSpPr>
          <p:nvPr>
            <p:ph type="sldNum" sz="quarter" idx="5"/>
          </p:nvPr>
        </p:nvSpPr>
        <p:spPr>
          <a:noFill/>
        </p:spPr>
        <p:txBody>
          <a:bodyPr/>
          <a:lstStyle/>
          <a:p>
            <a:fld id="{CD919C4F-B58C-4EEF-94B2-3E15ACD93D3F}" type="slidenum">
              <a:rPr lang="en-GB" altLang="ja-JP" smtClean="0"/>
              <a:pPr/>
              <a:t>16</a:t>
            </a:fld>
            <a:endParaRPr lang="en-GB" altLang="ja-JP" dirty="0" smtClean="0"/>
          </a:p>
        </p:txBody>
      </p:sp>
    </p:spTree>
    <p:extLst>
      <p:ext uri="{BB962C8B-B14F-4D97-AF65-F5344CB8AC3E}">
        <p14:creationId xmlns="" xmlns:p14="http://schemas.microsoft.com/office/powerpoint/2010/main" val="2827826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lnSpcReduction="10000"/>
          </a:bodyPr>
          <a:lstStyle/>
          <a:p>
            <a:r>
              <a:rPr kumimoji="1" lang="en-US" altLang="ja-JP" baseline="0" dirty="0" smtClean="0"/>
              <a:t>Why do we need Hydrogen?   This is a question.</a:t>
            </a:r>
          </a:p>
          <a:p>
            <a:endParaRPr kumimoji="1" lang="en-US" altLang="ja-JP" baseline="0" dirty="0" smtClean="0"/>
          </a:p>
          <a:p>
            <a:r>
              <a:rPr kumimoji="1" lang="en-US" altLang="ja-JP" baseline="0" dirty="0" smtClean="0"/>
              <a:t>There are some reasons, today I would like to mention these three points , energy conservation, energy security and environment protection. These are important issues for sustainable development.</a:t>
            </a:r>
          </a:p>
          <a:p>
            <a:endParaRPr kumimoji="1" lang="en-US" altLang="ja-JP" baseline="0" dirty="0" smtClean="0"/>
          </a:p>
          <a:p>
            <a:r>
              <a:rPr kumimoji="1" lang="en-US" altLang="ja-JP" baseline="0" dirty="0" smtClean="0"/>
              <a:t>Fuel Cell, hydrogen application, shows good performance for energy efficiency. For example, total energy efficiency of ENE-FARM reach over 90% with best mix of electricity and thermal. With this application, we can save energy resources.</a:t>
            </a:r>
          </a:p>
          <a:p>
            <a:endParaRPr kumimoji="1" lang="en-US" altLang="ja-JP" baseline="0" dirty="0" smtClean="0"/>
          </a:p>
          <a:p>
            <a:r>
              <a:rPr kumimoji="1" lang="en-US" altLang="ja-JP" baseline="0" dirty="0" smtClean="0"/>
              <a:t>Energy security is very important issue in Japan. For example, over 90% of energy for transportation depend on oil product and almost all of it is imported from middle east. Hydrogen can be produced from many resources. Oil, Natural Gas, even Coal. Bi-products from steal, chemical process. Resolving water by electricity. It means that we can have flexibility for energy resources.</a:t>
            </a:r>
          </a:p>
          <a:p>
            <a:endParaRPr kumimoji="1" lang="en-US" altLang="ja-JP" baseline="0" dirty="0" smtClean="0"/>
          </a:p>
          <a:p>
            <a:r>
              <a:rPr kumimoji="1" lang="en-US" altLang="ja-JP" baseline="0" dirty="0" smtClean="0"/>
              <a:t>To mitigate climate change, we need to reduce green house gases, 50% whole the world, 80% in developed countries by 2050. </a:t>
            </a:r>
          </a:p>
          <a:p>
            <a:r>
              <a:rPr kumimoji="1" lang="en-US" altLang="ja-JP" baseline="0" dirty="0" smtClean="0"/>
              <a:t>From Fuel Cell only water is emitted. It means that no emission of green house gases is realized.  </a:t>
            </a:r>
          </a:p>
          <a:p>
            <a:r>
              <a:rPr kumimoji="1" lang="en-US" altLang="ja-JP" baseline="0" dirty="0" smtClean="0"/>
              <a:t>Furthermore , by using CO2 free hydrogen, we can minimize emission of green house gases.</a:t>
            </a:r>
          </a:p>
          <a:p>
            <a:endParaRPr kumimoji="1" lang="en-US" altLang="ja-JP" baseline="0" dirty="0" smtClean="0"/>
          </a:p>
          <a:p>
            <a:r>
              <a:rPr kumimoji="1" lang="en-US" altLang="ja-JP" baseline="0" dirty="0" smtClean="0"/>
              <a:t>That’s why the hydrogen energy is promoted.</a:t>
            </a:r>
          </a:p>
          <a:p>
            <a:endParaRPr kumimoji="1" lang="en-US" altLang="ja-JP" baseline="0" dirty="0" smtClean="0"/>
          </a:p>
          <a:p>
            <a:endParaRPr kumimoji="1" lang="en-US" altLang="ja-JP" baseline="0" dirty="0" smtClean="0"/>
          </a:p>
        </p:txBody>
      </p:sp>
      <p:sp>
        <p:nvSpPr>
          <p:cNvPr id="4" name="スライド番号プレースホルダ 3"/>
          <p:cNvSpPr>
            <a:spLocks noGrp="1"/>
          </p:cNvSpPr>
          <p:nvPr>
            <p:ph type="sldNum" sz="quarter" idx="10"/>
          </p:nvPr>
        </p:nvSpPr>
        <p:spPr/>
        <p:txBody>
          <a:bodyPr/>
          <a:lstStyle/>
          <a:p>
            <a:pPr>
              <a:defRPr/>
            </a:pPr>
            <a:fld id="{73F5E99C-41C4-494E-BD5F-EE66CFC11417}" type="slidenum">
              <a:rPr lang="ja-JP" altLang="en-US" smtClean="0"/>
              <a:pPr>
                <a:defRPr/>
              </a:pPr>
              <a:t>2</a:t>
            </a:fld>
            <a:endParaRPr lang="ja-JP" altLang="en-US" dirty="0"/>
          </a:p>
        </p:txBody>
      </p:sp>
    </p:spTree>
    <p:extLst>
      <p:ext uri="{BB962C8B-B14F-4D97-AF65-F5344CB8AC3E}">
        <p14:creationId xmlns="" xmlns:p14="http://schemas.microsoft.com/office/powerpoint/2010/main" val="450416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lnSpcReduction="10000"/>
          </a:bodyPr>
          <a:lstStyle/>
          <a:p>
            <a:r>
              <a:rPr kumimoji="1" lang="en-US" altLang="ja-JP" sz="1200" b="1" i="0" kern="1200" dirty="0" smtClean="0">
                <a:solidFill>
                  <a:schemeClr val="tx1"/>
                </a:solidFill>
                <a:latin typeface="+mn-lt"/>
                <a:ea typeface="+mn-ea"/>
                <a:cs typeface="+mn-cs"/>
              </a:rPr>
              <a:t>This figure shows</a:t>
            </a:r>
            <a:r>
              <a:rPr kumimoji="1" lang="en-US" altLang="ja-JP" sz="1200" b="1" i="0" kern="1200" baseline="0" dirty="0" smtClean="0">
                <a:solidFill>
                  <a:schemeClr val="tx1"/>
                </a:solidFill>
                <a:latin typeface="+mn-lt"/>
                <a:ea typeface="+mn-ea"/>
                <a:cs typeface="+mn-cs"/>
              </a:rPr>
              <a:t> </a:t>
            </a:r>
            <a:r>
              <a:rPr kumimoji="1" lang="en-US" altLang="ja-JP" sz="1200" b="1" i="0" kern="1200" dirty="0" smtClean="0">
                <a:solidFill>
                  <a:schemeClr val="tx1"/>
                </a:solidFill>
                <a:latin typeface="+mn-lt"/>
                <a:ea typeface="+mn-ea"/>
                <a:cs typeface="+mn-cs"/>
              </a:rPr>
              <a:t>Highlights of the road map</a:t>
            </a:r>
          </a:p>
          <a:p>
            <a:endParaRPr kumimoji="1" lang="en-US" altLang="ja-JP" sz="1200" b="0" i="0" kern="1200" dirty="0" smtClean="0">
              <a:solidFill>
                <a:schemeClr val="tx1"/>
              </a:solidFill>
              <a:latin typeface="+mn-lt"/>
              <a:ea typeface="+mn-ea"/>
              <a:cs typeface="+mn-cs"/>
            </a:endParaRPr>
          </a:p>
          <a:p>
            <a:r>
              <a:rPr kumimoji="1" lang="en-US" altLang="ja-JP" sz="1200" b="0" i="0" kern="1200" dirty="0" smtClean="0">
                <a:solidFill>
                  <a:schemeClr val="tx1"/>
                </a:solidFill>
                <a:latin typeface="+mn-lt"/>
                <a:ea typeface="+mn-ea"/>
                <a:cs typeface="+mn-cs"/>
              </a:rPr>
              <a:t>Concerning the utilization of hydrogen, METI focused on the difference in time periods required for solving technical challenges and for securing economic efficiency, and decided to advance efforts by categorizing them into three phases, as follows:</a:t>
            </a:r>
          </a:p>
          <a:p>
            <a:endParaRPr kumimoji="1" lang="en-US" altLang="ja-JP" sz="1200" b="0" i="0" kern="1200" dirty="0" smtClean="0">
              <a:solidFill>
                <a:schemeClr val="tx1"/>
              </a:solidFill>
              <a:latin typeface="+mn-lt"/>
              <a:ea typeface="+mn-ea"/>
              <a:cs typeface="+mn-cs"/>
            </a:endParaRPr>
          </a:p>
          <a:p>
            <a:r>
              <a:rPr kumimoji="1" lang="en-US" altLang="ja-JP" sz="1200" b="0" i="0" kern="1200" dirty="0" smtClean="0">
                <a:solidFill>
                  <a:schemeClr val="tx1"/>
                </a:solidFill>
                <a:latin typeface="+mn-lt"/>
                <a:ea typeface="+mn-ea"/>
                <a:cs typeface="+mn-cs"/>
              </a:rPr>
              <a:t>Phase 1: Expanding the scope of applications for fuel cell technology, e.g., fuel cells for households and fuel cell vehicles, and aiming to achieve dramatic energy conservation as well as acquiring a new global market.</a:t>
            </a:r>
          </a:p>
          <a:p>
            <a:r>
              <a:rPr kumimoji="1" lang="en-US" altLang="ja-JP" sz="1200" b="0" i="0" kern="1200" dirty="0" smtClean="0">
                <a:solidFill>
                  <a:schemeClr val="tx1"/>
                </a:solidFill>
                <a:latin typeface="+mn-lt"/>
                <a:ea typeface="+mn-ea"/>
                <a:cs typeface="+mn-cs"/>
              </a:rPr>
              <a:t> (scheduled to begin in 2014);</a:t>
            </a:r>
          </a:p>
          <a:p>
            <a:endParaRPr kumimoji="1" lang="en-US" altLang="ja-JP" sz="1200" b="0" i="0" kern="1200" dirty="0" smtClean="0">
              <a:solidFill>
                <a:schemeClr val="tx1"/>
              </a:solidFill>
              <a:latin typeface="+mn-lt"/>
              <a:ea typeface="+mn-ea"/>
              <a:cs typeface="+mn-cs"/>
            </a:endParaRPr>
          </a:p>
          <a:p>
            <a:r>
              <a:rPr kumimoji="1" lang="en-US" altLang="ja-JP" sz="1200" b="0" i="0" kern="1200" dirty="0" smtClean="0">
                <a:solidFill>
                  <a:schemeClr val="tx1"/>
                </a:solidFill>
                <a:latin typeface="+mn-lt"/>
                <a:ea typeface="+mn-ea"/>
                <a:cs typeface="+mn-cs"/>
              </a:rPr>
              <a:t>Phase 2: In terms of the supply side measures, establishing a system for supplying hydrogen using unconventional energy resources imported from other countries, while, for the demand side, aiming to enhance energy security measures, keeping an eye on full-fledged introduction of hydrogen power generation</a:t>
            </a:r>
          </a:p>
          <a:p>
            <a:r>
              <a:rPr kumimoji="1" lang="en-US" altLang="ja-JP" sz="1200" b="0" i="0" kern="1200" dirty="0" smtClean="0">
                <a:solidFill>
                  <a:schemeClr val="tx1"/>
                </a:solidFill>
                <a:latin typeface="+mn-lt"/>
                <a:ea typeface="+mn-ea"/>
                <a:cs typeface="+mn-cs"/>
              </a:rPr>
              <a:t> (time frame: putting the technology into practice by the late 2020s); and</a:t>
            </a:r>
          </a:p>
          <a:p>
            <a:endParaRPr kumimoji="1" lang="en-US" altLang="ja-JP" sz="1200" b="0" i="0" kern="1200" dirty="0" smtClean="0">
              <a:solidFill>
                <a:schemeClr val="tx1"/>
              </a:solidFill>
              <a:latin typeface="+mn-lt"/>
              <a:ea typeface="+mn-ea"/>
              <a:cs typeface="+mn-cs"/>
            </a:endParaRPr>
          </a:p>
          <a:p>
            <a:r>
              <a:rPr kumimoji="1" lang="en-US" altLang="ja-JP" sz="1200" b="0" i="0" kern="1200" dirty="0" smtClean="0">
                <a:solidFill>
                  <a:schemeClr val="tx1"/>
                </a:solidFill>
                <a:latin typeface="+mn-lt"/>
                <a:ea typeface="+mn-ea"/>
                <a:cs typeface="+mn-cs"/>
              </a:rPr>
              <a:t>Phase 3: </a:t>
            </a:r>
            <a:r>
              <a:rPr lang="en-US" altLang="ja-JP" dirty="0" smtClean="0"/>
              <a:t>, CO2-free</a:t>
            </a:r>
            <a:r>
              <a:rPr lang="en-US" altLang="ja-JP" baseline="0" dirty="0" smtClean="0"/>
              <a:t> hydrogen supply system using Renewable Energy and Carbon Capture and Storage technology will be established by 2040.</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73F5E99C-41C4-494E-BD5F-EE66CFC11417}" type="slidenum">
              <a:rPr lang="ja-JP" altLang="en-US" smtClean="0"/>
              <a:pPr>
                <a:defRPr/>
              </a:pPr>
              <a:t>3</a:t>
            </a:fld>
            <a:endParaRPr lang="ja-JP" altLang="en-US" dirty="0"/>
          </a:p>
        </p:txBody>
      </p:sp>
    </p:spTree>
    <p:extLst>
      <p:ext uri="{BB962C8B-B14F-4D97-AF65-F5344CB8AC3E}">
        <p14:creationId xmlns="" xmlns:p14="http://schemas.microsoft.com/office/powerpoint/2010/main" val="1321865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lnSpcReduction="10000"/>
          </a:bodyPr>
          <a:lstStyle/>
          <a:p>
            <a:r>
              <a:rPr kumimoji="1" lang="ja-JP" altLang="en-US" dirty="0" smtClean="0"/>
              <a:t>水素利用のホップ、ステップ、ジャンプ</a:t>
            </a:r>
            <a:endParaRPr kumimoji="1" lang="en-US" altLang="ja-JP" dirty="0" smtClean="0"/>
          </a:p>
          <a:p>
            <a:endParaRPr kumimoji="1" lang="en-US" altLang="ja-JP" dirty="0" smtClean="0"/>
          </a:p>
          <a:p>
            <a:pPr marL="355569" indent="-355569" algn="just">
              <a:buFont typeface="Wingdings" pitchFamily="2" charset="2"/>
              <a:buChar char="n"/>
            </a:pPr>
            <a:r>
              <a:rPr lang="ja-JP" altLang="en-US" sz="1200" dirty="0" smtClean="0">
                <a:latin typeface="+mn-ea"/>
                <a:ea typeface="+mn-ea"/>
              </a:rPr>
              <a:t>まず、比較的インフラ変更を伴わないエネファームで、水素利用の先鞭をつけるとともに、消費者の皆様にとって水素を身近なものと感じていただく。</a:t>
            </a:r>
            <a:endParaRPr lang="en-US" altLang="ja-JP" sz="1200" dirty="0" smtClean="0">
              <a:latin typeface="+mn-ea"/>
              <a:ea typeface="+mn-ea"/>
            </a:endParaRPr>
          </a:p>
          <a:p>
            <a:pPr marL="355569" indent="-355569" algn="just">
              <a:buFont typeface="Wingdings" pitchFamily="2" charset="2"/>
              <a:buChar char="n"/>
            </a:pPr>
            <a:r>
              <a:rPr lang="ja-JP" altLang="en-US" sz="1200" dirty="0" smtClean="0">
                <a:latin typeface="+mn-ea"/>
                <a:ea typeface="+mn-ea"/>
              </a:rPr>
              <a:t>続いて、燃料電池自動車と水素ステーションで、水素をエネルギーとして使うための技術を確立し、インフラを整備する。</a:t>
            </a:r>
            <a:r>
              <a:rPr kumimoji="1" lang="ja-JP" altLang="en-US" dirty="0" smtClean="0"/>
              <a:t>ここでは安全が重要なポイント。</a:t>
            </a:r>
            <a:endParaRPr lang="en-US" altLang="ja-JP" sz="1200" dirty="0" smtClean="0">
              <a:latin typeface="+mn-ea"/>
              <a:ea typeface="+mn-ea"/>
            </a:endParaRPr>
          </a:p>
          <a:p>
            <a:pPr marL="355569" indent="-355569" algn="just">
              <a:buFont typeface="Wingdings" pitchFamily="2" charset="2"/>
              <a:buChar char="n"/>
            </a:pPr>
            <a:r>
              <a:rPr lang="ja-JP" altLang="en-US" sz="1200" dirty="0" smtClean="0">
                <a:latin typeface="+mn-ea"/>
                <a:ea typeface="+mn-ea"/>
              </a:rPr>
              <a:t>そして、最終的には、新たな水素用途を拡大し、日本のエネルギー・システムにおける水素の位置付けを高めていく、というものです。</a:t>
            </a:r>
            <a:endParaRPr lang="en-US" altLang="ja-JP" sz="1200" dirty="0" smtClean="0">
              <a:latin typeface="+mn-ea"/>
              <a:ea typeface="+mn-ea"/>
            </a:endParaRPr>
          </a:p>
        </p:txBody>
      </p:sp>
      <p:sp>
        <p:nvSpPr>
          <p:cNvPr id="4" name="スライド番号プレースホルダ 3"/>
          <p:cNvSpPr>
            <a:spLocks noGrp="1"/>
          </p:cNvSpPr>
          <p:nvPr>
            <p:ph type="sldNum" sz="quarter" idx="10"/>
          </p:nvPr>
        </p:nvSpPr>
        <p:spPr/>
        <p:txBody>
          <a:bodyPr/>
          <a:lstStyle/>
          <a:p>
            <a:pPr>
              <a:defRPr/>
            </a:pPr>
            <a:fld id="{73F5E99C-41C4-494E-BD5F-EE66CFC11417}" type="slidenum">
              <a:rPr lang="ja-JP" altLang="en-US" smtClean="0"/>
              <a:pPr>
                <a:defRPr/>
              </a:pPr>
              <a:t>4</a:t>
            </a:fld>
            <a:endParaRPr lang="ja-JP" altLang="en-US" dirty="0"/>
          </a:p>
        </p:txBody>
      </p:sp>
    </p:spTree>
    <p:extLst>
      <p:ext uri="{BB962C8B-B14F-4D97-AF65-F5344CB8AC3E}">
        <p14:creationId xmlns="" xmlns:p14="http://schemas.microsoft.com/office/powerpoint/2010/main" val="1321865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altLang="ja-JP" dirty="0" smtClean="0"/>
              <a:t>NEDO</a:t>
            </a:r>
            <a:r>
              <a:rPr kumimoji="1" lang="ja-JP" altLang="en-US" dirty="0" smtClean="0"/>
              <a:t>の水素に関する予算の内１／３は水素利用（</a:t>
            </a:r>
            <a:r>
              <a:rPr kumimoji="1" lang="en-US" altLang="ja-JP" dirty="0" smtClean="0"/>
              <a:t>HRS)</a:t>
            </a:r>
          </a:p>
          <a:p>
            <a:endParaRPr lang="en-US" altLang="ja-JP" sz="1200" dirty="0" smtClean="0">
              <a:latin typeface="+mn-ea"/>
              <a:ea typeface="+mn-ea"/>
            </a:endParaRPr>
          </a:p>
        </p:txBody>
      </p:sp>
      <p:sp>
        <p:nvSpPr>
          <p:cNvPr id="4" name="スライド番号プレースホルダ 3"/>
          <p:cNvSpPr>
            <a:spLocks noGrp="1"/>
          </p:cNvSpPr>
          <p:nvPr>
            <p:ph type="sldNum" sz="quarter" idx="10"/>
          </p:nvPr>
        </p:nvSpPr>
        <p:spPr/>
        <p:txBody>
          <a:bodyPr/>
          <a:lstStyle/>
          <a:p>
            <a:pPr>
              <a:defRPr/>
            </a:pPr>
            <a:fld id="{73F5E99C-41C4-494E-BD5F-EE66CFC11417}" type="slidenum">
              <a:rPr lang="ja-JP" altLang="en-US" smtClean="0"/>
              <a:pPr>
                <a:defRPr/>
              </a:pPr>
              <a:t>5</a:t>
            </a:fld>
            <a:endParaRPr lang="ja-JP" altLang="en-US" dirty="0"/>
          </a:p>
        </p:txBody>
      </p:sp>
    </p:spTree>
    <p:extLst>
      <p:ext uri="{BB962C8B-B14F-4D97-AF65-F5344CB8AC3E}">
        <p14:creationId xmlns="" xmlns:p14="http://schemas.microsoft.com/office/powerpoint/2010/main" val="1321865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lnSpcReduction="10000"/>
          </a:bodyPr>
          <a:lstStyle/>
          <a:p>
            <a:r>
              <a:rPr kumimoji="1" lang="ja-JP" altLang="en-US" dirty="0" smtClean="0"/>
              <a:t>予算の１／３を占める水素利用の事業の簡単な説明</a:t>
            </a:r>
            <a:endParaRPr kumimoji="1" lang="en-US" altLang="ja-JP" dirty="0" smtClean="0"/>
          </a:p>
          <a:p>
            <a:endParaRPr kumimoji="1" lang="en-US" altLang="ja-JP" dirty="0" smtClean="0"/>
          </a:p>
          <a:p>
            <a:r>
              <a:rPr kumimoji="1" lang="ja-JP" altLang="en-US" dirty="0" smtClean="0"/>
              <a:t>２０１５年６月の改訂も書いておく？</a:t>
            </a:r>
          </a:p>
          <a:p>
            <a:endParaRPr lang="en-US" altLang="ja-JP" sz="1200" dirty="0" smtClean="0">
              <a:latin typeface="+mn-ea"/>
              <a:ea typeface="+mn-ea"/>
            </a:endParaRPr>
          </a:p>
        </p:txBody>
      </p:sp>
      <p:sp>
        <p:nvSpPr>
          <p:cNvPr id="4" name="スライド番号プレースホルダ 3"/>
          <p:cNvSpPr>
            <a:spLocks noGrp="1"/>
          </p:cNvSpPr>
          <p:nvPr>
            <p:ph type="sldNum" sz="quarter" idx="10"/>
          </p:nvPr>
        </p:nvSpPr>
        <p:spPr/>
        <p:txBody>
          <a:bodyPr/>
          <a:lstStyle/>
          <a:p>
            <a:pPr>
              <a:defRPr/>
            </a:pPr>
            <a:fld id="{73F5E99C-41C4-494E-BD5F-EE66CFC11417}" type="slidenum">
              <a:rPr lang="ja-JP" altLang="en-US" smtClean="0"/>
              <a:pPr>
                <a:defRPr/>
              </a:pPr>
              <a:t>6</a:t>
            </a:fld>
            <a:endParaRPr lang="ja-JP" altLang="en-US" dirty="0"/>
          </a:p>
        </p:txBody>
      </p:sp>
    </p:spTree>
    <p:extLst>
      <p:ext uri="{BB962C8B-B14F-4D97-AF65-F5344CB8AC3E}">
        <p14:creationId xmlns="" xmlns:p14="http://schemas.microsoft.com/office/powerpoint/2010/main" val="1321865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lnSpcReduction="10000"/>
          </a:bodyPr>
          <a:lstStyle/>
          <a:p>
            <a:r>
              <a:rPr kumimoji="1" lang="en-US" altLang="ja-JP" sz="1200" kern="1200" dirty="0" smtClean="0">
                <a:solidFill>
                  <a:schemeClr val="tx1"/>
                </a:solidFill>
                <a:latin typeface="+mn-lt"/>
                <a:ea typeface="+mn-ea"/>
                <a:cs typeface="+mn-cs"/>
              </a:rPr>
              <a:t>In Japan, construction cost is estimated a few times higher than European and/or American one</a:t>
            </a:r>
            <a:r>
              <a:rPr lang="en-US" altLang="ja-JP" sz="1600" dirty="0" smtClean="0"/>
              <a:t>.  One of the reasons is the strict Japanese hydrogen gas safety regulation.</a:t>
            </a:r>
            <a:endParaRPr lang="en-US" altLang="ja-JP" sz="1200" baseline="0" dirty="0" smtClean="0"/>
          </a:p>
          <a:p>
            <a:endParaRPr lang="en-US" altLang="ja-JP" sz="1200" baseline="0" dirty="0" smtClean="0"/>
          </a:p>
          <a:p>
            <a:r>
              <a:rPr lang="en-US" altLang="ja-JP" sz="1200" baseline="0" dirty="0" smtClean="0"/>
              <a:t>Therefore we are performing a lot of projects regarding the streamlining regulation</a:t>
            </a:r>
          </a:p>
          <a:p>
            <a:endParaRPr lang="en-US" altLang="ja-JP" sz="1200" dirty="0" smtClean="0">
              <a:latin typeface="+mn-ea"/>
              <a:ea typeface="+mn-ea"/>
            </a:endParaRPr>
          </a:p>
        </p:txBody>
      </p:sp>
      <p:sp>
        <p:nvSpPr>
          <p:cNvPr id="4" name="スライド番号プレースホルダ 3"/>
          <p:cNvSpPr>
            <a:spLocks noGrp="1"/>
          </p:cNvSpPr>
          <p:nvPr>
            <p:ph type="sldNum" sz="quarter" idx="10"/>
          </p:nvPr>
        </p:nvSpPr>
        <p:spPr/>
        <p:txBody>
          <a:bodyPr/>
          <a:lstStyle/>
          <a:p>
            <a:pPr>
              <a:defRPr/>
            </a:pPr>
            <a:fld id="{73F5E99C-41C4-494E-BD5F-EE66CFC11417}" type="slidenum">
              <a:rPr lang="ja-JP" altLang="en-US" smtClean="0"/>
              <a:pPr>
                <a:defRPr/>
              </a:pPr>
              <a:t>7</a:t>
            </a:fld>
            <a:endParaRPr lang="ja-JP" altLang="en-US" dirty="0"/>
          </a:p>
        </p:txBody>
      </p:sp>
    </p:spTree>
    <p:extLst>
      <p:ext uri="{BB962C8B-B14F-4D97-AF65-F5344CB8AC3E}">
        <p14:creationId xmlns="" xmlns:p14="http://schemas.microsoft.com/office/powerpoint/2010/main" val="1321865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ja-JP" sz="1000" baseline="0" dirty="0" smtClean="0">
                <a:solidFill>
                  <a:srgbClr val="FF0000"/>
                </a:solidFill>
              </a:rPr>
              <a:t>To reduce the construction cost, another is the cost reduction of equipment in the hydrogen station.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ja-JP" sz="1000" baseline="0" dirty="0" smtClean="0">
                <a:solidFill>
                  <a:srgbClr val="FF0000"/>
                </a:solidFill>
              </a:rPr>
              <a:t>This is the cost breakdown for the stations, hydrogen production unit, compressor, pressure vessel and so 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ja-JP" sz="1000" baseline="0" dirty="0" smtClean="0">
                <a:solidFill>
                  <a:srgbClr val="FF0000"/>
                </a:solidFill>
              </a:rPr>
              <a:t>We are also proceeding the projects for low cost equipment.</a:t>
            </a:r>
          </a:p>
          <a:p>
            <a:endParaRPr lang="en-US" altLang="ja-JP" sz="1200" dirty="0" smtClean="0">
              <a:latin typeface="+mn-ea"/>
              <a:ea typeface="+mn-ea"/>
            </a:endParaRPr>
          </a:p>
        </p:txBody>
      </p:sp>
      <p:sp>
        <p:nvSpPr>
          <p:cNvPr id="4" name="スライド番号プレースホルダ 3"/>
          <p:cNvSpPr>
            <a:spLocks noGrp="1"/>
          </p:cNvSpPr>
          <p:nvPr>
            <p:ph type="sldNum" sz="quarter" idx="10"/>
          </p:nvPr>
        </p:nvSpPr>
        <p:spPr/>
        <p:txBody>
          <a:bodyPr/>
          <a:lstStyle/>
          <a:p>
            <a:pPr>
              <a:defRPr/>
            </a:pPr>
            <a:fld id="{73F5E99C-41C4-494E-BD5F-EE66CFC11417}" type="slidenum">
              <a:rPr lang="ja-JP" altLang="en-US" smtClean="0"/>
              <a:pPr>
                <a:defRPr/>
              </a:pPr>
              <a:t>8</a:t>
            </a:fld>
            <a:endParaRPr lang="ja-JP" altLang="en-US" dirty="0"/>
          </a:p>
        </p:txBody>
      </p:sp>
    </p:spTree>
    <p:extLst>
      <p:ext uri="{BB962C8B-B14F-4D97-AF65-F5344CB8AC3E}">
        <p14:creationId xmlns="" xmlns:p14="http://schemas.microsoft.com/office/powerpoint/2010/main" val="1321865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lnSpcReduction="10000"/>
          </a:bodyPr>
          <a:lstStyle/>
          <a:p>
            <a:r>
              <a:rPr lang="ja-JP" altLang="en-US" sz="1200" dirty="0" smtClean="0">
                <a:latin typeface="+mn-ea"/>
                <a:ea typeface="+mn-ea"/>
              </a:rPr>
              <a:t>水素社会実現のために</a:t>
            </a:r>
            <a:endParaRPr lang="en-US" altLang="ja-JP" sz="1200" dirty="0" smtClean="0">
              <a:latin typeface="+mn-ea"/>
              <a:ea typeface="+mn-ea"/>
            </a:endParaRPr>
          </a:p>
          <a:p>
            <a:r>
              <a:rPr lang="ja-JP" altLang="en-US" sz="1200" dirty="0" smtClean="0">
                <a:latin typeface="+mn-ea"/>
                <a:ea typeface="+mn-ea"/>
              </a:rPr>
              <a:t>ソフト面、ハード面及び社会受容性の観点から必要とされる技術開発等を探索。</a:t>
            </a:r>
            <a:endParaRPr lang="en-US" altLang="ja-JP" sz="1200" dirty="0" smtClean="0">
              <a:latin typeface="+mn-ea"/>
              <a:ea typeface="+mn-ea"/>
            </a:endParaRPr>
          </a:p>
          <a:p>
            <a:endParaRPr lang="en-US" altLang="ja-JP" sz="1200" dirty="0" smtClean="0">
              <a:latin typeface="+mn-ea"/>
              <a:ea typeface="+mn-ea"/>
            </a:endParaRPr>
          </a:p>
          <a:p>
            <a:r>
              <a:rPr lang="ja-JP" altLang="en-US" sz="1200" dirty="0" smtClean="0">
                <a:latin typeface="+mn-ea"/>
                <a:ea typeface="+mn-ea"/>
              </a:rPr>
              <a:t>グリーンは現在進行中のプロジェクト。</a:t>
            </a:r>
            <a:endParaRPr lang="en-US" altLang="ja-JP" sz="1200" dirty="0" smtClean="0">
              <a:latin typeface="+mn-ea"/>
              <a:ea typeface="+mn-ea"/>
            </a:endParaRPr>
          </a:p>
          <a:p>
            <a:r>
              <a:rPr lang="ja-JP" altLang="en-US" sz="1200" dirty="0" smtClean="0">
                <a:latin typeface="+mn-ea"/>
                <a:ea typeface="+mn-ea"/>
              </a:rPr>
              <a:t>その中で、安全・安心に関するプロジェクトについて説明。　（</a:t>
            </a:r>
            <a:r>
              <a:rPr lang="en-US" altLang="ja-JP" sz="1200" dirty="0" smtClean="0">
                <a:latin typeface="+mn-ea"/>
                <a:ea typeface="+mn-ea"/>
              </a:rPr>
              <a:t>S1</a:t>
            </a:r>
            <a:r>
              <a:rPr lang="ja-JP" altLang="en-US" sz="1200" dirty="0" smtClean="0">
                <a:latin typeface="+mn-ea"/>
                <a:ea typeface="+mn-ea"/>
              </a:rPr>
              <a:t>～</a:t>
            </a:r>
            <a:r>
              <a:rPr lang="en-US" altLang="ja-JP" sz="1200" dirty="0" smtClean="0">
                <a:latin typeface="+mn-ea"/>
                <a:ea typeface="+mn-ea"/>
              </a:rPr>
              <a:t>S4)</a:t>
            </a:r>
          </a:p>
          <a:p>
            <a:endParaRPr lang="en-US" altLang="ja-JP" sz="1200" dirty="0" smtClean="0">
              <a:latin typeface="+mn-ea"/>
              <a:ea typeface="+mn-ea"/>
            </a:endParaRPr>
          </a:p>
        </p:txBody>
      </p:sp>
      <p:sp>
        <p:nvSpPr>
          <p:cNvPr id="4" name="スライド番号プレースホルダ 3"/>
          <p:cNvSpPr>
            <a:spLocks noGrp="1"/>
          </p:cNvSpPr>
          <p:nvPr>
            <p:ph type="sldNum" sz="quarter" idx="10"/>
          </p:nvPr>
        </p:nvSpPr>
        <p:spPr/>
        <p:txBody>
          <a:bodyPr/>
          <a:lstStyle/>
          <a:p>
            <a:pPr>
              <a:defRPr/>
            </a:pPr>
            <a:fld id="{73F5E99C-41C4-494E-BD5F-EE66CFC11417}" type="slidenum">
              <a:rPr lang="ja-JP" altLang="en-US" smtClean="0"/>
              <a:pPr>
                <a:defRPr/>
              </a:pPr>
              <a:t>9</a:t>
            </a:fld>
            <a:endParaRPr lang="ja-JP" altLang="en-US" dirty="0"/>
          </a:p>
        </p:txBody>
      </p:sp>
    </p:spTree>
    <p:extLst>
      <p:ext uri="{BB962C8B-B14F-4D97-AF65-F5344CB8AC3E}">
        <p14:creationId xmlns="" xmlns:p14="http://schemas.microsoft.com/office/powerpoint/2010/main" val="13218650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4" name="日付プレースホルダ 3"/>
          <p:cNvSpPr>
            <a:spLocks noGrp="1"/>
          </p:cNvSpPr>
          <p:nvPr>
            <p:ph type="dt" sz="half" idx="10"/>
          </p:nvPr>
        </p:nvSpPr>
        <p:spPr/>
        <p:txBody>
          <a:bodyPr/>
          <a:lstStyle>
            <a:lvl1pPr>
              <a:defRPr/>
            </a:lvl1pPr>
          </a:lstStyle>
          <a:p>
            <a:pPr>
              <a:defRPr/>
            </a:pPr>
            <a:fld id="{533E2B55-2F14-4F00-98DD-A510F9ADB284}" type="datetime1">
              <a:rPr lang="ja-JP" altLang="en-US">
                <a:solidFill>
                  <a:prstClr val="black">
                    <a:tint val="75000"/>
                  </a:prstClr>
                </a:solidFill>
              </a:rPr>
              <a:pPr>
                <a:defRPr/>
              </a:pPr>
              <a:t>2015/10/17</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sz="1600" baseline="0"/>
            </a:lvl1pPr>
          </a:lstStyle>
          <a:p>
            <a:pPr>
              <a:defRPr/>
            </a:pPr>
            <a:fld id="{729B0B53-F8A5-4570-8DDF-FDB959DE09B8}" type="slidenum">
              <a:rPr lang="ja-JP" altLang="en-US">
                <a:solidFill>
                  <a:prstClr val="black">
                    <a:tint val="75000"/>
                  </a:prstClr>
                </a:solidFill>
              </a:rPr>
              <a:pPr>
                <a:defRPr/>
              </a:pPr>
              <a:t>&lt;#&gt;</a:t>
            </a:fld>
            <a:endParaRPr lang="ja-JP" altLang="en-US" dirty="0">
              <a:solidFill>
                <a:prstClr val="black">
                  <a:tint val="75000"/>
                </a:prstClr>
              </a:solidFill>
            </a:endParaRPr>
          </a:p>
        </p:txBody>
      </p:sp>
      <p:pic>
        <p:nvPicPr>
          <p:cNvPr id="7" name="Picture 7"/>
          <p:cNvPicPr>
            <a:picLocks noChangeAspect="1" noChangeArrowheads="1"/>
          </p:cNvPicPr>
          <p:nvPr userDrawn="1"/>
        </p:nvPicPr>
        <p:blipFill>
          <a:blip r:embed="rId2" cstate="email"/>
          <a:srcRect/>
          <a:stretch>
            <a:fillRect/>
          </a:stretch>
        </p:blipFill>
        <p:spPr bwMode="auto">
          <a:xfrm>
            <a:off x="8385243" y="1"/>
            <a:ext cx="1521000" cy="796774"/>
          </a:xfrm>
          <a:prstGeom prst="rect">
            <a:avLst/>
          </a:prstGeom>
          <a:noFill/>
          <a:ln w="9525">
            <a:noFill/>
            <a:miter lim="800000"/>
            <a:headEnd/>
            <a:tailEnd/>
          </a:ln>
        </p:spPr>
      </p:pic>
      <p:pic>
        <p:nvPicPr>
          <p:cNvPr id="8" name="Picture 7" descr="C:\Users\yamashita\Desktop\名称未設定-2-10.png"/>
          <p:cNvPicPr>
            <a:picLocks noChangeAspect="1" noChangeArrowheads="1"/>
          </p:cNvPicPr>
          <p:nvPr userDrawn="1"/>
        </p:nvPicPr>
        <p:blipFill>
          <a:blip r:embed="rId3" cstate="print"/>
          <a:srcRect/>
          <a:stretch>
            <a:fillRect/>
          </a:stretch>
        </p:blipFill>
        <p:spPr bwMode="auto">
          <a:xfrm>
            <a:off x="0" y="0"/>
            <a:ext cx="10029564" cy="6858000"/>
          </a:xfrm>
          <a:prstGeom prst="rect">
            <a:avLst/>
          </a:prstGeom>
          <a:noFill/>
          <a:ln w="9525">
            <a:noFill/>
            <a:miter lim="800000"/>
            <a:headEnd/>
            <a:tailEnd/>
          </a:ln>
        </p:spPr>
      </p:pic>
      <p:sp>
        <p:nvSpPr>
          <p:cNvPr id="9" name="スライド番号プレースホルダ 5"/>
          <p:cNvSpPr txBox="1">
            <a:spLocks/>
          </p:cNvSpPr>
          <p:nvPr userDrawn="1"/>
        </p:nvSpPr>
        <p:spPr>
          <a:xfrm>
            <a:off x="7594080" y="6345324"/>
            <a:ext cx="2311920" cy="365881"/>
          </a:xfrm>
          <a:prstGeom prst="rect">
            <a:avLst/>
          </a:prstGeom>
        </p:spPr>
        <p:txBody>
          <a:bodyPr vert="horz" lIns="88686" tIns="44343" rIns="88686" bIns="44343" rtlCol="0" anchor="ctr"/>
          <a:lstStyle>
            <a:lvl1pPr algn="r" fontAlgn="auto">
              <a:spcBef>
                <a:spcPts val="0"/>
              </a:spcBef>
              <a:spcAft>
                <a:spcPts val="0"/>
              </a:spcAft>
              <a:defRPr sz="1600" baseline="0">
                <a:solidFill>
                  <a:schemeClr val="tx1">
                    <a:tint val="75000"/>
                  </a:schemeClr>
                </a:solidFill>
                <a:latin typeface="ＭＳ Ｐゴシック" pitchFamily="50" charset="-128"/>
                <a:ea typeface="ＭＳ Ｐゴシック" pitchFamily="50" charset="-12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6CF48AD-4992-4A50-9A00-3807D7758662}" type="slidenum">
              <a:rPr kumimoji="1" lang="ja-JP" altLang="en-US" sz="1600" b="0" i="0" u="none" strike="noStrike" kern="1200" cap="none" spc="0" normalizeH="0" baseline="0" noProof="0" smtClean="0">
                <a:ln>
                  <a:noFill/>
                </a:ln>
                <a:solidFill>
                  <a:prstClr val="black">
                    <a:tint val="75000"/>
                  </a:prstClr>
                </a:solidFill>
                <a:effectLst/>
                <a:uLnTx/>
                <a:uFillTx/>
                <a:latin typeface="ＭＳ Ｐゴシック" pitchFamily="50" charset="-128"/>
                <a:ea typeface="ＭＳ Ｐゴシック"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&lt;#&gt;</a:t>
            </a:fld>
            <a:endParaRPr kumimoji="1" lang="ja-JP" altLang="en-US" sz="1600" b="0" i="0" u="none" strike="noStrike" kern="1200" cap="none" spc="0" normalizeH="0" baseline="0" noProof="0" dirty="0">
              <a:ln>
                <a:noFill/>
              </a:ln>
              <a:solidFill>
                <a:prstClr val="black">
                  <a:tint val="75000"/>
                </a:prstClr>
              </a:solidFill>
              <a:effectLst/>
              <a:uLnTx/>
              <a:uFillTx/>
              <a:latin typeface="ＭＳ Ｐゴシック" pitchFamily="50" charset="-128"/>
              <a:ea typeface="ＭＳ Ｐゴシック" pitchFamily="50" charset="-128"/>
              <a:cs typeface="+mn-cs"/>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lvl1pPr eaLnBrk="1" latinLnBrk="0" hangingPunct="1">
              <a:defRPr kumimoji="0" lang="ja-JP" sz="2800"/>
            </a:lvl1pPr>
          </a:lstStyle>
          <a:p>
            <a:r>
              <a:rPr lang="ja-JP" altLang="en-US" smtClean="0"/>
              <a:t>マスター タイトルの書式設定</a:t>
            </a:r>
            <a:endParaRPr/>
          </a:p>
        </p:txBody>
      </p:sp>
      <p:sp>
        <p:nvSpPr>
          <p:cNvPr id="3" name="Date Placeholder 2"/>
          <p:cNvSpPr>
            <a:spLocks noGrp="1"/>
          </p:cNvSpPr>
          <p:nvPr>
            <p:ph type="dt" sz="half" idx="10"/>
          </p:nvPr>
        </p:nvSpPr>
        <p:spPr>
          <a:xfrm>
            <a:off x="495300" y="6356351"/>
            <a:ext cx="2311400" cy="365125"/>
          </a:xfrm>
          <a:prstGeom prst="rect">
            <a:avLst/>
          </a:prstGeom>
        </p:spPr>
        <p:txBody>
          <a:bodyPr/>
          <a:lstStyle>
            <a:lvl1pPr fontAlgn="auto">
              <a:spcBef>
                <a:spcPts val="0"/>
              </a:spcBef>
              <a:spcAft>
                <a:spcPts val="0"/>
              </a:spcAft>
              <a:defRPr>
                <a:latin typeface="+mn-lt"/>
                <a:ea typeface="+mn-ea"/>
              </a:defRPr>
            </a:lvl1pPr>
          </a:lstStyle>
          <a:p>
            <a:pPr>
              <a:defRPr/>
            </a:pPr>
            <a:fld id="{C241A1BF-09F8-4AD3-82A9-5E91535BC27C}" type="datetimeFigureOut">
              <a:rPr lang="ja-JP" altLang="en-US"/>
              <a:pPr>
                <a:defRPr/>
              </a:pPr>
              <a:t>2015/10/17</a:t>
            </a:fld>
            <a:endParaRPr kumimoji="0" lang="ja-JP" dirty="0"/>
          </a:p>
        </p:txBody>
      </p:sp>
      <p:sp>
        <p:nvSpPr>
          <p:cNvPr id="4" name="Footer Placeholder 3"/>
          <p:cNvSpPr>
            <a:spLocks noGrp="1"/>
          </p:cNvSpPr>
          <p:nvPr>
            <p:ph type="ftr" sz="quarter" idx="11"/>
          </p:nvPr>
        </p:nvSpPr>
        <p:spPr>
          <a:xfrm>
            <a:off x="3384550" y="6356351"/>
            <a:ext cx="3136900" cy="365125"/>
          </a:xfrm>
          <a:prstGeom prst="rect">
            <a:avLst/>
          </a:prstGeom>
        </p:spPr>
        <p:txBody>
          <a:bodyPr/>
          <a:lstStyle>
            <a:lvl1pPr fontAlgn="auto">
              <a:spcBef>
                <a:spcPts val="0"/>
              </a:spcBef>
              <a:spcAft>
                <a:spcPts val="0"/>
              </a:spcAft>
              <a:defRPr kumimoji="0">
                <a:latin typeface="+mn-lt"/>
                <a:ea typeface="+mn-ea"/>
              </a:defRPr>
            </a:lvl1pPr>
          </a:lstStyle>
          <a:p>
            <a:pPr>
              <a:defRPr/>
            </a:pPr>
            <a:endParaRPr lang="ja-JP" dirty="0"/>
          </a:p>
        </p:txBody>
      </p:sp>
      <p:sp>
        <p:nvSpPr>
          <p:cNvPr id="5" name="Slide Number Placeholder 4"/>
          <p:cNvSpPr>
            <a:spLocks noGrp="1"/>
          </p:cNvSpPr>
          <p:nvPr>
            <p:ph type="sldNum" sz="quarter" idx="12"/>
          </p:nvPr>
        </p:nvSpPr>
        <p:spPr>
          <a:xfrm>
            <a:off x="7099300" y="6356351"/>
            <a:ext cx="2311400" cy="365125"/>
          </a:xfrm>
          <a:prstGeom prst="rect">
            <a:avLst/>
          </a:prstGeom>
        </p:spPr>
        <p:txBody>
          <a:bodyPr/>
          <a:lstStyle>
            <a:lvl1pPr fontAlgn="auto">
              <a:spcBef>
                <a:spcPts val="0"/>
              </a:spcBef>
              <a:spcAft>
                <a:spcPts val="0"/>
              </a:spcAft>
              <a:defRPr>
                <a:latin typeface="+mn-lt"/>
                <a:ea typeface="+mn-ea"/>
              </a:defRPr>
            </a:lvl1pPr>
          </a:lstStyle>
          <a:p>
            <a:pPr>
              <a:defRPr/>
            </a:pPr>
            <a:fld id="{F31D2E14-0010-44DF-8650-40BA8E43F326}" type="slidenum">
              <a:rPr lang="en-US" altLang="ja-JP"/>
              <a:pPr>
                <a:defRPr/>
              </a:pPr>
              <a:t>&lt;#&gt;</a:t>
            </a:fld>
            <a:endParaRPr kumimoji="0" lang="ja-JP" dirty="0"/>
          </a:p>
        </p:txBody>
      </p:sp>
      <p:pic>
        <p:nvPicPr>
          <p:cNvPr id="7" name="Picture 6" descr="C:\Users\yamashita\Desktop\名称未設定-2-09.png"/>
          <p:cNvPicPr>
            <a:picLocks noChangeAspect="1" noChangeArrowheads="1"/>
          </p:cNvPicPr>
          <p:nvPr userDrawn="1"/>
        </p:nvPicPr>
        <p:blipFill>
          <a:blip r:embed="rId2" cstate="print"/>
          <a:srcRect/>
          <a:stretch>
            <a:fillRect/>
          </a:stretch>
        </p:blipFill>
        <p:spPr bwMode="auto">
          <a:xfrm>
            <a:off x="0" y="0"/>
            <a:ext cx="9957556" cy="6862763"/>
          </a:xfrm>
          <a:prstGeom prst="rect">
            <a:avLst/>
          </a:prstGeom>
          <a:noFill/>
          <a:ln w="9525">
            <a:noFill/>
            <a:miter lim="800000"/>
            <a:headEnd/>
            <a:tailEnd/>
          </a:ln>
        </p:spPr>
      </p:pic>
      <p:sp>
        <p:nvSpPr>
          <p:cNvPr id="8" name="スライド番号プレースホルダ 5"/>
          <p:cNvSpPr txBox="1">
            <a:spLocks/>
          </p:cNvSpPr>
          <p:nvPr userDrawn="1"/>
        </p:nvSpPr>
        <p:spPr>
          <a:xfrm>
            <a:off x="7437276" y="6273316"/>
            <a:ext cx="2311920" cy="365881"/>
          </a:xfrm>
          <a:prstGeom prst="rect">
            <a:avLst/>
          </a:prstGeom>
        </p:spPr>
        <p:txBody>
          <a:bodyPr vert="horz" lIns="88686" tIns="44343" rIns="88686" bIns="44343" rtlCol="0" anchor="ctr"/>
          <a:lstStyle>
            <a:lvl1pPr algn="r" fontAlgn="auto">
              <a:spcBef>
                <a:spcPts val="0"/>
              </a:spcBef>
              <a:spcAft>
                <a:spcPts val="0"/>
              </a:spcAft>
              <a:defRPr sz="1600" baseline="0">
                <a:solidFill>
                  <a:schemeClr val="tx1">
                    <a:tint val="75000"/>
                  </a:schemeClr>
                </a:solidFill>
                <a:latin typeface="ＭＳ Ｐゴシック" pitchFamily="50" charset="-128"/>
                <a:ea typeface="ＭＳ Ｐゴシック" pitchFamily="50" charset="-12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6CF48AD-4992-4A50-9A00-3807D7758662}" type="slidenum">
              <a:rPr kumimoji="1" lang="ja-JP" altLang="en-US" sz="1600" b="0" i="0" u="none" strike="noStrike" kern="1200" cap="none" spc="0" normalizeH="0" baseline="0" noProof="0" smtClean="0">
                <a:ln>
                  <a:noFill/>
                </a:ln>
                <a:solidFill>
                  <a:prstClr val="black">
                    <a:tint val="75000"/>
                  </a:prstClr>
                </a:solidFill>
                <a:effectLst/>
                <a:uLnTx/>
                <a:uFillTx/>
                <a:latin typeface="ＭＳ Ｐゴシック" pitchFamily="50" charset="-128"/>
                <a:ea typeface="ＭＳ Ｐゴシック"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&lt;#&gt;</a:t>
            </a:fld>
            <a:endParaRPr kumimoji="1" lang="ja-JP" altLang="en-US" sz="1600" b="0" i="0" u="none" strike="noStrike" kern="1200" cap="none" spc="0" normalizeH="0" baseline="0" noProof="0" dirty="0">
              <a:ln>
                <a:noFill/>
              </a:ln>
              <a:solidFill>
                <a:prstClr val="black">
                  <a:tint val="75000"/>
                </a:prstClr>
              </a:solidFill>
              <a:effectLst/>
              <a:uLnTx/>
              <a:uFillTx/>
              <a:latin typeface="ＭＳ Ｐゴシック" pitchFamily="50" charset="-128"/>
              <a:ea typeface="ＭＳ Ｐゴシック" pitchFamily="50" charset="-128"/>
              <a:cs typeface="+mn-cs"/>
            </a:endParaRPr>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742950" y="2130426"/>
            <a:ext cx="8420100" cy="1470025"/>
          </a:xfrm>
        </p:spPr>
        <p:txBody>
          <a:bodyPr/>
          <a:lstStyle/>
          <a:p>
            <a:r>
              <a:rPr lang="de-DE" dirty="0" smtClean="0"/>
              <a:t>Titelmasterformat durch Klicken bearbeiten</a:t>
            </a:r>
            <a:endParaRPr lang="de-DE" dirty="0"/>
          </a:p>
        </p:txBody>
      </p:sp>
      <p:sp>
        <p:nvSpPr>
          <p:cNvPr id="3" name="Untertitel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4"/>
          <p:cNvSpPr>
            <a:spLocks noGrp="1" noChangeArrowheads="1"/>
          </p:cNvSpPr>
          <p:nvPr>
            <p:ph type="dt" sz="half" idx="10"/>
          </p:nvPr>
        </p:nvSpPr>
        <p:spPr>
          <a:xfrm>
            <a:off x="0" y="6400800"/>
            <a:ext cx="2063750" cy="457200"/>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50" charset="-128"/>
              </a:defRPr>
            </a:lvl1pPr>
          </a:lstStyle>
          <a:p>
            <a:pPr>
              <a:defRPr/>
            </a:pPr>
            <a:endParaRPr lang="ja-JP" altLang="ja-JP" dirty="0"/>
          </a:p>
        </p:txBody>
      </p:sp>
      <p:sp>
        <p:nvSpPr>
          <p:cNvPr id="9" name="Rectangle 5"/>
          <p:cNvSpPr>
            <a:spLocks noGrp="1" noChangeArrowheads="1"/>
          </p:cNvSpPr>
          <p:nvPr>
            <p:ph type="ftr" sz="quarter" idx="3"/>
          </p:nvPr>
        </p:nvSpPr>
        <p:spPr bwMode="auto">
          <a:xfrm>
            <a:off x="3384550" y="6535738"/>
            <a:ext cx="3136900" cy="2778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base">
              <a:defRPr sz="1400">
                <a:solidFill>
                  <a:schemeClr val="tx1"/>
                </a:solidFill>
                <a:latin typeface="Arial" charset="0"/>
              </a:defRPr>
            </a:lvl1pPr>
          </a:lstStyle>
          <a:p>
            <a:pPr>
              <a:defRPr/>
            </a:pPr>
            <a:r>
              <a:rPr lang="en-US" altLang="ja-JP" dirty="0" smtClean="0"/>
              <a:t>Horiuchi, NEDO</a:t>
            </a:r>
            <a:r>
              <a:rPr lang="en-GB" dirty="0" smtClean="0"/>
              <a:t> </a:t>
            </a:r>
            <a:r>
              <a:rPr lang="en-US" dirty="0" smtClean="0"/>
              <a:t>7</a:t>
            </a:r>
            <a:r>
              <a:rPr lang="en-GB" dirty="0" smtClean="0"/>
              <a:t> October 2013</a:t>
            </a:r>
            <a:endParaRPr lang="en-GB" dirty="0"/>
          </a:p>
        </p:txBody>
      </p:sp>
      <p:sp>
        <p:nvSpPr>
          <p:cNvPr id="10" name="Rectangle 6"/>
          <p:cNvSpPr>
            <a:spLocks noGrp="1" noChangeArrowheads="1"/>
          </p:cNvSpPr>
          <p:nvPr>
            <p:ph type="sldNum" sz="quarter" idx="4"/>
          </p:nvPr>
        </p:nvSpPr>
        <p:spPr bwMode="auto">
          <a:xfrm>
            <a:off x="7803796" y="6525344"/>
            <a:ext cx="206375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base">
              <a:defRPr sz="1400">
                <a:solidFill>
                  <a:schemeClr val="tx1"/>
                </a:solidFill>
                <a:latin typeface="Arial" charset="0"/>
                <a:ea typeface="ＭＳ Ｐゴシック" pitchFamily="50" charset="-128"/>
              </a:defRPr>
            </a:lvl1pPr>
          </a:lstStyle>
          <a:p>
            <a:pPr>
              <a:defRPr/>
            </a:pPr>
            <a:fld id="{B1BD6A65-E653-494C-B95B-26EFAF627ECB}" type="slidenum">
              <a:rPr lang="en-GB" altLang="ja-JP" smtClean="0"/>
              <a:pPr>
                <a:defRPr/>
              </a:pPr>
              <a:t>&lt;#&gt;</a:t>
            </a:fld>
            <a:r>
              <a:rPr lang="en-GB" altLang="ja-JP" dirty="0" smtClean="0"/>
              <a:t>/21</a:t>
            </a:r>
            <a:endParaRPr lang="en-GB" altLang="ja-JP"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1_白紙">
    <p:spTree>
      <p:nvGrpSpPr>
        <p:cNvPr id="1" name=""/>
        <p:cNvGrpSpPr/>
        <p:nvPr/>
      </p:nvGrpSpPr>
      <p:grpSpPr>
        <a:xfrm>
          <a:off x="0" y="0"/>
          <a:ext cx="0" cy="0"/>
          <a:chOff x="0" y="0"/>
          <a:chExt cx="0" cy="0"/>
        </a:xfrm>
      </p:grpSpPr>
      <p:sp>
        <p:nvSpPr>
          <p:cNvPr id="4" name="日付プレースホルダ 3"/>
          <p:cNvSpPr>
            <a:spLocks noGrp="1"/>
          </p:cNvSpPr>
          <p:nvPr>
            <p:ph type="dt" sz="half" idx="10"/>
          </p:nvPr>
        </p:nvSpPr>
        <p:spPr/>
        <p:txBody>
          <a:bodyPr/>
          <a:lstStyle>
            <a:lvl1pPr>
              <a:defRPr/>
            </a:lvl1pPr>
          </a:lstStyle>
          <a:p>
            <a:pPr>
              <a:defRPr/>
            </a:pPr>
            <a:fld id="{533E2B55-2F14-4F00-98DD-A510F9ADB284}" type="datetime1">
              <a:rPr lang="ja-JP" altLang="en-US">
                <a:solidFill>
                  <a:prstClr val="black">
                    <a:tint val="75000"/>
                  </a:prstClr>
                </a:solidFill>
              </a:rPr>
              <a:pPr>
                <a:defRPr/>
              </a:pPr>
              <a:t>2015/10/17</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sz="1600" baseline="0"/>
            </a:lvl1pPr>
          </a:lstStyle>
          <a:p>
            <a:pPr>
              <a:defRPr/>
            </a:pPr>
            <a:fld id="{729B0B53-F8A5-4570-8DDF-FDB959DE09B8}" type="slidenum">
              <a:rPr lang="ja-JP" altLang="en-US">
                <a:solidFill>
                  <a:prstClr val="black">
                    <a:tint val="75000"/>
                  </a:prstClr>
                </a:solidFill>
              </a:rPr>
              <a:pPr>
                <a:defRPr/>
              </a:pPr>
              <a:t>&lt;#&gt;</a:t>
            </a:fld>
            <a:endParaRPr lang="ja-JP" altLang="en-US" dirty="0">
              <a:solidFill>
                <a:prstClr val="black">
                  <a:tint val="75000"/>
                </a:prstClr>
              </a:solidFill>
            </a:endParaRPr>
          </a:p>
        </p:txBody>
      </p:sp>
      <p:pic>
        <p:nvPicPr>
          <p:cNvPr id="7" name="Picture 7"/>
          <p:cNvPicPr>
            <a:picLocks noChangeAspect="1" noChangeArrowheads="1"/>
          </p:cNvPicPr>
          <p:nvPr userDrawn="1"/>
        </p:nvPicPr>
        <p:blipFill>
          <a:blip r:embed="rId2" cstate="email"/>
          <a:srcRect/>
          <a:stretch>
            <a:fillRect/>
          </a:stretch>
        </p:blipFill>
        <p:spPr bwMode="auto">
          <a:xfrm>
            <a:off x="8385243" y="1"/>
            <a:ext cx="1521000" cy="796774"/>
          </a:xfrm>
          <a:prstGeom prst="rect">
            <a:avLst/>
          </a:prstGeom>
          <a:noFill/>
          <a:ln w="9525">
            <a:noFill/>
            <a:miter lim="800000"/>
            <a:headEnd/>
            <a:tailEnd/>
          </a:ln>
        </p:spPr>
      </p:pic>
      <p:pic>
        <p:nvPicPr>
          <p:cNvPr id="8" name="Picture 7" descr="C:\Users\yamashita\Desktop\名称未設定-2-10.png"/>
          <p:cNvPicPr>
            <a:picLocks noChangeAspect="1" noChangeArrowheads="1"/>
          </p:cNvPicPr>
          <p:nvPr userDrawn="1"/>
        </p:nvPicPr>
        <p:blipFill>
          <a:blip r:embed="rId3" cstate="print"/>
          <a:srcRect/>
          <a:stretch>
            <a:fillRect/>
          </a:stretch>
        </p:blipFill>
        <p:spPr bwMode="auto">
          <a:xfrm>
            <a:off x="0" y="0"/>
            <a:ext cx="10029564" cy="6858000"/>
          </a:xfrm>
          <a:prstGeom prst="rect">
            <a:avLst/>
          </a:prstGeom>
          <a:noFill/>
          <a:ln w="9525">
            <a:noFill/>
            <a:miter lim="800000"/>
            <a:headEnd/>
            <a:tailEnd/>
          </a:ln>
        </p:spPr>
      </p:pic>
      <p:sp>
        <p:nvSpPr>
          <p:cNvPr id="9" name="スライド番号プレースホルダ 5"/>
          <p:cNvSpPr txBox="1">
            <a:spLocks/>
          </p:cNvSpPr>
          <p:nvPr userDrawn="1"/>
        </p:nvSpPr>
        <p:spPr>
          <a:xfrm>
            <a:off x="7594080" y="6345324"/>
            <a:ext cx="2311920" cy="365881"/>
          </a:xfrm>
          <a:prstGeom prst="rect">
            <a:avLst/>
          </a:prstGeom>
        </p:spPr>
        <p:txBody>
          <a:bodyPr vert="horz" lIns="88686" tIns="44343" rIns="88686" bIns="44343" rtlCol="0" anchor="ctr"/>
          <a:lstStyle>
            <a:lvl1pPr algn="r" fontAlgn="auto">
              <a:spcBef>
                <a:spcPts val="0"/>
              </a:spcBef>
              <a:spcAft>
                <a:spcPts val="0"/>
              </a:spcAft>
              <a:defRPr sz="1600" baseline="0">
                <a:solidFill>
                  <a:schemeClr val="tx1">
                    <a:tint val="75000"/>
                  </a:schemeClr>
                </a:solidFill>
                <a:latin typeface="ＭＳ Ｐゴシック" pitchFamily="50" charset="-128"/>
                <a:ea typeface="ＭＳ Ｐゴシック" pitchFamily="50" charset="-12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6CF48AD-4992-4A50-9A00-3807D7758662}" type="slidenum">
              <a:rPr kumimoji="1" lang="ja-JP" altLang="en-US" sz="1600" b="0" i="0" u="none" strike="noStrike" kern="1200" cap="none" spc="0" normalizeH="0" baseline="0" noProof="0" smtClean="0">
                <a:ln>
                  <a:noFill/>
                </a:ln>
                <a:solidFill>
                  <a:prstClr val="black">
                    <a:tint val="75000"/>
                  </a:prstClr>
                </a:solidFill>
                <a:effectLst/>
                <a:uLnTx/>
                <a:uFillTx/>
                <a:latin typeface="ＭＳ Ｐゴシック" pitchFamily="50" charset="-128"/>
                <a:ea typeface="ＭＳ Ｐゴシック"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&lt;#&gt;</a:t>
            </a:fld>
            <a:endParaRPr kumimoji="1" lang="ja-JP" altLang="en-US" sz="1600" b="0" i="0" u="none" strike="noStrike" kern="1200" cap="none" spc="0" normalizeH="0" baseline="0" noProof="0" dirty="0">
              <a:ln>
                <a:noFill/>
              </a:ln>
              <a:solidFill>
                <a:prstClr val="black">
                  <a:tint val="75000"/>
                </a:prstClr>
              </a:solidFill>
              <a:effectLst/>
              <a:uLnTx/>
              <a:uFillTx/>
              <a:latin typeface="ＭＳ Ｐゴシック" pitchFamily="50" charset="-128"/>
              <a:ea typeface="ＭＳ Ｐゴシック" pitchFamily="50" charset="-128"/>
              <a:cs typeface="+mn-cs"/>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2_白紙">
    <p:spTree>
      <p:nvGrpSpPr>
        <p:cNvPr id="1" name=""/>
        <p:cNvGrpSpPr/>
        <p:nvPr/>
      </p:nvGrpSpPr>
      <p:grpSpPr>
        <a:xfrm>
          <a:off x="0" y="0"/>
          <a:ext cx="0" cy="0"/>
          <a:chOff x="0" y="0"/>
          <a:chExt cx="0" cy="0"/>
        </a:xfrm>
      </p:grpSpPr>
      <p:sp>
        <p:nvSpPr>
          <p:cNvPr id="4" name="日付プレースホルダ 3"/>
          <p:cNvSpPr>
            <a:spLocks noGrp="1"/>
          </p:cNvSpPr>
          <p:nvPr>
            <p:ph type="dt" sz="half" idx="10"/>
          </p:nvPr>
        </p:nvSpPr>
        <p:spPr/>
        <p:txBody>
          <a:bodyPr/>
          <a:lstStyle>
            <a:lvl1pPr>
              <a:defRPr/>
            </a:lvl1pPr>
          </a:lstStyle>
          <a:p>
            <a:pPr>
              <a:defRPr/>
            </a:pPr>
            <a:fld id="{533E2B55-2F14-4F00-98DD-A510F9ADB284}" type="datetime1">
              <a:rPr lang="ja-JP" altLang="en-US">
                <a:solidFill>
                  <a:prstClr val="black">
                    <a:tint val="75000"/>
                  </a:prstClr>
                </a:solidFill>
              </a:rPr>
              <a:pPr>
                <a:defRPr/>
              </a:pPr>
              <a:t>2015/10/17</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sz="1600" baseline="0"/>
            </a:lvl1pPr>
          </a:lstStyle>
          <a:p>
            <a:pPr>
              <a:defRPr/>
            </a:pPr>
            <a:fld id="{729B0B53-F8A5-4570-8DDF-FDB959DE09B8}" type="slidenum">
              <a:rPr lang="ja-JP" altLang="en-US">
                <a:solidFill>
                  <a:prstClr val="black">
                    <a:tint val="75000"/>
                  </a:prstClr>
                </a:solidFill>
              </a:rPr>
              <a:pPr>
                <a:defRPr/>
              </a:pPr>
              <a:t>&lt;#&gt;</a:t>
            </a:fld>
            <a:endParaRPr lang="ja-JP" altLang="en-US" dirty="0">
              <a:solidFill>
                <a:prstClr val="black">
                  <a:tint val="75000"/>
                </a:prstClr>
              </a:solidFill>
            </a:endParaRPr>
          </a:p>
        </p:txBody>
      </p:sp>
      <p:pic>
        <p:nvPicPr>
          <p:cNvPr id="7" name="Picture 7"/>
          <p:cNvPicPr>
            <a:picLocks noChangeAspect="1" noChangeArrowheads="1"/>
          </p:cNvPicPr>
          <p:nvPr userDrawn="1"/>
        </p:nvPicPr>
        <p:blipFill>
          <a:blip r:embed="rId2" cstate="email"/>
          <a:srcRect/>
          <a:stretch>
            <a:fillRect/>
          </a:stretch>
        </p:blipFill>
        <p:spPr bwMode="auto">
          <a:xfrm>
            <a:off x="8385243" y="1"/>
            <a:ext cx="1521000" cy="796774"/>
          </a:xfrm>
          <a:prstGeom prst="rect">
            <a:avLst/>
          </a:prstGeom>
          <a:noFill/>
          <a:ln w="9525">
            <a:noFill/>
            <a:miter lim="800000"/>
            <a:headEnd/>
            <a:tailEnd/>
          </a:ln>
        </p:spPr>
      </p:pic>
      <p:pic>
        <p:nvPicPr>
          <p:cNvPr id="8" name="Picture 7" descr="C:\Users\yamashita\Desktop\名称未設定-2-10.png"/>
          <p:cNvPicPr>
            <a:picLocks noChangeAspect="1" noChangeArrowheads="1"/>
          </p:cNvPicPr>
          <p:nvPr userDrawn="1"/>
        </p:nvPicPr>
        <p:blipFill>
          <a:blip r:embed="rId3" cstate="print"/>
          <a:srcRect/>
          <a:stretch>
            <a:fillRect/>
          </a:stretch>
        </p:blipFill>
        <p:spPr bwMode="auto">
          <a:xfrm>
            <a:off x="0" y="0"/>
            <a:ext cx="10029564" cy="6858000"/>
          </a:xfrm>
          <a:prstGeom prst="rect">
            <a:avLst/>
          </a:prstGeom>
          <a:noFill/>
          <a:ln w="9525">
            <a:noFill/>
            <a:miter lim="800000"/>
            <a:headEnd/>
            <a:tailEnd/>
          </a:ln>
        </p:spPr>
      </p:pic>
      <p:sp>
        <p:nvSpPr>
          <p:cNvPr id="9" name="スライド番号プレースホルダ 5"/>
          <p:cNvSpPr txBox="1">
            <a:spLocks/>
          </p:cNvSpPr>
          <p:nvPr userDrawn="1"/>
        </p:nvSpPr>
        <p:spPr>
          <a:xfrm>
            <a:off x="7594080" y="6345324"/>
            <a:ext cx="2311920" cy="365881"/>
          </a:xfrm>
          <a:prstGeom prst="rect">
            <a:avLst/>
          </a:prstGeom>
        </p:spPr>
        <p:txBody>
          <a:bodyPr vert="horz" lIns="88686" tIns="44343" rIns="88686" bIns="44343" rtlCol="0" anchor="ctr"/>
          <a:lstStyle>
            <a:lvl1pPr algn="r" fontAlgn="auto">
              <a:spcBef>
                <a:spcPts val="0"/>
              </a:spcBef>
              <a:spcAft>
                <a:spcPts val="0"/>
              </a:spcAft>
              <a:defRPr sz="1600" baseline="0">
                <a:solidFill>
                  <a:schemeClr val="tx1">
                    <a:tint val="75000"/>
                  </a:schemeClr>
                </a:solidFill>
                <a:latin typeface="ＭＳ Ｐゴシック" pitchFamily="50" charset="-128"/>
                <a:ea typeface="ＭＳ Ｐゴシック" pitchFamily="50" charset="-12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6CF48AD-4992-4A50-9A00-3807D7758662}" type="slidenum">
              <a:rPr kumimoji="1" lang="ja-JP" altLang="en-US" sz="1600" b="0" i="0" u="none" strike="noStrike" kern="1200" cap="none" spc="0" normalizeH="0" baseline="0" noProof="0" smtClean="0">
                <a:ln>
                  <a:noFill/>
                </a:ln>
                <a:solidFill>
                  <a:prstClr val="black">
                    <a:tint val="75000"/>
                  </a:prstClr>
                </a:solidFill>
                <a:effectLst/>
                <a:uLnTx/>
                <a:uFillTx/>
                <a:latin typeface="ＭＳ Ｐゴシック" pitchFamily="50" charset="-128"/>
                <a:ea typeface="ＭＳ Ｐゴシック"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&lt;#&gt;</a:t>
            </a:fld>
            <a:endParaRPr kumimoji="1" lang="ja-JP" altLang="en-US" sz="1600" b="0" i="0" u="none" strike="noStrike" kern="1200" cap="none" spc="0" normalizeH="0" baseline="0" noProof="0" dirty="0">
              <a:ln>
                <a:noFill/>
              </a:ln>
              <a:solidFill>
                <a:prstClr val="black">
                  <a:tint val="75000"/>
                </a:prstClr>
              </a:solidFill>
              <a:effectLst/>
              <a:uLnTx/>
              <a:uFillTx/>
              <a:latin typeface="ＭＳ Ｐゴシック" pitchFamily="50" charset="-128"/>
              <a:ea typeface="ＭＳ Ｐゴシック" pitchFamily="50" charset="-128"/>
              <a:cs typeface="+mn-cs"/>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482" name="タイトル プレースホルダ 1"/>
          <p:cNvSpPr>
            <a:spLocks noGrp="1"/>
          </p:cNvSpPr>
          <p:nvPr>
            <p:ph type="title"/>
          </p:nvPr>
        </p:nvSpPr>
        <p:spPr bwMode="auto">
          <a:xfrm>
            <a:off x="496081" y="275167"/>
            <a:ext cx="8915400" cy="1143000"/>
          </a:xfrm>
          <a:prstGeom prst="rect">
            <a:avLst/>
          </a:prstGeom>
          <a:noFill/>
          <a:ln w="9525">
            <a:noFill/>
            <a:miter lim="800000"/>
            <a:headEnd/>
            <a:tailEnd/>
          </a:ln>
        </p:spPr>
        <p:txBody>
          <a:bodyPr vert="horz" wrap="square" lIns="88686" tIns="44343" rIns="88686" bIns="44343" numCol="1" anchor="ctr" anchorCtr="0" compatLnSpc="1">
            <a:prstTxWarp prst="textNoShape">
              <a:avLst/>
            </a:prstTxWarp>
          </a:bodyPr>
          <a:lstStyle/>
          <a:p>
            <a:pPr lvl="0"/>
            <a:r>
              <a:rPr lang="ja-JP" altLang="en-US" smtClean="0"/>
              <a:t>マスタ タイトルの書式設定</a:t>
            </a:r>
          </a:p>
        </p:txBody>
      </p:sp>
      <p:sp>
        <p:nvSpPr>
          <p:cNvPr id="20483" name="テキスト プレースホルダ 2"/>
          <p:cNvSpPr>
            <a:spLocks noGrp="1"/>
          </p:cNvSpPr>
          <p:nvPr>
            <p:ph type="body" idx="1"/>
          </p:nvPr>
        </p:nvSpPr>
        <p:spPr bwMode="auto">
          <a:xfrm>
            <a:off x="496081" y="1599596"/>
            <a:ext cx="8915400" cy="4526643"/>
          </a:xfrm>
          <a:prstGeom prst="rect">
            <a:avLst/>
          </a:prstGeom>
          <a:noFill/>
          <a:ln w="9525">
            <a:noFill/>
            <a:miter lim="800000"/>
            <a:headEnd/>
            <a:tailEnd/>
          </a:ln>
        </p:spPr>
        <p:txBody>
          <a:bodyPr vert="horz" wrap="square" lIns="88686" tIns="44343" rIns="88686" bIns="44343"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94521" y="6356048"/>
            <a:ext cx="2311920" cy="365881"/>
          </a:xfrm>
          <a:prstGeom prst="rect">
            <a:avLst/>
          </a:prstGeom>
        </p:spPr>
        <p:txBody>
          <a:bodyPr vert="horz" lIns="88686" tIns="44343" rIns="88686" bIns="44343"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B10FDE29-B2C2-42FD-B476-FEBCCD04FA57}" type="datetime1">
              <a:rPr lang="ja-JP" altLang="en-US">
                <a:solidFill>
                  <a:prstClr val="black">
                    <a:tint val="75000"/>
                  </a:prstClr>
                </a:solidFill>
              </a:rPr>
              <a:pPr>
                <a:defRPr/>
              </a:pPr>
              <a:t>2015/10/17</a:t>
            </a:fld>
            <a:endParaRPr lang="ja-JP" altLang="en-US" dirty="0">
              <a:solidFill>
                <a:prstClr val="black">
                  <a:tint val="75000"/>
                </a:prstClr>
              </a:solidFill>
            </a:endParaRPr>
          </a:p>
        </p:txBody>
      </p:sp>
      <p:sp>
        <p:nvSpPr>
          <p:cNvPr id="5" name="フッター プレースホルダ 4"/>
          <p:cNvSpPr>
            <a:spLocks noGrp="1"/>
          </p:cNvSpPr>
          <p:nvPr>
            <p:ph type="ftr" sz="quarter" idx="3"/>
          </p:nvPr>
        </p:nvSpPr>
        <p:spPr>
          <a:xfrm>
            <a:off x="3385200" y="6356048"/>
            <a:ext cx="3135600" cy="365881"/>
          </a:xfrm>
          <a:prstGeom prst="rect">
            <a:avLst/>
          </a:prstGeom>
        </p:spPr>
        <p:txBody>
          <a:bodyPr vert="horz" lIns="88686" tIns="44343" rIns="88686" bIns="44343"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4"/>
          </p:nvPr>
        </p:nvSpPr>
        <p:spPr>
          <a:xfrm>
            <a:off x="7594080" y="6492120"/>
            <a:ext cx="2311920" cy="365881"/>
          </a:xfrm>
          <a:prstGeom prst="rect">
            <a:avLst/>
          </a:prstGeom>
        </p:spPr>
        <p:txBody>
          <a:bodyPr vert="horz" lIns="88686" tIns="44343" rIns="88686" bIns="44343" rtlCol="0" anchor="ctr"/>
          <a:lstStyle>
            <a:lvl1pPr algn="r" fontAlgn="auto">
              <a:spcBef>
                <a:spcPts val="0"/>
              </a:spcBef>
              <a:spcAft>
                <a:spcPts val="0"/>
              </a:spcAft>
              <a:defRPr sz="1600" baseline="0">
                <a:solidFill>
                  <a:schemeClr val="tx1">
                    <a:tint val="75000"/>
                  </a:schemeClr>
                </a:solidFill>
                <a:latin typeface="ＭＳ Ｐゴシック" pitchFamily="50" charset="-128"/>
                <a:ea typeface="ＭＳ Ｐゴシック" pitchFamily="50" charset="-128"/>
              </a:defRPr>
            </a:lvl1pPr>
          </a:lstStyle>
          <a:p>
            <a:pPr>
              <a:defRPr/>
            </a:pPr>
            <a:fld id="{16CF48AD-4992-4A50-9A00-3807D7758662}" type="slidenum">
              <a:rPr lang="ja-JP" altLang="en-US">
                <a:solidFill>
                  <a:prstClr val="black">
                    <a:tint val="75000"/>
                  </a:prstClr>
                </a:solidFill>
              </a:rPr>
              <a:pPr>
                <a:defRPr/>
              </a:pPr>
              <a:t>&lt;#&gt;</a:t>
            </a:fld>
            <a:endParaRPr lang="ja-JP" alt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7865" r:id="rId1"/>
    <p:sldLayoutId id="2147487866" r:id="rId2"/>
    <p:sldLayoutId id="2147487868" r:id="rId3"/>
    <p:sldLayoutId id="2147487877" r:id="rId4"/>
    <p:sldLayoutId id="2147487878" r:id="rId5"/>
  </p:sldLayoutIdLst>
  <p:hf hdr="0" ftr="0" dt="0"/>
  <p:txStyles>
    <p:titleStyle>
      <a:lvl1pPr algn="ctr" rtl="0" eaLnBrk="0" fontAlgn="base" hangingPunct="0">
        <a:spcBef>
          <a:spcPct val="0"/>
        </a:spcBef>
        <a:spcAft>
          <a:spcPct val="0"/>
        </a:spcAft>
        <a:defRPr kumimoji="1" sz="4300" kern="1200">
          <a:solidFill>
            <a:schemeClr val="tx1"/>
          </a:solidFill>
          <a:latin typeface="+mj-lt"/>
          <a:ea typeface="+mj-ea"/>
          <a:cs typeface="+mj-cs"/>
        </a:defRPr>
      </a:lvl1pPr>
      <a:lvl2pPr algn="ctr" rtl="0" eaLnBrk="0" fontAlgn="base" hangingPunct="0">
        <a:spcBef>
          <a:spcPct val="0"/>
        </a:spcBef>
        <a:spcAft>
          <a:spcPct val="0"/>
        </a:spcAft>
        <a:defRPr kumimoji="1" sz="43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3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3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300">
          <a:solidFill>
            <a:schemeClr val="tx1"/>
          </a:solidFill>
          <a:latin typeface="Calibri" pitchFamily="34" charset="0"/>
          <a:ea typeface="ＭＳ Ｐゴシック" pitchFamily="50" charset="-128"/>
        </a:defRPr>
      </a:lvl5pPr>
      <a:lvl6pPr marL="443430" algn="ctr" rtl="0" fontAlgn="base">
        <a:spcBef>
          <a:spcPct val="0"/>
        </a:spcBef>
        <a:spcAft>
          <a:spcPct val="0"/>
        </a:spcAft>
        <a:defRPr kumimoji="1" sz="4300">
          <a:solidFill>
            <a:schemeClr val="tx1"/>
          </a:solidFill>
          <a:latin typeface="Calibri" pitchFamily="34" charset="0"/>
          <a:ea typeface="ＭＳ Ｐゴシック" pitchFamily="50" charset="-128"/>
        </a:defRPr>
      </a:lvl6pPr>
      <a:lvl7pPr marL="886861" algn="ctr" rtl="0" fontAlgn="base">
        <a:spcBef>
          <a:spcPct val="0"/>
        </a:spcBef>
        <a:spcAft>
          <a:spcPct val="0"/>
        </a:spcAft>
        <a:defRPr kumimoji="1" sz="4300">
          <a:solidFill>
            <a:schemeClr val="tx1"/>
          </a:solidFill>
          <a:latin typeface="Calibri" pitchFamily="34" charset="0"/>
          <a:ea typeface="ＭＳ Ｐゴシック" pitchFamily="50" charset="-128"/>
        </a:defRPr>
      </a:lvl7pPr>
      <a:lvl8pPr marL="1330291" algn="ctr" rtl="0" fontAlgn="base">
        <a:spcBef>
          <a:spcPct val="0"/>
        </a:spcBef>
        <a:spcAft>
          <a:spcPct val="0"/>
        </a:spcAft>
        <a:defRPr kumimoji="1" sz="4300">
          <a:solidFill>
            <a:schemeClr val="tx1"/>
          </a:solidFill>
          <a:latin typeface="Calibri" pitchFamily="34" charset="0"/>
          <a:ea typeface="ＭＳ Ｐゴシック" pitchFamily="50" charset="-128"/>
        </a:defRPr>
      </a:lvl8pPr>
      <a:lvl9pPr marL="1773723" algn="ctr" rtl="0" fontAlgn="base">
        <a:spcBef>
          <a:spcPct val="0"/>
        </a:spcBef>
        <a:spcAft>
          <a:spcPct val="0"/>
        </a:spcAft>
        <a:defRPr kumimoji="1" sz="4300">
          <a:solidFill>
            <a:schemeClr val="tx1"/>
          </a:solidFill>
          <a:latin typeface="Calibri" pitchFamily="34" charset="0"/>
          <a:ea typeface="ＭＳ Ｐゴシック" pitchFamily="50" charset="-128"/>
        </a:defRPr>
      </a:lvl9pPr>
    </p:titleStyle>
    <p:bodyStyle>
      <a:lvl1pPr marL="331074" indent="-331074" algn="l" rtl="0" eaLnBrk="0" fontAlgn="base" hangingPunct="0">
        <a:spcBef>
          <a:spcPct val="20000"/>
        </a:spcBef>
        <a:spcAft>
          <a:spcPct val="0"/>
        </a:spcAft>
        <a:buFont typeface="Arial" pitchFamily="34" charset="0"/>
        <a:buChar char="•"/>
        <a:defRPr kumimoji="1" sz="3100" kern="1200">
          <a:solidFill>
            <a:schemeClr val="tx1"/>
          </a:solidFill>
          <a:latin typeface="+mn-lt"/>
          <a:ea typeface="+mn-ea"/>
          <a:cs typeface="+mn-cs"/>
        </a:defRPr>
      </a:lvl1pPr>
      <a:lvl2pPr marL="719122" indent="-275638" algn="l" rtl="0" eaLnBrk="0" fontAlgn="base" hangingPunct="0">
        <a:spcBef>
          <a:spcPct val="20000"/>
        </a:spcBef>
        <a:spcAft>
          <a:spcPct val="0"/>
        </a:spcAft>
        <a:buFont typeface="Arial" pitchFamily="34" charset="0"/>
        <a:buChar char="–"/>
        <a:defRPr kumimoji="1" sz="2700" kern="1200">
          <a:solidFill>
            <a:schemeClr val="tx1"/>
          </a:solidFill>
          <a:latin typeface="+mn-lt"/>
          <a:ea typeface="+mn-ea"/>
          <a:cs typeface="+mn-cs"/>
        </a:defRPr>
      </a:lvl2pPr>
      <a:lvl3pPr marL="1107171" indent="-220203" algn="l" rtl="0" eaLnBrk="0" fontAlgn="base" hangingPunct="0">
        <a:spcBef>
          <a:spcPct val="20000"/>
        </a:spcBef>
        <a:spcAft>
          <a:spcPct val="0"/>
        </a:spcAft>
        <a:buFont typeface="Arial" pitchFamily="34" charset="0"/>
        <a:buChar char="•"/>
        <a:defRPr kumimoji="1" sz="2300" kern="1200">
          <a:solidFill>
            <a:schemeClr val="tx1"/>
          </a:solidFill>
          <a:latin typeface="+mn-lt"/>
          <a:ea typeface="+mn-ea"/>
          <a:cs typeface="+mn-cs"/>
        </a:defRPr>
      </a:lvl3pPr>
      <a:lvl4pPr marL="1550655" indent="-220203"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1994139" indent="-220203"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438868" indent="-221716" algn="l" defTabSz="886861"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882299" indent="-221716" algn="l" defTabSz="886861"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325728" indent="-221716" algn="l" defTabSz="886861"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769160" indent="-221716" algn="l" defTabSz="886861"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886861" rtl="0" eaLnBrk="1" latinLnBrk="0" hangingPunct="1">
        <a:defRPr kumimoji="1" sz="1700" kern="1200">
          <a:solidFill>
            <a:schemeClr val="tx1"/>
          </a:solidFill>
          <a:latin typeface="+mn-lt"/>
          <a:ea typeface="+mn-ea"/>
          <a:cs typeface="+mn-cs"/>
        </a:defRPr>
      </a:lvl1pPr>
      <a:lvl2pPr marL="443430" algn="l" defTabSz="886861" rtl="0" eaLnBrk="1" latinLnBrk="0" hangingPunct="1">
        <a:defRPr kumimoji="1" sz="1700" kern="1200">
          <a:solidFill>
            <a:schemeClr val="tx1"/>
          </a:solidFill>
          <a:latin typeface="+mn-lt"/>
          <a:ea typeface="+mn-ea"/>
          <a:cs typeface="+mn-cs"/>
        </a:defRPr>
      </a:lvl2pPr>
      <a:lvl3pPr marL="886861" algn="l" defTabSz="886861" rtl="0" eaLnBrk="1" latinLnBrk="0" hangingPunct="1">
        <a:defRPr kumimoji="1" sz="1700" kern="1200">
          <a:solidFill>
            <a:schemeClr val="tx1"/>
          </a:solidFill>
          <a:latin typeface="+mn-lt"/>
          <a:ea typeface="+mn-ea"/>
          <a:cs typeface="+mn-cs"/>
        </a:defRPr>
      </a:lvl3pPr>
      <a:lvl4pPr marL="1330291" algn="l" defTabSz="886861" rtl="0" eaLnBrk="1" latinLnBrk="0" hangingPunct="1">
        <a:defRPr kumimoji="1" sz="1700" kern="1200">
          <a:solidFill>
            <a:schemeClr val="tx1"/>
          </a:solidFill>
          <a:latin typeface="+mn-lt"/>
          <a:ea typeface="+mn-ea"/>
          <a:cs typeface="+mn-cs"/>
        </a:defRPr>
      </a:lvl4pPr>
      <a:lvl5pPr marL="1773723" algn="l" defTabSz="886861" rtl="0" eaLnBrk="1" latinLnBrk="0" hangingPunct="1">
        <a:defRPr kumimoji="1" sz="1700" kern="1200">
          <a:solidFill>
            <a:schemeClr val="tx1"/>
          </a:solidFill>
          <a:latin typeface="+mn-lt"/>
          <a:ea typeface="+mn-ea"/>
          <a:cs typeface="+mn-cs"/>
        </a:defRPr>
      </a:lvl5pPr>
      <a:lvl6pPr marL="2217152" algn="l" defTabSz="886861" rtl="0" eaLnBrk="1" latinLnBrk="0" hangingPunct="1">
        <a:defRPr kumimoji="1" sz="1700" kern="1200">
          <a:solidFill>
            <a:schemeClr val="tx1"/>
          </a:solidFill>
          <a:latin typeface="+mn-lt"/>
          <a:ea typeface="+mn-ea"/>
          <a:cs typeface="+mn-cs"/>
        </a:defRPr>
      </a:lvl6pPr>
      <a:lvl7pPr marL="2660583" algn="l" defTabSz="886861" rtl="0" eaLnBrk="1" latinLnBrk="0" hangingPunct="1">
        <a:defRPr kumimoji="1" sz="1700" kern="1200">
          <a:solidFill>
            <a:schemeClr val="tx1"/>
          </a:solidFill>
          <a:latin typeface="+mn-lt"/>
          <a:ea typeface="+mn-ea"/>
          <a:cs typeface="+mn-cs"/>
        </a:defRPr>
      </a:lvl7pPr>
      <a:lvl8pPr marL="3104014" algn="l" defTabSz="886861" rtl="0" eaLnBrk="1" latinLnBrk="0" hangingPunct="1">
        <a:defRPr kumimoji="1" sz="1700" kern="1200">
          <a:solidFill>
            <a:schemeClr val="tx1"/>
          </a:solidFill>
          <a:latin typeface="+mn-lt"/>
          <a:ea typeface="+mn-ea"/>
          <a:cs typeface="+mn-cs"/>
        </a:defRPr>
      </a:lvl8pPr>
      <a:lvl9pPr marL="3547444" algn="l" defTabSz="886861" rtl="0" eaLnBrk="1" latinLnBrk="0" hangingPunct="1">
        <a:defRPr kumimoji="1"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jpeg"/><Relationship Id="rId10" Type="http://schemas.openxmlformats.org/officeDocument/2006/relationships/image" Target="../media/image22.png"/><Relationship Id="rId4" Type="http://schemas.openxmlformats.org/officeDocument/2006/relationships/image" Target="../media/image16.jpeg"/><Relationship Id="rId9" Type="http://schemas.openxmlformats.org/officeDocument/2006/relationships/image" Target="../media/image21.jpeg"/></Relationships>
</file>

<file path=ppt/slides/_rels/slide11.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3.png"/><Relationship Id="rId7"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emf"/><Relationship Id="rId7"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7.wmf"/><Relationship Id="rId5" Type="http://schemas.openxmlformats.org/officeDocument/2006/relationships/image" Target="../media/image6.wmf"/><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notesSlide" Target="../notesSlides/notesSlide8.xml"/><Relationship Id="rId7"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 Id="rId9" Type="http://schemas.openxmlformats.org/officeDocument/2006/relationships/chart" Target="../charts/char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テキスト ボックス 2"/>
          <p:cNvSpPr txBox="1">
            <a:spLocks noChangeArrowheads="1"/>
          </p:cNvSpPr>
          <p:nvPr/>
        </p:nvSpPr>
        <p:spPr bwMode="auto">
          <a:xfrm>
            <a:off x="0" y="1916832"/>
            <a:ext cx="9562800" cy="707858"/>
          </a:xfrm>
          <a:prstGeom prst="rect">
            <a:avLst/>
          </a:prstGeom>
          <a:noFill/>
          <a:ln w="9525">
            <a:noFill/>
            <a:miter lim="800000"/>
            <a:headEnd/>
            <a:tailEnd/>
          </a:ln>
        </p:spPr>
        <p:txBody>
          <a:bodyPr lIns="91412" tIns="45706" rIns="91412" bIns="45706">
            <a:spAutoFit/>
          </a:bodyPr>
          <a:lstStyle/>
          <a:p>
            <a:pPr algn="ctr" fontAlgn="t">
              <a:spcBef>
                <a:spcPts val="0"/>
              </a:spcBef>
              <a:buFont typeface="Arial" charset="0"/>
              <a:buNone/>
            </a:pPr>
            <a:r>
              <a:rPr lang="en-US" altLang="ja-JP" sz="4000" b="1" dirty="0" smtClean="0">
                <a:ea typeface="Arial Unicode MS" pitchFamily="50" charset="-128"/>
                <a:cs typeface="Arial" pitchFamily="34" charset="0"/>
              </a:rPr>
              <a:t>Hydrogen Safety</a:t>
            </a:r>
            <a:r>
              <a:rPr lang="ja-JP" altLang="en-US" sz="4000" b="1" dirty="0" smtClean="0">
                <a:ea typeface="Arial Unicode MS" pitchFamily="50" charset="-128"/>
                <a:cs typeface="Arial" pitchFamily="34" charset="0"/>
              </a:rPr>
              <a:t> </a:t>
            </a:r>
            <a:r>
              <a:rPr lang="en-US" altLang="ja-JP" sz="4000" b="1" dirty="0" smtClean="0">
                <a:ea typeface="Arial Unicode MS" pitchFamily="50" charset="-128"/>
                <a:cs typeface="Arial" pitchFamily="34" charset="0"/>
              </a:rPr>
              <a:t>in Japan </a:t>
            </a:r>
          </a:p>
        </p:txBody>
      </p:sp>
      <p:sp>
        <p:nvSpPr>
          <p:cNvPr id="27653" name="Rectangle 5"/>
          <p:cNvSpPr>
            <a:spLocks noChangeArrowheads="1"/>
          </p:cNvSpPr>
          <p:nvPr/>
        </p:nvSpPr>
        <p:spPr bwMode="auto">
          <a:xfrm>
            <a:off x="164469" y="4443432"/>
            <a:ext cx="9541060" cy="1751556"/>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lIns="88697" tIns="44348" rIns="88697" bIns="44348" anchor="ctr">
            <a:spAutoFit/>
          </a:bodyPr>
          <a:lstStyle/>
          <a:p>
            <a:pPr algn="ctr" eaLnBrk="0" hangingPunct="0">
              <a:defRPr/>
            </a:pPr>
            <a:r>
              <a:rPr lang="en-US" altLang="ja-JP" sz="2400" b="1" dirty="0" smtClean="0">
                <a:ea typeface="Arial Unicode MS" pitchFamily="50" charset="-128"/>
                <a:cs typeface="Arial" pitchFamily="34" charset="0"/>
              </a:rPr>
              <a:t>Kiyoshi YOSHIZUMI</a:t>
            </a:r>
          </a:p>
          <a:p>
            <a:pPr algn="ctr" eaLnBrk="0" hangingPunct="0">
              <a:defRPr/>
            </a:pPr>
            <a:r>
              <a:rPr lang="en-US" altLang="ja-JP" sz="2400" b="1" dirty="0" smtClean="0">
                <a:ea typeface="Arial Unicode MS" pitchFamily="50" charset="-128"/>
                <a:cs typeface="Arial" pitchFamily="34" charset="0"/>
              </a:rPr>
              <a:t>New Energy and Industrial Technology Development  Organization(NEDO)</a:t>
            </a:r>
          </a:p>
          <a:p>
            <a:pPr algn="ctr" eaLnBrk="0" hangingPunct="0">
              <a:defRPr/>
            </a:pPr>
            <a:endParaRPr lang="en-US" altLang="ja-JP" sz="1200" b="1" dirty="0" smtClean="0">
              <a:ea typeface="Arial Unicode MS" pitchFamily="50" charset="-128"/>
              <a:cs typeface="Arial" pitchFamily="34" charset="0"/>
            </a:endParaRPr>
          </a:p>
          <a:p>
            <a:pPr algn="ctr" eaLnBrk="0" hangingPunct="0">
              <a:defRPr/>
            </a:pPr>
            <a:endParaRPr lang="en-US" altLang="ja-JP" sz="2400" b="1" dirty="0" smtClean="0">
              <a:ea typeface="Arial Unicode MS" pitchFamily="50" charset="-128"/>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テキスト ボックス 75"/>
          <p:cNvSpPr txBox="1">
            <a:spLocks noChangeArrowheads="1"/>
          </p:cNvSpPr>
          <p:nvPr/>
        </p:nvSpPr>
        <p:spPr bwMode="auto">
          <a:xfrm>
            <a:off x="956556" y="116632"/>
            <a:ext cx="6857968" cy="523220"/>
          </a:xfrm>
          <a:prstGeom prst="rect">
            <a:avLst/>
          </a:prstGeom>
          <a:noFill/>
          <a:ln w="9525">
            <a:noFill/>
            <a:miter lim="800000"/>
            <a:headEnd/>
            <a:tailEnd/>
          </a:ln>
        </p:spPr>
        <p:txBody>
          <a:bodyPr wrap="none">
            <a:spAutoFit/>
          </a:bodyPr>
          <a:lstStyle/>
          <a:p>
            <a:r>
              <a:rPr lang="en-US" altLang="ja-JP" sz="2800" b="1" dirty="0" smtClean="0">
                <a:latin typeface="Arial Unicode MS" panose="020B0604020202020204" pitchFamily="50" charset="-128"/>
                <a:ea typeface="Arial Unicode MS" panose="020B0604020202020204" pitchFamily="50" charset="-128"/>
                <a:cs typeface="Arial Unicode MS" panose="020B0604020202020204" pitchFamily="50" charset="-128"/>
              </a:rPr>
              <a:t>NEDO’s </a:t>
            </a:r>
            <a:r>
              <a:rPr lang="en-US" altLang="ja-JP" sz="2800" b="1" dirty="0">
                <a:latin typeface="Arial Unicode MS" panose="020B0604020202020204" pitchFamily="50" charset="-128"/>
                <a:ea typeface="Arial Unicode MS" panose="020B0604020202020204" pitchFamily="50" charset="-128"/>
                <a:cs typeface="Arial Unicode MS" panose="020B0604020202020204" pitchFamily="50" charset="-128"/>
              </a:rPr>
              <a:t>Activities: </a:t>
            </a:r>
            <a:r>
              <a:rPr lang="en-US" altLang="ja-JP" sz="2800" b="1" dirty="0" smtClean="0">
                <a:latin typeface="Arial Unicode MS" panose="020B0604020202020204" pitchFamily="50" charset="-128"/>
                <a:ea typeface="Arial Unicode MS" panose="020B0604020202020204" pitchFamily="50" charset="-128"/>
                <a:cs typeface="Arial Unicode MS" panose="020B0604020202020204" pitchFamily="50" charset="-128"/>
              </a:rPr>
              <a:t>Safety &amp; Security </a:t>
            </a:r>
            <a:r>
              <a:rPr lang="ja-JP" altLang="en-US" sz="2800" b="1" dirty="0" smtClean="0">
                <a:latin typeface="Arial Unicode MS" panose="020B0604020202020204" pitchFamily="50" charset="-128"/>
                <a:ea typeface="Arial Unicode MS" panose="020B0604020202020204" pitchFamily="50" charset="-128"/>
                <a:cs typeface="Arial Unicode MS" panose="020B0604020202020204" pitchFamily="50" charset="-128"/>
              </a:rPr>
              <a:t>－</a:t>
            </a:r>
            <a:r>
              <a:rPr lang="en-US" altLang="ja-JP" sz="2800" b="1" dirty="0" smtClean="0">
                <a:latin typeface="Arial Unicode MS" panose="020B0604020202020204" pitchFamily="50" charset="-128"/>
                <a:ea typeface="Arial Unicode MS" panose="020B0604020202020204" pitchFamily="50" charset="-128"/>
                <a:cs typeface="Arial Unicode MS" panose="020B0604020202020204" pitchFamily="50" charset="-128"/>
              </a:rPr>
              <a:t>S1</a:t>
            </a:r>
            <a:endParaRPr lang="ja-JP" altLang="en-US" sz="2800" b="1"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77" name="円/楕円 76"/>
          <p:cNvSpPr/>
          <p:nvPr/>
        </p:nvSpPr>
        <p:spPr>
          <a:xfrm>
            <a:off x="292682" y="1990256"/>
            <a:ext cx="8980798" cy="3260356"/>
          </a:xfrm>
          <a:prstGeom prst="ellipse">
            <a:avLst/>
          </a:prstGeom>
          <a:solidFill>
            <a:schemeClr val="accent5">
              <a:lumMod val="75000"/>
            </a:schemeClr>
          </a:solidFill>
          <a:ln>
            <a:noFill/>
          </a:ln>
          <a:effectLst>
            <a:outerShdw blurRad="50800" dist="38100" dir="2700000" algn="tl" rotWithShape="0">
              <a:prstClr val="black">
                <a:alpha val="40000"/>
              </a:prstClr>
            </a:outerShdw>
          </a:effectLst>
          <a:scene3d>
            <a:camera prst="orthographicFront"/>
            <a:lightRig rig="threePt" dir="t"/>
          </a:scene3d>
          <a:sp3d extrusionH="76200">
            <a:bevelT w="152400" h="1524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78" name="角丸四角形 77"/>
          <p:cNvSpPr/>
          <p:nvPr/>
        </p:nvSpPr>
        <p:spPr>
          <a:xfrm>
            <a:off x="3218280" y="1412776"/>
            <a:ext cx="3264687" cy="1368000"/>
          </a:xfrm>
          <a:prstGeom prst="roundRect">
            <a:avLst/>
          </a:prstGeom>
          <a:solidFill>
            <a:srgbClr val="FF99FF"/>
          </a:solidFill>
          <a:ln>
            <a:noFill/>
          </a:ln>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dirty="0"/>
          </a:p>
        </p:txBody>
      </p:sp>
      <p:sp>
        <p:nvSpPr>
          <p:cNvPr id="79" name="テキスト ボックス 31"/>
          <p:cNvSpPr txBox="1">
            <a:spLocks noChangeArrowheads="1"/>
          </p:cNvSpPr>
          <p:nvPr/>
        </p:nvSpPr>
        <p:spPr bwMode="auto">
          <a:xfrm>
            <a:off x="3232377" y="1480209"/>
            <a:ext cx="3222625" cy="2593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lnSpc>
                <a:spcPct val="70000"/>
              </a:lnSpc>
              <a:spcBef>
                <a:spcPct val="0"/>
              </a:spcBef>
              <a:buFontTx/>
              <a:buNone/>
            </a:pPr>
            <a:r>
              <a:rPr lang="en-US" altLang="ja-JP" sz="1400" dirty="0" smtClean="0">
                <a:latin typeface="メイリオ" pitchFamily="50" charset="-128"/>
                <a:ea typeface="メイリオ" pitchFamily="50" charset="-128"/>
                <a:cs typeface="メイリオ" pitchFamily="50" charset="-128"/>
              </a:rPr>
              <a:t>FCV Application</a:t>
            </a:r>
            <a:endParaRPr lang="ja-JP" altLang="en-US" sz="1400" dirty="0">
              <a:latin typeface="メイリオ" pitchFamily="50" charset="-128"/>
              <a:ea typeface="メイリオ" pitchFamily="50" charset="-128"/>
              <a:cs typeface="メイリオ" pitchFamily="50" charset="-128"/>
            </a:endParaRPr>
          </a:p>
        </p:txBody>
      </p:sp>
      <p:pic>
        <p:nvPicPr>
          <p:cNvPr id="80" name="Picture 2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397477" y="1694521"/>
            <a:ext cx="1377950" cy="977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1"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889727" y="1694521"/>
            <a:ext cx="1381125" cy="977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2" name="角丸四角形 81"/>
          <p:cNvSpPr/>
          <p:nvPr/>
        </p:nvSpPr>
        <p:spPr>
          <a:xfrm>
            <a:off x="1643578" y="4393608"/>
            <a:ext cx="1830211" cy="1236119"/>
          </a:xfrm>
          <a:prstGeom prst="roundRect">
            <a:avLst/>
          </a:prstGeom>
          <a:solidFill>
            <a:srgbClr val="00FFFF"/>
          </a:solidFill>
          <a:ln>
            <a:noFill/>
          </a:ln>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pic>
        <p:nvPicPr>
          <p:cNvPr id="83" name="Picture 1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719984" y="4608450"/>
            <a:ext cx="1638300" cy="943821"/>
          </a:xfrm>
          <a:prstGeom prst="rect">
            <a:avLst/>
          </a:prstGeom>
          <a:noFill/>
          <a:ln w="9525">
            <a:solidFill>
              <a:schemeClr val="bg1"/>
            </a:solidFill>
            <a:miter lim="800000"/>
            <a:headEnd/>
            <a:tailEnd/>
          </a:ln>
          <a:extLst>
            <a:ext uri="{909E8E84-426E-40DD-AFC4-6F175D3DCCD1}">
              <a14:hiddenFill xmlns="" xmlns:a14="http://schemas.microsoft.com/office/drawing/2010/main">
                <a:solidFill>
                  <a:srgbClr val="FFFFFF"/>
                </a:solidFill>
              </a14:hiddenFill>
            </a:ext>
          </a:extLst>
        </p:spPr>
      </p:pic>
      <p:sp>
        <p:nvSpPr>
          <p:cNvPr id="84" name="角丸四角形 83"/>
          <p:cNvSpPr/>
          <p:nvPr/>
        </p:nvSpPr>
        <p:spPr>
          <a:xfrm>
            <a:off x="6226647" y="4378988"/>
            <a:ext cx="1872000" cy="1274400"/>
          </a:xfrm>
          <a:prstGeom prst="roundRect">
            <a:avLst/>
          </a:prstGeom>
          <a:solidFill>
            <a:srgbClr val="66FF33"/>
          </a:solidFill>
          <a:ln>
            <a:noFill/>
          </a:ln>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pic>
        <p:nvPicPr>
          <p:cNvPr id="85" name="Picture 1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6316172" y="4644074"/>
            <a:ext cx="1636713" cy="884469"/>
          </a:xfrm>
          <a:prstGeom prst="rect">
            <a:avLst/>
          </a:prstGeom>
          <a:noFill/>
          <a:ln w="9525">
            <a:solidFill>
              <a:schemeClr val="bg1"/>
            </a:solidFill>
            <a:miter lim="800000"/>
            <a:headEnd/>
            <a:tailEnd/>
          </a:ln>
          <a:extLst>
            <a:ext uri="{909E8E84-426E-40DD-AFC4-6F175D3DCCD1}">
              <a14:hiddenFill xmlns="" xmlns:a14="http://schemas.microsoft.com/office/drawing/2010/main">
                <a:solidFill>
                  <a:srgbClr val="FFFFFF"/>
                </a:solidFill>
              </a14:hiddenFill>
            </a:ext>
          </a:extLst>
        </p:spPr>
      </p:pic>
      <p:pic>
        <p:nvPicPr>
          <p:cNvPr id="86" name="Picture 11"/>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3008539" y="2881971"/>
            <a:ext cx="1733550" cy="1408113"/>
          </a:xfrm>
          <a:prstGeom prst="rect">
            <a:avLst/>
          </a:prstGeom>
          <a:noFill/>
          <a:ln w="9525">
            <a:solidFill>
              <a:schemeClr val="bg1"/>
            </a:solidFill>
            <a:miter lim="800000"/>
            <a:headEnd/>
            <a:tailEnd/>
          </a:ln>
          <a:extLst>
            <a:ext uri="{909E8E84-426E-40DD-AFC4-6F175D3DCCD1}">
              <a14:hiddenFill xmlns="" xmlns:a14="http://schemas.microsoft.com/office/drawing/2010/main">
                <a:solidFill>
                  <a:srgbClr val="FFFFFF"/>
                </a:solidFill>
              </a14:hiddenFill>
            </a:ext>
          </a:extLst>
        </p:spPr>
      </p:pic>
      <p:sp>
        <p:nvSpPr>
          <p:cNvPr id="87" name="テキスト ボックス 17"/>
          <p:cNvSpPr txBox="1">
            <a:spLocks noChangeArrowheads="1"/>
          </p:cNvSpPr>
          <p:nvPr/>
        </p:nvSpPr>
        <p:spPr bwMode="auto">
          <a:xfrm>
            <a:off x="3044788" y="3969060"/>
            <a:ext cx="1692201" cy="306388"/>
          </a:xfrm>
          <a:prstGeom prst="rect">
            <a:avLst/>
          </a:prstGeom>
          <a:solidFill>
            <a:schemeClr val="bg1"/>
          </a:solidFill>
          <a:ln w="9525">
            <a:solidFill>
              <a:schemeClr val="bg1"/>
            </a:solidFill>
            <a:miter lim="800000"/>
            <a:headEnd/>
            <a:tailEnd/>
          </a:ln>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sz="1400" dirty="0" smtClean="0">
                <a:latin typeface="メイリオ" pitchFamily="50" charset="-128"/>
                <a:ea typeface="メイリオ" pitchFamily="50" charset="-128"/>
                <a:cs typeface="メイリオ" pitchFamily="50" charset="-128"/>
              </a:rPr>
              <a:t>H2 Fueling</a:t>
            </a:r>
            <a:endParaRPr lang="ja-JP" altLang="en-US" sz="1400" dirty="0">
              <a:latin typeface="メイリオ" pitchFamily="50" charset="-128"/>
              <a:ea typeface="メイリオ" pitchFamily="50" charset="-128"/>
              <a:cs typeface="メイリオ" pitchFamily="50" charset="-128"/>
            </a:endParaRPr>
          </a:p>
        </p:txBody>
      </p:sp>
      <p:pic>
        <p:nvPicPr>
          <p:cNvPr id="88" name="Picture 5"/>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4988152" y="2886734"/>
            <a:ext cx="1735137" cy="1379537"/>
          </a:xfrm>
          <a:prstGeom prst="rect">
            <a:avLst/>
          </a:prstGeom>
          <a:noFill/>
          <a:ln w="9525">
            <a:solidFill>
              <a:schemeClr val="bg1"/>
            </a:solidFill>
            <a:miter lim="800000"/>
            <a:headEnd/>
            <a:tailEnd/>
          </a:ln>
          <a:extLst>
            <a:ext uri="{909E8E84-426E-40DD-AFC4-6F175D3DCCD1}">
              <a14:hiddenFill xmlns="" xmlns:a14="http://schemas.microsoft.com/office/drawing/2010/main">
                <a:solidFill>
                  <a:srgbClr val="FFFFFF"/>
                </a:solidFill>
              </a14:hiddenFill>
            </a:ext>
          </a:extLst>
        </p:spPr>
      </p:pic>
      <p:sp>
        <p:nvSpPr>
          <p:cNvPr id="89" name="テキスト ボックス 19"/>
          <p:cNvSpPr txBox="1">
            <a:spLocks noChangeArrowheads="1"/>
          </p:cNvSpPr>
          <p:nvPr/>
        </p:nvSpPr>
        <p:spPr bwMode="auto">
          <a:xfrm>
            <a:off x="5241031" y="2891707"/>
            <a:ext cx="1446497" cy="307975"/>
          </a:xfrm>
          <a:prstGeom prst="rect">
            <a:avLst/>
          </a:prstGeom>
          <a:solidFill>
            <a:schemeClr val="bg1"/>
          </a:solidFill>
          <a:ln w="9525">
            <a:solidFill>
              <a:schemeClr val="bg1"/>
            </a:solidFill>
            <a:miter lim="800000"/>
            <a:headEnd/>
            <a:tailEnd/>
          </a:ln>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sz="1400" dirty="0" smtClean="0">
                <a:latin typeface="メイリオ" pitchFamily="50" charset="-128"/>
                <a:ea typeface="メイリオ" pitchFamily="50" charset="-128"/>
                <a:cs typeface="メイリオ" pitchFamily="50" charset="-128"/>
              </a:rPr>
              <a:t>Inspection</a:t>
            </a:r>
            <a:endParaRPr lang="ja-JP" altLang="en-US" sz="1400" dirty="0">
              <a:latin typeface="メイリオ" pitchFamily="50" charset="-128"/>
              <a:ea typeface="メイリオ" pitchFamily="50" charset="-128"/>
              <a:cs typeface="メイリオ" pitchFamily="50" charset="-128"/>
            </a:endParaRPr>
          </a:p>
        </p:txBody>
      </p:sp>
      <p:pic>
        <p:nvPicPr>
          <p:cNvPr id="90" name="Picture 10" descr="\\Hysutfile01\全社\写真\【川崎重工業】公開用トレーラ画像\★過去写真2010年度(2010年4月-2011年3月)\2011年2月26日成田ＳＴ\DSC00596（縮小版）.JPG"/>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6864577" y="2881971"/>
            <a:ext cx="1771650" cy="1408113"/>
          </a:xfrm>
          <a:prstGeom prst="rect">
            <a:avLst/>
          </a:prstGeom>
          <a:noFill/>
          <a:ln w="9525">
            <a:solidFill>
              <a:schemeClr val="bg1"/>
            </a:solidFill>
            <a:miter lim="800000"/>
            <a:headEnd/>
            <a:tailEnd/>
          </a:ln>
          <a:extLst>
            <a:ext uri="{909E8E84-426E-40DD-AFC4-6F175D3DCCD1}">
              <a14:hiddenFill xmlns="" xmlns:a14="http://schemas.microsoft.com/office/drawing/2010/main">
                <a:solidFill>
                  <a:srgbClr val="FFFFFF"/>
                </a:solidFill>
              </a14:hiddenFill>
            </a:ext>
          </a:extLst>
        </p:spPr>
      </p:pic>
      <p:sp>
        <p:nvSpPr>
          <p:cNvPr id="91" name="テキスト ボックス 90"/>
          <p:cNvSpPr txBox="1">
            <a:spLocks noChangeArrowheads="1"/>
          </p:cNvSpPr>
          <p:nvPr/>
        </p:nvSpPr>
        <p:spPr bwMode="auto">
          <a:xfrm>
            <a:off x="7332889" y="2889909"/>
            <a:ext cx="1290638" cy="307975"/>
          </a:xfrm>
          <a:prstGeom prst="rect">
            <a:avLst/>
          </a:prstGeom>
          <a:solidFill>
            <a:schemeClr val="bg1"/>
          </a:solidFill>
          <a:ln w="9525">
            <a:solidFill>
              <a:schemeClr val="bg1"/>
            </a:solidFill>
            <a:miter lim="800000"/>
            <a:headEnd/>
            <a:tailEnd/>
          </a:ln>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sz="1400" dirty="0" smtClean="0">
                <a:latin typeface="メイリオ" pitchFamily="50" charset="-128"/>
                <a:ea typeface="メイリオ" pitchFamily="50" charset="-128"/>
                <a:cs typeface="メイリオ" pitchFamily="50" charset="-128"/>
              </a:rPr>
              <a:t>Maintenance</a:t>
            </a:r>
            <a:endParaRPr lang="ja-JP" altLang="en-US" sz="1400" dirty="0">
              <a:latin typeface="メイリオ" pitchFamily="50" charset="-128"/>
              <a:ea typeface="メイリオ" pitchFamily="50" charset="-128"/>
              <a:cs typeface="メイリオ" pitchFamily="50" charset="-128"/>
            </a:endParaRPr>
          </a:p>
        </p:txBody>
      </p:sp>
      <p:sp>
        <p:nvSpPr>
          <p:cNvPr id="92" name="二等辺三角形 91"/>
          <p:cNvSpPr/>
          <p:nvPr/>
        </p:nvSpPr>
        <p:spPr>
          <a:xfrm rot="10800000">
            <a:off x="4447175" y="5009074"/>
            <a:ext cx="901868" cy="796189"/>
          </a:xfrm>
          <a:prstGeom prst="triangle">
            <a:avLst>
              <a:gd name="adj" fmla="val 5187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3" name="テキスト ボックス 81"/>
          <p:cNvSpPr txBox="1">
            <a:spLocks noChangeArrowheads="1"/>
          </p:cNvSpPr>
          <p:nvPr/>
        </p:nvSpPr>
        <p:spPr bwMode="auto">
          <a:xfrm>
            <a:off x="3202214" y="4467884"/>
            <a:ext cx="331470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sz="2400" dirty="0" smtClean="0">
                <a:solidFill>
                  <a:schemeClr val="bg1"/>
                </a:solidFill>
                <a:latin typeface="メイリオ" pitchFamily="50" charset="-128"/>
                <a:ea typeface="メイリオ" pitchFamily="50" charset="-128"/>
                <a:cs typeface="メイリオ" pitchFamily="50" charset="-128"/>
              </a:rPr>
              <a:t>Training</a:t>
            </a:r>
            <a:endParaRPr lang="ja-JP" altLang="en-US" sz="2400" dirty="0">
              <a:solidFill>
                <a:schemeClr val="bg1"/>
              </a:solidFill>
              <a:latin typeface="メイリオ" pitchFamily="50" charset="-128"/>
              <a:ea typeface="メイリオ" pitchFamily="50" charset="-128"/>
              <a:cs typeface="メイリオ" pitchFamily="50" charset="-128"/>
            </a:endParaRPr>
          </a:p>
        </p:txBody>
      </p:sp>
      <p:pic>
        <p:nvPicPr>
          <p:cNvPr id="94" name="Picture 7"/>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1109889" y="2893084"/>
            <a:ext cx="1735138" cy="1381125"/>
          </a:xfrm>
          <a:prstGeom prst="rect">
            <a:avLst/>
          </a:prstGeom>
          <a:noFill/>
          <a:ln w="9525">
            <a:solidFill>
              <a:schemeClr val="bg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5" name="テキスト ボックス 14"/>
          <p:cNvSpPr txBox="1">
            <a:spLocks noChangeArrowheads="1"/>
          </p:cNvSpPr>
          <p:nvPr/>
        </p:nvSpPr>
        <p:spPr bwMode="auto">
          <a:xfrm>
            <a:off x="1244588" y="3962575"/>
            <a:ext cx="1596069" cy="307777"/>
          </a:xfrm>
          <a:prstGeom prst="rect">
            <a:avLst/>
          </a:prstGeom>
          <a:solidFill>
            <a:schemeClr val="bg1"/>
          </a:solidFill>
          <a:ln w="9525">
            <a:solidFill>
              <a:schemeClr val="bg1"/>
            </a:solidFill>
            <a:miter lim="800000"/>
            <a:headEnd/>
            <a:tailEnd/>
          </a:ln>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sz="1400" dirty="0" smtClean="0"/>
              <a:t>Vehicle Guidance</a:t>
            </a:r>
            <a:endParaRPr lang="ja-JP" altLang="en-US" sz="1400" dirty="0">
              <a:latin typeface="メイリオ" pitchFamily="50" charset="-128"/>
              <a:ea typeface="メイリオ" pitchFamily="50" charset="-128"/>
              <a:cs typeface="メイリオ" pitchFamily="50" charset="-128"/>
            </a:endParaRPr>
          </a:p>
        </p:txBody>
      </p:sp>
      <p:sp>
        <p:nvSpPr>
          <p:cNvPr id="96" name="テキスト ボックス 30"/>
          <p:cNvSpPr txBox="1">
            <a:spLocks noChangeArrowheads="1"/>
          </p:cNvSpPr>
          <p:nvPr/>
        </p:nvSpPr>
        <p:spPr bwMode="auto">
          <a:xfrm>
            <a:off x="1112244" y="4366408"/>
            <a:ext cx="2805113"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sz="1400" dirty="0" smtClean="0">
                <a:latin typeface="メイリオ" pitchFamily="50" charset="-128"/>
                <a:ea typeface="メイリオ" pitchFamily="50" charset="-128"/>
                <a:cs typeface="メイリオ" pitchFamily="50" charset="-128"/>
              </a:rPr>
              <a:t>Narita H2 ST</a:t>
            </a:r>
            <a:endParaRPr lang="en-US" altLang="ja-JP" sz="1400" dirty="0">
              <a:latin typeface="メイリオ" pitchFamily="50" charset="-128"/>
              <a:ea typeface="メイリオ" pitchFamily="50" charset="-128"/>
              <a:cs typeface="メイリオ" pitchFamily="50" charset="-128"/>
            </a:endParaRPr>
          </a:p>
        </p:txBody>
      </p:sp>
      <p:sp>
        <p:nvSpPr>
          <p:cNvPr id="97" name="テキスト ボックス 30"/>
          <p:cNvSpPr txBox="1">
            <a:spLocks noChangeArrowheads="1"/>
          </p:cNvSpPr>
          <p:nvPr/>
        </p:nvSpPr>
        <p:spPr bwMode="auto">
          <a:xfrm>
            <a:off x="5749128" y="4380264"/>
            <a:ext cx="2806700"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sz="1400" dirty="0" smtClean="0">
                <a:latin typeface="メイリオ" pitchFamily="50" charset="-128"/>
                <a:ea typeface="メイリオ" pitchFamily="50" charset="-128"/>
                <a:cs typeface="メイリオ" pitchFamily="50" charset="-128"/>
              </a:rPr>
              <a:t>Osaka H2 ST</a:t>
            </a:r>
            <a:endParaRPr lang="en-US" altLang="ja-JP" sz="1400" dirty="0">
              <a:latin typeface="メイリオ" pitchFamily="50" charset="-128"/>
              <a:ea typeface="メイリオ" pitchFamily="50" charset="-128"/>
              <a:cs typeface="メイリオ" pitchFamily="50" charset="-128"/>
            </a:endParaRPr>
          </a:p>
        </p:txBody>
      </p:sp>
      <p:sp>
        <p:nvSpPr>
          <p:cNvPr id="98" name="角丸四角形 97"/>
          <p:cNvSpPr/>
          <p:nvPr/>
        </p:nvSpPr>
        <p:spPr>
          <a:xfrm>
            <a:off x="3739368" y="5805264"/>
            <a:ext cx="2175858" cy="540060"/>
          </a:xfrm>
          <a:prstGeom prst="roundRect">
            <a:avLst/>
          </a:prstGeom>
          <a:solidFill>
            <a:srgbClr val="FF9933"/>
          </a:solidFill>
          <a:ln>
            <a:noFill/>
          </a:ln>
          <a:effectLst>
            <a:outerShdw blurRad="50800" dist="38100" dir="2700000" algn="tl" rotWithShape="0">
              <a:prstClr val="black">
                <a:alpha val="40000"/>
              </a:prstClr>
            </a:outerShdw>
          </a:effectLst>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400" dirty="0" smtClean="0">
                <a:latin typeface="メイリオ" pitchFamily="50" charset="-128"/>
                <a:ea typeface="メイリオ" pitchFamily="50" charset="-128"/>
                <a:cs typeface="メイリオ" pitchFamily="50" charset="-128"/>
              </a:rPr>
              <a:t>Guideline</a:t>
            </a:r>
            <a:endParaRPr lang="ja-JP" altLang="en-US" sz="2400" dirty="0">
              <a:latin typeface="メイリオ" pitchFamily="50" charset="-128"/>
              <a:ea typeface="メイリオ" pitchFamily="50" charset="-128"/>
              <a:cs typeface="メイリオ" pitchFamily="50" charset="-128"/>
            </a:endParaRPr>
          </a:p>
        </p:txBody>
      </p:sp>
      <p:sp>
        <p:nvSpPr>
          <p:cNvPr id="99" name="正方形/長方形 98"/>
          <p:cNvSpPr/>
          <p:nvPr/>
        </p:nvSpPr>
        <p:spPr>
          <a:xfrm>
            <a:off x="236476" y="755993"/>
            <a:ext cx="4464496" cy="584775"/>
          </a:xfrm>
          <a:prstGeom prst="rect">
            <a:avLst/>
          </a:prstGeom>
          <a:noFill/>
        </p:spPr>
        <p:txBody>
          <a:bodyPr wrap="square">
            <a:spAutoFit/>
          </a:bodyPr>
          <a:lstStyle/>
          <a:p>
            <a:r>
              <a:rPr lang="en-US" altLang="ja-JP" sz="3200" b="1" dirty="0" smtClean="0">
                <a:solidFill>
                  <a:srgbClr val="0000CC"/>
                </a:solidFill>
                <a:effectLst>
                  <a:outerShdw blurRad="38100" dist="38100" dir="2700000" algn="tl">
                    <a:srgbClr val="000000">
                      <a:alpha val="43137"/>
                    </a:srgbClr>
                  </a:outerShdw>
                </a:effectLst>
              </a:rPr>
              <a:t>Education &amp; Training</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角丸四角形 59"/>
          <p:cNvSpPr/>
          <p:nvPr/>
        </p:nvSpPr>
        <p:spPr>
          <a:xfrm>
            <a:off x="1151906" y="4548324"/>
            <a:ext cx="4763118" cy="1962150"/>
          </a:xfrm>
          <a:prstGeom prst="roundRect">
            <a:avLst/>
          </a:prstGeom>
          <a:solidFill>
            <a:schemeClr val="accent5"/>
          </a:solidFill>
          <a:ln w="9525">
            <a:noFill/>
          </a:ln>
          <a:effectLst>
            <a:outerShdw blurRad="50800" dist="38100" dir="2700000" algn="tl" rotWithShape="0">
              <a:prstClr val="black">
                <a:alpha val="40000"/>
              </a:prstClr>
            </a:outerShdw>
          </a:effectLst>
          <a:scene3d>
            <a:camera prst="orthographicFront"/>
            <a:lightRig rig="threePt" dir="t"/>
          </a:scene3d>
          <a:sp3d>
            <a:bevelT/>
          </a:sp3d>
        </p:spPr>
        <p:txBody>
          <a:bodyPr wrap="square" lIns="0" tIns="0" rIns="0" bIns="0" rtlCol="0" anchor="ctr">
            <a:noAutofit/>
          </a:bodyPr>
          <a:lstStyle/>
          <a:p>
            <a:pPr algn="ctr">
              <a:lnSpc>
                <a:spcPct val="85000"/>
              </a:lnSpc>
              <a:spcAft>
                <a:spcPts val="0"/>
              </a:spcAft>
            </a:pPr>
            <a:endParaRPr kumimoji="1" lang="ja-JP" altLang="en-US" sz="1200" b="1" dirty="0" smtClean="0">
              <a:latin typeface="HG丸ｺﾞｼｯｸM-PRO" pitchFamily="50" charset="-128"/>
              <a:ea typeface="HG丸ｺﾞｼｯｸM-PRO" pitchFamily="50" charset="-128"/>
              <a:cs typeface="Arial" pitchFamily="34" charset="0"/>
            </a:endParaRPr>
          </a:p>
        </p:txBody>
      </p:sp>
      <p:sp>
        <p:nvSpPr>
          <p:cNvPr id="61" name="右矢印 60"/>
          <p:cNvSpPr/>
          <p:nvPr/>
        </p:nvSpPr>
        <p:spPr>
          <a:xfrm rot="19381709">
            <a:off x="6058107" y="4453252"/>
            <a:ext cx="1672461" cy="544468"/>
          </a:xfrm>
          <a:prstGeom prst="rightArrow">
            <a:avLst/>
          </a:prstGeom>
          <a:ln>
            <a:solidFill>
              <a:schemeClr val="accent5">
                <a:lumMod val="90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62" name="角丸四角形 61"/>
          <p:cNvSpPr/>
          <p:nvPr/>
        </p:nvSpPr>
        <p:spPr bwMode="auto">
          <a:xfrm>
            <a:off x="7617296" y="5193196"/>
            <a:ext cx="1908211" cy="1008112"/>
          </a:xfrm>
          <a:prstGeom prst="roundRect">
            <a:avLst>
              <a:gd name="adj" fmla="val 50000"/>
            </a:avLst>
          </a:prstGeom>
          <a:solidFill>
            <a:srgbClr val="FF99FF"/>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ja-JP" dirty="0" smtClean="0">
                <a:solidFill>
                  <a:schemeClr val="tx1"/>
                </a:solidFill>
                <a:latin typeface="メイリオ" pitchFamily="50" charset="-128"/>
                <a:ea typeface="メイリオ" pitchFamily="50" charset="-128"/>
                <a:cs typeface="メイリオ" pitchFamily="50" charset="-128"/>
              </a:rPr>
              <a:t>International</a:t>
            </a:r>
          </a:p>
          <a:p>
            <a:pPr algn="ctr">
              <a:defRPr/>
            </a:pPr>
            <a:r>
              <a:rPr lang="en-US" altLang="ja-JP" dirty="0" smtClean="0">
                <a:solidFill>
                  <a:schemeClr val="tx1"/>
                </a:solidFill>
                <a:latin typeface="メイリオ" pitchFamily="50" charset="-128"/>
                <a:ea typeface="メイリオ" pitchFamily="50" charset="-128"/>
                <a:cs typeface="メイリオ" pitchFamily="50" charset="-128"/>
              </a:rPr>
              <a:t>Partnership</a:t>
            </a:r>
          </a:p>
        </p:txBody>
      </p:sp>
      <p:sp>
        <p:nvSpPr>
          <p:cNvPr id="63" name="角丸四角形 62"/>
          <p:cNvSpPr/>
          <p:nvPr/>
        </p:nvSpPr>
        <p:spPr bwMode="auto">
          <a:xfrm>
            <a:off x="7401272" y="3284984"/>
            <a:ext cx="1944216" cy="1129304"/>
          </a:xfrm>
          <a:prstGeom prst="roundRect">
            <a:avLst>
              <a:gd name="adj" fmla="val 50000"/>
            </a:avLst>
          </a:prstGeom>
          <a:solidFill>
            <a:srgbClr val="FF99FF"/>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ja-JP" dirty="0" smtClean="0">
                <a:solidFill>
                  <a:schemeClr val="tx1"/>
                </a:solidFill>
                <a:latin typeface="メイリオ" pitchFamily="50" charset="-128"/>
                <a:ea typeface="メイリオ" pitchFamily="50" charset="-128"/>
                <a:cs typeface="メイリオ" pitchFamily="50" charset="-128"/>
              </a:rPr>
              <a:t>New Technology</a:t>
            </a:r>
          </a:p>
          <a:p>
            <a:pPr algn="ctr">
              <a:defRPr/>
            </a:pPr>
            <a:r>
              <a:rPr lang="en-US" altLang="ja-JP" dirty="0" smtClean="0">
                <a:solidFill>
                  <a:schemeClr val="tx1"/>
                </a:solidFill>
                <a:latin typeface="メイリオ" pitchFamily="50" charset="-128"/>
                <a:ea typeface="メイリオ" pitchFamily="50" charset="-128"/>
                <a:cs typeface="メイリオ" pitchFamily="50" charset="-128"/>
              </a:rPr>
              <a:t>Development</a:t>
            </a:r>
            <a:endParaRPr lang="en-US" altLang="ja-JP" dirty="0">
              <a:solidFill>
                <a:schemeClr val="tx1"/>
              </a:solidFill>
              <a:latin typeface="メイリオ" pitchFamily="50" charset="-128"/>
              <a:ea typeface="メイリオ" pitchFamily="50" charset="-128"/>
              <a:cs typeface="メイリオ" pitchFamily="50" charset="-128"/>
            </a:endParaRPr>
          </a:p>
        </p:txBody>
      </p:sp>
      <p:sp>
        <p:nvSpPr>
          <p:cNvPr id="64" name="ストライプ矢印 63"/>
          <p:cNvSpPr/>
          <p:nvPr/>
        </p:nvSpPr>
        <p:spPr>
          <a:xfrm rot="5400000">
            <a:off x="1572719" y="2705753"/>
            <a:ext cx="1759936" cy="1781174"/>
          </a:xfrm>
          <a:prstGeom prst="stripedRightArrow">
            <a:avLst>
              <a:gd name="adj1" fmla="val 54055"/>
              <a:gd name="adj2" fmla="val 35811"/>
            </a:avLst>
          </a:prstGeom>
          <a:solidFill>
            <a:srgbClr val="FFFF00"/>
          </a:solidFill>
          <a:ln>
            <a:solidFill>
              <a:srgbClr val="FFFF99"/>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dirty="0"/>
          </a:p>
        </p:txBody>
      </p:sp>
      <p:sp>
        <p:nvSpPr>
          <p:cNvPr id="65" name="テキスト ボックス 64"/>
          <p:cNvSpPr txBox="1"/>
          <p:nvPr/>
        </p:nvSpPr>
        <p:spPr>
          <a:xfrm>
            <a:off x="1928664" y="2960948"/>
            <a:ext cx="1059211" cy="738664"/>
          </a:xfrm>
          <a:prstGeom prst="rect">
            <a:avLst/>
          </a:prstGeom>
          <a:solidFill>
            <a:schemeClr val="bg1"/>
          </a:solidFill>
          <a:ln>
            <a:solidFill>
              <a:schemeClr val="tx1"/>
            </a:solidFill>
          </a:ln>
        </p:spPr>
        <p:txBody>
          <a:bodyPr wrap="square" rtlCol="0">
            <a:spAutoFit/>
          </a:bodyPr>
          <a:lstStyle/>
          <a:p>
            <a:r>
              <a:rPr lang="en-US" altLang="ja-JP" sz="1400" dirty="0" smtClean="0">
                <a:latin typeface="メイリオ" pitchFamily="50" charset="-128"/>
                <a:ea typeface="メイリオ" pitchFamily="50" charset="-128"/>
                <a:cs typeface="メイリオ" pitchFamily="50" charset="-128"/>
              </a:rPr>
              <a:t>Accident</a:t>
            </a:r>
          </a:p>
          <a:p>
            <a:r>
              <a:rPr lang="en-US" altLang="ja-JP" sz="1400" dirty="0" smtClean="0">
                <a:latin typeface="メイリオ" pitchFamily="50" charset="-128"/>
                <a:ea typeface="メイリオ" pitchFamily="50" charset="-128"/>
                <a:cs typeface="メイリオ" pitchFamily="50" charset="-128"/>
              </a:rPr>
              <a:t>Trouble</a:t>
            </a:r>
            <a:endParaRPr kumimoji="1" lang="en-US" altLang="ja-JP" sz="1400" dirty="0" smtClean="0">
              <a:latin typeface="メイリオ" pitchFamily="50" charset="-128"/>
              <a:ea typeface="メイリオ" pitchFamily="50" charset="-128"/>
              <a:cs typeface="メイリオ" pitchFamily="50" charset="-128"/>
            </a:endParaRPr>
          </a:p>
          <a:p>
            <a:r>
              <a:rPr kumimoji="1" lang="en-US" altLang="ja-JP" sz="1400" dirty="0" smtClean="0">
                <a:latin typeface="メイリオ" pitchFamily="50" charset="-128"/>
                <a:ea typeface="メイリオ" pitchFamily="50" charset="-128"/>
                <a:cs typeface="メイリオ" pitchFamily="50" charset="-128"/>
              </a:rPr>
              <a:t>Data</a:t>
            </a:r>
            <a:endParaRPr kumimoji="1" lang="ja-JP" altLang="en-US" sz="1400" dirty="0">
              <a:latin typeface="メイリオ" pitchFamily="50" charset="-128"/>
              <a:ea typeface="メイリオ" pitchFamily="50" charset="-128"/>
              <a:cs typeface="メイリオ" pitchFamily="50" charset="-128"/>
            </a:endParaRPr>
          </a:p>
        </p:txBody>
      </p:sp>
      <p:sp>
        <p:nvSpPr>
          <p:cNvPr id="66" name="左右矢印 65"/>
          <p:cNvSpPr/>
          <p:nvPr/>
        </p:nvSpPr>
        <p:spPr>
          <a:xfrm>
            <a:off x="6117511" y="5481228"/>
            <a:ext cx="1391773" cy="527528"/>
          </a:xfrm>
          <a:prstGeom prst="leftRightArrow">
            <a:avLst/>
          </a:prstGeom>
          <a:solidFill>
            <a:schemeClr val="accent1"/>
          </a:solidFill>
          <a:ln w="9525">
            <a:solidFill>
              <a:schemeClr val="accent5">
                <a:lumMod val="90000"/>
              </a:schemeClr>
            </a:solidFill>
          </a:ln>
          <a:effectLst>
            <a:outerShdw blurRad="50800" dist="38100" dir="2700000" algn="tl" rotWithShape="0">
              <a:prstClr val="black">
                <a:alpha val="40000"/>
              </a:prstClr>
            </a:outerShdw>
          </a:effectLst>
          <a:scene3d>
            <a:camera prst="orthographicFront"/>
            <a:lightRig rig="threePt" dir="t"/>
          </a:scene3d>
          <a:sp3d>
            <a:bevelT/>
          </a:sp3d>
        </p:spPr>
        <p:txBody>
          <a:bodyPr wrap="none" lIns="0" tIns="0" rIns="0" bIns="0" rtlCol="0" anchor="ctr">
            <a:spAutoFit/>
          </a:bodyPr>
          <a:lstStyle/>
          <a:p>
            <a:pPr algn="ctr">
              <a:lnSpc>
                <a:spcPct val="85000"/>
              </a:lnSpc>
              <a:spcAft>
                <a:spcPts val="0"/>
              </a:spcAft>
            </a:pPr>
            <a:endParaRPr kumimoji="1" lang="ja-JP" altLang="en-US" sz="1200" b="1" dirty="0" smtClean="0">
              <a:latin typeface="HG丸ｺﾞｼｯｸM-PRO" pitchFamily="50" charset="-128"/>
              <a:ea typeface="HG丸ｺﾞｼｯｸM-PRO" pitchFamily="50" charset="-128"/>
              <a:cs typeface="Arial" pitchFamily="34" charset="0"/>
            </a:endParaRPr>
          </a:p>
        </p:txBody>
      </p:sp>
      <p:grpSp>
        <p:nvGrpSpPr>
          <p:cNvPr id="67" name="グループ化 66"/>
          <p:cNvGrpSpPr/>
          <p:nvPr/>
        </p:nvGrpSpPr>
        <p:grpSpPr>
          <a:xfrm>
            <a:off x="2600390" y="4860295"/>
            <a:ext cx="2862135" cy="1421738"/>
            <a:chOff x="2336498" y="5122040"/>
            <a:chExt cx="2568877" cy="1276065"/>
          </a:xfrm>
        </p:grpSpPr>
        <p:sp>
          <p:nvSpPr>
            <p:cNvPr id="68" name="テキスト ボックス 67"/>
            <p:cNvSpPr txBox="1"/>
            <p:nvPr/>
          </p:nvSpPr>
          <p:spPr>
            <a:xfrm>
              <a:off x="2336498" y="6066615"/>
              <a:ext cx="2568877" cy="331490"/>
            </a:xfrm>
            <a:prstGeom prst="rect">
              <a:avLst/>
            </a:prstGeom>
            <a:noFill/>
            <a:ln>
              <a:noFill/>
            </a:ln>
          </p:spPr>
          <p:txBody>
            <a:bodyPr wrap="square" rtlCol="0">
              <a:spAutoFit/>
            </a:bodyPr>
            <a:lstStyle/>
            <a:p>
              <a:pPr algn="ctr"/>
              <a:r>
                <a:rPr kumimoji="1" lang="ja-JP" altLang="en-US" dirty="0" smtClean="0">
                  <a:latin typeface="HGP創英角ｺﾞｼｯｸUB" pitchFamily="50" charset="-128"/>
                  <a:ea typeface="HGP創英角ｺﾞｼｯｸUB" pitchFamily="50" charset="-128"/>
                  <a:cs typeface="Times New Roman" panose="02020603050405020304" pitchFamily="18" charset="0"/>
                </a:rPr>
                <a:t>　</a:t>
              </a:r>
              <a:r>
                <a:rPr kumimoji="1" lang="en-US" altLang="ja-JP" sz="1600" dirty="0" smtClean="0">
                  <a:latin typeface="メイリオ" pitchFamily="50" charset="-128"/>
                  <a:ea typeface="メイリオ" pitchFamily="50" charset="-128"/>
                  <a:cs typeface="メイリオ" pitchFamily="50" charset="-128"/>
                </a:rPr>
                <a:t>Safety Database</a:t>
              </a:r>
              <a:endParaRPr kumimoji="1" lang="ja-JP" altLang="en-US" sz="1600" dirty="0">
                <a:latin typeface="メイリオ" pitchFamily="50" charset="-128"/>
                <a:ea typeface="メイリオ" pitchFamily="50" charset="-128"/>
                <a:cs typeface="メイリオ" pitchFamily="50" charset="-128"/>
              </a:endParaRPr>
            </a:p>
          </p:txBody>
        </p:sp>
        <p:grpSp>
          <p:nvGrpSpPr>
            <p:cNvPr id="69" name="グループ化 104"/>
            <p:cNvGrpSpPr/>
            <p:nvPr/>
          </p:nvGrpSpPr>
          <p:grpSpPr>
            <a:xfrm>
              <a:off x="2390777" y="5122040"/>
              <a:ext cx="2319336" cy="897762"/>
              <a:chOff x="1704975" y="5418182"/>
              <a:chExt cx="2805067" cy="1162928"/>
            </a:xfrm>
            <a:solidFill>
              <a:srgbClr val="FFFF99"/>
            </a:solidFill>
          </p:grpSpPr>
          <p:pic>
            <p:nvPicPr>
              <p:cNvPr id="7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704975" y="5418182"/>
                <a:ext cx="1442679" cy="1058466"/>
              </a:xfrm>
              <a:prstGeom prst="rect">
                <a:avLst/>
              </a:prstGeom>
              <a:grpFill/>
              <a:ln>
                <a:solidFill>
                  <a:schemeClr val="bg1">
                    <a:lumMod val="75000"/>
                  </a:schemeClr>
                </a:solidFill>
              </a:ln>
              <a:scene3d>
                <a:camera prst="isometricOffAxis2Left"/>
                <a:lightRig rig="threePt" dir="t"/>
              </a:scene3d>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1"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474834" y="5810678"/>
                <a:ext cx="2035208" cy="770432"/>
              </a:xfrm>
              <a:prstGeom prst="rect">
                <a:avLst/>
              </a:prstGeom>
              <a:grpFill/>
              <a:ln>
                <a:solidFill>
                  <a:schemeClr val="bg1">
                    <a:lumMod val="75000"/>
                  </a:schemeClr>
                </a:solidFill>
              </a:ln>
              <a:scene3d>
                <a:camera prst="isometricOffAxis2Left"/>
                <a:lightRig rig="threePt" dir="t"/>
              </a:scene3d>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sp>
        <p:nvSpPr>
          <p:cNvPr id="72" name="ストライプ矢印 71"/>
          <p:cNvSpPr/>
          <p:nvPr/>
        </p:nvSpPr>
        <p:spPr>
          <a:xfrm rot="5400000">
            <a:off x="3623743" y="2699124"/>
            <a:ext cx="1759936" cy="1793930"/>
          </a:xfrm>
          <a:prstGeom prst="stripedRightArrow">
            <a:avLst>
              <a:gd name="adj1" fmla="val 54055"/>
              <a:gd name="adj2" fmla="val 35811"/>
            </a:avLst>
          </a:prstGeom>
          <a:solidFill>
            <a:srgbClr val="FFFF00"/>
          </a:solidFill>
          <a:ln>
            <a:solidFill>
              <a:srgbClr val="FFFF99"/>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dirty="0"/>
          </a:p>
        </p:txBody>
      </p:sp>
      <p:sp>
        <p:nvSpPr>
          <p:cNvPr id="73" name="右カーブ矢印 72"/>
          <p:cNvSpPr/>
          <p:nvPr/>
        </p:nvSpPr>
        <p:spPr>
          <a:xfrm rot="10800000">
            <a:off x="6043204" y="2487184"/>
            <a:ext cx="461555" cy="2360023"/>
          </a:xfrm>
          <a:prstGeom prst="curvedRightArrow">
            <a:avLst/>
          </a:prstGeom>
          <a:solidFill>
            <a:srgbClr val="CCFF33"/>
          </a:solidFill>
          <a:ln w="9525">
            <a:solidFill>
              <a:schemeClr val="tx1"/>
            </a:solidFill>
          </a:ln>
          <a:effectLst>
            <a:outerShdw blurRad="50800" dist="38100" dir="2700000" algn="tl" rotWithShape="0">
              <a:prstClr val="black">
                <a:alpha val="40000"/>
              </a:prstClr>
            </a:outerShdw>
          </a:effectLst>
        </p:spPr>
        <p:txBody>
          <a:bodyPr wrap="none" lIns="0" tIns="0" rIns="0" bIns="0" rtlCol="0" anchor="ctr">
            <a:spAutoFit/>
          </a:bodyPr>
          <a:lstStyle/>
          <a:p>
            <a:pPr algn="ctr">
              <a:lnSpc>
                <a:spcPct val="85000"/>
              </a:lnSpc>
              <a:spcAft>
                <a:spcPts val="0"/>
              </a:spcAft>
            </a:pPr>
            <a:endParaRPr kumimoji="1" lang="ja-JP" altLang="en-US" sz="1200" b="1" dirty="0" smtClean="0">
              <a:latin typeface="HG丸ｺﾞｼｯｸM-PRO" pitchFamily="50" charset="-128"/>
              <a:ea typeface="HG丸ｺﾞｼｯｸM-PRO" pitchFamily="50" charset="-128"/>
              <a:cs typeface="Arial" pitchFamily="34" charset="0"/>
            </a:endParaRPr>
          </a:p>
        </p:txBody>
      </p:sp>
      <p:sp>
        <p:nvSpPr>
          <p:cNvPr id="74" name="左カーブ矢印 73"/>
          <p:cNvSpPr/>
          <p:nvPr/>
        </p:nvSpPr>
        <p:spPr>
          <a:xfrm rot="10800000">
            <a:off x="569116" y="2488100"/>
            <a:ext cx="452846" cy="2394857"/>
          </a:xfrm>
          <a:prstGeom prst="curvedLeftArrow">
            <a:avLst/>
          </a:prstGeom>
          <a:solidFill>
            <a:srgbClr val="CCFF33"/>
          </a:solidFill>
          <a:ln w="9525">
            <a:solidFill>
              <a:schemeClr val="tx1"/>
            </a:solidFill>
          </a:ln>
          <a:effectLst>
            <a:outerShdw blurRad="50800" dist="38100" dir="2700000" algn="tl" rotWithShape="0">
              <a:prstClr val="black">
                <a:alpha val="40000"/>
              </a:prstClr>
            </a:outerShdw>
          </a:effectLst>
        </p:spPr>
        <p:txBody>
          <a:bodyPr wrap="none" lIns="0" tIns="0" rIns="0" bIns="0" rtlCol="0" anchor="ctr">
            <a:spAutoFit/>
          </a:bodyPr>
          <a:lstStyle/>
          <a:p>
            <a:pPr algn="ctr">
              <a:lnSpc>
                <a:spcPct val="85000"/>
              </a:lnSpc>
              <a:spcAft>
                <a:spcPts val="0"/>
              </a:spcAft>
            </a:pPr>
            <a:endParaRPr kumimoji="1" lang="ja-JP" altLang="en-US" sz="1200" b="1" dirty="0" smtClean="0">
              <a:latin typeface="HG丸ｺﾞｼｯｸM-PRO" pitchFamily="50" charset="-128"/>
              <a:ea typeface="HG丸ｺﾞｼｯｸM-PRO" pitchFamily="50" charset="-128"/>
              <a:cs typeface="Arial" pitchFamily="34" charset="0"/>
            </a:endParaRPr>
          </a:p>
        </p:txBody>
      </p:sp>
      <p:sp>
        <p:nvSpPr>
          <p:cNvPr id="75" name="テキスト ボックス 74"/>
          <p:cNvSpPr txBox="1"/>
          <p:nvPr/>
        </p:nvSpPr>
        <p:spPr>
          <a:xfrm>
            <a:off x="2734542" y="6297100"/>
            <a:ext cx="1757657" cy="400110"/>
          </a:xfrm>
          <a:prstGeom prst="rect">
            <a:avLst/>
          </a:prstGeom>
          <a:solidFill>
            <a:schemeClr val="accent5">
              <a:lumMod val="75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txBody>
          <a:bodyPr wrap="square" rtlCol="0">
            <a:spAutoFit/>
          </a:bodyPr>
          <a:lstStyle/>
          <a:p>
            <a:pPr algn="ctr"/>
            <a:r>
              <a:rPr kumimoji="1" lang="en-US" altLang="ja-JP" sz="2000" dirty="0" smtClean="0">
                <a:solidFill>
                  <a:schemeClr val="bg1"/>
                </a:solidFill>
                <a:latin typeface="メイリオ" pitchFamily="50" charset="-128"/>
                <a:ea typeface="メイリオ" pitchFamily="50" charset="-128"/>
                <a:cs typeface="メイリオ" pitchFamily="50" charset="-128"/>
              </a:rPr>
              <a:t>HySUT </a:t>
            </a:r>
            <a:endParaRPr kumimoji="1" lang="ja-JP" altLang="en-US" sz="2000" dirty="0">
              <a:solidFill>
                <a:schemeClr val="bg1"/>
              </a:solidFill>
              <a:latin typeface="メイリオ" pitchFamily="50" charset="-128"/>
              <a:ea typeface="メイリオ" pitchFamily="50" charset="-128"/>
              <a:cs typeface="メイリオ" pitchFamily="50" charset="-128"/>
            </a:endParaRPr>
          </a:p>
        </p:txBody>
      </p:sp>
      <p:sp>
        <p:nvSpPr>
          <p:cNvPr id="100" name="円/楕円 99"/>
          <p:cNvSpPr/>
          <p:nvPr/>
        </p:nvSpPr>
        <p:spPr>
          <a:xfrm>
            <a:off x="4232920" y="4689140"/>
            <a:ext cx="1492746" cy="466725"/>
          </a:xfrm>
          <a:prstGeom prst="ellipse">
            <a:avLst/>
          </a:prstGeom>
          <a:solidFill>
            <a:schemeClr val="bg1"/>
          </a:solidFill>
          <a:ln w="9525">
            <a:solidFill>
              <a:schemeClr val="tx1"/>
            </a:solidFill>
          </a:ln>
        </p:spPr>
        <p:txBody>
          <a:bodyPr wrap="square" lIns="0" tIns="0" rIns="0" bIns="0" rtlCol="0" anchor="ctr">
            <a:noAutofit/>
          </a:bodyPr>
          <a:lstStyle/>
          <a:p>
            <a:pPr algn="ctr">
              <a:lnSpc>
                <a:spcPct val="85000"/>
              </a:lnSpc>
              <a:spcAft>
                <a:spcPts val="0"/>
              </a:spcAft>
            </a:pPr>
            <a:r>
              <a:rPr kumimoji="1" lang="en-US" altLang="ja-JP" sz="1400" dirty="0" smtClean="0">
                <a:latin typeface="メイリオ" pitchFamily="50" charset="-128"/>
                <a:ea typeface="メイリオ" pitchFamily="50" charset="-128"/>
                <a:cs typeface="メイリオ" pitchFamily="50" charset="-128"/>
              </a:rPr>
              <a:t>Data</a:t>
            </a:r>
          </a:p>
          <a:p>
            <a:pPr algn="ctr">
              <a:lnSpc>
                <a:spcPct val="85000"/>
              </a:lnSpc>
              <a:spcAft>
                <a:spcPts val="0"/>
              </a:spcAft>
            </a:pPr>
            <a:r>
              <a:rPr lang="en-US" altLang="ja-JP" sz="1400" dirty="0" smtClean="0">
                <a:latin typeface="メイリオ" pitchFamily="50" charset="-128"/>
                <a:ea typeface="メイリオ" pitchFamily="50" charset="-128"/>
                <a:cs typeface="メイリオ" pitchFamily="50" charset="-128"/>
              </a:rPr>
              <a:t>Distribution</a:t>
            </a:r>
            <a:endParaRPr kumimoji="1" lang="ja-JP" altLang="en-US" sz="1400" dirty="0" smtClean="0">
              <a:latin typeface="メイリオ" pitchFamily="50" charset="-128"/>
              <a:ea typeface="メイリオ" pitchFamily="50" charset="-128"/>
              <a:cs typeface="メイリオ" pitchFamily="50" charset="-128"/>
            </a:endParaRPr>
          </a:p>
        </p:txBody>
      </p:sp>
      <p:sp>
        <p:nvSpPr>
          <p:cNvPr id="101" name="円/楕円 100"/>
          <p:cNvSpPr/>
          <p:nvPr/>
        </p:nvSpPr>
        <p:spPr>
          <a:xfrm>
            <a:off x="1244550" y="4803149"/>
            <a:ext cx="1323975" cy="466725"/>
          </a:xfrm>
          <a:prstGeom prst="ellipse">
            <a:avLst/>
          </a:prstGeom>
          <a:solidFill>
            <a:schemeClr val="bg1"/>
          </a:solidFill>
          <a:ln w="9525">
            <a:solidFill>
              <a:schemeClr val="tx1"/>
            </a:solidFill>
          </a:ln>
        </p:spPr>
        <p:txBody>
          <a:bodyPr wrap="square" lIns="0" tIns="0" rIns="0" bIns="0" rtlCol="0" anchor="ctr">
            <a:noAutofit/>
          </a:bodyPr>
          <a:lstStyle/>
          <a:p>
            <a:pPr algn="ctr">
              <a:lnSpc>
                <a:spcPct val="85000"/>
              </a:lnSpc>
              <a:spcAft>
                <a:spcPts val="0"/>
              </a:spcAft>
            </a:pPr>
            <a:r>
              <a:rPr kumimoji="1" lang="en-US" altLang="ja-JP" sz="1400" dirty="0" smtClean="0">
                <a:latin typeface="メイリオ" pitchFamily="50" charset="-128"/>
                <a:ea typeface="メイリオ" pitchFamily="50" charset="-128"/>
                <a:cs typeface="メイリオ" pitchFamily="50" charset="-128"/>
              </a:rPr>
              <a:t>Data Collection</a:t>
            </a:r>
            <a:endParaRPr kumimoji="1" lang="ja-JP" altLang="en-US" sz="1400" dirty="0" smtClean="0">
              <a:latin typeface="メイリオ" pitchFamily="50" charset="-128"/>
              <a:ea typeface="メイリオ" pitchFamily="50" charset="-128"/>
              <a:cs typeface="メイリオ" pitchFamily="50" charset="-128"/>
            </a:endParaRPr>
          </a:p>
        </p:txBody>
      </p:sp>
      <p:sp>
        <p:nvSpPr>
          <p:cNvPr id="102" name="円/楕円 101"/>
          <p:cNvSpPr/>
          <p:nvPr/>
        </p:nvSpPr>
        <p:spPr>
          <a:xfrm>
            <a:off x="1425525" y="5701224"/>
            <a:ext cx="1323975" cy="466725"/>
          </a:xfrm>
          <a:prstGeom prst="ellipse">
            <a:avLst/>
          </a:prstGeom>
          <a:solidFill>
            <a:schemeClr val="bg1"/>
          </a:solidFill>
          <a:ln w="9525">
            <a:solidFill>
              <a:schemeClr val="tx1"/>
            </a:solidFill>
          </a:ln>
        </p:spPr>
        <p:txBody>
          <a:bodyPr wrap="square" lIns="0" tIns="0" rIns="0" bIns="0" rtlCol="0" anchor="ctr">
            <a:noAutofit/>
          </a:bodyPr>
          <a:lstStyle/>
          <a:p>
            <a:pPr algn="ctr">
              <a:lnSpc>
                <a:spcPct val="85000"/>
              </a:lnSpc>
              <a:spcAft>
                <a:spcPts val="0"/>
              </a:spcAft>
            </a:pPr>
            <a:r>
              <a:rPr kumimoji="1" lang="en-US" altLang="ja-JP" sz="1400" dirty="0" smtClean="0">
                <a:latin typeface="メイリオ" pitchFamily="50" charset="-128"/>
                <a:ea typeface="メイリオ" pitchFamily="50" charset="-128"/>
                <a:cs typeface="メイリオ" pitchFamily="50" charset="-128"/>
              </a:rPr>
              <a:t>Data Analysis</a:t>
            </a:r>
            <a:endParaRPr kumimoji="1" lang="ja-JP" altLang="en-US" sz="1400" dirty="0" smtClean="0">
              <a:latin typeface="メイリオ" pitchFamily="50" charset="-128"/>
              <a:ea typeface="メイリオ" pitchFamily="50" charset="-128"/>
              <a:cs typeface="メイリオ" pitchFamily="50" charset="-128"/>
            </a:endParaRPr>
          </a:p>
        </p:txBody>
      </p:sp>
      <p:sp>
        <p:nvSpPr>
          <p:cNvPr id="103" name="角丸四角形 102"/>
          <p:cNvSpPr/>
          <p:nvPr/>
        </p:nvSpPr>
        <p:spPr>
          <a:xfrm>
            <a:off x="5369116" y="3385899"/>
            <a:ext cx="1603184" cy="342900"/>
          </a:xfrm>
          <a:prstGeom prst="roundRect">
            <a:avLst/>
          </a:prstGeom>
          <a:solidFill>
            <a:schemeClr val="bg1"/>
          </a:solidFill>
          <a:ln>
            <a:noFill/>
          </a:ln>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400" dirty="0" smtClean="0">
                <a:solidFill>
                  <a:schemeClr val="tx1"/>
                </a:solidFill>
                <a:latin typeface="メイリオ" pitchFamily="50" charset="-128"/>
                <a:ea typeface="メイリオ" pitchFamily="50" charset="-128"/>
                <a:cs typeface="メイリオ" pitchFamily="50" charset="-128"/>
              </a:rPr>
              <a:t>Feedback</a:t>
            </a:r>
            <a:endParaRPr lang="ja-JP" altLang="en-US" sz="1400" dirty="0">
              <a:solidFill>
                <a:schemeClr val="tx1"/>
              </a:solidFill>
              <a:latin typeface="メイリオ" pitchFamily="50" charset="-128"/>
              <a:ea typeface="メイリオ" pitchFamily="50" charset="-128"/>
              <a:cs typeface="メイリオ" pitchFamily="50" charset="-128"/>
            </a:endParaRPr>
          </a:p>
        </p:txBody>
      </p:sp>
      <p:sp>
        <p:nvSpPr>
          <p:cNvPr id="104" name="角丸四角形 103"/>
          <p:cNvSpPr/>
          <p:nvPr/>
        </p:nvSpPr>
        <p:spPr>
          <a:xfrm>
            <a:off x="82741" y="3395424"/>
            <a:ext cx="1479359" cy="342900"/>
          </a:xfrm>
          <a:prstGeom prst="roundRect">
            <a:avLst/>
          </a:prstGeom>
          <a:solidFill>
            <a:schemeClr val="bg1"/>
          </a:solidFill>
          <a:ln>
            <a:noFill/>
          </a:ln>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400" dirty="0" smtClean="0">
                <a:solidFill>
                  <a:schemeClr val="tx1"/>
                </a:solidFill>
                <a:latin typeface="メイリオ" pitchFamily="50" charset="-128"/>
                <a:ea typeface="メイリオ" pitchFamily="50" charset="-128"/>
                <a:cs typeface="メイリオ" pitchFamily="50" charset="-128"/>
              </a:rPr>
              <a:t>Feedback</a:t>
            </a:r>
            <a:endParaRPr lang="ja-JP" altLang="en-US" sz="1400" dirty="0">
              <a:solidFill>
                <a:schemeClr val="tx1"/>
              </a:solidFill>
              <a:latin typeface="メイリオ" pitchFamily="50" charset="-128"/>
              <a:ea typeface="メイリオ" pitchFamily="50" charset="-128"/>
              <a:cs typeface="メイリオ" pitchFamily="50" charset="-128"/>
            </a:endParaRPr>
          </a:p>
        </p:txBody>
      </p:sp>
      <p:grpSp>
        <p:nvGrpSpPr>
          <p:cNvPr id="105" name="グループ化 104"/>
          <p:cNvGrpSpPr/>
          <p:nvPr/>
        </p:nvGrpSpPr>
        <p:grpSpPr>
          <a:xfrm>
            <a:off x="1241937" y="1353441"/>
            <a:ext cx="2447921" cy="1231491"/>
            <a:chOff x="956187" y="1015542"/>
            <a:chExt cx="2447921" cy="1231491"/>
          </a:xfrm>
        </p:grpSpPr>
        <p:sp>
          <p:nvSpPr>
            <p:cNvPr id="106" name="Snip and Round Single Corner Rectangle 47"/>
            <p:cNvSpPr/>
            <p:nvPr/>
          </p:nvSpPr>
          <p:spPr bwMode="auto">
            <a:xfrm rot="10800000">
              <a:off x="956187" y="1015542"/>
              <a:ext cx="2447921" cy="1231491"/>
            </a:xfrm>
            <a:prstGeom prst="snipRoundRect">
              <a:avLst>
                <a:gd name="adj1" fmla="val 50000"/>
                <a:gd name="adj2" fmla="val 0"/>
              </a:avLst>
            </a:prstGeom>
            <a:gradFill flip="none" rotWithShape="1">
              <a:gsLst>
                <a:gs pos="0">
                  <a:srgbClr val="66FF33">
                    <a:tint val="66000"/>
                    <a:satMod val="160000"/>
                  </a:srgbClr>
                </a:gs>
                <a:gs pos="50000">
                  <a:srgbClr val="66FF33">
                    <a:tint val="44500"/>
                    <a:satMod val="160000"/>
                  </a:srgbClr>
                </a:gs>
                <a:gs pos="100000">
                  <a:srgbClr val="66FF33">
                    <a:tint val="23500"/>
                    <a:satMod val="160000"/>
                  </a:srgbClr>
                </a:gs>
              </a:gsLst>
              <a:lin ang="2700000" scaled="1"/>
              <a:tileRect/>
            </a:gradFill>
            <a:ln>
              <a:solidFill>
                <a:srgbClr val="009900"/>
              </a:solidFill>
              <a:headEnd type="none" w="med" len="med"/>
              <a:tailEnd type="none" w="med" len="med"/>
            </a:ln>
            <a:scene3d>
              <a:camera prst="perspectiveFront" fov="7200000"/>
              <a:lightRig rig="brightRoom" dir="t">
                <a:rot lat="0" lon="0" rev="4800000"/>
              </a:lightRig>
            </a:scene3d>
            <a:sp3d contourW="12700" prstMaterial="powder">
              <a:bevelT h="25400"/>
              <a:bevelB h="25400"/>
              <a:contourClr>
                <a:schemeClr val="accent5">
                  <a:shade val="60000"/>
                  <a:satMod val="110000"/>
                </a:schemeClr>
              </a:contourClr>
            </a:sp3d>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dirty="0"/>
            </a:p>
          </p:txBody>
        </p:sp>
        <p:pic>
          <p:nvPicPr>
            <p:cNvPr id="107" name="Picture 1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165899" y="1098853"/>
              <a:ext cx="891501" cy="616794"/>
            </a:xfrm>
            <a:prstGeom prst="rect">
              <a:avLst/>
            </a:prstGeom>
            <a:gradFill flip="none" rotWithShape="1">
              <a:gsLst>
                <a:gs pos="0">
                  <a:srgbClr val="66FF33">
                    <a:tint val="66000"/>
                    <a:satMod val="160000"/>
                  </a:srgbClr>
                </a:gs>
                <a:gs pos="50000">
                  <a:srgbClr val="66FF33">
                    <a:tint val="44500"/>
                    <a:satMod val="160000"/>
                  </a:srgbClr>
                </a:gs>
                <a:gs pos="100000">
                  <a:srgbClr val="66FF33">
                    <a:tint val="23500"/>
                    <a:satMod val="160000"/>
                  </a:srgbClr>
                </a:gs>
              </a:gsLst>
              <a:lin ang="2700000" scaled="1"/>
              <a:tileRect/>
            </a:gradFill>
            <a:ln w="9525">
              <a:noFill/>
              <a:miter lim="800000"/>
              <a:headEnd/>
              <a:tailEnd/>
            </a:ln>
            <a:scene3d>
              <a:camera prst="orthographicFront"/>
              <a:lightRig rig="threePt" dir="t"/>
            </a:scene3d>
            <a:sp3d>
              <a:bevelT/>
            </a:sp3d>
            <a:extLst>
              <a:ext uri="{909E8E84-426E-40DD-AFC4-6F175D3DCCD1}">
                <a14:hiddenFill xmlns="" xmlns:a14="http://schemas.microsoft.com/office/drawing/2010/main">
                  <a:solidFill>
                    <a:srgbClr val="FFFFFF"/>
                  </a:solidFill>
                </a14:hiddenFill>
              </a:ext>
            </a:extLst>
          </p:spPr>
        </p:pic>
        <p:pic>
          <p:nvPicPr>
            <p:cNvPr id="108" name="Picture 1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258449" y="1099818"/>
              <a:ext cx="897802" cy="595632"/>
            </a:xfrm>
            <a:prstGeom prst="rect">
              <a:avLst/>
            </a:prstGeom>
            <a:gradFill flip="none" rotWithShape="1">
              <a:gsLst>
                <a:gs pos="0">
                  <a:srgbClr val="66FF33">
                    <a:tint val="66000"/>
                    <a:satMod val="160000"/>
                  </a:srgbClr>
                </a:gs>
                <a:gs pos="50000">
                  <a:srgbClr val="66FF33">
                    <a:tint val="44500"/>
                    <a:satMod val="160000"/>
                  </a:srgbClr>
                </a:gs>
                <a:gs pos="100000">
                  <a:srgbClr val="66FF33">
                    <a:tint val="23500"/>
                    <a:satMod val="160000"/>
                  </a:srgbClr>
                </a:gs>
              </a:gsLst>
              <a:lin ang="2700000" scaled="1"/>
              <a:tileRect/>
            </a:gradFill>
            <a:ln w="9525">
              <a:noFill/>
              <a:miter lim="800000"/>
              <a:headEnd/>
              <a:tailEnd/>
            </a:ln>
            <a:scene3d>
              <a:camera prst="orthographicFront"/>
              <a:lightRig rig="threePt" dir="t"/>
            </a:scene3d>
            <a:sp3d>
              <a:bevelT/>
            </a:sp3d>
            <a:extLst>
              <a:ext uri="{909E8E84-426E-40DD-AFC4-6F175D3DCCD1}">
                <a14:hiddenFill xmlns="" xmlns:a14="http://schemas.microsoft.com/office/drawing/2010/main">
                  <a:solidFill>
                    <a:srgbClr val="FFFFFF"/>
                  </a:solidFill>
                </a14:hiddenFill>
              </a:ext>
            </a:extLst>
          </p:spPr>
        </p:pic>
        <p:sp>
          <p:nvSpPr>
            <p:cNvPr id="109" name="テキスト ボックス 108"/>
            <p:cNvSpPr txBox="1"/>
            <p:nvPr/>
          </p:nvSpPr>
          <p:spPr>
            <a:xfrm>
              <a:off x="1290342" y="1777726"/>
              <a:ext cx="1548107" cy="400110"/>
            </a:xfrm>
            <a:prstGeom prst="rect">
              <a:avLst/>
            </a:prstGeom>
            <a:solidFill>
              <a:srgbClr val="009900"/>
            </a:solidFill>
            <a:ln>
              <a:noFill/>
            </a:ln>
            <a:effectLst>
              <a:outerShdw blurRad="50800" dist="38100" dir="2700000" algn="tl" rotWithShape="0">
                <a:prstClr val="black">
                  <a:alpha val="40000"/>
                </a:prstClr>
              </a:outerShdw>
            </a:effectLst>
            <a:scene3d>
              <a:camera prst="orthographicFront"/>
              <a:lightRig rig="threePt" dir="t"/>
            </a:scene3d>
            <a:sp3d>
              <a:bevelT/>
            </a:sp3d>
          </p:spPr>
          <p:txBody>
            <a:bodyPr wrap="square" rtlCol="0">
              <a:spAutoFit/>
            </a:bodyPr>
            <a:lstStyle/>
            <a:p>
              <a:pPr algn="ctr"/>
              <a:r>
                <a:rPr kumimoji="1" lang="en-US" altLang="ja-JP" sz="2000" dirty="0" smtClean="0">
                  <a:solidFill>
                    <a:schemeClr val="bg1"/>
                  </a:solidFill>
                  <a:latin typeface="メイリオ" pitchFamily="50" charset="-128"/>
                  <a:ea typeface="メイリオ" pitchFamily="50" charset="-128"/>
                  <a:cs typeface="メイリオ" pitchFamily="50" charset="-128"/>
                </a:rPr>
                <a:t>HySUT </a:t>
              </a:r>
              <a:r>
                <a:rPr lang="en-US" altLang="ja-JP" sz="2000" dirty="0" smtClean="0">
                  <a:solidFill>
                    <a:schemeClr val="bg1"/>
                  </a:solidFill>
                  <a:latin typeface="メイリオ" pitchFamily="50" charset="-128"/>
                  <a:ea typeface="メイリオ" pitchFamily="50" charset="-128"/>
                  <a:cs typeface="メイリオ" pitchFamily="50" charset="-128"/>
                </a:rPr>
                <a:t>ST</a:t>
              </a:r>
              <a:r>
                <a:rPr kumimoji="1" lang="en-US" altLang="ja-JP" sz="2000" dirty="0" smtClean="0">
                  <a:solidFill>
                    <a:schemeClr val="bg1"/>
                  </a:solidFill>
                  <a:latin typeface="メイリオ" pitchFamily="50" charset="-128"/>
                  <a:ea typeface="メイリオ" pitchFamily="50" charset="-128"/>
                  <a:cs typeface="メイリオ" pitchFamily="50" charset="-128"/>
                </a:rPr>
                <a:t> </a:t>
              </a:r>
              <a:endParaRPr kumimoji="1" lang="ja-JP" altLang="en-US" sz="2000" dirty="0">
                <a:solidFill>
                  <a:schemeClr val="bg1"/>
                </a:solidFill>
                <a:latin typeface="メイリオ" pitchFamily="50" charset="-128"/>
                <a:ea typeface="メイリオ" pitchFamily="50" charset="-128"/>
                <a:cs typeface="メイリオ" pitchFamily="50" charset="-128"/>
              </a:endParaRPr>
            </a:p>
          </p:txBody>
        </p:sp>
      </p:grpSp>
      <p:grpSp>
        <p:nvGrpSpPr>
          <p:cNvPr id="110" name="グループ化 109"/>
          <p:cNvGrpSpPr/>
          <p:nvPr/>
        </p:nvGrpSpPr>
        <p:grpSpPr>
          <a:xfrm>
            <a:off x="3870837" y="1340768"/>
            <a:ext cx="2447921" cy="1231491"/>
            <a:chOff x="3527937" y="1002869"/>
            <a:chExt cx="2447921" cy="1231491"/>
          </a:xfrm>
        </p:grpSpPr>
        <p:sp>
          <p:nvSpPr>
            <p:cNvPr id="111" name="Snip and Round Single Corner Rectangle 47"/>
            <p:cNvSpPr/>
            <p:nvPr/>
          </p:nvSpPr>
          <p:spPr bwMode="auto">
            <a:xfrm rot="10800000">
              <a:off x="3527937" y="1002869"/>
              <a:ext cx="2447921" cy="1231491"/>
            </a:xfrm>
            <a:prstGeom prst="snipRoundRect">
              <a:avLst>
                <a:gd name="adj1" fmla="val 50000"/>
                <a:gd name="adj2" fmla="val 0"/>
              </a:avLst>
            </a:prstGeom>
            <a:gradFill flip="none" rotWithShape="1">
              <a:gsLst>
                <a:gs pos="0">
                  <a:srgbClr val="FF9933">
                    <a:tint val="66000"/>
                    <a:satMod val="160000"/>
                  </a:srgbClr>
                </a:gs>
                <a:gs pos="50000">
                  <a:srgbClr val="FF9933">
                    <a:tint val="44500"/>
                    <a:satMod val="160000"/>
                  </a:srgbClr>
                </a:gs>
                <a:gs pos="100000">
                  <a:srgbClr val="FF9933">
                    <a:tint val="23500"/>
                    <a:satMod val="160000"/>
                  </a:srgbClr>
                </a:gs>
              </a:gsLst>
              <a:lin ang="2700000" scaled="1"/>
              <a:tileRect/>
            </a:gradFill>
            <a:ln>
              <a:solidFill>
                <a:srgbClr val="FF9933"/>
              </a:solidFill>
              <a:headEnd type="none" w="med" len="med"/>
              <a:tailEnd type="none" w="med" len="med"/>
            </a:ln>
            <a:effectLst>
              <a:outerShdw blurRad="50800" dist="38100" dir="2700000" algn="tl" rotWithShape="0">
                <a:prstClr val="black">
                  <a:alpha val="40000"/>
                </a:prstClr>
              </a:outerShdw>
            </a:effectLst>
            <a:scene3d>
              <a:camera prst="perspectiveFront" fov="7200000"/>
              <a:lightRig rig="brightRoom" dir="t">
                <a:rot lat="0" lon="0" rev="4800000"/>
              </a:lightRig>
            </a:scene3d>
            <a:sp3d contourW="12700" prstMaterial="powder">
              <a:bevelT h="25400"/>
              <a:bevelB h="25400"/>
              <a:contourClr>
                <a:schemeClr val="accent5">
                  <a:shade val="60000"/>
                  <a:satMod val="110000"/>
                </a:schemeClr>
              </a:contourClr>
            </a:sp3d>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dirty="0"/>
            </a:p>
          </p:txBody>
        </p:sp>
        <p:pic>
          <p:nvPicPr>
            <p:cNvPr id="112" name="図 111" descr="IMG_9817.jpg"/>
            <p:cNvPicPr>
              <a:picLocks noChangeAspect="1"/>
            </p:cNvPicPr>
            <p:nvPr/>
          </p:nvPicPr>
          <p:blipFill>
            <a:blip r:embed="rId7" cstate="print"/>
            <a:srcRect r="-2873" b="11532"/>
            <a:stretch>
              <a:fillRect/>
            </a:stretch>
          </p:blipFill>
          <p:spPr>
            <a:xfrm>
              <a:off x="3743606" y="1094787"/>
              <a:ext cx="1031011" cy="619714"/>
            </a:xfrm>
            <a:prstGeom prst="rect">
              <a:avLst/>
            </a:prstGeom>
            <a:solidFill>
              <a:srgbClr val="FFCC66"/>
            </a:solidFill>
            <a:ln>
              <a:noFill/>
            </a:ln>
            <a:scene3d>
              <a:camera prst="orthographicFront"/>
              <a:lightRig rig="threePt" dir="t"/>
            </a:scene3d>
            <a:sp3d>
              <a:bevelT/>
            </a:sp3d>
          </p:spPr>
        </p:pic>
        <p:pic>
          <p:nvPicPr>
            <p:cNvPr id="113" name="Picture 3"/>
            <p:cNvPicPr>
              <a:picLocks noChangeAspect="1" noChangeArrowheads="1"/>
            </p:cNvPicPr>
            <p:nvPr/>
          </p:nvPicPr>
          <p:blipFill>
            <a:blip r:embed="rId8" cstate="print"/>
            <a:srcRect/>
            <a:stretch>
              <a:fillRect/>
            </a:stretch>
          </p:blipFill>
          <p:spPr bwMode="auto">
            <a:xfrm>
              <a:off x="4953001" y="1095376"/>
              <a:ext cx="825499" cy="619124"/>
            </a:xfrm>
            <a:prstGeom prst="rect">
              <a:avLst/>
            </a:prstGeom>
            <a:solidFill>
              <a:srgbClr val="FFCC66"/>
            </a:solidFill>
            <a:ln w="9525">
              <a:noFill/>
              <a:miter lim="800000"/>
              <a:headEnd/>
              <a:tailEnd/>
            </a:ln>
            <a:effectLst/>
            <a:scene3d>
              <a:camera prst="orthographicFront"/>
              <a:lightRig rig="threePt" dir="t"/>
            </a:scene3d>
            <a:sp3d>
              <a:bevelT/>
            </a:sp3d>
          </p:spPr>
        </p:pic>
        <p:sp>
          <p:nvSpPr>
            <p:cNvPr id="114" name="テキスト ボックス 113"/>
            <p:cNvSpPr txBox="1"/>
            <p:nvPr/>
          </p:nvSpPr>
          <p:spPr>
            <a:xfrm>
              <a:off x="3637992" y="1758953"/>
              <a:ext cx="2241124" cy="400110"/>
            </a:xfrm>
            <a:prstGeom prst="rect">
              <a:avLst/>
            </a:prstGeom>
            <a:solidFill>
              <a:srgbClr val="FF9933"/>
            </a:solidFill>
            <a:ln>
              <a:noFill/>
            </a:ln>
            <a:effectLst>
              <a:outerShdw blurRad="50800" dist="38100" dir="2700000" algn="tl" rotWithShape="0">
                <a:prstClr val="black">
                  <a:alpha val="40000"/>
                </a:prstClr>
              </a:outerShdw>
            </a:effectLst>
            <a:scene3d>
              <a:camera prst="orthographicFront"/>
              <a:lightRig rig="threePt" dir="t"/>
            </a:scene3d>
            <a:sp3d>
              <a:bevelT/>
            </a:sp3d>
          </p:spPr>
          <p:txBody>
            <a:bodyPr wrap="square" rtlCol="0">
              <a:spAutoFit/>
            </a:bodyPr>
            <a:lstStyle/>
            <a:p>
              <a:pPr algn="ctr"/>
              <a:r>
                <a:rPr lang="en-US" altLang="ja-JP" sz="2000" dirty="0" smtClean="0">
                  <a:solidFill>
                    <a:schemeClr val="bg1"/>
                  </a:solidFill>
                  <a:latin typeface="メイリオ" pitchFamily="50" charset="-128"/>
                  <a:ea typeface="メイリオ" pitchFamily="50" charset="-128"/>
                  <a:cs typeface="メイリオ" pitchFamily="50" charset="-128"/>
                </a:rPr>
                <a:t>Commercial ST</a:t>
              </a:r>
              <a:r>
                <a:rPr kumimoji="1" lang="en-US" altLang="ja-JP" sz="2000" dirty="0" smtClean="0">
                  <a:solidFill>
                    <a:schemeClr val="bg1"/>
                  </a:solidFill>
                  <a:latin typeface="メイリオ" pitchFamily="50" charset="-128"/>
                  <a:ea typeface="メイリオ" pitchFamily="50" charset="-128"/>
                  <a:cs typeface="メイリオ" pitchFamily="50" charset="-128"/>
                </a:rPr>
                <a:t> </a:t>
              </a:r>
              <a:endParaRPr kumimoji="1" lang="ja-JP" altLang="en-US" sz="2000" dirty="0">
                <a:solidFill>
                  <a:schemeClr val="bg1"/>
                </a:solidFill>
                <a:latin typeface="メイリオ" pitchFamily="50" charset="-128"/>
                <a:ea typeface="メイリオ" pitchFamily="50" charset="-128"/>
                <a:cs typeface="メイリオ" pitchFamily="50" charset="-128"/>
              </a:endParaRPr>
            </a:p>
          </p:txBody>
        </p:sp>
      </p:grpSp>
      <p:sp>
        <p:nvSpPr>
          <p:cNvPr id="115" name="テキスト ボックス 3"/>
          <p:cNvSpPr txBox="1">
            <a:spLocks noChangeArrowheads="1"/>
          </p:cNvSpPr>
          <p:nvPr/>
        </p:nvSpPr>
        <p:spPr bwMode="auto">
          <a:xfrm>
            <a:off x="956556" y="116632"/>
            <a:ext cx="6559809" cy="954107"/>
          </a:xfrm>
          <a:prstGeom prst="rect">
            <a:avLst/>
          </a:prstGeom>
          <a:noFill/>
          <a:ln w="9525">
            <a:noFill/>
            <a:miter lim="800000"/>
            <a:headEnd/>
            <a:tailEnd/>
          </a:ln>
        </p:spPr>
        <p:txBody>
          <a:bodyPr wrap="none">
            <a:spAutoFit/>
          </a:bodyPr>
          <a:lstStyle/>
          <a:p>
            <a:r>
              <a:rPr lang="en-US" altLang="ja-JP" sz="2800" b="1" dirty="0" smtClean="0">
                <a:latin typeface="Arial Unicode MS" panose="020B0604020202020204" pitchFamily="50" charset="-128"/>
                <a:ea typeface="Arial Unicode MS" panose="020B0604020202020204" pitchFamily="50" charset="-128"/>
                <a:cs typeface="Arial Unicode MS" panose="020B0604020202020204" pitchFamily="50" charset="-128"/>
              </a:rPr>
              <a:t>NEDO’s Project: Safety &amp; Security </a:t>
            </a:r>
            <a:r>
              <a:rPr lang="ja-JP" altLang="en-US" sz="2800" b="1" dirty="0" smtClean="0">
                <a:latin typeface="Arial Unicode MS" panose="020B0604020202020204" pitchFamily="50" charset="-128"/>
                <a:ea typeface="Arial Unicode MS" panose="020B0604020202020204" pitchFamily="50" charset="-128"/>
                <a:cs typeface="Arial Unicode MS" panose="020B0604020202020204" pitchFamily="50" charset="-128"/>
              </a:rPr>
              <a:t>－</a:t>
            </a:r>
            <a:r>
              <a:rPr lang="en-US" altLang="ja-JP" sz="2800" b="1" dirty="0" smtClean="0">
                <a:latin typeface="Arial Unicode MS" panose="020B0604020202020204" pitchFamily="50" charset="-128"/>
                <a:ea typeface="Arial Unicode MS" panose="020B0604020202020204" pitchFamily="50" charset="-128"/>
                <a:cs typeface="Arial Unicode MS" panose="020B0604020202020204" pitchFamily="50" charset="-128"/>
              </a:rPr>
              <a:t>S2</a:t>
            </a:r>
            <a:endParaRPr lang="ja-JP" altLang="en-US" sz="2800" b="1" dirty="0" smtClean="0">
              <a:latin typeface="Arial Unicode MS" panose="020B0604020202020204" pitchFamily="50" charset="-128"/>
              <a:ea typeface="Arial Unicode MS" panose="020B0604020202020204" pitchFamily="50" charset="-128"/>
              <a:cs typeface="Arial Unicode MS" panose="020B0604020202020204" pitchFamily="50" charset="-128"/>
            </a:endParaRPr>
          </a:p>
          <a:p>
            <a:endParaRPr lang="ja-JP" altLang="en-US" sz="2800" b="1"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116" name="正方形/長方形 115"/>
          <p:cNvSpPr/>
          <p:nvPr/>
        </p:nvSpPr>
        <p:spPr>
          <a:xfrm>
            <a:off x="236476" y="755993"/>
            <a:ext cx="6149440" cy="584775"/>
          </a:xfrm>
          <a:prstGeom prst="rect">
            <a:avLst/>
          </a:prstGeom>
          <a:noFill/>
        </p:spPr>
        <p:txBody>
          <a:bodyPr wrap="none">
            <a:spAutoFit/>
          </a:bodyPr>
          <a:lstStyle/>
          <a:p>
            <a:r>
              <a:rPr lang="en-US" altLang="ja-JP" sz="3200" b="1" dirty="0" smtClean="0">
                <a:solidFill>
                  <a:srgbClr val="0000CC"/>
                </a:solidFill>
                <a:effectLst>
                  <a:outerShdw blurRad="38100" dist="38100" dir="2700000" algn="tl">
                    <a:srgbClr val="000000">
                      <a:alpha val="43137"/>
                    </a:srgbClr>
                  </a:outerShdw>
                </a:effectLst>
              </a:rPr>
              <a:t>Sharing of Safety Information</a:t>
            </a:r>
            <a:endParaRPr lang="ja-JP" altLang="en-US" sz="3200" b="1" dirty="0">
              <a:solidFill>
                <a:srgbClr val="0000CC"/>
              </a:solidFill>
              <a:effectLst>
                <a:outerShdw blurRad="38100" dist="38100" dir="2700000" algn="tl">
                  <a:srgbClr val="000000">
                    <a:alpha val="43137"/>
                  </a:srgbClr>
                </a:outerShdw>
              </a:effectLst>
            </a:endParaRPr>
          </a:p>
        </p:txBody>
      </p:sp>
      <p:sp>
        <p:nvSpPr>
          <p:cNvPr id="117" name="テキスト ボックス 116"/>
          <p:cNvSpPr txBox="1"/>
          <p:nvPr/>
        </p:nvSpPr>
        <p:spPr>
          <a:xfrm>
            <a:off x="3944888" y="2924944"/>
            <a:ext cx="1059211" cy="738664"/>
          </a:xfrm>
          <a:prstGeom prst="rect">
            <a:avLst/>
          </a:prstGeom>
          <a:solidFill>
            <a:schemeClr val="bg1"/>
          </a:solidFill>
          <a:ln>
            <a:solidFill>
              <a:schemeClr val="tx1"/>
            </a:solidFill>
          </a:ln>
        </p:spPr>
        <p:txBody>
          <a:bodyPr wrap="square" rtlCol="0">
            <a:spAutoFit/>
          </a:bodyPr>
          <a:lstStyle/>
          <a:p>
            <a:r>
              <a:rPr lang="en-US" altLang="ja-JP" sz="1400" dirty="0" smtClean="0">
                <a:latin typeface="メイリオ" pitchFamily="50" charset="-128"/>
                <a:ea typeface="メイリオ" pitchFamily="50" charset="-128"/>
                <a:cs typeface="メイリオ" pitchFamily="50" charset="-128"/>
              </a:rPr>
              <a:t>Accident</a:t>
            </a:r>
          </a:p>
          <a:p>
            <a:r>
              <a:rPr lang="en-US" altLang="ja-JP" sz="1400" dirty="0" smtClean="0">
                <a:latin typeface="メイリオ" pitchFamily="50" charset="-128"/>
                <a:ea typeface="メイリオ" pitchFamily="50" charset="-128"/>
                <a:cs typeface="メイリオ" pitchFamily="50" charset="-128"/>
              </a:rPr>
              <a:t>Trouble</a:t>
            </a:r>
            <a:endParaRPr kumimoji="1" lang="en-US" altLang="ja-JP" sz="1400" dirty="0" smtClean="0">
              <a:latin typeface="メイリオ" pitchFamily="50" charset="-128"/>
              <a:ea typeface="メイリオ" pitchFamily="50" charset="-128"/>
              <a:cs typeface="メイリオ" pitchFamily="50" charset="-128"/>
            </a:endParaRPr>
          </a:p>
          <a:p>
            <a:r>
              <a:rPr kumimoji="1" lang="en-US" altLang="ja-JP" sz="1400" dirty="0" smtClean="0">
                <a:latin typeface="メイリオ" pitchFamily="50" charset="-128"/>
                <a:ea typeface="メイリオ" pitchFamily="50" charset="-128"/>
                <a:cs typeface="メイリオ" pitchFamily="50" charset="-128"/>
              </a:rPr>
              <a:t>Data</a:t>
            </a:r>
            <a:endParaRPr kumimoji="1" lang="ja-JP" altLang="en-US" sz="1400" dirty="0">
              <a:latin typeface="メイリオ" pitchFamily="50" charset="-128"/>
              <a:ea typeface="メイリオ" pitchFamily="50" charset="-128"/>
              <a:cs typeface="メイリオ" pitchFamily="50" charset="-128"/>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2"/>
          <p:cNvPicPr>
            <a:picLocks noChangeAspect="1" noChangeArrowheads="1"/>
          </p:cNvPicPr>
          <p:nvPr/>
        </p:nvPicPr>
        <p:blipFill>
          <a:blip r:embed="rId3" cstate="print"/>
          <a:srcRect t="12585" b="3099"/>
          <a:stretch>
            <a:fillRect/>
          </a:stretch>
        </p:blipFill>
        <p:spPr bwMode="auto">
          <a:xfrm>
            <a:off x="1748644" y="1916832"/>
            <a:ext cx="6660740" cy="4492385"/>
          </a:xfrm>
          <a:prstGeom prst="rect">
            <a:avLst/>
          </a:prstGeom>
          <a:noFill/>
          <a:ln w="28575">
            <a:solidFill>
              <a:schemeClr val="tx1"/>
            </a:solidFill>
            <a:miter lim="800000"/>
            <a:headEnd/>
            <a:tailEnd/>
          </a:ln>
        </p:spPr>
      </p:pic>
      <p:sp>
        <p:nvSpPr>
          <p:cNvPr id="37" name="テキスト ボックス 36"/>
          <p:cNvSpPr txBox="1">
            <a:spLocks noChangeArrowheads="1"/>
          </p:cNvSpPr>
          <p:nvPr/>
        </p:nvSpPr>
        <p:spPr bwMode="auto">
          <a:xfrm>
            <a:off x="488504" y="1376772"/>
            <a:ext cx="5145961" cy="523220"/>
          </a:xfrm>
          <a:prstGeom prst="rect">
            <a:avLst/>
          </a:prstGeom>
          <a:noFill/>
          <a:ln w="9525">
            <a:noFill/>
            <a:miter lim="800000"/>
            <a:headEnd/>
            <a:tailEnd/>
          </a:ln>
        </p:spPr>
        <p:txBody>
          <a:bodyPr wrap="none">
            <a:spAutoFit/>
          </a:bodyPr>
          <a:lstStyle/>
          <a:p>
            <a:r>
              <a:rPr lang="en-US" altLang="ja-JP" sz="2800" b="1" dirty="0" smtClean="0">
                <a:latin typeface="Arial Unicode MS" panose="020B0604020202020204" pitchFamily="50" charset="-128"/>
                <a:ea typeface="Arial Unicode MS" panose="020B0604020202020204" pitchFamily="50" charset="-128"/>
                <a:cs typeface="Arial Unicode MS" panose="020B0604020202020204" pitchFamily="50" charset="-128"/>
              </a:rPr>
              <a:t>Portal Site of Hydrogen Energy</a:t>
            </a:r>
            <a:endParaRPr lang="ja-JP" altLang="en-US" sz="2800" b="1"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38" name="テキスト ボックス 37"/>
          <p:cNvSpPr txBox="1">
            <a:spLocks noChangeArrowheads="1"/>
          </p:cNvSpPr>
          <p:nvPr/>
        </p:nvSpPr>
        <p:spPr bwMode="auto">
          <a:xfrm>
            <a:off x="982043" y="116632"/>
            <a:ext cx="6857968" cy="523220"/>
          </a:xfrm>
          <a:prstGeom prst="rect">
            <a:avLst/>
          </a:prstGeom>
          <a:noFill/>
          <a:ln w="9525">
            <a:noFill/>
            <a:miter lim="800000"/>
            <a:headEnd/>
            <a:tailEnd/>
          </a:ln>
        </p:spPr>
        <p:txBody>
          <a:bodyPr wrap="none">
            <a:spAutoFit/>
          </a:bodyPr>
          <a:lstStyle/>
          <a:p>
            <a:r>
              <a:rPr lang="en-US" altLang="ja-JP" sz="2800" b="1" dirty="0" smtClean="0">
                <a:latin typeface="Arial Unicode MS" panose="020B0604020202020204" pitchFamily="50" charset="-128"/>
                <a:ea typeface="Arial Unicode MS" panose="020B0604020202020204" pitchFamily="50" charset="-128"/>
                <a:cs typeface="Arial Unicode MS" panose="020B0604020202020204" pitchFamily="50" charset="-128"/>
              </a:rPr>
              <a:t>NEDO’s Project: : Safety &amp; Security </a:t>
            </a:r>
            <a:r>
              <a:rPr lang="ja-JP" altLang="en-US" sz="2800" b="1" dirty="0" smtClean="0">
                <a:latin typeface="Arial Unicode MS" panose="020B0604020202020204" pitchFamily="50" charset="-128"/>
                <a:ea typeface="Arial Unicode MS" panose="020B0604020202020204" pitchFamily="50" charset="-128"/>
                <a:cs typeface="Arial Unicode MS" panose="020B0604020202020204" pitchFamily="50" charset="-128"/>
              </a:rPr>
              <a:t>－</a:t>
            </a:r>
            <a:r>
              <a:rPr lang="en-US" altLang="ja-JP" sz="2800" b="1" dirty="0" smtClean="0">
                <a:latin typeface="Arial Unicode MS" panose="020B0604020202020204" pitchFamily="50" charset="-128"/>
                <a:ea typeface="Arial Unicode MS" panose="020B0604020202020204" pitchFamily="50" charset="-128"/>
                <a:cs typeface="Arial Unicode MS" panose="020B0604020202020204" pitchFamily="50" charset="-128"/>
              </a:rPr>
              <a:t>S3</a:t>
            </a:r>
            <a:endParaRPr lang="ja-JP" altLang="en-US" sz="2800" b="1"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39" name="正方形/長方形 38"/>
          <p:cNvSpPr/>
          <p:nvPr/>
        </p:nvSpPr>
        <p:spPr>
          <a:xfrm>
            <a:off x="236476" y="755993"/>
            <a:ext cx="3561360" cy="584775"/>
          </a:xfrm>
          <a:prstGeom prst="rect">
            <a:avLst/>
          </a:prstGeom>
          <a:noFill/>
        </p:spPr>
        <p:txBody>
          <a:bodyPr wrap="none">
            <a:spAutoFit/>
          </a:bodyPr>
          <a:lstStyle/>
          <a:p>
            <a:r>
              <a:rPr lang="en-US" altLang="ja-JP" sz="3200" b="1" dirty="0" smtClean="0">
                <a:solidFill>
                  <a:srgbClr val="0000CC"/>
                </a:solidFill>
                <a:effectLst>
                  <a:outerShdw blurRad="38100" dist="38100" dir="2700000" algn="tl">
                    <a:srgbClr val="000000">
                      <a:alpha val="43137"/>
                    </a:srgbClr>
                  </a:outerShdw>
                </a:effectLst>
              </a:rPr>
              <a:t>Outreach Activity</a:t>
            </a:r>
            <a:endParaRPr lang="ja-JP" altLang="en-US" sz="3200" b="1" dirty="0">
              <a:solidFill>
                <a:srgbClr val="0000CC"/>
              </a:solidFill>
              <a:effectLst>
                <a:outerShdw blurRad="38100" dist="38100" dir="2700000" algn="tl">
                  <a:srgbClr val="000000">
                    <a:alpha val="43137"/>
                  </a:srgbClr>
                </a:outerShdw>
              </a:effectLst>
            </a:endParaRPr>
          </a:p>
        </p:txBody>
      </p:sp>
      <p:sp>
        <p:nvSpPr>
          <p:cNvPr id="40" name="正方形/長方形 39"/>
          <p:cNvSpPr/>
          <p:nvPr/>
        </p:nvSpPr>
        <p:spPr>
          <a:xfrm>
            <a:off x="5974496" y="6453336"/>
            <a:ext cx="3082960" cy="369332"/>
          </a:xfrm>
          <a:prstGeom prst="rect">
            <a:avLst/>
          </a:prstGeom>
        </p:spPr>
        <p:txBody>
          <a:bodyPr wrap="none">
            <a:spAutoFit/>
          </a:bodyPr>
          <a:lstStyle/>
          <a:p>
            <a:r>
              <a:rPr lang="en-US" altLang="ja-JP" dirty="0" smtClean="0"/>
              <a:t>http://www.hydrogen-navi.jp/</a:t>
            </a:r>
            <a:endParaRPr lang="ja-JP" altLang="en-US"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a:spLocks noChangeArrowheads="1"/>
          </p:cNvSpPr>
          <p:nvPr/>
        </p:nvSpPr>
        <p:spPr bwMode="auto">
          <a:xfrm>
            <a:off x="956556" y="116632"/>
            <a:ext cx="6857968" cy="523220"/>
          </a:xfrm>
          <a:prstGeom prst="rect">
            <a:avLst/>
          </a:prstGeom>
          <a:noFill/>
          <a:ln w="9525">
            <a:noFill/>
            <a:miter lim="800000"/>
            <a:headEnd/>
            <a:tailEnd/>
          </a:ln>
        </p:spPr>
        <p:txBody>
          <a:bodyPr wrap="none">
            <a:spAutoFit/>
          </a:bodyPr>
          <a:lstStyle/>
          <a:p>
            <a:r>
              <a:rPr lang="en-US" altLang="ja-JP" sz="2800" b="1" dirty="0" smtClean="0">
                <a:latin typeface="Arial Unicode MS" panose="020B0604020202020204" pitchFamily="50" charset="-128"/>
                <a:ea typeface="Arial Unicode MS" panose="020B0604020202020204" pitchFamily="50" charset="-128"/>
                <a:cs typeface="Arial Unicode MS" panose="020B0604020202020204" pitchFamily="50" charset="-128"/>
              </a:rPr>
              <a:t>NEDO’s </a:t>
            </a:r>
            <a:r>
              <a:rPr lang="en-US" altLang="ja-JP" sz="2800" b="1" dirty="0">
                <a:latin typeface="Arial Unicode MS" panose="020B0604020202020204" pitchFamily="50" charset="-128"/>
                <a:ea typeface="Arial Unicode MS" panose="020B0604020202020204" pitchFamily="50" charset="-128"/>
                <a:cs typeface="Arial Unicode MS" panose="020B0604020202020204" pitchFamily="50" charset="-128"/>
              </a:rPr>
              <a:t>Activities: </a:t>
            </a:r>
            <a:r>
              <a:rPr lang="en-US" altLang="ja-JP" sz="2800" b="1" dirty="0" smtClean="0">
                <a:latin typeface="Arial Unicode MS" panose="020B0604020202020204" pitchFamily="50" charset="-128"/>
                <a:ea typeface="Arial Unicode MS" panose="020B0604020202020204" pitchFamily="50" charset="-128"/>
                <a:cs typeface="Arial Unicode MS" panose="020B0604020202020204" pitchFamily="50" charset="-128"/>
              </a:rPr>
              <a:t>Safety &amp; Security </a:t>
            </a:r>
            <a:r>
              <a:rPr lang="ja-JP" altLang="en-US" sz="2800" b="1" dirty="0" smtClean="0">
                <a:latin typeface="Arial Unicode MS" panose="020B0604020202020204" pitchFamily="50" charset="-128"/>
                <a:ea typeface="Arial Unicode MS" panose="020B0604020202020204" pitchFamily="50" charset="-128"/>
                <a:cs typeface="Arial Unicode MS" panose="020B0604020202020204" pitchFamily="50" charset="-128"/>
              </a:rPr>
              <a:t>－</a:t>
            </a:r>
            <a:r>
              <a:rPr lang="en-US" altLang="ja-JP" sz="2800" b="1" dirty="0" smtClean="0">
                <a:latin typeface="Arial Unicode MS" panose="020B0604020202020204" pitchFamily="50" charset="-128"/>
                <a:ea typeface="Arial Unicode MS" panose="020B0604020202020204" pitchFamily="50" charset="-128"/>
                <a:cs typeface="Arial Unicode MS" panose="020B0604020202020204" pitchFamily="50" charset="-128"/>
              </a:rPr>
              <a:t>S4</a:t>
            </a:r>
            <a:endParaRPr lang="ja-JP" altLang="en-US" sz="2800" b="1"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8" name="正方形/長方形 7"/>
          <p:cNvSpPr/>
          <p:nvPr/>
        </p:nvSpPr>
        <p:spPr>
          <a:xfrm>
            <a:off x="200472" y="800708"/>
            <a:ext cx="9705528" cy="553998"/>
          </a:xfrm>
          <a:prstGeom prst="rect">
            <a:avLst/>
          </a:prstGeom>
          <a:noFill/>
        </p:spPr>
        <p:txBody>
          <a:bodyPr wrap="square">
            <a:spAutoFit/>
          </a:bodyPr>
          <a:lstStyle/>
          <a:p>
            <a:r>
              <a:rPr lang="en-US" altLang="ja-JP" sz="3000" b="1" dirty="0" smtClean="0">
                <a:solidFill>
                  <a:srgbClr val="0000CC"/>
                </a:solidFill>
                <a:effectLst>
                  <a:outerShdw blurRad="38100" dist="38100" dir="2700000" algn="tl">
                    <a:srgbClr val="000000">
                      <a:alpha val="43137"/>
                    </a:srgbClr>
                  </a:outerShdw>
                </a:effectLst>
              </a:rPr>
              <a:t>New Technology Development for ensuring “Safety”</a:t>
            </a:r>
            <a:endParaRPr lang="ja-JP" altLang="en-US" sz="3000" b="1" dirty="0">
              <a:solidFill>
                <a:srgbClr val="0000CC"/>
              </a:solidFill>
              <a:effectLst>
                <a:outerShdw blurRad="38100" dist="38100" dir="2700000" algn="tl">
                  <a:srgbClr val="000000">
                    <a:alpha val="43137"/>
                  </a:srgbClr>
                </a:outerShdw>
              </a:effectLst>
            </a:endParaRPr>
          </a:p>
        </p:txBody>
      </p:sp>
      <p:sp>
        <p:nvSpPr>
          <p:cNvPr id="9" name="正方形/長方形 8"/>
          <p:cNvSpPr/>
          <p:nvPr/>
        </p:nvSpPr>
        <p:spPr>
          <a:xfrm>
            <a:off x="452500" y="2456892"/>
            <a:ext cx="8912993" cy="2628292"/>
          </a:xfrm>
          <a:prstGeom prst="rect">
            <a:avLst/>
          </a:prstGeom>
        </p:spPr>
        <p:style>
          <a:lnRef idx="2">
            <a:schemeClr val="accent1"/>
          </a:lnRef>
          <a:fillRef idx="1">
            <a:schemeClr val="lt1"/>
          </a:fillRef>
          <a:effectRef idx="0">
            <a:schemeClr val="accent1"/>
          </a:effectRef>
          <a:fontRef idx="minor">
            <a:schemeClr val="dk1"/>
          </a:fontRef>
        </p:style>
        <p:txBody>
          <a:bodyPr/>
          <a:lstStyle/>
          <a:p>
            <a:pPr marL="285750" indent="-285750">
              <a:defRPr/>
            </a:pPr>
            <a:r>
              <a:rPr lang="en-US" altLang="ja-JP" sz="2800" dirty="0" smtClean="0">
                <a:latin typeface="Arial" pitchFamily="34" charset="0"/>
                <a:cs typeface="Arial" pitchFamily="34" charset="0"/>
              </a:rPr>
              <a:t>-Welding Joint for high pressure hydrogen gas </a:t>
            </a:r>
          </a:p>
          <a:p>
            <a:pPr marL="285750" indent="-285750">
              <a:defRPr/>
            </a:pPr>
            <a:r>
              <a:rPr lang="en-US" altLang="ja-JP" sz="2800" dirty="0" smtClean="0">
                <a:latin typeface="Arial" pitchFamily="34" charset="0"/>
                <a:cs typeface="Arial" pitchFamily="34" charset="0"/>
              </a:rPr>
              <a:t>-Guideline for countermeasure of Thunder Damage</a:t>
            </a:r>
          </a:p>
          <a:p>
            <a:pPr marL="285750" indent="-285750">
              <a:defRPr/>
            </a:pPr>
            <a:r>
              <a:rPr lang="en-US" altLang="ja-JP" sz="2800" dirty="0" smtClean="0">
                <a:latin typeface="Arial" pitchFamily="34" charset="0"/>
                <a:cs typeface="Arial" pitchFamily="34" charset="0"/>
              </a:rPr>
              <a:t>-Hydrogen Gas Sensor for applying quartz crystal</a:t>
            </a:r>
          </a:p>
          <a:p>
            <a:pPr marL="285750" indent="-285750">
              <a:defRPr/>
            </a:pPr>
            <a:r>
              <a:rPr lang="en-US" altLang="ja-JP" sz="2800" dirty="0" smtClean="0">
                <a:latin typeface="Arial" pitchFamily="34" charset="0"/>
                <a:cs typeface="Arial" pitchFamily="34" charset="0"/>
              </a:rPr>
              <a:t>-Optical Hydrogen Gas Sensor and Leak Detector</a:t>
            </a:r>
          </a:p>
          <a:p>
            <a:pPr marL="285750" indent="-285750">
              <a:defRPr/>
            </a:pPr>
            <a:r>
              <a:rPr lang="en-US" altLang="ja-JP" sz="2800" dirty="0" smtClean="0">
                <a:latin typeface="Arial" pitchFamily="34" charset="0"/>
                <a:cs typeface="Arial" pitchFamily="34" charset="0"/>
              </a:rPr>
              <a:t>-Monitoring System with visualization of flame</a:t>
            </a:r>
          </a:p>
          <a:p>
            <a:pPr marL="285750" indent="-285750">
              <a:defRPr/>
            </a:pPr>
            <a:endParaRPr lang="en-US" altLang="ja-JP" sz="2800" dirty="0">
              <a:latin typeface="Arial" pitchFamily="34" charset="0"/>
              <a:cs typeface="Arial" pitchFamily="34" charset="0"/>
            </a:endParaRPr>
          </a:p>
        </p:txBody>
      </p:sp>
      <p:sp>
        <p:nvSpPr>
          <p:cNvPr id="10" name="正方形/長方形 9"/>
          <p:cNvSpPr/>
          <p:nvPr/>
        </p:nvSpPr>
        <p:spPr>
          <a:xfrm>
            <a:off x="416496" y="1520788"/>
            <a:ext cx="6151043" cy="523220"/>
          </a:xfrm>
          <a:prstGeom prst="rect">
            <a:avLst/>
          </a:prstGeom>
        </p:spPr>
        <p:txBody>
          <a:bodyPr wrap="none">
            <a:spAutoFit/>
          </a:bodyPr>
          <a:lstStyle/>
          <a:p>
            <a:pPr marL="285750" indent="-285750">
              <a:defRPr/>
            </a:pPr>
            <a:r>
              <a:rPr lang="en-US" altLang="ja-JP" sz="2800" dirty="0" smtClean="0">
                <a:cs typeface="Arial" pitchFamily="34" charset="0"/>
              </a:rPr>
              <a:t>The followings are on-going projects.</a:t>
            </a:r>
            <a:r>
              <a:rPr lang="en-US" altLang="ja-JP" sz="2400" dirty="0" smtClean="0">
                <a:cs typeface="Arial" pitchFamily="34" charset="0"/>
              </a:rPr>
              <a:t> </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3"/>
          <p:cNvSpPr txBox="1">
            <a:spLocks noChangeArrowheads="1"/>
          </p:cNvSpPr>
          <p:nvPr/>
        </p:nvSpPr>
        <p:spPr bwMode="auto">
          <a:xfrm>
            <a:off x="956556" y="116632"/>
            <a:ext cx="2220480" cy="584775"/>
          </a:xfrm>
          <a:prstGeom prst="rect">
            <a:avLst/>
          </a:prstGeom>
          <a:noFill/>
          <a:ln w="9525">
            <a:noFill/>
            <a:miter lim="800000"/>
            <a:headEnd/>
            <a:tailEnd/>
          </a:ln>
        </p:spPr>
        <p:txBody>
          <a:bodyPr wrap="none">
            <a:spAutoFit/>
          </a:bodyPr>
          <a:lstStyle/>
          <a:p>
            <a:r>
              <a:rPr lang="en-US" altLang="ja-JP" sz="3200" b="1" dirty="0" smtClean="0">
                <a:latin typeface="Arial Unicode MS" panose="020B0604020202020204" pitchFamily="50" charset="-128"/>
                <a:ea typeface="Arial Unicode MS" panose="020B0604020202020204" pitchFamily="50" charset="-128"/>
                <a:cs typeface="Arial Unicode MS" panose="020B0604020202020204" pitchFamily="50" charset="-128"/>
              </a:rPr>
              <a:t>Conclusion</a:t>
            </a:r>
            <a:endParaRPr lang="ja-JP" altLang="en-US" sz="3200" b="1"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graphicFrame>
        <p:nvGraphicFramePr>
          <p:cNvPr id="12" name="表 11"/>
          <p:cNvGraphicFramePr>
            <a:graphicFrameLocks noGrp="1"/>
          </p:cNvGraphicFramePr>
          <p:nvPr/>
        </p:nvGraphicFramePr>
        <p:xfrm>
          <a:off x="236476" y="1512757"/>
          <a:ext cx="9669524" cy="4588023"/>
        </p:xfrm>
        <a:graphic>
          <a:graphicData uri="http://schemas.openxmlformats.org/drawingml/2006/table">
            <a:tbl>
              <a:tblPr firstRow="1" bandRow="1">
                <a:tableStyleId>{5C22544A-7EE6-4342-B048-85BDC9FD1C3A}</a:tableStyleId>
              </a:tblPr>
              <a:tblGrid>
                <a:gridCol w="2175642"/>
                <a:gridCol w="3548994"/>
                <a:gridCol w="3944888"/>
              </a:tblGrid>
              <a:tr h="656103">
                <a:tc>
                  <a:txBody>
                    <a:bodyPr/>
                    <a:lstStyle/>
                    <a:p>
                      <a:endParaRPr kumimoji="1" lang="ja-JP" altLang="en-US" sz="2000" dirty="0"/>
                    </a:p>
                  </a:txBody>
                  <a:tcPr/>
                </a:tc>
                <a:tc>
                  <a:txBody>
                    <a:bodyPr/>
                    <a:lstStyle/>
                    <a:p>
                      <a:pPr algn="ctr"/>
                      <a:r>
                        <a:rPr kumimoji="1" lang="en-US" altLang="ja-JP" sz="2000" dirty="0" smtClean="0"/>
                        <a:t>Current Status</a:t>
                      </a:r>
                      <a:endParaRPr kumimoji="1" lang="ja-JP" altLang="en-US" sz="2000" dirty="0"/>
                    </a:p>
                  </a:txBody>
                  <a:tcPr/>
                </a:tc>
                <a:tc>
                  <a:txBody>
                    <a:bodyPr/>
                    <a:lstStyle/>
                    <a:p>
                      <a:pPr algn="ctr"/>
                      <a:r>
                        <a:rPr kumimoji="1" lang="en-US" altLang="ja-JP" sz="2000" dirty="0" smtClean="0"/>
                        <a:t>Future Activity</a:t>
                      </a:r>
                      <a:endParaRPr kumimoji="1" lang="ja-JP" altLang="en-US" sz="2000" dirty="0"/>
                    </a:p>
                  </a:txBody>
                  <a:tcPr/>
                </a:tc>
              </a:tr>
              <a:tr h="1309580">
                <a:tc>
                  <a:txBody>
                    <a:bodyPr/>
                    <a:lstStyle/>
                    <a:p>
                      <a:r>
                        <a:rPr kumimoji="1" lang="en-US" altLang="ja-JP" sz="2000" dirty="0" smtClean="0"/>
                        <a:t>Cost Reduction</a:t>
                      </a:r>
                      <a:endParaRPr kumimoji="1" lang="ja-JP" altLang="en-US" sz="2000" dirty="0"/>
                    </a:p>
                  </a:txBody>
                  <a:tcPr/>
                </a:tc>
                <a:tc>
                  <a:txBody>
                    <a:bodyPr/>
                    <a:lstStyle/>
                    <a:p>
                      <a:pPr marL="0" lvl="0" indent="0" eaLnBrk="1" hangingPunct="1">
                        <a:buFont typeface="Arial" pitchFamily="34" charset="0"/>
                        <a:buChar char="•"/>
                      </a:pPr>
                      <a:r>
                        <a:rPr lang="en-US" altLang="ja-JP" sz="2000" dirty="0" smtClean="0">
                          <a:solidFill>
                            <a:prstClr val="black"/>
                          </a:solidFill>
                          <a:ea typeface="HG丸ｺﾞｼｯｸM-PRO" pitchFamily="50" charset="-128"/>
                          <a:cs typeface="Arial" charset="0"/>
                        </a:rPr>
                        <a:t>Streamlining</a:t>
                      </a:r>
                      <a:r>
                        <a:rPr lang="en-US" altLang="ja-JP" sz="2000" baseline="0" dirty="0" smtClean="0">
                          <a:solidFill>
                            <a:prstClr val="black"/>
                          </a:solidFill>
                          <a:ea typeface="HG丸ｺﾞｼｯｸM-PRO" pitchFamily="50" charset="-128"/>
                          <a:cs typeface="Arial" charset="0"/>
                        </a:rPr>
                        <a:t> Regulations</a:t>
                      </a:r>
                    </a:p>
                    <a:p>
                      <a:pPr marL="0" lvl="0" indent="0" eaLnBrk="1" hangingPunct="1">
                        <a:buFont typeface="Arial" pitchFamily="34" charset="0"/>
                        <a:buChar char="•"/>
                      </a:pPr>
                      <a:r>
                        <a:rPr lang="en-US" altLang="ja-JP" sz="2000" baseline="0" dirty="0" smtClean="0">
                          <a:solidFill>
                            <a:prstClr val="black"/>
                          </a:solidFill>
                          <a:ea typeface="HG丸ｺﾞｼｯｸM-PRO" pitchFamily="50" charset="-128"/>
                          <a:cs typeface="Arial" charset="0"/>
                        </a:rPr>
                        <a:t>Simplification of system components</a:t>
                      </a:r>
                      <a:endParaRPr lang="en-US" altLang="ja-JP" sz="2000" dirty="0" smtClean="0">
                        <a:solidFill>
                          <a:prstClr val="black"/>
                        </a:solidFill>
                        <a:ea typeface="HG丸ｺﾞｼｯｸM-PRO" pitchFamily="50" charset="-128"/>
                        <a:cs typeface="Arial" charset="0"/>
                      </a:endParaRPr>
                    </a:p>
                    <a:p>
                      <a:endParaRPr kumimoji="1" lang="ja-JP" altLang="en-US" sz="2000" dirty="0"/>
                    </a:p>
                  </a:txBody>
                  <a:tcPr/>
                </a:tc>
                <a:tc>
                  <a:txBody>
                    <a:bodyPr/>
                    <a:lstStyle/>
                    <a:p>
                      <a:pPr marL="0" marR="0" lvl="0" indent="0" algn="l" defTabSz="886861" rtl="0" eaLnBrk="1" fontAlgn="auto" latinLnBrk="0" hangingPunct="1">
                        <a:lnSpc>
                          <a:spcPct val="100000"/>
                        </a:lnSpc>
                        <a:spcBef>
                          <a:spcPts val="0"/>
                        </a:spcBef>
                        <a:spcAft>
                          <a:spcPts val="0"/>
                        </a:spcAft>
                        <a:buClrTx/>
                        <a:buSzTx/>
                        <a:buFont typeface="Arial" pitchFamily="34" charset="0"/>
                        <a:buChar char="•"/>
                        <a:tabLst/>
                        <a:defRPr/>
                      </a:pPr>
                      <a:r>
                        <a:rPr kumimoji="1" lang="en-US" altLang="ja-JP" sz="2000" dirty="0" smtClean="0"/>
                        <a:t>To establish Business Model</a:t>
                      </a:r>
                      <a:endParaRPr lang="en-US" altLang="ja-JP" sz="2000" dirty="0" smtClean="0">
                        <a:solidFill>
                          <a:prstClr val="black"/>
                        </a:solidFill>
                        <a:ea typeface="HG丸ｺﾞｼｯｸM-PRO" pitchFamily="50" charset="-128"/>
                        <a:cs typeface="Arial" charset="0"/>
                      </a:endParaRPr>
                    </a:p>
                    <a:p>
                      <a:pPr marL="0" marR="0" lvl="0" indent="0" algn="l" defTabSz="886861" rtl="0" eaLnBrk="1" fontAlgn="auto" latinLnBrk="0" hangingPunct="1">
                        <a:lnSpc>
                          <a:spcPct val="100000"/>
                        </a:lnSpc>
                        <a:spcBef>
                          <a:spcPts val="0"/>
                        </a:spcBef>
                        <a:spcAft>
                          <a:spcPts val="0"/>
                        </a:spcAft>
                        <a:buClrTx/>
                        <a:buSzTx/>
                        <a:buFont typeface="Arial" pitchFamily="34" charset="0"/>
                        <a:buChar char="•"/>
                        <a:tabLst/>
                        <a:defRPr/>
                      </a:pPr>
                      <a:r>
                        <a:rPr lang="en-US" altLang="ja-JP" sz="2000" dirty="0" smtClean="0">
                          <a:solidFill>
                            <a:prstClr val="black"/>
                          </a:solidFill>
                          <a:ea typeface="HG丸ｺﾞｼｯｸM-PRO" pitchFamily="50" charset="-128"/>
                          <a:cs typeface="Arial" charset="0"/>
                        </a:rPr>
                        <a:t>To achieve Mass production</a:t>
                      </a:r>
                      <a:endParaRPr kumimoji="1" lang="en-US" altLang="ja-JP" sz="2000" dirty="0" smtClean="0"/>
                    </a:p>
                    <a:p>
                      <a:pPr>
                        <a:buFont typeface="Arial" pitchFamily="34" charset="0"/>
                        <a:buChar char="•"/>
                      </a:pPr>
                      <a:r>
                        <a:rPr kumimoji="1" lang="en-US" altLang="ja-JP" sz="2000" dirty="0" smtClean="0"/>
                        <a:t>To</a:t>
                      </a:r>
                      <a:r>
                        <a:rPr kumimoji="1" lang="en-US" altLang="ja-JP" sz="2000" baseline="0" dirty="0" smtClean="0"/>
                        <a:t> standardize system components</a:t>
                      </a:r>
                      <a:endParaRPr kumimoji="1" lang="en-US" altLang="ja-JP" sz="2000" dirty="0" smtClean="0"/>
                    </a:p>
                  </a:txBody>
                  <a:tcPr/>
                </a:tc>
              </a:tr>
              <a:tr h="1309580">
                <a:tc>
                  <a:txBody>
                    <a:bodyPr/>
                    <a:lstStyle/>
                    <a:p>
                      <a:r>
                        <a:rPr kumimoji="1" lang="en-US" altLang="ja-JP" sz="2000" dirty="0" smtClean="0"/>
                        <a:t>To  Ensure</a:t>
                      </a:r>
                      <a:r>
                        <a:rPr kumimoji="1" lang="en-US" altLang="ja-JP" sz="2000" baseline="0" dirty="0" smtClean="0"/>
                        <a:t>  more safety and security</a:t>
                      </a:r>
                      <a:endParaRPr kumimoji="1" lang="ja-JP" altLang="en-US" sz="2000" dirty="0"/>
                    </a:p>
                  </a:txBody>
                  <a:tcPr/>
                </a:tc>
                <a:tc>
                  <a:txBody>
                    <a:bodyPr/>
                    <a:lstStyle/>
                    <a:p>
                      <a:pPr marL="0" marR="0" lvl="0" indent="0" algn="l" defTabSz="886861" rtl="0" eaLnBrk="1" fontAlgn="auto" latinLnBrk="0" hangingPunct="1">
                        <a:lnSpc>
                          <a:spcPct val="100000"/>
                        </a:lnSpc>
                        <a:spcBef>
                          <a:spcPts val="0"/>
                        </a:spcBef>
                        <a:spcAft>
                          <a:spcPts val="0"/>
                        </a:spcAft>
                        <a:buClrTx/>
                        <a:buSzTx/>
                        <a:buFont typeface="Arial" pitchFamily="34" charset="0"/>
                        <a:buChar char="•"/>
                        <a:tabLst/>
                        <a:defRPr/>
                      </a:pPr>
                      <a:r>
                        <a:rPr lang="en-US" altLang="ja-JP" sz="2000" dirty="0" smtClean="0">
                          <a:solidFill>
                            <a:prstClr val="black"/>
                          </a:solidFill>
                          <a:ea typeface="HG丸ｺﾞｼｯｸM-PRO" pitchFamily="50" charset="-128"/>
                          <a:cs typeface="Arial" charset="0"/>
                        </a:rPr>
                        <a:t>Safety Database for HRS</a:t>
                      </a:r>
                    </a:p>
                    <a:p>
                      <a:pPr marL="0" indent="0">
                        <a:buFont typeface="Arial" pitchFamily="34" charset="0"/>
                        <a:buChar char="•"/>
                      </a:pPr>
                      <a:r>
                        <a:rPr kumimoji="1" lang="en-US" altLang="ja-JP" sz="2000" dirty="0" smtClean="0"/>
                        <a:t>Training Manual for professional operator </a:t>
                      </a:r>
                    </a:p>
                    <a:p>
                      <a:pPr marL="0" indent="0">
                        <a:buFont typeface="Arial" pitchFamily="34" charset="0"/>
                        <a:buChar char="•"/>
                      </a:pPr>
                      <a:r>
                        <a:rPr kumimoji="1" lang="en-US" altLang="ja-JP" sz="2000" dirty="0" smtClean="0"/>
                        <a:t>Guideline for</a:t>
                      </a:r>
                      <a:r>
                        <a:rPr kumimoji="1" lang="en-US" altLang="ja-JP" sz="2000" baseline="0" dirty="0" smtClean="0"/>
                        <a:t> Refueling, Quality, Measurement etc.</a:t>
                      </a:r>
                      <a:endParaRPr kumimoji="1" lang="en-US" altLang="ja-JP" sz="2000" dirty="0" smtClean="0"/>
                    </a:p>
                  </a:txBody>
                  <a:tcPr/>
                </a:tc>
                <a:tc>
                  <a:txBody>
                    <a:bodyPr/>
                    <a:lstStyle/>
                    <a:p>
                      <a:pPr>
                        <a:buFont typeface="Arial" pitchFamily="34" charset="0"/>
                        <a:buChar char="•"/>
                      </a:pPr>
                      <a:r>
                        <a:rPr kumimoji="1" lang="en-US" altLang="ja-JP" sz="2000" dirty="0" smtClean="0"/>
                        <a:t>To enforce</a:t>
                      </a:r>
                      <a:r>
                        <a:rPr kumimoji="1" lang="en-US" altLang="ja-JP" sz="2000" baseline="0" dirty="0" smtClean="0"/>
                        <a:t> </a:t>
                      </a:r>
                      <a:r>
                        <a:rPr kumimoji="1" lang="en-US" altLang="ja-JP" sz="2000" dirty="0" smtClean="0"/>
                        <a:t>International</a:t>
                      </a:r>
                      <a:r>
                        <a:rPr kumimoji="1" lang="en-US" altLang="ja-JP" sz="2000" baseline="0" dirty="0" smtClean="0"/>
                        <a:t> cooperation of Safety Database</a:t>
                      </a:r>
                      <a:endParaRPr kumimoji="1" lang="en-US" altLang="ja-JP" sz="2000" dirty="0" smtClean="0"/>
                    </a:p>
                    <a:p>
                      <a:pPr>
                        <a:buFont typeface="Arial" pitchFamily="34" charset="0"/>
                        <a:buChar char="•"/>
                      </a:pPr>
                      <a:r>
                        <a:rPr kumimoji="1" lang="en-US" altLang="ja-JP" sz="2000" dirty="0" smtClean="0"/>
                        <a:t>To</a:t>
                      </a:r>
                      <a:r>
                        <a:rPr kumimoji="1" lang="en-US" altLang="ja-JP" sz="2000" baseline="0" dirty="0" smtClean="0"/>
                        <a:t> realize </a:t>
                      </a:r>
                      <a:r>
                        <a:rPr kumimoji="1" lang="en-US" altLang="ja-JP" sz="2000" dirty="0" smtClean="0"/>
                        <a:t>Self-fueling</a:t>
                      </a:r>
                      <a:r>
                        <a:rPr kumimoji="1" lang="en-US" altLang="ja-JP" sz="2000" baseline="0" dirty="0" smtClean="0"/>
                        <a:t> </a:t>
                      </a:r>
                      <a:endParaRPr kumimoji="1" lang="ja-JP" altLang="en-US" sz="2000" dirty="0"/>
                    </a:p>
                  </a:txBody>
                  <a:tcPr/>
                </a:tc>
              </a:tr>
              <a:tr h="927939">
                <a:tc>
                  <a:txBody>
                    <a:bodyPr/>
                    <a:lstStyle/>
                    <a:p>
                      <a:r>
                        <a:rPr lang="en-US" altLang="ja-JP" sz="2000" dirty="0" smtClean="0"/>
                        <a:t>Social Acceptability</a:t>
                      </a:r>
                    </a:p>
                  </a:txBody>
                  <a:tcPr/>
                </a:tc>
                <a:tc>
                  <a:txBody>
                    <a:bodyPr/>
                    <a:lstStyle/>
                    <a:p>
                      <a:pPr marL="0" lvl="0" indent="0" eaLnBrk="1" hangingPunct="1">
                        <a:buFont typeface="Arial" pitchFamily="34" charset="0"/>
                        <a:buChar char="•"/>
                      </a:pPr>
                      <a:r>
                        <a:rPr lang="en-US" altLang="ja-JP" sz="2000" dirty="0" smtClean="0">
                          <a:solidFill>
                            <a:prstClr val="black"/>
                          </a:solidFill>
                          <a:ea typeface="HG丸ｺﾞｼｯｸM-PRO" pitchFamily="50" charset="-128"/>
                          <a:cs typeface="Arial" charset="0"/>
                        </a:rPr>
                        <a:t>Portal</a:t>
                      </a:r>
                      <a:r>
                        <a:rPr lang="en-US" altLang="ja-JP" sz="2000" baseline="0" dirty="0" smtClean="0">
                          <a:solidFill>
                            <a:prstClr val="black"/>
                          </a:solidFill>
                          <a:ea typeface="HG丸ｺﾞｼｯｸM-PRO" pitchFamily="50" charset="-128"/>
                          <a:cs typeface="Arial" charset="0"/>
                        </a:rPr>
                        <a:t> site</a:t>
                      </a:r>
                      <a:r>
                        <a:rPr lang="en-US" altLang="ja-JP" sz="2000" dirty="0" smtClean="0">
                          <a:solidFill>
                            <a:prstClr val="black"/>
                          </a:solidFill>
                          <a:ea typeface="HG丸ｺﾞｼｯｸM-PRO" pitchFamily="50" charset="-128"/>
                          <a:cs typeface="Arial" charset="0"/>
                        </a:rPr>
                        <a:t> </a:t>
                      </a:r>
                      <a:endParaRPr kumimoji="1" lang="en-US" altLang="ja-JP" sz="2000" baseline="0" dirty="0" smtClean="0">
                        <a:solidFill>
                          <a:schemeClr val="dk1"/>
                        </a:solidFill>
                        <a:ea typeface="+mn-ea"/>
                        <a:cs typeface="+mn-cs"/>
                      </a:endParaRPr>
                    </a:p>
                    <a:p>
                      <a:pPr marL="0" lvl="0" indent="0" eaLnBrk="1" hangingPunct="1">
                        <a:buFont typeface="Arial" pitchFamily="34" charset="0"/>
                        <a:buChar char="•"/>
                      </a:pPr>
                      <a:r>
                        <a:rPr lang="en-US" altLang="ja-JP" sz="2000" dirty="0" smtClean="0"/>
                        <a:t>Participation in exhibitions to introduce Hydrogen Society</a:t>
                      </a:r>
                      <a:endParaRPr lang="en-US" altLang="ja-JP" sz="2000" dirty="0" smtClean="0">
                        <a:solidFill>
                          <a:prstClr val="black"/>
                        </a:solidFill>
                        <a:ea typeface="HG丸ｺﾞｼｯｸM-PRO" pitchFamily="50" charset="-128"/>
                        <a:cs typeface="Arial" charset="0"/>
                      </a:endParaRPr>
                    </a:p>
                  </a:txBody>
                  <a:tcPr/>
                </a:tc>
                <a:tc>
                  <a:txBody>
                    <a:bodyPr/>
                    <a:lstStyle/>
                    <a:p>
                      <a:pPr marL="0" marR="0" indent="0" algn="l" defTabSz="886861" rtl="0" eaLnBrk="1" fontAlgn="auto" latinLnBrk="0" hangingPunct="1">
                        <a:lnSpc>
                          <a:spcPct val="100000"/>
                        </a:lnSpc>
                        <a:spcBef>
                          <a:spcPts val="0"/>
                        </a:spcBef>
                        <a:spcAft>
                          <a:spcPts val="0"/>
                        </a:spcAft>
                        <a:buClrTx/>
                        <a:buSzTx/>
                        <a:buFont typeface="Arial" pitchFamily="34" charset="0"/>
                        <a:buChar char="•"/>
                        <a:tabLst/>
                        <a:defRPr/>
                      </a:pPr>
                      <a:r>
                        <a:rPr kumimoji="1" lang="en-US" altLang="ja-JP" sz="2000" dirty="0" smtClean="0"/>
                        <a:t>To</a:t>
                      </a:r>
                      <a:r>
                        <a:rPr kumimoji="1" lang="en-US" altLang="ja-JP" sz="2000" baseline="0" dirty="0" smtClean="0"/>
                        <a:t> enhance knowledge for Hydrogen Safety</a:t>
                      </a:r>
                      <a:endParaRPr kumimoji="1" lang="ja-JP" altLang="en-US" sz="2000" dirty="0" smtClean="0"/>
                    </a:p>
                  </a:txBody>
                  <a:tcPr/>
                </a:tc>
              </a:tr>
            </a:tbl>
          </a:graphicData>
        </a:graphic>
      </p:graphicFrame>
      <p:sp>
        <p:nvSpPr>
          <p:cNvPr id="13" name="テキスト ボックス 3"/>
          <p:cNvSpPr txBox="1">
            <a:spLocks noChangeArrowheads="1"/>
          </p:cNvSpPr>
          <p:nvPr/>
        </p:nvSpPr>
        <p:spPr bwMode="auto">
          <a:xfrm>
            <a:off x="236476" y="728700"/>
            <a:ext cx="9073008" cy="584775"/>
          </a:xfrm>
          <a:prstGeom prst="rect">
            <a:avLst/>
          </a:prstGeom>
          <a:noFill/>
          <a:ln w="9525">
            <a:noFill/>
            <a:miter lim="800000"/>
            <a:headEnd/>
            <a:tailEnd/>
          </a:ln>
        </p:spPr>
        <p:txBody>
          <a:bodyPr wrap="square">
            <a:spAutoFit/>
          </a:bodyPr>
          <a:lstStyle/>
          <a:p>
            <a:r>
              <a:rPr lang="en-US" altLang="ja-JP" sz="2800" b="1" dirty="0" smtClean="0">
                <a:latin typeface="Arial Unicode MS" panose="020B0604020202020204" pitchFamily="50" charset="-128"/>
                <a:ea typeface="Arial Unicode MS" panose="020B0604020202020204" pitchFamily="50" charset="-128"/>
                <a:cs typeface="Arial Unicode MS" panose="020B0604020202020204" pitchFamily="50" charset="-128"/>
              </a:rPr>
              <a:t>To popularize Hydrogen and expand Infrastructure</a:t>
            </a:r>
            <a:r>
              <a:rPr lang="en-US" altLang="ja-JP" sz="3200" b="1" dirty="0" smtClean="0">
                <a:latin typeface="Arial Unicode MS" panose="020B0604020202020204" pitchFamily="50" charset="-128"/>
                <a:ea typeface="Arial Unicode MS" panose="020B0604020202020204" pitchFamily="50" charset="-128"/>
                <a:cs typeface="Arial Unicode MS" panose="020B0604020202020204" pitchFamily="50" charset="-128"/>
              </a:rPr>
              <a:t> </a:t>
            </a:r>
            <a:endParaRPr lang="ja-JP" altLang="en-US" sz="3200" b="1"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3"/>
          <p:cNvSpPr txBox="1">
            <a:spLocks noChangeArrowheads="1"/>
          </p:cNvSpPr>
          <p:nvPr/>
        </p:nvSpPr>
        <p:spPr bwMode="auto">
          <a:xfrm>
            <a:off x="956556" y="159023"/>
            <a:ext cx="8130559" cy="523220"/>
          </a:xfrm>
          <a:prstGeom prst="rect">
            <a:avLst/>
          </a:prstGeom>
          <a:noFill/>
          <a:ln w="9525">
            <a:noFill/>
            <a:miter lim="800000"/>
            <a:headEnd/>
            <a:tailEnd/>
          </a:ln>
        </p:spPr>
        <p:txBody>
          <a:bodyPr wrap="none">
            <a:spAutoFit/>
          </a:bodyPr>
          <a:lstStyle/>
          <a:p>
            <a:r>
              <a:rPr lang="en-US" altLang="ja-JP" sz="2800" b="1" dirty="0" smtClean="0">
                <a:latin typeface="メイリオ" pitchFamily="50" charset="-128"/>
                <a:ea typeface="メイリオ" pitchFamily="50" charset="-128"/>
                <a:cs typeface="メイリオ" pitchFamily="50" charset="-128"/>
              </a:rPr>
              <a:t>NEDO’s </a:t>
            </a:r>
            <a:r>
              <a:rPr lang="en-US" altLang="ja-JP" sz="2800" b="1" dirty="0">
                <a:latin typeface="メイリオ" pitchFamily="50" charset="-128"/>
                <a:ea typeface="メイリオ" pitchFamily="50" charset="-128"/>
                <a:cs typeface="メイリオ" pitchFamily="50" charset="-128"/>
              </a:rPr>
              <a:t>Activities: Hydrogen Supply Chain</a:t>
            </a:r>
            <a:endParaRPr lang="ja-JP" altLang="en-US" sz="2800" b="1" dirty="0">
              <a:latin typeface="メイリオ" pitchFamily="50" charset="-128"/>
              <a:ea typeface="メイリオ" pitchFamily="50" charset="-128"/>
              <a:cs typeface="メイリオ" pitchFamily="50" charset="-128"/>
            </a:endParaRPr>
          </a:p>
        </p:txBody>
      </p:sp>
      <p:pic>
        <p:nvPicPr>
          <p:cNvPr id="6" name="Picture 2"/>
          <p:cNvPicPr>
            <a:picLocks noChangeAspect="1" noChangeArrowheads="1"/>
          </p:cNvPicPr>
          <p:nvPr/>
        </p:nvPicPr>
        <p:blipFill>
          <a:blip r:embed="rId3" cstate="print"/>
          <a:srcRect/>
          <a:stretch>
            <a:fillRect/>
          </a:stretch>
        </p:blipFill>
        <p:spPr bwMode="auto">
          <a:xfrm>
            <a:off x="128464" y="836712"/>
            <a:ext cx="9613056" cy="5276818"/>
          </a:xfrm>
          <a:prstGeom prst="rect">
            <a:avLst/>
          </a:prstGeom>
          <a:noFill/>
          <a:ln w="9525">
            <a:noFill/>
            <a:miter lim="800000"/>
            <a:headEnd/>
            <a:tailEnd/>
          </a:ln>
          <a:effectLst/>
        </p:spPr>
      </p:pic>
      <p:sp>
        <p:nvSpPr>
          <p:cNvPr id="7" name="テキスト ボックス 6"/>
          <p:cNvSpPr txBox="1"/>
          <p:nvPr/>
        </p:nvSpPr>
        <p:spPr>
          <a:xfrm>
            <a:off x="666915" y="800708"/>
            <a:ext cx="8424936" cy="400110"/>
          </a:xfrm>
          <a:prstGeom prst="rect">
            <a:avLst/>
          </a:prstGeom>
          <a:solidFill>
            <a:schemeClr val="bg1"/>
          </a:solidFill>
        </p:spPr>
        <p:txBody>
          <a:bodyPr wrap="square" rtlCol="0">
            <a:spAutoFit/>
          </a:bodyPr>
          <a:lstStyle/>
          <a:p>
            <a:pPr fontAlgn="t">
              <a:spcBef>
                <a:spcPct val="0"/>
              </a:spcBef>
              <a:spcAft>
                <a:spcPct val="0"/>
              </a:spcAft>
            </a:pPr>
            <a:r>
              <a:rPr lang="en-US" altLang="ja-JP" sz="2000" b="1" i="1" dirty="0">
                <a:solidFill>
                  <a:srgbClr val="000000"/>
                </a:solidFill>
                <a:ea typeface="HGPｺﾞｼｯｸE" panose="020B0900000000000000" pitchFamily="50" charset="-128"/>
                <a:cs typeface="Arial" pitchFamily="34" charset="0"/>
              </a:rPr>
              <a:t>Future image of production, storage, transportation and utilization</a:t>
            </a:r>
          </a:p>
        </p:txBody>
      </p:sp>
      <p:sp>
        <p:nvSpPr>
          <p:cNvPr id="8" name="テキスト ボックス 7"/>
          <p:cNvSpPr txBox="1"/>
          <p:nvPr/>
        </p:nvSpPr>
        <p:spPr>
          <a:xfrm>
            <a:off x="5695008" y="6016990"/>
            <a:ext cx="3988592" cy="461665"/>
          </a:xfrm>
          <a:prstGeom prst="rect">
            <a:avLst/>
          </a:prstGeom>
          <a:noFill/>
        </p:spPr>
        <p:txBody>
          <a:bodyPr wrap="none" rtlCol="0">
            <a:spAutoFit/>
          </a:bodyPr>
          <a:lstStyle/>
          <a:p>
            <a:r>
              <a:rPr lang="en-US" altLang="ja-JP" sz="2400" dirty="0"/>
              <a:t>Develop Hydrogen Demand</a:t>
            </a:r>
            <a:endParaRPr lang="ja-JP" altLang="en-US" sz="2400"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ChangeArrowheads="1"/>
          </p:cNvSpPr>
          <p:nvPr/>
        </p:nvSpPr>
        <p:spPr bwMode="auto">
          <a:xfrm>
            <a:off x="3430985" y="2466975"/>
            <a:ext cx="9906000" cy="369332"/>
          </a:xfrm>
          <a:prstGeom prst="rect">
            <a:avLst/>
          </a:prstGeom>
          <a:noFill/>
          <a:ln w="9525">
            <a:noFill/>
            <a:miter lim="800000"/>
            <a:headEnd/>
            <a:tailEnd/>
          </a:ln>
        </p:spPr>
        <p:txBody>
          <a:bodyPr>
            <a:spAutoFit/>
          </a:bodyPr>
          <a:lstStyle/>
          <a:p>
            <a:endParaRPr lang="de-DE" altLang="ja-JP">
              <a:ea typeface="ＭＳ Ｐゴシック" charset="-128"/>
            </a:endParaRPr>
          </a:p>
        </p:txBody>
      </p:sp>
      <p:sp>
        <p:nvSpPr>
          <p:cNvPr id="29699" name="Rectangle 4"/>
          <p:cNvSpPr>
            <a:spLocks noChangeArrowheads="1"/>
          </p:cNvSpPr>
          <p:nvPr/>
        </p:nvSpPr>
        <p:spPr bwMode="auto">
          <a:xfrm>
            <a:off x="4617641" y="3038475"/>
            <a:ext cx="9906000" cy="369332"/>
          </a:xfrm>
          <a:prstGeom prst="rect">
            <a:avLst/>
          </a:prstGeom>
          <a:noFill/>
          <a:ln w="9525">
            <a:noFill/>
            <a:miter lim="800000"/>
            <a:headEnd/>
            <a:tailEnd/>
          </a:ln>
        </p:spPr>
        <p:txBody>
          <a:bodyPr>
            <a:spAutoFit/>
          </a:bodyPr>
          <a:lstStyle/>
          <a:p>
            <a:endParaRPr lang="de-DE" altLang="ja-JP">
              <a:ea typeface="ＭＳ Ｐゴシック" charset="-128"/>
            </a:endParaRPr>
          </a:p>
        </p:txBody>
      </p:sp>
      <p:pic>
        <p:nvPicPr>
          <p:cNvPr id="7" name="Picture 2" descr="symbol_E"/>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508453" y="1556792"/>
            <a:ext cx="4997106" cy="2520280"/>
          </a:xfrm>
          <a:prstGeom prst="rect">
            <a:avLst/>
          </a:prstGeom>
          <a:noFill/>
          <a:ln w="9525">
            <a:noFill/>
            <a:miter lim="800000"/>
            <a:headEnd/>
            <a:tailEnd/>
          </a:ln>
          <a:scene3d>
            <a:camera prst="orthographicFront"/>
            <a:lightRig rig="threePt" dir="t"/>
          </a:scene3d>
          <a:sp3d/>
        </p:spPr>
      </p:pic>
      <p:sp>
        <p:nvSpPr>
          <p:cNvPr id="8" name="正方形/長方形 7"/>
          <p:cNvSpPr/>
          <p:nvPr/>
        </p:nvSpPr>
        <p:spPr>
          <a:xfrm>
            <a:off x="560512" y="4811668"/>
            <a:ext cx="8892988" cy="1569660"/>
          </a:xfrm>
          <a:prstGeom prst="rect">
            <a:avLst/>
          </a:prstGeom>
        </p:spPr>
        <p:txBody>
          <a:bodyPr wrap="square">
            <a:spAutoFit/>
          </a:bodyPr>
          <a:lstStyle/>
          <a:p>
            <a:pPr algn="ctr"/>
            <a:r>
              <a:rPr lang="en-US" altLang="ja-JP" sz="3200" dirty="0" smtClean="0">
                <a:latin typeface="+mn-lt"/>
              </a:rPr>
              <a:t>www.nedo.go.jp</a:t>
            </a:r>
          </a:p>
          <a:p>
            <a:pPr algn="ctr"/>
            <a:r>
              <a:rPr lang="en-US" altLang="ja-JP" sz="3200" dirty="0" smtClean="0">
                <a:latin typeface="+mn-lt"/>
              </a:rPr>
              <a:t>New Energy &amp; Industrial Technology Development Organization (NEDO)</a:t>
            </a:r>
            <a:endParaRPr lang="en-US" altLang="ja-JP" sz="3200" dirty="0">
              <a:latin typeface="+mn-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920552" y="116632"/>
            <a:ext cx="2765501" cy="523220"/>
          </a:xfrm>
          <a:prstGeom prst="rect">
            <a:avLst/>
          </a:prstGeom>
        </p:spPr>
        <p:txBody>
          <a:bodyPr wrap="none">
            <a:spAutoFit/>
          </a:bodyPr>
          <a:lstStyle/>
          <a:p>
            <a:pPr eaLnBrk="0" hangingPunct="0">
              <a:spcBef>
                <a:spcPts val="0"/>
              </a:spcBef>
              <a:defRPr/>
            </a:pPr>
            <a:r>
              <a:rPr lang="en-US" altLang="ja-JP" sz="2800" b="1" dirty="0" smtClean="0">
                <a:effectLst>
                  <a:outerShdw blurRad="38100" dist="38100" dir="2700000" algn="tl">
                    <a:srgbClr val="000000">
                      <a:alpha val="43137"/>
                    </a:srgbClr>
                  </a:outerShdw>
                </a:effectLst>
                <a:latin typeface="Arial Unicode MS" pitchFamily="50" charset="-128"/>
                <a:ea typeface="Arial Unicode MS" pitchFamily="50" charset="-128"/>
                <a:cs typeface="Arial Unicode MS" pitchFamily="50" charset="-128"/>
              </a:rPr>
              <a:t>Why Hydrogen?</a:t>
            </a:r>
          </a:p>
        </p:txBody>
      </p:sp>
      <p:sp>
        <p:nvSpPr>
          <p:cNvPr id="15" name="テキスト ボックス 14"/>
          <p:cNvSpPr txBox="1"/>
          <p:nvPr/>
        </p:nvSpPr>
        <p:spPr bwMode="auto">
          <a:xfrm>
            <a:off x="236476" y="800708"/>
            <a:ext cx="6912768" cy="1079932"/>
          </a:xfrm>
          <a:prstGeom prst="rect">
            <a:avLst/>
          </a:prstGeom>
          <a:noFill/>
          <a:ln w="25400">
            <a:noFill/>
            <a:miter lim="800000"/>
            <a:headEnd/>
            <a:tailEnd/>
          </a:ln>
        </p:spPr>
        <p:txBody>
          <a:bodyPr wrap="square" lIns="94128" tIns="47064" rIns="94128" bIns="47064" rtlCol="0" anchor="t" anchorCtr="1">
            <a:spAutoFit/>
          </a:bodyPr>
          <a:lstStyle/>
          <a:p>
            <a:pPr indent="0"/>
            <a:r>
              <a:rPr lang="en-US" altLang="ja-JP" sz="3200" dirty="0" smtClean="0">
                <a:latin typeface="HG丸ｺﾞｼｯｸM-PRO" pitchFamily="50" charset="-128"/>
                <a:ea typeface="HG丸ｺﾞｼｯｸM-PRO" pitchFamily="50" charset="-128"/>
              </a:rPr>
              <a:t>To promote Hydrogen Energy,</a:t>
            </a:r>
          </a:p>
          <a:p>
            <a:pPr indent="0"/>
            <a:r>
              <a:rPr lang="en-US" altLang="ja-JP" sz="3200" dirty="0" smtClean="0">
                <a:latin typeface="HG丸ｺﾞｼｯｸM-PRO" pitchFamily="50" charset="-128"/>
                <a:ea typeface="HG丸ｺﾞｼｯｸM-PRO" pitchFamily="50" charset="-128"/>
              </a:rPr>
              <a:t>there are reasons such as;</a:t>
            </a:r>
            <a:endParaRPr kumimoji="1" lang="ja-JP" altLang="en-US" sz="3200" dirty="0" smtClean="0">
              <a:latin typeface="HG丸ｺﾞｼｯｸM-PRO" pitchFamily="50" charset="-128"/>
              <a:ea typeface="HG丸ｺﾞｼｯｸM-PRO" pitchFamily="50" charset="-128"/>
            </a:endParaRPr>
          </a:p>
        </p:txBody>
      </p:sp>
      <p:sp>
        <p:nvSpPr>
          <p:cNvPr id="16" name="円/楕円 15"/>
          <p:cNvSpPr/>
          <p:nvPr/>
        </p:nvSpPr>
        <p:spPr>
          <a:xfrm>
            <a:off x="4899062" y="2250404"/>
            <a:ext cx="4989004" cy="2592288"/>
          </a:xfrm>
          <a:prstGeom prst="ellipse">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4000" b="1" i="1" dirty="0" smtClean="0">
                <a:effectLst>
                  <a:outerShdw blurRad="38100" dist="38100" dir="2700000" algn="tl">
                    <a:srgbClr val="000000">
                      <a:alpha val="43137"/>
                    </a:srgbClr>
                  </a:outerShdw>
                </a:effectLst>
              </a:rPr>
              <a:t>Energy </a:t>
            </a:r>
          </a:p>
          <a:p>
            <a:pPr algn="ctr"/>
            <a:r>
              <a:rPr lang="en-US" altLang="ja-JP" sz="4000" b="1" i="1" dirty="0" smtClean="0">
                <a:effectLst>
                  <a:outerShdw blurRad="38100" dist="38100" dir="2700000" algn="tl">
                    <a:srgbClr val="000000">
                      <a:alpha val="43137"/>
                    </a:srgbClr>
                  </a:outerShdw>
                </a:effectLst>
              </a:rPr>
              <a:t>Security</a:t>
            </a:r>
            <a:endParaRPr kumimoji="1" lang="ja-JP" altLang="en-US" sz="4000" b="1" i="1" dirty="0">
              <a:effectLst>
                <a:outerShdw blurRad="38100" dist="38100" dir="2700000" algn="tl">
                  <a:srgbClr val="000000">
                    <a:alpha val="43137"/>
                  </a:srgbClr>
                </a:outerShdw>
              </a:effectLst>
            </a:endParaRPr>
          </a:p>
        </p:txBody>
      </p:sp>
      <p:sp>
        <p:nvSpPr>
          <p:cNvPr id="14" name="円/楕円 13"/>
          <p:cNvSpPr/>
          <p:nvPr/>
        </p:nvSpPr>
        <p:spPr>
          <a:xfrm>
            <a:off x="2332484" y="4127136"/>
            <a:ext cx="5169024" cy="2592288"/>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000" b="1" i="1" dirty="0">
                <a:effectLst>
                  <a:outerShdw blurRad="38100" dist="38100" dir="2700000" algn="tl">
                    <a:srgbClr val="000000">
                      <a:alpha val="43137"/>
                    </a:srgbClr>
                  </a:outerShdw>
                </a:effectLst>
              </a:rPr>
              <a:t>Competitiveness</a:t>
            </a:r>
            <a:endParaRPr kumimoji="1" lang="ja-JP" altLang="en-US" sz="4000" b="1" i="1" dirty="0">
              <a:effectLst>
                <a:outerShdw blurRad="38100" dist="38100" dir="2700000" algn="tl">
                  <a:srgbClr val="000000">
                    <a:alpha val="43137"/>
                  </a:srgbClr>
                </a:outerShdw>
              </a:effectLst>
            </a:endParaRPr>
          </a:p>
        </p:txBody>
      </p:sp>
      <p:sp>
        <p:nvSpPr>
          <p:cNvPr id="17" name="円/楕円 16"/>
          <p:cNvSpPr/>
          <p:nvPr/>
        </p:nvSpPr>
        <p:spPr>
          <a:xfrm>
            <a:off x="164468" y="2257520"/>
            <a:ext cx="5305376" cy="2592288"/>
          </a:xfrm>
          <a:prstGeom prst="ellipse">
            <a:avLst/>
          </a:prstGeom>
          <a:gradFill flip="none" rotWithShape="1">
            <a:gsLst>
              <a:gs pos="0">
                <a:srgbClr val="008000">
                  <a:shade val="30000"/>
                  <a:satMod val="115000"/>
                </a:srgbClr>
              </a:gs>
              <a:gs pos="50000">
                <a:srgbClr val="008000">
                  <a:shade val="67500"/>
                  <a:satMod val="115000"/>
                </a:srgbClr>
              </a:gs>
              <a:gs pos="100000">
                <a:srgbClr val="008000">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000" b="1" i="1" dirty="0" smtClean="0">
                <a:effectLst>
                  <a:outerShdw blurRad="38100" dist="38100" dir="2700000" algn="tl">
                    <a:srgbClr val="000000">
                      <a:alpha val="43137"/>
                    </a:srgbClr>
                  </a:outerShdw>
                </a:effectLst>
              </a:rPr>
              <a:t>Reducing Environmental </a:t>
            </a:r>
          </a:p>
          <a:p>
            <a:pPr algn="ctr"/>
            <a:r>
              <a:rPr lang="en-US" altLang="ja-JP" sz="4000" b="1" i="1" dirty="0" smtClean="0">
                <a:effectLst>
                  <a:outerShdw blurRad="38100" dist="38100" dir="2700000" algn="tl">
                    <a:srgbClr val="000000">
                      <a:alpha val="43137"/>
                    </a:srgbClr>
                  </a:outerShdw>
                </a:effectLst>
              </a:rPr>
              <a:t>Burdens</a:t>
            </a:r>
            <a:endParaRPr kumimoji="1" lang="ja-JP" altLang="en-US" sz="4000" b="1" i="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a:spLocks noChangeArrowheads="1"/>
          </p:cNvSpPr>
          <p:nvPr/>
        </p:nvSpPr>
        <p:spPr bwMode="auto">
          <a:xfrm>
            <a:off x="920552" y="97468"/>
            <a:ext cx="8640960" cy="523220"/>
          </a:xfrm>
          <a:prstGeom prst="rect">
            <a:avLst/>
          </a:prstGeom>
          <a:noFill/>
          <a:ln w="9525">
            <a:noFill/>
            <a:miter lim="800000"/>
            <a:headEnd/>
            <a:tailEnd/>
          </a:ln>
        </p:spPr>
        <p:txBody>
          <a:bodyPr wrap="square">
            <a:spAutoFit/>
          </a:bodyPr>
          <a:lstStyle/>
          <a:p>
            <a:pPr marL="514350" marR="0" lvl="0" indent="-514350" defTabSz="914400" eaLnBrk="1" fontAlgn="auto" latinLnBrk="0" hangingPunct="1">
              <a:lnSpc>
                <a:spcPct val="100000"/>
              </a:lnSpc>
              <a:spcBef>
                <a:spcPts val="0"/>
              </a:spcBef>
              <a:spcAft>
                <a:spcPts val="0"/>
              </a:spcAft>
              <a:buClrTx/>
              <a:buSzTx/>
              <a:tabLst/>
              <a:defRPr/>
            </a:pPr>
            <a:r>
              <a:rPr lang="en-US" altLang="ja-JP" sz="2800" b="1" dirty="0" smtClean="0">
                <a:solidFill>
                  <a:srgbClr val="000000"/>
                </a:solidFill>
                <a:effectLst>
                  <a:outerShdw blurRad="38100" dist="38100" dir="2700000" algn="tl">
                    <a:srgbClr val="000000">
                      <a:alpha val="43137"/>
                    </a:srgbClr>
                  </a:outerShdw>
                </a:effectLst>
                <a:latin typeface="Arial Unicode MS" pitchFamily="50" charset="-128"/>
                <a:ea typeface="Arial Unicode MS" pitchFamily="50" charset="-128"/>
                <a:cs typeface="Arial Unicode MS" pitchFamily="50" charset="-128"/>
              </a:rPr>
              <a:t>Japan’s Road Map toward Hydrogen Society</a:t>
            </a:r>
          </a:p>
        </p:txBody>
      </p:sp>
      <p:sp>
        <p:nvSpPr>
          <p:cNvPr id="35" name="正方形/長方形 34"/>
          <p:cNvSpPr/>
          <p:nvPr/>
        </p:nvSpPr>
        <p:spPr>
          <a:xfrm>
            <a:off x="992560" y="6110136"/>
            <a:ext cx="8496944" cy="707886"/>
          </a:xfrm>
          <a:prstGeom prst="rect">
            <a:avLst/>
          </a:prstGeom>
        </p:spPr>
        <p:txBody>
          <a:bodyPr wrap="square">
            <a:spAutoFit/>
          </a:bodyPr>
          <a:lstStyle/>
          <a:p>
            <a:pPr algn="ctr"/>
            <a:r>
              <a:rPr lang="en-US" altLang="ja-JP" sz="2000" dirty="0" smtClean="0"/>
              <a:t>Create New Market on Hydrogen / Fuel Cell (Japan)</a:t>
            </a:r>
          </a:p>
          <a:p>
            <a:pPr algn="ctr"/>
            <a:r>
              <a:rPr lang="en-US" altLang="ja-JP" sz="2000" dirty="0" smtClean="0"/>
              <a:t>Approx. 1 trillion yen in 2030 → </a:t>
            </a:r>
            <a:r>
              <a:rPr lang="en-US" altLang="ja-JP" sz="2000" dirty="0" smtClean="0">
                <a:solidFill>
                  <a:srgbClr val="FF0000"/>
                </a:solidFill>
              </a:rPr>
              <a:t>Approx. 8 trillion yen in 2050 </a:t>
            </a:r>
            <a:endParaRPr lang="ja-JP" altLang="en-US" sz="2000" dirty="0">
              <a:solidFill>
                <a:srgbClr val="FF0000"/>
              </a:solidFill>
            </a:endParaRPr>
          </a:p>
        </p:txBody>
      </p:sp>
      <p:sp>
        <p:nvSpPr>
          <p:cNvPr id="41" name="テキスト ボックス 40"/>
          <p:cNvSpPr txBox="1"/>
          <p:nvPr/>
        </p:nvSpPr>
        <p:spPr bwMode="auto">
          <a:xfrm>
            <a:off x="920552" y="1232756"/>
            <a:ext cx="7285242" cy="464379"/>
          </a:xfrm>
          <a:prstGeom prst="rect">
            <a:avLst/>
          </a:prstGeom>
          <a:noFill/>
          <a:ln w="25400">
            <a:noFill/>
            <a:miter lim="800000"/>
            <a:headEnd/>
            <a:tailEnd/>
          </a:ln>
        </p:spPr>
        <p:txBody>
          <a:bodyPr wrap="none" lIns="94128" tIns="47064" rIns="94128" bIns="47064" rtlCol="0" anchor="ctr" anchorCtr="1">
            <a:spAutoFit/>
          </a:bodyPr>
          <a:lstStyle/>
          <a:p>
            <a:r>
              <a:rPr lang="en-US" altLang="ja-JP" sz="2400" dirty="0" smtClean="0"/>
              <a:t>( Agency for Natural Resources and Energy, METI)</a:t>
            </a:r>
            <a:endParaRPr kumimoji="1" lang="ja-JP" altLang="en-US" sz="2400" dirty="0" smtClean="0">
              <a:solidFill>
                <a:srgbClr val="FF0000"/>
              </a:solidFill>
              <a:latin typeface="HG丸ｺﾞｼｯｸM-PRO" pitchFamily="50" charset="-128"/>
              <a:ea typeface="HG丸ｺﾞｼｯｸM-PRO" pitchFamily="50" charset="-128"/>
            </a:endParaRPr>
          </a:p>
        </p:txBody>
      </p:sp>
      <p:sp>
        <p:nvSpPr>
          <p:cNvPr id="39" name="正方形/長方形 38"/>
          <p:cNvSpPr/>
          <p:nvPr/>
        </p:nvSpPr>
        <p:spPr>
          <a:xfrm>
            <a:off x="164468" y="728700"/>
            <a:ext cx="9541060" cy="584775"/>
          </a:xfrm>
          <a:prstGeom prst="rect">
            <a:avLst/>
          </a:prstGeom>
        </p:spPr>
        <p:txBody>
          <a:bodyPr wrap="square">
            <a:spAutoFit/>
          </a:bodyPr>
          <a:lstStyle/>
          <a:p>
            <a:pPr marL="514350" marR="0" lvl="0" indent="-514350" defTabSz="914400" eaLnBrk="1" fontAlgn="auto" latinLnBrk="0" hangingPunct="1">
              <a:lnSpc>
                <a:spcPct val="100000"/>
              </a:lnSpc>
              <a:spcBef>
                <a:spcPts val="0"/>
              </a:spcBef>
              <a:spcAft>
                <a:spcPts val="0"/>
              </a:spcAft>
              <a:buClrTx/>
              <a:buSzTx/>
              <a:tabLst/>
              <a:defRPr/>
            </a:pPr>
            <a:r>
              <a:rPr kumimoji="0" lang="en-US" altLang="ja-JP" sz="3200" b="1" kern="0" dirty="0" smtClean="0">
                <a:effectLst>
                  <a:outerShdw blurRad="38100" dist="38100" dir="2700000" algn="tl">
                    <a:srgbClr val="000000">
                      <a:alpha val="43137"/>
                    </a:srgbClr>
                  </a:outerShdw>
                </a:effectLst>
                <a:latin typeface="Arial Unicode MS" pitchFamily="50" charset="-128"/>
                <a:ea typeface="Arial Unicode MS" pitchFamily="50" charset="-128"/>
                <a:cs typeface="Arial Unicode MS" pitchFamily="50" charset="-128"/>
              </a:rPr>
              <a:t>“Strategic Road Map for Hydrogen and Fuel Cells”</a:t>
            </a:r>
            <a:endParaRPr kumimoji="0" lang="en-US" altLang="ja-JP" sz="3200" b="1" kern="0" dirty="0">
              <a:effectLst>
                <a:outerShdw blurRad="38100" dist="38100" dir="2700000" algn="tl">
                  <a:srgbClr val="000000">
                    <a:alpha val="43137"/>
                  </a:srgbClr>
                </a:outerShdw>
              </a:effectLst>
              <a:latin typeface="Arial Unicode MS" pitchFamily="50" charset="-128"/>
              <a:ea typeface="Arial Unicode MS" pitchFamily="50" charset="-128"/>
              <a:cs typeface="Arial Unicode MS" pitchFamily="50" charset="-128"/>
            </a:endParaRPr>
          </a:p>
        </p:txBody>
      </p:sp>
      <p:sp>
        <p:nvSpPr>
          <p:cNvPr id="42" name="ホームベース 41"/>
          <p:cNvSpPr/>
          <p:nvPr/>
        </p:nvSpPr>
        <p:spPr>
          <a:xfrm rot="5400000">
            <a:off x="1371668" y="2905767"/>
            <a:ext cx="3243960" cy="2699050"/>
          </a:xfrm>
          <a:prstGeom prst="homePlate">
            <a:avLst>
              <a:gd name="adj" fmla="val 15347"/>
            </a:avLst>
          </a:prstGeom>
          <a:solidFill>
            <a:schemeClr val="accent2">
              <a:lumMod val="20000"/>
              <a:lumOff val="80000"/>
            </a:schemeClr>
          </a:solidFill>
          <a:ln>
            <a:solidFill>
              <a:srgbClr val="C000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8611" tIns="49306" rIns="98611" bIns="49306" rtlCol="0" anchor="ctr"/>
          <a:lstStyle/>
          <a:p>
            <a:pPr algn="ctr"/>
            <a:endParaRPr kumimoji="1" lang="ja-JP" altLang="en-US" dirty="0"/>
          </a:p>
        </p:txBody>
      </p:sp>
      <p:sp>
        <p:nvSpPr>
          <p:cNvPr id="43" name="ホームベース 42"/>
          <p:cNvSpPr/>
          <p:nvPr/>
        </p:nvSpPr>
        <p:spPr>
          <a:xfrm rot="5400000">
            <a:off x="4150102" y="2905767"/>
            <a:ext cx="3243960" cy="2699050"/>
          </a:xfrm>
          <a:prstGeom prst="homePlate">
            <a:avLst>
              <a:gd name="adj" fmla="val 17026"/>
            </a:avLst>
          </a:prstGeom>
          <a:solidFill>
            <a:schemeClr val="bg1">
              <a:lumMod val="95000"/>
            </a:schemeClr>
          </a:solidFill>
          <a:ln>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8611" tIns="49306" rIns="98611" bIns="49306" rtlCol="0" anchor="ctr"/>
          <a:lstStyle/>
          <a:p>
            <a:pPr algn="ctr"/>
            <a:endParaRPr kumimoji="1" lang="ja-JP" altLang="en-US" dirty="0"/>
          </a:p>
        </p:txBody>
      </p:sp>
      <p:sp>
        <p:nvSpPr>
          <p:cNvPr id="44" name="ホームベース 43"/>
          <p:cNvSpPr/>
          <p:nvPr/>
        </p:nvSpPr>
        <p:spPr>
          <a:xfrm rot="5400000">
            <a:off x="7000544" y="2833759"/>
            <a:ext cx="3099944" cy="2699050"/>
          </a:xfrm>
          <a:prstGeom prst="homePlate">
            <a:avLst>
              <a:gd name="adj" fmla="val 19197"/>
            </a:avLst>
          </a:prstGeom>
          <a:solidFill>
            <a:schemeClr val="bg1">
              <a:lumMod val="95000"/>
            </a:schemeClr>
          </a:solid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8611" tIns="49306" rIns="98611" bIns="49306" rtlCol="0" anchor="ctr"/>
          <a:lstStyle/>
          <a:p>
            <a:pPr algn="ctr"/>
            <a:endParaRPr kumimoji="1" lang="ja-JP" altLang="en-US" dirty="0"/>
          </a:p>
        </p:txBody>
      </p:sp>
      <p:sp>
        <p:nvSpPr>
          <p:cNvPr id="45" name="ホームベース 44"/>
          <p:cNvSpPr/>
          <p:nvPr/>
        </p:nvSpPr>
        <p:spPr>
          <a:xfrm rot="5400000">
            <a:off x="4699163" y="3490832"/>
            <a:ext cx="2145838" cy="2699050"/>
          </a:xfrm>
          <a:prstGeom prst="homePlate">
            <a:avLst>
              <a:gd name="adj" fmla="val 22251"/>
            </a:avLst>
          </a:prstGeom>
          <a:solidFill>
            <a:srgbClr val="FF6600">
              <a:alpha val="30196"/>
            </a:srgbClr>
          </a:solidFill>
          <a:ln>
            <a:solidFill>
              <a:srgbClr val="FF6600"/>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8611" tIns="49306" rIns="98611" bIns="49306" rtlCol="0" anchor="ctr"/>
          <a:lstStyle/>
          <a:p>
            <a:pPr algn="ctr"/>
            <a:endParaRPr kumimoji="1" lang="ja-JP" altLang="en-US" dirty="0"/>
          </a:p>
        </p:txBody>
      </p:sp>
      <p:sp>
        <p:nvSpPr>
          <p:cNvPr id="46" name="ホームベース 45"/>
          <p:cNvSpPr/>
          <p:nvPr/>
        </p:nvSpPr>
        <p:spPr>
          <a:xfrm rot="5400000">
            <a:off x="8062662" y="4039893"/>
            <a:ext cx="975708" cy="2699050"/>
          </a:xfrm>
          <a:prstGeom prst="homePlate">
            <a:avLst>
              <a:gd name="adj" fmla="val 46739"/>
            </a:avLst>
          </a:prstGeom>
          <a:solidFill>
            <a:schemeClr val="accent3">
              <a:lumMod val="40000"/>
              <a:lumOff val="60000"/>
            </a:schemeClr>
          </a:solidFill>
          <a:ln>
            <a:solidFill>
              <a:srgbClr val="00B050"/>
            </a:solidFill>
          </a:ln>
          <a:effectLst>
            <a:glow rad="101600">
              <a:srgbClr val="00B05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lIns="98611" tIns="49306" rIns="98611" bIns="49306" rtlCol="0" anchor="ctr"/>
          <a:lstStyle/>
          <a:p>
            <a:pPr algn="ctr"/>
            <a:endParaRPr kumimoji="1" lang="ja-JP" altLang="en-US" dirty="0"/>
          </a:p>
        </p:txBody>
      </p:sp>
      <p:sp>
        <p:nvSpPr>
          <p:cNvPr id="47" name="テキスト ボックス 46"/>
          <p:cNvSpPr txBox="1"/>
          <p:nvPr/>
        </p:nvSpPr>
        <p:spPr>
          <a:xfrm>
            <a:off x="2218008" y="1670534"/>
            <a:ext cx="1449490" cy="561240"/>
          </a:xfrm>
          <a:prstGeom prst="rect">
            <a:avLst/>
          </a:prstGeom>
          <a:noFill/>
        </p:spPr>
        <p:txBody>
          <a:bodyPr wrap="none" lIns="98611" tIns="49306" rIns="98611" bIns="49306" rtlCol="0">
            <a:spAutoFit/>
          </a:bodyPr>
          <a:lstStyle/>
          <a:p>
            <a:r>
              <a:rPr lang="en-US" altLang="ja-JP" sz="3000" b="1" u="sng" dirty="0">
                <a:solidFill>
                  <a:srgbClr val="FF0000"/>
                </a:solidFill>
                <a:effectLst>
                  <a:outerShdw blurRad="38100" dist="38100" dir="2700000" algn="tl">
                    <a:srgbClr val="000000">
                      <a:alpha val="43137"/>
                    </a:srgbClr>
                  </a:outerShdw>
                </a:effectLst>
                <a:latin typeface="+mn-lt"/>
              </a:rPr>
              <a:t>Phase:1</a:t>
            </a:r>
            <a:endParaRPr lang="ja-JP" altLang="en-US" sz="3000" b="1" u="sng" dirty="0">
              <a:solidFill>
                <a:srgbClr val="FF0000"/>
              </a:solidFill>
              <a:effectLst>
                <a:outerShdw blurRad="38100" dist="38100" dir="2700000" algn="tl">
                  <a:srgbClr val="000000">
                    <a:alpha val="43137"/>
                  </a:srgbClr>
                </a:outerShdw>
              </a:effectLst>
              <a:latin typeface="+mn-lt"/>
            </a:endParaRPr>
          </a:p>
        </p:txBody>
      </p:sp>
      <p:sp>
        <p:nvSpPr>
          <p:cNvPr id="48" name="テキスト ボックス 47"/>
          <p:cNvSpPr txBox="1"/>
          <p:nvPr/>
        </p:nvSpPr>
        <p:spPr>
          <a:xfrm>
            <a:off x="4996442" y="1650408"/>
            <a:ext cx="1449490" cy="561240"/>
          </a:xfrm>
          <a:prstGeom prst="rect">
            <a:avLst/>
          </a:prstGeom>
          <a:noFill/>
        </p:spPr>
        <p:txBody>
          <a:bodyPr wrap="none" lIns="98611" tIns="49306" rIns="98611" bIns="49306" rtlCol="0">
            <a:spAutoFit/>
          </a:bodyPr>
          <a:lstStyle/>
          <a:p>
            <a:r>
              <a:rPr lang="en-US" altLang="ja-JP" sz="3000" b="1" u="sng" dirty="0">
                <a:solidFill>
                  <a:schemeClr val="accent6">
                    <a:lumMod val="75000"/>
                  </a:schemeClr>
                </a:solidFill>
                <a:effectLst>
                  <a:outerShdw blurRad="38100" dist="38100" dir="2700000" algn="tl">
                    <a:srgbClr val="000000">
                      <a:alpha val="43137"/>
                    </a:srgbClr>
                  </a:outerShdw>
                </a:effectLst>
                <a:latin typeface="+mn-lt"/>
              </a:rPr>
              <a:t>Phase:2</a:t>
            </a:r>
            <a:endParaRPr lang="ja-JP" altLang="en-US" sz="3000" b="1" u="sng" dirty="0">
              <a:solidFill>
                <a:schemeClr val="accent6">
                  <a:lumMod val="75000"/>
                </a:schemeClr>
              </a:solidFill>
              <a:effectLst>
                <a:outerShdw blurRad="38100" dist="38100" dir="2700000" algn="tl">
                  <a:srgbClr val="000000">
                    <a:alpha val="43137"/>
                  </a:srgbClr>
                </a:outerShdw>
              </a:effectLst>
              <a:latin typeface="+mn-lt"/>
            </a:endParaRPr>
          </a:p>
        </p:txBody>
      </p:sp>
      <p:sp>
        <p:nvSpPr>
          <p:cNvPr id="49" name="テキスト ボックス 48"/>
          <p:cNvSpPr txBox="1"/>
          <p:nvPr/>
        </p:nvSpPr>
        <p:spPr>
          <a:xfrm>
            <a:off x="7756686" y="1670534"/>
            <a:ext cx="1449490" cy="561240"/>
          </a:xfrm>
          <a:prstGeom prst="rect">
            <a:avLst/>
          </a:prstGeom>
          <a:noFill/>
        </p:spPr>
        <p:txBody>
          <a:bodyPr wrap="none" lIns="98611" tIns="49306" rIns="98611" bIns="49306" rtlCol="0">
            <a:spAutoFit/>
          </a:bodyPr>
          <a:lstStyle/>
          <a:p>
            <a:r>
              <a:rPr lang="en-US" altLang="ja-JP" sz="3000" b="1" u="sng" dirty="0">
                <a:solidFill>
                  <a:srgbClr val="00B050"/>
                </a:solidFill>
                <a:effectLst>
                  <a:outerShdw blurRad="38100" dist="38100" dir="2700000" algn="tl">
                    <a:srgbClr val="000000">
                      <a:alpha val="43137"/>
                    </a:srgbClr>
                  </a:outerShdw>
                </a:effectLst>
                <a:latin typeface="+mn-lt"/>
              </a:rPr>
              <a:t>Phase:3</a:t>
            </a:r>
            <a:endParaRPr lang="ja-JP" altLang="en-US" sz="3000" b="1" u="sng" dirty="0">
              <a:solidFill>
                <a:srgbClr val="00B050"/>
              </a:solidFill>
              <a:effectLst>
                <a:outerShdw blurRad="38100" dist="38100" dir="2700000" algn="tl">
                  <a:srgbClr val="000000">
                    <a:alpha val="43137"/>
                  </a:srgbClr>
                </a:outerShdw>
              </a:effectLst>
              <a:latin typeface="+mn-lt"/>
            </a:endParaRPr>
          </a:p>
        </p:txBody>
      </p:sp>
      <p:cxnSp>
        <p:nvCxnSpPr>
          <p:cNvPr id="50" name="直線コネクタ 49"/>
          <p:cNvCxnSpPr/>
          <p:nvPr/>
        </p:nvCxnSpPr>
        <p:spPr>
          <a:xfrm>
            <a:off x="691517" y="3399153"/>
            <a:ext cx="63507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a:off x="691517" y="4221088"/>
            <a:ext cx="63507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691517" y="5128389"/>
            <a:ext cx="635071"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3" name="テキスト ボックス 52"/>
          <p:cNvSpPr txBox="1"/>
          <p:nvPr/>
        </p:nvSpPr>
        <p:spPr>
          <a:xfrm>
            <a:off x="56456" y="3162578"/>
            <a:ext cx="667225" cy="376574"/>
          </a:xfrm>
          <a:prstGeom prst="rect">
            <a:avLst/>
          </a:prstGeom>
          <a:noFill/>
        </p:spPr>
        <p:txBody>
          <a:bodyPr wrap="none" lIns="98611" tIns="49306" rIns="98611" bIns="49306" rtlCol="0">
            <a:spAutoFit/>
          </a:bodyPr>
          <a:lstStyle/>
          <a:p>
            <a:r>
              <a:rPr kumimoji="1" lang="en-US" altLang="ja-JP" b="1" dirty="0" smtClean="0">
                <a:solidFill>
                  <a:srgbClr val="0070C0"/>
                </a:solidFill>
                <a:effectLst>
                  <a:outerShdw blurRad="38100" dist="38100" dir="2700000" algn="tl">
                    <a:srgbClr val="000000">
                      <a:alpha val="43137"/>
                    </a:srgbClr>
                  </a:outerShdw>
                </a:effectLst>
                <a:latin typeface="+mn-lt"/>
              </a:rPr>
              <a:t>2020</a:t>
            </a:r>
            <a:endParaRPr kumimoji="1" lang="ja-JP" altLang="en-US" b="1" dirty="0">
              <a:solidFill>
                <a:srgbClr val="0070C0"/>
              </a:solidFill>
              <a:effectLst>
                <a:outerShdw blurRad="38100" dist="38100" dir="2700000" algn="tl">
                  <a:srgbClr val="000000">
                    <a:alpha val="43137"/>
                  </a:srgbClr>
                </a:outerShdw>
              </a:effectLst>
              <a:latin typeface="+mn-lt"/>
            </a:endParaRPr>
          </a:p>
        </p:txBody>
      </p:sp>
      <p:sp>
        <p:nvSpPr>
          <p:cNvPr id="54" name="テキスト ボックス 53"/>
          <p:cNvSpPr txBox="1"/>
          <p:nvPr/>
        </p:nvSpPr>
        <p:spPr>
          <a:xfrm>
            <a:off x="56456" y="3984510"/>
            <a:ext cx="667225" cy="376574"/>
          </a:xfrm>
          <a:prstGeom prst="rect">
            <a:avLst/>
          </a:prstGeom>
          <a:noFill/>
        </p:spPr>
        <p:txBody>
          <a:bodyPr wrap="none" lIns="98611" tIns="49306" rIns="98611" bIns="49306" rtlCol="0">
            <a:spAutoFit/>
          </a:bodyPr>
          <a:lstStyle/>
          <a:p>
            <a:r>
              <a:rPr kumimoji="1" lang="en-US" altLang="ja-JP" b="1" dirty="0" smtClean="0">
                <a:solidFill>
                  <a:srgbClr val="0070C0"/>
                </a:solidFill>
                <a:effectLst>
                  <a:outerShdw blurRad="38100" dist="38100" dir="2700000" algn="tl">
                    <a:srgbClr val="000000">
                      <a:alpha val="43137"/>
                    </a:srgbClr>
                  </a:outerShdw>
                </a:effectLst>
                <a:latin typeface="+mn-lt"/>
              </a:rPr>
              <a:t>2030</a:t>
            </a:r>
            <a:endParaRPr kumimoji="1" lang="ja-JP" altLang="en-US" b="1" dirty="0">
              <a:solidFill>
                <a:srgbClr val="0070C0"/>
              </a:solidFill>
              <a:effectLst>
                <a:outerShdw blurRad="38100" dist="38100" dir="2700000" algn="tl">
                  <a:srgbClr val="000000">
                    <a:alpha val="43137"/>
                  </a:srgbClr>
                </a:outerShdw>
              </a:effectLst>
              <a:latin typeface="+mn-lt"/>
            </a:endParaRPr>
          </a:p>
        </p:txBody>
      </p:sp>
      <p:sp>
        <p:nvSpPr>
          <p:cNvPr id="55" name="テキスト ボックス 54"/>
          <p:cNvSpPr txBox="1"/>
          <p:nvPr/>
        </p:nvSpPr>
        <p:spPr>
          <a:xfrm>
            <a:off x="56456" y="4891810"/>
            <a:ext cx="667225" cy="376574"/>
          </a:xfrm>
          <a:prstGeom prst="rect">
            <a:avLst/>
          </a:prstGeom>
          <a:noFill/>
        </p:spPr>
        <p:txBody>
          <a:bodyPr wrap="none" lIns="98611" tIns="49306" rIns="98611" bIns="49306" rtlCol="0">
            <a:spAutoFit/>
          </a:bodyPr>
          <a:lstStyle/>
          <a:p>
            <a:r>
              <a:rPr kumimoji="1" lang="en-US" altLang="ja-JP" b="1" dirty="0" smtClean="0">
                <a:solidFill>
                  <a:srgbClr val="0070C0"/>
                </a:solidFill>
                <a:effectLst>
                  <a:outerShdw blurRad="38100" dist="38100" dir="2700000" algn="tl">
                    <a:srgbClr val="000000">
                      <a:alpha val="43137"/>
                    </a:srgbClr>
                  </a:outerShdw>
                </a:effectLst>
                <a:latin typeface="+mn-lt"/>
              </a:rPr>
              <a:t>2040</a:t>
            </a:r>
            <a:endParaRPr kumimoji="1" lang="ja-JP" altLang="en-US" b="1" dirty="0">
              <a:solidFill>
                <a:srgbClr val="0070C0"/>
              </a:solidFill>
              <a:effectLst>
                <a:outerShdw blurRad="38100" dist="38100" dir="2700000" algn="tl">
                  <a:srgbClr val="000000">
                    <a:alpha val="43137"/>
                  </a:srgbClr>
                </a:outerShdw>
              </a:effectLst>
              <a:latin typeface="+mn-lt"/>
            </a:endParaRPr>
          </a:p>
        </p:txBody>
      </p:sp>
      <p:sp>
        <p:nvSpPr>
          <p:cNvPr id="56" name="テキスト ボックス 55"/>
          <p:cNvSpPr txBox="1"/>
          <p:nvPr/>
        </p:nvSpPr>
        <p:spPr>
          <a:xfrm>
            <a:off x="1802899" y="2255275"/>
            <a:ext cx="2179947" cy="376574"/>
          </a:xfrm>
          <a:prstGeom prst="rect">
            <a:avLst/>
          </a:prstGeom>
          <a:noFill/>
        </p:spPr>
        <p:txBody>
          <a:bodyPr wrap="none" lIns="98611" tIns="49306" rIns="98611" bIns="49306" rtlCol="0">
            <a:spAutoFit/>
          </a:bodyPr>
          <a:lstStyle/>
          <a:p>
            <a:r>
              <a:rPr kumimoji="1" lang="en-US" altLang="ja-JP" b="1" dirty="0" smtClean="0">
                <a:solidFill>
                  <a:schemeClr val="accent2">
                    <a:lumMod val="75000"/>
                  </a:schemeClr>
                </a:solidFill>
                <a:effectLst>
                  <a:outerShdw blurRad="38100" dist="38100" dir="2700000" algn="tl">
                    <a:srgbClr val="000000">
                      <a:alpha val="43137"/>
                    </a:srgbClr>
                  </a:outerShdw>
                </a:effectLst>
                <a:latin typeface="+mn-lt"/>
              </a:rPr>
              <a:t>Installation Fuel Cell </a:t>
            </a:r>
            <a:endParaRPr kumimoji="1" lang="ja-JP" altLang="en-US" b="1" dirty="0">
              <a:solidFill>
                <a:schemeClr val="accent2">
                  <a:lumMod val="75000"/>
                </a:schemeClr>
              </a:solidFill>
              <a:effectLst>
                <a:outerShdw blurRad="38100" dist="38100" dir="2700000" algn="tl">
                  <a:srgbClr val="000000">
                    <a:alpha val="43137"/>
                  </a:srgbClr>
                </a:outerShdw>
              </a:effectLst>
              <a:latin typeface="+mn-lt"/>
            </a:endParaRPr>
          </a:p>
        </p:txBody>
      </p:sp>
      <p:sp>
        <p:nvSpPr>
          <p:cNvPr id="57" name="テキスト ボックス 56"/>
          <p:cNvSpPr txBox="1"/>
          <p:nvPr/>
        </p:nvSpPr>
        <p:spPr>
          <a:xfrm>
            <a:off x="4501941" y="2100292"/>
            <a:ext cx="2015706" cy="640164"/>
          </a:xfrm>
          <a:prstGeom prst="rect">
            <a:avLst/>
          </a:prstGeom>
          <a:noFill/>
        </p:spPr>
        <p:txBody>
          <a:bodyPr wrap="none" lIns="98611" tIns="49306" rIns="98611" bIns="49306" rtlCol="0">
            <a:spAutoFit/>
          </a:bodyPr>
          <a:lstStyle/>
          <a:p>
            <a:pPr>
              <a:lnSpc>
                <a:spcPts val="2050"/>
              </a:lnSpc>
            </a:pPr>
            <a:r>
              <a:rPr kumimoji="1" lang="en-US" altLang="ja-JP" b="1" dirty="0" smtClean="0">
                <a:solidFill>
                  <a:schemeClr val="accent6">
                    <a:lumMod val="50000"/>
                  </a:schemeClr>
                </a:solidFill>
                <a:effectLst>
                  <a:outerShdw blurRad="38100" dist="38100" dir="2700000" algn="tl">
                    <a:srgbClr val="000000">
                      <a:alpha val="43137"/>
                    </a:srgbClr>
                  </a:outerShdw>
                </a:effectLst>
                <a:latin typeface="+mn-lt"/>
              </a:rPr>
              <a:t>H</a:t>
            </a:r>
            <a:r>
              <a:rPr lang="en-US" altLang="ja-JP" sz="1500" b="1" dirty="0">
                <a:solidFill>
                  <a:schemeClr val="accent6">
                    <a:lumMod val="50000"/>
                  </a:schemeClr>
                </a:solidFill>
                <a:effectLst>
                  <a:outerShdw blurRad="38100" dist="38100" dir="2700000" algn="tl">
                    <a:srgbClr val="000000">
                      <a:alpha val="43137"/>
                    </a:srgbClr>
                  </a:outerShdw>
                </a:effectLst>
                <a:latin typeface="+mn-lt"/>
              </a:rPr>
              <a:t>2</a:t>
            </a:r>
            <a:r>
              <a:rPr kumimoji="1" lang="en-US" altLang="ja-JP" b="1" dirty="0" smtClean="0">
                <a:solidFill>
                  <a:schemeClr val="accent6">
                    <a:lumMod val="50000"/>
                  </a:schemeClr>
                </a:solidFill>
                <a:effectLst>
                  <a:outerShdw blurRad="38100" dist="38100" dir="2700000" algn="tl">
                    <a:srgbClr val="000000">
                      <a:alpha val="43137"/>
                    </a:srgbClr>
                  </a:outerShdw>
                </a:effectLst>
                <a:latin typeface="+mn-lt"/>
              </a:rPr>
              <a:t> Power Plant/</a:t>
            </a:r>
          </a:p>
          <a:p>
            <a:pPr>
              <a:lnSpc>
                <a:spcPts val="2050"/>
              </a:lnSpc>
            </a:pPr>
            <a:r>
              <a:rPr lang="en-US" altLang="ja-JP" b="1" dirty="0" smtClean="0">
                <a:solidFill>
                  <a:schemeClr val="accent6">
                    <a:lumMod val="50000"/>
                  </a:schemeClr>
                </a:solidFill>
                <a:effectLst>
                  <a:outerShdw blurRad="38100" dist="38100" dir="2700000" algn="tl">
                    <a:srgbClr val="000000">
                      <a:alpha val="43137"/>
                    </a:srgbClr>
                  </a:outerShdw>
                </a:effectLst>
                <a:latin typeface="+mn-lt"/>
              </a:rPr>
              <a:t>Mass Supply Chain</a:t>
            </a:r>
            <a:endParaRPr kumimoji="1" lang="ja-JP" altLang="en-US" b="1" dirty="0">
              <a:solidFill>
                <a:schemeClr val="accent6">
                  <a:lumMod val="50000"/>
                </a:schemeClr>
              </a:solidFill>
              <a:effectLst>
                <a:outerShdw blurRad="38100" dist="38100" dir="2700000" algn="tl">
                  <a:srgbClr val="000000">
                    <a:alpha val="43137"/>
                  </a:srgbClr>
                </a:outerShdw>
              </a:effectLst>
              <a:latin typeface="+mn-lt"/>
            </a:endParaRPr>
          </a:p>
        </p:txBody>
      </p:sp>
      <p:sp>
        <p:nvSpPr>
          <p:cNvPr id="58" name="テキスト ボックス 57"/>
          <p:cNvSpPr txBox="1"/>
          <p:nvPr/>
        </p:nvSpPr>
        <p:spPr>
          <a:xfrm>
            <a:off x="7527472" y="2255275"/>
            <a:ext cx="2003232" cy="376574"/>
          </a:xfrm>
          <a:prstGeom prst="rect">
            <a:avLst/>
          </a:prstGeom>
          <a:noFill/>
        </p:spPr>
        <p:txBody>
          <a:bodyPr wrap="none" lIns="98611" tIns="49306" rIns="98611" bIns="49306" rtlCol="0">
            <a:spAutoFit/>
          </a:bodyPr>
          <a:lstStyle/>
          <a:p>
            <a:r>
              <a:rPr kumimoji="1" lang="en-US" altLang="ja-JP" b="1" dirty="0" smtClean="0">
                <a:solidFill>
                  <a:srgbClr val="006600"/>
                </a:solidFill>
                <a:effectLst>
                  <a:outerShdw blurRad="38100" dist="38100" dir="2700000" algn="tl">
                    <a:srgbClr val="000000">
                      <a:alpha val="43137"/>
                    </a:srgbClr>
                  </a:outerShdw>
                </a:effectLst>
                <a:latin typeface="+mn-lt"/>
              </a:rPr>
              <a:t>CO</a:t>
            </a:r>
            <a:r>
              <a:rPr lang="en-US" altLang="ja-JP" sz="1500" b="1" dirty="0">
                <a:solidFill>
                  <a:srgbClr val="006600"/>
                </a:solidFill>
                <a:effectLst>
                  <a:outerShdw blurRad="38100" dist="38100" dir="2700000" algn="tl">
                    <a:srgbClr val="000000">
                      <a:alpha val="43137"/>
                    </a:srgbClr>
                  </a:outerShdw>
                </a:effectLst>
                <a:latin typeface="+mn-lt"/>
              </a:rPr>
              <a:t>2</a:t>
            </a:r>
            <a:r>
              <a:rPr kumimoji="1" lang="en-US" altLang="ja-JP" b="1" dirty="0" smtClean="0">
                <a:solidFill>
                  <a:srgbClr val="006600"/>
                </a:solidFill>
                <a:effectLst>
                  <a:outerShdw blurRad="38100" dist="38100" dir="2700000" algn="tl">
                    <a:srgbClr val="000000">
                      <a:alpha val="43137"/>
                    </a:srgbClr>
                  </a:outerShdw>
                </a:effectLst>
                <a:latin typeface="+mn-lt"/>
              </a:rPr>
              <a:t>-free Hydrogen</a:t>
            </a:r>
            <a:endParaRPr kumimoji="1" lang="ja-JP" altLang="en-US" b="1" dirty="0">
              <a:solidFill>
                <a:srgbClr val="006600"/>
              </a:solidFill>
              <a:effectLst>
                <a:outerShdw blurRad="38100" dist="38100" dir="2700000" algn="tl">
                  <a:srgbClr val="000000">
                    <a:alpha val="43137"/>
                  </a:srgbClr>
                </a:outerShdw>
              </a:effectLst>
              <a:latin typeface="+mn-lt"/>
            </a:endParaRPr>
          </a:p>
        </p:txBody>
      </p:sp>
      <p:sp>
        <p:nvSpPr>
          <p:cNvPr id="59" name="テキスト ボックス 58"/>
          <p:cNvSpPr txBox="1"/>
          <p:nvPr/>
        </p:nvSpPr>
        <p:spPr>
          <a:xfrm>
            <a:off x="1644129" y="2623559"/>
            <a:ext cx="2091974" cy="2638732"/>
          </a:xfrm>
          <a:prstGeom prst="rect">
            <a:avLst/>
          </a:prstGeom>
          <a:noFill/>
        </p:spPr>
        <p:txBody>
          <a:bodyPr wrap="none" lIns="98611" tIns="49306" rIns="98611" bIns="49306" rtlCol="0">
            <a:spAutoFit/>
          </a:bodyPr>
          <a:lstStyle/>
          <a:p>
            <a:r>
              <a:rPr lang="en-US" altLang="ja-JP" sz="1500" dirty="0">
                <a:latin typeface="+mn-lt"/>
              </a:rPr>
              <a:t>2009: Micro-CHP FC</a:t>
            </a:r>
          </a:p>
          <a:p>
            <a:r>
              <a:rPr lang="en-US" altLang="ja-JP" sz="1500" dirty="0">
                <a:latin typeface="+mn-lt"/>
              </a:rPr>
              <a:t>2015: FCV</a:t>
            </a:r>
          </a:p>
          <a:p>
            <a:r>
              <a:rPr lang="en-US" altLang="ja-JP" sz="1500" dirty="0">
                <a:latin typeface="+mn-lt"/>
              </a:rPr>
              <a:t>2017: Large-CHP FC</a:t>
            </a:r>
          </a:p>
          <a:p>
            <a:r>
              <a:rPr lang="en-US" altLang="ja-JP" sz="1500" dirty="0">
                <a:latin typeface="+mn-lt"/>
              </a:rPr>
              <a:t>around 2020: </a:t>
            </a:r>
          </a:p>
          <a:p>
            <a:r>
              <a:rPr lang="en-US" altLang="ja-JP" sz="1500" dirty="0">
                <a:latin typeface="+mn-lt"/>
              </a:rPr>
              <a:t>          FCV fuel cost </a:t>
            </a:r>
          </a:p>
          <a:p>
            <a:r>
              <a:rPr lang="en-US" altLang="ja-JP" sz="1500" dirty="0">
                <a:latin typeface="+mn-lt"/>
              </a:rPr>
              <a:t>          </a:t>
            </a:r>
            <a:r>
              <a:rPr lang="ja-JP" altLang="en-US" sz="1500" dirty="0">
                <a:latin typeface="+mn-lt"/>
              </a:rPr>
              <a:t>≦</a:t>
            </a:r>
            <a:r>
              <a:rPr lang="en-US" altLang="ja-JP" sz="1500" dirty="0">
                <a:latin typeface="+mn-lt"/>
              </a:rPr>
              <a:t> HEV fuel cost</a:t>
            </a:r>
          </a:p>
          <a:p>
            <a:r>
              <a:rPr lang="en-US" altLang="ja-JP" sz="1500" dirty="0">
                <a:latin typeface="+mn-lt"/>
              </a:rPr>
              <a:t>around 2025:</a:t>
            </a:r>
          </a:p>
          <a:p>
            <a:r>
              <a:rPr lang="en-US" altLang="ja-JP" sz="1500" dirty="0">
                <a:latin typeface="+mn-lt"/>
              </a:rPr>
              <a:t>     FCV cost competitive </a:t>
            </a:r>
          </a:p>
          <a:p>
            <a:r>
              <a:rPr lang="ja-JP" altLang="en-US" sz="1500" dirty="0">
                <a:latin typeface="+mn-lt"/>
              </a:rPr>
              <a:t>     ≧</a:t>
            </a:r>
            <a:r>
              <a:rPr lang="en-US" altLang="ja-JP" sz="1500" dirty="0">
                <a:latin typeface="+mn-lt"/>
              </a:rPr>
              <a:t> HEV</a:t>
            </a:r>
          </a:p>
          <a:p>
            <a:endParaRPr lang="en-US" altLang="ja-JP" sz="1500" dirty="0">
              <a:latin typeface="+mn-lt"/>
            </a:endParaRPr>
          </a:p>
          <a:p>
            <a:endParaRPr lang="ja-JP" altLang="en-US" sz="1500" dirty="0">
              <a:latin typeface="+mn-lt"/>
            </a:endParaRPr>
          </a:p>
        </p:txBody>
      </p:sp>
      <p:sp>
        <p:nvSpPr>
          <p:cNvPr id="60" name="テキスト ボックス 59"/>
          <p:cNvSpPr txBox="1"/>
          <p:nvPr/>
        </p:nvSpPr>
        <p:spPr>
          <a:xfrm>
            <a:off x="7180933" y="4797168"/>
            <a:ext cx="2776623" cy="792072"/>
          </a:xfrm>
          <a:prstGeom prst="rect">
            <a:avLst/>
          </a:prstGeom>
          <a:noFill/>
        </p:spPr>
        <p:txBody>
          <a:bodyPr wrap="square" lIns="98611" tIns="49306" rIns="98611" bIns="49306" rtlCol="0">
            <a:spAutoFit/>
          </a:bodyPr>
          <a:lstStyle/>
          <a:p>
            <a:r>
              <a:rPr lang="en-US" altLang="ja-JP" sz="1500" dirty="0">
                <a:latin typeface="+mn-lt"/>
              </a:rPr>
              <a:t>around 2040:</a:t>
            </a:r>
          </a:p>
          <a:p>
            <a:r>
              <a:rPr lang="en-US" altLang="ja-JP" sz="1500" dirty="0">
                <a:latin typeface="+mn-lt"/>
              </a:rPr>
              <a:t>-Full Scale CO</a:t>
            </a:r>
            <a:r>
              <a:rPr lang="en-US" altLang="ja-JP" sz="1200" dirty="0">
                <a:latin typeface="+mn-lt"/>
              </a:rPr>
              <a:t>2</a:t>
            </a:r>
            <a:r>
              <a:rPr lang="en-US" altLang="ja-JP" sz="1500" dirty="0">
                <a:latin typeface="+mn-lt"/>
              </a:rPr>
              <a:t>-free H2</a:t>
            </a:r>
          </a:p>
          <a:p>
            <a:r>
              <a:rPr lang="en-US" altLang="ja-JP" sz="1500" dirty="0">
                <a:latin typeface="+mn-lt"/>
              </a:rPr>
              <a:t> (w/ Renewable Energy, CCS, etc)</a:t>
            </a:r>
            <a:endParaRPr lang="ja-JP" altLang="en-US" sz="1500" dirty="0">
              <a:latin typeface="+mn-lt"/>
            </a:endParaRPr>
          </a:p>
        </p:txBody>
      </p:sp>
      <p:sp>
        <p:nvSpPr>
          <p:cNvPr id="61" name="下矢印 60"/>
          <p:cNvSpPr/>
          <p:nvPr/>
        </p:nvSpPr>
        <p:spPr>
          <a:xfrm>
            <a:off x="5454547" y="2708920"/>
            <a:ext cx="635071" cy="982909"/>
          </a:xfrm>
          <a:prstGeom prst="downArrow">
            <a:avLst/>
          </a:prstGeom>
          <a:solidFill>
            <a:srgbClr val="FAC090">
              <a:alpha val="8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8611" tIns="49306" rIns="98611" bIns="49306" rtlCol="0" anchor="ctr"/>
          <a:lstStyle/>
          <a:p>
            <a:pPr algn="ctr"/>
            <a:endParaRPr kumimoji="1" lang="ja-JP" altLang="en-US"/>
          </a:p>
        </p:txBody>
      </p:sp>
      <p:sp>
        <p:nvSpPr>
          <p:cNvPr id="62" name="下矢印 61"/>
          <p:cNvSpPr/>
          <p:nvPr/>
        </p:nvSpPr>
        <p:spPr>
          <a:xfrm>
            <a:off x="8232991" y="2708920"/>
            <a:ext cx="635071" cy="2192644"/>
          </a:xfrm>
          <a:prstGeom prst="downArrow">
            <a:avLst/>
          </a:prstGeom>
          <a:solidFill>
            <a:srgbClr val="00B050">
              <a:alpha val="6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8611" tIns="49306" rIns="98611" bIns="49306" rtlCol="0" anchor="ctr"/>
          <a:lstStyle/>
          <a:p>
            <a:pPr algn="ctr"/>
            <a:endParaRPr kumimoji="1" lang="ja-JP" altLang="en-US"/>
          </a:p>
        </p:txBody>
      </p:sp>
      <p:sp>
        <p:nvSpPr>
          <p:cNvPr id="63" name="テキスト ボックス 62"/>
          <p:cNvSpPr txBox="1"/>
          <p:nvPr/>
        </p:nvSpPr>
        <p:spPr>
          <a:xfrm>
            <a:off x="4501952" y="2708931"/>
            <a:ext cx="2186335" cy="1178773"/>
          </a:xfrm>
          <a:prstGeom prst="rect">
            <a:avLst/>
          </a:prstGeom>
          <a:noFill/>
        </p:spPr>
        <p:txBody>
          <a:bodyPr wrap="none" lIns="98611" tIns="49306" rIns="98611" bIns="49306" rtlCol="0">
            <a:spAutoFit/>
          </a:bodyPr>
          <a:lstStyle/>
          <a:p>
            <a:pPr>
              <a:lnSpc>
                <a:spcPts val="2050"/>
              </a:lnSpc>
            </a:pPr>
            <a:r>
              <a:rPr kumimoji="1" lang="en-US" altLang="ja-JP" b="1" dirty="0" smtClean="0">
                <a:solidFill>
                  <a:schemeClr val="accent6">
                    <a:lumMod val="50000"/>
                  </a:schemeClr>
                </a:solidFill>
                <a:effectLst>
                  <a:outerShdw blurRad="38100" dist="38100" dir="2700000" algn="tl">
                    <a:srgbClr val="000000">
                      <a:alpha val="43137"/>
                    </a:srgbClr>
                  </a:outerShdw>
                </a:effectLst>
                <a:latin typeface="+mn-lt"/>
              </a:rPr>
              <a:t>- Accelerate RD&amp;D</a:t>
            </a:r>
          </a:p>
          <a:p>
            <a:pPr>
              <a:lnSpc>
                <a:spcPts val="2050"/>
              </a:lnSpc>
            </a:pPr>
            <a:r>
              <a:rPr lang="en-US" altLang="ja-JP" b="1" dirty="0" smtClean="0">
                <a:solidFill>
                  <a:schemeClr val="accent6">
                    <a:lumMod val="50000"/>
                  </a:schemeClr>
                </a:solidFill>
                <a:effectLst>
                  <a:outerShdw blurRad="38100" dist="38100" dir="2700000" algn="tl">
                    <a:srgbClr val="000000">
                      <a:alpha val="43137"/>
                    </a:srgbClr>
                  </a:outerShdw>
                </a:effectLst>
                <a:latin typeface="+mn-lt"/>
              </a:rPr>
              <a:t>- Realize reasonable </a:t>
            </a:r>
          </a:p>
          <a:p>
            <a:pPr>
              <a:lnSpc>
                <a:spcPts val="2050"/>
              </a:lnSpc>
            </a:pPr>
            <a:r>
              <a:rPr lang="en-US" altLang="ja-JP" b="1" dirty="0" smtClean="0">
                <a:solidFill>
                  <a:schemeClr val="accent6">
                    <a:lumMod val="50000"/>
                  </a:schemeClr>
                </a:solidFill>
                <a:effectLst>
                  <a:outerShdw blurRad="38100" dist="38100" dir="2700000" algn="tl">
                    <a:srgbClr val="000000">
                      <a:alpha val="43137"/>
                    </a:srgbClr>
                  </a:outerShdw>
                </a:effectLst>
                <a:latin typeface="+mn-lt"/>
              </a:rPr>
              <a:t>  H2 Price</a:t>
            </a:r>
            <a:endParaRPr kumimoji="1" lang="en-US" altLang="ja-JP" b="1" dirty="0" smtClean="0">
              <a:solidFill>
                <a:schemeClr val="accent6">
                  <a:lumMod val="50000"/>
                </a:schemeClr>
              </a:solidFill>
              <a:effectLst>
                <a:outerShdw blurRad="38100" dist="38100" dir="2700000" algn="tl">
                  <a:srgbClr val="000000">
                    <a:alpha val="43137"/>
                  </a:srgbClr>
                </a:outerShdw>
              </a:effectLst>
              <a:latin typeface="+mn-lt"/>
            </a:endParaRPr>
          </a:p>
          <a:p>
            <a:pPr>
              <a:lnSpc>
                <a:spcPts val="2050"/>
              </a:lnSpc>
            </a:pPr>
            <a:endParaRPr kumimoji="1" lang="ja-JP" altLang="en-US" b="1" dirty="0">
              <a:solidFill>
                <a:schemeClr val="accent6">
                  <a:lumMod val="50000"/>
                </a:schemeClr>
              </a:solidFill>
              <a:effectLst>
                <a:outerShdw blurRad="38100" dist="38100" dir="2700000" algn="tl">
                  <a:srgbClr val="000000">
                    <a:alpha val="43137"/>
                  </a:srgbClr>
                </a:outerShdw>
              </a:effectLst>
              <a:latin typeface="+mn-lt"/>
            </a:endParaRPr>
          </a:p>
        </p:txBody>
      </p:sp>
      <p:sp>
        <p:nvSpPr>
          <p:cNvPr id="64" name="テキスト ボックス 63"/>
          <p:cNvSpPr txBox="1"/>
          <p:nvPr/>
        </p:nvSpPr>
        <p:spPr>
          <a:xfrm>
            <a:off x="135842" y="3429000"/>
            <a:ext cx="1349525" cy="438129"/>
          </a:xfrm>
          <a:prstGeom prst="rect">
            <a:avLst/>
          </a:prstGeom>
          <a:noFill/>
        </p:spPr>
        <p:txBody>
          <a:bodyPr wrap="square" lIns="98611" tIns="49306" rIns="98611" bIns="49306" rtlCol="0">
            <a:spAutoFit/>
          </a:bodyPr>
          <a:lstStyle/>
          <a:p>
            <a:r>
              <a:rPr lang="en-US" altLang="ja-JP" sz="1100" dirty="0">
                <a:latin typeface="+mn-lt"/>
              </a:rPr>
              <a:t>Tokyo Olympic</a:t>
            </a:r>
            <a:r>
              <a:rPr lang="ja-JP" altLang="en-US" sz="1100" dirty="0">
                <a:latin typeface="+mn-lt"/>
              </a:rPr>
              <a:t> </a:t>
            </a:r>
            <a:r>
              <a:rPr lang="en-US" altLang="ja-JP" sz="1100" dirty="0">
                <a:latin typeface="+mn-lt"/>
              </a:rPr>
              <a:t>/</a:t>
            </a:r>
          </a:p>
          <a:p>
            <a:r>
              <a:rPr lang="en-US" altLang="ja-JP" sz="1100" dirty="0">
                <a:latin typeface="+mn-lt"/>
              </a:rPr>
              <a:t>Paralympics</a:t>
            </a:r>
          </a:p>
        </p:txBody>
      </p:sp>
      <p:sp>
        <p:nvSpPr>
          <p:cNvPr id="65" name="テキスト ボックス 64"/>
          <p:cNvSpPr txBox="1"/>
          <p:nvPr/>
        </p:nvSpPr>
        <p:spPr>
          <a:xfrm>
            <a:off x="4401249" y="3717032"/>
            <a:ext cx="2856007" cy="2638732"/>
          </a:xfrm>
          <a:prstGeom prst="rect">
            <a:avLst/>
          </a:prstGeom>
          <a:noFill/>
        </p:spPr>
        <p:txBody>
          <a:bodyPr wrap="square" lIns="98611" tIns="49306" rIns="98611" bIns="49306" rtlCol="0">
            <a:spAutoFit/>
          </a:bodyPr>
          <a:lstStyle/>
          <a:p>
            <a:r>
              <a:rPr lang="en-US" altLang="ja-JP" sz="1500" dirty="0">
                <a:latin typeface="+mn-lt"/>
              </a:rPr>
              <a:t>2</a:t>
            </a:r>
            <a:r>
              <a:rPr lang="en-US" altLang="ja-JP" sz="1500" baseline="30000" dirty="0">
                <a:latin typeface="+mn-lt"/>
              </a:rPr>
              <a:t>nd</a:t>
            </a:r>
            <a:r>
              <a:rPr lang="en-US" altLang="ja-JP" sz="1500" dirty="0">
                <a:latin typeface="+mn-lt"/>
              </a:rPr>
              <a:t> half of 2020’s:</a:t>
            </a:r>
          </a:p>
          <a:p>
            <a:r>
              <a:rPr lang="en-US" altLang="ja-JP" sz="1500" dirty="0">
                <a:latin typeface="+mn-lt"/>
              </a:rPr>
              <a:t>-H2 Cost (CIF) : JPY30/Nm</a:t>
            </a:r>
            <a:r>
              <a:rPr lang="en-US" altLang="ja-JP" sz="1500" baseline="30000" dirty="0">
                <a:latin typeface="+mn-lt"/>
              </a:rPr>
              <a:t>3</a:t>
            </a:r>
          </a:p>
          <a:p>
            <a:r>
              <a:rPr lang="en-US" altLang="ja-JP" sz="1500" dirty="0">
                <a:latin typeface="+mn-lt"/>
              </a:rPr>
              <a:t>-Enhance Supply Chain </a:t>
            </a:r>
          </a:p>
          <a:p>
            <a:r>
              <a:rPr lang="en-US" altLang="ja-JP" sz="1500" dirty="0">
                <a:latin typeface="+mn-lt"/>
              </a:rPr>
              <a:t>  in Japan</a:t>
            </a:r>
          </a:p>
          <a:p>
            <a:r>
              <a:rPr lang="en-US" altLang="ja-JP" sz="1500" dirty="0">
                <a:latin typeface="+mn-lt"/>
              </a:rPr>
              <a:t>around 2030:</a:t>
            </a:r>
          </a:p>
          <a:p>
            <a:r>
              <a:rPr lang="en-US" altLang="ja-JP" sz="1500" dirty="0">
                <a:latin typeface="+mn-lt"/>
              </a:rPr>
              <a:t>-Import H</a:t>
            </a:r>
            <a:r>
              <a:rPr lang="en-US" altLang="ja-JP" sz="1200" dirty="0">
                <a:latin typeface="+mn-lt"/>
              </a:rPr>
              <a:t>2</a:t>
            </a:r>
            <a:r>
              <a:rPr lang="en-US" altLang="ja-JP" sz="1500" dirty="0">
                <a:latin typeface="+mn-lt"/>
              </a:rPr>
              <a:t> from overseas</a:t>
            </a:r>
          </a:p>
          <a:p>
            <a:r>
              <a:rPr lang="en-US" altLang="ja-JP" sz="1500" dirty="0">
                <a:latin typeface="+mn-lt"/>
              </a:rPr>
              <a:t>-Full Scale H</a:t>
            </a:r>
            <a:r>
              <a:rPr lang="en-US" altLang="ja-JP" sz="1200" dirty="0">
                <a:latin typeface="+mn-lt"/>
              </a:rPr>
              <a:t>2</a:t>
            </a:r>
            <a:r>
              <a:rPr lang="en-US" altLang="ja-JP" sz="1500" dirty="0">
                <a:latin typeface="+mn-lt"/>
              </a:rPr>
              <a:t> Power Plant</a:t>
            </a:r>
          </a:p>
          <a:p>
            <a:r>
              <a:rPr lang="en-US" altLang="ja-JP" sz="1500" dirty="0">
                <a:latin typeface="+mn-lt"/>
              </a:rPr>
              <a:t>  </a:t>
            </a:r>
          </a:p>
          <a:p>
            <a:r>
              <a:rPr lang="en-US" altLang="ja-JP" sz="1500" dirty="0">
                <a:latin typeface="+mn-lt"/>
              </a:rPr>
              <a:t> </a:t>
            </a:r>
          </a:p>
          <a:p>
            <a:endParaRPr lang="en-US" altLang="ja-JP" sz="1500" dirty="0">
              <a:latin typeface="+mn-lt"/>
            </a:endParaRPr>
          </a:p>
          <a:p>
            <a:endParaRPr lang="ja-JP" altLang="en-US" sz="1500" dirty="0">
              <a:latin typeface="+mn-lt"/>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テキスト ボックス 3"/>
          <p:cNvSpPr txBox="1">
            <a:spLocks noChangeArrowheads="1"/>
          </p:cNvSpPr>
          <p:nvPr/>
        </p:nvSpPr>
        <p:spPr bwMode="auto">
          <a:xfrm>
            <a:off x="956556" y="152636"/>
            <a:ext cx="7585731" cy="523220"/>
          </a:xfrm>
          <a:prstGeom prst="rect">
            <a:avLst/>
          </a:prstGeom>
          <a:noFill/>
          <a:ln w="9525">
            <a:noFill/>
            <a:miter lim="800000"/>
            <a:headEnd/>
            <a:tailEnd/>
          </a:ln>
        </p:spPr>
        <p:txBody>
          <a:bodyPr wrap="none">
            <a:spAutoFit/>
          </a:bodyPr>
          <a:lstStyle/>
          <a:p>
            <a:r>
              <a:rPr lang="en-US" altLang="ja-JP" sz="2800" b="1" dirty="0" smtClean="0">
                <a:latin typeface="Arial Unicode MS" panose="020B0604020202020204" pitchFamily="50" charset="-128"/>
                <a:ea typeface="Arial Unicode MS" panose="020B0604020202020204" pitchFamily="50" charset="-128"/>
                <a:cs typeface="Arial Unicode MS" panose="020B0604020202020204" pitchFamily="50" charset="-128"/>
              </a:rPr>
              <a:t>NEDO’s approach realizing Hydrogen Society</a:t>
            </a:r>
            <a:endParaRPr lang="ja-JP" altLang="en-US" sz="2800" b="1"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31" name="角丸四角形 30"/>
          <p:cNvSpPr/>
          <p:nvPr/>
        </p:nvSpPr>
        <p:spPr bwMode="auto">
          <a:xfrm>
            <a:off x="446312" y="990593"/>
            <a:ext cx="9002486" cy="1034148"/>
          </a:xfrm>
          <a:prstGeom prst="roundRect">
            <a:avLst>
              <a:gd name="adj" fmla="val 20856"/>
            </a:avLst>
          </a:prstGeom>
          <a:solidFill>
            <a:srgbClr val="FFFF99"/>
          </a:solidFill>
          <a:ln w="9525" cap="flat" cmpd="sng" algn="ctr">
            <a:solidFill>
              <a:srgbClr val="FF33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r>
              <a:rPr lang="en-US" altLang="ja-JP" sz="3200" b="1" dirty="0" smtClean="0">
                <a:effectLst>
                  <a:outerShdw blurRad="38100" dist="38100" dir="2700000" algn="tl">
                    <a:srgbClr val="000000">
                      <a:alpha val="43137"/>
                    </a:srgbClr>
                  </a:outerShdw>
                </a:effectLst>
                <a:latin typeface="Arial" charset="0"/>
              </a:rPr>
              <a:t>Step 1: micro-CHP/ </a:t>
            </a:r>
            <a:r>
              <a:rPr lang="en-US" altLang="ja-JP" sz="3200" b="1" dirty="0" err="1" smtClean="0">
                <a:effectLst>
                  <a:outerShdw blurRad="38100" dist="38100" dir="2700000" algn="tl">
                    <a:srgbClr val="000000">
                      <a:alpha val="43137"/>
                    </a:srgbClr>
                  </a:outerShdw>
                </a:effectLst>
                <a:latin typeface="Arial" charset="0"/>
              </a:rPr>
              <a:t>Enefarm</a:t>
            </a:r>
            <a:endParaRPr lang="en-US" altLang="ja-JP" sz="3200" b="1" dirty="0" smtClean="0">
              <a:effectLst>
                <a:outerShdw blurRad="38100" dist="38100" dir="2700000" algn="tl">
                  <a:srgbClr val="000000">
                    <a:alpha val="43137"/>
                  </a:srgbClr>
                </a:outerShdw>
              </a:effectLst>
              <a:latin typeface="Arial" charset="0"/>
            </a:endParaRPr>
          </a:p>
          <a:p>
            <a:r>
              <a:rPr lang="en-US" altLang="ja-JP" sz="3200" b="1" dirty="0">
                <a:effectLst>
                  <a:outerShdw blurRad="38100" dist="38100" dir="2700000" algn="tl">
                    <a:srgbClr val="000000">
                      <a:alpha val="43137"/>
                    </a:srgbClr>
                  </a:outerShdw>
                </a:effectLst>
                <a:latin typeface="Arial" charset="0"/>
              </a:rPr>
              <a:t> </a:t>
            </a:r>
            <a:r>
              <a:rPr lang="en-US" altLang="ja-JP" sz="3200" b="1" dirty="0" smtClean="0">
                <a:effectLst>
                  <a:outerShdw blurRad="38100" dist="38100" dir="2700000" algn="tl">
                    <a:srgbClr val="000000">
                      <a:alpha val="43137"/>
                    </a:srgbClr>
                  </a:outerShdw>
                </a:effectLst>
                <a:latin typeface="Arial" charset="0"/>
              </a:rPr>
              <a:t>            </a:t>
            </a:r>
            <a:r>
              <a:rPr lang="en-US" altLang="ja-JP" sz="3200" b="1" dirty="0">
                <a:effectLst>
                  <a:outerShdw blurRad="38100" dist="38100" dir="2700000" algn="tl">
                    <a:srgbClr val="000000">
                      <a:alpha val="43137"/>
                    </a:srgbClr>
                  </a:outerShdw>
                </a:effectLst>
                <a:latin typeface="Arial" charset="0"/>
              </a:rPr>
              <a:t>- </a:t>
            </a:r>
            <a:r>
              <a:rPr lang="en-US" altLang="ja-JP" sz="3200" b="1" dirty="0" smtClean="0">
                <a:effectLst>
                  <a:outerShdw blurRad="38100" dist="38100" dir="2700000" algn="tl">
                    <a:srgbClr val="000000">
                      <a:alpha val="43137"/>
                    </a:srgbClr>
                  </a:outerShdw>
                </a:effectLst>
                <a:latin typeface="Arial" charset="0"/>
              </a:rPr>
              <a:t>to make fuel </a:t>
            </a:r>
            <a:r>
              <a:rPr lang="en-US" altLang="ja-JP" sz="3200" b="1" dirty="0">
                <a:effectLst>
                  <a:outerShdw blurRad="38100" dist="38100" dir="2700000" algn="tl">
                    <a:srgbClr val="000000">
                      <a:alpha val="43137"/>
                    </a:srgbClr>
                  </a:outerShdw>
                </a:effectLst>
                <a:latin typeface="Arial" charset="0"/>
              </a:rPr>
              <a:t>cell to those familiar</a:t>
            </a:r>
            <a:endParaRPr lang="ja-JP" altLang="en-US" sz="3200" b="1" dirty="0">
              <a:effectLst>
                <a:outerShdw blurRad="38100" dist="38100" dir="2700000" algn="tl">
                  <a:srgbClr val="000000">
                    <a:alpha val="43137"/>
                  </a:srgbClr>
                </a:outerShdw>
              </a:effectLst>
              <a:latin typeface="Arial" charset="0"/>
            </a:endParaRPr>
          </a:p>
        </p:txBody>
      </p:sp>
      <p:sp>
        <p:nvSpPr>
          <p:cNvPr id="32" name="角丸四角形 31"/>
          <p:cNvSpPr/>
          <p:nvPr/>
        </p:nvSpPr>
        <p:spPr bwMode="auto">
          <a:xfrm>
            <a:off x="435426" y="2688776"/>
            <a:ext cx="9002486" cy="1034148"/>
          </a:xfrm>
          <a:prstGeom prst="roundRect">
            <a:avLst>
              <a:gd name="adj" fmla="val 20856"/>
            </a:avLst>
          </a:prstGeom>
          <a:solidFill>
            <a:schemeClr val="accent6"/>
          </a:solidFill>
          <a:ln w="9525" cap="flat" cmpd="sng" algn="ctr">
            <a:solidFill>
              <a:srgbClr val="FF33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r>
              <a:rPr lang="en-US" altLang="ja-JP" sz="3200" b="1" dirty="0" smtClean="0">
                <a:effectLst>
                  <a:outerShdw blurRad="38100" dist="38100" dir="2700000" algn="tl">
                    <a:srgbClr val="000000">
                      <a:alpha val="43137"/>
                    </a:srgbClr>
                  </a:outerShdw>
                </a:effectLst>
                <a:latin typeface="Arial" charset="0"/>
              </a:rPr>
              <a:t>Step 2: FCV / Hydrogen Refueling Station</a:t>
            </a:r>
          </a:p>
          <a:p>
            <a:r>
              <a:rPr lang="en-US" altLang="ja-JP" sz="3200" b="1" dirty="0">
                <a:effectLst>
                  <a:outerShdw blurRad="38100" dist="38100" dir="2700000" algn="tl">
                    <a:srgbClr val="000000">
                      <a:alpha val="43137"/>
                    </a:srgbClr>
                  </a:outerShdw>
                </a:effectLst>
                <a:latin typeface="Arial" charset="0"/>
              </a:rPr>
              <a:t> </a:t>
            </a:r>
            <a:r>
              <a:rPr lang="en-US" altLang="ja-JP" sz="3200" b="1" dirty="0" smtClean="0">
                <a:effectLst>
                  <a:outerShdw blurRad="38100" dist="38100" dir="2700000" algn="tl">
                    <a:srgbClr val="000000">
                      <a:alpha val="43137"/>
                    </a:srgbClr>
                  </a:outerShdw>
                </a:effectLst>
                <a:latin typeface="Arial" charset="0"/>
              </a:rPr>
              <a:t>            </a:t>
            </a:r>
            <a:r>
              <a:rPr lang="en-US" altLang="ja-JP" sz="3200" b="1" dirty="0">
                <a:effectLst>
                  <a:outerShdw blurRad="38100" dist="38100" dir="2700000" algn="tl">
                    <a:srgbClr val="000000">
                      <a:alpha val="43137"/>
                    </a:srgbClr>
                  </a:outerShdw>
                </a:effectLst>
                <a:latin typeface="Arial" charset="0"/>
              </a:rPr>
              <a:t>- </a:t>
            </a:r>
            <a:r>
              <a:rPr lang="en-US" altLang="ja-JP" sz="3200" b="1" dirty="0" smtClean="0">
                <a:effectLst>
                  <a:outerShdw blurRad="38100" dist="38100" dir="2700000" algn="tl">
                    <a:srgbClr val="000000">
                      <a:alpha val="43137"/>
                    </a:srgbClr>
                  </a:outerShdw>
                </a:effectLst>
                <a:latin typeface="Arial" charset="0"/>
              </a:rPr>
              <a:t>to </a:t>
            </a:r>
            <a:r>
              <a:rPr lang="en-US" altLang="ja-JP" sz="3200" b="1" dirty="0">
                <a:effectLst>
                  <a:outerShdw blurRad="38100" dist="38100" dir="2700000" algn="tl">
                    <a:srgbClr val="000000">
                      <a:alpha val="43137"/>
                    </a:srgbClr>
                  </a:outerShdw>
                </a:effectLst>
                <a:latin typeface="Arial" charset="0"/>
              </a:rPr>
              <a:t>use hydrogen as </a:t>
            </a:r>
            <a:r>
              <a:rPr lang="en-US" altLang="ja-JP" sz="3200" b="1" dirty="0" smtClean="0">
                <a:effectLst>
                  <a:outerShdw blurRad="38100" dist="38100" dir="2700000" algn="tl">
                    <a:srgbClr val="000000">
                      <a:alpha val="43137"/>
                    </a:srgbClr>
                  </a:outerShdw>
                </a:effectLst>
                <a:latin typeface="Arial" charset="0"/>
              </a:rPr>
              <a:t>energy</a:t>
            </a:r>
            <a:endParaRPr lang="ja-JP" altLang="en-US" sz="3200" b="1" dirty="0">
              <a:effectLst>
                <a:outerShdw blurRad="38100" dist="38100" dir="2700000" algn="tl">
                  <a:srgbClr val="000000">
                    <a:alpha val="43137"/>
                  </a:srgbClr>
                </a:outerShdw>
              </a:effectLst>
              <a:latin typeface="Arial" charset="0"/>
            </a:endParaRPr>
          </a:p>
        </p:txBody>
      </p:sp>
      <p:sp>
        <p:nvSpPr>
          <p:cNvPr id="33" name="角丸四角形 32"/>
          <p:cNvSpPr/>
          <p:nvPr/>
        </p:nvSpPr>
        <p:spPr bwMode="auto">
          <a:xfrm>
            <a:off x="435422" y="4332526"/>
            <a:ext cx="9002486" cy="1096053"/>
          </a:xfrm>
          <a:prstGeom prst="roundRect">
            <a:avLst>
              <a:gd name="adj" fmla="val 20856"/>
            </a:avLst>
          </a:prstGeom>
          <a:solidFill>
            <a:srgbClr val="FFFF99"/>
          </a:solidFill>
          <a:ln w="9525" cap="flat" cmpd="sng" algn="ctr">
            <a:solidFill>
              <a:srgbClr val="FF33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r>
              <a:rPr lang="en-US" altLang="ja-JP" sz="3200" b="1" dirty="0" smtClean="0">
                <a:effectLst>
                  <a:outerShdw blurRad="38100" dist="38100" dir="2700000" algn="tl">
                    <a:srgbClr val="000000">
                      <a:alpha val="43137"/>
                    </a:srgbClr>
                  </a:outerShdw>
                </a:effectLst>
                <a:latin typeface="Arial" charset="0"/>
              </a:rPr>
              <a:t>Step 3: Hydrogen Power Generation</a:t>
            </a:r>
          </a:p>
          <a:p>
            <a:r>
              <a:rPr lang="en-US" altLang="ja-JP" sz="3200" b="1" dirty="0">
                <a:effectLst>
                  <a:outerShdw blurRad="38100" dist="38100" dir="2700000" algn="tl">
                    <a:srgbClr val="000000">
                      <a:alpha val="43137"/>
                    </a:srgbClr>
                  </a:outerShdw>
                </a:effectLst>
                <a:latin typeface="Arial" charset="0"/>
              </a:rPr>
              <a:t> </a:t>
            </a:r>
            <a:r>
              <a:rPr lang="en-US" altLang="ja-JP" sz="3200" b="1" dirty="0" smtClean="0">
                <a:effectLst>
                  <a:outerShdw blurRad="38100" dist="38100" dir="2700000" algn="tl">
                    <a:srgbClr val="000000">
                      <a:alpha val="43137"/>
                    </a:srgbClr>
                  </a:outerShdw>
                </a:effectLst>
                <a:latin typeface="Arial" charset="0"/>
              </a:rPr>
              <a:t>            - to expand hydrogen demand</a:t>
            </a:r>
          </a:p>
        </p:txBody>
      </p:sp>
      <p:sp>
        <p:nvSpPr>
          <p:cNvPr id="34" name="下矢印 33"/>
          <p:cNvSpPr/>
          <p:nvPr/>
        </p:nvSpPr>
        <p:spPr bwMode="auto">
          <a:xfrm>
            <a:off x="3744687" y="2100937"/>
            <a:ext cx="2013857" cy="511629"/>
          </a:xfrm>
          <a:prstGeom prst="downArrow">
            <a:avLst/>
          </a:prstGeom>
          <a:gradFill rotWithShape="0">
            <a:gsLst>
              <a:gs pos="0">
                <a:schemeClr val="bg1"/>
              </a:gs>
              <a:gs pos="100000">
                <a:schemeClr val="accent1"/>
              </a:gs>
            </a:gsLst>
            <a:path path="rect">
              <a:fillToRect l="50000" t="50000" r="50000" b="50000"/>
            </a:path>
          </a:gra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ja-JP" altLang="en-US" sz="2400">
              <a:latin typeface="Arial" charset="0"/>
            </a:endParaRPr>
          </a:p>
        </p:txBody>
      </p:sp>
      <p:sp>
        <p:nvSpPr>
          <p:cNvPr id="36" name="下矢印 35"/>
          <p:cNvSpPr/>
          <p:nvPr/>
        </p:nvSpPr>
        <p:spPr bwMode="auto">
          <a:xfrm>
            <a:off x="3755569" y="3777377"/>
            <a:ext cx="2013857" cy="511629"/>
          </a:xfrm>
          <a:prstGeom prst="downArrow">
            <a:avLst/>
          </a:prstGeom>
          <a:gradFill rotWithShape="0">
            <a:gsLst>
              <a:gs pos="0">
                <a:schemeClr val="bg1"/>
              </a:gs>
              <a:gs pos="100000">
                <a:schemeClr val="accent1"/>
              </a:gs>
            </a:gsLst>
            <a:path path="rect">
              <a:fillToRect l="50000" t="50000" r="50000" b="50000"/>
            </a:path>
          </a:gra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ja-JP" altLang="en-US" sz="2400">
              <a:latin typeface="Arial" charset="0"/>
            </a:endParaRPr>
          </a:p>
        </p:txBody>
      </p:sp>
      <p:sp>
        <p:nvSpPr>
          <p:cNvPr id="37" name="テキスト ボックス 36"/>
          <p:cNvSpPr txBox="1"/>
          <p:nvPr/>
        </p:nvSpPr>
        <p:spPr>
          <a:xfrm>
            <a:off x="2144934" y="6055917"/>
            <a:ext cx="5580374" cy="584775"/>
          </a:xfrm>
          <a:prstGeom prst="rect">
            <a:avLst/>
          </a:prstGeom>
          <a:noFill/>
        </p:spPr>
        <p:txBody>
          <a:bodyPr wrap="none" rtlCol="0">
            <a:spAutoFit/>
          </a:bodyPr>
          <a:lstStyle/>
          <a:p>
            <a:r>
              <a:rPr lang="en-US" altLang="ja-JP" sz="3200" b="1" u="sng" dirty="0" smtClean="0">
                <a:solidFill>
                  <a:srgbClr val="FF0000"/>
                </a:solidFill>
                <a:effectLst>
                  <a:outerShdw blurRad="38100" dist="38100" dir="2700000" algn="tl">
                    <a:srgbClr val="000000">
                      <a:alpha val="43137"/>
                    </a:srgbClr>
                  </a:outerShdw>
                </a:effectLst>
              </a:rPr>
              <a:t>Realizing Hydrogen Society</a:t>
            </a:r>
            <a:endParaRPr lang="ja-JP" altLang="en-US" sz="3200" b="1" u="sng" dirty="0">
              <a:solidFill>
                <a:srgbClr val="FF0000"/>
              </a:solidFill>
              <a:effectLst>
                <a:outerShdw blurRad="38100" dist="38100" dir="2700000" algn="tl">
                  <a:srgbClr val="000000">
                    <a:alpha val="43137"/>
                  </a:srgbClr>
                </a:outerShdw>
              </a:effectLst>
            </a:endParaRPr>
          </a:p>
        </p:txBody>
      </p:sp>
      <p:sp>
        <p:nvSpPr>
          <p:cNvPr id="38" name="下矢印 37"/>
          <p:cNvSpPr/>
          <p:nvPr/>
        </p:nvSpPr>
        <p:spPr bwMode="auto">
          <a:xfrm>
            <a:off x="3842655" y="5486434"/>
            <a:ext cx="2013857" cy="511629"/>
          </a:xfrm>
          <a:prstGeom prst="downArrow">
            <a:avLst/>
          </a:prstGeom>
          <a:gradFill rotWithShape="0">
            <a:gsLst>
              <a:gs pos="0">
                <a:schemeClr val="bg1"/>
              </a:gs>
              <a:gs pos="100000">
                <a:schemeClr val="accent1"/>
              </a:gs>
            </a:gsLst>
            <a:path path="rect">
              <a:fillToRect l="50000" t="50000" r="50000" b="50000"/>
            </a:path>
          </a:gra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ja-JP" altLang="en-US" sz="2400">
              <a:latin typeface="Arial"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72831" y="764705"/>
            <a:ext cx="7840095" cy="523220"/>
          </a:xfrm>
          <a:prstGeom prst="rect">
            <a:avLst/>
          </a:prstGeom>
          <a:solidFill>
            <a:schemeClr val="bg1"/>
          </a:solidFill>
        </p:spPr>
        <p:txBody>
          <a:bodyPr wrap="none">
            <a:spAutoFit/>
          </a:bodyPr>
          <a:lstStyle/>
          <a:p>
            <a:r>
              <a:rPr lang="en-US" altLang="ja-JP" sz="2800" b="1" dirty="0">
                <a:solidFill>
                  <a:srgbClr val="0000CC"/>
                </a:solidFill>
                <a:effectLst>
                  <a:outerShdw blurRad="38100" dist="38100" dir="2700000" algn="tl">
                    <a:srgbClr val="000000">
                      <a:alpha val="43137"/>
                    </a:srgbClr>
                  </a:outerShdw>
                </a:effectLst>
              </a:rPr>
              <a:t>NEDO’s Budget for Hydrogen </a:t>
            </a:r>
            <a:r>
              <a:rPr lang="en-US" altLang="ja-JP" sz="2800" b="1" dirty="0" smtClean="0">
                <a:solidFill>
                  <a:srgbClr val="0000CC"/>
                </a:solidFill>
                <a:effectLst>
                  <a:outerShdw blurRad="38100" dist="38100" dir="2700000" algn="tl">
                    <a:srgbClr val="000000">
                      <a:alpha val="43137"/>
                    </a:srgbClr>
                  </a:outerShdw>
                </a:effectLst>
              </a:rPr>
              <a:t>Energy in </a:t>
            </a:r>
            <a:r>
              <a:rPr lang="en-US" altLang="ja-JP" sz="2800" b="1" dirty="0">
                <a:solidFill>
                  <a:srgbClr val="0000CC"/>
                </a:solidFill>
                <a:effectLst>
                  <a:outerShdw blurRad="38100" dist="38100" dir="2700000" algn="tl">
                    <a:srgbClr val="000000">
                      <a:alpha val="43137"/>
                    </a:srgbClr>
                  </a:outerShdw>
                </a:effectLst>
              </a:rPr>
              <a:t>2015</a:t>
            </a:r>
            <a:endParaRPr lang="ja-JP" altLang="en-US" sz="2800" b="1" dirty="0">
              <a:solidFill>
                <a:srgbClr val="0000CC"/>
              </a:solidFill>
              <a:effectLst>
                <a:outerShdw blurRad="38100" dist="38100" dir="2700000" algn="tl">
                  <a:srgbClr val="000000">
                    <a:alpha val="43137"/>
                  </a:srgbClr>
                </a:outerShdw>
              </a:effectLst>
            </a:endParaRPr>
          </a:p>
        </p:txBody>
      </p:sp>
      <p:graphicFrame>
        <p:nvGraphicFramePr>
          <p:cNvPr id="11" name="グラフ 10"/>
          <p:cNvGraphicFramePr/>
          <p:nvPr>
            <p:extLst>
              <p:ext uri="{D42A27DB-BD31-4B8C-83A1-F6EECF244321}">
                <p14:modId xmlns="" xmlns:p14="http://schemas.microsoft.com/office/powerpoint/2010/main" val="3712050055"/>
              </p:ext>
            </p:extLst>
          </p:nvPr>
        </p:nvGraphicFramePr>
        <p:xfrm>
          <a:off x="596516" y="1287925"/>
          <a:ext cx="8892988" cy="5068426"/>
        </p:xfrm>
        <a:graphic>
          <a:graphicData uri="http://schemas.openxmlformats.org/drawingml/2006/chart">
            <c:chart xmlns:c="http://schemas.openxmlformats.org/drawingml/2006/chart" xmlns:r="http://schemas.openxmlformats.org/officeDocument/2006/relationships" r:id="rId3"/>
          </a:graphicData>
        </a:graphic>
      </p:graphicFrame>
      <p:sp>
        <p:nvSpPr>
          <p:cNvPr id="12" name="テキスト ボックス 11"/>
          <p:cNvSpPr txBox="1"/>
          <p:nvPr/>
        </p:nvSpPr>
        <p:spPr>
          <a:xfrm>
            <a:off x="1604214" y="5921892"/>
            <a:ext cx="6408712" cy="461665"/>
          </a:xfrm>
          <a:prstGeom prst="rect">
            <a:avLst/>
          </a:prstGeom>
          <a:noFill/>
          <a:ln>
            <a:solidFill>
              <a:schemeClr val="accent2"/>
            </a:solidFill>
          </a:ln>
        </p:spPr>
        <p:txBody>
          <a:bodyPr wrap="square" rtlCol="0">
            <a:spAutoFit/>
          </a:bodyPr>
          <a:lstStyle/>
          <a:p>
            <a:pPr algn="ctr"/>
            <a:r>
              <a:rPr lang="en-US" altLang="ja-JP" sz="2400" dirty="0"/>
              <a:t>Total: JPY 11,860 million (85 million Euro)</a:t>
            </a:r>
          </a:p>
        </p:txBody>
      </p:sp>
      <p:sp>
        <p:nvSpPr>
          <p:cNvPr id="13" name="テキスト ボックス 3"/>
          <p:cNvSpPr txBox="1">
            <a:spLocks noChangeArrowheads="1"/>
          </p:cNvSpPr>
          <p:nvPr/>
        </p:nvSpPr>
        <p:spPr bwMode="auto">
          <a:xfrm>
            <a:off x="956556" y="195027"/>
            <a:ext cx="3001143" cy="523220"/>
          </a:xfrm>
          <a:prstGeom prst="rect">
            <a:avLst/>
          </a:prstGeom>
          <a:noFill/>
          <a:ln w="9525">
            <a:noFill/>
            <a:miter lim="800000"/>
            <a:headEnd/>
            <a:tailEnd/>
          </a:ln>
        </p:spPr>
        <p:txBody>
          <a:bodyPr wrap="none">
            <a:spAutoFit/>
          </a:bodyPr>
          <a:lstStyle/>
          <a:p>
            <a:r>
              <a:rPr lang="en-US" altLang="ja-JP" sz="2800" b="1" dirty="0" smtClean="0">
                <a:latin typeface="Arial Unicode MS" panose="020B0604020202020204" pitchFamily="50" charset="-128"/>
                <a:ea typeface="Arial Unicode MS" panose="020B0604020202020204" pitchFamily="50" charset="-128"/>
                <a:cs typeface="Arial Unicode MS" panose="020B0604020202020204" pitchFamily="50" charset="-128"/>
              </a:rPr>
              <a:t>NEDO’s </a:t>
            </a:r>
            <a:r>
              <a:rPr lang="en-US" altLang="ja-JP" sz="2800" b="1" dirty="0">
                <a:latin typeface="Arial Unicode MS" panose="020B0604020202020204" pitchFamily="50" charset="-128"/>
                <a:ea typeface="Arial Unicode MS" panose="020B0604020202020204" pitchFamily="50" charset="-128"/>
                <a:cs typeface="Arial Unicode MS" panose="020B0604020202020204" pitchFamily="50" charset="-128"/>
              </a:rPr>
              <a:t>Activities</a:t>
            </a:r>
            <a:endParaRPr lang="ja-JP" altLang="en-US" sz="2800" b="1"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3"/>
          <p:cNvSpPr txBox="1">
            <a:spLocks noChangeArrowheads="1"/>
          </p:cNvSpPr>
          <p:nvPr/>
        </p:nvSpPr>
        <p:spPr bwMode="auto">
          <a:xfrm>
            <a:off x="956556" y="116632"/>
            <a:ext cx="3661580" cy="523220"/>
          </a:xfrm>
          <a:prstGeom prst="rect">
            <a:avLst/>
          </a:prstGeom>
          <a:noFill/>
          <a:ln w="9525">
            <a:noFill/>
            <a:miter lim="800000"/>
            <a:headEnd/>
            <a:tailEnd/>
          </a:ln>
        </p:spPr>
        <p:txBody>
          <a:bodyPr wrap="none">
            <a:spAutoFit/>
          </a:bodyPr>
          <a:lstStyle/>
          <a:p>
            <a:r>
              <a:rPr lang="en-US" altLang="ja-JP" sz="2800" b="1" dirty="0" smtClean="0">
                <a:latin typeface="Arial Unicode MS" panose="020B0604020202020204" pitchFamily="50" charset="-128"/>
                <a:ea typeface="Arial Unicode MS" panose="020B0604020202020204" pitchFamily="50" charset="-128"/>
                <a:cs typeface="Arial Unicode MS" panose="020B0604020202020204" pitchFamily="50" charset="-128"/>
              </a:rPr>
              <a:t>NEDO’s Project: </a:t>
            </a:r>
            <a:r>
              <a:rPr lang="en-US" altLang="ja-JP" sz="2800" b="1" dirty="0">
                <a:latin typeface="Arial Unicode MS" panose="020B0604020202020204" pitchFamily="50" charset="-128"/>
                <a:ea typeface="Arial Unicode MS" panose="020B0604020202020204" pitchFamily="50" charset="-128"/>
                <a:cs typeface="Arial Unicode MS" panose="020B0604020202020204" pitchFamily="50" charset="-128"/>
              </a:rPr>
              <a:t>HRS</a:t>
            </a:r>
            <a:endParaRPr lang="ja-JP" altLang="en-US" sz="2800" b="1"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7" name="正方形/長方形 6"/>
          <p:cNvSpPr/>
          <p:nvPr/>
        </p:nvSpPr>
        <p:spPr>
          <a:xfrm>
            <a:off x="144463" y="1599916"/>
            <a:ext cx="9669462" cy="1517650"/>
          </a:xfrm>
          <a:prstGeom prst="rect">
            <a:avLst/>
          </a:prstGeom>
        </p:spPr>
        <p:style>
          <a:lnRef idx="2">
            <a:schemeClr val="accent1"/>
          </a:lnRef>
          <a:fillRef idx="1">
            <a:schemeClr val="lt1"/>
          </a:fillRef>
          <a:effectRef idx="0">
            <a:schemeClr val="accent1"/>
          </a:effectRef>
          <a:fontRef idx="minor">
            <a:schemeClr val="dk1"/>
          </a:fontRef>
        </p:style>
        <p:txBody>
          <a:bodyPr/>
          <a:lstStyle/>
          <a:p>
            <a:pPr marL="285750" indent="-285750">
              <a:defRPr/>
            </a:pPr>
            <a:r>
              <a:rPr lang="en-US" altLang="ja-JP" sz="2800" dirty="0">
                <a:latin typeface="Arial" pitchFamily="34" charset="0"/>
                <a:cs typeface="Arial" pitchFamily="34" charset="0"/>
              </a:rPr>
              <a:t>“Regulation Reform Plan” (Cabinet approved in June 2013)</a:t>
            </a:r>
          </a:p>
          <a:p>
            <a:pPr>
              <a:defRPr/>
            </a:pPr>
            <a:r>
              <a:rPr lang="en-US" altLang="ja-JP" sz="2800" dirty="0">
                <a:latin typeface="Arial" pitchFamily="34" charset="0"/>
                <a:cs typeface="Arial" pitchFamily="34" charset="0"/>
              </a:rPr>
              <a:t>   - 24 items were identified as priority  </a:t>
            </a:r>
          </a:p>
          <a:p>
            <a:pPr>
              <a:defRPr/>
            </a:pPr>
            <a:r>
              <a:rPr lang="en-US" altLang="ja-JP" sz="2800" dirty="0">
                <a:latin typeface="Arial" pitchFamily="34" charset="0"/>
                <a:cs typeface="Arial" pitchFamily="34" charset="0"/>
              </a:rPr>
              <a:t>      (e.g. location, distance, materials, etc.)</a:t>
            </a:r>
          </a:p>
        </p:txBody>
      </p:sp>
      <p:sp>
        <p:nvSpPr>
          <p:cNvPr id="8" name="角丸四角形 7"/>
          <p:cNvSpPr/>
          <p:nvPr/>
        </p:nvSpPr>
        <p:spPr>
          <a:xfrm>
            <a:off x="178858" y="1088740"/>
            <a:ext cx="9396216" cy="3446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ja-JP" sz="2800" b="1" dirty="0">
                <a:solidFill>
                  <a:schemeClr val="accent1">
                    <a:lumMod val="75000"/>
                  </a:schemeClr>
                </a:solidFill>
                <a:effectLst>
                  <a:glow rad="228600">
                    <a:schemeClr val="accent1">
                      <a:satMod val="175000"/>
                      <a:alpha val="40000"/>
                    </a:schemeClr>
                  </a:glow>
                </a:effectLst>
                <a:latin typeface="Arial" pitchFamily="34" charset="0"/>
                <a:cs typeface="Arial" pitchFamily="34" charset="0"/>
              </a:rPr>
              <a:t>Item 1: Streamlining Regulations</a:t>
            </a:r>
            <a:endParaRPr lang="ja-JP" altLang="en-US" sz="2800" b="1" dirty="0">
              <a:solidFill>
                <a:schemeClr val="accent1">
                  <a:lumMod val="75000"/>
                </a:schemeClr>
              </a:solidFill>
              <a:effectLst>
                <a:glow rad="228600">
                  <a:schemeClr val="accent1">
                    <a:satMod val="175000"/>
                    <a:alpha val="40000"/>
                  </a:schemeClr>
                </a:glow>
              </a:effectLst>
              <a:latin typeface="Arial" pitchFamily="34" charset="0"/>
              <a:cs typeface="Arial" pitchFamily="34" charset="0"/>
            </a:endParaRPr>
          </a:p>
        </p:txBody>
      </p:sp>
      <p:sp>
        <p:nvSpPr>
          <p:cNvPr id="9" name="正方形/長方形 8"/>
          <p:cNvSpPr/>
          <p:nvPr/>
        </p:nvSpPr>
        <p:spPr>
          <a:xfrm>
            <a:off x="263525" y="4001803"/>
            <a:ext cx="9320213" cy="646113"/>
          </a:xfrm>
          <a:prstGeom prst="rect">
            <a:avLst/>
          </a:prstGeom>
        </p:spPr>
        <p:style>
          <a:lnRef idx="2">
            <a:schemeClr val="accent1"/>
          </a:lnRef>
          <a:fillRef idx="1">
            <a:schemeClr val="lt1"/>
          </a:fillRef>
          <a:effectRef idx="0">
            <a:schemeClr val="accent1"/>
          </a:effectRef>
          <a:fontRef idx="minor">
            <a:schemeClr val="dk1"/>
          </a:fontRef>
        </p:style>
        <p:txBody>
          <a:bodyPr/>
          <a:lstStyle/>
          <a:p>
            <a:pPr>
              <a:defRPr/>
            </a:pPr>
            <a:r>
              <a:rPr lang="en-US" altLang="ja-JP" sz="2800" dirty="0">
                <a:latin typeface="Arial" pitchFamily="34" charset="0"/>
                <a:cs typeface="Arial" pitchFamily="34" charset="0"/>
              </a:rPr>
              <a:t>e.g. Compressor, Pre-cooler, Reformer, etc.</a:t>
            </a:r>
          </a:p>
        </p:txBody>
      </p:sp>
      <p:sp>
        <p:nvSpPr>
          <p:cNvPr id="14" name="角丸四角形 13"/>
          <p:cNvSpPr/>
          <p:nvPr/>
        </p:nvSpPr>
        <p:spPr>
          <a:xfrm>
            <a:off x="187549" y="3519118"/>
            <a:ext cx="9396216" cy="3446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ja-JP" sz="2800" b="1" dirty="0">
                <a:solidFill>
                  <a:schemeClr val="accent1">
                    <a:lumMod val="75000"/>
                  </a:schemeClr>
                </a:solidFill>
                <a:effectLst>
                  <a:glow rad="228600">
                    <a:schemeClr val="accent1">
                      <a:satMod val="175000"/>
                      <a:alpha val="40000"/>
                    </a:schemeClr>
                  </a:glow>
                </a:effectLst>
                <a:latin typeface="Arial" pitchFamily="34" charset="0"/>
                <a:cs typeface="Arial" pitchFamily="34" charset="0"/>
              </a:rPr>
              <a:t>Item 2: R&amp;D on low cost equipment for HRS </a:t>
            </a:r>
            <a:endParaRPr lang="ja-JP" altLang="en-US" sz="2800" b="1" dirty="0">
              <a:solidFill>
                <a:schemeClr val="accent1">
                  <a:lumMod val="75000"/>
                </a:schemeClr>
              </a:solidFill>
              <a:effectLst>
                <a:glow rad="228600">
                  <a:schemeClr val="accent1">
                    <a:satMod val="175000"/>
                    <a:alpha val="40000"/>
                  </a:schemeClr>
                </a:glow>
              </a:effectLst>
              <a:latin typeface="Arial" pitchFamily="34" charset="0"/>
              <a:cs typeface="Arial" pitchFamily="34" charset="0"/>
            </a:endParaRPr>
          </a:p>
        </p:txBody>
      </p:sp>
      <p:sp>
        <p:nvSpPr>
          <p:cNvPr id="15" name="正方形/長方形 14"/>
          <p:cNvSpPr/>
          <p:nvPr/>
        </p:nvSpPr>
        <p:spPr>
          <a:xfrm>
            <a:off x="255588" y="5519191"/>
            <a:ext cx="9320212" cy="646113"/>
          </a:xfrm>
          <a:prstGeom prst="rect">
            <a:avLst/>
          </a:prstGeom>
        </p:spPr>
        <p:style>
          <a:lnRef idx="2">
            <a:schemeClr val="accent1"/>
          </a:lnRef>
          <a:fillRef idx="1">
            <a:schemeClr val="lt1"/>
          </a:fillRef>
          <a:effectRef idx="0">
            <a:schemeClr val="accent1"/>
          </a:effectRef>
          <a:fontRef idx="minor">
            <a:schemeClr val="dk1"/>
          </a:fontRef>
        </p:style>
        <p:txBody>
          <a:bodyPr/>
          <a:lstStyle/>
          <a:p>
            <a:pPr>
              <a:defRPr/>
            </a:pPr>
            <a:r>
              <a:rPr lang="en-US" altLang="ja-JP" sz="2800" dirty="0">
                <a:latin typeface="Arial" pitchFamily="34" charset="0"/>
                <a:cs typeface="Arial" pitchFamily="34" charset="0"/>
              </a:rPr>
              <a:t>e.g. </a:t>
            </a:r>
            <a:r>
              <a:rPr lang="en-US" altLang="ja-JP" sz="2800" dirty="0" smtClean="0">
                <a:latin typeface="Arial" pitchFamily="34" charset="0"/>
                <a:cs typeface="Arial" pitchFamily="34" charset="0"/>
              </a:rPr>
              <a:t>Safety, Awareness, Added Value, etc</a:t>
            </a:r>
            <a:r>
              <a:rPr lang="en-US" altLang="ja-JP" sz="2800" dirty="0">
                <a:latin typeface="Arial" pitchFamily="34" charset="0"/>
                <a:cs typeface="Arial" pitchFamily="34" charset="0"/>
              </a:rPr>
              <a:t>.</a:t>
            </a:r>
          </a:p>
        </p:txBody>
      </p:sp>
      <p:sp>
        <p:nvSpPr>
          <p:cNvPr id="16" name="角丸四角形 15"/>
          <p:cNvSpPr/>
          <p:nvPr/>
        </p:nvSpPr>
        <p:spPr>
          <a:xfrm>
            <a:off x="178860" y="5036004"/>
            <a:ext cx="9396216" cy="3446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ja-JP" sz="2800" b="1" dirty="0">
                <a:solidFill>
                  <a:schemeClr val="accent1">
                    <a:lumMod val="75000"/>
                  </a:schemeClr>
                </a:solidFill>
                <a:effectLst>
                  <a:glow rad="228600">
                    <a:schemeClr val="accent1">
                      <a:satMod val="175000"/>
                      <a:alpha val="40000"/>
                    </a:schemeClr>
                  </a:glow>
                </a:effectLst>
                <a:latin typeface="Arial" pitchFamily="34" charset="0"/>
                <a:cs typeface="Arial" pitchFamily="34" charset="0"/>
              </a:rPr>
              <a:t>Item 3: </a:t>
            </a:r>
            <a:r>
              <a:rPr lang="en-US" altLang="ja-JP" sz="2800" b="1" dirty="0" smtClean="0">
                <a:solidFill>
                  <a:schemeClr val="accent1">
                    <a:lumMod val="75000"/>
                  </a:schemeClr>
                </a:solidFill>
                <a:effectLst>
                  <a:glow rad="228600">
                    <a:schemeClr val="accent1">
                      <a:satMod val="175000"/>
                      <a:alpha val="40000"/>
                    </a:schemeClr>
                  </a:glow>
                </a:effectLst>
                <a:latin typeface="Arial" pitchFamily="34" charset="0"/>
                <a:cs typeface="Arial" pitchFamily="34" charset="0"/>
              </a:rPr>
              <a:t>HRS Reliability </a:t>
            </a:r>
            <a:endParaRPr lang="ja-JP" altLang="en-US" sz="2800" b="1" dirty="0">
              <a:solidFill>
                <a:schemeClr val="accent1">
                  <a:lumMod val="75000"/>
                </a:schemeClr>
              </a:solidFill>
              <a:effectLst>
                <a:glow rad="228600">
                  <a:schemeClr val="accent1">
                    <a:satMod val="175000"/>
                    <a:alpha val="40000"/>
                  </a:schemeClr>
                </a:glow>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64468" y="791997"/>
            <a:ext cx="6104556" cy="584775"/>
          </a:xfrm>
          <a:prstGeom prst="rect">
            <a:avLst/>
          </a:prstGeom>
          <a:noFill/>
        </p:spPr>
        <p:txBody>
          <a:bodyPr wrap="none">
            <a:spAutoFit/>
          </a:bodyPr>
          <a:lstStyle/>
          <a:p>
            <a:r>
              <a:rPr lang="en-US" altLang="ja-JP" sz="3200" b="1" dirty="0" smtClean="0">
                <a:solidFill>
                  <a:srgbClr val="0000CC"/>
                </a:solidFill>
                <a:effectLst>
                  <a:outerShdw blurRad="38100" dist="38100" dir="2700000" algn="tl">
                    <a:srgbClr val="000000">
                      <a:alpha val="43137"/>
                    </a:srgbClr>
                  </a:outerShdw>
                </a:effectLst>
              </a:rPr>
              <a:t>Item1:Streamlining </a:t>
            </a:r>
            <a:r>
              <a:rPr lang="en-US" altLang="ja-JP" sz="3200" b="1" dirty="0">
                <a:solidFill>
                  <a:srgbClr val="0000CC"/>
                </a:solidFill>
                <a:effectLst>
                  <a:outerShdw blurRad="38100" dist="38100" dir="2700000" algn="tl">
                    <a:srgbClr val="000000">
                      <a:alpha val="43137"/>
                    </a:srgbClr>
                  </a:outerShdw>
                </a:effectLst>
              </a:rPr>
              <a:t>Regulation</a:t>
            </a:r>
            <a:endParaRPr lang="ja-JP" altLang="en-US" sz="3200" b="1" dirty="0">
              <a:solidFill>
                <a:srgbClr val="0000CC"/>
              </a:solidFill>
              <a:effectLst>
                <a:outerShdw blurRad="38100" dist="38100" dir="2700000" algn="tl">
                  <a:srgbClr val="000000">
                    <a:alpha val="43137"/>
                  </a:srgbClr>
                </a:outerShdw>
              </a:effectLst>
            </a:endParaRPr>
          </a:p>
        </p:txBody>
      </p:sp>
      <p:sp>
        <p:nvSpPr>
          <p:cNvPr id="11" name="角丸四角形 10"/>
          <p:cNvSpPr/>
          <p:nvPr/>
        </p:nvSpPr>
        <p:spPr>
          <a:xfrm>
            <a:off x="165100" y="1841648"/>
            <a:ext cx="9575800" cy="3529013"/>
          </a:xfrm>
          <a:prstGeom prst="round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pic>
        <p:nvPicPr>
          <p:cNvPr id="12" name="Picture 2"/>
          <p:cNvPicPr>
            <a:picLocks noChangeAspect="1" noChangeArrowheads="1"/>
          </p:cNvPicPr>
          <p:nvPr/>
        </p:nvPicPr>
        <p:blipFill>
          <a:blip r:embed="rId3" cstate="print"/>
          <a:srcRect/>
          <a:stretch>
            <a:fillRect/>
          </a:stretch>
        </p:blipFill>
        <p:spPr bwMode="auto">
          <a:xfrm>
            <a:off x="4046538" y="2829073"/>
            <a:ext cx="3606800" cy="2619375"/>
          </a:xfrm>
          <a:prstGeom prst="rect">
            <a:avLst/>
          </a:prstGeom>
          <a:noFill/>
          <a:ln w="9525">
            <a:noFill/>
            <a:miter lim="800000"/>
            <a:headEnd/>
            <a:tailEnd/>
          </a:ln>
        </p:spPr>
      </p:pic>
      <p:pic>
        <p:nvPicPr>
          <p:cNvPr id="13" name="Picture 3"/>
          <p:cNvPicPr>
            <a:picLocks noChangeAspect="1" noChangeArrowheads="1"/>
          </p:cNvPicPr>
          <p:nvPr/>
        </p:nvPicPr>
        <p:blipFill>
          <a:blip r:embed="rId4" cstate="print"/>
          <a:srcRect/>
          <a:stretch>
            <a:fillRect/>
          </a:stretch>
        </p:blipFill>
        <p:spPr bwMode="auto">
          <a:xfrm>
            <a:off x="7304088" y="6232673"/>
            <a:ext cx="488950" cy="220663"/>
          </a:xfrm>
          <a:prstGeom prst="rect">
            <a:avLst/>
          </a:prstGeom>
          <a:noFill/>
          <a:ln w="9525">
            <a:noFill/>
            <a:miter lim="800000"/>
            <a:headEnd/>
            <a:tailEnd/>
          </a:ln>
        </p:spPr>
      </p:pic>
      <p:sp>
        <p:nvSpPr>
          <p:cNvPr id="17" name="Freeform 5"/>
          <p:cNvSpPr>
            <a:spLocks/>
          </p:cNvSpPr>
          <p:nvPr/>
        </p:nvSpPr>
        <p:spPr bwMode="auto">
          <a:xfrm>
            <a:off x="1389063" y="3991123"/>
            <a:ext cx="3276600" cy="1436688"/>
          </a:xfrm>
          <a:custGeom>
            <a:avLst/>
            <a:gdLst>
              <a:gd name="T0" fmla="*/ 2147483647 w 2184"/>
              <a:gd name="T1" fmla="*/ 2147483647 h 1384"/>
              <a:gd name="T2" fmla="*/ 0 w 2184"/>
              <a:gd name="T3" fmla="*/ 0 h 1384"/>
              <a:gd name="T4" fmla="*/ 2147483647 w 2184"/>
              <a:gd name="T5" fmla="*/ 2147483647 h 1384"/>
              <a:gd name="T6" fmla="*/ 2147483647 w 2184"/>
              <a:gd name="T7" fmla="*/ 2147483647 h 1384"/>
              <a:gd name="T8" fmla="*/ 2147483647 w 2184"/>
              <a:gd name="T9" fmla="*/ 2147483647 h 1384"/>
              <a:gd name="T10" fmla="*/ 0 60000 65536"/>
              <a:gd name="T11" fmla="*/ 0 60000 65536"/>
              <a:gd name="T12" fmla="*/ 0 60000 65536"/>
              <a:gd name="T13" fmla="*/ 0 60000 65536"/>
              <a:gd name="T14" fmla="*/ 0 60000 65536"/>
              <a:gd name="T15" fmla="*/ 0 w 2184"/>
              <a:gd name="T16" fmla="*/ 0 h 1384"/>
              <a:gd name="T17" fmla="*/ 2184 w 2184"/>
              <a:gd name="T18" fmla="*/ 1384 h 1384"/>
            </a:gdLst>
            <a:ahLst/>
            <a:cxnLst>
              <a:cxn ang="T10">
                <a:pos x="T0" y="T1"/>
              </a:cxn>
              <a:cxn ang="T11">
                <a:pos x="T2" y="T3"/>
              </a:cxn>
              <a:cxn ang="T12">
                <a:pos x="T4" y="T5"/>
              </a:cxn>
              <a:cxn ang="T13">
                <a:pos x="T6" y="T7"/>
              </a:cxn>
              <a:cxn ang="T14">
                <a:pos x="T8" y="T9"/>
              </a:cxn>
            </a:cxnLst>
            <a:rect l="T15" t="T16" r="T17" b="T18"/>
            <a:pathLst>
              <a:path w="2184" h="1384">
                <a:moveTo>
                  <a:pt x="456" y="1380"/>
                </a:moveTo>
                <a:lnTo>
                  <a:pt x="0" y="0"/>
                </a:lnTo>
                <a:lnTo>
                  <a:pt x="1772" y="12"/>
                </a:lnTo>
                <a:lnTo>
                  <a:pt x="2184" y="1384"/>
                </a:lnTo>
                <a:lnTo>
                  <a:pt x="456" y="1380"/>
                </a:lnTo>
                <a:close/>
              </a:path>
            </a:pathLst>
          </a:custGeom>
          <a:solidFill>
            <a:srgbClr val="B2B2B2"/>
          </a:solidFill>
          <a:ln w="9525">
            <a:noFill/>
            <a:round/>
            <a:headEnd/>
            <a:tailEnd/>
          </a:ln>
        </p:spPr>
        <p:txBody>
          <a:bodyPr lIns="91428" tIns="45714" rIns="91428" bIns="45714"/>
          <a:lstStyle/>
          <a:p>
            <a:endParaRPr lang="ja-JP" altLang="en-US"/>
          </a:p>
        </p:txBody>
      </p:sp>
      <p:sp>
        <p:nvSpPr>
          <p:cNvPr id="18" name="Rectangle 6"/>
          <p:cNvSpPr>
            <a:spLocks noChangeAspect="1" noChangeArrowheads="1"/>
          </p:cNvSpPr>
          <p:nvPr/>
        </p:nvSpPr>
        <p:spPr bwMode="auto">
          <a:xfrm>
            <a:off x="1397000" y="3608536"/>
            <a:ext cx="1539875" cy="385762"/>
          </a:xfrm>
          <a:prstGeom prst="rect">
            <a:avLst/>
          </a:prstGeom>
          <a:gradFill rotWithShape="1">
            <a:gsLst>
              <a:gs pos="0">
                <a:srgbClr val="FF0000"/>
              </a:gs>
              <a:gs pos="100000">
                <a:schemeClr val="bg1"/>
              </a:gs>
            </a:gsLst>
            <a:lin ang="5400000" scaled="1"/>
          </a:gradFill>
          <a:ln w="19050" algn="ctr">
            <a:solidFill>
              <a:schemeClr val="tx1"/>
            </a:solidFill>
            <a:miter lim="800000"/>
            <a:headEnd/>
            <a:tailEnd/>
          </a:ln>
        </p:spPr>
        <p:txBody>
          <a:bodyPr wrap="none" lIns="91428" tIns="45714" rIns="91428" bIns="45714" anchor="ctr"/>
          <a:lstStyle/>
          <a:p>
            <a:endParaRPr lang="ja-JP" altLang="en-US">
              <a:cs typeface="Arial" charset="0"/>
            </a:endParaRPr>
          </a:p>
        </p:txBody>
      </p:sp>
      <p:sp>
        <p:nvSpPr>
          <p:cNvPr id="19" name="Freeform 7"/>
          <p:cNvSpPr>
            <a:spLocks/>
          </p:cNvSpPr>
          <p:nvPr/>
        </p:nvSpPr>
        <p:spPr bwMode="auto">
          <a:xfrm>
            <a:off x="2938463" y="3613298"/>
            <a:ext cx="754062" cy="1778000"/>
          </a:xfrm>
          <a:custGeom>
            <a:avLst/>
            <a:gdLst>
              <a:gd name="T0" fmla="*/ 2147483647 w 581"/>
              <a:gd name="T1" fmla="*/ 0 h 1744"/>
              <a:gd name="T2" fmla="*/ 0 w 581"/>
              <a:gd name="T3" fmla="*/ 2147483647 h 1744"/>
              <a:gd name="T4" fmla="*/ 2147483647 w 581"/>
              <a:gd name="T5" fmla="*/ 2147483647 h 1744"/>
              <a:gd name="T6" fmla="*/ 2147483647 w 581"/>
              <a:gd name="T7" fmla="*/ 2147483647 h 1744"/>
              <a:gd name="T8" fmla="*/ 2147483647 w 581"/>
              <a:gd name="T9" fmla="*/ 0 h 1744"/>
              <a:gd name="T10" fmla="*/ 0 60000 65536"/>
              <a:gd name="T11" fmla="*/ 0 60000 65536"/>
              <a:gd name="T12" fmla="*/ 0 60000 65536"/>
              <a:gd name="T13" fmla="*/ 0 60000 65536"/>
              <a:gd name="T14" fmla="*/ 0 60000 65536"/>
              <a:gd name="T15" fmla="*/ 0 w 581"/>
              <a:gd name="T16" fmla="*/ 0 h 1744"/>
              <a:gd name="T17" fmla="*/ 581 w 581"/>
              <a:gd name="T18" fmla="*/ 1744 h 1744"/>
            </a:gdLst>
            <a:ahLst/>
            <a:cxnLst>
              <a:cxn ang="T10">
                <a:pos x="T0" y="T1"/>
              </a:cxn>
              <a:cxn ang="T11">
                <a:pos x="T2" y="T3"/>
              </a:cxn>
              <a:cxn ang="T12">
                <a:pos x="T4" y="T5"/>
              </a:cxn>
              <a:cxn ang="T13">
                <a:pos x="T6" y="T7"/>
              </a:cxn>
              <a:cxn ang="T14">
                <a:pos x="T8" y="T9"/>
              </a:cxn>
            </a:cxnLst>
            <a:rect l="T15" t="T16" r="T17" b="T18"/>
            <a:pathLst>
              <a:path w="581" h="1744">
                <a:moveTo>
                  <a:pt x="1" y="0"/>
                </a:moveTo>
                <a:lnTo>
                  <a:pt x="0" y="349"/>
                </a:lnTo>
                <a:lnTo>
                  <a:pt x="581" y="1744"/>
                </a:lnTo>
                <a:lnTo>
                  <a:pt x="581" y="1384"/>
                </a:lnTo>
                <a:lnTo>
                  <a:pt x="1" y="0"/>
                </a:lnTo>
                <a:close/>
              </a:path>
            </a:pathLst>
          </a:custGeom>
          <a:gradFill rotWithShape="1">
            <a:gsLst>
              <a:gs pos="0">
                <a:schemeClr val="bg1"/>
              </a:gs>
              <a:gs pos="100000">
                <a:srgbClr val="FF0000"/>
              </a:gs>
            </a:gsLst>
            <a:lin ang="0" scaled="1"/>
          </a:gradFill>
          <a:ln w="19050" cmpd="sng">
            <a:solidFill>
              <a:schemeClr val="tx1"/>
            </a:solidFill>
            <a:round/>
            <a:headEnd/>
            <a:tailEnd/>
          </a:ln>
        </p:spPr>
        <p:txBody>
          <a:bodyPr lIns="91428" tIns="45714" rIns="91428" bIns="45714"/>
          <a:lstStyle/>
          <a:p>
            <a:endParaRPr lang="ja-JP" altLang="en-US"/>
          </a:p>
        </p:txBody>
      </p:sp>
      <p:sp>
        <p:nvSpPr>
          <p:cNvPr id="20" name="Freeform 8"/>
          <p:cNvSpPr>
            <a:spLocks/>
          </p:cNvSpPr>
          <p:nvPr/>
        </p:nvSpPr>
        <p:spPr bwMode="auto">
          <a:xfrm>
            <a:off x="1389063" y="3614886"/>
            <a:ext cx="766762" cy="1876425"/>
          </a:xfrm>
          <a:custGeom>
            <a:avLst/>
            <a:gdLst>
              <a:gd name="T0" fmla="*/ 2147483647 w 581"/>
              <a:gd name="T1" fmla="*/ 0 h 1744"/>
              <a:gd name="T2" fmla="*/ 0 w 581"/>
              <a:gd name="T3" fmla="*/ 2147483647 h 1744"/>
              <a:gd name="T4" fmla="*/ 2147483647 w 581"/>
              <a:gd name="T5" fmla="*/ 2147483647 h 1744"/>
              <a:gd name="T6" fmla="*/ 2147483647 w 581"/>
              <a:gd name="T7" fmla="*/ 2147483647 h 1744"/>
              <a:gd name="T8" fmla="*/ 2147483647 w 581"/>
              <a:gd name="T9" fmla="*/ 0 h 1744"/>
              <a:gd name="T10" fmla="*/ 0 60000 65536"/>
              <a:gd name="T11" fmla="*/ 0 60000 65536"/>
              <a:gd name="T12" fmla="*/ 0 60000 65536"/>
              <a:gd name="T13" fmla="*/ 0 60000 65536"/>
              <a:gd name="T14" fmla="*/ 0 60000 65536"/>
              <a:gd name="T15" fmla="*/ 0 w 581"/>
              <a:gd name="T16" fmla="*/ 0 h 1744"/>
              <a:gd name="T17" fmla="*/ 581 w 581"/>
              <a:gd name="T18" fmla="*/ 1744 h 1744"/>
            </a:gdLst>
            <a:ahLst/>
            <a:cxnLst>
              <a:cxn ang="T10">
                <a:pos x="T0" y="T1"/>
              </a:cxn>
              <a:cxn ang="T11">
                <a:pos x="T2" y="T3"/>
              </a:cxn>
              <a:cxn ang="T12">
                <a:pos x="T4" y="T5"/>
              </a:cxn>
              <a:cxn ang="T13">
                <a:pos x="T6" y="T7"/>
              </a:cxn>
              <a:cxn ang="T14">
                <a:pos x="T8" y="T9"/>
              </a:cxn>
            </a:cxnLst>
            <a:rect l="T15" t="T16" r="T17" b="T18"/>
            <a:pathLst>
              <a:path w="581" h="1744">
                <a:moveTo>
                  <a:pt x="1" y="0"/>
                </a:moveTo>
                <a:lnTo>
                  <a:pt x="0" y="349"/>
                </a:lnTo>
                <a:lnTo>
                  <a:pt x="581" y="1744"/>
                </a:lnTo>
                <a:lnTo>
                  <a:pt x="581" y="1384"/>
                </a:lnTo>
                <a:lnTo>
                  <a:pt x="1" y="0"/>
                </a:lnTo>
                <a:close/>
              </a:path>
            </a:pathLst>
          </a:custGeom>
          <a:gradFill rotWithShape="1">
            <a:gsLst>
              <a:gs pos="0">
                <a:schemeClr val="bg1"/>
              </a:gs>
              <a:gs pos="100000">
                <a:srgbClr val="FF0000"/>
              </a:gs>
            </a:gsLst>
            <a:lin ang="0" scaled="1"/>
          </a:gradFill>
          <a:ln w="19050" cmpd="sng">
            <a:solidFill>
              <a:schemeClr val="tx1"/>
            </a:solidFill>
            <a:round/>
            <a:headEnd/>
            <a:tailEnd/>
          </a:ln>
        </p:spPr>
        <p:txBody>
          <a:bodyPr lIns="91428" tIns="45714" rIns="91428" bIns="45714"/>
          <a:lstStyle/>
          <a:p>
            <a:endParaRPr lang="ja-JP" altLang="en-US"/>
          </a:p>
        </p:txBody>
      </p:sp>
      <p:sp>
        <p:nvSpPr>
          <p:cNvPr id="21" name="Freeform 9"/>
          <p:cNvSpPr>
            <a:spLocks/>
          </p:cNvSpPr>
          <p:nvPr/>
        </p:nvSpPr>
        <p:spPr bwMode="auto">
          <a:xfrm>
            <a:off x="1831975" y="5334148"/>
            <a:ext cx="6253163" cy="603250"/>
          </a:xfrm>
          <a:custGeom>
            <a:avLst/>
            <a:gdLst>
              <a:gd name="T0" fmla="*/ 0 w 4704"/>
              <a:gd name="T1" fmla="*/ 2147483647 h 656"/>
              <a:gd name="T2" fmla="*/ 2147483647 w 4704"/>
              <a:gd name="T3" fmla="*/ 0 h 656"/>
              <a:gd name="T4" fmla="*/ 2147483647 w 4704"/>
              <a:gd name="T5" fmla="*/ 2147483647 h 656"/>
              <a:gd name="T6" fmla="*/ 2147483647 w 4704"/>
              <a:gd name="T7" fmla="*/ 2147483647 h 656"/>
              <a:gd name="T8" fmla="*/ 0 w 4704"/>
              <a:gd name="T9" fmla="*/ 2147483647 h 656"/>
              <a:gd name="T10" fmla="*/ 0 60000 65536"/>
              <a:gd name="T11" fmla="*/ 0 60000 65536"/>
              <a:gd name="T12" fmla="*/ 0 60000 65536"/>
              <a:gd name="T13" fmla="*/ 0 60000 65536"/>
              <a:gd name="T14" fmla="*/ 0 60000 65536"/>
              <a:gd name="T15" fmla="*/ 0 w 4704"/>
              <a:gd name="T16" fmla="*/ 0 h 656"/>
              <a:gd name="T17" fmla="*/ 4704 w 4704"/>
              <a:gd name="T18" fmla="*/ 656 h 656"/>
            </a:gdLst>
            <a:ahLst/>
            <a:cxnLst>
              <a:cxn ang="T10">
                <a:pos x="T0" y="T1"/>
              </a:cxn>
              <a:cxn ang="T11">
                <a:pos x="T2" y="T3"/>
              </a:cxn>
              <a:cxn ang="T12">
                <a:pos x="T4" y="T5"/>
              </a:cxn>
              <a:cxn ang="T13">
                <a:pos x="T6" y="T7"/>
              </a:cxn>
              <a:cxn ang="T14">
                <a:pos x="T8" y="T9"/>
              </a:cxn>
            </a:cxnLst>
            <a:rect l="T15" t="T16" r="T17" b="T18"/>
            <a:pathLst>
              <a:path w="4704" h="656">
                <a:moveTo>
                  <a:pt x="0" y="64"/>
                </a:moveTo>
                <a:lnTo>
                  <a:pt x="4376" y="0"/>
                </a:lnTo>
                <a:lnTo>
                  <a:pt x="4704" y="576"/>
                </a:lnTo>
                <a:lnTo>
                  <a:pt x="328" y="656"/>
                </a:lnTo>
                <a:lnTo>
                  <a:pt x="0" y="64"/>
                </a:lnTo>
                <a:close/>
              </a:path>
            </a:pathLst>
          </a:custGeom>
          <a:solidFill>
            <a:schemeClr val="accent1"/>
          </a:solidFill>
          <a:ln w="9525">
            <a:noFill/>
            <a:round/>
            <a:headEnd/>
            <a:tailEnd/>
          </a:ln>
        </p:spPr>
        <p:txBody>
          <a:bodyPr lIns="91428" tIns="45714" rIns="91428" bIns="45714"/>
          <a:lstStyle/>
          <a:p>
            <a:endParaRPr lang="ja-JP" altLang="en-US"/>
          </a:p>
        </p:txBody>
      </p:sp>
      <p:sp>
        <p:nvSpPr>
          <p:cNvPr id="22" name="Line 10"/>
          <p:cNvSpPr>
            <a:spLocks noChangeShapeType="1"/>
          </p:cNvSpPr>
          <p:nvPr/>
        </p:nvSpPr>
        <p:spPr bwMode="auto">
          <a:xfrm flipV="1">
            <a:off x="2108200" y="5586561"/>
            <a:ext cx="5653088" cy="55562"/>
          </a:xfrm>
          <a:prstGeom prst="line">
            <a:avLst/>
          </a:prstGeom>
          <a:noFill/>
          <a:ln w="28575">
            <a:solidFill>
              <a:srgbClr val="FFFFFF"/>
            </a:solidFill>
            <a:prstDash val="dash"/>
            <a:round/>
            <a:headEnd/>
            <a:tailEnd/>
          </a:ln>
        </p:spPr>
        <p:txBody>
          <a:bodyPr lIns="91428" tIns="45714" rIns="91428" bIns="45714"/>
          <a:lstStyle/>
          <a:p>
            <a:endParaRPr lang="ja-JP" altLang="en-US"/>
          </a:p>
        </p:txBody>
      </p:sp>
      <p:sp>
        <p:nvSpPr>
          <p:cNvPr id="23" name="Line 11"/>
          <p:cNvSpPr>
            <a:spLocks noChangeShapeType="1"/>
          </p:cNvSpPr>
          <p:nvPr/>
        </p:nvSpPr>
        <p:spPr bwMode="auto">
          <a:xfrm flipV="1">
            <a:off x="2181225" y="5334148"/>
            <a:ext cx="5472113" cy="68263"/>
          </a:xfrm>
          <a:prstGeom prst="line">
            <a:avLst/>
          </a:prstGeom>
          <a:noFill/>
          <a:ln w="38100">
            <a:solidFill>
              <a:srgbClr val="FF9900"/>
            </a:solidFill>
            <a:prstDash val="sysDot"/>
            <a:round/>
            <a:headEnd/>
            <a:tailEnd/>
          </a:ln>
        </p:spPr>
        <p:txBody>
          <a:bodyPr lIns="91428" tIns="45714" rIns="91428" bIns="45714"/>
          <a:lstStyle/>
          <a:p>
            <a:endParaRPr lang="ja-JP" altLang="en-US"/>
          </a:p>
        </p:txBody>
      </p:sp>
      <p:pic>
        <p:nvPicPr>
          <p:cNvPr id="24" name="Picture 12" descr="j0233469"/>
          <p:cNvPicPr>
            <a:picLocks noChangeAspect="1" noChangeArrowheads="1"/>
          </p:cNvPicPr>
          <p:nvPr/>
        </p:nvPicPr>
        <p:blipFill>
          <a:blip r:embed="rId5" cstate="print"/>
          <a:srcRect/>
          <a:stretch>
            <a:fillRect/>
          </a:stretch>
        </p:blipFill>
        <p:spPr bwMode="auto">
          <a:xfrm flipH="1">
            <a:off x="6321425" y="5334148"/>
            <a:ext cx="660400" cy="277813"/>
          </a:xfrm>
          <a:prstGeom prst="rect">
            <a:avLst/>
          </a:prstGeom>
          <a:noFill/>
          <a:ln w="9525">
            <a:noFill/>
            <a:miter lim="800000"/>
            <a:headEnd/>
            <a:tailEnd/>
          </a:ln>
        </p:spPr>
      </p:pic>
      <p:pic>
        <p:nvPicPr>
          <p:cNvPr id="25" name="Picture 13" descr="j0233474"/>
          <p:cNvPicPr>
            <a:picLocks noChangeAspect="1" noChangeArrowheads="1"/>
          </p:cNvPicPr>
          <p:nvPr/>
        </p:nvPicPr>
        <p:blipFill>
          <a:blip r:embed="rId6" cstate="print"/>
          <a:srcRect/>
          <a:stretch>
            <a:fillRect/>
          </a:stretch>
        </p:blipFill>
        <p:spPr bwMode="auto">
          <a:xfrm flipH="1">
            <a:off x="7040563" y="5550048"/>
            <a:ext cx="941387" cy="304800"/>
          </a:xfrm>
          <a:prstGeom prst="rect">
            <a:avLst/>
          </a:prstGeom>
          <a:noFill/>
          <a:ln w="9525">
            <a:noFill/>
            <a:miter lim="800000"/>
            <a:headEnd/>
            <a:tailEnd/>
          </a:ln>
        </p:spPr>
      </p:pic>
      <p:grpSp>
        <p:nvGrpSpPr>
          <p:cNvPr id="26" name="Group 94"/>
          <p:cNvGrpSpPr>
            <a:grpSpLocks/>
          </p:cNvGrpSpPr>
          <p:nvPr/>
        </p:nvGrpSpPr>
        <p:grpSpPr bwMode="auto">
          <a:xfrm>
            <a:off x="3838575" y="4676923"/>
            <a:ext cx="485775" cy="436563"/>
            <a:chOff x="2671" y="3444"/>
            <a:chExt cx="292" cy="304"/>
          </a:xfrm>
        </p:grpSpPr>
        <p:sp>
          <p:nvSpPr>
            <p:cNvPr id="27" name="Rectangle 95"/>
            <p:cNvSpPr>
              <a:spLocks noChangeAspect="1" noChangeArrowheads="1"/>
            </p:cNvSpPr>
            <p:nvPr/>
          </p:nvSpPr>
          <p:spPr bwMode="auto">
            <a:xfrm>
              <a:off x="2785" y="3479"/>
              <a:ext cx="63" cy="262"/>
            </a:xfrm>
            <a:prstGeom prst="rect">
              <a:avLst/>
            </a:prstGeom>
            <a:gradFill rotWithShape="1">
              <a:gsLst>
                <a:gs pos="0">
                  <a:srgbClr val="FF3300"/>
                </a:gs>
                <a:gs pos="100000">
                  <a:srgbClr val="FFFFFF"/>
                </a:gs>
              </a:gsLst>
              <a:lin ang="5400000" scaled="1"/>
            </a:gradFill>
            <a:ln w="9525">
              <a:noFill/>
              <a:miter lim="800000"/>
              <a:headEnd/>
              <a:tailEnd/>
            </a:ln>
          </p:spPr>
          <p:txBody>
            <a:bodyPr/>
            <a:lstStyle/>
            <a:p>
              <a:endParaRPr lang="ja-JP" altLang="en-US">
                <a:cs typeface="Arial" charset="0"/>
              </a:endParaRPr>
            </a:p>
          </p:txBody>
        </p:sp>
        <p:sp>
          <p:nvSpPr>
            <p:cNvPr id="28" name="Rectangle 96"/>
            <p:cNvSpPr>
              <a:spLocks noChangeAspect="1" noChangeArrowheads="1"/>
            </p:cNvSpPr>
            <p:nvPr/>
          </p:nvSpPr>
          <p:spPr bwMode="auto">
            <a:xfrm>
              <a:off x="2785" y="3479"/>
              <a:ext cx="63" cy="262"/>
            </a:xfrm>
            <a:prstGeom prst="rect">
              <a:avLst/>
            </a:prstGeom>
            <a:noFill/>
            <a:ln w="6350" cap="rnd">
              <a:solidFill>
                <a:srgbClr val="000000"/>
              </a:solidFill>
              <a:miter lim="800000"/>
              <a:headEnd/>
              <a:tailEnd/>
            </a:ln>
          </p:spPr>
          <p:txBody>
            <a:bodyPr/>
            <a:lstStyle/>
            <a:p>
              <a:endParaRPr lang="ja-JP" altLang="en-US">
                <a:cs typeface="Arial" charset="0"/>
              </a:endParaRPr>
            </a:p>
          </p:txBody>
        </p:sp>
        <p:sp>
          <p:nvSpPr>
            <p:cNvPr id="29" name="Rectangle 97"/>
            <p:cNvSpPr>
              <a:spLocks noChangeAspect="1" noChangeArrowheads="1"/>
            </p:cNvSpPr>
            <p:nvPr/>
          </p:nvSpPr>
          <p:spPr bwMode="auto">
            <a:xfrm>
              <a:off x="2671" y="3444"/>
              <a:ext cx="292" cy="38"/>
            </a:xfrm>
            <a:prstGeom prst="rect">
              <a:avLst/>
            </a:prstGeom>
            <a:solidFill>
              <a:srgbClr val="FFFFFF"/>
            </a:solidFill>
            <a:ln w="9525">
              <a:noFill/>
              <a:miter lim="800000"/>
              <a:headEnd/>
              <a:tailEnd/>
            </a:ln>
          </p:spPr>
          <p:txBody>
            <a:bodyPr/>
            <a:lstStyle/>
            <a:p>
              <a:endParaRPr lang="ja-JP" altLang="en-US">
                <a:cs typeface="Arial" charset="0"/>
              </a:endParaRPr>
            </a:p>
          </p:txBody>
        </p:sp>
        <p:sp>
          <p:nvSpPr>
            <p:cNvPr id="30" name="Rectangle 98"/>
            <p:cNvSpPr>
              <a:spLocks noChangeAspect="1" noChangeArrowheads="1"/>
            </p:cNvSpPr>
            <p:nvPr/>
          </p:nvSpPr>
          <p:spPr bwMode="auto">
            <a:xfrm>
              <a:off x="2671" y="3444"/>
              <a:ext cx="292" cy="38"/>
            </a:xfrm>
            <a:prstGeom prst="rect">
              <a:avLst/>
            </a:prstGeom>
            <a:gradFill rotWithShape="1">
              <a:gsLst>
                <a:gs pos="0">
                  <a:srgbClr val="FF3300"/>
                </a:gs>
                <a:gs pos="100000">
                  <a:srgbClr val="FFFFFF"/>
                </a:gs>
              </a:gsLst>
              <a:lin ang="5400000" scaled="1"/>
            </a:gradFill>
            <a:ln w="6350" cap="rnd">
              <a:solidFill>
                <a:srgbClr val="000000"/>
              </a:solidFill>
              <a:miter lim="800000"/>
              <a:headEnd/>
              <a:tailEnd/>
            </a:ln>
          </p:spPr>
          <p:txBody>
            <a:bodyPr/>
            <a:lstStyle/>
            <a:p>
              <a:endParaRPr lang="ja-JP" altLang="en-US">
                <a:cs typeface="Arial" charset="0"/>
              </a:endParaRPr>
            </a:p>
          </p:txBody>
        </p:sp>
        <p:sp>
          <p:nvSpPr>
            <p:cNvPr id="31" name="Rectangle 99"/>
            <p:cNvSpPr>
              <a:spLocks noChangeAspect="1" noChangeArrowheads="1"/>
            </p:cNvSpPr>
            <p:nvPr/>
          </p:nvSpPr>
          <p:spPr bwMode="auto">
            <a:xfrm>
              <a:off x="2744" y="3529"/>
              <a:ext cx="145" cy="219"/>
            </a:xfrm>
            <a:prstGeom prst="rect">
              <a:avLst/>
            </a:prstGeom>
            <a:solidFill>
              <a:srgbClr val="FFFFFF"/>
            </a:solidFill>
            <a:ln w="9525">
              <a:noFill/>
              <a:miter lim="800000"/>
              <a:headEnd/>
              <a:tailEnd/>
            </a:ln>
          </p:spPr>
          <p:txBody>
            <a:bodyPr/>
            <a:lstStyle/>
            <a:p>
              <a:endParaRPr lang="ja-JP" altLang="en-US">
                <a:cs typeface="Arial" charset="0"/>
              </a:endParaRPr>
            </a:p>
          </p:txBody>
        </p:sp>
        <p:sp>
          <p:nvSpPr>
            <p:cNvPr id="32" name="Rectangle 100"/>
            <p:cNvSpPr>
              <a:spLocks noChangeAspect="1" noChangeArrowheads="1"/>
            </p:cNvSpPr>
            <p:nvPr/>
          </p:nvSpPr>
          <p:spPr bwMode="auto">
            <a:xfrm>
              <a:off x="2744" y="3529"/>
              <a:ext cx="145" cy="219"/>
            </a:xfrm>
            <a:prstGeom prst="rect">
              <a:avLst/>
            </a:prstGeom>
            <a:gradFill rotWithShape="1">
              <a:gsLst>
                <a:gs pos="0">
                  <a:srgbClr val="FFFFFF"/>
                </a:gs>
                <a:gs pos="100000">
                  <a:srgbClr val="FF3300"/>
                </a:gs>
              </a:gsLst>
              <a:lin ang="5400000" scaled="1"/>
            </a:gradFill>
            <a:ln w="6350" cap="rnd">
              <a:solidFill>
                <a:srgbClr val="000000"/>
              </a:solidFill>
              <a:miter lim="800000"/>
              <a:headEnd/>
              <a:tailEnd/>
            </a:ln>
          </p:spPr>
          <p:txBody>
            <a:bodyPr/>
            <a:lstStyle/>
            <a:p>
              <a:endParaRPr lang="ja-JP" altLang="en-US">
                <a:cs typeface="Arial" charset="0"/>
              </a:endParaRPr>
            </a:p>
          </p:txBody>
        </p:sp>
        <p:sp>
          <p:nvSpPr>
            <p:cNvPr id="33" name="Rectangle 101"/>
            <p:cNvSpPr>
              <a:spLocks noChangeAspect="1" noChangeArrowheads="1"/>
            </p:cNvSpPr>
            <p:nvPr/>
          </p:nvSpPr>
          <p:spPr bwMode="auto">
            <a:xfrm>
              <a:off x="2763" y="3558"/>
              <a:ext cx="108" cy="2"/>
            </a:xfrm>
            <a:prstGeom prst="rect">
              <a:avLst/>
            </a:prstGeom>
            <a:solidFill>
              <a:srgbClr val="33349B"/>
            </a:solidFill>
            <a:ln w="9525">
              <a:noFill/>
              <a:miter lim="800000"/>
              <a:headEnd/>
              <a:tailEnd/>
            </a:ln>
          </p:spPr>
          <p:txBody>
            <a:bodyPr/>
            <a:lstStyle/>
            <a:p>
              <a:endParaRPr lang="ja-JP" altLang="en-US">
                <a:cs typeface="Arial" charset="0"/>
              </a:endParaRPr>
            </a:p>
          </p:txBody>
        </p:sp>
        <p:sp>
          <p:nvSpPr>
            <p:cNvPr id="34" name="Rectangle 102"/>
            <p:cNvSpPr>
              <a:spLocks noChangeAspect="1" noChangeArrowheads="1"/>
            </p:cNvSpPr>
            <p:nvPr/>
          </p:nvSpPr>
          <p:spPr bwMode="auto">
            <a:xfrm>
              <a:off x="2763" y="3595"/>
              <a:ext cx="108" cy="2"/>
            </a:xfrm>
            <a:prstGeom prst="rect">
              <a:avLst/>
            </a:prstGeom>
            <a:solidFill>
              <a:srgbClr val="3362F7"/>
            </a:solidFill>
            <a:ln w="9525">
              <a:noFill/>
              <a:miter lim="800000"/>
              <a:headEnd/>
              <a:tailEnd/>
            </a:ln>
          </p:spPr>
          <p:txBody>
            <a:bodyPr/>
            <a:lstStyle/>
            <a:p>
              <a:endParaRPr lang="ja-JP" altLang="en-US">
                <a:cs typeface="Arial" charset="0"/>
              </a:endParaRPr>
            </a:p>
          </p:txBody>
        </p:sp>
        <p:sp>
          <p:nvSpPr>
            <p:cNvPr id="35" name="Rectangle 103"/>
            <p:cNvSpPr>
              <a:spLocks noChangeAspect="1" noChangeArrowheads="1"/>
            </p:cNvSpPr>
            <p:nvPr/>
          </p:nvSpPr>
          <p:spPr bwMode="auto">
            <a:xfrm>
              <a:off x="2763" y="3597"/>
              <a:ext cx="108" cy="3"/>
            </a:xfrm>
            <a:prstGeom prst="rect">
              <a:avLst/>
            </a:prstGeom>
            <a:solidFill>
              <a:srgbClr val="3363F9"/>
            </a:solidFill>
            <a:ln w="9525">
              <a:noFill/>
              <a:miter lim="800000"/>
              <a:headEnd/>
              <a:tailEnd/>
            </a:ln>
          </p:spPr>
          <p:txBody>
            <a:bodyPr/>
            <a:lstStyle/>
            <a:p>
              <a:endParaRPr lang="ja-JP" altLang="en-US">
                <a:cs typeface="Arial" charset="0"/>
              </a:endParaRPr>
            </a:p>
          </p:txBody>
        </p:sp>
        <p:sp>
          <p:nvSpPr>
            <p:cNvPr id="36" name="Rectangle 104"/>
            <p:cNvSpPr>
              <a:spLocks noChangeAspect="1" noChangeArrowheads="1"/>
            </p:cNvSpPr>
            <p:nvPr/>
          </p:nvSpPr>
          <p:spPr bwMode="auto">
            <a:xfrm>
              <a:off x="2763" y="3603"/>
              <a:ext cx="108" cy="4"/>
            </a:xfrm>
            <a:prstGeom prst="rect">
              <a:avLst/>
            </a:prstGeom>
            <a:solidFill>
              <a:srgbClr val="3365FD"/>
            </a:solidFill>
            <a:ln w="9525">
              <a:noFill/>
              <a:miter lim="800000"/>
              <a:headEnd/>
              <a:tailEnd/>
            </a:ln>
          </p:spPr>
          <p:txBody>
            <a:bodyPr/>
            <a:lstStyle/>
            <a:p>
              <a:endParaRPr lang="ja-JP" altLang="en-US">
                <a:cs typeface="Arial" charset="0"/>
              </a:endParaRPr>
            </a:p>
          </p:txBody>
        </p:sp>
        <p:sp>
          <p:nvSpPr>
            <p:cNvPr id="37" name="Rectangle 105"/>
            <p:cNvSpPr>
              <a:spLocks noChangeAspect="1" noChangeArrowheads="1"/>
            </p:cNvSpPr>
            <p:nvPr/>
          </p:nvSpPr>
          <p:spPr bwMode="auto">
            <a:xfrm>
              <a:off x="2763" y="3556"/>
              <a:ext cx="107" cy="51"/>
            </a:xfrm>
            <a:prstGeom prst="rect">
              <a:avLst/>
            </a:prstGeom>
            <a:noFill/>
            <a:ln w="1588" cap="rnd">
              <a:solidFill>
                <a:srgbClr val="000000"/>
              </a:solidFill>
              <a:miter lim="800000"/>
              <a:headEnd/>
              <a:tailEnd/>
            </a:ln>
          </p:spPr>
          <p:txBody>
            <a:bodyPr/>
            <a:lstStyle/>
            <a:p>
              <a:endParaRPr lang="ja-JP" altLang="en-US">
                <a:cs typeface="Arial" charset="0"/>
              </a:endParaRPr>
            </a:p>
          </p:txBody>
        </p:sp>
      </p:grpSp>
      <p:sp>
        <p:nvSpPr>
          <p:cNvPr id="38" name="Text Box 106"/>
          <p:cNvSpPr txBox="1">
            <a:spLocks noChangeArrowheads="1"/>
          </p:cNvSpPr>
          <p:nvPr/>
        </p:nvSpPr>
        <p:spPr bwMode="auto">
          <a:xfrm>
            <a:off x="3328988" y="4459436"/>
            <a:ext cx="1436687" cy="153987"/>
          </a:xfrm>
          <a:prstGeom prst="rect">
            <a:avLst/>
          </a:prstGeom>
          <a:noFill/>
          <a:ln w="9525">
            <a:noFill/>
            <a:miter lim="800000"/>
            <a:headEnd/>
            <a:tailEnd/>
          </a:ln>
        </p:spPr>
        <p:txBody>
          <a:bodyPr lIns="35996" tIns="0" rIns="35996" bIns="0" anchor="ctr" anchorCtr="1">
            <a:spAutoFit/>
          </a:bodyPr>
          <a:lstStyle/>
          <a:p>
            <a:r>
              <a:rPr lang="en-US" altLang="ja-JP" sz="1000">
                <a:solidFill>
                  <a:srgbClr val="0000FF"/>
                </a:solidFill>
                <a:ea typeface="HGP創英角ｺﾞｼｯｸUB" pitchFamily="50" charset="-128"/>
                <a:cs typeface="Arial" charset="0"/>
              </a:rPr>
              <a:t>Hydrogen dispenser</a:t>
            </a:r>
            <a:endParaRPr lang="ja-JP" altLang="en-US" sz="1000">
              <a:solidFill>
                <a:srgbClr val="0000FF"/>
              </a:solidFill>
              <a:ea typeface="HGP創英角ｺﾞｼｯｸUB" pitchFamily="50" charset="-128"/>
              <a:cs typeface="Arial" charset="0"/>
            </a:endParaRPr>
          </a:p>
        </p:txBody>
      </p:sp>
      <p:sp>
        <p:nvSpPr>
          <p:cNvPr id="39" name="Rectangle 107"/>
          <p:cNvSpPr>
            <a:spLocks noChangeArrowheads="1"/>
          </p:cNvSpPr>
          <p:nvPr/>
        </p:nvSpPr>
        <p:spPr bwMode="auto">
          <a:xfrm>
            <a:off x="3968750" y="4927748"/>
            <a:ext cx="223838" cy="149225"/>
          </a:xfrm>
          <a:prstGeom prst="rect">
            <a:avLst/>
          </a:prstGeom>
          <a:noFill/>
          <a:ln w="9525">
            <a:noFill/>
            <a:miter lim="800000"/>
            <a:headEnd/>
            <a:tailEnd/>
          </a:ln>
        </p:spPr>
        <p:txBody>
          <a:bodyPr wrap="none" lIns="91428" tIns="45714" rIns="91428" bIns="45714" anchor="ctr"/>
          <a:lstStyle/>
          <a:p>
            <a:pPr algn="ctr"/>
            <a:r>
              <a:rPr lang="en-US" altLang="ja-JP" sz="1200" b="1">
                <a:solidFill>
                  <a:schemeClr val="bg1"/>
                </a:solidFill>
                <a:ea typeface="HGP創英角ｺﾞｼｯｸUB" pitchFamily="50" charset="-128"/>
                <a:cs typeface="Arial" charset="0"/>
              </a:rPr>
              <a:t>H</a:t>
            </a:r>
            <a:r>
              <a:rPr lang="en-US" altLang="ja-JP" sz="1200" b="1" baseline="-25000">
                <a:solidFill>
                  <a:schemeClr val="bg1"/>
                </a:solidFill>
                <a:ea typeface="HGP創英角ｺﾞｼｯｸUB" pitchFamily="50" charset="-128"/>
                <a:cs typeface="Arial" charset="0"/>
              </a:rPr>
              <a:t>2</a:t>
            </a:r>
          </a:p>
        </p:txBody>
      </p:sp>
      <p:sp>
        <p:nvSpPr>
          <p:cNvPr id="40" name="Line 108"/>
          <p:cNvSpPr>
            <a:spLocks noChangeShapeType="1"/>
          </p:cNvSpPr>
          <p:nvPr/>
        </p:nvSpPr>
        <p:spPr bwMode="auto">
          <a:xfrm>
            <a:off x="4110038" y="5111898"/>
            <a:ext cx="131762" cy="528638"/>
          </a:xfrm>
          <a:prstGeom prst="line">
            <a:avLst/>
          </a:prstGeom>
          <a:noFill/>
          <a:ln w="38100" cmpd="dbl">
            <a:solidFill>
              <a:srgbClr val="FF0066"/>
            </a:solidFill>
            <a:round/>
            <a:headEnd type="triangle" w="med" len="med"/>
            <a:tailEnd type="triangle" w="med" len="med"/>
          </a:ln>
        </p:spPr>
        <p:txBody>
          <a:bodyPr lIns="91428" tIns="45714" rIns="91428" bIns="45714"/>
          <a:lstStyle/>
          <a:p>
            <a:endParaRPr lang="ja-JP" altLang="en-US"/>
          </a:p>
        </p:txBody>
      </p:sp>
      <p:sp>
        <p:nvSpPr>
          <p:cNvPr id="41" name="Line 109"/>
          <p:cNvSpPr>
            <a:spLocks noChangeShapeType="1"/>
          </p:cNvSpPr>
          <p:nvPr/>
        </p:nvSpPr>
        <p:spPr bwMode="auto">
          <a:xfrm>
            <a:off x="4241800" y="5024586"/>
            <a:ext cx="1768475" cy="136525"/>
          </a:xfrm>
          <a:prstGeom prst="line">
            <a:avLst/>
          </a:prstGeom>
          <a:noFill/>
          <a:ln w="38100" cmpd="dbl">
            <a:solidFill>
              <a:srgbClr val="FF0066"/>
            </a:solidFill>
            <a:round/>
            <a:headEnd type="triangle" w="med" len="med"/>
            <a:tailEnd type="triangle" w="med" len="med"/>
          </a:ln>
        </p:spPr>
        <p:txBody>
          <a:bodyPr lIns="91428" tIns="45714" rIns="91428" bIns="45714"/>
          <a:lstStyle/>
          <a:p>
            <a:endParaRPr lang="ja-JP" altLang="en-US"/>
          </a:p>
        </p:txBody>
      </p:sp>
      <p:sp>
        <p:nvSpPr>
          <p:cNvPr id="42" name="Text Box 110"/>
          <p:cNvSpPr txBox="1">
            <a:spLocks noChangeArrowheads="1"/>
          </p:cNvSpPr>
          <p:nvPr/>
        </p:nvSpPr>
        <p:spPr bwMode="auto">
          <a:xfrm>
            <a:off x="4953000" y="3533923"/>
            <a:ext cx="1687513" cy="246063"/>
          </a:xfrm>
          <a:prstGeom prst="rect">
            <a:avLst/>
          </a:prstGeom>
          <a:noFill/>
          <a:ln w="9525">
            <a:noFill/>
            <a:miter lim="800000"/>
            <a:headEnd/>
            <a:tailEnd/>
          </a:ln>
        </p:spPr>
        <p:txBody>
          <a:bodyPr lIns="91428" tIns="45714" rIns="91428" bIns="45714">
            <a:spAutoFit/>
          </a:bodyPr>
          <a:lstStyle/>
          <a:p>
            <a:pPr algn="ctr"/>
            <a:r>
              <a:rPr lang="en-US" altLang="ja-JP" sz="1000" b="1">
                <a:solidFill>
                  <a:srgbClr val="FF00FF"/>
                </a:solidFill>
                <a:ea typeface="HGP創英角ﾎﾟｯﾌﾟ体" pitchFamily="50" charset="-128"/>
                <a:cs typeface="Arial" charset="0"/>
              </a:rPr>
              <a:t>Multistation</a:t>
            </a:r>
            <a:endParaRPr lang="ja-JP" altLang="en-US" sz="1000" b="1">
              <a:solidFill>
                <a:srgbClr val="FF00FF"/>
              </a:solidFill>
              <a:ea typeface="HGP創英角ﾎﾟｯﾌﾟ体" pitchFamily="50" charset="-128"/>
              <a:cs typeface="Arial" charset="0"/>
            </a:endParaRPr>
          </a:p>
        </p:txBody>
      </p:sp>
      <p:sp>
        <p:nvSpPr>
          <p:cNvPr id="43" name="Text Box 113"/>
          <p:cNvSpPr txBox="1">
            <a:spLocks noChangeArrowheads="1"/>
          </p:cNvSpPr>
          <p:nvPr/>
        </p:nvSpPr>
        <p:spPr bwMode="auto">
          <a:xfrm>
            <a:off x="7653338" y="4146698"/>
            <a:ext cx="1450975" cy="153988"/>
          </a:xfrm>
          <a:prstGeom prst="rect">
            <a:avLst/>
          </a:prstGeom>
          <a:noFill/>
          <a:ln w="9525">
            <a:noFill/>
            <a:miter lim="800000"/>
            <a:headEnd/>
            <a:tailEnd/>
          </a:ln>
        </p:spPr>
        <p:txBody>
          <a:bodyPr lIns="35996" tIns="0" rIns="35996" bIns="0" anchor="ctr" anchorCtr="1">
            <a:spAutoFit/>
          </a:bodyPr>
          <a:lstStyle/>
          <a:p>
            <a:r>
              <a:rPr lang="en-US" altLang="ja-JP" sz="1000">
                <a:solidFill>
                  <a:srgbClr val="0000FF"/>
                </a:solidFill>
                <a:ea typeface="HGP創英角ｺﾞｼｯｸUB" pitchFamily="50" charset="-128"/>
                <a:cs typeface="Arial" charset="0"/>
              </a:rPr>
              <a:t>Hydrogen trailer</a:t>
            </a:r>
            <a:endParaRPr lang="ja-JP" altLang="en-US" sz="1000">
              <a:solidFill>
                <a:srgbClr val="0000FF"/>
              </a:solidFill>
              <a:ea typeface="HGP創英角ｺﾞｼｯｸUB" pitchFamily="50" charset="-128"/>
              <a:cs typeface="Arial" charset="0"/>
            </a:endParaRPr>
          </a:p>
        </p:txBody>
      </p:sp>
      <p:grpSp>
        <p:nvGrpSpPr>
          <p:cNvPr id="44" name="グループ化 125"/>
          <p:cNvGrpSpPr>
            <a:grpSpLocks/>
          </p:cNvGrpSpPr>
          <p:nvPr/>
        </p:nvGrpSpPr>
        <p:grpSpPr bwMode="auto">
          <a:xfrm flipH="1">
            <a:off x="7761288" y="3786336"/>
            <a:ext cx="1463675" cy="352425"/>
            <a:chOff x="3611840" y="2415553"/>
            <a:chExt cx="1690687" cy="460375"/>
          </a:xfrm>
        </p:grpSpPr>
        <p:pic>
          <p:nvPicPr>
            <p:cNvPr id="45" name="Picture 111"/>
            <p:cNvPicPr>
              <a:picLocks noChangeAspect="1" noChangeArrowheads="1"/>
            </p:cNvPicPr>
            <p:nvPr/>
          </p:nvPicPr>
          <p:blipFill>
            <a:blip r:embed="rId7" cstate="print"/>
            <a:srcRect/>
            <a:stretch>
              <a:fillRect/>
            </a:stretch>
          </p:blipFill>
          <p:spPr bwMode="auto">
            <a:xfrm>
              <a:off x="3611840" y="2415553"/>
              <a:ext cx="1690687" cy="460375"/>
            </a:xfrm>
            <a:prstGeom prst="rect">
              <a:avLst/>
            </a:prstGeom>
            <a:noFill/>
            <a:ln w="9525">
              <a:noFill/>
              <a:miter lim="800000"/>
              <a:headEnd/>
              <a:tailEnd/>
            </a:ln>
          </p:spPr>
        </p:pic>
        <p:pic>
          <p:nvPicPr>
            <p:cNvPr id="46" name="Picture 124"/>
            <p:cNvPicPr>
              <a:picLocks noChangeAspect="1" noChangeArrowheads="1"/>
            </p:cNvPicPr>
            <p:nvPr/>
          </p:nvPicPr>
          <p:blipFill>
            <a:blip r:embed="rId8" cstate="print"/>
            <a:srcRect/>
            <a:stretch>
              <a:fillRect/>
            </a:stretch>
          </p:blipFill>
          <p:spPr bwMode="auto">
            <a:xfrm flipV="1">
              <a:off x="3688040" y="2455240"/>
              <a:ext cx="1192212" cy="207963"/>
            </a:xfrm>
            <a:prstGeom prst="rect">
              <a:avLst/>
            </a:prstGeom>
            <a:noFill/>
            <a:ln w="9525">
              <a:noFill/>
              <a:miter lim="800000"/>
              <a:headEnd/>
              <a:tailEnd/>
            </a:ln>
          </p:spPr>
        </p:pic>
      </p:grpSp>
      <p:sp>
        <p:nvSpPr>
          <p:cNvPr id="47" name="Freeform 134"/>
          <p:cNvSpPr>
            <a:spLocks/>
          </p:cNvSpPr>
          <p:nvPr/>
        </p:nvSpPr>
        <p:spPr bwMode="auto">
          <a:xfrm>
            <a:off x="4665663" y="4326086"/>
            <a:ext cx="2976562" cy="1101725"/>
          </a:xfrm>
          <a:custGeom>
            <a:avLst/>
            <a:gdLst>
              <a:gd name="T0" fmla="*/ 0 w 2037"/>
              <a:gd name="T1" fmla="*/ 2147483647 h 685"/>
              <a:gd name="T2" fmla="*/ 2147483647 w 2037"/>
              <a:gd name="T3" fmla="*/ 0 h 685"/>
              <a:gd name="T4" fmla="*/ 2147483647 w 2037"/>
              <a:gd name="T5" fmla="*/ 0 h 685"/>
              <a:gd name="T6" fmla="*/ 2147483647 w 2037"/>
              <a:gd name="T7" fmla="*/ 2147483647 h 685"/>
              <a:gd name="T8" fmla="*/ 0 w 2037"/>
              <a:gd name="T9" fmla="*/ 2147483647 h 685"/>
              <a:gd name="T10" fmla="*/ 0 60000 65536"/>
              <a:gd name="T11" fmla="*/ 0 60000 65536"/>
              <a:gd name="T12" fmla="*/ 0 60000 65536"/>
              <a:gd name="T13" fmla="*/ 0 60000 65536"/>
              <a:gd name="T14" fmla="*/ 0 60000 65536"/>
              <a:gd name="T15" fmla="*/ 0 w 2037"/>
              <a:gd name="T16" fmla="*/ 0 h 685"/>
              <a:gd name="T17" fmla="*/ 2037 w 2037"/>
              <a:gd name="T18" fmla="*/ 685 h 685"/>
            </a:gdLst>
            <a:ahLst/>
            <a:cxnLst>
              <a:cxn ang="T10">
                <a:pos x="T0" y="T1"/>
              </a:cxn>
              <a:cxn ang="T11">
                <a:pos x="T2" y="T3"/>
              </a:cxn>
              <a:cxn ang="T12">
                <a:pos x="T4" y="T5"/>
              </a:cxn>
              <a:cxn ang="T13">
                <a:pos x="T6" y="T7"/>
              </a:cxn>
              <a:cxn ang="T14">
                <a:pos x="T8" y="T9"/>
              </a:cxn>
            </a:cxnLst>
            <a:rect l="T15" t="T16" r="T17" b="T18"/>
            <a:pathLst>
              <a:path w="2037" h="685">
                <a:moveTo>
                  <a:pt x="0" y="685"/>
                </a:moveTo>
                <a:lnTo>
                  <a:pt x="209" y="0"/>
                </a:lnTo>
                <a:lnTo>
                  <a:pt x="1528" y="0"/>
                </a:lnTo>
                <a:lnTo>
                  <a:pt x="2037" y="660"/>
                </a:lnTo>
                <a:lnTo>
                  <a:pt x="0" y="685"/>
                </a:lnTo>
                <a:close/>
              </a:path>
            </a:pathLst>
          </a:custGeom>
          <a:noFill/>
          <a:ln w="38100" cap="flat" cmpd="sng">
            <a:solidFill>
              <a:srgbClr val="FF00FF"/>
            </a:solidFill>
            <a:prstDash val="sysDot"/>
            <a:round/>
            <a:headEnd/>
            <a:tailEnd/>
          </a:ln>
        </p:spPr>
        <p:txBody>
          <a:bodyPr wrap="none" lIns="91428" tIns="45714" rIns="91428" bIns="45714" anchor="ctr"/>
          <a:lstStyle/>
          <a:p>
            <a:endParaRPr lang="ja-JP" altLang="en-US"/>
          </a:p>
        </p:txBody>
      </p:sp>
      <p:sp>
        <p:nvSpPr>
          <p:cNvPr id="48" name="Text Box 135"/>
          <p:cNvSpPr txBox="1">
            <a:spLocks noChangeArrowheads="1"/>
          </p:cNvSpPr>
          <p:nvPr/>
        </p:nvSpPr>
        <p:spPr bwMode="auto">
          <a:xfrm>
            <a:off x="6213475" y="4973786"/>
            <a:ext cx="779463" cy="307975"/>
          </a:xfrm>
          <a:prstGeom prst="rect">
            <a:avLst/>
          </a:prstGeom>
          <a:noFill/>
          <a:ln w="9525">
            <a:noFill/>
            <a:miter lim="800000"/>
            <a:headEnd/>
            <a:tailEnd/>
          </a:ln>
        </p:spPr>
        <p:txBody>
          <a:bodyPr lIns="35996" tIns="0" rIns="35996" bIns="0" anchor="ctr" anchorCtr="1">
            <a:spAutoFit/>
          </a:bodyPr>
          <a:lstStyle/>
          <a:p>
            <a:pPr algn="ctr"/>
            <a:r>
              <a:rPr lang="en-US" altLang="ja-JP" sz="1000">
                <a:solidFill>
                  <a:srgbClr val="0000FF"/>
                </a:solidFill>
                <a:ea typeface="HGP創英角ｺﾞｼｯｸUB" pitchFamily="50" charset="-128"/>
                <a:cs typeface="Arial" charset="0"/>
              </a:rPr>
              <a:t>Open space for fueling</a:t>
            </a:r>
            <a:endParaRPr lang="ja-JP" altLang="en-US" sz="1000">
              <a:solidFill>
                <a:srgbClr val="0000FF"/>
              </a:solidFill>
              <a:ea typeface="HGP創英角ｺﾞｼｯｸUB" pitchFamily="50" charset="-128"/>
              <a:cs typeface="Arial" charset="0"/>
            </a:endParaRPr>
          </a:p>
        </p:txBody>
      </p:sp>
      <p:sp>
        <p:nvSpPr>
          <p:cNvPr id="49" name="フリーフォーム 132"/>
          <p:cNvSpPr>
            <a:spLocks/>
          </p:cNvSpPr>
          <p:nvPr/>
        </p:nvSpPr>
        <p:spPr bwMode="auto">
          <a:xfrm flipH="1">
            <a:off x="6753225" y="3965723"/>
            <a:ext cx="971550" cy="295275"/>
          </a:xfrm>
          <a:custGeom>
            <a:avLst/>
            <a:gdLst>
              <a:gd name="T0" fmla="*/ 0 w 596348"/>
              <a:gd name="T1" fmla="*/ 0 h 805069"/>
              <a:gd name="T2" fmla="*/ 2147483647 w 596348"/>
              <a:gd name="T3" fmla="*/ 0 h 805069"/>
              <a:gd name="T4" fmla="*/ 2147483647 w 596348"/>
              <a:gd name="T5" fmla="*/ 0 h 805069"/>
              <a:gd name="T6" fmla="*/ 0 60000 65536"/>
              <a:gd name="T7" fmla="*/ 0 60000 65536"/>
              <a:gd name="T8" fmla="*/ 0 60000 65536"/>
              <a:gd name="T9" fmla="*/ 0 w 596348"/>
              <a:gd name="T10" fmla="*/ 0 h 805069"/>
              <a:gd name="T11" fmla="*/ 596348 w 596348"/>
              <a:gd name="T12" fmla="*/ 805069 h 805069"/>
            </a:gdLst>
            <a:ahLst/>
            <a:cxnLst>
              <a:cxn ang="T6">
                <a:pos x="T0" y="T1"/>
              </a:cxn>
              <a:cxn ang="T7">
                <a:pos x="T2" y="T3"/>
              </a:cxn>
              <a:cxn ang="T8">
                <a:pos x="T4" y="T5"/>
              </a:cxn>
            </a:cxnLst>
            <a:rect l="T9" t="T10" r="T11" b="T12"/>
            <a:pathLst>
              <a:path w="596348" h="805069">
                <a:moveTo>
                  <a:pt x="0" y="0"/>
                </a:moveTo>
                <a:cubicBezTo>
                  <a:pt x="193813" y="22363"/>
                  <a:pt x="387627" y="44726"/>
                  <a:pt x="487018" y="178904"/>
                </a:cubicBezTo>
                <a:cubicBezTo>
                  <a:pt x="586409" y="313082"/>
                  <a:pt x="591378" y="559075"/>
                  <a:pt x="596348" y="805069"/>
                </a:cubicBezTo>
              </a:path>
            </a:pathLst>
          </a:custGeom>
          <a:noFill/>
          <a:ln w="38100" cap="flat" cmpd="dbl" algn="ctr">
            <a:solidFill>
              <a:srgbClr val="FF00FF"/>
            </a:solidFill>
            <a:prstDash val="solid"/>
            <a:round/>
            <a:headEnd type="none" w="med" len="med"/>
            <a:tailEnd type="triangle" w="med" len="med"/>
          </a:ln>
        </p:spPr>
        <p:txBody>
          <a:bodyPr wrap="none" lIns="91428" tIns="45714" rIns="91428" bIns="45714" anchor="ctr"/>
          <a:lstStyle/>
          <a:p>
            <a:endParaRPr lang="ja-JP" altLang="en-US"/>
          </a:p>
        </p:txBody>
      </p:sp>
      <p:grpSp>
        <p:nvGrpSpPr>
          <p:cNvPr id="50" name="グループ化 129"/>
          <p:cNvGrpSpPr>
            <a:grpSpLocks/>
          </p:cNvGrpSpPr>
          <p:nvPr/>
        </p:nvGrpSpPr>
        <p:grpSpPr bwMode="auto">
          <a:xfrm>
            <a:off x="2100263" y="4600723"/>
            <a:ext cx="981075" cy="273050"/>
            <a:chOff x="1021040" y="4176781"/>
            <a:chExt cx="1065212" cy="357188"/>
          </a:xfrm>
        </p:grpSpPr>
        <p:sp>
          <p:nvSpPr>
            <p:cNvPr id="51" name="Rectangle 14"/>
            <p:cNvSpPr>
              <a:spLocks noChangeArrowheads="1"/>
            </p:cNvSpPr>
            <p:nvPr/>
          </p:nvSpPr>
          <p:spPr bwMode="auto">
            <a:xfrm>
              <a:off x="1024215" y="4408556"/>
              <a:ext cx="1049337" cy="125413"/>
            </a:xfrm>
            <a:prstGeom prst="rect">
              <a:avLst/>
            </a:prstGeom>
            <a:solidFill>
              <a:srgbClr val="000099"/>
            </a:solidFill>
            <a:ln w="9525">
              <a:solidFill>
                <a:schemeClr val="tx1"/>
              </a:solidFill>
              <a:miter lim="800000"/>
              <a:headEnd/>
              <a:tailEnd/>
            </a:ln>
          </p:spPr>
          <p:txBody>
            <a:bodyPr wrap="none" anchor="ctr"/>
            <a:lstStyle/>
            <a:p>
              <a:endParaRPr lang="ja-JP" altLang="en-US">
                <a:cs typeface="Arial" charset="0"/>
              </a:endParaRPr>
            </a:p>
          </p:txBody>
        </p:sp>
        <p:sp>
          <p:nvSpPr>
            <p:cNvPr id="52" name="AutoShape 15"/>
            <p:cNvSpPr>
              <a:spLocks noChangeArrowheads="1"/>
            </p:cNvSpPr>
            <p:nvPr/>
          </p:nvSpPr>
          <p:spPr bwMode="auto">
            <a:xfrm>
              <a:off x="1021040" y="4183131"/>
              <a:ext cx="530225" cy="136525"/>
            </a:xfrm>
            <a:prstGeom prst="flowChartTerminator">
              <a:avLst/>
            </a:prstGeom>
            <a:gradFill rotWithShape="1">
              <a:gsLst>
                <a:gs pos="0">
                  <a:srgbClr val="5F5F5F"/>
                </a:gs>
                <a:gs pos="50000">
                  <a:srgbClr val="DDDDDD"/>
                </a:gs>
                <a:gs pos="100000">
                  <a:srgbClr val="5F5F5F"/>
                </a:gs>
              </a:gsLst>
              <a:lin ang="5400000" scaled="1"/>
            </a:gradFill>
            <a:ln w="9525">
              <a:solidFill>
                <a:schemeClr val="tx1"/>
              </a:solidFill>
              <a:miter lim="800000"/>
              <a:headEnd/>
              <a:tailEnd/>
            </a:ln>
          </p:spPr>
          <p:txBody>
            <a:bodyPr wrap="none" anchor="ctr"/>
            <a:lstStyle/>
            <a:p>
              <a:endParaRPr lang="ja-JP" altLang="en-US">
                <a:cs typeface="Arial" charset="0"/>
              </a:endParaRPr>
            </a:p>
          </p:txBody>
        </p:sp>
        <p:sp>
          <p:nvSpPr>
            <p:cNvPr id="53" name="AutoShape 16"/>
            <p:cNvSpPr>
              <a:spLocks noChangeArrowheads="1"/>
            </p:cNvSpPr>
            <p:nvPr/>
          </p:nvSpPr>
          <p:spPr bwMode="auto">
            <a:xfrm>
              <a:off x="1024215" y="4326006"/>
              <a:ext cx="531812" cy="136525"/>
            </a:xfrm>
            <a:prstGeom prst="flowChartTerminator">
              <a:avLst/>
            </a:prstGeom>
            <a:gradFill rotWithShape="1">
              <a:gsLst>
                <a:gs pos="0">
                  <a:srgbClr val="5F5F5F"/>
                </a:gs>
                <a:gs pos="50000">
                  <a:srgbClr val="DDDDDD"/>
                </a:gs>
                <a:gs pos="100000">
                  <a:srgbClr val="5F5F5F"/>
                </a:gs>
              </a:gsLst>
              <a:lin ang="5400000" scaled="1"/>
            </a:gradFill>
            <a:ln w="9525">
              <a:solidFill>
                <a:schemeClr val="tx1"/>
              </a:solidFill>
              <a:miter lim="800000"/>
              <a:headEnd/>
              <a:tailEnd/>
            </a:ln>
          </p:spPr>
          <p:txBody>
            <a:bodyPr wrap="none" anchor="ctr"/>
            <a:lstStyle/>
            <a:p>
              <a:endParaRPr lang="ja-JP" altLang="en-US">
                <a:cs typeface="Arial" charset="0"/>
              </a:endParaRPr>
            </a:p>
          </p:txBody>
        </p:sp>
        <p:sp>
          <p:nvSpPr>
            <p:cNvPr id="54" name="AutoShape 17"/>
            <p:cNvSpPr>
              <a:spLocks noChangeArrowheads="1"/>
            </p:cNvSpPr>
            <p:nvPr/>
          </p:nvSpPr>
          <p:spPr bwMode="auto">
            <a:xfrm>
              <a:off x="1548090" y="4176781"/>
              <a:ext cx="531812" cy="136525"/>
            </a:xfrm>
            <a:prstGeom prst="flowChartTerminator">
              <a:avLst/>
            </a:prstGeom>
            <a:gradFill rotWithShape="1">
              <a:gsLst>
                <a:gs pos="0">
                  <a:srgbClr val="5F5F5F"/>
                </a:gs>
                <a:gs pos="50000">
                  <a:srgbClr val="DDDDDD"/>
                </a:gs>
                <a:gs pos="100000">
                  <a:srgbClr val="5F5F5F"/>
                </a:gs>
              </a:gsLst>
              <a:lin ang="5400000" scaled="1"/>
            </a:gradFill>
            <a:ln w="9525">
              <a:solidFill>
                <a:schemeClr val="tx1"/>
              </a:solidFill>
              <a:miter lim="800000"/>
              <a:headEnd/>
              <a:tailEnd/>
            </a:ln>
          </p:spPr>
          <p:txBody>
            <a:bodyPr wrap="none" anchor="ctr"/>
            <a:lstStyle/>
            <a:p>
              <a:endParaRPr lang="ja-JP" altLang="en-US">
                <a:cs typeface="Arial" charset="0"/>
              </a:endParaRPr>
            </a:p>
          </p:txBody>
        </p:sp>
        <p:sp>
          <p:nvSpPr>
            <p:cNvPr id="55" name="AutoShape 18"/>
            <p:cNvSpPr>
              <a:spLocks noChangeArrowheads="1"/>
            </p:cNvSpPr>
            <p:nvPr/>
          </p:nvSpPr>
          <p:spPr bwMode="auto">
            <a:xfrm>
              <a:off x="1556027" y="4326006"/>
              <a:ext cx="530225" cy="136525"/>
            </a:xfrm>
            <a:prstGeom prst="flowChartTerminator">
              <a:avLst/>
            </a:prstGeom>
            <a:gradFill rotWithShape="1">
              <a:gsLst>
                <a:gs pos="0">
                  <a:srgbClr val="5F5F5F"/>
                </a:gs>
                <a:gs pos="50000">
                  <a:srgbClr val="DDDDDD"/>
                </a:gs>
                <a:gs pos="100000">
                  <a:srgbClr val="5F5F5F"/>
                </a:gs>
              </a:gsLst>
              <a:lin ang="5400000" scaled="1"/>
            </a:gradFill>
            <a:ln w="9525">
              <a:solidFill>
                <a:schemeClr val="tx1"/>
              </a:solidFill>
              <a:miter lim="800000"/>
              <a:headEnd/>
              <a:tailEnd/>
            </a:ln>
          </p:spPr>
          <p:txBody>
            <a:bodyPr wrap="none" anchor="ctr"/>
            <a:lstStyle/>
            <a:p>
              <a:endParaRPr lang="ja-JP" altLang="en-US">
                <a:cs typeface="Arial" charset="0"/>
              </a:endParaRPr>
            </a:p>
          </p:txBody>
        </p:sp>
      </p:grpSp>
      <p:sp>
        <p:nvSpPr>
          <p:cNvPr id="56" name="Text Box 19"/>
          <p:cNvSpPr txBox="1">
            <a:spLocks noChangeArrowheads="1"/>
          </p:cNvSpPr>
          <p:nvPr/>
        </p:nvSpPr>
        <p:spPr bwMode="auto">
          <a:xfrm>
            <a:off x="1622425" y="3730773"/>
            <a:ext cx="815975" cy="153988"/>
          </a:xfrm>
          <a:prstGeom prst="rect">
            <a:avLst/>
          </a:prstGeom>
          <a:noFill/>
          <a:ln w="9525">
            <a:noFill/>
            <a:miter lim="800000"/>
            <a:headEnd/>
            <a:tailEnd/>
          </a:ln>
        </p:spPr>
        <p:txBody>
          <a:bodyPr lIns="35996" tIns="0" rIns="35996" bIns="0" anchor="ctr" anchorCtr="1">
            <a:spAutoFit/>
          </a:bodyPr>
          <a:lstStyle/>
          <a:p>
            <a:r>
              <a:rPr lang="en-US" altLang="ja-JP" sz="1000">
                <a:solidFill>
                  <a:srgbClr val="0000FF"/>
                </a:solidFill>
                <a:ea typeface="HGP創英角ｺﾞｼｯｸUB" pitchFamily="50" charset="-128"/>
                <a:cs typeface="Arial" charset="0"/>
              </a:rPr>
              <a:t>Accumulator</a:t>
            </a:r>
            <a:endParaRPr lang="ja-JP" altLang="en-US" sz="1000">
              <a:solidFill>
                <a:srgbClr val="0000FF"/>
              </a:solidFill>
              <a:ea typeface="HGP創英角ｺﾞｼｯｸUB" pitchFamily="50" charset="-128"/>
              <a:cs typeface="Arial" charset="0"/>
            </a:endParaRPr>
          </a:p>
        </p:txBody>
      </p:sp>
      <p:grpSp>
        <p:nvGrpSpPr>
          <p:cNvPr id="57" name="Group 20"/>
          <p:cNvGrpSpPr>
            <a:grpSpLocks/>
          </p:cNvGrpSpPr>
          <p:nvPr/>
        </p:nvGrpSpPr>
        <p:grpSpPr bwMode="auto">
          <a:xfrm>
            <a:off x="2289175" y="4160986"/>
            <a:ext cx="663575" cy="273050"/>
            <a:chOff x="1107" y="3523"/>
            <a:chExt cx="310" cy="170"/>
          </a:xfrm>
        </p:grpSpPr>
        <p:grpSp>
          <p:nvGrpSpPr>
            <p:cNvPr id="58" name="Group 21"/>
            <p:cNvGrpSpPr>
              <a:grpSpLocks noChangeAspect="1"/>
            </p:cNvGrpSpPr>
            <p:nvPr/>
          </p:nvGrpSpPr>
          <p:grpSpPr bwMode="auto">
            <a:xfrm>
              <a:off x="1194" y="3542"/>
              <a:ext cx="132" cy="78"/>
              <a:chOff x="3181" y="2019"/>
              <a:chExt cx="129" cy="76"/>
            </a:xfrm>
          </p:grpSpPr>
          <p:sp>
            <p:nvSpPr>
              <p:cNvPr id="95" name="Rectangle 22"/>
              <p:cNvSpPr>
                <a:spLocks noChangeAspect="1" noChangeArrowheads="1"/>
              </p:cNvSpPr>
              <p:nvPr/>
            </p:nvSpPr>
            <p:spPr bwMode="auto">
              <a:xfrm>
                <a:off x="3181" y="2019"/>
                <a:ext cx="129" cy="76"/>
              </a:xfrm>
              <a:prstGeom prst="rect">
                <a:avLst/>
              </a:prstGeom>
              <a:solidFill>
                <a:srgbClr val="FFCC66"/>
              </a:solidFill>
              <a:ln w="9525">
                <a:noFill/>
                <a:miter lim="800000"/>
                <a:headEnd/>
                <a:tailEnd/>
              </a:ln>
            </p:spPr>
            <p:txBody>
              <a:bodyPr/>
              <a:lstStyle/>
              <a:p>
                <a:endParaRPr lang="ja-JP" altLang="en-US">
                  <a:cs typeface="Arial" charset="0"/>
                </a:endParaRPr>
              </a:p>
            </p:txBody>
          </p:sp>
          <p:sp>
            <p:nvSpPr>
              <p:cNvPr id="96" name="Rectangle 23"/>
              <p:cNvSpPr>
                <a:spLocks noChangeAspect="1" noChangeArrowheads="1"/>
              </p:cNvSpPr>
              <p:nvPr/>
            </p:nvSpPr>
            <p:spPr bwMode="auto">
              <a:xfrm>
                <a:off x="3181" y="2019"/>
                <a:ext cx="129" cy="76"/>
              </a:xfrm>
              <a:prstGeom prst="rect">
                <a:avLst/>
              </a:prstGeom>
              <a:noFill/>
              <a:ln w="1588" cap="rnd">
                <a:solidFill>
                  <a:srgbClr val="000000"/>
                </a:solidFill>
                <a:miter lim="800000"/>
                <a:headEnd/>
                <a:tailEnd/>
              </a:ln>
            </p:spPr>
            <p:txBody>
              <a:bodyPr/>
              <a:lstStyle/>
              <a:p>
                <a:endParaRPr lang="ja-JP" altLang="en-US">
                  <a:cs typeface="Arial" charset="0"/>
                </a:endParaRPr>
              </a:p>
            </p:txBody>
          </p:sp>
        </p:grpSp>
        <p:grpSp>
          <p:nvGrpSpPr>
            <p:cNvPr id="59" name="Group 24"/>
            <p:cNvGrpSpPr>
              <a:grpSpLocks noChangeAspect="1"/>
            </p:cNvGrpSpPr>
            <p:nvPr/>
          </p:nvGrpSpPr>
          <p:grpSpPr bwMode="auto">
            <a:xfrm>
              <a:off x="1152" y="3523"/>
              <a:ext cx="43" cy="114"/>
              <a:chOff x="3139" y="2000"/>
              <a:chExt cx="43" cy="112"/>
            </a:xfrm>
          </p:grpSpPr>
          <p:sp>
            <p:nvSpPr>
              <p:cNvPr id="93" name="Rectangle 25"/>
              <p:cNvSpPr>
                <a:spLocks noChangeAspect="1" noChangeArrowheads="1"/>
              </p:cNvSpPr>
              <p:nvPr/>
            </p:nvSpPr>
            <p:spPr bwMode="auto">
              <a:xfrm>
                <a:off x="3139" y="2000"/>
                <a:ext cx="43" cy="112"/>
              </a:xfrm>
              <a:prstGeom prst="rect">
                <a:avLst/>
              </a:prstGeom>
              <a:solidFill>
                <a:srgbClr val="FFCC66"/>
              </a:solidFill>
              <a:ln w="9525">
                <a:noFill/>
                <a:miter lim="800000"/>
                <a:headEnd/>
                <a:tailEnd/>
              </a:ln>
            </p:spPr>
            <p:txBody>
              <a:bodyPr/>
              <a:lstStyle/>
              <a:p>
                <a:endParaRPr lang="ja-JP" altLang="en-US">
                  <a:cs typeface="Arial" charset="0"/>
                </a:endParaRPr>
              </a:p>
            </p:txBody>
          </p:sp>
          <p:sp>
            <p:nvSpPr>
              <p:cNvPr id="94" name="Rectangle 26"/>
              <p:cNvSpPr>
                <a:spLocks noChangeAspect="1" noChangeArrowheads="1"/>
              </p:cNvSpPr>
              <p:nvPr/>
            </p:nvSpPr>
            <p:spPr bwMode="auto">
              <a:xfrm>
                <a:off x="3139" y="2000"/>
                <a:ext cx="43" cy="112"/>
              </a:xfrm>
              <a:prstGeom prst="rect">
                <a:avLst/>
              </a:prstGeom>
              <a:noFill/>
              <a:ln w="6350" cap="rnd">
                <a:solidFill>
                  <a:srgbClr val="000000"/>
                </a:solidFill>
                <a:miter lim="800000"/>
                <a:headEnd/>
                <a:tailEnd/>
              </a:ln>
            </p:spPr>
            <p:txBody>
              <a:bodyPr/>
              <a:lstStyle/>
              <a:p>
                <a:endParaRPr lang="ja-JP" altLang="en-US">
                  <a:cs typeface="Arial" charset="0"/>
                </a:endParaRPr>
              </a:p>
            </p:txBody>
          </p:sp>
        </p:grpSp>
        <p:grpSp>
          <p:nvGrpSpPr>
            <p:cNvPr id="60" name="Group 27"/>
            <p:cNvGrpSpPr>
              <a:grpSpLocks noChangeAspect="1"/>
            </p:cNvGrpSpPr>
            <p:nvPr/>
          </p:nvGrpSpPr>
          <p:grpSpPr bwMode="auto">
            <a:xfrm>
              <a:off x="1367" y="3532"/>
              <a:ext cx="37" cy="95"/>
              <a:chOff x="3351" y="2009"/>
              <a:chExt cx="36" cy="93"/>
            </a:xfrm>
          </p:grpSpPr>
          <p:sp>
            <p:nvSpPr>
              <p:cNvPr id="91" name="Freeform 28"/>
              <p:cNvSpPr>
                <a:spLocks noChangeAspect="1"/>
              </p:cNvSpPr>
              <p:nvPr/>
            </p:nvSpPr>
            <p:spPr bwMode="auto">
              <a:xfrm>
                <a:off x="3351" y="2009"/>
                <a:ext cx="36" cy="93"/>
              </a:xfrm>
              <a:custGeom>
                <a:avLst/>
                <a:gdLst>
                  <a:gd name="T0" fmla="*/ 18 w 36"/>
                  <a:gd name="T1" fmla="*/ 0 h 93"/>
                  <a:gd name="T2" fmla="*/ 19 w 36"/>
                  <a:gd name="T3" fmla="*/ 0 h 93"/>
                  <a:gd name="T4" fmla="*/ 20 w 36"/>
                  <a:gd name="T5" fmla="*/ 0 h 93"/>
                  <a:gd name="T6" fmla="*/ 21 w 36"/>
                  <a:gd name="T7" fmla="*/ 1 h 93"/>
                  <a:gd name="T8" fmla="*/ 21 w 36"/>
                  <a:gd name="T9" fmla="*/ 2 h 93"/>
                  <a:gd name="T10" fmla="*/ 23 w 36"/>
                  <a:gd name="T11" fmla="*/ 2 h 93"/>
                  <a:gd name="T12" fmla="*/ 23 w 36"/>
                  <a:gd name="T13" fmla="*/ 3 h 93"/>
                  <a:gd name="T14" fmla="*/ 24 w 36"/>
                  <a:gd name="T15" fmla="*/ 4 h 93"/>
                  <a:gd name="T16" fmla="*/ 25 w 36"/>
                  <a:gd name="T17" fmla="*/ 4 h 93"/>
                  <a:gd name="T18" fmla="*/ 26 w 36"/>
                  <a:gd name="T19" fmla="*/ 5 h 93"/>
                  <a:gd name="T20" fmla="*/ 26 w 36"/>
                  <a:gd name="T21" fmla="*/ 6 h 93"/>
                  <a:gd name="T22" fmla="*/ 27 w 36"/>
                  <a:gd name="T23" fmla="*/ 8 h 93"/>
                  <a:gd name="T24" fmla="*/ 28 w 36"/>
                  <a:gd name="T25" fmla="*/ 8 h 93"/>
                  <a:gd name="T26" fmla="*/ 28 w 36"/>
                  <a:gd name="T27" fmla="*/ 10 h 93"/>
                  <a:gd name="T28" fmla="*/ 29 w 36"/>
                  <a:gd name="T29" fmla="*/ 11 h 93"/>
                  <a:gd name="T30" fmla="*/ 30 w 36"/>
                  <a:gd name="T31" fmla="*/ 14 h 93"/>
                  <a:gd name="T32" fmla="*/ 32 w 36"/>
                  <a:gd name="T33" fmla="*/ 18 h 93"/>
                  <a:gd name="T34" fmla="*/ 33 w 36"/>
                  <a:gd name="T35" fmla="*/ 21 h 93"/>
                  <a:gd name="T36" fmla="*/ 34 w 36"/>
                  <a:gd name="T37" fmla="*/ 25 h 93"/>
                  <a:gd name="T38" fmla="*/ 35 w 36"/>
                  <a:gd name="T39" fmla="*/ 29 h 93"/>
                  <a:gd name="T40" fmla="*/ 35 w 36"/>
                  <a:gd name="T41" fmla="*/ 33 h 93"/>
                  <a:gd name="T42" fmla="*/ 36 w 36"/>
                  <a:gd name="T43" fmla="*/ 38 h 93"/>
                  <a:gd name="T44" fmla="*/ 36 w 36"/>
                  <a:gd name="T45" fmla="*/ 42 h 93"/>
                  <a:gd name="T46" fmla="*/ 36 w 36"/>
                  <a:gd name="T47" fmla="*/ 47 h 93"/>
                  <a:gd name="T48" fmla="*/ 36 w 36"/>
                  <a:gd name="T49" fmla="*/ 52 h 93"/>
                  <a:gd name="T50" fmla="*/ 36 w 36"/>
                  <a:gd name="T51" fmla="*/ 57 h 93"/>
                  <a:gd name="T52" fmla="*/ 35 w 36"/>
                  <a:gd name="T53" fmla="*/ 60 h 93"/>
                  <a:gd name="T54" fmla="*/ 35 w 36"/>
                  <a:gd name="T55" fmla="*/ 65 h 93"/>
                  <a:gd name="T56" fmla="*/ 34 w 36"/>
                  <a:gd name="T57" fmla="*/ 69 h 93"/>
                  <a:gd name="T58" fmla="*/ 33 w 36"/>
                  <a:gd name="T59" fmla="*/ 73 h 93"/>
                  <a:gd name="T60" fmla="*/ 32 w 36"/>
                  <a:gd name="T61" fmla="*/ 76 h 93"/>
                  <a:gd name="T62" fmla="*/ 30 w 36"/>
                  <a:gd name="T63" fmla="*/ 80 h 93"/>
                  <a:gd name="T64" fmla="*/ 29 w 36"/>
                  <a:gd name="T65" fmla="*/ 83 h 93"/>
                  <a:gd name="T66" fmla="*/ 28 w 36"/>
                  <a:gd name="T67" fmla="*/ 84 h 93"/>
                  <a:gd name="T68" fmla="*/ 28 w 36"/>
                  <a:gd name="T69" fmla="*/ 86 h 93"/>
                  <a:gd name="T70" fmla="*/ 27 w 36"/>
                  <a:gd name="T71" fmla="*/ 87 h 93"/>
                  <a:gd name="T72" fmla="*/ 26 w 36"/>
                  <a:gd name="T73" fmla="*/ 88 h 93"/>
                  <a:gd name="T74" fmla="*/ 26 w 36"/>
                  <a:gd name="T75" fmla="*/ 89 h 93"/>
                  <a:gd name="T76" fmla="*/ 25 w 36"/>
                  <a:gd name="T77" fmla="*/ 90 h 93"/>
                  <a:gd name="T78" fmla="*/ 24 w 36"/>
                  <a:gd name="T79" fmla="*/ 91 h 93"/>
                  <a:gd name="T80" fmla="*/ 23 w 36"/>
                  <a:gd name="T81" fmla="*/ 91 h 93"/>
                  <a:gd name="T82" fmla="*/ 23 w 36"/>
                  <a:gd name="T83" fmla="*/ 92 h 93"/>
                  <a:gd name="T84" fmla="*/ 21 w 36"/>
                  <a:gd name="T85" fmla="*/ 92 h 93"/>
                  <a:gd name="T86" fmla="*/ 21 w 36"/>
                  <a:gd name="T87" fmla="*/ 93 h 93"/>
                  <a:gd name="T88" fmla="*/ 20 w 36"/>
                  <a:gd name="T89" fmla="*/ 93 h 93"/>
                  <a:gd name="T90" fmla="*/ 19 w 36"/>
                  <a:gd name="T91" fmla="*/ 93 h 93"/>
                  <a:gd name="T92" fmla="*/ 18 w 36"/>
                  <a:gd name="T93" fmla="*/ 93 h 93"/>
                  <a:gd name="T94" fmla="*/ 0 w 36"/>
                  <a:gd name="T95" fmla="*/ 93 h 93"/>
                  <a:gd name="T96" fmla="*/ 0 w 36"/>
                  <a:gd name="T97" fmla="*/ 0 h 93"/>
                  <a:gd name="T98" fmla="*/ 18 w 36"/>
                  <a:gd name="T99" fmla="*/ 0 h 9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6"/>
                  <a:gd name="T151" fmla="*/ 0 h 93"/>
                  <a:gd name="T152" fmla="*/ 36 w 36"/>
                  <a:gd name="T153" fmla="*/ 93 h 9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6" h="93">
                    <a:moveTo>
                      <a:pt x="18" y="0"/>
                    </a:moveTo>
                    <a:lnTo>
                      <a:pt x="19" y="0"/>
                    </a:lnTo>
                    <a:lnTo>
                      <a:pt x="20" y="0"/>
                    </a:lnTo>
                    <a:lnTo>
                      <a:pt x="21" y="1"/>
                    </a:lnTo>
                    <a:lnTo>
                      <a:pt x="21" y="2"/>
                    </a:lnTo>
                    <a:lnTo>
                      <a:pt x="23" y="2"/>
                    </a:lnTo>
                    <a:lnTo>
                      <a:pt x="23" y="3"/>
                    </a:lnTo>
                    <a:lnTo>
                      <a:pt x="24" y="4"/>
                    </a:lnTo>
                    <a:lnTo>
                      <a:pt x="25" y="4"/>
                    </a:lnTo>
                    <a:lnTo>
                      <a:pt x="26" y="5"/>
                    </a:lnTo>
                    <a:lnTo>
                      <a:pt x="26" y="6"/>
                    </a:lnTo>
                    <a:lnTo>
                      <a:pt x="27" y="8"/>
                    </a:lnTo>
                    <a:lnTo>
                      <a:pt x="28" y="8"/>
                    </a:lnTo>
                    <a:lnTo>
                      <a:pt x="28" y="10"/>
                    </a:lnTo>
                    <a:lnTo>
                      <a:pt x="29" y="11"/>
                    </a:lnTo>
                    <a:lnTo>
                      <a:pt x="30" y="14"/>
                    </a:lnTo>
                    <a:lnTo>
                      <a:pt x="32" y="18"/>
                    </a:lnTo>
                    <a:lnTo>
                      <a:pt x="33" y="21"/>
                    </a:lnTo>
                    <a:lnTo>
                      <a:pt x="34" y="25"/>
                    </a:lnTo>
                    <a:lnTo>
                      <a:pt x="35" y="29"/>
                    </a:lnTo>
                    <a:lnTo>
                      <a:pt x="35" y="33"/>
                    </a:lnTo>
                    <a:lnTo>
                      <a:pt x="36" y="38"/>
                    </a:lnTo>
                    <a:lnTo>
                      <a:pt x="36" y="42"/>
                    </a:lnTo>
                    <a:lnTo>
                      <a:pt x="36" y="47"/>
                    </a:lnTo>
                    <a:lnTo>
                      <a:pt x="36" y="52"/>
                    </a:lnTo>
                    <a:lnTo>
                      <a:pt x="36" y="57"/>
                    </a:lnTo>
                    <a:lnTo>
                      <a:pt x="35" y="60"/>
                    </a:lnTo>
                    <a:lnTo>
                      <a:pt x="35" y="65"/>
                    </a:lnTo>
                    <a:lnTo>
                      <a:pt x="34" y="69"/>
                    </a:lnTo>
                    <a:lnTo>
                      <a:pt x="33" y="73"/>
                    </a:lnTo>
                    <a:lnTo>
                      <a:pt x="32" y="76"/>
                    </a:lnTo>
                    <a:lnTo>
                      <a:pt x="30" y="80"/>
                    </a:lnTo>
                    <a:lnTo>
                      <a:pt x="29" y="83"/>
                    </a:lnTo>
                    <a:lnTo>
                      <a:pt x="28" y="84"/>
                    </a:lnTo>
                    <a:lnTo>
                      <a:pt x="28" y="86"/>
                    </a:lnTo>
                    <a:lnTo>
                      <a:pt x="27" y="87"/>
                    </a:lnTo>
                    <a:lnTo>
                      <a:pt x="26" y="88"/>
                    </a:lnTo>
                    <a:lnTo>
                      <a:pt x="26" y="89"/>
                    </a:lnTo>
                    <a:lnTo>
                      <a:pt x="25" y="90"/>
                    </a:lnTo>
                    <a:lnTo>
                      <a:pt x="24" y="91"/>
                    </a:lnTo>
                    <a:lnTo>
                      <a:pt x="23" y="91"/>
                    </a:lnTo>
                    <a:lnTo>
                      <a:pt x="23" y="92"/>
                    </a:lnTo>
                    <a:lnTo>
                      <a:pt x="21" y="92"/>
                    </a:lnTo>
                    <a:lnTo>
                      <a:pt x="21" y="93"/>
                    </a:lnTo>
                    <a:lnTo>
                      <a:pt x="20" y="93"/>
                    </a:lnTo>
                    <a:lnTo>
                      <a:pt x="19" y="93"/>
                    </a:lnTo>
                    <a:lnTo>
                      <a:pt x="18" y="93"/>
                    </a:lnTo>
                    <a:lnTo>
                      <a:pt x="0" y="93"/>
                    </a:lnTo>
                    <a:lnTo>
                      <a:pt x="0" y="0"/>
                    </a:lnTo>
                    <a:lnTo>
                      <a:pt x="18" y="0"/>
                    </a:lnTo>
                    <a:close/>
                  </a:path>
                </a:pathLst>
              </a:custGeom>
              <a:solidFill>
                <a:srgbClr val="FFCC66"/>
              </a:solidFill>
              <a:ln w="9525">
                <a:noFill/>
                <a:round/>
                <a:headEnd/>
                <a:tailEnd/>
              </a:ln>
            </p:spPr>
            <p:txBody>
              <a:bodyPr/>
              <a:lstStyle/>
              <a:p>
                <a:endParaRPr lang="ja-JP" altLang="en-US"/>
              </a:p>
            </p:txBody>
          </p:sp>
          <p:sp>
            <p:nvSpPr>
              <p:cNvPr id="92" name="Freeform 29"/>
              <p:cNvSpPr>
                <a:spLocks noChangeAspect="1"/>
              </p:cNvSpPr>
              <p:nvPr/>
            </p:nvSpPr>
            <p:spPr bwMode="auto">
              <a:xfrm>
                <a:off x="3351" y="2009"/>
                <a:ext cx="36" cy="93"/>
              </a:xfrm>
              <a:custGeom>
                <a:avLst/>
                <a:gdLst>
                  <a:gd name="T0" fmla="*/ 18 w 36"/>
                  <a:gd name="T1" fmla="*/ 0 h 93"/>
                  <a:gd name="T2" fmla="*/ 19 w 36"/>
                  <a:gd name="T3" fmla="*/ 0 h 93"/>
                  <a:gd name="T4" fmla="*/ 20 w 36"/>
                  <a:gd name="T5" fmla="*/ 0 h 93"/>
                  <a:gd name="T6" fmla="*/ 21 w 36"/>
                  <a:gd name="T7" fmla="*/ 1 h 93"/>
                  <a:gd name="T8" fmla="*/ 21 w 36"/>
                  <a:gd name="T9" fmla="*/ 2 h 93"/>
                  <a:gd name="T10" fmla="*/ 23 w 36"/>
                  <a:gd name="T11" fmla="*/ 2 h 93"/>
                  <a:gd name="T12" fmla="*/ 23 w 36"/>
                  <a:gd name="T13" fmla="*/ 3 h 93"/>
                  <a:gd name="T14" fmla="*/ 24 w 36"/>
                  <a:gd name="T15" fmla="*/ 4 h 93"/>
                  <a:gd name="T16" fmla="*/ 25 w 36"/>
                  <a:gd name="T17" fmla="*/ 4 h 93"/>
                  <a:gd name="T18" fmla="*/ 26 w 36"/>
                  <a:gd name="T19" fmla="*/ 5 h 93"/>
                  <a:gd name="T20" fmla="*/ 26 w 36"/>
                  <a:gd name="T21" fmla="*/ 6 h 93"/>
                  <a:gd name="T22" fmla="*/ 27 w 36"/>
                  <a:gd name="T23" fmla="*/ 8 h 93"/>
                  <a:gd name="T24" fmla="*/ 28 w 36"/>
                  <a:gd name="T25" fmla="*/ 8 h 93"/>
                  <a:gd name="T26" fmla="*/ 28 w 36"/>
                  <a:gd name="T27" fmla="*/ 10 h 93"/>
                  <a:gd name="T28" fmla="*/ 29 w 36"/>
                  <a:gd name="T29" fmla="*/ 11 h 93"/>
                  <a:gd name="T30" fmla="*/ 30 w 36"/>
                  <a:gd name="T31" fmla="*/ 14 h 93"/>
                  <a:gd name="T32" fmla="*/ 32 w 36"/>
                  <a:gd name="T33" fmla="*/ 18 h 93"/>
                  <a:gd name="T34" fmla="*/ 33 w 36"/>
                  <a:gd name="T35" fmla="*/ 21 h 93"/>
                  <a:gd name="T36" fmla="*/ 34 w 36"/>
                  <a:gd name="T37" fmla="*/ 25 h 93"/>
                  <a:gd name="T38" fmla="*/ 35 w 36"/>
                  <a:gd name="T39" fmla="*/ 29 h 93"/>
                  <a:gd name="T40" fmla="*/ 35 w 36"/>
                  <a:gd name="T41" fmla="*/ 33 h 93"/>
                  <a:gd name="T42" fmla="*/ 36 w 36"/>
                  <a:gd name="T43" fmla="*/ 38 h 93"/>
                  <a:gd name="T44" fmla="*/ 36 w 36"/>
                  <a:gd name="T45" fmla="*/ 42 h 93"/>
                  <a:gd name="T46" fmla="*/ 36 w 36"/>
                  <a:gd name="T47" fmla="*/ 47 h 93"/>
                  <a:gd name="T48" fmla="*/ 36 w 36"/>
                  <a:gd name="T49" fmla="*/ 52 h 93"/>
                  <a:gd name="T50" fmla="*/ 36 w 36"/>
                  <a:gd name="T51" fmla="*/ 57 h 93"/>
                  <a:gd name="T52" fmla="*/ 35 w 36"/>
                  <a:gd name="T53" fmla="*/ 60 h 93"/>
                  <a:gd name="T54" fmla="*/ 35 w 36"/>
                  <a:gd name="T55" fmla="*/ 65 h 93"/>
                  <a:gd name="T56" fmla="*/ 34 w 36"/>
                  <a:gd name="T57" fmla="*/ 69 h 93"/>
                  <a:gd name="T58" fmla="*/ 33 w 36"/>
                  <a:gd name="T59" fmla="*/ 73 h 93"/>
                  <a:gd name="T60" fmla="*/ 32 w 36"/>
                  <a:gd name="T61" fmla="*/ 76 h 93"/>
                  <a:gd name="T62" fmla="*/ 30 w 36"/>
                  <a:gd name="T63" fmla="*/ 80 h 93"/>
                  <a:gd name="T64" fmla="*/ 29 w 36"/>
                  <a:gd name="T65" fmla="*/ 83 h 93"/>
                  <a:gd name="T66" fmla="*/ 28 w 36"/>
                  <a:gd name="T67" fmla="*/ 84 h 93"/>
                  <a:gd name="T68" fmla="*/ 28 w 36"/>
                  <a:gd name="T69" fmla="*/ 86 h 93"/>
                  <a:gd name="T70" fmla="*/ 27 w 36"/>
                  <a:gd name="T71" fmla="*/ 87 h 93"/>
                  <a:gd name="T72" fmla="*/ 26 w 36"/>
                  <a:gd name="T73" fmla="*/ 88 h 93"/>
                  <a:gd name="T74" fmla="*/ 26 w 36"/>
                  <a:gd name="T75" fmla="*/ 89 h 93"/>
                  <a:gd name="T76" fmla="*/ 25 w 36"/>
                  <a:gd name="T77" fmla="*/ 90 h 93"/>
                  <a:gd name="T78" fmla="*/ 24 w 36"/>
                  <a:gd name="T79" fmla="*/ 91 h 93"/>
                  <a:gd name="T80" fmla="*/ 23 w 36"/>
                  <a:gd name="T81" fmla="*/ 91 h 93"/>
                  <a:gd name="T82" fmla="*/ 23 w 36"/>
                  <a:gd name="T83" fmla="*/ 92 h 93"/>
                  <a:gd name="T84" fmla="*/ 21 w 36"/>
                  <a:gd name="T85" fmla="*/ 92 h 93"/>
                  <a:gd name="T86" fmla="*/ 21 w 36"/>
                  <a:gd name="T87" fmla="*/ 93 h 93"/>
                  <a:gd name="T88" fmla="*/ 20 w 36"/>
                  <a:gd name="T89" fmla="*/ 93 h 93"/>
                  <a:gd name="T90" fmla="*/ 19 w 36"/>
                  <a:gd name="T91" fmla="*/ 93 h 93"/>
                  <a:gd name="T92" fmla="*/ 18 w 36"/>
                  <a:gd name="T93" fmla="*/ 93 h 93"/>
                  <a:gd name="T94" fmla="*/ 0 w 36"/>
                  <a:gd name="T95" fmla="*/ 93 h 93"/>
                  <a:gd name="T96" fmla="*/ 0 w 36"/>
                  <a:gd name="T97" fmla="*/ 0 h 93"/>
                  <a:gd name="T98" fmla="*/ 18 w 36"/>
                  <a:gd name="T99" fmla="*/ 0 h 9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6"/>
                  <a:gd name="T151" fmla="*/ 0 h 93"/>
                  <a:gd name="T152" fmla="*/ 36 w 36"/>
                  <a:gd name="T153" fmla="*/ 93 h 9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6" h="93">
                    <a:moveTo>
                      <a:pt x="18" y="0"/>
                    </a:moveTo>
                    <a:lnTo>
                      <a:pt x="19" y="0"/>
                    </a:lnTo>
                    <a:lnTo>
                      <a:pt x="20" y="0"/>
                    </a:lnTo>
                    <a:lnTo>
                      <a:pt x="21" y="1"/>
                    </a:lnTo>
                    <a:lnTo>
                      <a:pt x="21" y="2"/>
                    </a:lnTo>
                    <a:lnTo>
                      <a:pt x="23" y="2"/>
                    </a:lnTo>
                    <a:lnTo>
                      <a:pt x="23" y="3"/>
                    </a:lnTo>
                    <a:lnTo>
                      <a:pt x="24" y="4"/>
                    </a:lnTo>
                    <a:lnTo>
                      <a:pt x="25" y="4"/>
                    </a:lnTo>
                    <a:lnTo>
                      <a:pt x="26" y="5"/>
                    </a:lnTo>
                    <a:lnTo>
                      <a:pt x="26" y="6"/>
                    </a:lnTo>
                    <a:lnTo>
                      <a:pt x="27" y="8"/>
                    </a:lnTo>
                    <a:lnTo>
                      <a:pt x="28" y="8"/>
                    </a:lnTo>
                    <a:lnTo>
                      <a:pt x="28" y="10"/>
                    </a:lnTo>
                    <a:lnTo>
                      <a:pt x="29" y="11"/>
                    </a:lnTo>
                    <a:lnTo>
                      <a:pt x="30" y="14"/>
                    </a:lnTo>
                    <a:lnTo>
                      <a:pt x="32" y="18"/>
                    </a:lnTo>
                    <a:lnTo>
                      <a:pt x="33" y="21"/>
                    </a:lnTo>
                    <a:lnTo>
                      <a:pt x="34" y="25"/>
                    </a:lnTo>
                    <a:lnTo>
                      <a:pt x="35" y="29"/>
                    </a:lnTo>
                    <a:lnTo>
                      <a:pt x="35" y="33"/>
                    </a:lnTo>
                    <a:lnTo>
                      <a:pt x="36" y="38"/>
                    </a:lnTo>
                    <a:lnTo>
                      <a:pt x="36" y="42"/>
                    </a:lnTo>
                    <a:lnTo>
                      <a:pt x="36" y="47"/>
                    </a:lnTo>
                    <a:lnTo>
                      <a:pt x="36" y="52"/>
                    </a:lnTo>
                    <a:lnTo>
                      <a:pt x="36" y="57"/>
                    </a:lnTo>
                    <a:lnTo>
                      <a:pt x="35" y="60"/>
                    </a:lnTo>
                    <a:lnTo>
                      <a:pt x="35" y="65"/>
                    </a:lnTo>
                    <a:lnTo>
                      <a:pt x="34" y="69"/>
                    </a:lnTo>
                    <a:lnTo>
                      <a:pt x="33" y="73"/>
                    </a:lnTo>
                    <a:lnTo>
                      <a:pt x="32" y="76"/>
                    </a:lnTo>
                    <a:lnTo>
                      <a:pt x="30" y="80"/>
                    </a:lnTo>
                    <a:lnTo>
                      <a:pt x="29" y="83"/>
                    </a:lnTo>
                    <a:lnTo>
                      <a:pt x="28" y="84"/>
                    </a:lnTo>
                    <a:lnTo>
                      <a:pt x="28" y="86"/>
                    </a:lnTo>
                    <a:lnTo>
                      <a:pt x="27" y="87"/>
                    </a:lnTo>
                    <a:lnTo>
                      <a:pt x="26" y="88"/>
                    </a:lnTo>
                    <a:lnTo>
                      <a:pt x="26" y="89"/>
                    </a:lnTo>
                    <a:lnTo>
                      <a:pt x="25" y="90"/>
                    </a:lnTo>
                    <a:lnTo>
                      <a:pt x="24" y="91"/>
                    </a:lnTo>
                    <a:lnTo>
                      <a:pt x="23" y="91"/>
                    </a:lnTo>
                    <a:lnTo>
                      <a:pt x="23" y="92"/>
                    </a:lnTo>
                    <a:lnTo>
                      <a:pt x="21" y="92"/>
                    </a:lnTo>
                    <a:lnTo>
                      <a:pt x="21" y="93"/>
                    </a:lnTo>
                    <a:lnTo>
                      <a:pt x="20" y="93"/>
                    </a:lnTo>
                    <a:lnTo>
                      <a:pt x="19" y="93"/>
                    </a:lnTo>
                    <a:lnTo>
                      <a:pt x="18" y="93"/>
                    </a:lnTo>
                    <a:lnTo>
                      <a:pt x="0" y="93"/>
                    </a:lnTo>
                    <a:lnTo>
                      <a:pt x="0" y="0"/>
                    </a:lnTo>
                    <a:lnTo>
                      <a:pt x="18" y="0"/>
                    </a:lnTo>
                    <a:close/>
                  </a:path>
                </a:pathLst>
              </a:custGeom>
              <a:noFill/>
              <a:ln w="6350" cap="rnd">
                <a:solidFill>
                  <a:srgbClr val="000000"/>
                </a:solidFill>
                <a:prstDash val="solid"/>
                <a:round/>
                <a:headEnd/>
                <a:tailEnd/>
              </a:ln>
            </p:spPr>
            <p:txBody>
              <a:bodyPr/>
              <a:lstStyle/>
              <a:p>
                <a:endParaRPr lang="ja-JP" altLang="en-US"/>
              </a:p>
            </p:txBody>
          </p:sp>
        </p:grpSp>
        <p:grpSp>
          <p:nvGrpSpPr>
            <p:cNvPr id="61" name="Group 30"/>
            <p:cNvGrpSpPr>
              <a:grpSpLocks noChangeAspect="1"/>
            </p:cNvGrpSpPr>
            <p:nvPr/>
          </p:nvGrpSpPr>
          <p:grpSpPr bwMode="auto">
            <a:xfrm>
              <a:off x="1326" y="3523"/>
              <a:ext cx="44" cy="114"/>
              <a:chOff x="3310" y="2000"/>
              <a:chExt cx="44" cy="112"/>
            </a:xfrm>
          </p:grpSpPr>
          <p:sp>
            <p:nvSpPr>
              <p:cNvPr id="89" name="Rectangle 31"/>
              <p:cNvSpPr>
                <a:spLocks noChangeAspect="1" noChangeArrowheads="1"/>
              </p:cNvSpPr>
              <p:nvPr/>
            </p:nvSpPr>
            <p:spPr bwMode="auto">
              <a:xfrm>
                <a:off x="3310" y="2000"/>
                <a:ext cx="44" cy="112"/>
              </a:xfrm>
              <a:prstGeom prst="rect">
                <a:avLst/>
              </a:prstGeom>
              <a:solidFill>
                <a:srgbClr val="FFCC66"/>
              </a:solidFill>
              <a:ln w="9525">
                <a:noFill/>
                <a:miter lim="800000"/>
                <a:headEnd/>
                <a:tailEnd/>
              </a:ln>
            </p:spPr>
            <p:txBody>
              <a:bodyPr/>
              <a:lstStyle/>
              <a:p>
                <a:endParaRPr lang="ja-JP" altLang="en-US">
                  <a:cs typeface="Arial" charset="0"/>
                </a:endParaRPr>
              </a:p>
            </p:txBody>
          </p:sp>
          <p:sp>
            <p:nvSpPr>
              <p:cNvPr id="90" name="Rectangle 32"/>
              <p:cNvSpPr>
                <a:spLocks noChangeAspect="1" noChangeArrowheads="1"/>
              </p:cNvSpPr>
              <p:nvPr/>
            </p:nvSpPr>
            <p:spPr bwMode="auto">
              <a:xfrm>
                <a:off x="3310" y="2000"/>
                <a:ext cx="44" cy="112"/>
              </a:xfrm>
              <a:prstGeom prst="rect">
                <a:avLst/>
              </a:prstGeom>
              <a:noFill/>
              <a:ln w="6350" cap="rnd">
                <a:solidFill>
                  <a:srgbClr val="000000"/>
                </a:solidFill>
                <a:miter lim="800000"/>
                <a:headEnd/>
                <a:tailEnd/>
              </a:ln>
            </p:spPr>
            <p:txBody>
              <a:bodyPr/>
              <a:lstStyle/>
              <a:p>
                <a:endParaRPr lang="ja-JP" altLang="en-US">
                  <a:cs typeface="Arial" charset="0"/>
                </a:endParaRPr>
              </a:p>
            </p:txBody>
          </p:sp>
        </p:grpSp>
        <p:grpSp>
          <p:nvGrpSpPr>
            <p:cNvPr id="62" name="Group 33"/>
            <p:cNvGrpSpPr>
              <a:grpSpLocks noChangeAspect="1"/>
            </p:cNvGrpSpPr>
            <p:nvPr/>
          </p:nvGrpSpPr>
          <p:grpSpPr bwMode="auto">
            <a:xfrm>
              <a:off x="1117" y="3533"/>
              <a:ext cx="37" cy="94"/>
              <a:chOff x="3105" y="2010"/>
              <a:chExt cx="36" cy="92"/>
            </a:xfrm>
          </p:grpSpPr>
          <p:sp>
            <p:nvSpPr>
              <p:cNvPr id="87" name="Freeform 34"/>
              <p:cNvSpPr>
                <a:spLocks noChangeAspect="1"/>
              </p:cNvSpPr>
              <p:nvPr/>
            </p:nvSpPr>
            <p:spPr bwMode="auto">
              <a:xfrm>
                <a:off x="3105" y="2010"/>
                <a:ext cx="36" cy="92"/>
              </a:xfrm>
              <a:custGeom>
                <a:avLst/>
                <a:gdLst>
                  <a:gd name="T0" fmla="*/ 18 w 36"/>
                  <a:gd name="T1" fmla="*/ 0 h 92"/>
                  <a:gd name="T2" fmla="*/ 17 w 36"/>
                  <a:gd name="T3" fmla="*/ 0 h 92"/>
                  <a:gd name="T4" fmla="*/ 16 w 36"/>
                  <a:gd name="T5" fmla="*/ 0 h 92"/>
                  <a:gd name="T6" fmla="*/ 15 w 36"/>
                  <a:gd name="T7" fmla="*/ 1 h 92"/>
                  <a:gd name="T8" fmla="*/ 14 w 36"/>
                  <a:gd name="T9" fmla="*/ 1 h 92"/>
                  <a:gd name="T10" fmla="*/ 14 w 36"/>
                  <a:gd name="T11" fmla="*/ 1 h 92"/>
                  <a:gd name="T12" fmla="*/ 13 w 36"/>
                  <a:gd name="T13" fmla="*/ 2 h 92"/>
                  <a:gd name="T14" fmla="*/ 11 w 36"/>
                  <a:gd name="T15" fmla="*/ 2 h 92"/>
                  <a:gd name="T16" fmla="*/ 11 w 36"/>
                  <a:gd name="T17" fmla="*/ 3 h 92"/>
                  <a:gd name="T18" fmla="*/ 10 w 36"/>
                  <a:gd name="T19" fmla="*/ 4 h 92"/>
                  <a:gd name="T20" fmla="*/ 9 w 36"/>
                  <a:gd name="T21" fmla="*/ 5 h 92"/>
                  <a:gd name="T22" fmla="*/ 8 w 36"/>
                  <a:gd name="T23" fmla="*/ 6 h 92"/>
                  <a:gd name="T24" fmla="*/ 8 w 36"/>
                  <a:gd name="T25" fmla="*/ 8 h 92"/>
                  <a:gd name="T26" fmla="*/ 7 w 36"/>
                  <a:gd name="T27" fmla="*/ 9 h 92"/>
                  <a:gd name="T28" fmla="*/ 6 w 36"/>
                  <a:gd name="T29" fmla="*/ 10 h 92"/>
                  <a:gd name="T30" fmla="*/ 5 w 36"/>
                  <a:gd name="T31" fmla="*/ 13 h 92"/>
                  <a:gd name="T32" fmla="*/ 4 w 36"/>
                  <a:gd name="T33" fmla="*/ 17 h 92"/>
                  <a:gd name="T34" fmla="*/ 3 w 36"/>
                  <a:gd name="T35" fmla="*/ 20 h 92"/>
                  <a:gd name="T36" fmla="*/ 2 w 36"/>
                  <a:gd name="T37" fmla="*/ 24 h 92"/>
                  <a:gd name="T38" fmla="*/ 1 w 36"/>
                  <a:gd name="T39" fmla="*/ 28 h 92"/>
                  <a:gd name="T40" fmla="*/ 1 w 36"/>
                  <a:gd name="T41" fmla="*/ 32 h 92"/>
                  <a:gd name="T42" fmla="*/ 0 w 36"/>
                  <a:gd name="T43" fmla="*/ 37 h 92"/>
                  <a:gd name="T44" fmla="*/ 0 w 36"/>
                  <a:gd name="T45" fmla="*/ 41 h 92"/>
                  <a:gd name="T46" fmla="*/ 0 w 36"/>
                  <a:gd name="T47" fmla="*/ 46 h 92"/>
                  <a:gd name="T48" fmla="*/ 0 w 36"/>
                  <a:gd name="T49" fmla="*/ 51 h 92"/>
                  <a:gd name="T50" fmla="*/ 0 w 36"/>
                  <a:gd name="T51" fmla="*/ 55 h 92"/>
                  <a:gd name="T52" fmla="*/ 1 w 36"/>
                  <a:gd name="T53" fmla="*/ 60 h 92"/>
                  <a:gd name="T54" fmla="*/ 1 w 36"/>
                  <a:gd name="T55" fmla="*/ 64 h 92"/>
                  <a:gd name="T56" fmla="*/ 2 w 36"/>
                  <a:gd name="T57" fmla="*/ 68 h 92"/>
                  <a:gd name="T58" fmla="*/ 3 w 36"/>
                  <a:gd name="T59" fmla="*/ 72 h 92"/>
                  <a:gd name="T60" fmla="*/ 4 w 36"/>
                  <a:gd name="T61" fmla="*/ 76 h 92"/>
                  <a:gd name="T62" fmla="*/ 5 w 36"/>
                  <a:gd name="T63" fmla="*/ 79 h 92"/>
                  <a:gd name="T64" fmla="*/ 6 w 36"/>
                  <a:gd name="T65" fmla="*/ 82 h 92"/>
                  <a:gd name="T66" fmla="*/ 7 w 36"/>
                  <a:gd name="T67" fmla="*/ 83 h 92"/>
                  <a:gd name="T68" fmla="*/ 8 w 36"/>
                  <a:gd name="T69" fmla="*/ 84 h 92"/>
                  <a:gd name="T70" fmla="*/ 8 w 36"/>
                  <a:gd name="T71" fmla="*/ 85 h 92"/>
                  <a:gd name="T72" fmla="*/ 9 w 36"/>
                  <a:gd name="T73" fmla="*/ 87 h 92"/>
                  <a:gd name="T74" fmla="*/ 10 w 36"/>
                  <a:gd name="T75" fmla="*/ 88 h 92"/>
                  <a:gd name="T76" fmla="*/ 11 w 36"/>
                  <a:gd name="T77" fmla="*/ 89 h 92"/>
                  <a:gd name="T78" fmla="*/ 11 w 36"/>
                  <a:gd name="T79" fmla="*/ 89 h 92"/>
                  <a:gd name="T80" fmla="*/ 13 w 36"/>
                  <a:gd name="T81" fmla="*/ 90 h 92"/>
                  <a:gd name="T82" fmla="*/ 14 w 36"/>
                  <a:gd name="T83" fmla="*/ 90 h 92"/>
                  <a:gd name="T84" fmla="*/ 14 w 36"/>
                  <a:gd name="T85" fmla="*/ 92 h 92"/>
                  <a:gd name="T86" fmla="*/ 15 w 36"/>
                  <a:gd name="T87" fmla="*/ 92 h 92"/>
                  <a:gd name="T88" fmla="*/ 16 w 36"/>
                  <a:gd name="T89" fmla="*/ 92 h 92"/>
                  <a:gd name="T90" fmla="*/ 17 w 36"/>
                  <a:gd name="T91" fmla="*/ 92 h 92"/>
                  <a:gd name="T92" fmla="*/ 18 w 36"/>
                  <a:gd name="T93" fmla="*/ 92 h 92"/>
                  <a:gd name="T94" fmla="*/ 36 w 36"/>
                  <a:gd name="T95" fmla="*/ 92 h 92"/>
                  <a:gd name="T96" fmla="*/ 36 w 36"/>
                  <a:gd name="T97" fmla="*/ 0 h 92"/>
                  <a:gd name="T98" fmla="*/ 18 w 36"/>
                  <a:gd name="T99" fmla="*/ 0 h 9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6"/>
                  <a:gd name="T151" fmla="*/ 0 h 92"/>
                  <a:gd name="T152" fmla="*/ 36 w 36"/>
                  <a:gd name="T153" fmla="*/ 92 h 9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6" h="92">
                    <a:moveTo>
                      <a:pt x="18" y="0"/>
                    </a:moveTo>
                    <a:lnTo>
                      <a:pt x="17" y="0"/>
                    </a:lnTo>
                    <a:lnTo>
                      <a:pt x="16" y="0"/>
                    </a:lnTo>
                    <a:lnTo>
                      <a:pt x="15" y="1"/>
                    </a:lnTo>
                    <a:lnTo>
                      <a:pt x="14" y="1"/>
                    </a:lnTo>
                    <a:lnTo>
                      <a:pt x="13" y="2"/>
                    </a:lnTo>
                    <a:lnTo>
                      <a:pt x="11" y="2"/>
                    </a:lnTo>
                    <a:lnTo>
                      <a:pt x="11" y="3"/>
                    </a:lnTo>
                    <a:lnTo>
                      <a:pt x="10" y="4"/>
                    </a:lnTo>
                    <a:lnTo>
                      <a:pt x="9" y="5"/>
                    </a:lnTo>
                    <a:lnTo>
                      <a:pt x="8" y="6"/>
                    </a:lnTo>
                    <a:lnTo>
                      <a:pt x="8" y="8"/>
                    </a:lnTo>
                    <a:lnTo>
                      <a:pt x="7" y="9"/>
                    </a:lnTo>
                    <a:lnTo>
                      <a:pt x="6" y="10"/>
                    </a:lnTo>
                    <a:lnTo>
                      <a:pt x="5" y="13"/>
                    </a:lnTo>
                    <a:lnTo>
                      <a:pt x="4" y="17"/>
                    </a:lnTo>
                    <a:lnTo>
                      <a:pt x="3" y="20"/>
                    </a:lnTo>
                    <a:lnTo>
                      <a:pt x="2" y="24"/>
                    </a:lnTo>
                    <a:lnTo>
                      <a:pt x="1" y="28"/>
                    </a:lnTo>
                    <a:lnTo>
                      <a:pt x="1" y="32"/>
                    </a:lnTo>
                    <a:lnTo>
                      <a:pt x="0" y="37"/>
                    </a:lnTo>
                    <a:lnTo>
                      <a:pt x="0" y="41"/>
                    </a:lnTo>
                    <a:lnTo>
                      <a:pt x="0" y="46"/>
                    </a:lnTo>
                    <a:lnTo>
                      <a:pt x="0" y="51"/>
                    </a:lnTo>
                    <a:lnTo>
                      <a:pt x="0" y="55"/>
                    </a:lnTo>
                    <a:lnTo>
                      <a:pt x="1" y="60"/>
                    </a:lnTo>
                    <a:lnTo>
                      <a:pt x="1" y="64"/>
                    </a:lnTo>
                    <a:lnTo>
                      <a:pt x="2" y="68"/>
                    </a:lnTo>
                    <a:lnTo>
                      <a:pt x="3" y="72"/>
                    </a:lnTo>
                    <a:lnTo>
                      <a:pt x="4" y="76"/>
                    </a:lnTo>
                    <a:lnTo>
                      <a:pt x="5" y="79"/>
                    </a:lnTo>
                    <a:lnTo>
                      <a:pt x="6" y="82"/>
                    </a:lnTo>
                    <a:lnTo>
                      <a:pt x="7" y="83"/>
                    </a:lnTo>
                    <a:lnTo>
                      <a:pt x="8" y="84"/>
                    </a:lnTo>
                    <a:lnTo>
                      <a:pt x="8" y="85"/>
                    </a:lnTo>
                    <a:lnTo>
                      <a:pt x="9" y="87"/>
                    </a:lnTo>
                    <a:lnTo>
                      <a:pt x="10" y="88"/>
                    </a:lnTo>
                    <a:lnTo>
                      <a:pt x="11" y="89"/>
                    </a:lnTo>
                    <a:lnTo>
                      <a:pt x="13" y="90"/>
                    </a:lnTo>
                    <a:lnTo>
                      <a:pt x="14" y="90"/>
                    </a:lnTo>
                    <a:lnTo>
                      <a:pt x="14" y="92"/>
                    </a:lnTo>
                    <a:lnTo>
                      <a:pt x="15" y="92"/>
                    </a:lnTo>
                    <a:lnTo>
                      <a:pt x="16" y="92"/>
                    </a:lnTo>
                    <a:lnTo>
                      <a:pt x="17" y="92"/>
                    </a:lnTo>
                    <a:lnTo>
                      <a:pt x="18" y="92"/>
                    </a:lnTo>
                    <a:lnTo>
                      <a:pt x="36" y="92"/>
                    </a:lnTo>
                    <a:lnTo>
                      <a:pt x="36" y="0"/>
                    </a:lnTo>
                    <a:lnTo>
                      <a:pt x="18" y="0"/>
                    </a:lnTo>
                    <a:close/>
                  </a:path>
                </a:pathLst>
              </a:custGeom>
              <a:solidFill>
                <a:srgbClr val="FFCC66"/>
              </a:solidFill>
              <a:ln w="9525">
                <a:noFill/>
                <a:round/>
                <a:headEnd/>
                <a:tailEnd/>
              </a:ln>
            </p:spPr>
            <p:txBody>
              <a:bodyPr/>
              <a:lstStyle/>
              <a:p>
                <a:endParaRPr lang="ja-JP" altLang="en-US"/>
              </a:p>
            </p:txBody>
          </p:sp>
          <p:sp>
            <p:nvSpPr>
              <p:cNvPr id="88" name="Freeform 35"/>
              <p:cNvSpPr>
                <a:spLocks noChangeAspect="1"/>
              </p:cNvSpPr>
              <p:nvPr/>
            </p:nvSpPr>
            <p:spPr bwMode="auto">
              <a:xfrm>
                <a:off x="3105" y="2010"/>
                <a:ext cx="36" cy="92"/>
              </a:xfrm>
              <a:custGeom>
                <a:avLst/>
                <a:gdLst>
                  <a:gd name="T0" fmla="*/ 18 w 36"/>
                  <a:gd name="T1" fmla="*/ 0 h 92"/>
                  <a:gd name="T2" fmla="*/ 17 w 36"/>
                  <a:gd name="T3" fmla="*/ 0 h 92"/>
                  <a:gd name="T4" fmla="*/ 16 w 36"/>
                  <a:gd name="T5" fmla="*/ 0 h 92"/>
                  <a:gd name="T6" fmla="*/ 15 w 36"/>
                  <a:gd name="T7" fmla="*/ 1 h 92"/>
                  <a:gd name="T8" fmla="*/ 14 w 36"/>
                  <a:gd name="T9" fmla="*/ 1 h 92"/>
                  <a:gd name="T10" fmla="*/ 14 w 36"/>
                  <a:gd name="T11" fmla="*/ 1 h 92"/>
                  <a:gd name="T12" fmla="*/ 13 w 36"/>
                  <a:gd name="T13" fmla="*/ 2 h 92"/>
                  <a:gd name="T14" fmla="*/ 11 w 36"/>
                  <a:gd name="T15" fmla="*/ 2 h 92"/>
                  <a:gd name="T16" fmla="*/ 11 w 36"/>
                  <a:gd name="T17" fmla="*/ 3 h 92"/>
                  <a:gd name="T18" fmla="*/ 10 w 36"/>
                  <a:gd name="T19" fmla="*/ 4 h 92"/>
                  <a:gd name="T20" fmla="*/ 9 w 36"/>
                  <a:gd name="T21" fmla="*/ 5 h 92"/>
                  <a:gd name="T22" fmla="*/ 8 w 36"/>
                  <a:gd name="T23" fmla="*/ 6 h 92"/>
                  <a:gd name="T24" fmla="*/ 8 w 36"/>
                  <a:gd name="T25" fmla="*/ 8 h 92"/>
                  <a:gd name="T26" fmla="*/ 7 w 36"/>
                  <a:gd name="T27" fmla="*/ 9 h 92"/>
                  <a:gd name="T28" fmla="*/ 6 w 36"/>
                  <a:gd name="T29" fmla="*/ 10 h 92"/>
                  <a:gd name="T30" fmla="*/ 5 w 36"/>
                  <a:gd name="T31" fmla="*/ 13 h 92"/>
                  <a:gd name="T32" fmla="*/ 4 w 36"/>
                  <a:gd name="T33" fmla="*/ 17 h 92"/>
                  <a:gd name="T34" fmla="*/ 3 w 36"/>
                  <a:gd name="T35" fmla="*/ 20 h 92"/>
                  <a:gd name="T36" fmla="*/ 2 w 36"/>
                  <a:gd name="T37" fmla="*/ 24 h 92"/>
                  <a:gd name="T38" fmla="*/ 1 w 36"/>
                  <a:gd name="T39" fmla="*/ 28 h 92"/>
                  <a:gd name="T40" fmla="*/ 1 w 36"/>
                  <a:gd name="T41" fmla="*/ 32 h 92"/>
                  <a:gd name="T42" fmla="*/ 0 w 36"/>
                  <a:gd name="T43" fmla="*/ 37 h 92"/>
                  <a:gd name="T44" fmla="*/ 0 w 36"/>
                  <a:gd name="T45" fmla="*/ 41 h 92"/>
                  <a:gd name="T46" fmla="*/ 0 w 36"/>
                  <a:gd name="T47" fmla="*/ 46 h 92"/>
                  <a:gd name="T48" fmla="*/ 0 w 36"/>
                  <a:gd name="T49" fmla="*/ 51 h 92"/>
                  <a:gd name="T50" fmla="*/ 0 w 36"/>
                  <a:gd name="T51" fmla="*/ 55 h 92"/>
                  <a:gd name="T52" fmla="*/ 1 w 36"/>
                  <a:gd name="T53" fmla="*/ 60 h 92"/>
                  <a:gd name="T54" fmla="*/ 1 w 36"/>
                  <a:gd name="T55" fmla="*/ 64 h 92"/>
                  <a:gd name="T56" fmla="*/ 2 w 36"/>
                  <a:gd name="T57" fmla="*/ 68 h 92"/>
                  <a:gd name="T58" fmla="*/ 3 w 36"/>
                  <a:gd name="T59" fmla="*/ 72 h 92"/>
                  <a:gd name="T60" fmla="*/ 4 w 36"/>
                  <a:gd name="T61" fmla="*/ 76 h 92"/>
                  <a:gd name="T62" fmla="*/ 5 w 36"/>
                  <a:gd name="T63" fmla="*/ 79 h 92"/>
                  <a:gd name="T64" fmla="*/ 6 w 36"/>
                  <a:gd name="T65" fmla="*/ 82 h 92"/>
                  <a:gd name="T66" fmla="*/ 7 w 36"/>
                  <a:gd name="T67" fmla="*/ 83 h 92"/>
                  <a:gd name="T68" fmla="*/ 8 w 36"/>
                  <a:gd name="T69" fmla="*/ 84 h 92"/>
                  <a:gd name="T70" fmla="*/ 8 w 36"/>
                  <a:gd name="T71" fmla="*/ 85 h 92"/>
                  <a:gd name="T72" fmla="*/ 9 w 36"/>
                  <a:gd name="T73" fmla="*/ 87 h 92"/>
                  <a:gd name="T74" fmla="*/ 10 w 36"/>
                  <a:gd name="T75" fmla="*/ 88 h 92"/>
                  <a:gd name="T76" fmla="*/ 11 w 36"/>
                  <a:gd name="T77" fmla="*/ 89 h 92"/>
                  <a:gd name="T78" fmla="*/ 11 w 36"/>
                  <a:gd name="T79" fmla="*/ 89 h 92"/>
                  <a:gd name="T80" fmla="*/ 13 w 36"/>
                  <a:gd name="T81" fmla="*/ 90 h 92"/>
                  <a:gd name="T82" fmla="*/ 14 w 36"/>
                  <a:gd name="T83" fmla="*/ 90 h 92"/>
                  <a:gd name="T84" fmla="*/ 14 w 36"/>
                  <a:gd name="T85" fmla="*/ 92 h 92"/>
                  <a:gd name="T86" fmla="*/ 15 w 36"/>
                  <a:gd name="T87" fmla="*/ 92 h 92"/>
                  <a:gd name="T88" fmla="*/ 16 w 36"/>
                  <a:gd name="T89" fmla="*/ 92 h 92"/>
                  <a:gd name="T90" fmla="*/ 17 w 36"/>
                  <a:gd name="T91" fmla="*/ 92 h 92"/>
                  <a:gd name="T92" fmla="*/ 18 w 36"/>
                  <a:gd name="T93" fmla="*/ 92 h 92"/>
                  <a:gd name="T94" fmla="*/ 36 w 36"/>
                  <a:gd name="T95" fmla="*/ 92 h 92"/>
                  <a:gd name="T96" fmla="*/ 36 w 36"/>
                  <a:gd name="T97" fmla="*/ 0 h 92"/>
                  <a:gd name="T98" fmla="*/ 18 w 36"/>
                  <a:gd name="T99" fmla="*/ 0 h 9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6"/>
                  <a:gd name="T151" fmla="*/ 0 h 92"/>
                  <a:gd name="T152" fmla="*/ 36 w 36"/>
                  <a:gd name="T153" fmla="*/ 92 h 9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6" h="92">
                    <a:moveTo>
                      <a:pt x="18" y="0"/>
                    </a:moveTo>
                    <a:lnTo>
                      <a:pt x="17" y="0"/>
                    </a:lnTo>
                    <a:lnTo>
                      <a:pt x="16" y="0"/>
                    </a:lnTo>
                    <a:lnTo>
                      <a:pt x="15" y="1"/>
                    </a:lnTo>
                    <a:lnTo>
                      <a:pt x="14" y="1"/>
                    </a:lnTo>
                    <a:lnTo>
                      <a:pt x="13" y="2"/>
                    </a:lnTo>
                    <a:lnTo>
                      <a:pt x="11" y="2"/>
                    </a:lnTo>
                    <a:lnTo>
                      <a:pt x="11" y="3"/>
                    </a:lnTo>
                    <a:lnTo>
                      <a:pt x="10" y="4"/>
                    </a:lnTo>
                    <a:lnTo>
                      <a:pt x="9" y="5"/>
                    </a:lnTo>
                    <a:lnTo>
                      <a:pt x="8" y="6"/>
                    </a:lnTo>
                    <a:lnTo>
                      <a:pt x="8" y="8"/>
                    </a:lnTo>
                    <a:lnTo>
                      <a:pt x="7" y="9"/>
                    </a:lnTo>
                    <a:lnTo>
                      <a:pt x="6" y="10"/>
                    </a:lnTo>
                    <a:lnTo>
                      <a:pt x="5" y="13"/>
                    </a:lnTo>
                    <a:lnTo>
                      <a:pt x="4" y="17"/>
                    </a:lnTo>
                    <a:lnTo>
                      <a:pt x="3" y="20"/>
                    </a:lnTo>
                    <a:lnTo>
                      <a:pt x="2" y="24"/>
                    </a:lnTo>
                    <a:lnTo>
                      <a:pt x="1" y="28"/>
                    </a:lnTo>
                    <a:lnTo>
                      <a:pt x="1" y="32"/>
                    </a:lnTo>
                    <a:lnTo>
                      <a:pt x="0" y="37"/>
                    </a:lnTo>
                    <a:lnTo>
                      <a:pt x="0" y="41"/>
                    </a:lnTo>
                    <a:lnTo>
                      <a:pt x="0" y="46"/>
                    </a:lnTo>
                    <a:lnTo>
                      <a:pt x="0" y="51"/>
                    </a:lnTo>
                    <a:lnTo>
                      <a:pt x="0" y="55"/>
                    </a:lnTo>
                    <a:lnTo>
                      <a:pt x="1" y="60"/>
                    </a:lnTo>
                    <a:lnTo>
                      <a:pt x="1" y="64"/>
                    </a:lnTo>
                    <a:lnTo>
                      <a:pt x="2" y="68"/>
                    </a:lnTo>
                    <a:lnTo>
                      <a:pt x="3" y="72"/>
                    </a:lnTo>
                    <a:lnTo>
                      <a:pt x="4" y="76"/>
                    </a:lnTo>
                    <a:lnTo>
                      <a:pt x="5" y="79"/>
                    </a:lnTo>
                    <a:lnTo>
                      <a:pt x="6" y="82"/>
                    </a:lnTo>
                    <a:lnTo>
                      <a:pt x="7" y="83"/>
                    </a:lnTo>
                    <a:lnTo>
                      <a:pt x="8" y="84"/>
                    </a:lnTo>
                    <a:lnTo>
                      <a:pt x="8" y="85"/>
                    </a:lnTo>
                    <a:lnTo>
                      <a:pt x="9" y="87"/>
                    </a:lnTo>
                    <a:lnTo>
                      <a:pt x="10" y="88"/>
                    </a:lnTo>
                    <a:lnTo>
                      <a:pt x="11" y="89"/>
                    </a:lnTo>
                    <a:lnTo>
                      <a:pt x="13" y="90"/>
                    </a:lnTo>
                    <a:lnTo>
                      <a:pt x="14" y="90"/>
                    </a:lnTo>
                    <a:lnTo>
                      <a:pt x="14" y="92"/>
                    </a:lnTo>
                    <a:lnTo>
                      <a:pt x="15" y="92"/>
                    </a:lnTo>
                    <a:lnTo>
                      <a:pt x="16" y="92"/>
                    </a:lnTo>
                    <a:lnTo>
                      <a:pt x="17" y="92"/>
                    </a:lnTo>
                    <a:lnTo>
                      <a:pt x="18" y="92"/>
                    </a:lnTo>
                    <a:lnTo>
                      <a:pt x="36" y="92"/>
                    </a:lnTo>
                    <a:lnTo>
                      <a:pt x="36" y="0"/>
                    </a:lnTo>
                    <a:lnTo>
                      <a:pt x="18" y="0"/>
                    </a:lnTo>
                    <a:close/>
                  </a:path>
                </a:pathLst>
              </a:custGeom>
              <a:noFill/>
              <a:ln w="6350" cap="rnd">
                <a:solidFill>
                  <a:srgbClr val="000000"/>
                </a:solidFill>
                <a:prstDash val="solid"/>
                <a:round/>
                <a:headEnd/>
                <a:tailEnd/>
              </a:ln>
            </p:spPr>
            <p:txBody>
              <a:bodyPr/>
              <a:lstStyle/>
              <a:p>
                <a:endParaRPr lang="ja-JP" altLang="en-US"/>
              </a:p>
            </p:txBody>
          </p:sp>
        </p:grpSp>
        <p:grpSp>
          <p:nvGrpSpPr>
            <p:cNvPr id="63" name="Group 36"/>
            <p:cNvGrpSpPr>
              <a:grpSpLocks noChangeAspect="1"/>
            </p:cNvGrpSpPr>
            <p:nvPr/>
          </p:nvGrpSpPr>
          <p:grpSpPr bwMode="auto">
            <a:xfrm>
              <a:off x="1229" y="3525"/>
              <a:ext cx="62" cy="111"/>
              <a:chOff x="3215" y="2002"/>
              <a:chExt cx="61" cy="109"/>
            </a:xfrm>
          </p:grpSpPr>
          <p:sp>
            <p:nvSpPr>
              <p:cNvPr id="85" name="Rectangle 37"/>
              <p:cNvSpPr>
                <a:spLocks noChangeAspect="1" noChangeArrowheads="1"/>
              </p:cNvSpPr>
              <p:nvPr/>
            </p:nvSpPr>
            <p:spPr bwMode="auto">
              <a:xfrm>
                <a:off x="3215" y="2002"/>
                <a:ext cx="61" cy="109"/>
              </a:xfrm>
              <a:prstGeom prst="rect">
                <a:avLst/>
              </a:prstGeom>
              <a:solidFill>
                <a:srgbClr val="FFCC66"/>
              </a:solidFill>
              <a:ln w="9525">
                <a:noFill/>
                <a:miter lim="800000"/>
                <a:headEnd/>
                <a:tailEnd/>
              </a:ln>
            </p:spPr>
            <p:txBody>
              <a:bodyPr/>
              <a:lstStyle/>
              <a:p>
                <a:endParaRPr lang="ja-JP" altLang="en-US">
                  <a:cs typeface="Arial" charset="0"/>
                </a:endParaRPr>
              </a:p>
            </p:txBody>
          </p:sp>
          <p:sp>
            <p:nvSpPr>
              <p:cNvPr id="86" name="Rectangle 38"/>
              <p:cNvSpPr>
                <a:spLocks noChangeAspect="1" noChangeArrowheads="1"/>
              </p:cNvSpPr>
              <p:nvPr/>
            </p:nvSpPr>
            <p:spPr bwMode="auto">
              <a:xfrm>
                <a:off x="3215" y="2002"/>
                <a:ext cx="61" cy="109"/>
              </a:xfrm>
              <a:prstGeom prst="rect">
                <a:avLst/>
              </a:prstGeom>
              <a:noFill/>
              <a:ln w="6350" cap="rnd">
                <a:solidFill>
                  <a:srgbClr val="000000"/>
                </a:solidFill>
                <a:miter lim="800000"/>
                <a:headEnd/>
                <a:tailEnd/>
              </a:ln>
            </p:spPr>
            <p:txBody>
              <a:bodyPr/>
              <a:lstStyle/>
              <a:p>
                <a:endParaRPr lang="ja-JP" altLang="en-US">
                  <a:cs typeface="Arial" charset="0"/>
                </a:endParaRPr>
              </a:p>
            </p:txBody>
          </p:sp>
        </p:grpSp>
        <p:grpSp>
          <p:nvGrpSpPr>
            <p:cNvPr id="64" name="Group 39"/>
            <p:cNvGrpSpPr>
              <a:grpSpLocks noChangeAspect="1"/>
            </p:cNvGrpSpPr>
            <p:nvPr/>
          </p:nvGrpSpPr>
          <p:grpSpPr bwMode="auto">
            <a:xfrm>
              <a:off x="1194" y="3542"/>
              <a:ext cx="132" cy="78"/>
              <a:chOff x="3181" y="2019"/>
              <a:chExt cx="129" cy="76"/>
            </a:xfrm>
          </p:grpSpPr>
          <p:sp>
            <p:nvSpPr>
              <p:cNvPr id="83" name="Rectangle 40"/>
              <p:cNvSpPr>
                <a:spLocks noChangeAspect="1" noChangeArrowheads="1"/>
              </p:cNvSpPr>
              <p:nvPr/>
            </p:nvSpPr>
            <p:spPr bwMode="auto">
              <a:xfrm>
                <a:off x="3181" y="2019"/>
                <a:ext cx="129" cy="76"/>
              </a:xfrm>
              <a:prstGeom prst="rect">
                <a:avLst/>
              </a:prstGeom>
              <a:solidFill>
                <a:srgbClr val="FFCC66"/>
              </a:solidFill>
              <a:ln w="9525">
                <a:noFill/>
                <a:miter lim="800000"/>
                <a:headEnd/>
                <a:tailEnd/>
              </a:ln>
            </p:spPr>
            <p:txBody>
              <a:bodyPr/>
              <a:lstStyle/>
              <a:p>
                <a:endParaRPr lang="ja-JP" altLang="en-US">
                  <a:cs typeface="Arial" charset="0"/>
                </a:endParaRPr>
              </a:p>
            </p:txBody>
          </p:sp>
          <p:sp>
            <p:nvSpPr>
              <p:cNvPr id="84" name="Rectangle 41"/>
              <p:cNvSpPr>
                <a:spLocks noChangeAspect="1" noChangeArrowheads="1"/>
              </p:cNvSpPr>
              <p:nvPr/>
            </p:nvSpPr>
            <p:spPr bwMode="auto">
              <a:xfrm>
                <a:off x="3181" y="2019"/>
                <a:ext cx="129" cy="76"/>
              </a:xfrm>
              <a:prstGeom prst="rect">
                <a:avLst/>
              </a:prstGeom>
              <a:noFill/>
              <a:ln w="1588" cap="rnd">
                <a:solidFill>
                  <a:srgbClr val="000000"/>
                </a:solidFill>
                <a:miter lim="800000"/>
                <a:headEnd/>
                <a:tailEnd/>
              </a:ln>
            </p:spPr>
            <p:txBody>
              <a:bodyPr/>
              <a:lstStyle/>
              <a:p>
                <a:endParaRPr lang="ja-JP" altLang="en-US">
                  <a:cs typeface="Arial" charset="0"/>
                </a:endParaRPr>
              </a:p>
            </p:txBody>
          </p:sp>
        </p:grpSp>
        <p:grpSp>
          <p:nvGrpSpPr>
            <p:cNvPr id="65" name="Group 42"/>
            <p:cNvGrpSpPr>
              <a:grpSpLocks noChangeAspect="1"/>
            </p:cNvGrpSpPr>
            <p:nvPr/>
          </p:nvGrpSpPr>
          <p:grpSpPr bwMode="auto">
            <a:xfrm>
              <a:off x="1152" y="3523"/>
              <a:ext cx="43" cy="114"/>
              <a:chOff x="3139" y="2000"/>
              <a:chExt cx="43" cy="112"/>
            </a:xfrm>
          </p:grpSpPr>
          <p:sp>
            <p:nvSpPr>
              <p:cNvPr id="81" name="Rectangle 43"/>
              <p:cNvSpPr>
                <a:spLocks noChangeAspect="1" noChangeArrowheads="1"/>
              </p:cNvSpPr>
              <p:nvPr/>
            </p:nvSpPr>
            <p:spPr bwMode="auto">
              <a:xfrm>
                <a:off x="3139" y="2000"/>
                <a:ext cx="43" cy="112"/>
              </a:xfrm>
              <a:prstGeom prst="rect">
                <a:avLst/>
              </a:prstGeom>
              <a:solidFill>
                <a:srgbClr val="FFCC66"/>
              </a:solidFill>
              <a:ln w="9525">
                <a:noFill/>
                <a:miter lim="800000"/>
                <a:headEnd/>
                <a:tailEnd/>
              </a:ln>
            </p:spPr>
            <p:txBody>
              <a:bodyPr/>
              <a:lstStyle/>
              <a:p>
                <a:endParaRPr lang="ja-JP" altLang="en-US">
                  <a:cs typeface="Arial" charset="0"/>
                </a:endParaRPr>
              </a:p>
            </p:txBody>
          </p:sp>
          <p:sp>
            <p:nvSpPr>
              <p:cNvPr id="82" name="Rectangle 44"/>
              <p:cNvSpPr>
                <a:spLocks noChangeAspect="1" noChangeArrowheads="1"/>
              </p:cNvSpPr>
              <p:nvPr/>
            </p:nvSpPr>
            <p:spPr bwMode="auto">
              <a:xfrm>
                <a:off x="3139" y="2000"/>
                <a:ext cx="43" cy="112"/>
              </a:xfrm>
              <a:prstGeom prst="rect">
                <a:avLst/>
              </a:prstGeom>
              <a:noFill/>
              <a:ln w="6350" cap="rnd">
                <a:solidFill>
                  <a:srgbClr val="000000"/>
                </a:solidFill>
                <a:miter lim="800000"/>
                <a:headEnd/>
                <a:tailEnd/>
              </a:ln>
            </p:spPr>
            <p:txBody>
              <a:bodyPr/>
              <a:lstStyle/>
              <a:p>
                <a:endParaRPr lang="ja-JP" altLang="en-US">
                  <a:cs typeface="Arial" charset="0"/>
                </a:endParaRPr>
              </a:p>
            </p:txBody>
          </p:sp>
        </p:grpSp>
        <p:grpSp>
          <p:nvGrpSpPr>
            <p:cNvPr id="66" name="Group 45"/>
            <p:cNvGrpSpPr>
              <a:grpSpLocks noChangeAspect="1"/>
            </p:cNvGrpSpPr>
            <p:nvPr/>
          </p:nvGrpSpPr>
          <p:grpSpPr bwMode="auto">
            <a:xfrm>
              <a:off x="1367" y="3532"/>
              <a:ext cx="37" cy="95"/>
              <a:chOff x="3351" y="2009"/>
              <a:chExt cx="36" cy="93"/>
            </a:xfrm>
          </p:grpSpPr>
          <p:sp>
            <p:nvSpPr>
              <p:cNvPr id="79" name="Freeform 46"/>
              <p:cNvSpPr>
                <a:spLocks noChangeAspect="1"/>
              </p:cNvSpPr>
              <p:nvPr/>
            </p:nvSpPr>
            <p:spPr bwMode="auto">
              <a:xfrm>
                <a:off x="3351" y="2009"/>
                <a:ext cx="36" cy="93"/>
              </a:xfrm>
              <a:custGeom>
                <a:avLst/>
                <a:gdLst>
                  <a:gd name="T0" fmla="*/ 18 w 36"/>
                  <a:gd name="T1" fmla="*/ 0 h 93"/>
                  <a:gd name="T2" fmla="*/ 19 w 36"/>
                  <a:gd name="T3" fmla="*/ 0 h 93"/>
                  <a:gd name="T4" fmla="*/ 20 w 36"/>
                  <a:gd name="T5" fmla="*/ 0 h 93"/>
                  <a:gd name="T6" fmla="*/ 21 w 36"/>
                  <a:gd name="T7" fmla="*/ 1 h 93"/>
                  <a:gd name="T8" fmla="*/ 21 w 36"/>
                  <a:gd name="T9" fmla="*/ 2 h 93"/>
                  <a:gd name="T10" fmla="*/ 23 w 36"/>
                  <a:gd name="T11" fmla="*/ 2 h 93"/>
                  <a:gd name="T12" fmla="*/ 23 w 36"/>
                  <a:gd name="T13" fmla="*/ 3 h 93"/>
                  <a:gd name="T14" fmla="*/ 24 w 36"/>
                  <a:gd name="T15" fmla="*/ 4 h 93"/>
                  <a:gd name="T16" fmla="*/ 25 w 36"/>
                  <a:gd name="T17" fmla="*/ 4 h 93"/>
                  <a:gd name="T18" fmla="*/ 26 w 36"/>
                  <a:gd name="T19" fmla="*/ 5 h 93"/>
                  <a:gd name="T20" fmla="*/ 26 w 36"/>
                  <a:gd name="T21" fmla="*/ 6 h 93"/>
                  <a:gd name="T22" fmla="*/ 27 w 36"/>
                  <a:gd name="T23" fmla="*/ 8 h 93"/>
                  <a:gd name="T24" fmla="*/ 28 w 36"/>
                  <a:gd name="T25" fmla="*/ 8 h 93"/>
                  <a:gd name="T26" fmla="*/ 28 w 36"/>
                  <a:gd name="T27" fmla="*/ 10 h 93"/>
                  <a:gd name="T28" fmla="*/ 29 w 36"/>
                  <a:gd name="T29" fmla="*/ 11 h 93"/>
                  <a:gd name="T30" fmla="*/ 30 w 36"/>
                  <a:gd name="T31" fmla="*/ 14 h 93"/>
                  <a:gd name="T32" fmla="*/ 32 w 36"/>
                  <a:gd name="T33" fmla="*/ 18 h 93"/>
                  <a:gd name="T34" fmla="*/ 33 w 36"/>
                  <a:gd name="T35" fmla="*/ 21 h 93"/>
                  <a:gd name="T36" fmla="*/ 34 w 36"/>
                  <a:gd name="T37" fmla="*/ 25 h 93"/>
                  <a:gd name="T38" fmla="*/ 35 w 36"/>
                  <a:gd name="T39" fmla="*/ 29 h 93"/>
                  <a:gd name="T40" fmla="*/ 35 w 36"/>
                  <a:gd name="T41" fmla="*/ 33 h 93"/>
                  <a:gd name="T42" fmla="*/ 36 w 36"/>
                  <a:gd name="T43" fmla="*/ 38 h 93"/>
                  <a:gd name="T44" fmla="*/ 36 w 36"/>
                  <a:gd name="T45" fmla="*/ 42 h 93"/>
                  <a:gd name="T46" fmla="*/ 36 w 36"/>
                  <a:gd name="T47" fmla="*/ 47 h 93"/>
                  <a:gd name="T48" fmla="*/ 36 w 36"/>
                  <a:gd name="T49" fmla="*/ 52 h 93"/>
                  <a:gd name="T50" fmla="*/ 36 w 36"/>
                  <a:gd name="T51" fmla="*/ 57 h 93"/>
                  <a:gd name="T52" fmla="*/ 35 w 36"/>
                  <a:gd name="T53" fmla="*/ 60 h 93"/>
                  <a:gd name="T54" fmla="*/ 35 w 36"/>
                  <a:gd name="T55" fmla="*/ 65 h 93"/>
                  <a:gd name="T56" fmla="*/ 34 w 36"/>
                  <a:gd name="T57" fmla="*/ 69 h 93"/>
                  <a:gd name="T58" fmla="*/ 33 w 36"/>
                  <a:gd name="T59" fmla="*/ 73 h 93"/>
                  <a:gd name="T60" fmla="*/ 32 w 36"/>
                  <a:gd name="T61" fmla="*/ 76 h 93"/>
                  <a:gd name="T62" fmla="*/ 30 w 36"/>
                  <a:gd name="T63" fmla="*/ 80 h 93"/>
                  <a:gd name="T64" fmla="*/ 29 w 36"/>
                  <a:gd name="T65" fmla="*/ 83 h 93"/>
                  <a:gd name="T66" fmla="*/ 28 w 36"/>
                  <a:gd name="T67" fmla="*/ 84 h 93"/>
                  <a:gd name="T68" fmla="*/ 28 w 36"/>
                  <a:gd name="T69" fmla="*/ 86 h 93"/>
                  <a:gd name="T70" fmla="*/ 27 w 36"/>
                  <a:gd name="T71" fmla="*/ 87 h 93"/>
                  <a:gd name="T72" fmla="*/ 26 w 36"/>
                  <a:gd name="T73" fmla="*/ 88 h 93"/>
                  <a:gd name="T74" fmla="*/ 26 w 36"/>
                  <a:gd name="T75" fmla="*/ 89 h 93"/>
                  <a:gd name="T76" fmla="*/ 25 w 36"/>
                  <a:gd name="T77" fmla="*/ 90 h 93"/>
                  <a:gd name="T78" fmla="*/ 24 w 36"/>
                  <a:gd name="T79" fmla="*/ 91 h 93"/>
                  <a:gd name="T80" fmla="*/ 23 w 36"/>
                  <a:gd name="T81" fmla="*/ 91 h 93"/>
                  <a:gd name="T82" fmla="*/ 23 w 36"/>
                  <a:gd name="T83" fmla="*/ 92 h 93"/>
                  <a:gd name="T84" fmla="*/ 21 w 36"/>
                  <a:gd name="T85" fmla="*/ 92 h 93"/>
                  <a:gd name="T86" fmla="*/ 21 w 36"/>
                  <a:gd name="T87" fmla="*/ 93 h 93"/>
                  <a:gd name="T88" fmla="*/ 20 w 36"/>
                  <a:gd name="T89" fmla="*/ 93 h 93"/>
                  <a:gd name="T90" fmla="*/ 19 w 36"/>
                  <a:gd name="T91" fmla="*/ 93 h 93"/>
                  <a:gd name="T92" fmla="*/ 18 w 36"/>
                  <a:gd name="T93" fmla="*/ 93 h 93"/>
                  <a:gd name="T94" fmla="*/ 0 w 36"/>
                  <a:gd name="T95" fmla="*/ 93 h 93"/>
                  <a:gd name="T96" fmla="*/ 0 w 36"/>
                  <a:gd name="T97" fmla="*/ 0 h 93"/>
                  <a:gd name="T98" fmla="*/ 18 w 36"/>
                  <a:gd name="T99" fmla="*/ 0 h 9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6"/>
                  <a:gd name="T151" fmla="*/ 0 h 93"/>
                  <a:gd name="T152" fmla="*/ 36 w 36"/>
                  <a:gd name="T153" fmla="*/ 93 h 9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6" h="93">
                    <a:moveTo>
                      <a:pt x="18" y="0"/>
                    </a:moveTo>
                    <a:lnTo>
                      <a:pt x="19" y="0"/>
                    </a:lnTo>
                    <a:lnTo>
                      <a:pt x="20" y="0"/>
                    </a:lnTo>
                    <a:lnTo>
                      <a:pt x="21" y="1"/>
                    </a:lnTo>
                    <a:lnTo>
                      <a:pt x="21" y="2"/>
                    </a:lnTo>
                    <a:lnTo>
                      <a:pt x="23" y="2"/>
                    </a:lnTo>
                    <a:lnTo>
                      <a:pt x="23" y="3"/>
                    </a:lnTo>
                    <a:lnTo>
                      <a:pt x="24" y="4"/>
                    </a:lnTo>
                    <a:lnTo>
                      <a:pt x="25" y="4"/>
                    </a:lnTo>
                    <a:lnTo>
                      <a:pt x="26" y="5"/>
                    </a:lnTo>
                    <a:lnTo>
                      <a:pt x="26" y="6"/>
                    </a:lnTo>
                    <a:lnTo>
                      <a:pt x="27" y="8"/>
                    </a:lnTo>
                    <a:lnTo>
                      <a:pt x="28" y="8"/>
                    </a:lnTo>
                    <a:lnTo>
                      <a:pt x="28" y="10"/>
                    </a:lnTo>
                    <a:lnTo>
                      <a:pt x="29" y="11"/>
                    </a:lnTo>
                    <a:lnTo>
                      <a:pt x="30" y="14"/>
                    </a:lnTo>
                    <a:lnTo>
                      <a:pt x="32" y="18"/>
                    </a:lnTo>
                    <a:lnTo>
                      <a:pt x="33" y="21"/>
                    </a:lnTo>
                    <a:lnTo>
                      <a:pt x="34" y="25"/>
                    </a:lnTo>
                    <a:lnTo>
                      <a:pt x="35" y="29"/>
                    </a:lnTo>
                    <a:lnTo>
                      <a:pt x="35" y="33"/>
                    </a:lnTo>
                    <a:lnTo>
                      <a:pt x="36" y="38"/>
                    </a:lnTo>
                    <a:lnTo>
                      <a:pt x="36" y="42"/>
                    </a:lnTo>
                    <a:lnTo>
                      <a:pt x="36" y="47"/>
                    </a:lnTo>
                    <a:lnTo>
                      <a:pt x="36" y="52"/>
                    </a:lnTo>
                    <a:lnTo>
                      <a:pt x="36" y="57"/>
                    </a:lnTo>
                    <a:lnTo>
                      <a:pt x="35" y="60"/>
                    </a:lnTo>
                    <a:lnTo>
                      <a:pt x="35" y="65"/>
                    </a:lnTo>
                    <a:lnTo>
                      <a:pt x="34" y="69"/>
                    </a:lnTo>
                    <a:lnTo>
                      <a:pt x="33" y="73"/>
                    </a:lnTo>
                    <a:lnTo>
                      <a:pt x="32" y="76"/>
                    </a:lnTo>
                    <a:lnTo>
                      <a:pt x="30" y="80"/>
                    </a:lnTo>
                    <a:lnTo>
                      <a:pt x="29" y="83"/>
                    </a:lnTo>
                    <a:lnTo>
                      <a:pt x="28" y="84"/>
                    </a:lnTo>
                    <a:lnTo>
                      <a:pt x="28" y="86"/>
                    </a:lnTo>
                    <a:lnTo>
                      <a:pt x="27" y="87"/>
                    </a:lnTo>
                    <a:lnTo>
                      <a:pt x="26" y="88"/>
                    </a:lnTo>
                    <a:lnTo>
                      <a:pt x="26" y="89"/>
                    </a:lnTo>
                    <a:lnTo>
                      <a:pt x="25" y="90"/>
                    </a:lnTo>
                    <a:lnTo>
                      <a:pt x="24" y="91"/>
                    </a:lnTo>
                    <a:lnTo>
                      <a:pt x="23" y="91"/>
                    </a:lnTo>
                    <a:lnTo>
                      <a:pt x="23" y="92"/>
                    </a:lnTo>
                    <a:lnTo>
                      <a:pt x="21" y="92"/>
                    </a:lnTo>
                    <a:lnTo>
                      <a:pt x="21" y="93"/>
                    </a:lnTo>
                    <a:lnTo>
                      <a:pt x="20" y="93"/>
                    </a:lnTo>
                    <a:lnTo>
                      <a:pt x="19" y="93"/>
                    </a:lnTo>
                    <a:lnTo>
                      <a:pt x="18" y="93"/>
                    </a:lnTo>
                    <a:lnTo>
                      <a:pt x="0" y="93"/>
                    </a:lnTo>
                    <a:lnTo>
                      <a:pt x="0" y="0"/>
                    </a:lnTo>
                    <a:lnTo>
                      <a:pt x="18" y="0"/>
                    </a:lnTo>
                    <a:close/>
                  </a:path>
                </a:pathLst>
              </a:custGeom>
              <a:solidFill>
                <a:srgbClr val="FFCC66"/>
              </a:solidFill>
              <a:ln w="9525">
                <a:noFill/>
                <a:round/>
                <a:headEnd/>
                <a:tailEnd/>
              </a:ln>
            </p:spPr>
            <p:txBody>
              <a:bodyPr/>
              <a:lstStyle/>
              <a:p>
                <a:endParaRPr lang="ja-JP" altLang="en-US"/>
              </a:p>
            </p:txBody>
          </p:sp>
          <p:sp>
            <p:nvSpPr>
              <p:cNvPr id="80" name="Freeform 47"/>
              <p:cNvSpPr>
                <a:spLocks noChangeAspect="1"/>
              </p:cNvSpPr>
              <p:nvPr/>
            </p:nvSpPr>
            <p:spPr bwMode="auto">
              <a:xfrm>
                <a:off x="3351" y="2009"/>
                <a:ext cx="36" cy="93"/>
              </a:xfrm>
              <a:custGeom>
                <a:avLst/>
                <a:gdLst>
                  <a:gd name="T0" fmla="*/ 18 w 36"/>
                  <a:gd name="T1" fmla="*/ 0 h 93"/>
                  <a:gd name="T2" fmla="*/ 19 w 36"/>
                  <a:gd name="T3" fmla="*/ 0 h 93"/>
                  <a:gd name="T4" fmla="*/ 20 w 36"/>
                  <a:gd name="T5" fmla="*/ 0 h 93"/>
                  <a:gd name="T6" fmla="*/ 21 w 36"/>
                  <a:gd name="T7" fmla="*/ 1 h 93"/>
                  <a:gd name="T8" fmla="*/ 21 w 36"/>
                  <a:gd name="T9" fmla="*/ 2 h 93"/>
                  <a:gd name="T10" fmla="*/ 23 w 36"/>
                  <a:gd name="T11" fmla="*/ 2 h 93"/>
                  <a:gd name="T12" fmla="*/ 23 w 36"/>
                  <a:gd name="T13" fmla="*/ 3 h 93"/>
                  <a:gd name="T14" fmla="*/ 24 w 36"/>
                  <a:gd name="T15" fmla="*/ 4 h 93"/>
                  <a:gd name="T16" fmla="*/ 25 w 36"/>
                  <a:gd name="T17" fmla="*/ 4 h 93"/>
                  <a:gd name="T18" fmla="*/ 26 w 36"/>
                  <a:gd name="T19" fmla="*/ 5 h 93"/>
                  <a:gd name="T20" fmla="*/ 26 w 36"/>
                  <a:gd name="T21" fmla="*/ 6 h 93"/>
                  <a:gd name="T22" fmla="*/ 27 w 36"/>
                  <a:gd name="T23" fmla="*/ 8 h 93"/>
                  <a:gd name="T24" fmla="*/ 28 w 36"/>
                  <a:gd name="T25" fmla="*/ 8 h 93"/>
                  <a:gd name="T26" fmla="*/ 28 w 36"/>
                  <a:gd name="T27" fmla="*/ 10 h 93"/>
                  <a:gd name="T28" fmla="*/ 29 w 36"/>
                  <a:gd name="T29" fmla="*/ 11 h 93"/>
                  <a:gd name="T30" fmla="*/ 30 w 36"/>
                  <a:gd name="T31" fmla="*/ 14 h 93"/>
                  <a:gd name="T32" fmla="*/ 32 w 36"/>
                  <a:gd name="T33" fmla="*/ 18 h 93"/>
                  <a:gd name="T34" fmla="*/ 33 w 36"/>
                  <a:gd name="T35" fmla="*/ 21 h 93"/>
                  <a:gd name="T36" fmla="*/ 34 w 36"/>
                  <a:gd name="T37" fmla="*/ 25 h 93"/>
                  <a:gd name="T38" fmla="*/ 35 w 36"/>
                  <a:gd name="T39" fmla="*/ 29 h 93"/>
                  <a:gd name="T40" fmla="*/ 35 w 36"/>
                  <a:gd name="T41" fmla="*/ 33 h 93"/>
                  <a:gd name="T42" fmla="*/ 36 w 36"/>
                  <a:gd name="T43" fmla="*/ 38 h 93"/>
                  <a:gd name="T44" fmla="*/ 36 w 36"/>
                  <a:gd name="T45" fmla="*/ 42 h 93"/>
                  <a:gd name="T46" fmla="*/ 36 w 36"/>
                  <a:gd name="T47" fmla="*/ 47 h 93"/>
                  <a:gd name="T48" fmla="*/ 36 w 36"/>
                  <a:gd name="T49" fmla="*/ 52 h 93"/>
                  <a:gd name="T50" fmla="*/ 36 w 36"/>
                  <a:gd name="T51" fmla="*/ 57 h 93"/>
                  <a:gd name="T52" fmla="*/ 35 w 36"/>
                  <a:gd name="T53" fmla="*/ 60 h 93"/>
                  <a:gd name="T54" fmla="*/ 35 w 36"/>
                  <a:gd name="T55" fmla="*/ 65 h 93"/>
                  <a:gd name="T56" fmla="*/ 34 w 36"/>
                  <a:gd name="T57" fmla="*/ 69 h 93"/>
                  <a:gd name="T58" fmla="*/ 33 w 36"/>
                  <a:gd name="T59" fmla="*/ 73 h 93"/>
                  <a:gd name="T60" fmla="*/ 32 w 36"/>
                  <a:gd name="T61" fmla="*/ 76 h 93"/>
                  <a:gd name="T62" fmla="*/ 30 w 36"/>
                  <a:gd name="T63" fmla="*/ 80 h 93"/>
                  <a:gd name="T64" fmla="*/ 29 w 36"/>
                  <a:gd name="T65" fmla="*/ 83 h 93"/>
                  <a:gd name="T66" fmla="*/ 28 w 36"/>
                  <a:gd name="T67" fmla="*/ 84 h 93"/>
                  <a:gd name="T68" fmla="*/ 28 w 36"/>
                  <a:gd name="T69" fmla="*/ 86 h 93"/>
                  <a:gd name="T70" fmla="*/ 27 w 36"/>
                  <a:gd name="T71" fmla="*/ 87 h 93"/>
                  <a:gd name="T72" fmla="*/ 26 w 36"/>
                  <a:gd name="T73" fmla="*/ 88 h 93"/>
                  <a:gd name="T74" fmla="*/ 26 w 36"/>
                  <a:gd name="T75" fmla="*/ 89 h 93"/>
                  <a:gd name="T76" fmla="*/ 25 w 36"/>
                  <a:gd name="T77" fmla="*/ 90 h 93"/>
                  <a:gd name="T78" fmla="*/ 24 w 36"/>
                  <a:gd name="T79" fmla="*/ 91 h 93"/>
                  <a:gd name="T80" fmla="*/ 23 w 36"/>
                  <a:gd name="T81" fmla="*/ 91 h 93"/>
                  <a:gd name="T82" fmla="*/ 23 w 36"/>
                  <a:gd name="T83" fmla="*/ 92 h 93"/>
                  <a:gd name="T84" fmla="*/ 21 w 36"/>
                  <a:gd name="T85" fmla="*/ 92 h 93"/>
                  <a:gd name="T86" fmla="*/ 21 w 36"/>
                  <a:gd name="T87" fmla="*/ 93 h 93"/>
                  <a:gd name="T88" fmla="*/ 20 w 36"/>
                  <a:gd name="T89" fmla="*/ 93 h 93"/>
                  <a:gd name="T90" fmla="*/ 19 w 36"/>
                  <a:gd name="T91" fmla="*/ 93 h 93"/>
                  <a:gd name="T92" fmla="*/ 18 w 36"/>
                  <a:gd name="T93" fmla="*/ 93 h 93"/>
                  <a:gd name="T94" fmla="*/ 0 w 36"/>
                  <a:gd name="T95" fmla="*/ 93 h 93"/>
                  <a:gd name="T96" fmla="*/ 0 w 36"/>
                  <a:gd name="T97" fmla="*/ 0 h 93"/>
                  <a:gd name="T98" fmla="*/ 18 w 36"/>
                  <a:gd name="T99" fmla="*/ 0 h 9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6"/>
                  <a:gd name="T151" fmla="*/ 0 h 93"/>
                  <a:gd name="T152" fmla="*/ 36 w 36"/>
                  <a:gd name="T153" fmla="*/ 93 h 9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6" h="93">
                    <a:moveTo>
                      <a:pt x="18" y="0"/>
                    </a:moveTo>
                    <a:lnTo>
                      <a:pt x="19" y="0"/>
                    </a:lnTo>
                    <a:lnTo>
                      <a:pt x="20" y="0"/>
                    </a:lnTo>
                    <a:lnTo>
                      <a:pt x="21" y="1"/>
                    </a:lnTo>
                    <a:lnTo>
                      <a:pt x="21" y="2"/>
                    </a:lnTo>
                    <a:lnTo>
                      <a:pt x="23" y="2"/>
                    </a:lnTo>
                    <a:lnTo>
                      <a:pt x="23" y="3"/>
                    </a:lnTo>
                    <a:lnTo>
                      <a:pt x="24" y="4"/>
                    </a:lnTo>
                    <a:lnTo>
                      <a:pt x="25" y="4"/>
                    </a:lnTo>
                    <a:lnTo>
                      <a:pt x="26" y="5"/>
                    </a:lnTo>
                    <a:lnTo>
                      <a:pt x="26" y="6"/>
                    </a:lnTo>
                    <a:lnTo>
                      <a:pt x="27" y="8"/>
                    </a:lnTo>
                    <a:lnTo>
                      <a:pt x="28" y="8"/>
                    </a:lnTo>
                    <a:lnTo>
                      <a:pt x="28" y="10"/>
                    </a:lnTo>
                    <a:lnTo>
                      <a:pt x="29" y="11"/>
                    </a:lnTo>
                    <a:lnTo>
                      <a:pt x="30" y="14"/>
                    </a:lnTo>
                    <a:lnTo>
                      <a:pt x="32" y="18"/>
                    </a:lnTo>
                    <a:lnTo>
                      <a:pt x="33" y="21"/>
                    </a:lnTo>
                    <a:lnTo>
                      <a:pt x="34" y="25"/>
                    </a:lnTo>
                    <a:lnTo>
                      <a:pt x="35" y="29"/>
                    </a:lnTo>
                    <a:lnTo>
                      <a:pt x="35" y="33"/>
                    </a:lnTo>
                    <a:lnTo>
                      <a:pt x="36" y="38"/>
                    </a:lnTo>
                    <a:lnTo>
                      <a:pt x="36" y="42"/>
                    </a:lnTo>
                    <a:lnTo>
                      <a:pt x="36" y="47"/>
                    </a:lnTo>
                    <a:lnTo>
                      <a:pt x="36" y="52"/>
                    </a:lnTo>
                    <a:lnTo>
                      <a:pt x="36" y="57"/>
                    </a:lnTo>
                    <a:lnTo>
                      <a:pt x="35" y="60"/>
                    </a:lnTo>
                    <a:lnTo>
                      <a:pt x="35" y="65"/>
                    </a:lnTo>
                    <a:lnTo>
                      <a:pt x="34" y="69"/>
                    </a:lnTo>
                    <a:lnTo>
                      <a:pt x="33" y="73"/>
                    </a:lnTo>
                    <a:lnTo>
                      <a:pt x="32" y="76"/>
                    </a:lnTo>
                    <a:lnTo>
                      <a:pt x="30" y="80"/>
                    </a:lnTo>
                    <a:lnTo>
                      <a:pt x="29" y="83"/>
                    </a:lnTo>
                    <a:lnTo>
                      <a:pt x="28" y="84"/>
                    </a:lnTo>
                    <a:lnTo>
                      <a:pt x="28" y="86"/>
                    </a:lnTo>
                    <a:lnTo>
                      <a:pt x="27" y="87"/>
                    </a:lnTo>
                    <a:lnTo>
                      <a:pt x="26" y="88"/>
                    </a:lnTo>
                    <a:lnTo>
                      <a:pt x="26" y="89"/>
                    </a:lnTo>
                    <a:lnTo>
                      <a:pt x="25" y="90"/>
                    </a:lnTo>
                    <a:lnTo>
                      <a:pt x="24" y="91"/>
                    </a:lnTo>
                    <a:lnTo>
                      <a:pt x="23" y="91"/>
                    </a:lnTo>
                    <a:lnTo>
                      <a:pt x="23" y="92"/>
                    </a:lnTo>
                    <a:lnTo>
                      <a:pt x="21" y="92"/>
                    </a:lnTo>
                    <a:lnTo>
                      <a:pt x="21" y="93"/>
                    </a:lnTo>
                    <a:lnTo>
                      <a:pt x="20" y="93"/>
                    </a:lnTo>
                    <a:lnTo>
                      <a:pt x="19" y="93"/>
                    </a:lnTo>
                    <a:lnTo>
                      <a:pt x="18" y="93"/>
                    </a:lnTo>
                    <a:lnTo>
                      <a:pt x="0" y="93"/>
                    </a:lnTo>
                    <a:lnTo>
                      <a:pt x="0" y="0"/>
                    </a:lnTo>
                    <a:lnTo>
                      <a:pt x="18" y="0"/>
                    </a:lnTo>
                    <a:close/>
                  </a:path>
                </a:pathLst>
              </a:custGeom>
              <a:noFill/>
              <a:ln w="6350" cap="rnd">
                <a:solidFill>
                  <a:srgbClr val="000000"/>
                </a:solidFill>
                <a:prstDash val="solid"/>
                <a:round/>
                <a:headEnd/>
                <a:tailEnd/>
              </a:ln>
            </p:spPr>
            <p:txBody>
              <a:bodyPr/>
              <a:lstStyle/>
              <a:p>
                <a:endParaRPr lang="ja-JP" altLang="en-US"/>
              </a:p>
            </p:txBody>
          </p:sp>
        </p:grpSp>
        <p:grpSp>
          <p:nvGrpSpPr>
            <p:cNvPr id="67" name="Group 48"/>
            <p:cNvGrpSpPr>
              <a:grpSpLocks noChangeAspect="1"/>
            </p:cNvGrpSpPr>
            <p:nvPr/>
          </p:nvGrpSpPr>
          <p:grpSpPr bwMode="auto">
            <a:xfrm>
              <a:off x="1326" y="3523"/>
              <a:ext cx="44" cy="114"/>
              <a:chOff x="3310" y="2000"/>
              <a:chExt cx="44" cy="112"/>
            </a:xfrm>
          </p:grpSpPr>
          <p:sp>
            <p:nvSpPr>
              <p:cNvPr id="77" name="Rectangle 49"/>
              <p:cNvSpPr>
                <a:spLocks noChangeAspect="1" noChangeArrowheads="1"/>
              </p:cNvSpPr>
              <p:nvPr/>
            </p:nvSpPr>
            <p:spPr bwMode="auto">
              <a:xfrm>
                <a:off x="3310" y="2000"/>
                <a:ext cx="44" cy="112"/>
              </a:xfrm>
              <a:prstGeom prst="rect">
                <a:avLst/>
              </a:prstGeom>
              <a:solidFill>
                <a:srgbClr val="FFCC66"/>
              </a:solidFill>
              <a:ln w="9525">
                <a:noFill/>
                <a:miter lim="800000"/>
                <a:headEnd/>
                <a:tailEnd/>
              </a:ln>
            </p:spPr>
            <p:txBody>
              <a:bodyPr/>
              <a:lstStyle/>
              <a:p>
                <a:endParaRPr lang="ja-JP" altLang="en-US">
                  <a:cs typeface="Arial" charset="0"/>
                </a:endParaRPr>
              </a:p>
            </p:txBody>
          </p:sp>
          <p:sp>
            <p:nvSpPr>
              <p:cNvPr id="78" name="Rectangle 50"/>
              <p:cNvSpPr>
                <a:spLocks noChangeAspect="1" noChangeArrowheads="1"/>
              </p:cNvSpPr>
              <p:nvPr/>
            </p:nvSpPr>
            <p:spPr bwMode="auto">
              <a:xfrm>
                <a:off x="3310" y="2000"/>
                <a:ext cx="44" cy="112"/>
              </a:xfrm>
              <a:prstGeom prst="rect">
                <a:avLst/>
              </a:prstGeom>
              <a:noFill/>
              <a:ln w="6350" cap="rnd">
                <a:solidFill>
                  <a:srgbClr val="000000"/>
                </a:solidFill>
                <a:miter lim="800000"/>
                <a:headEnd/>
                <a:tailEnd/>
              </a:ln>
            </p:spPr>
            <p:txBody>
              <a:bodyPr/>
              <a:lstStyle/>
              <a:p>
                <a:endParaRPr lang="ja-JP" altLang="en-US">
                  <a:cs typeface="Arial" charset="0"/>
                </a:endParaRPr>
              </a:p>
            </p:txBody>
          </p:sp>
        </p:grpSp>
        <p:grpSp>
          <p:nvGrpSpPr>
            <p:cNvPr id="68" name="Group 51"/>
            <p:cNvGrpSpPr>
              <a:grpSpLocks noChangeAspect="1"/>
            </p:cNvGrpSpPr>
            <p:nvPr/>
          </p:nvGrpSpPr>
          <p:grpSpPr bwMode="auto">
            <a:xfrm>
              <a:off x="1117" y="3533"/>
              <a:ext cx="37" cy="94"/>
              <a:chOff x="3105" y="2010"/>
              <a:chExt cx="36" cy="92"/>
            </a:xfrm>
          </p:grpSpPr>
          <p:sp>
            <p:nvSpPr>
              <p:cNvPr id="75" name="Freeform 52"/>
              <p:cNvSpPr>
                <a:spLocks noChangeAspect="1"/>
              </p:cNvSpPr>
              <p:nvPr/>
            </p:nvSpPr>
            <p:spPr bwMode="auto">
              <a:xfrm>
                <a:off x="3105" y="2010"/>
                <a:ext cx="36" cy="92"/>
              </a:xfrm>
              <a:custGeom>
                <a:avLst/>
                <a:gdLst>
                  <a:gd name="T0" fmla="*/ 18 w 36"/>
                  <a:gd name="T1" fmla="*/ 0 h 92"/>
                  <a:gd name="T2" fmla="*/ 17 w 36"/>
                  <a:gd name="T3" fmla="*/ 0 h 92"/>
                  <a:gd name="T4" fmla="*/ 16 w 36"/>
                  <a:gd name="T5" fmla="*/ 0 h 92"/>
                  <a:gd name="T6" fmla="*/ 15 w 36"/>
                  <a:gd name="T7" fmla="*/ 1 h 92"/>
                  <a:gd name="T8" fmla="*/ 14 w 36"/>
                  <a:gd name="T9" fmla="*/ 1 h 92"/>
                  <a:gd name="T10" fmla="*/ 14 w 36"/>
                  <a:gd name="T11" fmla="*/ 1 h 92"/>
                  <a:gd name="T12" fmla="*/ 13 w 36"/>
                  <a:gd name="T13" fmla="*/ 2 h 92"/>
                  <a:gd name="T14" fmla="*/ 11 w 36"/>
                  <a:gd name="T15" fmla="*/ 2 h 92"/>
                  <a:gd name="T16" fmla="*/ 11 w 36"/>
                  <a:gd name="T17" fmla="*/ 3 h 92"/>
                  <a:gd name="T18" fmla="*/ 10 w 36"/>
                  <a:gd name="T19" fmla="*/ 4 h 92"/>
                  <a:gd name="T20" fmla="*/ 9 w 36"/>
                  <a:gd name="T21" fmla="*/ 5 h 92"/>
                  <a:gd name="T22" fmla="*/ 8 w 36"/>
                  <a:gd name="T23" fmla="*/ 6 h 92"/>
                  <a:gd name="T24" fmla="*/ 8 w 36"/>
                  <a:gd name="T25" fmla="*/ 8 h 92"/>
                  <a:gd name="T26" fmla="*/ 7 w 36"/>
                  <a:gd name="T27" fmla="*/ 9 h 92"/>
                  <a:gd name="T28" fmla="*/ 6 w 36"/>
                  <a:gd name="T29" fmla="*/ 10 h 92"/>
                  <a:gd name="T30" fmla="*/ 5 w 36"/>
                  <a:gd name="T31" fmla="*/ 13 h 92"/>
                  <a:gd name="T32" fmla="*/ 4 w 36"/>
                  <a:gd name="T33" fmla="*/ 17 h 92"/>
                  <a:gd name="T34" fmla="*/ 3 w 36"/>
                  <a:gd name="T35" fmla="*/ 20 h 92"/>
                  <a:gd name="T36" fmla="*/ 2 w 36"/>
                  <a:gd name="T37" fmla="*/ 24 h 92"/>
                  <a:gd name="T38" fmla="*/ 1 w 36"/>
                  <a:gd name="T39" fmla="*/ 28 h 92"/>
                  <a:gd name="T40" fmla="*/ 1 w 36"/>
                  <a:gd name="T41" fmla="*/ 32 h 92"/>
                  <a:gd name="T42" fmla="*/ 0 w 36"/>
                  <a:gd name="T43" fmla="*/ 37 h 92"/>
                  <a:gd name="T44" fmla="*/ 0 w 36"/>
                  <a:gd name="T45" fmla="*/ 41 h 92"/>
                  <a:gd name="T46" fmla="*/ 0 w 36"/>
                  <a:gd name="T47" fmla="*/ 46 h 92"/>
                  <a:gd name="T48" fmla="*/ 0 w 36"/>
                  <a:gd name="T49" fmla="*/ 51 h 92"/>
                  <a:gd name="T50" fmla="*/ 0 w 36"/>
                  <a:gd name="T51" fmla="*/ 55 h 92"/>
                  <a:gd name="T52" fmla="*/ 1 w 36"/>
                  <a:gd name="T53" fmla="*/ 60 h 92"/>
                  <a:gd name="T54" fmla="*/ 1 w 36"/>
                  <a:gd name="T55" fmla="*/ 64 h 92"/>
                  <a:gd name="T56" fmla="*/ 2 w 36"/>
                  <a:gd name="T57" fmla="*/ 68 h 92"/>
                  <a:gd name="T58" fmla="*/ 3 w 36"/>
                  <a:gd name="T59" fmla="*/ 72 h 92"/>
                  <a:gd name="T60" fmla="*/ 4 w 36"/>
                  <a:gd name="T61" fmla="*/ 76 h 92"/>
                  <a:gd name="T62" fmla="*/ 5 w 36"/>
                  <a:gd name="T63" fmla="*/ 79 h 92"/>
                  <a:gd name="T64" fmla="*/ 6 w 36"/>
                  <a:gd name="T65" fmla="*/ 82 h 92"/>
                  <a:gd name="T66" fmla="*/ 7 w 36"/>
                  <a:gd name="T67" fmla="*/ 83 h 92"/>
                  <a:gd name="T68" fmla="*/ 8 w 36"/>
                  <a:gd name="T69" fmla="*/ 84 h 92"/>
                  <a:gd name="T70" fmla="*/ 8 w 36"/>
                  <a:gd name="T71" fmla="*/ 85 h 92"/>
                  <a:gd name="T72" fmla="*/ 9 w 36"/>
                  <a:gd name="T73" fmla="*/ 87 h 92"/>
                  <a:gd name="T74" fmla="*/ 10 w 36"/>
                  <a:gd name="T75" fmla="*/ 88 h 92"/>
                  <a:gd name="T76" fmla="*/ 11 w 36"/>
                  <a:gd name="T77" fmla="*/ 89 h 92"/>
                  <a:gd name="T78" fmla="*/ 11 w 36"/>
                  <a:gd name="T79" fmla="*/ 89 h 92"/>
                  <a:gd name="T80" fmla="*/ 13 w 36"/>
                  <a:gd name="T81" fmla="*/ 90 h 92"/>
                  <a:gd name="T82" fmla="*/ 14 w 36"/>
                  <a:gd name="T83" fmla="*/ 90 h 92"/>
                  <a:gd name="T84" fmla="*/ 14 w 36"/>
                  <a:gd name="T85" fmla="*/ 92 h 92"/>
                  <a:gd name="T86" fmla="*/ 15 w 36"/>
                  <a:gd name="T87" fmla="*/ 92 h 92"/>
                  <a:gd name="T88" fmla="*/ 16 w 36"/>
                  <a:gd name="T89" fmla="*/ 92 h 92"/>
                  <a:gd name="T90" fmla="*/ 17 w 36"/>
                  <a:gd name="T91" fmla="*/ 92 h 92"/>
                  <a:gd name="T92" fmla="*/ 18 w 36"/>
                  <a:gd name="T93" fmla="*/ 92 h 92"/>
                  <a:gd name="T94" fmla="*/ 36 w 36"/>
                  <a:gd name="T95" fmla="*/ 92 h 92"/>
                  <a:gd name="T96" fmla="*/ 36 w 36"/>
                  <a:gd name="T97" fmla="*/ 0 h 92"/>
                  <a:gd name="T98" fmla="*/ 18 w 36"/>
                  <a:gd name="T99" fmla="*/ 0 h 9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6"/>
                  <a:gd name="T151" fmla="*/ 0 h 92"/>
                  <a:gd name="T152" fmla="*/ 36 w 36"/>
                  <a:gd name="T153" fmla="*/ 92 h 9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6" h="92">
                    <a:moveTo>
                      <a:pt x="18" y="0"/>
                    </a:moveTo>
                    <a:lnTo>
                      <a:pt x="17" y="0"/>
                    </a:lnTo>
                    <a:lnTo>
                      <a:pt x="16" y="0"/>
                    </a:lnTo>
                    <a:lnTo>
                      <a:pt x="15" y="1"/>
                    </a:lnTo>
                    <a:lnTo>
                      <a:pt x="14" y="1"/>
                    </a:lnTo>
                    <a:lnTo>
                      <a:pt x="13" y="2"/>
                    </a:lnTo>
                    <a:lnTo>
                      <a:pt x="11" y="2"/>
                    </a:lnTo>
                    <a:lnTo>
                      <a:pt x="11" y="3"/>
                    </a:lnTo>
                    <a:lnTo>
                      <a:pt x="10" y="4"/>
                    </a:lnTo>
                    <a:lnTo>
                      <a:pt x="9" y="5"/>
                    </a:lnTo>
                    <a:lnTo>
                      <a:pt x="8" y="6"/>
                    </a:lnTo>
                    <a:lnTo>
                      <a:pt x="8" y="8"/>
                    </a:lnTo>
                    <a:lnTo>
                      <a:pt x="7" y="9"/>
                    </a:lnTo>
                    <a:lnTo>
                      <a:pt x="6" y="10"/>
                    </a:lnTo>
                    <a:lnTo>
                      <a:pt x="5" y="13"/>
                    </a:lnTo>
                    <a:lnTo>
                      <a:pt x="4" y="17"/>
                    </a:lnTo>
                    <a:lnTo>
                      <a:pt x="3" y="20"/>
                    </a:lnTo>
                    <a:lnTo>
                      <a:pt x="2" y="24"/>
                    </a:lnTo>
                    <a:lnTo>
                      <a:pt x="1" y="28"/>
                    </a:lnTo>
                    <a:lnTo>
                      <a:pt x="1" y="32"/>
                    </a:lnTo>
                    <a:lnTo>
                      <a:pt x="0" y="37"/>
                    </a:lnTo>
                    <a:lnTo>
                      <a:pt x="0" y="41"/>
                    </a:lnTo>
                    <a:lnTo>
                      <a:pt x="0" y="46"/>
                    </a:lnTo>
                    <a:lnTo>
                      <a:pt x="0" y="51"/>
                    </a:lnTo>
                    <a:lnTo>
                      <a:pt x="0" y="55"/>
                    </a:lnTo>
                    <a:lnTo>
                      <a:pt x="1" y="60"/>
                    </a:lnTo>
                    <a:lnTo>
                      <a:pt x="1" y="64"/>
                    </a:lnTo>
                    <a:lnTo>
                      <a:pt x="2" y="68"/>
                    </a:lnTo>
                    <a:lnTo>
                      <a:pt x="3" y="72"/>
                    </a:lnTo>
                    <a:lnTo>
                      <a:pt x="4" y="76"/>
                    </a:lnTo>
                    <a:lnTo>
                      <a:pt x="5" y="79"/>
                    </a:lnTo>
                    <a:lnTo>
                      <a:pt x="6" y="82"/>
                    </a:lnTo>
                    <a:lnTo>
                      <a:pt x="7" y="83"/>
                    </a:lnTo>
                    <a:lnTo>
                      <a:pt x="8" y="84"/>
                    </a:lnTo>
                    <a:lnTo>
                      <a:pt x="8" y="85"/>
                    </a:lnTo>
                    <a:lnTo>
                      <a:pt x="9" y="87"/>
                    </a:lnTo>
                    <a:lnTo>
                      <a:pt x="10" y="88"/>
                    </a:lnTo>
                    <a:lnTo>
                      <a:pt x="11" y="89"/>
                    </a:lnTo>
                    <a:lnTo>
                      <a:pt x="13" y="90"/>
                    </a:lnTo>
                    <a:lnTo>
                      <a:pt x="14" y="90"/>
                    </a:lnTo>
                    <a:lnTo>
                      <a:pt x="14" y="92"/>
                    </a:lnTo>
                    <a:lnTo>
                      <a:pt x="15" y="92"/>
                    </a:lnTo>
                    <a:lnTo>
                      <a:pt x="16" y="92"/>
                    </a:lnTo>
                    <a:lnTo>
                      <a:pt x="17" y="92"/>
                    </a:lnTo>
                    <a:lnTo>
                      <a:pt x="18" y="92"/>
                    </a:lnTo>
                    <a:lnTo>
                      <a:pt x="36" y="92"/>
                    </a:lnTo>
                    <a:lnTo>
                      <a:pt x="36" y="0"/>
                    </a:lnTo>
                    <a:lnTo>
                      <a:pt x="18" y="0"/>
                    </a:lnTo>
                    <a:close/>
                  </a:path>
                </a:pathLst>
              </a:custGeom>
              <a:solidFill>
                <a:srgbClr val="FFCC66"/>
              </a:solidFill>
              <a:ln w="9525">
                <a:noFill/>
                <a:round/>
                <a:headEnd/>
                <a:tailEnd/>
              </a:ln>
            </p:spPr>
            <p:txBody>
              <a:bodyPr/>
              <a:lstStyle/>
              <a:p>
                <a:endParaRPr lang="ja-JP" altLang="en-US"/>
              </a:p>
            </p:txBody>
          </p:sp>
          <p:sp>
            <p:nvSpPr>
              <p:cNvPr id="76" name="Freeform 53"/>
              <p:cNvSpPr>
                <a:spLocks noChangeAspect="1"/>
              </p:cNvSpPr>
              <p:nvPr/>
            </p:nvSpPr>
            <p:spPr bwMode="auto">
              <a:xfrm>
                <a:off x="3105" y="2010"/>
                <a:ext cx="36" cy="92"/>
              </a:xfrm>
              <a:custGeom>
                <a:avLst/>
                <a:gdLst>
                  <a:gd name="T0" fmla="*/ 18 w 36"/>
                  <a:gd name="T1" fmla="*/ 0 h 92"/>
                  <a:gd name="T2" fmla="*/ 17 w 36"/>
                  <a:gd name="T3" fmla="*/ 0 h 92"/>
                  <a:gd name="T4" fmla="*/ 16 w 36"/>
                  <a:gd name="T5" fmla="*/ 0 h 92"/>
                  <a:gd name="T6" fmla="*/ 15 w 36"/>
                  <a:gd name="T7" fmla="*/ 1 h 92"/>
                  <a:gd name="T8" fmla="*/ 14 w 36"/>
                  <a:gd name="T9" fmla="*/ 1 h 92"/>
                  <a:gd name="T10" fmla="*/ 14 w 36"/>
                  <a:gd name="T11" fmla="*/ 1 h 92"/>
                  <a:gd name="T12" fmla="*/ 13 w 36"/>
                  <a:gd name="T13" fmla="*/ 2 h 92"/>
                  <a:gd name="T14" fmla="*/ 11 w 36"/>
                  <a:gd name="T15" fmla="*/ 2 h 92"/>
                  <a:gd name="T16" fmla="*/ 11 w 36"/>
                  <a:gd name="T17" fmla="*/ 3 h 92"/>
                  <a:gd name="T18" fmla="*/ 10 w 36"/>
                  <a:gd name="T19" fmla="*/ 4 h 92"/>
                  <a:gd name="T20" fmla="*/ 9 w 36"/>
                  <a:gd name="T21" fmla="*/ 5 h 92"/>
                  <a:gd name="T22" fmla="*/ 8 w 36"/>
                  <a:gd name="T23" fmla="*/ 6 h 92"/>
                  <a:gd name="T24" fmla="*/ 8 w 36"/>
                  <a:gd name="T25" fmla="*/ 8 h 92"/>
                  <a:gd name="T26" fmla="*/ 7 w 36"/>
                  <a:gd name="T27" fmla="*/ 9 h 92"/>
                  <a:gd name="T28" fmla="*/ 6 w 36"/>
                  <a:gd name="T29" fmla="*/ 10 h 92"/>
                  <a:gd name="T30" fmla="*/ 5 w 36"/>
                  <a:gd name="T31" fmla="*/ 13 h 92"/>
                  <a:gd name="T32" fmla="*/ 4 w 36"/>
                  <a:gd name="T33" fmla="*/ 17 h 92"/>
                  <a:gd name="T34" fmla="*/ 3 w 36"/>
                  <a:gd name="T35" fmla="*/ 20 h 92"/>
                  <a:gd name="T36" fmla="*/ 2 w 36"/>
                  <a:gd name="T37" fmla="*/ 24 h 92"/>
                  <a:gd name="T38" fmla="*/ 1 w 36"/>
                  <a:gd name="T39" fmla="*/ 28 h 92"/>
                  <a:gd name="T40" fmla="*/ 1 w 36"/>
                  <a:gd name="T41" fmla="*/ 32 h 92"/>
                  <a:gd name="T42" fmla="*/ 0 w 36"/>
                  <a:gd name="T43" fmla="*/ 37 h 92"/>
                  <a:gd name="T44" fmla="*/ 0 w 36"/>
                  <a:gd name="T45" fmla="*/ 41 h 92"/>
                  <a:gd name="T46" fmla="*/ 0 w 36"/>
                  <a:gd name="T47" fmla="*/ 46 h 92"/>
                  <a:gd name="T48" fmla="*/ 0 w 36"/>
                  <a:gd name="T49" fmla="*/ 51 h 92"/>
                  <a:gd name="T50" fmla="*/ 0 w 36"/>
                  <a:gd name="T51" fmla="*/ 55 h 92"/>
                  <a:gd name="T52" fmla="*/ 1 w 36"/>
                  <a:gd name="T53" fmla="*/ 60 h 92"/>
                  <a:gd name="T54" fmla="*/ 1 w 36"/>
                  <a:gd name="T55" fmla="*/ 64 h 92"/>
                  <a:gd name="T56" fmla="*/ 2 w 36"/>
                  <a:gd name="T57" fmla="*/ 68 h 92"/>
                  <a:gd name="T58" fmla="*/ 3 w 36"/>
                  <a:gd name="T59" fmla="*/ 72 h 92"/>
                  <a:gd name="T60" fmla="*/ 4 w 36"/>
                  <a:gd name="T61" fmla="*/ 76 h 92"/>
                  <a:gd name="T62" fmla="*/ 5 w 36"/>
                  <a:gd name="T63" fmla="*/ 79 h 92"/>
                  <a:gd name="T64" fmla="*/ 6 w 36"/>
                  <a:gd name="T65" fmla="*/ 82 h 92"/>
                  <a:gd name="T66" fmla="*/ 7 w 36"/>
                  <a:gd name="T67" fmla="*/ 83 h 92"/>
                  <a:gd name="T68" fmla="*/ 8 w 36"/>
                  <a:gd name="T69" fmla="*/ 84 h 92"/>
                  <a:gd name="T70" fmla="*/ 8 w 36"/>
                  <a:gd name="T71" fmla="*/ 85 h 92"/>
                  <a:gd name="T72" fmla="*/ 9 w 36"/>
                  <a:gd name="T73" fmla="*/ 87 h 92"/>
                  <a:gd name="T74" fmla="*/ 10 w 36"/>
                  <a:gd name="T75" fmla="*/ 88 h 92"/>
                  <a:gd name="T76" fmla="*/ 11 w 36"/>
                  <a:gd name="T77" fmla="*/ 89 h 92"/>
                  <a:gd name="T78" fmla="*/ 11 w 36"/>
                  <a:gd name="T79" fmla="*/ 89 h 92"/>
                  <a:gd name="T80" fmla="*/ 13 w 36"/>
                  <a:gd name="T81" fmla="*/ 90 h 92"/>
                  <a:gd name="T82" fmla="*/ 14 w 36"/>
                  <a:gd name="T83" fmla="*/ 90 h 92"/>
                  <a:gd name="T84" fmla="*/ 14 w 36"/>
                  <a:gd name="T85" fmla="*/ 92 h 92"/>
                  <a:gd name="T86" fmla="*/ 15 w 36"/>
                  <a:gd name="T87" fmla="*/ 92 h 92"/>
                  <a:gd name="T88" fmla="*/ 16 w 36"/>
                  <a:gd name="T89" fmla="*/ 92 h 92"/>
                  <a:gd name="T90" fmla="*/ 17 w 36"/>
                  <a:gd name="T91" fmla="*/ 92 h 92"/>
                  <a:gd name="T92" fmla="*/ 18 w 36"/>
                  <a:gd name="T93" fmla="*/ 92 h 92"/>
                  <a:gd name="T94" fmla="*/ 36 w 36"/>
                  <a:gd name="T95" fmla="*/ 92 h 92"/>
                  <a:gd name="T96" fmla="*/ 36 w 36"/>
                  <a:gd name="T97" fmla="*/ 0 h 92"/>
                  <a:gd name="T98" fmla="*/ 18 w 36"/>
                  <a:gd name="T99" fmla="*/ 0 h 9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6"/>
                  <a:gd name="T151" fmla="*/ 0 h 92"/>
                  <a:gd name="T152" fmla="*/ 36 w 36"/>
                  <a:gd name="T153" fmla="*/ 92 h 9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6" h="92">
                    <a:moveTo>
                      <a:pt x="18" y="0"/>
                    </a:moveTo>
                    <a:lnTo>
                      <a:pt x="17" y="0"/>
                    </a:lnTo>
                    <a:lnTo>
                      <a:pt x="16" y="0"/>
                    </a:lnTo>
                    <a:lnTo>
                      <a:pt x="15" y="1"/>
                    </a:lnTo>
                    <a:lnTo>
                      <a:pt x="14" y="1"/>
                    </a:lnTo>
                    <a:lnTo>
                      <a:pt x="13" y="2"/>
                    </a:lnTo>
                    <a:lnTo>
                      <a:pt x="11" y="2"/>
                    </a:lnTo>
                    <a:lnTo>
                      <a:pt x="11" y="3"/>
                    </a:lnTo>
                    <a:lnTo>
                      <a:pt x="10" y="4"/>
                    </a:lnTo>
                    <a:lnTo>
                      <a:pt x="9" y="5"/>
                    </a:lnTo>
                    <a:lnTo>
                      <a:pt x="8" y="6"/>
                    </a:lnTo>
                    <a:lnTo>
                      <a:pt x="8" y="8"/>
                    </a:lnTo>
                    <a:lnTo>
                      <a:pt x="7" y="9"/>
                    </a:lnTo>
                    <a:lnTo>
                      <a:pt x="6" y="10"/>
                    </a:lnTo>
                    <a:lnTo>
                      <a:pt x="5" y="13"/>
                    </a:lnTo>
                    <a:lnTo>
                      <a:pt x="4" y="17"/>
                    </a:lnTo>
                    <a:lnTo>
                      <a:pt x="3" y="20"/>
                    </a:lnTo>
                    <a:lnTo>
                      <a:pt x="2" y="24"/>
                    </a:lnTo>
                    <a:lnTo>
                      <a:pt x="1" y="28"/>
                    </a:lnTo>
                    <a:lnTo>
                      <a:pt x="1" y="32"/>
                    </a:lnTo>
                    <a:lnTo>
                      <a:pt x="0" y="37"/>
                    </a:lnTo>
                    <a:lnTo>
                      <a:pt x="0" y="41"/>
                    </a:lnTo>
                    <a:lnTo>
                      <a:pt x="0" y="46"/>
                    </a:lnTo>
                    <a:lnTo>
                      <a:pt x="0" y="51"/>
                    </a:lnTo>
                    <a:lnTo>
                      <a:pt x="0" y="55"/>
                    </a:lnTo>
                    <a:lnTo>
                      <a:pt x="1" y="60"/>
                    </a:lnTo>
                    <a:lnTo>
                      <a:pt x="1" y="64"/>
                    </a:lnTo>
                    <a:lnTo>
                      <a:pt x="2" y="68"/>
                    </a:lnTo>
                    <a:lnTo>
                      <a:pt x="3" y="72"/>
                    </a:lnTo>
                    <a:lnTo>
                      <a:pt x="4" y="76"/>
                    </a:lnTo>
                    <a:lnTo>
                      <a:pt x="5" y="79"/>
                    </a:lnTo>
                    <a:lnTo>
                      <a:pt x="6" y="82"/>
                    </a:lnTo>
                    <a:lnTo>
                      <a:pt x="7" y="83"/>
                    </a:lnTo>
                    <a:lnTo>
                      <a:pt x="8" y="84"/>
                    </a:lnTo>
                    <a:lnTo>
                      <a:pt x="8" y="85"/>
                    </a:lnTo>
                    <a:lnTo>
                      <a:pt x="9" y="87"/>
                    </a:lnTo>
                    <a:lnTo>
                      <a:pt x="10" y="88"/>
                    </a:lnTo>
                    <a:lnTo>
                      <a:pt x="11" y="89"/>
                    </a:lnTo>
                    <a:lnTo>
                      <a:pt x="13" y="90"/>
                    </a:lnTo>
                    <a:lnTo>
                      <a:pt x="14" y="90"/>
                    </a:lnTo>
                    <a:lnTo>
                      <a:pt x="14" y="92"/>
                    </a:lnTo>
                    <a:lnTo>
                      <a:pt x="15" y="92"/>
                    </a:lnTo>
                    <a:lnTo>
                      <a:pt x="16" y="92"/>
                    </a:lnTo>
                    <a:lnTo>
                      <a:pt x="17" y="92"/>
                    </a:lnTo>
                    <a:lnTo>
                      <a:pt x="18" y="92"/>
                    </a:lnTo>
                    <a:lnTo>
                      <a:pt x="36" y="92"/>
                    </a:lnTo>
                    <a:lnTo>
                      <a:pt x="36" y="0"/>
                    </a:lnTo>
                    <a:lnTo>
                      <a:pt x="18" y="0"/>
                    </a:lnTo>
                    <a:close/>
                  </a:path>
                </a:pathLst>
              </a:custGeom>
              <a:noFill/>
              <a:ln w="6350" cap="rnd">
                <a:solidFill>
                  <a:srgbClr val="000000"/>
                </a:solidFill>
                <a:prstDash val="solid"/>
                <a:round/>
                <a:headEnd/>
                <a:tailEnd/>
              </a:ln>
            </p:spPr>
            <p:txBody>
              <a:bodyPr/>
              <a:lstStyle/>
              <a:p>
                <a:endParaRPr lang="ja-JP" altLang="en-US"/>
              </a:p>
            </p:txBody>
          </p:sp>
        </p:grpSp>
        <p:grpSp>
          <p:nvGrpSpPr>
            <p:cNvPr id="69" name="Group 54"/>
            <p:cNvGrpSpPr>
              <a:grpSpLocks noChangeAspect="1"/>
            </p:cNvGrpSpPr>
            <p:nvPr/>
          </p:nvGrpSpPr>
          <p:grpSpPr bwMode="auto">
            <a:xfrm>
              <a:off x="1229" y="3525"/>
              <a:ext cx="62" cy="111"/>
              <a:chOff x="3215" y="2002"/>
              <a:chExt cx="61" cy="109"/>
            </a:xfrm>
          </p:grpSpPr>
          <p:sp>
            <p:nvSpPr>
              <p:cNvPr id="73" name="Rectangle 55"/>
              <p:cNvSpPr>
                <a:spLocks noChangeAspect="1" noChangeArrowheads="1"/>
              </p:cNvSpPr>
              <p:nvPr/>
            </p:nvSpPr>
            <p:spPr bwMode="auto">
              <a:xfrm>
                <a:off x="3215" y="2002"/>
                <a:ext cx="61" cy="109"/>
              </a:xfrm>
              <a:prstGeom prst="rect">
                <a:avLst/>
              </a:prstGeom>
              <a:solidFill>
                <a:srgbClr val="FFCC66"/>
              </a:solidFill>
              <a:ln w="9525">
                <a:noFill/>
                <a:miter lim="800000"/>
                <a:headEnd/>
                <a:tailEnd/>
              </a:ln>
            </p:spPr>
            <p:txBody>
              <a:bodyPr/>
              <a:lstStyle/>
              <a:p>
                <a:endParaRPr lang="ja-JP" altLang="en-US">
                  <a:cs typeface="Arial" charset="0"/>
                </a:endParaRPr>
              </a:p>
            </p:txBody>
          </p:sp>
          <p:sp>
            <p:nvSpPr>
              <p:cNvPr id="74" name="Rectangle 56"/>
              <p:cNvSpPr>
                <a:spLocks noChangeAspect="1" noChangeArrowheads="1"/>
              </p:cNvSpPr>
              <p:nvPr/>
            </p:nvSpPr>
            <p:spPr bwMode="auto">
              <a:xfrm>
                <a:off x="3215" y="2002"/>
                <a:ext cx="61" cy="109"/>
              </a:xfrm>
              <a:prstGeom prst="rect">
                <a:avLst/>
              </a:prstGeom>
              <a:noFill/>
              <a:ln w="6350" cap="rnd">
                <a:solidFill>
                  <a:srgbClr val="000000"/>
                </a:solidFill>
                <a:miter lim="800000"/>
                <a:headEnd/>
                <a:tailEnd/>
              </a:ln>
            </p:spPr>
            <p:txBody>
              <a:bodyPr/>
              <a:lstStyle/>
              <a:p>
                <a:endParaRPr lang="ja-JP" altLang="en-US">
                  <a:cs typeface="Arial" charset="0"/>
                </a:endParaRPr>
              </a:p>
            </p:txBody>
          </p:sp>
        </p:grpSp>
        <p:grpSp>
          <p:nvGrpSpPr>
            <p:cNvPr id="70" name="Group 57"/>
            <p:cNvGrpSpPr>
              <a:grpSpLocks noChangeAspect="1"/>
            </p:cNvGrpSpPr>
            <p:nvPr/>
          </p:nvGrpSpPr>
          <p:grpSpPr bwMode="auto">
            <a:xfrm>
              <a:off x="1107" y="3639"/>
              <a:ext cx="310" cy="54"/>
              <a:chOff x="3095" y="2114"/>
              <a:chExt cx="305" cy="53"/>
            </a:xfrm>
          </p:grpSpPr>
          <p:sp>
            <p:nvSpPr>
              <p:cNvPr id="71" name="Rectangle 58"/>
              <p:cNvSpPr>
                <a:spLocks noChangeAspect="1" noChangeArrowheads="1"/>
              </p:cNvSpPr>
              <p:nvPr/>
            </p:nvSpPr>
            <p:spPr bwMode="auto">
              <a:xfrm>
                <a:off x="3095" y="2114"/>
                <a:ext cx="305" cy="53"/>
              </a:xfrm>
              <a:prstGeom prst="rect">
                <a:avLst/>
              </a:prstGeom>
              <a:solidFill>
                <a:srgbClr val="000099"/>
              </a:solidFill>
              <a:ln w="9525">
                <a:noFill/>
                <a:miter lim="800000"/>
                <a:headEnd/>
                <a:tailEnd/>
              </a:ln>
            </p:spPr>
            <p:txBody>
              <a:bodyPr/>
              <a:lstStyle/>
              <a:p>
                <a:endParaRPr lang="ja-JP" altLang="en-US">
                  <a:cs typeface="Arial" charset="0"/>
                </a:endParaRPr>
              </a:p>
            </p:txBody>
          </p:sp>
          <p:sp>
            <p:nvSpPr>
              <p:cNvPr id="72" name="Rectangle 59"/>
              <p:cNvSpPr>
                <a:spLocks noChangeAspect="1" noChangeArrowheads="1"/>
              </p:cNvSpPr>
              <p:nvPr/>
            </p:nvSpPr>
            <p:spPr bwMode="auto">
              <a:xfrm>
                <a:off x="3095" y="2114"/>
                <a:ext cx="305" cy="53"/>
              </a:xfrm>
              <a:prstGeom prst="rect">
                <a:avLst/>
              </a:prstGeom>
              <a:solidFill>
                <a:srgbClr val="000099"/>
              </a:solidFill>
              <a:ln w="1588" cap="rnd">
                <a:solidFill>
                  <a:srgbClr val="000000"/>
                </a:solidFill>
                <a:miter lim="800000"/>
                <a:headEnd/>
                <a:tailEnd/>
              </a:ln>
            </p:spPr>
            <p:txBody>
              <a:bodyPr/>
              <a:lstStyle/>
              <a:p>
                <a:endParaRPr lang="ja-JP" altLang="en-US">
                  <a:cs typeface="Arial" charset="0"/>
                </a:endParaRPr>
              </a:p>
            </p:txBody>
          </p:sp>
        </p:grpSp>
      </p:grpSp>
      <p:sp>
        <p:nvSpPr>
          <p:cNvPr id="97" name="Text Box 60"/>
          <p:cNvSpPr txBox="1">
            <a:spLocks noChangeArrowheads="1"/>
          </p:cNvSpPr>
          <p:nvPr/>
        </p:nvSpPr>
        <p:spPr bwMode="auto">
          <a:xfrm>
            <a:off x="2170113" y="4434036"/>
            <a:ext cx="571500" cy="153987"/>
          </a:xfrm>
          <a:prstGeom prst="rect">
            <a:avLst/>
          </a:prstGeom>
          <a:noFill/>
          <a:ln w="9525">
            <a:noFill/>
            <a:miter lim="800000"/>
            <a:headEnd/>
            <a:tailEnd/>
          </a:ln>
        </p:spPr>
        <p:txBody>
          <a:bodyPr lIns="35996" tIns="0" rIns="35996" bIns="0" anchor="ctr" anchorCtr="1">
            <a:spAutoFit/>
          </a:bodyPr>
          <a:lstStyle/>
          <a:p>
            <a:r>
              <a:rPr lang="en-US" altLang="ja-JP" sz="1000">
                <a:solidFill>
                  <a:srgbClr val="0000FF"/>
                </a:solidFill>
                <a:ea typeface="HGP創英角ｺﾞｼｯｸUB" pitchFamily="50" charset="-128"/>
                <a:cs typeface="Arial" charset="0"/>
              </a:rPr>
              <a:t>Storage</a:t>
            </a:r>
            <a:endParaRPr lang="ja-JP" altLang="en-US" sz="1000">
              <a:solidFill>
                <a:srgbClr val="0000FF"/>
              </a:solidFill>
              <a:ea typeface="HGP創英角ｺﾞｼｯｸUB" pitchFamily="50" charset="-128"/>
              <a:cs typeface="Arial" charset="0"/>
            </a:endParaRPr>
          </a:p>
        </p:txBody>
      </p:sp>
      <p:sp>
        <p:nvSpPr>
          <p:cNvPr id="98" name="Text Box 61"/>
          <p:cNvSpPr txBox="1">
            <a:spLocks noChangeArrowheads="1"/>
          </p:cNvSpPr>
          <p:nvPr/>
        </p:nvSpPr>
        <p:spPr bwMode="auto">
          <a:xfrm>
            <a:off x="2181225" y="4002236"/>
            <a:ext cx="844550" cy="153987"/>
          </a:xfrm>
          <a:prstGeom prst="rect">
            <a:avLst/>
          </a:prstGeom>
          <a:noFill/>
          <a:ln w="9525">
            <a:noFill/>
            <a:miter lim="800000"/>
            <a:headEnd/>
            <a:tailEnd/>
          </a:ln>
        </p:spPr>
        <p:txBody>
          <a:bodyPr lIns="35996" tIns="0" rIns="35996" bIns="0" anchor="ctr" anchorCtr="1">
            <a:spAutoFit/>
          </a:bodyPr>
          <a:lstStyle/>
          <a:p>
            <a:r>
              <a:rPr lang="en-US" altLang="ja-JP" sz="1000">
                <a:solidFill>
                  <a:srgbClr val="0000FF"/>
                </a:solidFill>
                <a:ea typeface="HGP創英角ｺﾞｼｯｸUB" pitchFamily="50" charset="-128"/>
                <a:cs typeface="Arial" charset="0"/>
              </a:rPr>
              <a:t>Compressor</a:t>
            </a:r>
            <a:endParaRPr lang="ja-JP" altLang="en-US" sz="1000">
              <a:solidFill>
                <a:srgbClr val="0000FF"/>
              </a:solidFill>
              <a:ea typeface="HGP創英角ｺﾞｼｯｸUB" pitchFamily="50" charset="-128"/>
              <a:cs typeface="Arial" charset="0"/>
            </a:endParaRPr>
          </a:p>
        </p:txBody>
      </p:sp>
      <p:grpSp>
        <p:nvGrpSpPr>
          <p:cNvPr id="99" name="Group 62"/>
          <p:cNvGrpSpPr>
            <a:grpSpLocks/>
          </p:cNvGrpSpPr>
          <p:nvPr/>
        </p:nvGrpSpPr>
        <p:grpSpPr bwMode="auto">
          <a:xfrm>
            <a:off x="1763713" y="3919686"/>
            <a:ext cx="401637" cy="334962"/>
            <a:chOff x="1742" y="3426"/>
            <a:chExt cx="186" cy="205"/>
          </a:xfrm>
        </p:grpSpPr>
        <p:sp>
          <p:nvSpPr>
            <p:cNvPr id="100" name="Freeform 63"/>
            <p:cNvSpPr>
              <a:spLocks noChangeAspect="1"/>
            </p:cNvSpPr>
            <p:nvPr/>
          </p:nvSpPr>
          <p:spPr bwMode="auto">
            <a:xfrm>
              <a:off x="1764" y="3591"/>
              <a:ext cx="21" cy="29"/>
            </a:xfrm>
            <a:custGeom>
              <a:avLst/>
              <a:gdLst>
                <a:gd name="T0" fmla="*/ 9 w 20"/>
                <a:gd name="T1" fmla="*/ 0 h 28"/>
                <a:gd name="T2" fmla="*/ 7 w 20"/>
                <a:gd name="T3" fmla="*/ 0 h 28"/>
                <a:gd name="T4" fmla="*/ 5 w 20"/>
                <a:gd name="T5" fmla="*/ 1 h 28"/>
                <a:gd name="T6" fmla="*/ 3 w 20"/>
                <a:gd name="T7" fmla="*/ 3 h 28"/>
                <a:gd name="T8" fmla="*/ 2 w 20"/>
                <a:gd name="T9" fmla="*/ 5 h 28"/>
                <a:gd name="T10" fmla="*/ 2 w 20"/>
                <a:gd name="T11" fmla="*/ 7 h 28"/>
                <a:gd name="T12" fmla="*/ 1 w 20"/>
                <a:gd name="T13" fmla="*/ 9 h 28"/>
                <a:gd name="T14" fmla="*/ 0 w 20"/>
                <a:gd name="T15" fmla="*/ 12 h 28"/>
                <a:gd name="T16" fmla="*/ 0 w 20"/>
                <a:gd name="T17" fmla="*/ 1405 h 28"/>
                <a:gd name="T18" fmla="*/ 1 w 20"/>
                <a:gd name="T19" fmla="*/ 1561 h 28"/>
                <a:gd name="T20" fmla="*/ 2 w 20"/>
                <a:gd name="T21" fmla="*/ 1675 h 28"/>
                <a:gd name="T22" fmla="*/ 2 w 20"/>
                <a:gd name="T23" fmla="*/ 1861 h 28"/>
                <a:gd name="T24" fmla="*/ 3 w 20"/>
                <a:gd name="T25" fmla="*/ 1996 h 28"/>
                <a:gd name="T26" fmla="*/ 5 w 20"/>
                <a:gd name="T27" fmla="*/ 2067 h 28"/>
                <a:gd name="T28" fmla="*/ 7 w 20"/>
                <a:gd name="T29" fmla="*/ 2217 h 28"/>
                <a:gd name="T30" fmla="*/ 9 w 20"/>
                <a:gd name="T31" fmla="*/ 2217 h 28"/>
                <a:gd name="T32" fmla="*/ 5606 w 20"/>
                <a:gd name="T33" fmla="*/ 2217 h 28"/>
                <a:gd name="T34" fmla="*/ 6180 w 20"/>
                <a:gd name="T35" fmla="*/ 2217 h 28"/>
                <a:gd name="T36" fmla="*/ 6813 w 20"/>
                <a:gd name="T37" fmla="*/ 2067 h 28"/>
                <a:gd name="T38" fmla="*/ 7153 w 20"/>
                <a:gd name="T39" fmla="*/ 1996 h 28"/>
                <a:gd name="T40" fmla="*/ 7888 w 20"/>
                <a:gd name="T41" fmla="*/ 1861 h 28"/>
                <a:gd name="T42" fmla="*/ 8282 w 20"/>
                <a:gd name="T43" fmla="*/ 1675 h 28"/>
                <a:gd name="T44" fmla="*/ 8696 w 20"/>
                <a:gd name="T45" fmla="*/ 1561 h 28"/>
                <a:gd name="T46" fmla="*/ 8696 w 20"/>
                <a:gd name="T47" fmla="*/ 1405 h 28"/>
                <a:gd name="T48" fmla="*/ 8696 w 20"/>
                <a:gd name="T49" fmla="*/ 12 h 28"/>
                <a:gd name="T50" fmla="*/ 8696 w 20"/>
                <a:gd name="T51" fmla="*/ 9 h 28"/>
                <a:gd name="T52" fmla="*/ 8282 w 20"/>
                <a:gd name="T53" fmla="*/ 7 h 28"/>
                <a:gd name="T54" fmla="*/ 7888 w 20"/>
                <a:gd name="T55" fmla="*/ 5 h 28"/>
                <a:gd name="T56" fmla="*/ 7153 w 20"/>
                <a:gd name="T57" fmla="*/ 3 h 28"/>
                <a:gd name="T58" fmla="*/ 6813 w 20"/>
                <a:gd name="T59" fmla="*/ 1 h 28"/>
                <a:gd name="T60" fmla="*/ 6180 w 20"/>
                <a:gd name="T61" fmla="*/ 0 h 28"/>
                <a:gd name="T62" fmla="*/ 5606 w 20"/>
                <a:gd name="T63" fmla="*/ 0 h 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
                <a:gd name="T97" fmla="*/ 0 h 28"/>
                <a:gd name="T98" fmla="*/ 20 w 20"/>
                <a:gd name="T99" fmla="*/ 28 h 2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 h="28">
                  <a:moveTo>
                    <a:pt x="10" y="0"/>
                  </a:moveTo>
                  <a:lnTo>
                    <a:pt x="9" y="0"/>
                  </a:lnTo>
                  <a:lnTo>
                    <a:pt x="8" y="0"/>
                  </a:lnTo>
                  <a:lnTo>
                    <a:pt x="7" y="0"/>
                  </a:lnTo>
                  <a:lnTo>
                    <a:pt x="6" y="1"/>
                  </a:lnTo>
                  <a:lnTo>
                    <a:pt x="5" y="1"/>
                  </a:lnTo>
                  <a:lnTo>
                    <a:pt x="5" y="2"/>
                  </a:lnTo>
                  <a:lnTo>
                    <a:pt x="3" y="3"/>
                  </a:lnTo>
                  <a:lnTo>
                    <a:pt x="3" y="4"/>
                  </a:lnTo>
                  <a:lnTo>
                    <a:pt x="2" y="5"/>
                  </a:lnTo>
                  <a:lnTo>
                    <a:pt x="2" y="6"/>
                  </a:lnTo>
                  <a:lnTo>
                    <a:pt x="2" y="7"/>
                  </a:lnTo>
                  <a:lnTo>
                    <a:pt x="1" y="8"/>
                  </a:lnTo>
                  <a:lnTo>
                    <a:pt x="1" y="9"/>
                  </a:lnTo>
                  <a:lnTo>
                    <a:pt x="1" y="11"/>
                  </a:lnTo>
                  <a:lnTo>
                    <a:pt x="0" y="12"/>
                  </a:lnTo>
                  <a:lnTo>
                    <a:pt x="0" y="14"/>
                  </a:lnTo>
                  <a:lnTo>
                    <a:pt x="0" y="15"/>
                  </a:lnTo>
                  <a:lnTo>
                    <a:pt x="1" y="17"/>
                  </a:lnTo>
                  <a:lnTo>
                    <a:pt x="1" y="18"/>
                  </a:lnTo>
                  <a:lnTo>
                    <a:pt x="1" y="19"/>
                  </a:lnTo>
                  <a:lnTo>
                    <a:pt x="2" y="20"/>
                  </a:lnTo>
                  <a:lnTo>
                    <a:pt x="2" y="22"/>
                  </a:lnTo>
                  <a:lnTo>
                    <a:pt x="2" y="23"/>
                  </a:lnTo>
                  <a:lnTo>
                    <a:pt x="3" y="24"/>
                  </a:lnTo>
                  <a:lnTo>
                    <a:pt x="3" y="25"/>
                  </a:lnTo>
                  <a:lnTo>
                    <a:pt x="5" y="25"/>
                  </a:lnTo>
                  <a:lnTo>
                    <a:pt x="5" y="26"/>
                  </a:lnTo>
                  <a:lnTo>
                    <a:pt x="6" y="27"/>
                  </a:lnTo>
                  <a:lnTo>
                    <a:pt x="7" y="28"/>
                  </a:lnTo>
                  <a:lnTo>
                    <a:pt x="8" y="28"/>
                  </a:lnTo>
                  <a:lnTo>
                    <a:pt x="9" y="28"/>
                  </a:lnTo>
                  <a:lnTo>
                    <a:pt x="10" y="28"/>
                  </a:lnTo>
                  <a:lnTo>
                    <a:pt x="11" y="28"/>
                  </a:lnTo>
                  <a:lnTo>
                    <a:pt x="12" y="28"/>
                  </a:lnTo>
                  <a:lnTo>
                    <a:pt x="13" y="28"/>
                  </a:lnTo>
                  <a:lnTo>
                    <a:pt x="14" y="27"/>
                  </a:lnTo>
                  <a:lnTo>
                    <a:pt x="15" y="26"/>
                  </a:lnTo>
                  <a:lnTo>
                    <a:pt x="16" y="25"/>
                  </a:lnTo>
                  <a:lnTo>
                    <a:pt x="17" y="24"/>
                  </a:lnTo>
                  <a:lnTo>
                    <a:pt x="18" y="23"/>
                  </a:lnTo>
                  <a:lnTo>
                    <a:pt x="18" y="22"/>
                  </a:lnTo>
                  <a:lnTo>
                    <a:pt x="19" y="20"/>
                  </a:lnTo>
                  <a:lnTo>
                    <a:pt x="19" y="19"/>
                  </a:lnTo>
                  <a:lnTo>
                    <a:pt x="20" y="18"/>
                  </a:lnTo>
                  <a:lnTo>
                    <a:pt x="20" y="17"/>
                  </a:lnTo>
                  <a:lnTo>
                    <a:pt x="20" y="15"/>
                  </a:lnTo>
                  <a:lnTo>
                    <a:pt x="20" y="14"/>
                  </a:lnTo>
                  <a:lnTo>
                    <a:pt x="20" y="12"/>
                  </a:lnTo>
                  <a:lnTo>
                    <a:pt x="20" y="11"/>
                  </a:lnTo>
                  <a:lnTo>
                    <a:pt x="20" y="9"/>
                  </a:lnTo>
                  <a:lnTo>
                    <a:pt x="19" y="8"/>
                  </a:lnTo>
                  <a:lnTo>
                    <a:pt x="19" y="7"/>
                  </a:lnTo>
                  <a:lnTo>
                    <a:pt x="18" y="6"/>
                  </a:lnTo>
                  <a:lnTo>
                    <a:pt x="18" y="5"/>
                  </a:lnTo>
                  <a:lnTo>
                    <a:pt x="17" y="4"/>
                  </a:lnTo>
                  <a:lnTo>
                    <a:pt x="16" y="3"/>
                  </a:lnTo>
                  <a:lnTo>
                    <a:pt x="16" y="2"/>
                  </a:lnTo>
                  <a:lnTo>
                    <a:pt x="15" y="1"/>
                  </a:lnTo>
                  <a:lnTo>
                    <a:pt x="14" y="1"/>
                  </a:lnTo>
                  <a:lnTo>
                    <a:pt x="13" y="0"/>
                  </a:lnTo>
                  <a:lnTo>
                    <a:pt x="12" y="0"/>
                  </a:lnTo>
                  <a:lnTo>
                    <a:pt x="11" y="0"/>
                  </a:lnTo>
                  <a:lnTo>
                    <a:pt x="10" y="0"/>
                  </a:lnTo>
                  <a:close/>
                </a:path>
              </a:pathLst>
            </a:custGeom>
            <a:solidFill>
              <a:srgbClr val="999999"/>
            </a:solidFill>
            <a:ln w="9525">
              <a:noFill/>
              <a:round/>
              <a:headEnd/>
              <a:tailEnd/>
            </a:ln>
          </p:spPr>
          <p:txBody>
            <a:bodyPr/>
            <a:lstStyle/>
            <a:p>
              <a:endParaRPr lang="ja-JP" altLang="en-US"/>
            </a:p>
          </p:txBody>
        </p:sp>
        <p:sp>
          <p:nvSpPr>
            <p:cNvPr id="101" name="Freeform 64"/>
            <p:cNvSpPr>
              <a:spLocks noChangeAspect="1"/>
            </p:cNvSpPr>
            <p:nvPr/>
          </p:nvSpPr>
          <p:spPr bwMode="auto">
            <a:xfrm>
              <a:off x="1764" y="3591"/>
              <a:ext cx="11" cy="29"/>
            </a:xfrm>
            <a:custGeom>
              <a:avLst/>
              <a:gdLst>
                <a:gd name="T0" fmla="*/ 1527908 w 10"/>
                <a:gd name="T1" fmla="*/ 0 h 28"/>
                <a:gd name="T2" fmla="*/ 1389010 w 10"/>
                <a:gd name="T3" fmla="*/ 0 h 28"/>
                <a:gd name="T4" fmla="*/ 1262736 w 10"/>
                <a:gd name="T5" fmla="*/ 0 h 28"/>
                <a:gd name="T6" fmla="*/ 1147942 w 10"/>
                <a:gd name="T7" fmla="*/ 0 h 28"/>
                <a:gd name="T8" fmla="*/ 1043584 w 10"/>
                <a:gd name="T9" fmla="*/ 1 h 28"/>
                <a:gd name="T10" fmla="*/ 948713 w 10"/>
                <a:gd name="T11" fmla="*/ 1 h 28"/>
                <a:gd name="T12" fmla="*/ 948713 w 10"/>
                <a:gd name="T13" fmla="*/ 2 h 28"/>
                <a:gd name="T14" fmla="*/ 3 w 10"/>
                <a:gd name="T15" fmla="*/ 3 h 28"/>
                <a:gd name="T16" fmla="*/ 3 w 10"/>
                <a:gd name="T17" fmla="*/ 4 h 28"/>
                <a:gd name="T18" fmla="*/ 2 w 10"/>
                <a:gd name="T19" fmla="*/ 5 h 28"/>
                <a:gd name="T20" fmla="*/ 2 w 10"/>
                <a:gd name="T21" fmla="*/ 6 h 28"/>
                <a:gd name="T22" fmla="*/ 2 w 10"/>
                <a:gd name="T23" fmla="*/ 7 h 28"/>
                <a:gd name="T24" fmla="*/ 1 w 10"/>
                <a:gd name="T25" fmla="*/ 8 h 28"/>
                <a:gd name="T26" fmla="*/ 1 w 10"/>
                <a:gd name="T27" fmla="*/ 9 h 28"/>
                <a:gd name="T28" fmla="*/ 1 w 10"/>
                <a:gd name="T29" fmla="*/ 11 h 28"/>
                <a:gd name="T30" fmla="*/ 0 w 10"/>
                <a:gd name="T31" fmla="*/ 12 h 28"/>
                <a:gd name="T32" fmla="*/ 0 w 10"/>
                <a:gd name="T33" fmla="*/ 1179 h 28"/>
                <a:gd name="T34" fmla="*/ 0 w 10"/>
                <a:gd name="T35" fmla="*/ 1405 h 28"/>
                <a:gd name="T36" fmla="*/ 1 w 10"/>
                <a:gd name="T37" fmla="*/ 1507 h 28"/>
                <a:gd name="T38" fmla="*/ 1 w 10"/>
                <a:gd name="T39" fmla="*/ 1561 h 28"/>
                <a:gd name="T40" fmla="*/ 1 w 10"/>
                <a:gd name="T41" fmla="*/ 1617 h 28"/>
                <a:gd name="T42" fmla="*/ 2 w 10"/>
                <a:gd name="T43" fmla="*/ 1675 h 28"/>
                <a:gd name="T44" fmla="*/ 2 w 10"/>
                <a:gd name="T45" fmla="*/ 1797 h 28"/>
                <a:gd name="T46" fmla="*/ 2 w 10"/>
                <a:gd name="T47" fmla="*/ 1861 h 28"/>
                <a:gd name="T48" fmla="*/ 3 w 10"/>
                <a:gd name="T49" fmla="*/ 1927 h 28"/>
                <a:gd name="T50" fmla="*/ 3 w 10"/>
                <a:gd name="T51" fmla="*/ 1996 h 28"/>
                <a:gd name="T52" fmla="*/ 948713 w 10"/>
                <a:gd name="T53" fmla="*/ 1996 h 28"/>
                <a:gd name="T54" fmla="*/ 948713 w 10"/>
                <a:gd name="T55" fmla="*/ 2067 h 28"/>
                <a:gd name="T56" fmla="*/ 1043584 w 10"/>
                <a:gd name="T57" fmla="*/ 2141 h 28"/>
                <a:gd name="T58" fmla="*/ 1147942 w 10"/>
                <a:gd name="T59" fmla="*/ 2217 h 28"/>
                <a:gd name="T60" fmla="*/ 1262736 w 10"/>
                <a:gd name="T61" fmla="*/ 2217 h 28"/>
                <a:gd name="T62" fmla="*/ 1389010 w 10"/>
                <a:gd name="T63" fmla="*/ 2217 h 28"/>
                <a:gd name="T64" fmla="*/ 1527908 w 10"/>
                <a:gd name="T65" fmla="*/ 2217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
                <a:gd name="T100" fmla="*/ 0 h 28"/>
                <a:gd name="T101" fmla="*/ 10 w 10"/>
                <a:gd name="T102" fmla="*/ 28 h 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 h="28">
                  <a:moveTo>
                    <a:pt x="10" y="0"/>
                  </a:moveTo>
                  <a:lnTo>
                    <a:pt x="9" y="0"/>
                  </a:lnTo>
                  <a:lnTo>
                    <a:pt x="8" y="0"/>
                  </a:lnTo>
                  <a:lnTo>
                    <a:pt x="7" y="0"/>
                  </a:lnTo>
                  <a:lnTo>
                    <a:pt x="6" y="1"/>
                  </a:lnTo>
                  <a:lnTo>
                    <a:pt x="5" y="1"/>
                  </a:lnTo>
                  <a:lnTo>
                    <a:pt x="5" y="2"/>
                  </a:lnTo>
                  <a:lnTo>
                    <a:pt x="3" y="3"/>
                  </a:lnTo>
                  <a:lnTo>
                    <a:pt x="3" y="4"/>
                  </a:lnTo>
                  <a:lnTo>
                    <a:pt x="2" y="5"/>
                  </a:lnTo>
                  <a:lnTo>
                    <a:pt x="2" y="6"/>
                  </a:lnTo>
                  <a:lnTo>
                    <a:pt x="2" y="7"/>
                  </a:lnTo>
                  <a:lnTo>
                    <a:pt x="1" y="8"/>
                  </a:lnTo>
                  <a:lnTo>
                    <a:pt x="1" y="9"/>
                  </a:lnTo>
                  <a:lnTo>
                    <a:pt x="1" y="11"/>
                  </a:lnTo>
                  <a:lnTo>
                    <a:pt x="0" y="12"/>
                  </a:lnTo>
                  <a:lnTo>
                    <a:pt x="0" y="14"/>
                  </a:lnTo>
                  <a:lnTo>
                    <a:pt x="0" y="15"/>
                  </a:lnTo>
                  <a:lnTo>
                    <a:pt x="1" y="17"/>
                  </a:lnTo>
                  <a:lnTo>
                    <a:pt x="1" y="18"/>
                  </a:lnTo>
                  <a:lnTo>
                    <a:pt x="1" y="19"/>
                  </a:lnTo>
                  <a:lnTo>
                    <a:pt x="2" y="20"/>
                  </a:lnTo>
                  <a:lnTo>
                    <a:pt x="2" y="22"/>
                  </a:lnTo>
                  <a:lnTo>
                    <a:pt x="2" y="23"/>
                  </a:lnTo>
                  <a:lnTo>
                    <a:pt x="3" y="24"/>
                  </a:lnTo>
                  <a:lnTo>
                    <a:pt x="3" y="25"/>
                  </a:lnTo>
                  <a:lnTo>
                    <a:pt x="5" y="25"/>
                  </a:lnTo>
                  <a:lnTo>
                    <a:pt x="5" y="26"/>
                  </a:lnTo>
                  <a:lnTo>
                    <a:pt x="6" y="27"/>
                  </a:lnTo>
                  <a:lnTo>
                    <a:pt x="7" y="28"/>
                  </a:lnTo>
                  <a:lnTo>
                    <a:pt x="8" y="28"/>
                  </a:lnTo>
                  <a:lnTo>
                    <a:pt x="9" y="28"/>
                  </a:lnTo>
                  <a:lnTo>
                    <a:pt x="10" y="28"/>
                  </a:lnTo>
                </a:path>
              </a:pathLst>
            </a:custGeom>
            <a:noFill/>
            <a:ln w="1588" cap="rnd">
              <a:solidFill>
                <a:srgbClr val="000000"/>
              </a:solidFill>
              <a:prstDash val="solid"/>
              <a:round/>
              <a:headEnd/>
              <a:tailEnd/>
            </a:ln>
          </p:spPr>
          <p:txBody>
            <a:bodyPr/>
            <a:lstStyle/>
            <a:p>
              <a:endParaRPr lang="ja-JP" altLang="en-US"/>
            </a:p>
          </p:txBody>
        </p:sp>
        <p:sp>
          <p:nvSpPr>
            <p:cNvPr id="102" name="Freeform 65"/>
            <p:cNvSpPr>
              <a:spLocks noChangeAspect="1"/>
            </p:cNvSpPr>
            <p:nvPr/>
          </p:nvSpPr>
          <p:spPr bwMode="auto">
            <a:xfrm>
              <a:off x="1742" y="3426"/>
              <a:ext cx="186" cy="205"/>
            </a:xfrm>
            <a:custGeom>
              <a:avLst/>
              <a:gdLst>
                <a:gd name="T0" fmla="*/ 28 w 183"/>
                <a:gd name="T1" fmla="*/ 0 h 201"/>
                <a:gd name="T2" fmla="*/ 26 w 183"/>
                <a:gd name="T3" fmla="*/ 0 h 201"/>
                <a:gd name="T4" fmla="*/ 21 w 183"/>
                <a:gd name="T5" fmla="*/ 1 h 201"/>
                <a:gd name="T6" fmla="*/ 16 w 183"/>
                <a:gd name="T7" fmla="*/ 4 h 201"/>
                <a:gd name="T8" fmla="*/ 11 w 183"/>
                <a:gd name="T9" fmla="*/ 8 h 201"/>
                <a:gd name="T10" fmla="*/ 7 w 183"/>
                <a:gd name="T11" fmla="*/ 12 h 201"/>
                <a:gd name="T12" fmla="*/ 4 w 183"/>
                <a:gd name="T13" fmla="*/ 17 h 201"/>
                <a:gd name="T14" fmla="*/ 1 w 183"/>
                <a:gd name="T15" fmla="*/ 23 h 201"/>
                <a:gd name="T16" fmla="*/ 1 w 183"/>
                <a:gd name="T17" fmla="*/ 362 h 201"/>
                <a:gd name="T18" fmla="*/ 0 w 183"/>
                <a:gd name="T19" fmla="*/ 391 h 201"/>
                <a:gd name="T20" fmla="*/ 0 w 183"/>
                <a:gd name="T21" fmla="*/ 1998 h 201"/>
                <a:gd name="T22" fmla="*/ 0 w 183"/>
                <a:gd name="T23" fmla="*/ 2038 h 201"/>
                <a:gd name="T24" fmla="*/ 1 w 183"/>
                <a:gd name="T25" fmla="*/ 2103 h 201"/>
                <a:gd name="T26" fmla="*/ 2 w 183"/>
                <a:gd name="T27" fmla="*/ 2158 h 201"/>
                <a:gd name="T28" fmla="*/ 6 w 183"/>
                <a:gd name="T29" fmla="*/ 2232 h 201"/>
                <a:gd name="T30" fmla="*/ 9 w 183"/>
                <a:gd name="T31" fmla="*/ 2289 h 201"/>
                <a:gd name="T32" fmla="*/ 13 w 183"/>
                <a:gd name="T33" fmla="*/ 2335 h 201"/>
                <a:gd name="T34" fmla="*/ 18 w 183"/>
                <a:gd name="T35" fmla="*/ 2367 h 201"/>
                <a:gd name="T36" fmla="*/ 24 w 183"/>
                <a:gd name="T37" fmla="*/ 2382 h 201"/>
                <a:gd name="T38" fmla="*/ 28 w 183"/>
                <a:gd name="T39" fmla="*/ 2387 h 201"/>
                <a:gd name="T40" fmla="*/ 1202 w 183"/>
                <a:gd name="T41" fmla="*/ 2387 h 201"/>
                <a:gd name="T42" fmla="*/ 1222 w 183"/>
                <a:gd name="T43" fmla="*/ 2387 h 201"/>
                <a:gd name="T44" fmla="*/ 1255 w 183"/>
                <a:gd name="T45" fmla="*/ 2381 h 201"/>
                <a:gd name="T46" fmla="*/ 1297 w 183"/>
                <a:gd name="T47" fmla="*/ 2340 h 201"/>
                <a:gd name="T48" fmla="*/ 1337 w 183"/>
                <a:gd name="T49" fmla="*/ 2294 h 201"/>
                <a:gd name="T50" fmla="*/ 1362 w 183"/>
                <a:gd name="T51" fmla="*/ 2249 h 201"/>
                <a:gd name="T52" fmla="*/ 1384 w 183"/>
                <a:gd name="T53" fmla="*/ 2201 h 201"/>
                <a:gd name="T54" fmla="*/ 1404 w 183"/>
                <a:gd name="T55" fmla="*/ 2120 h 201"/>
                <a:gd name="T56" fmla="*/ 1407 w 183"/>
                <a:gd name="T57" fmla="*/ 2038 h 201"/>
                <a:gd name="T58" fmla="*/ 1407 w 183"/>
                <a:gd name="T59" fmla="*/ 1998 h 201"/>
                <a:gd name="T60" fmla="*/ 1407 w 183"/>
                <a:gd name="T61" fmla="*/ 391 h 201"/>
                <a:gd name="T62" fmla="*/ 1407 w 183"/>
                <a:gd name="T63" fmla="*/ 355 h 201"/>
                <a:gd name="T64" fmla="*/ 1391 w 183"/>
                <a:gd name="T65" fmla="*/ 21 h 201"/>
                <a:gd name="T66" fmla="*/ 1369 w 183"/>
                <a:gd name="T67" fmla="*/ 14 h 201"/>
                <a:gd name="T68" fmla="*/ 1340 w 183"/>
                <a:gd name="T69" fmla="*/ 10 h 201"/>
                <a:gd name="T70" fmla="*/ 1315 w 183"/>
                <a:gd name="T71" fmla="*/ 6 h 201"/>
                <a:gd name="T72" fmla="*/ 1276 w 183"/>
                <a:gd name="T73" fmla="*/ 2 h 201"/>
                <a:gd name="T74" fmla="*/ 1242 w 183"/>
                <a:gd name="T75" fmla="*/ 1 h 201"/>
                <a:gd name="T76" fmla="*/ 1222 w 183"/>
                <a:gd name="T77" fmla="*/ 0 h 201"/>
                <a:gd name="T78" fmla="*/ 1202 w 183"/>
                <a:gd name="T79" fmla="*/ 0 h 20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83"/>
                <a:gd name="T121" fmla="*/ 0 h 201"/>
                <a:gd name="T122" fmla="*/ 183 w 183"/>
                <a:gd name="T123" fmla="*/ 201 h 20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83" h="201">
                  <a:moveTo>
                    <a:pt x="30" y="0"/>
                  </a:moveTo>
                  <a:lnTo>
                    <a:pt x="28" y="0"/>
                  </a:lnTo>
                  <a:lnTo>
                    <a:pt x="27" y="0"/>
                  </a:lnTo>
                  <a:lnTo>
                    <a:pt x="26" y="0"/>
                  </a:lnTo>
                  <a:lnTo>
                    <a:pt x="24" y="1"/>
                  </a:lnTo>
                  <a:lnTo>
                    <a:pt x="21" y="1"/>
                  </a:lnTo>
                  <a:lnTo>
                    <a:pt x="18" y="2"/>
                  </a:lnTo>
                  <a:lnTo>
                    <a:pt x="16" y="4"/>
                  </a:lnTo>
                  <a:lnTo>
                    <a:pt x="13" y="6"/>
                  </a:lnTo>
                  <a:lnTo>
                    <a:pt x="11" y="8"/>
                  </a:lnTo>
                  <a:lnTo>
                    <a:pt x="9" y="10"/>
                  </a:lnTo>
                  <a:lnTo>
                    <a:pt x="7" y="12"/>
                  </a:lnTo>
                  <a:lnTo>
                    <a:pt x="6" y="14"/>
                  </a:lnTo>
                  <a:lnTo>
                    <a:pt x="4" y="17"/>
                  </a:lnTo>
                  <a:lnTo>
                    <a:pt x="2" y="21"/>
                  </a:lnTo>
                  <a:lnTo>
                    <a:pt x="1" y="23"/>
                  </a:lnTo>
                  <a:lnTo>
                    <a:pt x="1" y="27"/>
                  </a:lnTo>
                  <a:lnTo>
                    <a:pt x="1" y="28"/>
                  </a:lnTo>
                  <a:lnTo>
                    <a:pt x="0" y="30"/>
                  </a:lnTo>
                  <a:lnTo>
                    <a:pt x="0" y="32"/>
                  </a:lnTo>
                  <a:lnTo>
                    <a:pt x="0" y="34"/>
                  </a:lnTo>
                  <a:lnTo>
                    <a:pt x="0" y="168"/>
                  </a:lnTo>
                  <a:lnTo>
                    <a:pt x="0" y="169"/>
                  </a:lnTo>
                  <a:lnTo>
                    <a:pt x="0" y="171"/>
                  </a:lnTo>
                  <a:lnTo>
                    <a:pt x="1" y="173"/>
                  </a:lnTo>
                  <a:lnTo>
                    <a:pt x="1" y="175"/>
                  </a:lnTo>
                  <a:lnTo>
                    <a:pt x="1" y="177"/>
                  </a:lnTo>
                  <a:lnTo>
                    <a:pt x="2" y="180"/>
                  </a:lnTo>
                  <a:lnTo>
                    <a:pt x="4" y="184"/>
                  </a:lnTo>
                  <a:lnTo>
                    <a:pt x="6" y="186"/>
                  </a:lnTo>
                  <a:lnTo>
                    <a:pt x="7" y="189"/>
                  </a:lnTo>
                  <a:lnTo>
                    <a:pt x="9" y="191"/>
                  </a:lnTo>
                  <a:lnTo>
                    <a:pt x="11" y="193"/>
                  </a:lnTo>
                  <a:lnTo>
                    <a:pt x="13" y="195"/>
                  </a:lnTo>
                  <a:lnTo>
                    <a:pt x="16" y="197"/>
                  </a:lnTo>
                  <a:lnTo>
                    <a:pt x="18" y="198"/>
                  </a:lnTo>
                  <a:lnTo>
                    <a:pt x="21" y="199"/>
                  </a:lnTo>
                  <a:lnTo>
                    <a:pt x="24" y="200"/>
                  </a:lnTo>
                  <a:lnTo>
                    <a:pt x="27" y="201"/>
                  </a:lnTo>
                  <a:lnTo>
                    <a:pt x="28" y="201"/>
                  </a:lnTo>
                  <a:lnTo>
                    <a:pt x="30" y="201"/>
                  </a:lnTo>
                  <a:lnTo>
                    <a:pt x="154" y="201"/>
                  </a:lnTo>
                  <a:lnTo>
                    <a:pt x="156" y="201"/>
                  </a:lnTo>
                  <a:lnTo>
                    <a:pt x="157" y="201"/>
                  </a:lnTo>
                  <a:lnTo>
                    <a:pt x="160" y="200"/>
                  </a:lnTo>
                  <a:lnTo>
                    <a:pt x="162" y="199"/>
                  </a:lnTo>
                  <a:lnTo>
                    <a:pt x="165" y="198"/>
                  </a:lnTo>
                  <a:lnTo>
                    <a:pt x="168" y="197"/>
                  </a:lnTo>
                  <a:lnTo>
                    <a:pt x="170" y="195"/>
                  </a:lnTo>
                  <a:lnTo>
                    <a:pt x="173" y="193"/>
                  </a:lnTo>
                  <a:lnTo>
                    <a:pt x="174" y="191"/>
                  </a:lnTo>
                  <a:lnTo>
                    <a:pt x="177" y="189"/>
                  </a:lnTo>
                  <a:lnTo>
                    <a:pt x="178" y="186"/>
                  </a:lnTo>
                  <a:lnTo>
                    <a:pt x="180" y="184"/>
                  </a:lnTo>
                  <a:lnTo>
                    <a:pt x="181" y="180"/>
                  </a:lnTo>
                  <a:lnTo>
                    <a:pt x="182" y="177"/>
                  </a:lnTo>
                  <a:lnTo>
                    <a:pt x="183" y="175"/>
                  </a:lnTo>
                  <a:lnTo>
                    <a:pt x="183" y="171"/>
                  </a:lnTo>
                  <a:lnTo>
                    <a:pt x="183" y="169"/>
                  </a:lnTo>
                  <a:lnTo>
                    <a:pt x="183" y="168"/>
                  </a:lnTo>
                  <a:lnTo>
                    <a:pt x="183" y="34"/>
                  </a:lnTo>
                  <a:lnTo>
                    <a:pt x="183" y="32"/>
                  </a:lnTo>
                  <a:lnTo>
                    <a:pt x="183" y="30"/>
                  </a:lnTo>
                  <a:lnTo>
                    <a:pt x="183" y="27"/>
                  </a:lnTo>
                  <a:lnTo>
                    <a:pt x="182" y="23"/>
                  </a:lnTo>
                  <a:lnTo>
                    <a:pt x="181" y="21"/>
                  </a:lnTo>
                  <a:lnTo>
                    <a:pt x="180" y="17"/>
                  </a:lnTo>
                  <a:lnTo>
                    <a:pt x="178" y="14"/>
                  </a:lnTo>
                  <a:lnTo>
                    <a:pt x="177" y="12"/>
                  </a:lnTo>
                  <a:lnTo>
                    <a:pt x="174" y="10"/>
                  </a:lnTo>
                  <a:lnTo>
                    <a:pt x="173" y="8"/>
                  </a:lnTo>
                  <a:lnTo>
                    <a:pt x="170" y="6"/>
                  </a:lnTo>
                  <a:lnTo>
                    <a:pt x="168" y="4"/>
                  </a:lnTo>
                  <a:lnTo>
                    <a:pt x="165" y="2"/>
                  </a:lnTo>
                  <a:lnTo>
                    <a:pt x="162" y="1"/>
                  </a:lnTo>
                  <a:lnTo>
                    <a:pt x="160" y="1"/>
                  </a:lnTo>
                  <a:lnTo>
                    <a:pt x="158" y="0"/>
                  </a:lnTo>
                  <a:lnTo>
                    <a:pt x="157" y="0"/>
                  </a:lnTo>
                  <a:lnTo>
                    <a:pt x="156" y="0"/>
                  </a:lnTo>
                  <a:lnTo>
                    <a:pt x="154" y="0"/>
                  </a:lnTo>
                  <a:lnTo>
                    <a:pt x="30" y="0"/>
                  </a:lnTo>
                  <a:close/>
                </a:path>
              </a:pathLst>
            </a:custGeom>
            <a:solidFill>
              <a:srgbClr val="FFFFFF"/>
            </a:solidFill>
            <a:ln w="9525">
              <a:noFill/>
              <a:round/>
              <a:headEnd/>
              <a:tailEnd/>
            </a:ln>
          </p:spPr>
          <p:txBody>
            <a:bodyPr/>
            <a:lstStyle/>
            <a:p>
              <a:endParaRPr lang="ja-JP" altLang="en-US"/>
            </a:p>
          </p:txBody>
        </p:sp>
        <p:sp>
          <p:nvSpPr>
            <p:cNvPr id="103" name="Freeform 66"/>
            <p:cNvSpPr>
              <a:spLocks noChangeAspect="1"/>
            </p:cNvSpPr>
            <p:nvPr/>
          </p:nvSpPr>
          <p:spPr bwMode="auto">
            <a:xfrm>
              <a:off x="1742" y="3426"/>
              <a:ext cx="186" cy="205"/>
            </a:xfrm>
            <a:custGeom>
              <a:avLst/>
              <a:gdLst>
                <a:gd name="T0" fmla="*/ 28 w 183"/>
                <a:gd name="T1" fmla="*/ 0 h 201"/>
                <a:gd name="T2" fmla="*/ 26 w 183"/>
                <a:gd name="T3" fmla="*/ 0 h 201"/>
                <a:gd name="T4" fmla="*/ 21 w 183"/>
                <a:gd name="T5" fmla="*/ 1 h 201"/>
                <a:gd name="T6" fmla="*/ 16 w 183"/>
                <a:gd name="T7" fmla="*/ 4 h 201"/>
                <a:gd name="T8" fmla="*/ 11 w 183"/>
                <a:gd name="T9" fmla="*/ 8 h 201"/>
                <a:gd name="T10" fmla="*/ 7 w 183"/>
                <a:gd name="T11" fmla="*/ 12 h 201"/>
                <a:gd name="T12" fmla="*/ 4 w 183"/>
                <a:gd name="T13" fmla="*/ 17 h 201"/>
                <a:gd name="T14" fmla="*/ 1 w 183"/>
                <a:gd name="T15" fmla="*/ 23 h 201"/>
                <a:gd name="T16" fmla="*/ 1 w 183"/>
                <a:gd name="T17" fmla="*/ 362 h 201"/>
                <a:gd name="T18" fmla="*/ 0 w 183"/>
                <a:gd name="T19" fmla="*/ 391 h 201"/>
                <a:gd name="T20" fmla="*/ 0 w 183"/>
                <a:gd name="T21" fmla="*/ 1998 h 201"/>
                <a:gd name="T22" fmla="*/ 0 w 183"/>
                <a:gd name="T23" fmla="*/ 2038 h 201"/>
                <a:gd name="T24" fmla="*/ 1 w 183"/>
                <a:gd name="T25" fmla="*/ 2103 h 201"/>
                <a:gd name="T26" fmla="*/ 2 w 183"/>
                <a:gd name="T27" fmla="*/ 2158 h 201"/>
                <a:gd name="T28" fmla="*/ 6 w 183"/>
                <a:gd name="T29" fmla="*/ 2232 h 201"/>
                <a:gd name="T30" fmla="*/ 9 w 183"/>
                <a:gd name="T31" fmla="*/ 2289 h 201"/>
                <a:gd name="T32" fmla="*/ 13 w 183"/>
                <a:gd name="T33" fmla="*/ 2335 h 201"/>
                <a:gd name="T34" fmla="*/ 18 w 183"/>
                <a:gd name="T35" fmla="*/ 2367 h 201"/>
                <a:gd name="T36" fmla="*/ 24 w 183"/>
                <a:gd name="T37" fmla="*/ 2382 h 201"/>
                <a:gd name="T38" fmla="*/ 28 w 183"/>
                <a:gd name="T39" fmla="*/ 2387 h 201"/>
                <a:gd name="T40" fmla="*/ 1202 w 183"/>
                <a:gd name="T41" fmla="*/ 2387 h 201"/>
                <a:gd name="T42" fmla="*/ 1222 w 183"/>
                <a:gd name="T43" fmla="*/ 2387 h 201"/>
                <a:gd name="T44" fmla="*/ 1255 w 183"/>
                <a:gd name="T45" fmla="*/ 2381 h 201"/>
                <a:gd name="T46" fmla="*/ 1297 w 183"/>
                <a:gd name="T47" fmla="*/ 2340 h 201"/>
                <a:gd name="T48" fmla="*/ 1337 w 183"/>
                <a:gd name="T49" fmla="*/ 2294 h 201"/>
                <a:gd name="T50" fmla="*/ 1362 w 183"/>
                <a:gd name="T51" fmla="*/ 2249 h 201"/>
                <a:gd name="T52" fmla="*/ 1384 w 183"/>
                <a:gd name="T53" fmla="*/ 2201 h 201"/>
                <a:gd name="T54" fmla="*/ 1404 w 183"/>
                <a:gd name="T55" fmla="*/ 2120 h 201"/>
                <a:gd name="T56" fmla="*/ 1407 w 183"/>
                <a:gd name="T57" fmla="*/ 2038 h 201"/>
                <a:gd name="T58" fmla="*/ 1407 w 183"/>
                <a:gd name="T59" fmla="*/ 1998 h 201"/>
                <a:gd name="T60" fmla="*/ 1407 w 183"/>
                <a:gd name="T61" fmla="*/ 391 h 201"/>
                <a:gd name="T62" fmla="*/ 1407 w 183"/>
                <a:gd name="T63" fmla="*/ 355 h 201"/>
                <a:gd name="T64" fmla="*/ 1391 w 183"/>
                <a:gd name="T65" fmla="*/ 21 h 201"/>
                <a:gd name="T66" fmla="*/ 1369 w 183"/>
                <a:gd name="T67" fmla="*/ 14 h 201"/>
                <a:gd name="T68" fmla="*/ 1340 w 183"/>
                <a:gd name="T69" fmla="*/ 10 h 201"/>
                <a:gd name="T70" fmla="*/ 1315 w 183"/>
                <a:gd name="T71" fmla="*/ 6 h 201"/>
                <a:gd name="T72" fmla="*/ 1276 w 183"/>
                <a:gd name="T73" fmla="*/ 2 h 201"/>
                <a:gd name="T74" fmla="*/ 1242 w 183"/>
                <a:gd name="T75" fmla="*/ 1 h 201"/>
                <a:gd name="T76" fmla="*/ 1222 w 183"/>
                <a:gd name="T77" fmla="*/ 0 h 201"/>
                <a:gd name="T78" fmla="*/ 1202 w 183"/>
                <a:gd name="T79" fmla="*/ 0 h 20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83"/>
                <a:gd name="T121" fmla="*/ 0 h 201"/>
                <a:gd name="T122" fmla="*/ 183 w 183"/>
                <a:gd name="T123" fmla="*/ 201 h 20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83" h="201">
                  <a:moveTo>
                    <a:pt x="30" y="0"/>
                  </a:moveTo>
                  <a:lnTo>
                    <a:pt x="28" y="0"/>
                  </a:lnTo>
                  <a:lnTo>
                    <a:pt x="27" y="0"/>
                  </a:lnTo>
                  <a:lnTo>
                    <a:pt x="26" y="0"/>
                  </a:lnTo>
                  <a:lnTo>
                    <a:pt x="24" y="1"/>
                  </a:lnTo>
                  <a:lnTo>
                    <a:pt x="21" y="1"/>
                  </a:lnTo>
                  <a:lnTo>
                    <a:pt x="18" y="2"/>
                  </a:lnTo>
                  <a:lnTo>
                    <a:pt x="16" y="4"/>
                  </a:lnTo>
                  <a:lnTo>
                    <a:pt x="13" y="6"/>
                  </a:lnTo>
                  <a:lnTo>
                    <a:pt x="11" y="8"/>
                  </a:lnTo>
                  <a:lnTo>
                    <a:pt x="9" y="10"/>
                  </a:lnTo>
                  <a:lnTo>
                    <a:pt x="7" y="12"/>
                  </a:lnTo>
                  <a:lnTo>
                    <a:pt x="6" y="14"/>
                  </a:lnTo>
                  <a:lnTo>
                    <a:pt x="4" y="17"/>
                  </a:lnTo>
                  <a:lnTo>
                    <a:pt x="2" y="21"/>
                  </a:lnTo>
                  <a:lnTo>
                    <a:pt x="1" y="23"/>
                  </a:lnTo>
                  <a:lnTo>
                    <a:pt x="1" y="27"/>
                  </a:lnTo>
                  <a:lnTo>
                    <a:pt x="1" y="28"/>
                  </a:lnTo>
                  <a:lnTo>
                    <a:pt x="0" y="30"/>
                  </a:lnTo>
                  <a:lnTo>
                    <a:pt x="0" y="32"/>
                  </a:lnTo>
                  <a:lnTo>
                    <a:pt x="0" y="34"/>
                  </a:lnTo>
                  <a:lnTo>
                    <a:pt x="0" y="168"/>
                  </a:lnTo>
                  <a:lnTo>
                    <a:pt x="0" y="169"/>
                  </a:lnTo>
                  <a:lnTo>
                    <a:pt x="0" y="171"/>
                  </a:lnTo>
                  <a:lnTo>
                    <a:pt x="1" y="173"/>
                  </a:lnTo>
                  <a:lnTo>
                    <a:pt x="1" y="175"/>
                  </a:lnTo>
                  <a:lnTo>
                    <a:pt x="1" y="177"/>
                  </a:lnTo>
                  <a:lnTo>
                    <a:pt x="2" y="180"/>
                  </a:lnTo>
                  <a:lnTo>
                    <a:pt x="4" y="184"/>
                  </a:lnTo>
                  <a:lnTo>
                    <a:pt x="6" y="186"/>
                  </a:lnTo>
                  <a:lnTo>
                    <a:pt x="7" y="189"/>
                  </a:lnTo>
                  <a:lnTo>
                    <a:pt x="9" y="191"/>
                  </a:lnTo>
                  <a:lnTo>
                    <a:pt x="11" y="193"/>
                  </a:lnTo>
                  <a:lnTo>
                    <a:pt x="13" y="195"/>
                  </a:lnTo>
                  <a:lnTo>
                    <a:pt x="16" y="197"/>
                  </a:lnTo>
                  <a:lnTo>
                    <a:pt x="18" y="198"/>
                  </a:lnTo>
                  <a:lnTo>
                    <a:pt x="21" y="199"/>
                  </a:lnTo>
                  <a:lnTo>
                    <a:pt x="24" y="200"/>
                  </a:lnTo>
                  <a:lnTo>
                    <a:pt x="27" y="201"/>
                  </a:lnTo>
                  <a:lnTo>
                    <a:pt x="28" y="201"/>
                  </a:lnTo>
                  <a:lnTo>
                    <a:pt x="30" y="201"/>
                  </a:lnTo>
                  <a:lnTo>
                    <a:pt x="154" y="201"/>
                  </a:lnTo>
                  <a:lnTo>
                    <a:pt x="156" y="201"/>
                  </a:lnTo>
                  <a:lnTo>
                    <a:pt x="157" y="201"/>
                  </a:lnTo>
                  <a:lnTo>
                    <a:pt x="160" y="200"/>
                  </a:lnTo>
                  <a:lnTo>
                    <a:pt x="162" y="199"/>
                  </a:lnTo>
                  <a:lnTo>
                    <a:pt x="165" y="198"/>
                  </a:lnTo>
                  <a:lnTo>
                    <a:pt x="168" y="197"/>
                  </a:lnTo>
                  <a:lnTo>
                    <a:pt x="170" y="195"/>
                  </a:lnTo>
                  <a:lnTo>
                    <a:pt x="173" y="193"/>
                  </a:lnTo>
                  <a:lnTo>
                    <a:pt x="174" y="191"/>
                  </a:lnTo>
                  <a:lnTo>
                    <a:pt x="177" y="189"/>
                  </a:lnTo>
                  <a:lnTo>
                    <a:pt x="178" y="186"/>
                  </a:lnTo>
                  <a:lnTo>
                    <a:pt x="180" y="184"/>
                  </a:lnTo>
                  <a:lnTo>
                    <a:pt x="181" y="180"/>
                  </a:lnTo>
                  <a:lnTo>
                    <a:pt x="182" y="177"/>
                  </a:lnTo>
                  <a:lnTo>
                    <a:pt x="183" y="175"/>
                  </a:lnTo>
                  <a:lnTo>
                    <a:pt x="183" y="171"/>
                  </a:lnTo>
                  <a:lnTo>
                    <a:pt x="183" y="169"/>
                  </a:lnTo>
                  <a:lnTo>
                    <a:pt x="183" y="168"/>
                  </a:lnTo>
                  <a:lnTo>
                    <a:pt x="183" y="34"/>
                  </a:lnTo>
                  <a:lnTo>
                    <a:pt x="183" y="32"/>
                  </a:lnTo>
                  <a:lnTo>
                    <a:pt x="183" y="30"/>
                  </a:lnTo>
                  <a:lnTo>
                    <a:pt x="183" y="27"/>
                  </a:lnTo>
                  <a:lnTo>
                    <a:pt x="182" y="23"/>
                  </a:lnTo>
                  <a:lnTo>
                    <a:pt x="181" y="21"/>
                  </a:lnTo>
                  <a:lnTo>
                    <a:pt x="180" y="17"/>
                  </a:lnTo>
                  <a:lnTo>
                    <a:pt x="178" y="14"/>
                  </a:lnTo>
                  <a:lnTo>
                    <a:pt x="177" y="12"/>
                  </a:lnTo>
                  <a:lnTo>
                    <a:pt x="174" y="10"/>
                  </a:lnTo>
                  <a:lnTo>
                    <a:pt x="173" y="8"/>
                  </a:lnTo>
                  <a:lnTo>
                    <a:pt x="170" y="6"/>
                  </a:lnTo>
                  <a:lnTo>
                    <a:pt x="168" y="4"/>
                  </a:lnTo>
                  <a:lnTo>
                    <a:pt x="165" y="2"/>
                  </a:lnTo>
                  <a:lnTo>
                    <a:pt x="162" y="1"/>
                  </a:lnTo>
                  <a:lnTo>
                    <a:pt x="160" y="1"/>
                  </a:lnTo>
                  <a:lnTo>
                    <a:pt x="158" y="0"/>
                  </a:lnTo>
                  <a:lnTo>
                    <a:pt x="157" y="0"/>
                  </a:lnTo>
                  <a:lnTo>
                    <a:pt x="156" y="0"/>
                  </a:lnTo>
                  <a:lnTo>
                    <a:pt x="154" y="0"/>
                  </a:lnTo>
                  <a:lnTo>
                    <a:pt x="30" y="0"/>
                  </a:lnTo>
                </a:path>
              </a:pathLst>
            </a:custGeom>
            <a:noFill/>
            <a:ln w="4763" cap="rnd">
              <a:solidFill>
                <a:srgbClr val="000000"/>
              </a:solidFill>
              <a:prstDash val="solid"/>
              <a:round/>
              <a:headEnd/>
              <a:tailEnd/>
            </a:ln>
          </p:spPr>
          <p:txBody>
            <a:bodyPr/>
            <a:lstStyle/>
            <a:p>
              <a:endParaRPr lang="ja-JP" altLang="en-US"/>
            </a:p>
          </p:txBody>
        </p:sp>
        <p:grpSp>
          <p:nvGrpSpPr>
            <p:cNvPr id="104" name="Group 67"/>
            <p:cNvGrpSpPr>
              <a:grpSpLocks noChangeAspect="1"/>
            </p:cNvGrpSpPr>
            <p:nvPr/>
          </p:nvGrpSpPr>
          <p:grpSpPr bwMode="auto">
            <a:xfrm>
              <a:off x="1744" y="3454"/>
              <a:ext cx="183" cy="37"/>
              <a:chOff x="3509" y="1987"/>
              <a:chExt cx="180" cy="37"/>
            </a:xfrm>
          </p:grpSpPr>
          <p:sp>
            <p:nvSpPr>
              <p:cNvPr id="124" name="Freeform 68"/>
              <p:cNvSpPr>
                <a:spLocks noChangeAspect="1"/>
              </p:cNvSpPr>
              <p:nvPr/>
            </p:nvSpPr>
            <p:spPr bwMode="auto">
              <a:xfrm>
                <a:off x="3509" y="1987"/>
                <a:ext cx="180" cy="37"/>
              </a:xfrm>
              <a:custGeom>
                <a:avLst/>
                <a:gdLst>
                  <a:gd name="T0" fmla="*/ 26 w 180"/>
                  <a:gd name="T1" fmla="*/ 0 h 37"/>
                  <a:gd name="T2" fmla="*/ 20 w 180"/>
                  <a:gd name="T3" fmla="*/ 0 h 37"/>
                  <a:gd name="T4" fmla="*/ 15 w 180"/>
                  <a:gd name="T5" fmla="*/ 2 h 37"/>
                  <a:gd name="T6" fmla="*/ 10 w 180"/>
                  <a:gd name="T7" fmla="*/ 4 h 37"/>
                  <a:gd name="T8" fmla="*/ 7 w 180"/>
                  <a:gd name="T9" fmla="*/ 6 h 37"/>
                  <a:gd name="T10" fmla="*/ 3 w 180"/>
                  <a:gd name="T11" fmla="*/ 9 h 37"/>
                  <a:gd name="T12" fmla="*/ 1 w 180"/>
                  <a:gd name="T13" fmla="*/ 12 h 37"/>
                  <a:gd name="T14" fmla="*/ 0 w 180"/>
                  <a:gd name="T15" fmla="*/ 16 h 37"/>
                  <a:gd name="T16" fmla="*/ 0 w 180"/>
                  <a:gd name="T17" fmla="*/ 19 h 37"/>
                  <a:gd name="T18" fmla="*/ 0 w 180"/>
                  <a:gd name="T19" fmla="*/ 20 h 37"/>
                  <a:gd name="T20" fmla="*/ 1 w 180"/>
                  <a:gd name="T21" fmla="*/ 24 h 37"/>
                  <a:gd name="T22" fmla="*/ 3 w 180"/>
                  <a:gd name="T23" fmla="*/ 27 h 37"/>
                  <a:gd name="T24" fmla="*/ 7 w 180"/>
                  <a:gd name="T25" fmla="*/ 30 h 37"/>
                  <a:gd name="T26" fmla="*/ 10 w 180"/>
                  <a:gd name="T27" fmla="*/ 33 h 37"/>
                  <a:gd name="T28" fmla="*/ 15 w 180"/>
                  <a:gd name="T29" fmla="*/ 34 h 37"/>
                  <a:gd name="T30" fmla="*/ 20 w 180"/>
                  <a:gd name="T31" fmla="*/ 36 h 37"/>
                  <a:gd name="T32" fmla="*/ 26 w 180"/>
                  <a:gd name="T33" fmla="*/ 36 h 37"/>
                  <a:gd name="T34" fmla="*/ 151 w 180"/>
                  <a:gd name="T35" fmla="*/ 37 h 37"/>
                  <a:gd name="T36" fmla="*/ 157 w 180"/>
                  <a:gd name="T37" fmla="*/ 36 h 37"/>
                  <a:gd name="T38" fmla="*/ 162 w 180"/>
                  <a:gd name="T39" fmla="*/ 36 h 37"/>
                  <a:gd name="T40" fmla="*/ 167 w 180"/>
                  <a:gd name="T41" fmla="*/ 34 h 37"/>
                  <a:gd name="T42" fmla="*/ 171 w 180"/>
                  <a:gd name="T43" fmla="*/ 31 h 37"/>
                  <a:gd name="T44" fmla="*/ 175 w 180"/>
                  <a:gd name="T45" fmla="*/ 28 h 37"/>
                  <a:gd name="T46" fmla="*/ 178 w 180"/>
                  <a:gd name="T47" fmla="*/ 25 h 37"/>
                  <a:gd name="T48" fmla="*/ 179 w 180"/>
                  <a:gd name="T49" fmla="*/ 22 h 37"/>
                  <a:gd name="T50" fmla="*/ 180 w 180"/>
                  <a:gd name="T51" fmla="*/ 19 h 37"/>
                  <a:gd name="T52" fmla="*/ 180 w 180"/>
                  <a:gd name="T53" fmla="*/ 17 h 37"/>
                  <a:gd name="T54" fmla="*/ 179 w 180"/>
                  <a:gd name="T55" fmla="*/ 15 h 37"/>
                  <a:gd name="T56" fmla="*/ 178 w 180"/>
                  <a:gd name="T57" fmla="*/ 11 h 37"/>
                  <a:gd name="T58" fmla="*/ 175 w 180"/>
                  <a:gd name="T59" fmla="*/ 8 h 37"/>
                  <a:gd name="T60" fmla="*/ 171 w 180"/>
                  <a:gd name="T61" fmla="*/ 5 h 37"/>
                  <a:gd name="T62" fmla="*/ 167 w 180"/>
                  <a:gd name="T63" fmla="*/ 3 h 37"/>
                  <a:gd name="T64" fmla="*/ 162 w 180"/>
                  <a:gd name="T65" fmla="*/ 1 h 37"/>
                  <a:gd name="T66" fmla="*/ 157 w 180"/>
                  <a:gd name="T67" fmla="*/ 0 h 37"/>
                  <a:gd name="T68" fmla="*/ 151 w 180"/>
                  <a:gd name="T69" fmla="*/ 0 h 3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0"/>
                  <a:gd name="T106" fmla="*/ 0 h 37"/>
                  <a:gd name="T107" fmla="*/ 180 w 180"/>
                  <a:gd name="T108" fmla="*/ 37 h 3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0" h="37">
                    <a:moveTo>
                      <a:pt x="29" y="0"/>
                    </a:moveTo>
                    <a:lnTo>
                      <a:pt x="26" y="0"/>
                    </a:lnTo>
                    <a:lnTo>
                      <a:pt x="23" y="0"/>
                    </a:lnTo>
                    <a:lnTo>
                      <a:pt x="20" y="0"/>
                    </a:lnTo>
                    <a:lnTo>
                      <a:pt x="17" y="1"/>
                    </a:lnTo>
                    <a:lnTo>
                      <a:pt x="15" y="2"/>
                    </a:lnTo>
                    <a:lnTo>
                      <a:pt x="12" y="3"/>
                    </a:lnTo>
                    <a:lnTo>
                      <a:pt x="10" y="4"/>
                    </a:lnTo>
                    <a:lnTo>
                      <a:pt x="8" y="5"/>
                    </a:lnTo>
                    <a:lnTo>
                      <a:pt x="7" y="6"/>
                    </a:lnTo>
                    <a:lnTo>
                      <a:pt x="5" y="8"/>
                    </a:lnTo>
                    <a:lnTo>
                      <a:pt x="3" y="9"/>
                    </a:lnTo>
                    <a:lnTo>
                      <a:pt x="2" y="11"/>
                    </a:lnTo>
                    <a:lnTo>
                      <a:pt x="1" y="12"/>
                    </a:lnTo>
                    <a:lnTo>
                      <a:pt x="0" y="15"/>
                    </a:lnTo>
                    <a:lnTo>
                      <a:pt x="0" y="16"/>
                    </a:lnTo>
                    <a:lnTo>
                      <a:pt x="0" y="17"/>
                    </a:lnTo>
                    <a:lnTo>
                      <a:pt x="0" y="19"/>
                    </a:lnTo>
                    <a:lnTo>
                      <a:pt x="0" y="20"/>
                    </a:lnTo>
                    <a:lnTo>
                      <a:pt x="0" y="22"/>
                    </a:lnTo>
                    <a:lnTo>
                      <a:pt x="1" y="24"/>
                    </a:lnTo>
                    <a:lnTo>
                      <a:pt x="2" y="25"/>
                    </a:lnTo>
                    <a:lnTo>
                      <a:pt x="3" y="27"/>
                    </a:lnTo>
                    <a:lnTo>
                      <a:pt x="5" y="28"/>
                    </a:lnTo>
                    <a:lnTo>
                      <a:pt x="7" y="30"/>
                    </a:lnTo>
                    <a:lnTo>
                      <a:pt x="8" y="31"/>
                    </a:lnTo>
                    <a:lnTo>
                      <a:pt x="10" y="33"/>
                    </a:lnTo>
                    <a:lnTo>
                      <a:pt x="12" y="34"/>
                    </a:lnTo>
                    <a:lnTo>
                      <a:pt x="15" y="34"/>
                    </a:lnTo>
                    <a:lnTo>
                      <a:pt x="17" y="36"/>
                    </a:lnTo>
                    <a:lnTo>
                      <a:pt x="20" y="36"/>
                    </a:lnTo>
                    <a:lnTo>
                      <a:pt x="23" y="36"/>
                    </a:lnTo>
                    <a:lnTo>
                      <a:pt x="26" y="36"/>
                    </a:lnTo>
                    <a:lnTo>
                      <a:pt x="29" y="37"/>
                    </a:lnTo>
                    <a:lnTo>
                      <a:pt x="151" y="37"/>
                    </a:lnTo>
                    <a:lnTo>
                      <a:pt x="154" y="36"/>
                    </a:lnTo>
                    <a:lnTo>
                      <a:pt x="157" y="36"/>
                    </a:lnTo>
                    <a:lnTo>
                      <a:pt x="159" y="36"/>
                    </a:lnTo>
                    <a:lnTo>
                      <a:pt x="162" y="36"/>
                    </a:lnTo>
                    <a:lnTo>
                      <a:pt x="165" y="34"/>
                    </a:lnTo>
                    <a:lnTo>
                      <a:pt x="167" y="34"/>
                    </a:lnTo>
                    <a:lnTo>
                      <a:pt x="169" y="33"/>
                    </a:lnTo>
                    <a:lnTo>
                      <a:pt x="171" y="31"/>
                    </a:lnTo>
                    <a:lnTo>
                      <a:pt x="173" y="30"/>
                    </a:lnTo>
                    <a:lnTo>
                      <a:pt x="175" y="28"/>
                    </a:lnTo>
                    <a:lnTo>
                      <a:pt x="177" y="27"/>
                    </a:lnTo>
                    <a:lnTo>
                      <a:pt x="178" y="25"/>
                    </a:lnTo>
                    <a:lnTo>
                      <a:pt x="178" y="24"/>
                    </a:lnTo>
                    <a:lnTo>
                      <a:pt x="179" y="22"/>
                    </a:lnTo>
                    <a:lnTo>
                      <a:pt x="180" y="20"/>
                    </a:lnTo>
                    <a:lnTo>
                      <a:pt x="180" y="19"/>
                    </a:lnTo>
                    <a:lnTo>
                      <a:pt x="180" y="17"/>
                    </a:lnTo>
                    <a:lnTo>
                      <a:pt x="180" y="16"/>
                    </a:lnTo>
                    <a:lnTo>
                      <a:pt x="179" y="15"/>
                    </a:lnTo>
                    <a:lnTo>
                      <a:pt x="178" y="12"/>
                    </a:lnTo>
                    <a:lnTo>
                      <a:pt x="178" y="11"/>
                    </a:lnTo>
                    <a:lnTo>
                      <a:pt x="177" y="9"/>
                    </a:lnTo>
                    <a:lnTo>
                      <a:pt x="175" y="8"/>
                    </a:lnTo>
                    <a:lnTo>
                      <a:pt x="173" y="6"/>
                    </a:lnTo>
                    <a:lnTo>
                      <a:pt x="171" y="5"/>
                    </a:lnTo>
                    <a:lnTo>
                      <a:pt x="169" y="4"/>
                    </a:lnTo>
                    <a:lnTo>
                      <a:pt x="167" y="3"/>
                    </a:lnTo>
                    <a:lnTo>
                      <a:pt x="165" y="2"/>
                    </a:lnTo>
                    <a:lnTo>
                      <a:pt x="162" y="1"/>
                    </a:lnTo>
                    <a:lnTo>
                      <a:pt x="159" y="0"/>
                    </a:lnTo>
                    <a:lnTo>
                      <a:pt x="157" y="0"/>
                    </a:lnTo>
                    <a:lnTo>
                      <a:pt x="154" y="0"/>
                    </a:lnTo>
                    <a:lnTo>
                      <a:pt x="151" y="0"/>
                    </a:lnTo>
                    <a:lnTo>
                      <a:pt x="29" y="0"/>
                    </a:lnTo>
                    <a:close/>
                  </a:path>
                </a:pathLst>
              </a:custGeom>
              <a:solidFill>
                <a:srgbClr val="B2B2B2"/>
              </a:solidFill>
              <a:ln w="9525">
                <a:noFill/>
                <a:round/>
                <a:headEnd/>
                <a:tailEnd/>
              </a:ln>
            </p:spPr>
            <p:txBody>
              <a:bodyPr/>
              <a:lstStyle/>
              <a:p>
                <a:endParaRPr lang="ja-JP" altLang="en-US"/>
              </a:p>
            </p:txBody>
          </p:sp>
          <p:sp>
            <p:nvSpPr>
              <p:cNvPr id="125" name="Freeform 69"/>
              <p:cNvSpPr>
                <a:spLocks noChangeAspect="1"/>
              </p:cNvSpPr>
              <p:nvPr/>
            </p:nvSpPr>
            <p:spPr bwMode="auto">
              <a:xfrm>
                <a:off x="3509" y="1987"/>
                <a:ext cx="180" cy="37"/>
              </a:xfrm>
              <a:custGeom>
                <a:avLst/>
                <a:gdLst>
                  <a:gd name="T0" fmla="*/ 26 w 180"/>
                  <a:gd name="T1" fmla="*/ 0 h 37"/>
                  <a:gd name="T2" fmla="*/ 20 w 180"/>
                  <a:gd name="T3" fmla="*/ 0 h 37"/>
                  <a:gd name="T4" fmla="*/ 15 w 180"/>
                  <a:gd name="T5" fmla="*/ 2 h 37"/>
                  <a:gd name="T6" fmla="*/ 10 w 180"/>
                  <a:gd name="T7" fmla="*/ 4 h 37"/>
                  <a:gd name="T8" fmla="*/ 7 w 180"/>
                  <a:gd name="T9" fmla="*/ 6 h 37"/>
                  <a:gd name="T10" fmla="*/ 3 w 180"/>
                  <a:gd name="T11" fmla="*/ 9 h 37"/>
                  <a:gd name="T12" fmla="*/ 1 w 180"/>
                  <a:gd name="T13" fmla="*/ 12 h 37"/>
                  <a:gd name="T14" fmla="*/ 0 w 180"/>
                  <a:gd name="T15" fmla="*/ 16 h 37"/>
                  <a:gd name="T16" fmla="*/ 0 w 180"/>
                  <a:gd name="T17" fmla="*/ 19 h 37"/>
                  <a:gd name="T18" fmla="*/ 0 w 180"/>
                  <a:gd name="T19" fmla="*/ 20 h 37"/>
                  <a:gd name="T20" fmla="*/ 1 w 180"/>
                  <a:gd name="T21" fmla="*/ 24 h 37"/>
                  <a:gd name="T22" fmla="*/ 3 w 180"/>
                  <a:gd name="T23" fmla="*/ 27 h 37"/>
                  <a:gd name="T24" fmla="*/ 7 w 180"/>
                  <a:gd name="T25" fmla="*/ 30 h 37"/>
                  <a:gd name="T26" fmla="*/ 10 w 180"/>
                  <a:gd name="T27" fmla="*/ 33 h 37"/>
                  <a:gd name="T28" fmla="*/ 15 w 180"/>
                  <a:gd name="T29" fmla="*/ 34 h 37"/>
                  <a:gd name="T30" fmla="*/ 20 w 180"/>
                  <a:gd name="T31" fmla="*/ 36 h 37"/>
                  <a:gd name="T32" fmla="*/ 26 w 180"/>
                  <a:gd name="T33" fmla="*/ 36 h 37"/>
                  <a:gd name="T34" fmla="*/ 151 w 180"/>
                  <a:gd name="T35" fmla="*/ 37 h 37"/>
                  <a:gd name="T36" fmla="*/ 157 w 180"/>
                  <a:gd name="T37" fmla="*/ 36 h 37"/>
                  <a:gd name="T38" fmla="*/ 162 w 180"/>
                  <a:gd name="T39" fmla="*/ 36 h 37"/>
                  <a:gd name="T40" fmla="*/ 167 w 180"/>
                  <a:gd name="T41" fmla="*/ 34 h 37"/>
                  <a:gd name="T42" fmla="*/ 171 w 180"/>
                  <a:gd name="T43" fmla="*/ 31 h 37"/>
                  <a:gd name="T44" fmla="*/ 175 w 180"/>
                  <a:gd name="T45" fmla="*/ 28 h 37"/>
                  <a:gd name="T46" fmla="*/ 178 w 180"/>
                  <a:gd name="T47" fmla="*/ 25 h 37"/>
                  <a:gd name="T48" fmla="*/ 179 w 180"/>
                  <a:gd name="T49" fmla="*/ 22 h 37"/>
                  <a:gd name="T50" fmla="*/ 180 w 180"/>
                  <a:gd name="T51" fmla="*/ 19 h 37"/>
                  <a:gd name="T52" fmla="*/ 180 w 180"/>
                  <a:gd name="T53" fmla="*/ 17 h 37"/>
                  <a:gd name="T54" fmla="*/ 179 w 180"/>
                  <a:gd name="T55" fmla="*/ 15 h 37"/>
                  <a:gd name="T56" fmla="*/ 178 w 180"/>
                  <a:gd name="T57" fmla="*/ 11 h 37"/>
                  <a:gd name="T58" fmla="*/ 175 w 180"/>
                  <a:gd name="T59" fmla="*/ 8 h 37"/>
                  <a:gd name="T60" fmla="*/ 171 w 180"/>
                  <a:gd name="T61" fmla="*/ 5 h 37"/>
                  <a:gd name="T62" fmla="*/ 167 w 180"/>
                  <a:gd name="T63" fmla="*/ 3 h 37"/>
                  <a:gd name="T64" fmla="*/ 162 w 180"/>
                  <a:gd name="T65" fmla="*/ 1 h 37"/>
                  <a:gd name="T66" fmla="*/ 157 w 180"/>
                  <a:gd name="T67" fmla="*/ 0 h 37"/>
                  <a:gd name="T68" fmla="*/ 151 w 180"/>
                  <a:gd name="T69" fmla="*/ 0 h 3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0"/>
                  <a:gd name="T106" fmla="*/ 0 h 37"/>
                  <a:gd name="T107" fmla="*/ 180 w 180"/>
                  <a:gd name="T108" fmla="*/ 37 h 3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0" h="37">
                    <a:moveTo>
                      <a:pt x="29" y="0"/>
                    </a:moveTo>
                    <a:lnTo>
                      <a:pt x="26" y="0"/>
                    </a:lnTo>
                    <a:lnTo>
                      <a:pt x="23" y="0"/>
                    </a:lnTo>
                    <a:lnTo>
                      <a:pt x="20" y="0"/>
                    </a:lnTo>
                    <a:lnTo>
                      <a:pt x="17" y="1"/>
                    </a:lnTo>
                    <a:lnTo>
                      <a:pt x="15" y="2"/>
                    </a:lnTo>
                    <a:lnTo>
                      <a:pt x="12" y="3"/>
                    </a:lnTo>
                    <a:lnTo>
                      <a:pt x="10" y="4"/>
                    </a:lnTo>
                    <a:lnTo>
                      <a:pt x="8" y="5"/>
                    </a:lnTo>
                    <a:lnTo>
                      <a:pt x="7" y="6"/>
                    </a:lnTo>
                    <a:lnTo>
                      <a:pt x="5" y="8"/>
                    </a:lnTo>
                    <a:lnTo>
                      <a:pt x="3" y="9"/>
                    </a:lnTo>
                    <a:lnTo>
                      <a:pt x="2" y="11"/>
                    </a:lnTo>
                    <a:lnTo>
                      <a:pt x="1" y="12"/>
                    </a:lnTo>
                    <a:lnTo>
                      <a:pt x="0" y="15"/>
                    </a:lnTo>
                    <a:lnTo>
                      <a:pt x="0" y="16"/>
                    </a:lnTo>
                    <a:lnTo>
                      <a:pt x="0" y="17"/>
                    </a:lnTo>
                    <a:lnTo>
                      <a:pt x="0" y="19"/>
                    </a:lnTo>
                    <a:lnTo>
                      <a:pt x="0" y="20"/>
                    </a:lnTo>
                    <a:lnTo>
                      <a:pt x="0" y="22"/>
                    </a:lnTo>
                    <a:lnTo>
                      <a:pt x="1" y="24"/>
                    </a:lnTo>
                    <a:lnTo>
                      <a:pt x="2" y="25"/>
                    </a:lnTo>
                    <a:lnTo>
                      <a:pt x="3" y="27"/>
                    </a:lnTo>
                    <a:lnTo>
                      <a:pt x="5" y="28"/>
                    </a:lnTo>
                    <a:lnTo>
                      <a:pt x="7" y="30"/>
                    </a:lnTo>
                    <a:lnTo>
                      <a:pt x="8" y="31"/>
                    </a:lnTo>
                    <a:lnTo>
                      <a:pt x="10" y="33"/>
                    </a:lnTo>
                    <a:lnTo>
                      <a:pt x="12" y="34"/>
                    </a:lnTo>
                    <a:lnTo>
                      <a:pt x="15" y="34"/>
                    </a:lnTo>
                    <a:lnTo>
                      <a:pt x="17" y="36"/>
                    </a:lnTo>
                    <a:lnTo>
                      <a:pt x="20" y="36"/>
                    </a:lnTo>
                    <a:lnTo>
                      <a:pt x="23" y="36"/>
                    </a:lnTo>
                    <a:lnTo>
                      <a:pt x="26" y="36"/>
                    </a:lnTo>
                    <a:lnTo>
                      <a:pt x="29" y="37"/>
                    </a:lnTo>
                    <a:lnTo>
                      <a:pt x="151" y="37"/>
                    </a:lnTo>
                    <a:lnTo>
                      <a:pt x="154" y="36"/>
                    </a:lnTo>
                    <a:lnTo>
                      <a:pt x="157" y="36"/>
                    </a:lnTo>
                    <a:lnTo>
                      <a:pt x="159" y="36"/>
                    </a:lnTo>
                    <a:lnTo>
                      <a:pt x="162" y="36"/>
                    </a:lnTo>
                    <a:lnTo>
                      <a:pt x="165" y="34"/>
                    </a:lnTo>
                    <a:lnTo>
                      <a:pt x="167" y="34"/>
                    </a:lnTo>
                    <a:lnTo>
                      <a:pt x="169" y="33"/>
                    </a:lnTo>
                    <a:lnTo>
                      <a:pt x="171" y="31"/>
                    </a:lnTo>
                    <a:lnTo>
                      <a:pt x="173" y="30"/>
                    </a:lnTo>
                    <a:lnTo>
                      <a:pt x="175" y="28"/>
                    </a:lnTo>
                    <a:lnTo>
                      <a:pt x="177" y="27"/>
                    </a:lnTo>
                    <a:lnTo>
                      <a:pt x="178" y="25"/>
                    </a:lnTo>
                    <a:lnTo>
                      <a:pt x="178" y="24"/>
                    </a:lnTo>
                    <a:lnTo>
                      <a:pt x="179" y="22"/>
                    </a:lnTo>
                    <a:lnTo>
                      <a:pt x="180" y="20"/>
                    </a:lnTo>
                    <a:lnTo>
                      <a:pt x="180" y="19"/>
                    </a:lnTo>
                    <a:lnTo>
                      <a:pt x="180" y="17"/>
                    </a:lnTo>
                    <a:lnTo>
                      <a:pt x="180" y="16"/>
                    </a:lnTo>
                    <a:lnTo>
                      <a:pt x="179" y="15"/>
                    </a:lnTo>
                    <a:lnTo>
                      <a:pt x="178" y="12"/>
                    </a:lnTo>
                    <a:lnTo>
                      <a:pt x="178" y="11"/>
                    </a:lnTo>
                    <a:lnTo>
                      <a:pt x="177" y="9"/>
                    </a:lnTo>
                    <a:lnTo>
                      <a:pt x="175" y="8"/>
                    </a:lnTo>
                    <a:lnTo>
                      <a:pt x="173" y="6"/>
                    </a:lnTo>
                    <a:lnTo>
                      <a:pt x="171" y="5"/>
                    </a:lnTo>
                    <a:lnTo>
                      <a:pt x="169" y="4"/>
                    </a:lnTo>
                    <a:lnTo>
                      <a:pt x="167" y="3"/>
                    </a:lnTo>
                    <a:lnTo>
                      <a:pt x="165" y="2"/>
                    </a:lnTo>
                    <a:lnTo>
                      <a:pt x="162" y="1"/>
                    </a:lnTo>
                    <a:lnTo>
                      <a:pt x="159" y="0"/>
                    </a:lnTo>
                    <a:lnTo>
                      <a:pt x="157" y="0"/>
                    </a:lnTo>
                    <a:lnTo>
                      <a:pt x="154" y="0"/>
                    </a:lnTo>
                    <a:lnTo>
                      <a:pt x="151" y="0"/>
                    </a:lnTo>
                    <a:lnTo>
                      <a:pt x="29" y="0"/>
                    </a:lnTo>
                  </a:path>
                </a:pathLst>
              </a:custGeom>
              <a:noFill/>
              <a:ln w="1588" cap="rnd">
                <a:solidFill>
                  <a:srgbClr val="000000"/>
                </a:solidFill>
                <a:prstDash val="solid"/>
                <a:round/>
                <a:headEnd/>
                <a:tailEnd/>
              </a:ln>
            </p:spPr>
            <p:txBody>
              <a:bodyPr/>
              <a:lstStyle/>
              <a:p>
                <a:endParaRPr lang="ja-JP" altLang="en-US"/>
              </a:p>
            </p:txBody>
          </p:sp>
        </p:grpSp>
        <p:grpSp>
          <p:nvGrpSpPr>
            <p:cNvPr id="105" name="Group 70"/>
            <p:cNvGrpSpPr>
              <a:grpSpLocks noChangeAspect="1"/>
            </p:cNvGrpSpPr>
            <p:nvPr/>
          </p:nvGrpSpPr>
          <p:grpSpPr bwMode="auto">
            <a:xfrm>
              <a:off x="1742" y="3509"/>
              <a:ext cx="183" cy="38"/>
              <a:chOff x="3507" y="2041"/>
              <a:chExt cx="180" cy="38"/>
            </a:xfrm>
          </p:grpSpPr>
          <p:sp>
            <p:nvSpPr>
              <p:cNvPr id="122" name="Freeform 71"/>
              <p:cNvSpPr>
                <a:spLocks noChangeAspect="1"/>
              </p:cNvSpPr>
              <p:nvPr/>
            </p:nvSpPr>
            <p:spPr bwMode="auto">
              <a:xfrm>
                <a:off x="3507" y="2041"/>
                <a:ext cx="180" cy="38"/>
              </a:xfrm>
              <a:custGeom>
                <a:avLst/>
                <a:gdLst>
                  <a:gd name="T0" fmla="*/ 26 w 180"/>
                  <a:gd name="T1" fmla="*/ 0 h 38"/>
                  <a:gd name="T2" fmla="*/ 20 w 180"/>
                  <a:gd name="T3" fmla="*/ 1 h 38"/>
                  <a:gd name="T4" fmla="*/ 16 w 180"/>
                  <a:gd name="T5" fmla="*/ 2 h 38"/>
                  <a:gd name="T6" fmla="*/ 11 w 180"/>
                  <a:gd name="T7" fmla="*/ 4 h 38"/>
                  <a:gd name="T8" fmla="*/ 7 w 180"/>
                  <a:gd name="T9" fmla="*/ 7 h 38"/>
                  <a:gd name="T10" fmla="*/ 4 w 180"/>
                  <a:gd name="T11" fmla="*/ 10 h 38"/>
                  <a:gd name="T12" fmla="*/ 1 w 180"/>
                  <a:gd name="T13" fmla="*/ 14 h 38"/>
                  <a:gd name="T14" fmla="*/ 0 w 180"/>
                  <a:gd name="T15" fmla="*/ 17 h 38"/>
                  <a:gd name="T16" fmla="*/ 0 w 180"/>
                  <a:gd name="T17" fmla="*/ 19 h 38"/>
                  <a:gd name="T18" fmla="*/ 0 w 180"/>
                  <a:gd name="T19" fmla="*/ 21 h 38"/>
                  <a:gd name="T20" fmla="*/ 1 w 180"/>
                  <a:gd name="T21" fmla="*/ 25 h 38"/>
                  <a:gd name="T22" fmla="*/ 4 w 180"/>
                  <a:gd name="T23" fmla="*/ 28 h 38"/>
                  <a:gd name="T24" fmla="*/ 7 w 180"/>
                  <a:gd name="T25" fmla="*/ 31 h 38"/>
                  <a:gd name="T26" fmla="*/ 11 w 180"/>
                  <a:gd name="T27" fmla="*/ 34 h 38"/>
                  <a:gd name="T28" fmla="*/ 16 w 180"/>
                  <a:gd name="T29" fmla="*/ 36 h 38"/>
                  <a:gd name="T30" fmla="*/ 20 w 180"/>
                  <a:gd name="T31" fmla="*/ 37 h 38"/>
                  <a:gd name="T32" fmla="*/ 26 w 180"/>
                  <a:gd name="T33" fmla="*/ 38 h 38"/>
                  <a:gd name="T34" fmla="*/ 151 w 180"/>
                  <a:gd name="T35" fmla="*/ 38 h 38"/>
                  <a:gd name="T36" fmla="*/ 157 w 180"/>
                  <a:gd name="T37" fmla="*/ 38 h 38"/>
                  <a:gd name="T38" fmla="*/ 162 w 180"/>
                  <a:gd name="T39" fmla="*/ 37 h 38"/>
                  <a:gd name="T40" fmla="*/ 167 w 180"/>
                  <a:gd name="T41" fmla="*/ 35 h 38"/>
                  <a:gd name="T42" fmla="*/ 171 w 180"/>
                  <a:gd name="T43" fmla="*/ 33 h 38"/>
                  <a:gd name="T44" fmla="*/ 175 w 180"/>
                  <a:gd name="T45" fmla="*/ 30 h 38"/>
                  <a:gd name="T46" fmla="*/ 178 w 180"/>
                  <a:gd name="T47" fmla="*/ 27 h 38"/>
                  <a:gd name="T48" fmla="*/ 179 w 180"/>
                  <a:gd name="T49" fmla="*/ 23 h 38"/>
                  <a:gd name="T50" fmla="*/ 180 w 180"/>
                  <a:gd name="T51" fmla="*/ 20 h 38"/>
                  <a:gd name="T52" fmla="*/ 180 w 180"/>
                  <a:gd name="T53" fmla="*/ 18 h 38"/>
                  <a:gd name="T54" fmla="*/ 179 w 180"/>
                  <a:gd name="T55" fmla="*/ 15 h 38"/>
                  <a:gd name="T56" fmla="*/ 178 w 180"/>
                  <a:gd name="T57" fmla="*/ 11 h 38"/>
                  <a:gd name="T58" fmla="*/ 175 w 180"/>
                  <a:gd name="T59" fmla="*/ 9 h 38"/>
                  <a:gd name="T60" fmla="*/ 171 w 180"/>
                  <a:gd name="T61" fmla="*/ 6 h 38"/>
                  <a:gd name="T62" fmla="*/ 167 w 180"/>
                  <a:gd name="T63" fmla="*/ 3 h 38"/>
                  <a:gd name="T64" fmla="*/ 162 w 180"/>
                  <a:gd name="T65" fmla="*/ 1 h 38"/>
                  <a:gd name="T66" fmla="*/ 157 w 180"/>
                  <a:gd name="T67" fmla="*/ 1 h 38"/>
                  <a:gd name="T68" fmla="*/ 151 w 180"/>
                  <a:gd name="T69" fmla="*/ 0 h 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0"/>
                  <a:gd name="T106" fmla="*/ 0 h 38"/>
                  <a:gd name="T107" fmla="*/ 180 w 180"/>
                  <a:gd name="T108" fmla="*/ 38 h 3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0" h="38">
                    <a:moveTo>
                      <a:pt x="29" y="0"/>
                    </a:moveTo>
                    <a:lnTo>
                      <a:pt x="26" y="0"/>
                    </a:lnTo>
                    <a:lnTo>
                      <a:pt x="23" y="1"/>
                    </a:lnTo>
                    <a:lnTo>
                      <a:pt x="20" y="1"/>
                    </a:lnTo>
                    <a:lnTo>
                      <a:pt x="18" y="1"/>
                    </a:lnTo>
                    <a:lnTo>
                      <a:pt x="16" y="2"/>
                    </a:lnTo>
                    <a:lnTo>
                      <a:pt x="13" y="3"/>
                    </a:lnTo>
                    <a:lnTo>
                      <a:pt x="11" y="4"/>
                    </a:lnTo>
                    <a:lnTo>
                      <a:pt x="9" y="6"/>
                    </a:lnTo>
                    <a:lnTo>
                      <a:pt x="7" y="7"/>
                    </a:lnTo>
                    <a:lnTo>
                      <a:pt x="5" y="9"/>
                    </a:lnTo>
                    <a:lnTo>
                      <a:pt x="4" y="10"/>
                    </a:lnTo>
                    <a:lnTo>
                      <a:pt x="2" y="11"/>
                    </a:lnTo>
                    <a:lnTo>
                      <a:pt x="1" y="14"/>
                    </a:lnTo>
                    <a:lnTo>
                      <a:pt x="1" y="15"/>
                    </a:lnTo>
                    <a:lnTo>
                      <a:pt x="0" y="17"/>
                    </a:lnTo>
                    <a:lnTo>
                      <a:pt x="0" y="18"/>
                    </a:lnTo>
                    <a:lnTo>
                      <a:pt x="0" y="19"/>
                    </a:lnTo>
                    <a:lnTo>
                      <a:pt x="0" y="20"/>
                    </a:lnTo>
                    <a:lnTo>
                      <a:pt x="0" y="21"/>
                    </a:lnTo>
                    <a:lnTo>
                      <a:pt x="1" y="23"/>
                    </a:lnTo>
                    <a:lnTo>
                      <a:pt x="1" y="25"/>
                    </a:lnTo>
                    <a:lnTo>
                      <a:pt x="2" y="27"/>
                    </a:lnTo>
                    <a:lnTo>
                      <a:pt x="4" y="28"/>
                    </a:lnTo>
                    <a:lnTo>
                      <a:pt x="5" y="30"/>
                    </a:lnTo>
                    <a:lnTo>
                      <a:pt x="7" y="31"/>
                    </a:lnTo>
                    <a:lnTo>
                      <a:pt x="9" y="33"/>
                    </a:lnTo>
                    <a:lnTo>
                      <a:pt x="11" y="34"/>
                    </a:lnTo>
                    <a:lnTo>
                      <a:pt x="13" y="35"/>
                    </a:lnTo>
                    <a:lnTo>
                      <a:pt x="16" y="36"/>
                    </a:lnTo>
                    <a:lnTo>
                      <a:pt x="18" y="37"/>
                    </a:lnTo>
                    <a:lnTo>
                      <a:pt x="20" y="37"/>
                    </a:lnTo>
                    <a:lnTo>
                      <a:pt x="23" y="38"/>
                    </a:lnTo>
                    <a:lnTo>
                      <a:pt x="26" y="38"/>
                    </a:lnTo>
                    <a:lnTo>
                      <a:pt x="29" y="38"/>
                    </a:lnTo>
                    <a:lnTo>
                      <a:pt x="151" y="38"/>
                    </a:lnTo>
                    <a:lnTo>
                      <a:pt x="154" y="38"/>
                    </a:lnTo>
                    <a:lnTo>
                      <a:pt x="157" y="38"/>
                    </a:lnTo>
                    <a:lnTo>
                      <a:pt x="159" y="37"/>
                    </a:lnTo>
                    <a:lnTo>
                      <a:pt x="162" y="37"/>
                    </a:lnTo>
                    <a:lnTo>
                      <a:pt x="165" y="36"/>
                    </a:lnTo>
                    <a:lnTo>
                      <a:pt x="167" y="35"/>
                    </a:lnTo>
                    <a:lnTo>
                      <a:pt x="170" y="34"/>
                    </a:lnTo>
                    <a:lnTo>
                      <a:pt x="171" y="33"/>
                    </a:lnTo>
                    <a:lnTo>
                      <a:pt x="173" y="31"/>
                    </a:lnTo>
                    <a:lnTo>
                      <a:pt x="175" y="30"/>
                    </a:lnTo>
                    <a:lnTo>
                      <a:pt x="176" y="28"/>
                    </a:lnTo>
                    <a:lnTo>
                      <a:pt x="178" y="27"/>
                    </a:lnTo>
                    <a:lnTo>
                      <a:pt x="178" y="25"/>
                    </a:lnTo>
                    <a:lnTo>
                      <a:pt x="179" y="23"/>
                    </a:lnTo>
                    <a:lnTo>
                      <a:pt x="180" y="21"/>
                    </a:lnTo>
                    <a:lnTo>
                      <a:pt x="180" y="20"/>
                    </a:lnTo>
                    <a:lnTo>
                      <a:pt x="180" y="19"/>
                    </a:lnTo>
                    <a:lnTo>
                      <a:pt x="180" y="18"/>
                    </a:lnTo>
                    <a:lnTo>
                      <a:pt x="180" y="17"/>
                    </a:lnTo>
                    <a:lnTo>
                      <a:pt x="179" y="15"/>
                    </a:lnTo>
                    <a:lnTo>
                      <a:pt x="178" y="14"/>
                    </a:lnTo>
                    <a:lnTo>
                      <a:pt x="178" y="11"/>
                    </a:lnTo>
                    <a:lnTo>
                      <a:pt x="176" y="10"/>
                    </a:lnTo>
                    <a:lnTo>
                      <a:pt x="175" y="9"/>
                    </a:lnTo>
                    <a:lnTo>
                      <a:pt x="173" y="7"/>
                    </a:lnTo>
                    <a:lnTo>
                      <a:pt x="171" y="6"/>
                    </a:lnTo>
                    <a:lnTo>
                      <a:pt x="170" y="4"/>
                    </a:lnTo>
                    <a:lnTo>
                      <a:pt x="167" y="3"/>
                    </a:lnTo>
                    <a:lnTo>
                      <a:pt x="165" y="2"/>
                    </a:lnTo>
                    <a:lnTo>
                      <a:pt x="162" y="1"/>
                    </a:lnTo>
                    <a:lnTo>
                      <a:pt x="159" y="1"/>
                    </a:lnTo>
                    <a:lnTo>
                      <a:pt x="157" y="1"/>
                    </a:lnTo>
                    <a:lnTo>
                      <a:pt x="154" y="0"/>
                    </a:lnTo>
                    <a:lnTo>
                      <a:pt x="151" y="0"/>
                    </a:lnTo>
                    <a:lnTo>
                      <a:pt x="29" y="0"/>
                    </a:lnTo>
                    <a:close/>
                  </a:path>
                </a:pathLst>
              </a:custGeom>
              <a:solidFill>
                <a:srgbClr val="B2B2B2"/>
              </a:solidFill>
              <a:ln w="9525">
                <a:noFill/>
                <a:round/>
                <a:headEnd/>
                <a:tailEnd/>
              </a:ln>
            </p:spPr>
            <p:txBody>
              <a:bodyPr/>
              <a:lstStyle/>
              <a:p>
                <a:endParaRPr lang="ja-JP" altLang="en-US"/>
              </a:p>
            </p:txBody>
          </p:sp>
          <p:sp>
            <p:nvSpPr>
              <p:cNvPr id="123" name="Freeform 72"/>
              <p:cNvSpPr>
                <a:spLocks noChangeAspect="1"/>
              </p:cNvSpPr>
              <p:nvPr/>
            </p:nvSpPr>
            <p:spPr bwMode="auto">
              <a:xfrm>
                <a:off x="3507" y="2041"/>
                <a:ext cx="180" cy="38"/>
              </a:xfrm>
              <a:custGeom>
                <a:avLst/>
                <a:gdLst>
                  <a:gd name="T0" fmla="*/ 26 w 180"/>
                  <a:gd name="T1" fmla="*/ 0 h 38"/>
                  <a:gd name="T2" fmla="*/ 20 w 180"/>
                  <a:gd name="T3" fmla="*/ 1 h 38"/>
                  <a:gd name="T4" fmla="*/ 16 w 180"/>
                  <a:gd name="T5" fmla="*/ 2 h 38"/>
                  <a:gd name="T6" fmla="*/ 11 w 180"/>
                  <a:gd name="T7" fmla="*/ 4 h 38"/>
                  <a:gd name="T8" fmla="*/ 7 w 180"/>
                  <a:gd name="T9" fmla="*/ 7 h 38"/>
                  <a:gd name="T10" fmla="*/ 4 w 180"/>
                  <a:gd name="T11" fmla="*/ 10 h 38"/>
                  <a:gd name="T12" fmla="*/ 1 w 180"/>
                  <a:gd name="T13" fmla="*/ 14 h 38"/>
                  <a:gd name="T14" fmla="*/ 0 w 180"/>
                  <a:gd name="T15" fmla="*/ 17 h 38"/>
                  <a:gd name="T16" fmla="*/ 0 w 180"/>
                  <a:gd name="T17" fmla="*/ 19 h 38"/>
                  <a:gd name="T18" fmla="*/ 0 w 180"/>
                  <a:gd name="T19" fmla="*/ 21 h 38"/>
                  <a:gd name="T20" fmla="*/ 1 w 180"/>
                  <a:gd name="T21" fmla="*/ 25 h 38"/>
                  <a:gd name="T22" fmla="*/ 4 w 180"/>
                  <a:gd name="T23" fmla="*/ 28 h 38"/>
                  <a:gd name="T24" fmla="*/ 7 w 180"/>
                  <a:gd name="T25" fmla="*/ 31 h 38"/>
                  <a:gd name="T26" fmla="*/ 11 w 180"/>
                  <a:gd name="T27" fmla="*/ 34 h 38"/>
                  <a:gd name="T28" fmla="*/ 16 w 180"/>
                  <a:gd name="T29" fmla="*/ 36 h 38"/>
                  <a:gd name="T30" fmla="*/ 20 w 180"/>
                  <a:gd name="T31" fmla="*/ 37 h 38"/>
                  <a:gd name="T32" fmla="*/ 26 w 180"/>
                  <a:gd name="T33" fmla="*/ 38 h 38"/>
                  <a:gd name="T34" fmla="*/ 151 w 180"/>
                  <a:gd name="T35" fmla="*/ 38 h 38"/>
                  <a:gd name="T36" fmla="*/ 157 w 180"/>
                  <a:gd name="T37" fmla="*/ 38 h 38"/>
                  <a:gd name="T38" fmla="*/ 162 w 180"/>
                  <a:gd name="T39" fmla="*/ 37 h 38"/>
                  <a:gd name="T40" fmla="*/ 167 w 180"/>
                  <a:gd name="T41" fmla="*/ 35 h 38"/>
                  <a:gd name="T42" fmla="*/ 171 w 180"/>
                  <a:gd name="T43" fmla="*/ 33 h 38"/>
                  <a:gd name="T44" fmla="*/ 175 w 180"/>
                  <a:gd name="T45" fmla="*/ 30 h 38"/>
                  <a:gd name="T46" fmla="*/ 178 w 180"/>
                  <a:gd name="T47" fmla="*/ 27 h 38"/>
                  <a:gd name="T48" fmla="*/ 179 w 180"/>
                  <a:gd name="T49" fmla="*/ 23 h 38"/>
                  <a:gd name="T50" fmla="*/ 180 w 180"/>
                  <a:gd name="T51" fmla="*/ 20 h 38"/>
                  <a:gd name="T52" fmla="*/ 180 w 180"/>
                  <a:gd name="T53" fmla="*/ 18 h 38"/>
                  <a:gd name="T54" fmla="*/ 179 w 180"/>
                  <a:gd name="T55" fmla="*/ 15 h 38"/>
                  <a:gd name="T56" fmla="*/ 178 w 180"/>
                  <a:gd name="T57" fmla="*/ 11 h 38"/>
                  <a:gd name="T58" fmla="*/ 175 w 180"/>
                  <a:gd name="T59" fmla="*/ 9 h 38"/>
                  <a:gd name="T60" fmla="*/ 171 w 180"/>
                  <a:gd name="T61" fmla="*/ 6 h 38"/>
                  <a:gd name="T62" fmla="*/ 167 w 180"/>
                  <a:gd name="T63" fmla="*/ 3 h 38"/>
                  <a:gd name="T64" fmla="*/ 162 w 180"/>
                  <a:gd name="T65" fmla="*/ 1 h 38"/>
                  <a:gd name="T66" fmla="*/ 157 w 180"/>
                  <a:gd name="T67" fmla="*/ 1 h 38"/>
                  <a:gd name="T68" fmla="*/ 151 w 180"/>
                  <a:gd name="T69" fmla="*/ 0 h 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0"/>
                  <a:gd name="T106" fmla="*/ 0 h 38"/>
                  <a:gd name="T107" fmla="*/ 180 w 180"/>
                  <a:gd name="T108" fmla="*/ 38 h 3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0" h="38">
                    <a:moveTo>
                      <a:pt x="29" y="0"/>
                    </a:moveTo>
                    <a:lnTo>
                      <a:pt x="26" y="0"/>
                    </a:lnTo>
                    <a:lnTo>
                      <a:pt x="23" y="1"/>
                    </a:lnTo>
                    <a:lnTo>
                      <a:pt x="20" y="1"/>
                    </a:lnTo>
                    <a:lnTo>
                      <a:pt x="18" y="1"/>
                    </a:lnTo>
                    <a:lnTo>
                      <a:pt x="16" y="2"/>
                    </a:lnTo>
                    <a:lnTo>
                      <a:pt x="13" y="3"/>
                    </a:lnTo>
                    <a:lnTo>
                      <a:pt x="11" y="4"/>
                    </a:lnTo>
                    <a:lnTo>
                      <a:pt x="9" y="6"/>
                    </a:lnTo>
                    <a:lnTo>
                      <a:pt x="7" y="7"/>
                    </a:lnTo>
                    <a:lnTo>
                      <a:pt x="5" y="9"/>
                    </a:lnTo>
                    <a:lnTo>
                      <a:pt x="4" y="10"/>
                    </a:lnTo>
                    <a:lnTo>
                      <a:pt x="2" y="11"/>
                    </a:lnTo>
                    <a:lnTo>
                      <a:pt x="1" y="14"/>
                    </a:lnTo>
                    <a:lnTo>
                      <a:pt x="1" y="15"/>
                    </a:lnTo>
                    <a:lnTo>
                      <a:pt x="0" y="17"/>
                    </a:lnTo>
                    <a:lnTo>
                      <a:pt x="0" y="18"/>
                    </a:lnTo>
                    <a:lnTo>
                      <a:pt x="0" y="19"/>
                    </a:lnTo>
                    <a:lnTo>
                      <a:pt x="0" y="20"/>
                    </a:lnTo>
                    <a:lnTo>
                      <a:pt x="0" y="21"/>
                    </a:lnTo>
                    <a:lnTo>
                      <a:pt x="1" y="23"/>
                    </a:lnTo>
                    <a:lnTo>
                      <a:pt x="1" y="25"/>
                    </a:lnTo>
                    <a:lnTo>
                      <a:pt x="2" y="27"/>
                    </a:lnTo>
                    <a:lnTo>
                      <a:pt x="4" y="28"/>
                    </a:lnTo>
                    <a:lnTo>
                      <a:pt x="5" y="30"/>
                    </a:lnTo>
                    <a:lnTo>
                      <a:pt x="7" y="31"/>
                    </a:lnTo>
                    <a:lnTo>
                      <a:pt x="9" y="33"/>
                    </a:lnTo>
                    <a:lnTo>
                      <a:pt x="11" y="34"/>
                    </a:lnTo>
                    <a:lnTo>
                      <a:pt x="13" y="35"/>
                    </a:lnTo>
                    <a:lnTo>
                      <a:pt x="16" y="36"/>
                    </a:lnTo>
                    <a:lnTo>
                      <a:pt x="18" y="37"/>
                    </a:lnTo>
                    <a:lnTo>
                      <a:pt x="20" y="37"/>
                    </a:lnTo>
                    <a:lnTo>
                      <a:pt x="23" y="38"/>
                    </a:lnTo>
                    <a:lnTo>
                      <a:pt x="26" y="38"/>
                    </a:lnTo>
                    <a:lnTo>
                      <a:pt x="29" y="38"/>
                    </a:lnTo>
                    <a:lnTo>
                      <a:pt x="151" y="38"/>
                    </a:lnTo>
                    <a:lnTo>
                      <a:pt x="154" y="38"/>
                    </a:lnTo>
                    <a:lnTo>
                      <a:pt x="157" y="38"/>
                    </a:lnTo>
                    <a:lnTo>
                      <a:pt x="159" y="37"/>
                    </a:lnTo>
                    <a:lnTo>
                      <a:pt x="162" y="37"/>
                    </a:lnTo>
                    <a:lnTo>
                      <a:pt x="165" y="36"/>
                    </a:lnTo>
                    <a:lnTo>
                      <a:pt x="167" y="35"/>
                    </a:lnTo>
                    <a:lnTo>
                      <a:pt x="170" y="34"/>
                    </a:lnTo>
                    <a:lnTo>
                      <a:pt x="171" y="33"/>
                    </a:lnTo>
                    <a:lnTo>
                      <a:pt x="173" y="31"/>
                    </a:lnTo>
                    <a:lnTo>
                      <a:pt x="175" y="30"/>
                    </a:lnTo>
                    <a:lnTo>
                      <a:pt x="176" y="28"/>
                    </a:lnTo>
                    <a:lnTo>
                      <a:pt x="178" y="27"/>
                    </a:lnTo>
                    <a:lnTo>
                      <a:pt x="178" y="25"/>
                    </a:lnTo>
                    <a:lnTo>
                      <a:pt x="179" y="23"/>
                    </a:lnTo>
                    <a:lnTo>
                      <a:pt x="180" y="21"/>
                    </a:lnTo>
                    <a:lnTo>
                      <a:pt x="180" y="20"/>
                    </a:lnTo>
                    <a:lnTo>
                      <a:pt x="180" y="19"/>
                    </a:lnTo>
                    <a:lnTo>
                      <a:pt x="180" y="18"/>
                    </a:lnTo>
                    <a:lnTo>
                      <a:pt x="180" y="17"/>
                    </a:lnTo>
                    <a:lnTo>
                      <a:pt x="179" y="15"/>
                    </a:lnTo>
                    <a:lnTo>
                      <a:pt x="178" y="14"/>
                    </a:lnTo>
                    <a:lnTo>
                      <a:pt x="178" y="11"/>
                    </a:lnTo>
                    <a:lnTo>
                      <a:pt x="176" y="10"/>
                    </a:lnTo>
                    <a:lnTo>
                      <a:pt x="175" y="9"/>
                    </a:lnTo>
                    <a:lnTo>
                      <a:pt x="173" y="7"/>
                    </a:lnTo>
                    <a:lnTo>
                      <a:pt x="171" y="6"/>
                    </a:lnTo>
                    <a:lnTo>
                      <a:pt x="170" y="4"/>
                    </a:lnTo>
                    <a:lnTo>
                      <a:pt x="167" y="3"/>
                    </a:lnTo>
                    <a:lnTo>
                      <a:pt x="165" y="2"/>
                    </a:lnTo>
                    <a:lnTo>
                      <a:pt x="162" y="1"/>
                    </a:lnTo>
                    <a:lnTo>
                      <a:pt x="159" y="1"/>
                    </a:lnTo>
                    <a:lnTo>
                      <a:pt x="157" y="1"/>
                    </a:lnTo>
                    <a:lnTo>
                      <a:pt x="154" y="0"/>
                    </a:lnTo>
                    <a:lnTo>
                      <a:pt x="151" y="0"/>
                    </a:lnTo>
                    <a:lnTo>
                      <a:pt x="29" y="0"/>
                    </a:lnTo>
                  </a:path>
                </a:pathLst>
              </a:custGeom>
              <a:noFill/>
              <a:ln w="1588" cap="rnd">
                <a:solidFill>
                  <a:srgbClr val="000000"/>
                </a:solidFill>
                <a:prstDash val="solid"/>
                <a:round/>
                <a:headEnd/>
                <a:tailEnd/>
              </a:ln>
            </p:spPr>
            <p:txBody>
              <a:bodyPr/>
              <a:lstStyle/>
              <a:p>
                <a:endParaRPr lang="ja-JP" altLang="en-US"/>
              </a:p>
            </p:txBody>
          </p:sp>
        </p:grpSp>
        <p:grpSp>
          <p:nvGrpSpPr>
            <p:cNvPr id="106" name="Group 73"/>
            <p:cNvGrpSpPr>
              <a:grpSpLocks noChangeAspect="1"/>
            </p:cNvGrpSpPr>
            <p:nvPr/>
          </p:nvGrpSpPr>
          <p:grpSpPr bwMode="auto">
            <a:xfrm>
              <a:off x="1744" y="3569"/>
              <a:ext cx="183" cy="39"/>
              <a:chOff x="3509" y="2100"/>
              <a:chExt cx="180" cy="38"/>
            </a:xfrm>
          </p:grpSpPr>
          <p:sp>
            <p:nvSpPr>
              <p:cNvPr id="120" name="Freeform 74"/>
              <p:cNvSpPr>
                <a:spLocks noChangeAspect="1"/>
              </p:cNvSpPr>
              <p:nvPr/>
            </p:nvSpPr>
            <p:spPr bwMode="auto">
              <a:xfrm>
                <a:off x="3509" y="2100"/>
                <a:ext cx="180" cy="38"/>
              </a:xfrm>
              <a:custGeom>
                <a:avLst/>
                <a:gdLst>
                  <a:gd name="T0" fmla="*/ 26 w 180"/>
                  <a:gd name="T1" fmla="*/ 0 h 38"/>
                  <a:gd name="T2" fmla="*/ 20 w 180"/>
                  <a:gd name="T3" fmla="*/ 0 h 38"/>
                  <a:gd name="T4" fmla="*/ 15 w 180"/>
                  <a:gd name="T5" fmla="*/ 2 h 38"/>
                  <a:gd name="T6" fmla="*/ 10 w 180"/>
                  <a:gd name="T7" fmla="*/ 4 h 38"/>
                  <a:gd name="T8" fmla="*/ 7 w 180"/>
                  <a:gd name="T9" fmla="*/ 6 h 38"/>
                  <a:gd name="T10" fmla="*/ 3 w 180"/>
                  <a:gd name="T11" fmla="*/ 9 h 38"/>
                  <a:gd name="T12" fmla="*/ 1 w 180"/>
                  <a:gd name="T13" fmla="*/ 13 h 38"/>
                  <a:gd name="T14" fmla="*/ 0 w 180"/>
                  <a:gd name="T15" fmla="*/ 17 h 38"/>
                  <a:gd name="T16" fmla="*/ 0 w 180"/>
                  <a:gd name="T17" fmla="*/ 18 h 38"/>
                  <a:gd name="T18" fmla="*/ 0 w 180"/>
                  <a:gd name="T19" fmla="*/ 21 h 38"/>
                  <a:gd name="T20" fmla="*/ 1 w 180"/>
                  <a:gd name="T21" fmla="*/ 24 h 38"/>
                  <a:gd name="T22" fmla="*/ 3 w 180"/>
                  <a:gd name="T23" fmla="*/ 28 h 38"/>
                  <a:gd name="T24" fmla="*/ 7 w 180"/>
                  <a:gd name="T25" fmla="*/ 31 h 38"/>
                  <a:gd name="T26" fmla="*/ 10 w 180"/>
                  <a:gd name="T27" fmla="*/ 33 h 38"/>
                  <a:gd name="T28" fmla="*/ 15 w 180"/>
                  <a:gd name="T29" fmla="*/ 35 h 38"/>
                  <a:gd name="T30" fmla="*/ 20 w 180"/>
                  <a:gd name="T31" fmla="*/ 37 h 38"/>
                  <a:gd name="T32" fmla="*/ 26 w 180"/>
                  <a:gd name="T33" fmla="*/ 37 h 38"/>
                  <a:gd name="T34" fmla="*/ 151 w 180"/>
                  <a:gd name="T35" fmla="*/ 38 h 38"/>
                  <a:gd name="T36" fmla="*/ 157 w 180"/>
                  <a:gd name="T37" fmla="*/ 37 h 38"/>
                  <a:gd name="T38" fmla="*/ 162 w 180"/>
                  <a:gd name="T39" fmla="*/ 36 h 38"/>
                  <a:gd name="T40" fmla="*/ 167 w 180"/>
                  <a:gd name="T41" fmla="*/ 34 h 38"/>
                  <a:gd name="T42" fmla="*/ 171 w 180"/>
                  <a:gd name="T43" fmla="*/ 32 h 38"/>
                  <a:gd name="T44" fmla="*/ 175 w 180"/>
                  <a:gd name="T45" fmla="*/ 29 h 38"/>
                  <a:gd name="T46" fmla="*/ 178 w 180"/>
                  <a:gd name="T47" fmla="*/ 26 h 38"/>
                  <a:gd name="T48" fmla="*/ 179 w 180"/>
                  <a:gd name="T49" fmla="*/ 22 h 38"/>
                  <a:gd name="T50" fmla="*/ 180 w 180"/>
                  <a:gd name="T51" fmla="*/ 20 h 38"/>
                  <a:gd name="T52" fmla="*/ 180 w 180"/>
                  <a:gd name="T53" fmla="*/ 17 h 38"/>
                  <a:gd name="T54" fmla="*/ 179 w 180"/>
                  <a:gd name="T55" fmla="*/ 15 h 38"/>
                  <a:gd name="T56" fmla="*/ 178 w 180"/>
                  <a:gd name="T57" fmla="*/ 11 h 38"/>
                  <a:gd name="T58" fmla="*/ 175 w 180"/>
                  <a:gd name="T59" fmla="*/ 8 h 38"/>
                  <a:gd name="T60" fmla="*/ 171 w 180"/>
                  <a:gd name="T61" fmla="*/ 5 h 38"/>
                  <a:gd name="T62" fmla="*/ 167 w 180"/>
                  <a:gd name="T63" fmla="*/ 3 h 38"/>
                  <a:gd name="T64" fmla="*/ 162 w 180"/>
                  <a:gd name="T65" fmla="*/ 1 h 38"/>
                  <a:gd name="T66" fmla="*/ 157 w 180"/>
                  <a:gd name="T67" fmla="*/ 0 h 38"/>
                  <a:gd name="T68" fmla="*/ 151 w 180"/>
                  <a:gd name="T69" fmla="*/ 0 h 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0"/>
                  <a:gd name="T106" fmla="*/ 0 h 38"/>
                  <a:gd name="T107" fmla="*/ 180 w 180"/>
                  <a:gd name="T108" fmla="*/ 38 h 3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0" h="38">
                    <a:moveTo>
                      <a:pt x="29" y="0"/>
                    </a:moveTo>
                    <a:lnTo>
                      <a:pt x="26" y="0"/>
                    </a:lnTo>
                    <a:lnTo>
                      <a:pt x="23" y="0"/>
                    </a:lnTo>
                    <a:lnTo>
                      <a:pt x="20" y="0"/>
                    </a:lnTo>
                    <a:lnTo>
                      <a:pt x="17" y="1"/>
                    </a:lnTo>
                    <a:lnTo>
                      <a:pt x="15" y="2"/>
                    </a:lnTo>
                    <a:lnTo>
                      <a:pt x="12" y="3"/>
                    </a:lnTo>
                    <a:lnTo>
                      <a:pt x="10" y="4"/>
                    </a:lnTo>
                    <a:lnTo>
                      <a:pt x="8" y="5"/>
                    </a:lnTo>
                    <a:lnTo>
                      <a:pt x="7" y="6"/>
                    </a:lnTo>
                    <a:lnTo>
                      <a:pt x="5" y="8"/>
                    </a:lnTo>
                    <a:lnTo>
                      <a:pt x="3" y="9"/>
                    </a:lnTo>
                    <a:lnTo>
                      <a:pt x="2" y="11"/>
                    </a:lnTo>
                    <a:lnTo>
                      <a:pt x="1" y="13"/>
                    </a:lnTo>
                    <a:lnTo>
                      <a:pt x="0" y="15"/>
                    </a:lnTo>
                    <a:lnTo>
                      <a:pt x="0" y="17"/>
                    </a:lnTo>
                    <a:lnTo>
                      <a:pt x="0" y="18"/>
                    </a:lnTo>
                    <a:lnTo>
                      <a:pt x="0" y="20"/>
                    </a:lnTo>
                    <a:lnTo>
                      <a:pt x="0" y="21"/>
                    </a:lnTo>
                    <a:lnTo>
                      <a:pt x="0" y="22"/>
                    </a:lnTo>
                    <a:lnTo>
                      <a:pt x="1" y="24"/>
                    </a:lnTo>
                    <a:lnTo>
                      <a:pt x="2" y="26"/>
                    </a:lnTo>
                    <a:lnTo>
                      <a:pt x="3" y="28"/>
                    </a:lnTo>
                    <a:lnTo>
                      <a:pt x="5" y="29"/>
                    </a:lnTo>
                    <a:lnTo>
                      <a:pt x="7" y="31"/>
                    </a:lnTo>
                    <a:lnTo>
                      <a:pt x="8" y="32"/>
                    </a:lnTo>
                    <a:lnTo>
                      <a:pt x="10" y="33"/>
                    </a:lnTo>
                    <a:lnTo>
                      <a:pt x="12" y="34"/>
                    </a:lnTo>
                    <a:lnTo>
                      <a:pt x="15" y="35"/>
                    </a:lnTo>
                    <a:lnTo>
                      <a:pt x="17" y="36"/>
                    </a:lnTo>
                    <a:lnTo>
                      <a:pt x="20" y="37"/>
                    </a:lnTo>
                    <a:lnTo>
                      <a:pt x="23" y="37"/>
                    </a:lnTo>
                    <a:lnTo>
                      <a:pt x="26" y="37"/>
                    </a:lnTo>
                    <a:lnTo>
                      <a:pt x="29" y="38"/>
                    </a:lnTo>
                    <a:lnTo>
                      <a:pt x="151" y="38"/>
                    </a:lnTo>
                    <a:lnTo>
                      <a:pt x="154" y="37"/>
                    </a:lnTo>
                    <a:lnTo>
                      <a:pt x="157" y="37"/>
                    </a:lnTo>
                    <a:lnTo>
                      <a:pt x="159" y="37"/>
                    </a:lnTo>
                    <a:lnTo>
                      <a:pt x="162" y="36"/>
                    </a:lnTo>
                    <a:lnTo>
                      <a:pt x="165" y="35"/>
                    </a:lnTo>
                    <a:lnTo>
                      <a:pt x="167" y="34"/>
                    </a:lnTo>
                    <a:lnTo>
                      <a:pt x="169" y="33"/>
                    </a:lnTo>
                    <a:lnTo>
                      <a:pt x="171" y="32"/>
                    </a:lnTo>
                    <a:lnTo>
                      <a:pt x="173" y="31"/>
                    </a:lnTo>
                    <a:lnTo>
                      <a:pt x="175" y="29"/>
                    </a:lnTo>
                    <a:lnTo>
                      <a:pt x="177" y="28"/>
                    </a:lnTo>
                    <a:lnTo>
                      <a:pt x="178" y="26"/>
                    </a:lnTo>
                    <a:lnTo>
                      <a:pt x="178" y="24"/>
                    </a:lnTo>
                    <a:lnTo>
                      <a:pt x="179" y="22"/>
                    </a:lnTo>
                    <a:lnTo>
                      <a:pt x="180" y="21"/>
                    </a:lnTo>
                    <a:lnTo>
                      <a:pt x="180" y="20"/>
                    </a:lnTo>
                    <a:lnTo>
                      <a:pt x="180" y="18"/>
                    </a:lnTo>
                    <a:lnTo>
                      <a:pt x="180" y="17"/>
                    </a:lnTo>
                    <a:lnTo>
                      <a:pt x="179" y="15"/>
                    </a:lnTo>
                    <a:lnTo>
                      <a:pt x="178" y="13"/>
                    </a:lnTo>
                    <a:lnTo>
                      <a:pt x="178" y="11"/>
                    </a:lnTo>
                    <a:lnTo>
                      <a:pt x="177" y="9"/>
                    </a:lnTo>
                    <a:lnTo>
                      <a:pt x="175" y="8"/>
                    </a:lnTo>
                    <a:lnTo>
                      <a:pt x="173" y="6"/>
                    </a:lnTo>
                    <a:lnTo>
                      <a:pt x="171" y="5"/>
                    </a:lnTo>
                    <a:lnTo>
                      <a:pt x="169" y="4"/>
                    </a:lnTo>
                    <a:lnTo>
                      <a:pt x="167" y="3"/>
                    </a:lnTo>
                    <a:lnTo>
                      <a:pt x="165" y="2"/>
                    </a:lnTo>
                    <a:lnTo>
                      <a:pt x="162" y="1"/>
                    </a:lnTo>
                    <a:lnTo>
                      <a:pt x="159" y="0"/>
                    </a:lnTo>
                    <a:lnTo>
                      <a:pt x="157" y="0"/>
                    </a:lnTo>
                    <a:lnTo>
                      <a:pt x="154" y="0"/>
                    </a:lnTo>
                    <a:lnTo>
                      <a:pt x="151" y="0"/>
                    </a:lnTo>
                    <a:lnTo>
                      <a:pt x="29" y="0"/>
                    </a:lnTo>
                    <a:close/>
                  </a:path>
                </a:pathLst>
              </a:custGeom>
              <a:solidFill>
                <a:srgbClr val="B2B2B2"/>
              </a:solidFill>
              <a:ln w="9525">
                <a:noFill/>
                <a:round/>
                <a:headEnd/>
                <a:tailEnd/>
              </a:ln>
            </p:spPr>
            <p:txBody>
              <a:bodyPr/>
              <a:lstStyle/>
              <a:p>
                <a:endParaRPr lang="ja-JP" altLang="en-US"/>
              </a:p>
            </p:txBody>
          </p:sp>
          <p:sp>
            <p:nvSpPr>
              <p:cNvPr id="121" name="Freeform 75"/>
              <p:cNvSpPr>
                <a:spLocks noChangeAspect="1"/>
              </p:cNvSpPr>
              <p:nvPr/>
            </p:nvSpPr>
            <p:spPr bwMode="auto">
              <a:xfrm>
                <a:off x="3509" y="2100"/>
                <a:ext cx="180" cy="38"/>
              </a:xfrm>
              <a:custGeom>
                <a:avLst/>
                <a:gdLst>
                  <a:gd name="T0" fmla="*/ 26 w 180"/>
                  <a:gd name="T1" fmla="*/ 0 h 38"/>
                  <a:gd name="T2" fmla="*/ 20 w 180"/>
                  <a:gd name="T3" fmla="*/ 0 h 38"/>
                  <a:gd name="T4" fmla="*/ 15 w 180"/>
                  <a:gd name="T5" fmla="*/ 2 h 38"/>
                  <a:gd name="T6" fmla="*/ 10 w 180"/>
                  <a:gd name="T7" fmla="*/ 4 h 38"/>
                  <a:gd name="T8" fmla="*/ 7 w 180"/>
                  <a:gd name="T9" fmla="*/ 6 h 38"/>
                  <a:gd name="T10" fmla="*/ 3 w 180"/>
                  <a:gd name="T11" fmla="*/ 9 h 38"/>
                  <a:gd name="T12" fmla="*/ 1 w 180"/>
                  <a:gd name="T13" fmla="*/ 13 h 38"/>
                  <a:gd name="T14" fmla="*/ 0 w 180"/>
                  <a:gd name="T15" fmla="*/ 17 h 38"/>
                  <a:gd name="T16" fmla="*/ 0 w 180"/>
                  <a:gd name="T17" fmla="*/ 18 h 38"/>
                  <a:gd name="T18" fmla="*/ 0 w 180"/>
                  <a:gd name="T19" fmla="*/ 21 h 38"/>
                  <a:gd name="T20" fmla="*/ 1 w 180"/>
                  <a:gd name="T21" fmla="*/ 24 h 38"/>
                  <a:gd name="T22" fmla="*/ 3 w 180"/>
                  <a:gd name="T23" fmla="*/ 28 h 38"/>
                  <a:gd name="T24" fmla="*/ 7 w 180"/>
                  <a:gd name="T25" fmla="*/ 31 h 38"/>
                  <a:gd name="T26" fmla="*/ 10 w 180"/>
                  <a:gd name="T27" fmla="*/ 33 h 38"/>
                  <a:gd name="T28" fmla="*/ 15 w 180"/>
                  <a:gd name="T29" fmla="*/ 35 h 38"/>
                  <a:gd name="T30" fmla="*/ 20 w 180"/>
                  <a:gd name="T31" fmla="*/ 37 h 38"/>
                  <a:gd name="T32" fmla="*/ 26 w 180"/>
                  <a:gd name="T33" fmla="*/ 37 h 38"/>
                  <a:gd name="T34" fmla="*/ 151 w 180"/>
                  <a:gd name="T35" fmla="*/ 38 h 38"/>
                  <a:gd name="T36" fmla="*/ 157 w 180"/>
                  <a:gd name="T37" fmla="*/ 37 h 38"/>
                  <a:gd name="T38" fmla="*/ 162 w 180"/>
                  <a:gd name="T39" fmla="*/ 36 h 38"/>
                  <a:gd name="T40" fmla="*/ 167 w 180"/>
                  <a:gd name="T41" fmla="*/ 34 h 38"/>
                  <a:gd name="T42" fmla="*/ 171 w 180"/>
                  <a:gd name="T43" fmla="*/ 32 h 38"/>
                  <a:gd name="T44" fmla="*/ 175 w 180"/>
                  <a:gd name="T45" fmla="*/ 29 h 38"/>
                  <a:gd name="T46" fmla="*/ 178 w 180"/>
                  <a:gd name="T47" fmla="*/ 26 h 38"/>
                  <a:gd name="T48" fmla="*/ 179 w 180"/>
                  <a:gd name="T49" fmla="*/ 22 h 38"/>
                  <a:gd name="T50" fmla="*/ 180 w 180"/>
                  <a:gd name="T51" fmla="*/ 20 h 38"/>
                  <a:gd name="T52" fmla="*/ 180 w 180"/>
                  <a:gd name="T53" fmla="*/ 17 h 38"/>
                  <a:gd name="T54" fmla="*/ 179 w 180"/>
                  <a:gd name="T55" fmla="*/ 15 h 38"/>
                  <a:gd name="T56" fmla="*/ 178 w 180"/>
                  <a:gd name="T57" fmla="*/ 11 h 38"/>
                  <a:gd name="T58" fmla="*/ 175 w 180"/>
                  <a:gd name="T59" fmla="*/ 8 h 38"/>
                  <a:gd name="T60" fmla="*/ 171 w 180"/>
                  <a:gd name="T61" fmla="*/ 5 h 38"/>
                  <a:gd name="T62" fmla="*/ 167 w 180"/>
                  <a:gd name="T63" fmla="*/ 3 h 38"/>
                  <a:gd name="T64" fmla="*/ 162 w 180"/>
                  <a:gd name="T65" fmla="*/ 1 h 38"/>
                  <a:gd name="T66" fmla="*/ 157 w 180"/>
                  <a:gd name="T67" fmla="*/ 0 h 38"/>
                  <a:gd name="T68" fmla="*/ 151 w 180"/>
                  <a:gd name="T69" fmla="*/ 0 h 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0"/>
                  <a:gd name="T106" fmla="*/ 0 h 38"/>
                  <a:gd name="T107" fmla="*/ 180 w 180"/>
                  <a:gd name="T108" fmla="*/ 38 h 3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0" h="38">
                    <a:moveTo>
                      <a:pt x="29" y="0"/>
                    </a:moveTo>
                    <a:lnTo>
                      <a:pt x="26" y="0"/>
                    </a:lnTo>
                    <a:lnTo>
                      <a:pt x="23" y="0"/>
                    </a:lnTo>
                    <a:lnTo>
                      <a:pt x="20" y="0"/>
                    </a:lnTo>
                    <a:lnTo>
                      <a:pt x="17" y="1"/>
                    </a:lnTo>
                    <a:lnTo>
                      <a:pt x="15" y="2"/>
                    </a:lnTo>
                    <a:lnTo>
                      <a:pt x="12" y="3"/>
                    </a:lnTo>
                    <a:lnTo>
                      <a:pt x="10" y="4"/>
                    </a:lnTo>
                    <a:lnTo>
                      <a:pt x="8" y="5"/>
                    </a:lnTo>
                    <a:lnTo>
                      <a:pt x="7" y="6"/>
                    </a:lnTo>
                    <a:lnTo>
                      <a:pt x="5" y="8"/>
                    </a:lnTo>
                    <a:lnTo>
                      <a:pt x="3" y="9"/>
                    </a:lnTo>
                    <a:lnTo>
                      <a:pt x="2" y="11"/>
                    </a:lnTo>
                    <a:lnTo>
                      <a:pt x="1" y="13"/>
                    </a:lnTo>
                    <a:lnTo>
                      <a:pt x="0" y="15"/>
                    </a:lnTo>
                    <a:lnTo>
                      <a:pt x="0" y="17"/>
                    </a:lnTo>
                    <a:lnTo>
                      <a:pt x="0" y="18"/>
                    </a:lnTo>
                    <a:lnTo>
                      <a:pt x="0" y="20"/>
                    </a:lnTo>
                    <a:lnTo>
                      <a:pt x="0" y="21"/>
                    </a:lnTo>
                    <a:lnTo>
                      <a:pt x="0" y="22"/>
                    </a:lnTo>
                    <a:lnTo>
                      <a:pt x="1" y="24"/>
                    </a:lnTo>
                    <a:lnTo>
                      <a:pt x="2" y="26"/>
                    </a:lnTo>
                    <a:lnTo>
                      <a:pt x="3" y="28"/>
                    </a:lnTo>
                    <a:lnTo>
                      <a:pt x="5" y="29"/>
                    </a:lnTo>
                    <a:lnTo>
                      <a:pt x="7" y="31"/>
                    </a:lnTo>
                    <a:lnTo>
                      <a:pt x="8" y="32"/>
                    </a:lnTo>
                    <a:lnTo>
                      <a:pt x="10" y="33"/>
                    </a:lnTo>
                    <a:lnTo>
                      <a:pt x="12" y="34"/>
                    </a:lnTo>
                    <a:lnTo>
                      <a:pt x="15" y="35"/>
                    </a:lnTo>
                    <a:lnTo>
                      <a:pt x="17" y="36"/>
                    </a:lnTo>
                    <a:lnTo>
                      <a:pt x="20" y="37"/>
                    </a:lnTo>
                    <a:lnTo>
                      <a:pt x="23" y="37"/>
                    </a:lnTo>
                    <a:lnTo>
                      <a:pt x="26" y="37"/>
                    </a:lnTo>
                    <a:lnTo>
                      <a:pt x="29" y="38"/>
                    </a:lnTo>
                    <a:lnTo>
                      <a:pt x="151" y="38"/>
                    </a:lnTo>
                    <a:lnTo>
                      <a:pt x="154" y="37"/>
                    </a:lnTo>
                    <a:lnTo>
                      <a:pt x="157" y="37"/>
                    </a:lnTo>
                    <a:lnTo>
                      <a:pt x="159" y="37"/>
                    </a:lnTo>
                    <a:lnTo>
                      <a:pt x="162" y="36"/>
                    </a:lnTo>
                    <a:lnTo>
                      <a:pt x="165" y="35"/>
                    </a:lnTo>
                    <a:lnTo>
                      <a:pt x="167" y="34"/>
                    </a:lnTo>
                    <a:lnTo>
                      <a:pt x="169" y="33"/>
                    </a:lnTo>
                    <a:lnTo>
                      <a:pt x="171" y="32"/>
                    </a:lnTo>
                    <a:lnTo>
                      <a:pt x="173" y="31"/>
                    </a:lnTo>
                    <a:lnTo>
                      <a:pt x="175" y="29"/>
                    </a:lnTo>
                    <a:lnTo>
                      <a:pt x="177" y="28"/>
                    </a:lnTo>
                    <a:lnTo>
                      <a:pt x="178" y="26"/>
                    </a:lnTo>
                    <a:lnTo>
                      <a:pt x="178" y="24"/>
                    </a:lnTo>
                    <a:lnTo>
                      <a:pt x="179" y="22"/>
                    </a:lnTo>
                    <a:lnTo>
                      <a:pt x="180" y="21"/>
                    </a:lnTo>
                    <a:lnTo>
                      <a:pt x="180" y="20"/>
                    </a:lnTo>
                    <a:lnTo>
                      <a:pt x="180" y="18"/>
                    </a:lnTo>
                    <a:lnTo>
                      <a:pt x="180" y="17"/>
                    </a:lnTo>
                    <a:lnTo>
                      <a:pt x="179" y="15"/>
                    </a:lnTo>
                    <a:lnTo>
                      <a:pt x="178" y="13"/>
                    </a:lnTo>
                    <a:lnTo>
                      <a:pt x="178" y="11"/>
                    </a:lnTo>
                    <a:lnTo>
                      <a:pt x="177" y="9"/>
                    </a:lnTo>
                    <a:lnTo>
                      <a:pt x="175" y="8"/>
                    </a:lnTo>
                    <a:lnTo>
                      <a:pt x="173" y="6"/>
                    </a:lnTo>
                    <a:lnTo>
                      <a:pt x="171" y="5"/>
                    </a:lnTo>
                    <a:lnTo>
                      <a:pt x="169" y="4"/>
                    </a:lnTo>
                    <a:lnTo>
                      <a:pt x="167" y="3"/>
                    </a:lnTo>
                    <a:lnTo>
                      <a:pt x="165" y="2"/>
                    </a:lnTo>
                    <a:lnTo>
                      <a:pt x="162" y="1"/>
                    </a:lnTo>
                    <a:lnTo>
                      <a:pt x="159" y="0"/>
                    </a:lnTo>
                    <a:lnTo>
                      <a:pt x="157" y="0"/>
                    </a:lnTo>
                    <a:lnTo>
                      <a:pt x="154" y="0"/>
                    </a:lnTo>
                    <a:lnTo>
                      <a:pt x="151" y="0"/>
                    </a:lnTo>
                    <a:lnTo>
                      <a:pt x="29" y="0"/>
                    </a:lnTo>
                  </a:path>
                </a:pathLst>
              </a:custGeom>
              <a:noFill/>
              <a:ln w="1588" cap="rnd">
                <a:solidFill>
                  <a:srgbClr val="000000"/>
                </a:solidFill>
                <a:prstDash val="solid"/>
                <a:round/>
                <a:headEnd/>
                <a:tailEnd/>
              </a:ln>
            </p:spPr>
            <p:txBody>
              <a:bodyPr/>
              <a:lstStyle/>
              <a:p>
                <a:endParaRPr lang="ja-JP" altLang="en-US"/>
              </a:p>
            </p:txBody>
          </p:sp>
        </p:grpSp>
        <p:sp>
          <p:nvSpPr>
            <p:cNvPr id="107" name="Freeform 76"/>
            <p:cNvSpPr>
              <a:spLocks noChangeAspect="1"/>
            </p:cNvSpPr>
            <p:nvPr/>
          </p:nvSpPr>
          <p:spPr bwMode="auto">
            <a:xfrm>
              <a:off x="1764" y="3591"/>
              <a:ext cx="21" cy="29"/>
            </a:xfrm>
            <a:custGeom>
              <a:avLst/>
              <a:gdLst>
                <a:gd name="T0" fmla="*/ 9 w 20"/>
                <a:gd name="T1" fmla="*/ 0 h 28"/>
                <a:gd name="T2" fmla="*/ 7 w 20"/>
                <a:gd name="T3" fmla="*/ 0 h 28"/>
                <a:gd name="T4" fmla="*/ 5 w 20"/>
                <a:gd name="T5" fmla="*/ 1 h 28"/>
                <a:gd name="T6" fmla="*/ 3 w 20"/>
                <a:gd name="T7" fmla="*/ 3 h 28"/>
                <a:gd name="T8" fmla="*/ 2 w 20"/>
                <a:gd name="T9" fmla="*/ 5 h 28"/>
                <a:gd name="T10" fmla="*/ 2 w 20"/>
                <a:gd name="T11" fmla="*/ 7 h 28"/>
                <a:gd name="T12" fmla="*/ 1 w 20"/>
                <a:gd name="T13" fmla="*/ 9 h 28"/>
                <a:gd name="T14" fmla="*/ 0 w 20"/>
                <a:gd name="T15" fmla="*/ 12 h 28"/>
                <a:gd name="T16" fmla="*/ 0 w 20"/>
                <a:gd name="T17" fmla="*/ 1405 h 28"/>
                <a:gd name="T18" fmla="*/ 1 w 20"/>
                <a:gd name="T19" fmla="*/ 1561 h 28"/>
                <a:gd name="T20" fmla="*/ 2 w 20"/>
                <a:gd name="T21" fmla="*/ 1675 h 28"/>
                <a:gd name="T22" fmla="*/ 2 w 20"/>
                <a:gd name="T23" fmla="*/ 1861 h 28"/>
                <a:gd name="T24" fmla="*/ 3 w 20"/>
                <a:gd name="T25" fmla="*/ 1996 h 28"/>
                <a:gd name="T26" fmla="*/ 5 w 20"/>
                <a:gd name="T27" fmla="*/ 2067 h 28"/>
                <a:gd name="T28" fmla="*/ 7 w 20"/>
                <a:gd name="T29" fmla="*/ 2217 h 28"/>
                <a:gd name="T30" fmla="*/ 9 w 20"/>
                <a:gd name="T31" fmla="*/ 2217 h 28"/>
                <a:gd name="T32" fmla="*/ 5606 w 20"/>
                <a:gd name="T33" fmla="*/ 2217 h 28"/>
                <a:gd name="T34" fmla="*/ 6180 w 20"/>
                <a:gd name="T35" fmla="*/ 2217 h 28"/>
                <a:gd name="T36" fmla="*/ 6813 w 20"/>
                <a:gd name="T37" fmla="*/ 2067 h 28"/>
                <a:gd name="T38" fmla="*/ 7153 w 20"/>
                <a:gd name="T39" fmla="*/ 1996 h 28"/>
                <a:gd name="T40" fmla="*/ 7888 w 20"/>
                <a:gd name="T41" fmla="*/ 1861 h 28"/>
                <a:gd name="T42" fmla="*/ 8282 w 20"/>
                <a:gd name="T43" fmla="*/ 1675 h 28"/>
                <a:gd name="T44" fmla="*/ 8696 w 20"/>
                <a:gd name="T45" fmla="*/ 1561 h 28"/>
                <a:gd name="T46" fmla="*/ 8696 w 20"/>
                <a:gd name="T47" fmla="*/ 1405 h 28"/>
                <a:gd name="T48" fmla="*/ 8696 w 20"/>
                <a:gd name="T49" fmla="*/ 12 h 28"/>
                <a:gd name="T50" fmla="*/ 8696 w 20"/>
                <a:gd name="T51" fmla="*/ 9 h 28"/>
                <a:gd name="T52" fmla="*/ 8282 w 20"/>
                <a:gd name="T53" fmla="*/ 7 h 28"/>
                <a:gd name="T54" fmla="*/ 7888 w 20"/>
                <a:gd name="T55" fmla="*/ 5 h 28"/>
                <a:gd name="T56" fmla="*/ 7153 w 20"/>
                <a:gd name="T57" fmla="*/ 3 h 28"/>
                <a:gd name="T58" fmla="*/ 6813 w 20"/>
                <a:gd name="T59" fmla="*/ 1 h 28"/>
                <a:gd name="T60" fmla="*/ 6180 w 20"/>
                <a:gd name="T61" fmla="*/ 0 h 28"/>
                <a:gd name="T62" fmla="*/ 5606 w 20"/>
                <a:gd name="T63" fmla="*/ 0 h 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
                <a:gd name="T97" fmla="*/ 0 h 28"/>
                <a:gd name="T98" fmla="*/ 20 w 20"/>
                <a:gd name="T99" fmla="*/ 28 h 2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 h="28">
                  <a:moveTo>
                    <a:pt x="10" y="0"/>
                  </a:moveTo>
                  <a:lnTo>
                    <a:pt x="9" y="0"/>
                  </a:lnTo>
                  <a:lnTo>
                    <a:pt x="8" y="0"/>
                  </a:lnTo>
                  <a:lnTo>
                    <a:pt x="7" y="0"/>
                  </a:lnTo>
                  <a:lnTo>
                    <a:pt x="6" y="1"/>
                  </a:lnTo>
                  <a:lnTo>
                    <a:pt x="5" y="1"/>
                  </a:lnTo>
                  <a:lnTo>
                    <a:pt x="5" y="2"/>
                  </a:lnTo>
                  <a:lnTo>
                    <a:pt x="3" y="3"/>
                  </a:lnTo>
                  <a:lnTo>
                    <a:pt x="3" y="4"/>
                  </a:lnTo>
                  <a:lnTo>
                    <a:pt x="2" y="5"/>
                  </a:lnTo>
                  <a:lnTo>
                    <a:pt x="2" y="6"/>
                  </a:lnTo>
                  <a:lnTo>
                    <a:pt x="2" y="7"/>
                  </a:lnTo>
                  <a:lnTo>
                    <a:pt x="1" y="8"/>
                  </a:lnTo>
                  <a:lnTo>
                    <a:pt x="1" y="9"/>
                  </a:lnTo>
                  <a:lnTo>
                    <a:pt x="1" y="11"/>
                  </a:lnTo>
                  <a:lnTo>
                    <a:pt x="0" y="12"/>
                  </a:lnTo>
                  <a:lnTo>
                    <a:pt x="0" y="14"/>
                  </a:lnTo>
                  <a:lnTo>
                    <a:pt x="0" y="15"/>
                  </a:lnTo>
                  <a:lnTo>
                    <a:pt x="1" y="17"/>
                  </a:lnTo>
                  <a:lnTo>
                    <a:pt x="1" y="18"/>
                  </a:lnTo>
                  <a:lnTo>
                    <a:pt x="1" y="19"/>
                  </a:lnTo>
                  <a:lnTo>
                    <a:pt x="2" y="20"/>
                  </a:lnTo>
                  <a:lnTo>
                    <a:pt x="2" y="22"/>
                  </a:lnTo>
                  <a:lnTo>
                    <a:pt x="2" y="23"/>
                  </a:lnTo>
                  <a:lnTo>
                    <a:pt x="3" y="24"/>
                  </a:lnTo>
                  <a:lnTo>
                    <a:pt x="3" y="25"/>
                  </a:lnTo>
                  <a:lnTo>
                    <a:pt x="5" y="25"/>
                  </a:lnTo>
                  <a:lnTo>
                    <a:pt x="5" y="26"/>
                  </a:lnTo>
                  <a:lnTo>
                    <a:pt x="6" y="27"/>
                  </a:lnTo>
                  <a:lnTo>
                    <a:pt x="7" y="28"/>
                  </a:lnTo>
                  <a:lnTo>
                    <a:pt x="8" y="28"/>
                  </a:lnTo>
                  <a:lnTo>
                    <a:pt x="9" y="28"/>
                  </a:lnTo>
                  <a:lnTo>
                    <a:pt x="10" y="28"/>
                  </a:lnTo>
                  <a:lnTo>
                    <a:pt x="11" y="28"/>
                  </a:lnTo>
                  <a:lnTo>
                    <a:pt x="12" y="28"/>
                  </a:lnTo>
                  <a:lnTo>
                    <a:pt x="13" y="28"/>
                  </a:lnTo>
                  <a:lnTo>
                    <a:pt x="14" y="27"/>
                  </a:lnTo>
                  <a:lnTo>
                    <a:pt x="15" y="26"/>
                  </a:lnTo>
                  <a:lnTo>
                    <a:pt x="16" y="25"/>
                  </a:lnTo>
                  <a:lnTo>
                    <a:pt x="17" y="24"/>
                  </a:lnTo>
                  <a:lnTo>
                    <a:pt x="18" y="23"/>
                  </a:lnTo>
                  <a:lnTo>
                    <a:pt x="18" y="22"/>
                  </a:lnTo>
                  <a:lnTo>
                    <a:pt x="19" y="20"/>
                  </a:lnTo>
                  <a:lnTo>
                    <a:pt x="19" y="19"/>
                  </a:lnTo>
                  <a:lnTo>
                    <a:pt x="20" y="18"/>
                  </a:lnTo>
                  <a:lnTo>
                    <a:pt x="20" y="17"/>
                  </a:lnTo>
                  <a:lnTo>
                    <a:pt x="20" y="15"/>
                  </a:lnTo>
                  <a:lnTo>
                    <a:pt x="20" y="14"/>
                  </a:lnTo>
                  <a:lnTo>
                    <a:pt x="20" y="12"/>
                  </a:lnTo>
                  <a:lnTo>
                    <a:pt x="20" y="11"/>
                  </a:lnTo>
                  <a:lnTo>
                    <a:pt x="20" y="9"/>
                  </a:lnTo>
                  <a:lnTo>
                    <a:pt x="19" y="8"/>
                  </a:lnTo>
                  <a:lnTo>
                    <a:pt x="19" y="7"/>
                  </a:lnTo>
                  <a:lnTo>
                    <a:pt x="18" y="6"/>
                  </a:lnTo>
                  <a:lnTo>
                    <a:pt x="18" y="5"/>
                  </a:lnTo>
                  <a:lnTo>
                    <a:pt x="17" y="4"/>
                  </a:lnTo>
                  <a:lnTo>
                    <a:pt x="16" y="3"/>
                  </a:lnTo>
                  <a:lnTo>
                    <a:pt x="16" y="2"/>
                  </a:lnTo>
                  <a:lnTo>
                    <a:pt x="15" y="1"/>
                  </a:lnTo>
                  <a:lnTo>
                    <a:pt x="14" y="1"/>
                  </a:lnTo>
                  <a:lnTo>
                    <a:pt x="13" y="0"/>
                  </a:lnTo>
                  <a:lnTo>
                    <a:pt x="12" y="0"/>
                  </a:lnTo>
                  <a:lnTo>
                    <a:pt x="11" y="0"/>
                  </a:lnTo>
                  <a:lnTo>
                    <a:pt x="10" y="0"/>
                  </a:lnTo>
                  <a:close/>
                </a:path>
              </a:pathLst>
            </a:custGeom>
            <a:solidFill>
              <a:srgbClr val="999999"/>
            </a:solidFill>
            <a:ln w="9525">
              <a:noFill/>
              <a:round/>
              <a:headEnd/>
              <a:tailEnd/>
            </a:ln>
          </p:spPr>
          <p:txBody>
            <a:bodyPr/>
            <a:lstStyle/>
            <a:p>
              <a:endParaRPr lang="ja-JP" altLang="en-US"/>
            </a:p>
          </p:txBody>
        </p:sp>
        <p:sp>
          <p:nvSpPr>
            <p:cNvPr id="108" name="Freeform 77"/>
            <p:cNvSpPr>
              <a:spLocks noChangeAspect="1"/>
            </p:cNvSpPr>
            <p:nvPr/>
          </p:nvSpPr>
          <p:spPr bwMode="auto">
            <a:xfrm>
              <a:off x="1764" y="3591"/>
              <a:ext cx="11" cy="29"/>
            </a:xfrm>
            <a:custGeom>
              <a:avLst/>
              <a:gdLst>
                <a:gd name="T0" fmla="*/ 1527908 w 10"/>
                <a:gd name="T1" fmla="*/ 0 h 28"/>
                <a:gd name="T2" fmla="*/ 1389010 w 10"/>
                <a:gd name="T3" fmla="*/ 0 h 28"/>
                <a:gd name="T4" fmla="*/ 1262736 w 10"/>
                <a:gd name="T5" fmla="*/ 0 h 28"/>
                <a:gd name="T6" fmla="*/ 1147942 w 10"/>
                <a:gd name="T7" fmla="*/ 0 h 28"/>
                <a:gd name="T8" fmla="*/ 1043584 w 10"/>
                <a:gd name="T9" fmla="*/ 1 h 28"/>
                <a:gd name="T10" fmla="*/ 948713 w 10"/>
                <a:gd name="T11" fmla="*/ 1 h 28"/>
                <a:gd name="T12" fmla="*/ 948713 w 10"/>
                <a:gd name="T13" fmla="*/ 2 h 28"/>
                <a:gd name="T14" fmla="*/ 3 w 10"/>
                <a:gd name="T15" fmla="*/ 3 h 28"/>
                <a:gd name="T16" fmla="*/ 3 w 10"/>
                <a:gd name="T17" fmla="*/ 4 h 28"/>
                <a:gd name="T18" fmla="*/ 2 w 10"/>
                <a:gd name="T19" fmla="*/ 5 h 28"/>
                <a:gd name="T20" fmla="*/ 2 w 10"/>
                <a:gd name="T21" fmla="*/ 6 h 28"/>
                <a:gd name="T22" fmla="*/ 2 w 10"/>
                <a:gd name="T23" fmla="*/ 7 h 28"/>
                <a:gd name="T24" fmla="*/ 1 w 10"/>
                <a:gd name="T25" fmla="*/ 8 h 28"/>
                <a:gd name="T26" fmla="*/ 1 w 10"/>
                <a:gd name="T27" fmla="*/ 9 h 28"/>
                <a:gd name="T28" fmla="*/ 1 w 10"/>
                <a:gd name="T29" fmla="*/ 11 h 28"/>
                <a:gd name="T30" fmla="*/ 0 w 10"/>
                <a:gd name="T31" fmla="*/ 12 h 28"/>
                <a:gd name="T32" fmla="*/ 0 w 10"/>
                <a:gd name="T33" fmla="*/ 1179 h 28"/>
                <a:gd name="T34" fmla="*/ 0 w 10"/>
                <a:gd name="T35" fmla="*/ 1405 h 28"/>
                <a:gd name="T36" fmla="*/ 1 w 10"/>
                <a:gd name="T37" fmla="*/ 1507 h 28"/>
                <a:gd name="T38" fmla="*/ 1 w 10"/>
                <a:gd name="T39" fmla="*/ 1561 h 28"/>
                <a:gd name="T40" fmla="*/ 1 w 10"/>
                <a:gd name="T41" fmla="*/ 1617 h 28"/>
                <a:gd name="T42" fmla="*/ 2 w 10"/>
                <a:gd name="T43" fmla="*/ 1675 h 28"/>
                <a:gd name="T44" fmla="*/ 2 w 10"/>
                <a:gd name="T45" fmla="*/ 1797 h 28"/>
                <a:gd name="T46" fmla="*/ 2 w 10"/>
                <a:gd name="T47" fmla="*/ 1861 h 28"/>
                <a:gd name="T48" fmla="*/ 3 w 10"/>
                <a:gd name="T49" fmla="*/ 1927 h 28"/>
                <a:gd name="T50" fmla="*/ 3 w 10"/>
                <a:gd name="T51" fmla="*/ 1996 h 28"/>
                <a:gd name="T52" fmla="*/ 948713 w 10"/>
                <a:gd name="T53" fmla="*/ 1996 h 28"/>
                <a:gd name="T54" fmla="*/ 948713 w 10"/>
                <a:gd name="T55" fmla="*/ 2067 h 28"/>
                <a:gd name="T56" fmla="*/ 1043584 w 10"/>
                <a:gd name="T57" fmla="*/ 2141 h 28"/>
                <a:gd name="T58" fmla="*/ 1147942 w 10"/>
                <a:gd name="T59" fmla="*/ 2217 h 28"/>
                <a:gd name="T60" fmla="*/ 1262736 w 10"/>
                <a:gd name="T61" fmla="*/ 2217 h 28"/>
                <a:gd name="T62" fmla="*/ 1389010 w 10"/>
                <a:gd name="T63" fmla="*/ 2217 h 28"/>
                <a:gd name="T64" fmla="*/ 1527908 w 10"/>
                <a:gd name="T65" fmla="*/ 2217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
                <a:gd name="T100" fmla="*/ 0 h 28"/>
                <a:gd name="T101" fmla="*/ 10 w 10"/>
                <a:gd name="T102" fmla="*/ 28 h 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 h="28">
                  <a:moveTo>
                    <a:pt x="10" y="0"/>
                  </a:moveTo>
                  <a:lnTo>
                    <a:pt x="9" y="0"/>
                  </a:lnTo>
                  <a:lnTo>
                    <a:pt x="8" y="0"/>
                  </a:lnTo>
                  <a:lnTo>
                    <a:pt x="7" y="0"/>
                  </a:lnTo>
                  <a:lnTo>
                    <a:pt x="6" y="1"/>
                  </a:lnTo>
                  <a:lnTo>
                    <a:pt x="5" y="1"/>
                  </a:lnTo>
                  <a:lnTo>
                    <a:pt x="5" y="2"/>
                  </a:lnTo>
                  <a:lnTo>
                    <a:pt x="3" y="3"/>
                  </a:lnTo>
                  <a:lnTo>
                    <a:pt x="3" y="4"/>
                  </a:lnTo>
                  <a:lnTo>
                    <a:pt x="2" y="5"/>
                  </a:lnTo>
                  <a:lnTo>
                    <a:pt x="2" y="6"/>
                  </a:lnTo>
                  <a:lnTo>
                    <a:pt x="2" y="7"/>
                  </a:lnTo>
                  <a:lnTo>
                    <a:pt x="1" y="8"/>
                  </a:lnTo>
                  <a:lnTo>
                    <a:pt x="1" y="9"/>
                  </a:lnTo>
                  <a:lnTo>
                    <a:pt x="1" y="11"/>
                  </a:lnTo>
                  <a:lnTo>
                    <a:pt x="0" y="12"/>
                  </a:lnTo>
                  <a:lnTo>
                    <a:pt x="0" y="14"/>
                  </a:lnTo>
                  <a:lnTo>
                    <a:pt x="0" y="15"/>
                  </a:lnTo>
                  <a:lnTo>
                    <a:pt x="1" y="17"/>
                  </a:lnTo>
                  <a:lnTo>
                    <a:pt x="1" y="18"/>
                  </a:lnTo>
                  <a:lnTo>
                    <a:pt x="1" y="19"/>
                  </a:lnTo>
                  <a:lnTo>
                    <a:pt x="2" y="20"/>
                  </a:lnTo>
                  <a:lnTo>
                    <a:pt x="2" y="22"/>
                  </a:lnTo>
                  <a:lnTo>
                    <a:pt x="2" y="23"/>
                  </a:lnTo>
                  <a:lnTo>
                    <a:pt x="3" y="24"/>
                  </a:lnTo>
                  <a:lnTo>
                    <a:pt x="3" y="25"/>
                  </a:lnTo>
                  <a:lnTo>
                    <a:pt x="5" y="25"/>
                  </a:lnTo>
                  <a:lnTo>
                    <a:pt x="5" y="26"/>
                  </a:lnTo>
                  <a:lnTo>
                    <a:pt x="6" y="27"/>
                  </a:lnTo>
                  <a:lnTo>
                    <a:pt x="7" y="28"/>
                  </a:lnTo>
                  <a:lnTo>
                    <a:pt x="8" y="28"/>
                  </a:lnTo>
                  <a:lnTo>
                    <a:pt x="9" y="28"/>
                  </a:lnTo>
                  <a:lnTo>
                    <a:pt x="10" y="28"/>
                  </a:lnTo>
                </a:path>
              </a:pathLst>
            </a:custGeom>
            <a:noFill/>
            <a:ln w="1588" cap="rnd">
              <a:solidFill>
                <a:srgbClr val="000000"/>
              </a:solidFill>
              <a:prstDash val="solid"/>
              <a:round/>
              <a:headEnd/>
              <a:tailEnd/>
            </a:ln>
          </p:spPr>
          <p:txBody>
            <a:bodyPr/>
            <a:lstStyle/>
            <a:p>
              <a:endParaRPr lang="ja-JP" altLang="en-US"/>
            </a:p>
          </p:txBody>
        </p:sp>
        <p:sp>
          <p:nvSpPr>
            <p:cNvPr id="109" name="Freeform 78"/>
            <p:cNvSpPr>
              <a:spLocks noChangeAspect="1"/>
            </p:cNvSpPr>
            <p:nvPr/>
          </p:nvSpPr>
          <p:spPr bwMode="auto">
            <a:xfrm>
              <a:off x="1742" y="3426"/>
              <a:ext cx="186" cy="205"/>
            </a:xfrm>
            <a:custGeom>
              <a:avLst/>
              <a:gdLst>
                <a:gd name="T0" fmla="*/ 28 w 183"/>
                <a:gd name="T1" fmla="*/ 0 h 201"/>
                <a:gd name="T2" fmla="*/ 26 w 183"/>
                <a:gd name="T3" fmla="*/ 0 h 201"/>
                <a:gd name="T4" fmla="*/ 21 w 183"/>
                <a:gd name="T5" fmla="*/ 1 h 201"/>
                <a:gd name="T6" fmla="*/ 16 w 183"/>
                <a:gd name="T7" fmla="*/ 4 h 201"/>
                <a:gd name="T8" fmla="*/ 11 w 183"/>
                <a:gd name="T9" fmla="*/ 8 h 201"/>
                <a:gd name="T10" fmla="*/ 7 w 183"/>
                <a:gd name="T11" fmla="*/ 12 h 201"/>
                <a:gd name="T12" fmla="*/ 4 w 183"/>
                <a:gd name="T13" fmla="*/ 17 h 201"/>
                <a:gd name="T14" fmla="*/ 1 w 183"/>
                <a:gd name="T15" fmla="*/ 23 h 201"/>
                <a:gd name="T16" fmla="*/ 1 w 183"/>
                <a:gd name="T17" fmla="*/ 362 h 201"/>
                <a:gd name="T18" fmla="*/ 0 w 183"/>
                <a:gd name="T19" fmla="*/ 391 h 201"/>
                <a:gd name="T20" fmla="*/ 0 w 183"/>
                <a:gd name="T21" fmla="*/ 1998 h 201"/>
                <a:gd name="T22" fmla="*/ 0 w 183"/>
                <a:gd name="T23" fmla="*/ 2038 h 201"/>
                <a:gd name="T24" fmla="*/ 1 w 183"/>
                <a:gd name="T25" fmla="*/ 2103 h 201"/>
                <a:gd name="T26" fmla="*/ 2 w 183"/>
                <a:gd name="T27" fmla="*/ 2158 h 201"/>
                <a:gd name="T28" fmla="*/ 6 w 183"/>
                <a:gd name="T29" fmla="*/ 2232 h 201"/>
                <a:gd name="T30" fmla="*/ 9 w 183"/>
                <a:gd name="T31" fmla="*/ 2289 h 201"/>
                <a:gd name="T32" fmla="*/ 13 w 183"/>
                <a:gd name="T33" fmla="*/ 2335 h 201"/>
                <a:gd name="T34" fmla="*/ 18 w 183"/>
                <a:gd name="T35" fmla="*/ 2367 h 201"/>
                <a:gd name="T36" fmla="*/ 24 w 183"/>
                <a:gd name="T37" fmla="*/ 2382 h 201"/>
                <a:gd name="T38" fmla="*/ 28 w 183"/>
                <a:gd name="T39" fmla="*/ 2387 h 201"/>
                <a:gd name="T40" fmla="*/ 1202 w 183"/>
                <a:gd name="T41" fmla="*/ 2387 h 201"/>
                <a:gd name="T42" fmla="*/ 1222 w 183"/>
                <a:gd name="T43" fmla="*/ 2387 h 201"/>
                <a:gd name="T44" fmla="*/ 1255 w 183"/>
                <a:gd name="T45" fmla="*/ 2381 h 201"/>
                <a:gd name="T46" fmla="*/ 1297 w 183"/>
                <a:gd name="T47" fmla="*/ 2340 h 201"/>
                <a:gd name="T48" fmla="*/ 1337 w 183"/>
                <a:gd name="T49" fmla="*/ 2294 h 201"/>
                <a:gd name="T50" fmla="*/ 1362 w 183"/>
                <a:gd name="T51" fmla="*/ 2249 h 201"/>
                <a:gd name="T52" fmla="*/ 1384 w 183"/>
                <a:gd name="T53" fmla="*/ 2201 h 201"/>
                <a:gd name="T54" fmla="*/ 1404 w 183"/>
                <a:gd name="T55" fmla="*/ 2120 h 201"/>
                <a:gd name="T56" fmla="*/ 1407 w 183"/>
                <a:gd name="T57" fmla="*/ 2038 h 201"/>
                <a:gd name="T58" fmla="*/ 1407 w 183"/>
                <a:gd name="T59" fmla="*/ 1998 h 201"/>
                <a:gd name="T60" fmla="*/ 1407 w 183"/>
                <a:gd name="T61" fmla="*/ 391 h 201"/>
                <a:gd name="T62" fmla="*/ 1407 w 183"/>
                <a:gd name="T63" fmla="*/ 355 h 201"/>
                <a:gd name="T64" fmla="*/ 1391 w 183"/>
                <a:gd name="T65" fmla="*/ 21 h 201"/>
                <a:gd name="T66" fmla="*/ 1369 w 183"/>
                <a:gd name="T67" fmla="*/ 14 h 201"/>
                <a:gd name="T68" fmla="*/ 1340 w 183"/>
                <a:gd name="T69" fmla="*/ 10 h 201"/>
                <a:gd name="T70" fmla="*/ 1315 w 183"/>
                <a:gd name="T71" fmla="*/ 6 h 201"/>
                <a:gd name="T72" fmla="*/ 1276 w 183"/>
                <a:gd name="T73" fmla="*/ 2 h 201"/>
                <a:gd name="T74" fmla="*/ 1242 w 183"/>
                <a:gd name="T75" fmla="*/ 1 h 201"/>
                <a:gd name="T76" fmla="*/ 1222 w 183"/>
                <a:gd name="T77" fmla="*/ 0 h 201"/>
                <a:gd name="T78" fmla="*/ 1202 w 183"/>
                <a:gd name="T79" fmla="*/ 0 h 20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83"/>
                <a:gd name="T121" fmla="*/ 0 h 201"/>
                <a:gd name="T122" fmla="*/ 183 w 183"/>
                <a:gd name="T123" fmla="*/ 201 h 20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83" h="201">
                  <a:moveTo>
                    <a:pt x="30" y="0"/>
                  </a:moveTo>
                  <a:lnTo>
                    <a:pt x="28" y="0"/>
                  </a:lnTo>
                  <a:lnTo>
                    <a:pt x="27" y="0"/>
                  </a:lnTo>
                  <a:lnTo>
                    <a:pt x="26" y="0"/>
                  </a:lnTo>
                  <a:lnTo>
                    <a:pt x="24" y="1"/>
                  </a:lnTo>
                  <a:lnTo>
                    <a:pt x="21" y="1"/>
                  </a:lnTo>
                  <a:lnTo>
                    <a:pt x="18" y="2"/>
                  </a:lnTo>
                  <a:lnTo>
                    <a:pt x="16" y="4"/>
                  </a:lnTo>
                  <a:lnTo>
                    <a:pt x="13" y="6"/>
                  </a:lnTo>
                  <a:lnTo>
                    <a:pt x="11" y="8"/>
                  </a:lnTo>
                  <a:lnTo>
                    <a:pt x="9" y="10"/>
                  </a:lnTo>
                  <a:lnTo>
                    <a:pt x="7" y="12"/>
                  </a:lnTo>
                  <a:lnTo>
                    <a:pt x="6" y="14"/>
                  </a:lnTo>
                  <a:lnTo>
                    <a:pt x="4" y="17"/>
                  </a:lnTo>
                  <a:lnTo>
                    <a:pt x="2" y="21"/>
                  </a:lnTo>
                  <a:lnTo>
                    <a:pt x="1" y="23"/>
                  </a:lnTo>
                  <a:lnTo>
                    <a:pt x="1" y="27"/>
                  </a:lnTo>
                  <a:lnTo>
                    <a:pt x="1" y="28"/>
                  </a:lnTo>
                  <a:lnTo>
                    <a:pt x="0" y="30"/>
                  </a:lnTo>
                  <a:lnTo>
                    <a:pt x="0" y="32"/>
                  </a:lnTo>
                  <a:lnTo>
                    <a:pt x="0" y="34"/>
                  </a:lnTo>
                  <a:lnTo>
                    <a:pt x="0" y="168"/>
                  </a:lnTo>
                  <a:lnTo>
                    <a:pt x="0" y="169"/>
                  </a:lnTo>
                  <a:lnTo>
                    <a:pt x="0" y="171"/>
                  </a:lnTo>
                  <a:lnTo>
                    <a:pt x="1" y="173"/>
                  </a:lnTo>
                  <a:lnTo>
                    <a:pt x="1" y="175"/>
                  </a:lnTo>
                  <a:lnTo>
                    <a:pt x="1" y="177"/>
                  </a:lnTo>
                  <a:lnTo>
                    <a:pt x="2" y="180"/>
                  </a:lnTo>
                  <a:lnTo>
                    <a:pt x="4" y="184"/>
                  </a:lnTo>
                  <a:lnTo>
                    <a:pt x="6" y="186"/>
                  </a:lnTo>
                  <a:lnTo>
                    <a:pt x="7" y="189"/>
                  </a:lnTo>
                  <a:lnTo>
                    <a:pt x="9" y="191"/>
                  </a:lnTo>
                  <a:lnTo>
                    <a:pt x="11" y="193"/>
                  </a:lnTo>
                  <a:lnTo>
                    <a:pt x="13" y="195"/>
                  </a:lnTo>
                  <a:lnTo>
                    <a:pt x="16" y="197"/>
                  </a:lnTo>
                  <a:lnTo>
                    <a:pt x="18" y="198"/>
                  </a:lnTo>
                  <a:lnTo>
                    <a:pt x="21" y="199"/>
                  </a:lnTo>
                  <a:lnTo>
                    <a:pt x="24" y="200"/>
                  </a:lnTo>
                  <a:lnTo>
                    <a:pt x="27" y="201"/>
                  </a:lnTo>
                  <a:lnTo>
                    <a:pt x="28" y="201"/>
                  </a:lnTo>
                  <a:lnTo>
                    <a:pt x="30" y="201"/>
                  </a:lnTo>
                  <a:lnTo>
                    <a:pt x="154" y="201"/>
                  </a:lnTo>
                  <a:lnTo>
                    <a:pt x="156" y="201"/>
                  </a:lnTo>
                  <a:lnTo>
                    <a:pt x="157" y="201"/>
                  </a:lnTo>
                  <a:lnTo>
                    <a:pt x="160" y="200"/>
                  </a:lnTo>
                  <a:lnTo>
                    <a:pt x="162" y="199"/>
                  </a:lnTo>
                  <a:lnTo>
                    <a:pt x="165" y="198"/>
                  </a:lnTo>
                  <a:lnTo>
                    <a:pt x="168" y="197"/>
                  </a:lnTo>
                  <a:lnTo>
                    <a:pt x="170" y="195"/>
                  </a:lnTo>
                  <a:lnTo>
                    <a:pt x="173" y="193"/>
                  </a:lnTo>
                  <a:lnTo>
                    <a:pt x="174" y="191"/>
                  </a:lnTo>
                  <a:lnTo>
                    <a:pt x="177" y="189"/>
                  </a:lnTo>
                  <a:lnTo>
                    <a:pt x="178" y="186"/>
                  </a:lnTo>
                  <a:lnTo>
                    <a:pt x="180" y="184"/>
                  </a:lnTo>
                  <a:lnTo>
                    <a:pt x="181" y="180"/>
                  </a:lnTo>
                  <a:lnTo>
                    <a:pt x="182" y="177"/>
                  </a:lnTo>
                  <a:lnTo>
                    <a:pt x="183" y="175"/>
                  </a:lnTo>
                  <a:lnTo>
                    <a:pt x="183" y="171"/>
                  </a:lnTo>
                  <a:lnTo>
                    <a:pt x="183" y="169"/>
                  </a:lnTo>
                  <a:lnTo>
                    <a:pt x="183" y="168"/>
                  </a:lnTo>
                  <a:lnTo>
                    <a:pt x="183" y="34"/>
                  </a:lnTo>
                  <a:lnTo>
                    <a:pt x="183" y="32"/>
                  </a:lnTo>
                  <a:lnTo>
                    <a:pt x="183" y="30"/>
                  </a:lnTo>
                  <a:lnTo>
                    <a:pt x="183" y="27"/>
                  </a:lnTo>
                  <a:lnTo>
                    <a:pt x="182" y="23"/>
                  </a:lnTo>
                  <a:lnTo>
                    <a:pt x="181" y="21"/>
                  </a:lnTo>
                  <a:lnTo>
                    <a:pt x="180" y="17"/>
                  </a:lnTo>
                  <a:lnTo>
                    <a:pt x="178" y="14"/>
                  </a:lnTo>
                  <a:lnTo>
                    <a:pt x="177" y="12"/>
                  </a:lnTo>
                  <a:lnTo>
                    <a:pt x="174" y="10"/>
                  </a:lnTo>
                  <a:lnTo>
                    <a:pt x="173" y="8"/>
                  </a:lnTo>
                  <a:lnTo>
                    <a:pt x="170" y="6"/>
                  </a:lnTo>
                  <a:lnTo>
                    <a:pt x="168" y="4"/>
                  </a:lnTo>
                  <a:lnTo>
                    <a:pt x="165" y="2"/>
                  </a:lnTo>
                  <a:lnTo>
                    <a:pt x="162" y="1"/>
                  </a:lnTo>
                  <a:lnTo>
                    <a:pt x="160" y="1"/>
                  </a:lnTo>
                  <a:lnTo>
                    <a:pt x="158" y="0"/>
                  </a:lnTo>
                  <a:lnTo>
                    <a:pt x="157" y="0"/>
                  </a:lnTo>
                  <a:lnTo>
                    <a:pt x="156" y="0"/>
                  </a:lnTo>
                  <a:lnTo>
                    <a:pt x="154" y="0"/>
                  </a:lnTo>
                  <a:lnTo>
                    <a:pt x="30" y="0"/>
                  </a:lnTo>
                  <a:close/>
                </a:path>
              </a:pathLst>
            </a:custGeom>
            <a:solidFill>
              <a:srgbClr val="FFFFFF"/>
            </a:solidFill>
            <a:ln w="9525">
              <a:noFill/>
              <a:round/>
              <a:headEnd/>
              <a:tailEnd/>
            </a:ln>
          </p:spPr>
          <p:txBody>
            <a:bodyPr/>
            <a:lstStyle/>
            <a:p>
              <a:endParaRPr lang="ja-JP" altLang="en-US"/>
            </a:p>
          </p:txBody>
        </p:sp>
        <p:sp>
          <p:nvSpPr>
            <p:cNvPr id="110" name="Freeform 79"/>
            <p:cNvSpPr>
              <a:spLocks noChangeAspect="1"/>
            </p:cNvSpPr>
            <p:nvPr/>
          </p:nvSpPr>
          <p:spPr bwMode="auto">
            <a:xfrm>
              <a:off x="1742" y="3426"/>
              <a:ext cx="186" cy="205"/>
            </a:xfrm>
            <a:custGeom>
              <a:avLst/>
              <a:gdLst>
                <a:gd name="T0" fmla="*/ 28 w 183"/>
                <a:gd name="T1" fmla="*/ 0 h 201"/>
                <a:gd name="T2" fmla="*/ 26 w 183"/>
                <a:gd name="T3" fmla="*/ 0 h 201"/>
                <a:gd name="T4" fmla="*/ 21 w 183"/>
                <a:gd name="T5" fmla="*/ 1 h 201"/>
                <a:gd name="T6" fmla="*/ 16 w 183"/>
                <a:gd name="T7" fmla="*/ 4 h 201"/>
                <a:gd name="T8" fmla="*/ 11 w 183"/>
                <a:gd name="T9" fmla="*/ 8 h 201"/>
                <a:gd name="T10" fmla="*/ 7 w 183"/>
                <a:gd name="T11" fmla="*/ 12 h 201"/>
                <a:gd name="T12" fmla="*/ 4 w 183"/>
                <a:gd name="T13" fmla="*/ 17 h 201"/>
                <a:gd name="T14" fmla="*/ 1 w 183"/>
                <a:gd name="T15" fmla="*/ 23 h 201"/>
                <a:gd name="T16" fmla="*/ 1 w 183"/>
                <a:gd name="T17" fmla="*/ 362 h 201"/>
                <a:gd name="T18" fmla="*/ 0 w 183"/>
                <a:gd name="T19" fmla="*/ 391 h 201"/>
                <a:gd name="T20" fmla="*/ 0 w 183"/>
                <a:gd name="T21" fmla="*/ 1998 h 201"/>
                <a:gd name="T22" fmla="*/ 0 w 183"/>
                <a:gd name="T23" fmla="*/ 2038 h 201"/>
                <a:gd name="T24" fmla="*/ 1 w 183"/>
                <a:gd name="T25" fmla="*/ 2103 h 201"/>
                <a:gd name="T26" fmla="*/ 2 w 183"/>
                <a:gd name="T27" fmla="*/ 2158 h 201"/>
                <a:gd name="T28" fmla="*/ 6 w 183"/>
                <a:gd name="T29" fmla="*/ 2232 h 201"/>
                <a:gd name="T30" fmla="*/ 9 w 183"/>
                <a:gd name="T31" fmla="*/ 2289 h 201"/>
                <a:gd name="T32" fmla="*/ 13 w 183"/>
                <a:gd name="T33" fmla="*/ 2335 h 201"/>
                <a:gd name="T34" fmla="*/ 18 w 183"/>
                <a:gd name="T35" fmla="*/ 2367 h 201"/>
                <a:gd name="T36" fmla="*/ 24 w 183"/>
                <a:gd name="T37" fmla="*/ 2382 h 201"/>
                <a:gd name="T38" fmla="*/ 28 w 183"/>
                <a:gd name="T39" fmla="*/ 2387 h 201"/>
                <a:gd name="T40" fmla="*/ 1202 w 183"/>
                <a:gd name="T41" fmla="*/ 2387 h 201"/>
                <a:gd name="T42" fmla="*/ 1222 w 183"/>
                <a:gd name="T43" fmla="*/ 2387 h 201"/>
                <a:gd name="T44" fmla="*/ 1255 w 183"/>
                <a:gd name="T45" fmla="*/ 2381 h 201"/>
                <a:gd name="T46" fmla="*/ 1297 w 183"/>
                <a:gd name="T47" fmla="*/ 2340 h 201"/>
                <a:gd name="T48" fmla="*/ 1337 w 183"/>
                <a:gd name="T49" fmla="*/ 2294 h 201"/>
                <a:gd name="T50" fmla="*/ 1362 w 183"/>
                <a:gd name="T51" fmla="*/ 2249 h 201"/>
                <a:gd name="T52" fmla="*/ 1384 w 183"/>
                <a:gd name="T53" fmla="*/ 2201 h 201"/>
                <a:gd name="T54" fmla="*/ 1404 w 183"/>
                <a:gd name="T55" fmla="*/ 2120 h 201"/>
                <a:gd name="T56" fmla="*/ 1407 w 183"/>
                <a:gd name="T57" fmla="*/ 2038 h 201"/>
                <a:gd name="T58" fmla="*/ 1407 w 183"/>
                <a:gd name="T59" fmla="*/ 1998 h 201"/>
                <a:gd name="T60" fmla="*/ 1407 w 183"/>
                <a:gd name="T61" fmla="*/ 391 h 201"/>
                <a:gd name="T62" fmla="*/ 1407 w 183"/>
                <a:gd name="T63" fmla="*/ 355 h 201"/>
                <a:gd name="T64" fmla="*/ 1391 w 183"/>
                <a:gd name="T65" fmla="*/ 21 h 201"/>
                <a:gd name="T66" fmla="*/ 1369 w 183"/>
                <a:gd name="T67" fmla="*/ 14 h 201"/>
                <a:gd name="T68" fmla="*/ 1340 w 183"/>
                <a:gd name="T69" fmla="*/ 10 h 201"/>
                <a:gd name="T70" fmla="*/ 1315 w 183"/>
                <a:gd name="T71" fmla="*/ 6 h 201"/>
                <a:gd name="T72" fmla="*/ 1276 w 183"/>
                <a:gd name="T73" fmla="*/ 2 h 201"/>
                <a:gd name="T74" fmla="*/ 1242 w 183"/>
                <a:gd name="T75" fmla="*/ 1 h 201"/>
                <a:gd name="T76" fmla="*/ 1222 w 183"/>
                <a:gd name="T77" fmla="*/ 0 h 201"/>
                <a:gd name="T78" fmla="*/ 1202 w 183"/>
                <a:gd name="T79" fmla="*/ 0 h 20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83"/>
                <a:gd name="T121" fmla="*/ 0 h 201"/>
                <a:gd name="T122" fmla="*/ 183 w 183"/>
                <a:gd name="T123" fmla="*/ 201 h 20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83" h="201">
                  <a:moveTo>
                    <a:pt x="30" y="0"/>
                  </a:moveTo>
                  <a:lnTo>
                    <a:pt x="28" y="0"/>
                  </a:lnTo>
                  <a:lnTo>
                    <a:pt x="27" y="0"/>
                  </a:lnTo>
                  <a:lnTo>
                    <a:pt x="26" y="0"/>
                  </a:lnTo>
                  <a:lnTo>
                    <a:pt x="24" y="1"/>
                  </a:lnTo>
                  <a:lnTo>
                    <a:pt x="21" y="1"/>
                  </a:lnTo>
                  <a:lnTo>
                    <a:pt x="18" y="2"/>
                  </a:lnTo>
                  <a:lnTo>
                    <a:pt x="16" y="4"/>
                  </a:lnTo>
                  <a:lnTo>
                    <a:pt x="13" y="6"/>
                  </a:lnTo>
                  <a:lnTo>
                    <a:pt x="11" y="8"/>
                  </a:lnTo>
                  <a:lnTo>
                    <a:pt x="9" y="10"/>
                  </a:lnTo>
                  <a:lnTo>
                    <a:pt x="7" y="12"/>
                  </a:lnTo>
                  <a:lnTo>
                    <a:pt x="6" y="14"/>
                  </a:lnTo>
                  <a:lnTo>
                    <a:pt x="4" y="17"/>
                  </a:lnTo>
                  <a:lnTo>
                    <a:pt x="2" y="21"/>
                  </a:lnTo>
                  <a:lnTo>
                    <a:pt x="1" y="23"/>
                  </a:lnTo>
                  <a:lnTo>
                    <a:pt x="1" y="27"/>
                  </a:lnTo>
                  <a:lnTo>
                    <a:pt x="1" y="28"/>
                  </a:lnTo>
                  <a:lnTo>
                    <a:pt x="0" y="30"/>
                  </a:lnTo>
                  <a:lnTo>
                    <a:pt x="0" y="32"/>
                  </a:lnTo>
                  <a:lnTo>
                    <a:pt x="0" y="34"/>
                  </a:lnTo>
                  <a:lnTo>
                    <a:pt x="0" y="168"/>
                  </a:lnTo>
                  <a:lnTo>
                    <a:pt x="0" y="169"/>
                  </a:lnTo>
                  <a:lnTo>
                    <a:pt x="0" y="171"/>
                  </a:lnTo>
                  <a:lnTo>
                    <a:pt x="1" y="173"/>
                  </a:lnTo>
                  <a:lnTo>
                    <a:pt x="1" y="175"/>
                  </a:lnTo>
                  <a:lnTo>
                    <a:pt x="1" y="177"/>
                  </a:lnTo>
                  <a:lnTo>
                    <a:pt x="2" y="180"/>
                  </a:lnTo>
                  <a:lnTo>
                    <a:pt x="4" y="184"/>
                  </a:lnTo>
                  <a:lnTo>
                    <a:pt x="6" y="186"/>
                  </a:lnTo>
                  <a:lnTo>
                    <a:pt x="7" y="189"/>
                  </a:lnTo>
                  <a:lnTo>
                    <a:pt x="9" y="191"/>
                  </a:lnTo>
                  <a:lnTo>
                    <a:pt x="11" y="193"/>
                  </a:lnTo>
                  <a:lnTo>
                    <a:pt x="13" y="195"/>
                  </a:lnTo>
                  <a:lnTo>
                    <a:pt x="16" y="197"/>
                  </a:lnTo>
                  <a:lnTo>
                    <a:pt x="18" y="198"/>
                  </a:lnTo>
                  <a:lnTo>
                    <a:pt x="21" y="199"/>
                  </a:lnTo>
                  <a:lnTo>
                    <a:pt x="24" y="200"/>
                  </a:lnTo>
                  <a:lnTo>
                    <a:pt x="27" y="201"/>
                  </a:lnTo>
                  <a:lnTo>
                    <a:pt x="28" y="201"/>
                  </a:lnTo>
                  <a:lnTo>
                    <a:pt x="30" y="201"/>
                  </a:lnTo>
                  <a:lnTo>
                    <a:pt x="154" y="201"/>
                  </a:lnTo>
                  <a:lnTo>
                    <a:pt x="156" y="201"/>
                  </a:lnTo>
                  <a:lnTo>
                    <a:pt x="157" y="201"/>
                  </a:lnTo>
                  <a:lnTo>
                    <a:pt x="160" y="200"/>
                  </a:lnTo>
                  <a:lnTo>
                    <a:pt x="162" y="199"/>
                  </a:lnTo>
                  <a:lnTo>
                    <a:pt x="165" y="198"/>
                  </a:lnTo>
                  <a:lnTo>
                    <a:pt x="168" y="197"/>
                  </a:lnTo>
                  <a:lnTo>
                    <a:pt x="170" y="195"/>
                  </a:lnTo>
                  <a:lnTo>
                    <a:pt x="173" y="193"/>
                  </a:lnTo>
                  <a:lnTo>
                    <a:pt x="174" y="191"/>
                  </a:lnTo>
                  <a:lnTo>
                    <a:pt x="177" y="189"/>
                  </a:lnTo>
                  <a:lnTo>
                    <a:pt x="178" y="186"/>
                  </a:lnTo>
                  <a:lnTo>
                    <a:pt x="180" y="184"/>
                  </a:lnTo>
                  <a:lnTo>
                    <a:pt x="181" y="180"/>
                  </a:lnTo>
                  <a:lnTo>
                    <a:pt x="182" y="177"/>
                  </a:lnTo>
                  <a:lnTo>
                    <a:pt x="183" y="175"/>
                  </a:lnTo>
                  <a:lnTo>
                    <a:pt x="183" y="171"/>
                  </a:lnTo>
                  <a:lnTo>
                    <a:pt x="183" y="169"/>
                  </a:lnTo>
                  <a:lnTo>
                    <a:pt x="183" y="168"/>
                  </a:lnTo>
                  <a:lnTo>
                    <a:pt x="183" y="34"/>
                  </a:lnTo>
                  <a:lnTo>
                    <a:pt x="183" y="32"/>
                  </a:lnTo>
                  <a:lnTo>
                    <a:pt x="183" y="30"/>
                  </a:lnTo>
                  <a:lnTo>
                    <a:pt x="183" y="27"/>
                  </a:lnTo>
                  <a:lnTo>
                    <a:pt x="182" y="23"/>
                  </a:lnTo>
                  <a:lnTo>
                    <a:pt x="181" y="21"/>
                  </a:lnTo>
                  <a:lnTo>
                    <a:pt x="180" y="17"/>
                  </a:lnTo>
                  <a:lnTo>
                    <a:pt x="178" y="14"/>
                  </a:lnTo>
                  <a:lnTo>
                    <a:pt x="177" y="12"/>
                  </a:lnTo>
                  <a:lnTo>
                    <a:pt x="174" y="10"/>
                  </a:lnTo>
                  <a:lnTo>
                    <a:pt x="173" y="8"/>
                  </a:lnTo>
                  <a:lnTo>
                    <a:pt x="170" y="6"/>
                  </a:lnTo>
                  <a:lnTo>
                    <a:pt x="168" y="4"/>
                  </a:lnTo>
                  <a:lnTo>
                    <a:pt x="165" y="2"/>
                  </a:lnTo>
                  <a:lnTo>
                    <a:pt x="162" y="1"/>
                  </a:lnTo>
                  <a:lnTo>
                    <a:pt x="160" y="1"/>
                  </a:lnTo>
                  <a:lnTo>
                    <a:pt x="158" y="0"/>
                  </a:lnTo>
                  <a:lnTo>
                    <a:pt x="157" y="0"/>
                  </a:lnTo>
                  <a:lnTo>
                    <a:pt x="156" y="0"/>
                  </a:lnTo>
                  <a:lnTo>
                    <a:pt x="154" y="0"/>
                  </a:lnTo>
                  <a:lnTo>
                    <a:pt x="30" y="0"/>
                  </a:lnTo>
                </a:path>
              </a:pathLst>
            </a:custGeom>
            <a:solidFill>
              <a:srgbClr val="FFFF99"/>
            </a:solidFill>
            <a:ln w="4763" cap="rnd">
              <a:solidFill>
                <a:srgbClr val="000000"/>
              </a:solidFill>
              <a:prstDash val="solid"/>
              <a:round/>
              <a:headEnd/>
              <a:tailEnd/>
            </a:ln>
          </p:spPr>
          <p:txBody>
            <a:bodyPr/>
            <a:lstStyle/>
            <a:p>
              <a:endParaRPr lang="ja-JP" altLang="en-US"/>
            </a:p>
          </p:txBody>
        </p:sp>
        <p:grpSp>
          <p:nvGrpSpPr>
            <p:cNvPr id="111" name="Group 80"/>
            <p:cNvGrpSpPr>
              <a:grpSpLocks noChangeAspect="1"/>
            </p:cNvGrpSpPr>
            <p:nvPr/>
          </p:nvGrpSpPr>
          <p:grpSpPr bwMode="auto">
            <a:xfrm>
              <a:off x="1744" y="3454"/>
              <a:ext cx="183" cy="37"/>
              <a:chOff x="3509" y="1987"/>
              <a:chExt cx="180" cy="37"/>
            </a:xfrm>
          </p:grpSpPr>
          <p:sp>
            <p:nvSpPr>
              <p:cNvPr id="118" name="Freeform 81"/>
              <p:cNvSpPr>
                <a:spLocks noChangeAspect="1"/>
              </p:cNvSpPr>
              <p:nvPr/>
            </p:nvSpPr>
            <p:spPr bwMode="auto">
              <a:xfrm>
                <a:off x="3509" y="1987"/>
                <a:ext cx="180" cy="37"/>
              </a:xfrm>
              <a:custGeom>
                <a:avLst/>
                <a:gdLst>
                  <a:gd name="T0" fmla="*/ 26 w 180"/>
                  <a:gd name="T1" fmla="*/ 0 h 37"/>
                  <a:gd name="T2" fmla="*/ 20 w 180"/>
                  <a:gd name="T3" fmla="*/ 0 h 37"/>
                  <a:gd name="T4" fmla="*/ 15 w 180"/>
                  <a:gd name="T5" fmla="*/ 2 h 37"/>
                  <a:gd name="T6" fmla="*/ 10 w 180"/>
                  <a:gd name="T7" fmla="*/ 4 h 37"/>
                  <a:gd name="T8" fmla="*/ 7 w 180"/>
                  <a:gd name="T9" fmla="*/ 6 h 37"/>
                  <a:gd name="T10" fmla="*/ 3 w 180"/>
                  <a:gd name="T11" fmla="*/ 9 h 37"/>
                  <a:gd name="T12" fmla="*/ 1 w 180"/>
                  <a:gd name="T13" fmla="*/ 12 h 37"/>
                  <a:gd name="T14" fmla="*/ 0 w 180"/>
                  <a:gd name="T15" fmla="*/ 16 h 37"/>
                  <a:gd name="T16" fmla="*/ 0 w 180"/>
                  <a:gd name="T17" fmla="*/ 19 h 37"/>
                  <a:gd name="T18" fmla="*/ 0 w 180"/>
                  <a:gd name="T19" fmla="*/ 20 h 37"/>
                  <a:gd name="T20" fmla="*/ 1 w 180"/>
                  <a:gd name="T21" fmla="*/ 24 h 37"/>
                  <a:gd name="T22" fmla="*/ 3 w 180"/>
                  <a:gd name="T23" fmla="*/ 27 h 37"/>
                  <a:gd name="T24" fmla="*/ 7 w 180"/>
                  <a:gd name="T25" fmla="*/ 30 h 37"/>
                  <a:gd name="T26" fmla="*/ 10 w 180"/>
                  <a:gd name="T27" fmla="*/ 33 h 37"/>
                  <a:gd name="T28" fmla="*/ 15 w 180"/>
                  <a:gd name="T29" fmla="*/ 34 h 37"/>
                  <a:gd name="T30" fmla="*/ 20 w 180"/>
                  <a:gd name="T31" fmla="*/ 36 h 37"/>
                  <a:gd name="T32" fmla="*/ 26 w 180"/>
                  <a:gd name="T33" fmla="*/ 36 h 37"/>
                  <a:gd name="T34" fmla="*/ 151 w 180"/>
                  <a:gd name="T35" fmla="*/ 37 h 37"/>
                  <a:gd name="T36" fmla="*/ 157 w 180"/>
                  <a:gd name="T37" fmla="*/ 36 h 37"/>
                  <a:gd name="T38" fmla="*/ 162 w 180"/>
                  <a:gd name="T39" fmla="*/ 36 h 37"/>
                  <a:gd name="T40" fmla="*/ 167 w 180"/>
                  <a:gd name="T41" fmla="*/ 34 h 37"/>
                  <a:gd name="T42" fmla="*/ 171 w 180"/>
                  <a:gd name="T43" fmla="*/ 31 h 37"/>
                  <a:gd name="T44" fmla="*/ 175 w 180"/>
                  <a:gd name="T45" fmla="*/ 28 h 37"/>
                  <a:gd name="T46" fmla="*/ 178 w 180"/>
                  <a:gd name="T47" fmla="*/ 25 h 37"/>
                  <a:gd name="T48" fmla="*/ 179 w 180"/>
                  <a:gd name="T49" fmla="*/ 22 h 37"/>
                  <a:gd name="T50" fmla="*/ 180 w 180"/>
                  <a:gd name="T51" fmla="*/ 19 h 37"/>
                  <a:gd name="T52" fmla="*/ 180 w 180"/>
                  <a:gd name="T53" fmla="*/ 17 h 37"/>
                  <a:gd name="T54" fmla="*/ 179 w 180"/>
                  <a:gd name="T55" fmla="*/ 15 h 37"/>
                  <a:gd name="T56" fmla="*/ 178 w 180"/>
                  <a:gd name="T57" fmla="*/ 11 h 37"/>
                  <a:gd name="T58" fmla="*/ 175 w 180"/>
                  <a:gd name="T59" fmla="*/ 8 h 37"/>
                  <a:gd name="T60" fmla="*/ 171 w 180"/>
                  <a:gd name="T61" fmla="*/ 5 h 37"/>
                  <a:gd name="T62" fmla="*/ 167 w 180"/>
                  <a:gd name="T63" fmla="*/ 3 h 37"/>
                  <a:gd name="T64" fmla="*/ 162 w 180"/>
                  <a:gd name="T65" fmla="*/ 1 h 37"/>
                  <a:gd name="T66" fmla="*/ 157 w 180"/>
                  <a:gd name="T67" fmla="*/ 0 h 37"/>
                  <a:gd name="T68" fmla="*/ 151 w 180"/>
                  <a:gd name="T69" fmla="*/ 0 h 3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0"/>
                  <a:gd name="T106" fmla="*/ 0 h 37"/>
                  <a:gd name="T107" fmla="*/ 180 w 180"/>
                  <a:gd name="T108" fmla="*/ 37 h 3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0" h="37">
                    <a:moveTo>
                      <a:pt x="29" y="0"/>
                    </a:moveTo>
                    <a:lnTo>
                      <a:pt x="26" y="0"/>
                    </a:lnTo>
                    <a:lnTo>
                      <a:pt x="23" y="0"/>
                    </a:lnTo>
                    <a:lnTo>
                      <a:pt x="20" y="0"/>
                    </a:lnTo>
                    <a:lnTo>
                      <a:pt x="17" y="1"/>
                    </a:lnTo>
                    <a:lnTo>
                      <a:pt x="15" y="2"/>
                    </a:lnTo>
                    <a:lnTo>
                      <a:pt x="12" y="3"/>
                    </a:lnTo>
                    <a:lnTo>
                      <a:pt x="10" y="4"/>
                    </a:lnTo>
                    <a:lnTo>
                      <a:pt x="8" y="5"/>
                    </a:lnTo>
                    <a:lnTo>
                      <a:pt x="7" y="6"/>
                    </a:lnTo>
                    <a:lnTo>
                      <a:pt x="5" y="8"/>
                    </a:lnTo>
                    <a:lnTo>
                      <a:pt x="3" y="9"/>
                    </a:lnTo>
                    <a:lnTo>
                      <a:pt x="2" y="11"/>
                    </a:lnTo>
                    <a:lnTo>
                      <a:pt x="1" y="12"/>
                    </a:lnTo>
                    <a:lnTo>
                      <a:pt x="0" y="15"/>
                    </a:lnTo>
                    <a:lnTo>
                      <a:pt x="0" y="16"/>
                    </a:lnTo>
                    <a:lnTo>
                      <a:pt x="0" y="17"/>
                    </a:lnTo>
                    <a:lnTo>
                      <a:pt x="0" y="19"/>
                    </a:lnTo>
                    <a:lnTo>
                      <a:pt x="0" y="20"/>
                    </a:lnTo>
                    <a:lnTo>
                      <a:pt x="0" y="22"/>
                    </a:lnTo>
                    <a:lnTo>
                      <a:pt x="1" y="24"/>
                    </a:lnTo>
                    <a:lnTo>
                      <a:pt x="2" y="25"/>
                    </a:lnTo>
                    <a:lnTo>
                      <a:pt x="3" y="27"/>
                    </a:lnTo>
                    <a:lnTo>
                      <a:pt x="5" y="28"/>
                    </a:lnTo>
                    <a:lnTo>
                      <a:pt x="7" y="30"/>
                    </a:lnTo>
                    <a:lnTo>
                      <a:pt x="8" y="31"/>
                    </a:lnTo>
                    <a:lnTo>
                      <a:pt x="10" y="33"/>
                    </a:lnTo>
                    <a:lnTo>
                      <a:pt x="12" y="34"/>
                    </a:lnTo>
                    <a:lnTo>
                      <a:pt x="15" y="34"/>
                    </a:lnTo>
                    <a:lnTo>
                      <a:pt x="17" y="36"/>
                    </a:lnTo>
                    <a:lnTo>
                      <a:pt x="20" y="36"/>
                    </a:lnTo>
                    <a:lnTo>
                      <a:pt x="23" y="36"/>
                    </a:lnTo>
                    <a:lnTo>
                      <a:pt x="26" y="36"/>
                    </a:lnTo>
                    <a:lnTo>
                      <a:pt x="29" y="37"/>
                    </a:lnTo>
                    <a:lnTo>
                      <a:pt x="151" y="37"/>
                    </a:lnTo>
                    <a:lnTo>
                      <a:pt x="154" y="36"/>
                    </a:lnTo>
                    <a:lnTo>
                      <a:pt x="157" y="36"/>
                    </a:lnTo>
                    <a:lnTo>
                      <a:pt x="159" y="36"/>
                    </a:lnTo>
                    <a:lnTo>
                      <a:pt x="162" y="36"/>
                    </a:lnTo>
                    <a:lnTo>
                      <a:pt x="165" y="34"/>
                    </a:lnTo>
                    <a:lnTo>
                      <a:pt x="167" y="34"/>
                    </a:lnTo>
                    <a:lnTo>
                      <a:pt x="169" y="33"/>
                    </a:lnTo>
                    <a:lnTo>
                      <a:pt x="171" y="31"/>
                    </a:lnTo>
                    <a:lnTo>
                      <a:pt x="173" y="30"/>
                    </a:lnTo>
                    <a:lnTo>
                      <a:pt x="175" y="28"/>
                    </a:lnTo>
                    <a:lnTo>
                      <a:pt x="177" y="27"/>
                    </a:lnTo>
                    <a:lnTo>
                      <a:pt x="178" y="25"/>
                    </a:lnTo>
                    <a:lnTo>
                      <a:pt x="178" y="24"/>
                    </a:lnTo>
                    <a:lnTo>
                      <a:pt x="179" y="22"/>
                    </a:lnTo>
                    <a:lnTo>
                      <a:pt x="180" y="20"/>
                    </a:lnTo>
                    <a:lnTo>
                      <a:pt x="180" y="19"/>
                    </a:lnTo>
                    <a:lnTo>
                      <a:pt x="180" y="17"/>
                    </a:lnTo>
                    <a:lnTo>
                      <a:pt x="180" y="16"/>
                    </a:lnTo>
                    <a:lnTo>
                      <a:pt x="179" y="15"/>
                    </a:lnTo>
                    <a:lnTo>
                      <a:pt x="178" y="12"/>
                    </a:lnTo>
                    <a:lnTo>
                      <a:pt x="178" y="11"/>
                    </a:lnTo>
                    <a:lnTo>
                      <a:pt x="177" y="9"/>
                    </a:lnTo>
                    <a:lnTo>
                      <a:pt x="175" y="8"/>
                    </a:lnTo>
                    <a:lnTo>
                      <a:pt x="173" y="6"/>
                    </a:lnTo>
                    <a:lnTo>
                      <a:pt x="171" y="5"/>
                    </a:lnTo>
                    <a:lnTo>
                      <a:pt x="169" y="4"/>
                    </a:lnTo>
                    <a:lnTo>
                      <a:pt x="167" y="3"/>
                    </a:lnTo>
                    <a:lnTo>
                      <a:pt x="165" y="2"/>
                    </a:lnTo>
                    <a:lnTo>
                      <a:pt x="162" y="1"/>
                    </a:lnTo>
                    <a:lnTo>
                      <a:pt x="159" y="0"/>
                    </a:lnTo>
                    <a:lnTo>
                      <a:pt x="157" y="0"/>
                    </a:lnTo>
                    <a:lnTo>
                      <a:pt x="154" y="0"/>
                    </a:lnTo>
                    <a:lnTo>
                      <a:pt x="151" y="0"/>
                    </a:lnTo>
                    <a:lnTo>
                      <a:pt x="29" y="0"/>
                    </a:lnTo>
                    <a:close/>
                  </a:path>
                </a:pathLst>
              </a:custGeom>
              <a:gradFill rotWithShape="1">
                <a:gsLst>
                  <a:gs pos="0">
                    <a:srgbClr val="4D4D4D"/>
                  </a:gs>
                  <a:gs pos="50000">
                    <a:srgbClr val="C0C0C0"/>
                  </a:gs>
                  <a:gs pos="100000">
                    <a:srgbClr val="4D4D4D"/>
                  </a:gs>
                </a:gsLst>
                <a:lin ang="5400000" scaled="1"/>
              </a:gradFill>
              <a:ln w="9525">
                <a:noFill/>
                <a:round/>
                <a:headEnd/>
                <a:tailEnd/>
              </a:ln>
            </p:spPr>
            <p:txBody>
              <a:bodyPr/>
              <a:lstStyle/>
              <a:p>
                <a:endParaRPr lang="ja-JP" altLang="en-US"/>
              </a:p>
            </p:txBody>
          </p:sp>
          <p:sp>
            <p:nvSpPr>
              <p:cNvPr id="119" name="Freeform 82"/>
              <p:cNvSpPr>
                <a:spLocks noChangeAspect="1"/>
              </p:cNvSpPr>
              <p:nvPr/>
            </p:nvSpPr>
            <p:spPr bwMode="auto">
              <a:xfrm>
                <a:off x="3509" y="1987"/>
                <a:ext cx="180" cy="37"/>
              </a:xfrm>
              <a:custGeom>
                <a:avLst/>
                <a:gdLst>
                  <a:gd name="T0" fmla="*/ 26 w 180"/>
                  <a:gd name="T1" fmla="*/ 0 h 37"/>
                  <a:gd name="T2" fmla="*/ 20 w 180"/>
                  <a:gd name="T3" fmla="*/ 0 h 37"/>
                  <a:gd name="T4" fmla="*/ 15 w 180"/>
                  <a:gd name="T5" fmla="*/ 2 h 37"/>
                  <a:gd name="T6" fmla="*/ 10 w 180"/>
                  <a:gd name="T7" fmla="*/ 4 h 37"/>
                  <a:gd name="T8" fmla="*/ 7 w 180"/>
                  <a:gd name="T9" fmla="*/ 6 h 37"/>
                  <a:gd name="T10" fmla="*/ 3 w 180"/>
                  <a:gd name="T11" fmla="*/ 9 h 37"/>
                  <a:gd name="T12" fmla="*/ 1 w 180"/>
                  <a:gd name="T13" fmla="*/ 12 h 37"/>
                  <a:gd name="T14" fmla="*/ 0 w 180"/>
                  <a:gd name="T15" fmla="*/ 16 h 37"/>
                  <a:gd name="T16" fmla="*/ 0 w 180"/>
                  <a:gd name="T17" fmla="*/ 19 h 37"/>
                  <a:gd name="T18" fmla="*/ 0 w 180"/>
                  <a:gd name="T19" fmla="*/ 20 h 37"/>
                  <a:gd name="T20" fmla="*/ 1 w 180"/>
                  <a:gd name="T21" fmla="*/ 24 h 37"/>
                  <a:gd name="T22" fmla="*/ 3 w 180"/>
                  <a:gd name="T23" fmla="*/ 27 h 37"/>
                  <a:gd name="T24" fmla="*/ 7 w 180"/>
                  <a:gd name="T25" fmla="*/ 30 h 37"/>
                  <a:gd name="T26" fmla="*/ 10 w 180"/>
                  <a:gd name="T27" fmla="*/ 33 h 37"/>
                  <a:gd name="T28" fmla="*/ 15 w 180"/>
                  <a:gd name="T29" fmla="*/ 34 h 37"/>
                  <a:gd name="T30" fmla="*/ 20 w 180"/>
                  <a:gd name="T31" fmla="*/ 36 h 37"/>
                  <a:gd name="T32" fmla="*/ 26 w 180"/>
                  <a:gd name="T33" fmla="*/ 36 h 37"/>
                  <a:gd name="T34" fmla="*/ 151 w 180"/>
                  <a:gd name="T35" fmla="*/ 37 h 37"/>
                  <a:gd name="T36" fmla="*/ 157 w 180"/>
                  <a:gd name="T37" fmla="*/ 36 h 37"/>
                  <a:gd name="T38" fmla="*/ 162 w 180"/>
                  <a:gd name="T39" fmla="*/ 36 h 37"/>
                  <a:gd name="T40" fmla="*/ 167 w 180"/>
                  <a:gd name="T41" fmla="*/ 34 h 37"/>
                  <a:gd name="T42" fmla="*/ 171 w 180"/>
                  <a:gd name="T43" fmla="*/ 31 h 37"/>
                  <a:gd name="T44" fmla="*/ 175 w 180"/>
                  <a:gd name="T45" fmla="*/ 28 h 37"/>
                  <a:gd name="T46" fmla="*/ 178 w 180"/>
                  <a:gd name="T47" fmla="*/ 25 h 37"/>
                  <a:gd name="T48" fmla="*/ 179 w 180"/>
                  <a:gd name="T49" fmla="*/ 22 h 37"/>
                  <a:gd name="T50" fmla="*/ 180 w 180"/>
                  <a:gd name="T51" fmla="*/ 19 h 37"/>
                  <a:gd name="T52" fmla="*/ 180 w 180"/>
                  <a:gd name="T53" fmla="*/ 17 h 37"/>
                  <a:gd name="T54" fmla="*/ 179 w 180"/>
                  <a:gd name="T55" fmla="*/ 15 h 37"/>
                  <a:gd name="T56" fmla="*/ 178 w 180"/>
                  <a:gd name="T57" fmla="*/ 11 h 37"/>
                  <a:gd name="T58" fmla="*/ 175 w 180"/>
                  <a:gd name="T59" fmla="*/ 8 h 37"/>
                  <a:gd name="T60" fmla="*/ 171 w 180"/>
                  <a:gd name="T61" fmla="*/ 5 h 37"/>
                  <a:gd name="T62" fmla="*/ 167 w 180"/>
                  <a:gd name="T63" fmla="*/ 3 h 37"/>
                  <a:gd name="T64" fmla="*/ 162 w 180"/>
                  <a:gd name="T65" fmla="*/ 1 h 37"/>
                  <a:gd name="T66" fmla="*/ 157 w 180"/>
                  <a:gd name="T67" fmla="*/ 0 h 37"/>
                  <a:gd name="T68" fmla="*/ 151 w 180"/>
                  <a:gd name="T69" fmla="*/ 0 h 3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0"/>
                  <a:gd name="T106" fmla="*/ 0 h 37"/>
                  <a:gd name="T107" fmla="*/ 180 w 180"/>
                  <a:gd name="T108" fmla="*/ 37 h 3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0" h="37">
                    <a:moveTo>
                      <a:pt x="29" y="0"/>
                    </a:moveTo>
                    <a:lnTo>
                      <a:pt x="26" y="0"/>
                    </a:lnTo>
                    <a:lnTo>
                      <a:pt x="23" y="0"/>
                    </a:lnTo>
                    <a:lnTo>
                      <a:pt x="20" y="0"/>
                    </a:lnTo>
                    <a:lnTo>
                      <a:pt x="17" y="1"/>
                    </a:lnTo>
                    <a:lnTo>
                      <a:pt x="15" y="2"/>
                    </a:lnTo>
                    <a:lnTo>
                      <a:pt x="12" y="3"/>
                    </a:lnTo>
                    <a:lnTo>
                      <a:pt x="10" y="4"/>
                    </a:lnTo>
                    <a:lnTo>
                      <a:pt x="8" y="5"/>
                    </a:lnTo>
                    <a:lnTo>
                      <a:pt x="7" y="6"/>
                    </a:lnTo>
                    <a:lnTo>
                      <a:pt x="5" y="8"/>
                    </a:lnTo>
                    <a:lnTo>
                      <a:pt x="3" y="9"/>
                    </a:lnTo>
                    <a:lnTo>
                      <a:pt x="2" y="11"/>
                    </a:lnTo>
                    <a:lnTo>
                      <a:pt x="1" y="12"/>
                    </a:lnTo>
                    <a:lnTo>
                      <a:pt x="0" y="15"/>
                    </a:lnTo>
                    <a:lnTo>
                      <a:pt x="0" y="16"/>
                    </a:lnTo>
                    <a:lnTo>
                      <a:pt x="0" y="17"/>
                    </a:lnTo>
                    <a:lnTo>
                      <a:pt x="0" y="19"/>
                    </a:lnTo>
                    <a:lnTo>
                      <a:pt x="0" y="20"/>
                    </a:lnTo>
                    <a:lnTo>
                      <a:pt x="0" y="22"/>
                    </a:lnTo>
                    <a:lnTo>
                      <a:pt x="1" y="24"/>
                    </a:lnTo>
                    <a:lnTo>
                      <a:pt x="2" y="25"/>
                    </a:lnTo>
                    <a:lnTo>
                      <a:pt x="3" y="27"/>
                    </a:lnTo>
                    <a:lnTo>
                      <a:pt x="5" y="28"/>
                    </a:lnTo>
                    <a:lnTo>
                      <a:pt x="7" y="30"/>
                    </a:lnTo>
                    <a:lnTo>
                      <a:pt x="8" y="31"/>
                    </a:lnTo>
                    <a:lnTo>
                      <a:pt x="10" y="33"/>
                    </a:lnTo>
                    <a:lnTo>
                      <a:pt x="12" y="34"/>
                    </a:lnTo>
                    <a:lnTo>
                      <a:pt x="15" y="34"/>
                    </a:lnTo>
                    <a:lnTo>
                      <a:pt x="17" y="36"/>
                    </a:lnTo>
                    <a:lnTo>
                      <a:pt x="20" y="36"/>
                    </a:lnTo>
                    <a:lnTo>
                      <a:pt x="23" y="36"/>
                    </a:lnTo>
                    <a:lnTo>
                      <a:pt x="26" y="36"/>
                    </a:lnTo>
                    <a:lnTo>
                      <a:pt x="29" y="37"/>
                    </a:lnTo>
                    <a:lnTo>
                      <a:pt x="151" y="37"/>
                    </a:lnTo>
                    <a:lnTo>
                      <a:pt x="154" y="36"/>
                    </a:lnTo>
                    <a:lnTo>
                      <a:pt x="157" y="36"/>
                    </a:lnTo>
                    <a:lnTo>
                      <a:pt x="159" y="36"/>
                    </a:lnTo>
                    <a:lnTo>
                      <a:pt x="162" y="36"/>
                    </a:lnTo>
                    <a:lnTo>
                      <a:pt x="165" y="34"/>
                    </a:lnTo>
                    <a:lnTo>
                      <a:pt x="167" y="34"/>
                    </a:lnTo>
                    <a:lnTo>
                      <a:pt x="169" y="33"/>
                    </a:lnTo>
                    <a:lnTo>
                      <a:pt x="171" y="31"/>
                    </a:lnTo>
                    <a:lnTo>
                      <a:pt x="173" y="30"/>
                    </a:lnTo>
                    <a:lnTo>
                      <a:pt x="175" y="28"/>
                    </a:lnTo>
                    <a:lnTo>
                      <a:pt x="177" y="27"/>
                    </a:lnTo>
                    <a:lnTo>
                      <a:pt x="178" y="25"/>
                    </a:lnTo>
                    <a:lnTo>
                      <a:pt x="178" y="24"/>
                    </a:lnTo>
                    <a:lnTo>
                      <a:pt x="179" y="22"/>
                    </a:lnTo>
                    <a:lnTo>
                      <a:pt x="180" y="20"/>
                    </a:lnTo>
                    <a:lnTo>
                      <a:pt x="180" y="19"/>
                    </a:lnTo>
                    <a:lnTo>
                      <a:pt x="180" y="17"/>
                    </a:lnTo>
                    <a:lnTo>
                      <a:pt x="180" y="16"/>
                    </a:lnTo>
                    <a:lnTo>
                      <a:pt x="179" y="15"/>
                    </a:lnTo>
                    <a:lnTo>
                      <a:pt x="178" y="12"/>
                    </a:lnTo>
                    <a:lnTo>
                      <a:pt x="178" y="11"/>
                    </a:lnTo>
                    <a:lnTo>
                      <a:pt x="177" y="9"/>
                    </a:lnTo>
                    <a:lnTo>
                      <a:pt x="175" y="8"/>
                    </a:lnTo>
                    <a:lnTo>
                      <a:pt x="173" y="6"/>
                    </a:lnTo>
                    <a:lnTo>
                      <a:pt x="171" y="5"/>
                    </a:lnTo>
                    <a:lnTo>
                      <a:pt x="169" y="4"/>
                    </a:lnTo>
                    <a:lnTo>
                      <a:pt x="167" y="3"/>
                    </a:lnTo>
                    <a:lnTo>
                      <a:pt x="165" y="2"/>
                    </a:lnTo>
                    <a:lnTo>
                      <a:pt x="162" y="1"/>
                    </a:lnTo>
                    <a:lnTo>
                      <a:pt x="159" y="0"/>
                    </a:lnTo>
                    <a:lnTo>
                      <a:pt x="157" y="0"/>
                    </a:lnTo>
                    <a:lnTo>
                      <a:pt x="154" y="0"/>
                    </a:lnTo>
                    <a:lnTo>
                      <a:pt x="151" y="0"/>
                    </a:lnTo>
                    <a:lnTo>
                      <a:pt x="29" y="0"/>
                    </a:lnTo>
                  </a:path>
                </a:pathLst>
              </a:custGeom>
              <a:gradFill rotWithShape="1">
                <a:gsLst>
                  <a:gs pos="0">
                    <a:srgbClr val="4D4D4D"/>
                  </a:gs>
                  <a:gs pos="50000">
                    <a:srgbClr val="C0C0C0"/>
                  </a:gs>
                  <a:gs pos="100000">
                    <a:srgbClr val="4D4D4D"/>
                  </a:gs>
                </a:gsLst>
                <a:lin ang="5400000" scaled="1"/>
              </a:gradFill>
              <a:ln w="1588" cap="rnd">
                <a:solidFill>
                  <a:srgbClr val="000000"/>
                </a:solidFill>
                <a:prstDash val="solid"/>
                <a:round/>
                <a:headEnd/>
                <a:tailEnd/>
              </a:ln>
            </p:spPr>
            <p:txBody>
              <a:bodyPr/>
              <a:lstStyle/>
              <a:p>
                <a:endParaRPr lang="ja-JP" altLang="en-US"/>
              </a:p>
            </p:txBody>
          </p:sp>
        </p:grpSp>
        <p:grpSp>
          <p:nvGrpSpPr>
            <p:cNvPr id="112" name="Group 83"/>
            <p:cNvGrpSpPr>
              <a:grpSpLocks noChangeAspect="1"/>
            </p:cNvGrpSpPr>
            <p:nvPr/>
          </p:nvGrpSpPr>
          <p:grpSpPr bwMode="auto">
            <a:xfrm>
              <a:off x="1742" y="3509"/>
              <a:ext cx="183" cy="38"/>
              <a:chOff x="3507" y="2041"/>
              <a:chExt cx="180" cy="38"/>
            </a:xfrm>
          </p:grpSpPr>
          <p:sp>
            <p:nvSpPr>
              <p:cNvPr id="116" name="Freeform 84"/>
              <p:cNvSpPr>
                <a:spLocks noChangeAspect="1"/>
              </p:cNvSpPr>
              <p:nvPr/>
            </p:nvSpPr>
            <p:spPr bwMode="auto">
              <a:xfrm>
                <a:off x="3507" y="2041"/>
                <a:ext cx="180" cy="38"/>
              </a:xfrm>
              <a:custGeom>
                <a:avLst/>
                <a:gdLst>
                  <a:gd name="T0" fmla="*/ 26 w 180"/>
                  <a:gd name="T1" fmla="*/ 0 h 38"/>
                  <a:gd name="T2" fmla="*/ 20 w 180"/>
                  <a:gd name="T3" fmla="*/ 1 h 38"/>
                  <a:gd name="T4" fmla="*/ 16 w 180"/>
                  <a:gd name="T5" fmla="*/ 2 h 38"/>
                  <a:gd name="T6" fmla="*/ 11 w 180"/>
                  <a:gd name="T7" fmla="*/ 4 h 38"/>
                  <a:gd name="T8" fmla="*/ 7 w 180"/>
                  <a:gd name="T9" fmla="*/ 7 h 38"/>
                  <a:gd name="T10" fmla="*/ 4 w 180"/>
                  <a:gd name="T11" fmla="*/ 10 h 38"/>
                  <a:gd name="T12" fmla="*/ 1 w 180"/>
                  <a:gd name="T13" fmla="*/ 14 h 38"/>
                  <a:gd name="T14" fmla="*/ 0 w 180"/>
                  <a:gd name="T15" fmla="*/ 17 h 38"/>
                  <a:gd name="T16" fmla="*/ 0 w 180"/>
                  <a:gd name="T17" fmla="*/ 19 h 38"/>
                  <a:gd name="T18" fmla="*/ 0 w 180"/>
                  <a:gd name="T19" fmla="*/ 21 h 38"/>
                  <a:gd name="T20" fmla="*/ 1 w 180"/>
                  <a:gd name="T21" fmla="*/ 25 h 38"/>
                  <a:gd name="T22" fmla="*/ 4 w 180"/>
                  <a:gd name="T23" fmla="*/ 28 h 38"/>
                  <a:gd name="T24" fmla="*/ 7 w 180"/>
                  <a:gd name="T25" fmla="*/ 31 h 38"/>
                  <a:gd name="T26" fmla="*/ 11 w 180"/>
                  <a:gd name="T27" fmla="*/ 34 h 38"/>
                  <a:gd name="T28" fmla="*/ 16 w 180"/>
                  <a:gd name="T29" fmla="*/ 36 h 38"/>
                  <a:gd name="T30" fmla="*/ 20 w 180"/>
                  <a:gd name="T31" fmla="*/ 37 h 38"/>
                  <a:gd name="T32" fmla="*/ 26 w 180"/>
                  <a:gd name="T33" fmla="*/ 38 h 38"/>
                  <a:gd name="T34" fmla="*/ 151 w 180"/>
                  <a:gd name="T35" fmla="*/ 38 h 38"/>
                  <a:gd name="T36" fmla="*/ 157 w 180"/>
                  <a:gd name="T37" fmla="*/ 38 h 38"/>
                  <a:gd name="T38" fmla="*/ 162 w 180"/>
                  <a:gd name="T39" fmla="*/ 37 h 38"/>
                  <a:gd name="T40" fmla="*/ 167 w 180"/>
                  <a:gd name="T41" fmla="*/ 35 h 38"/>
                  <a:gd name="T42" fmla="*/ 171 w 180"/>
                  <a:gd name="T43" fmla="*/ 33 h 38"/>
                  <a:gd name="T44" fmla="*/ 175 w 180"/>
                  <a:gd name="T45" fmla="*/ 30 h 38"/>
                  <a:gd name="T46" fmla="*/ 178 w 180"/>
                  <a:gd name="T47" fmla="*/ 27 h 38"/>
                  <a:gd name="T48" fmla="*/ 179 w 180"/>
                  <a:gd name="T49" fmla="*/ 23 h 38"/>
                  <a:gd name="T50" fmla="*/ 180 w 180"/>
                  <a:gd name="T51" fmla="*/ 20 h 38"/>
                  <a:gd name="T52" fmla="*/ 180 w 180"/>
                  <a:gd name="T53" fmla="*/ 18 h 38"/>
                  <a:gd name="T54" fmla="*/ 179 w 180"/>
                  <a:gd name="T55" fmla="*/ 15 h 38"/>
                  <a:gd name="T56" fmla="*/ 178 w 180"/>
                  <a:gd name="T57" fmla="*/ 11 h 38"/>
                  <a:gd name="T58" fmla="*/ 175 w 180"/>
                  <a:gd name="T59" fmla="*/ 9 h 38"/>
                  <a:gd name="T60" fmla="*/ 171 w 180"/>
                  <a:gd name="T61" fmla="*/ 6 h 38"/>
                  <a:gd name="T62" fmla="*/ 167 w 180"/>
                  <a:gd name="T63" fmla="*/ 3 h 38"/>
                  <a:gd name="T64" fmla="*/ 162 w 180"/>
                  <a:gd name="T65" fmla="*/ 1 h 38"/>
                  <a:gd name="T66" fmla="*/ 157 w 180"/>
                  <a:gd name="T67" fmla="*/ 1 h 38"/>
                  <a:gd name="T68" fmla="*/ 151 w 180"/>
                  <a:gd name="T69" fmla="*/ 0 h 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0"/>
                  <a:gd name="T106" fmla="*/ 0 h 38"/>
                  <a:gd name="T107" fmla="*/ 180 w 180"/>
                  <a:gd name="T108" fmla="*/ 38 h 3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0" h="38">
                    <a:moveTo>
                      <a:pt x="29" y="0"/>
                    </a:moveTo>
                    <a:lnTo>
                      <a:pt x="26" y="0"/>
                    </a:lnTo>
                    <a:lnTo>
                      <a:pt x="23" y="1"/>
                    </a:lnTo>
                    <a:lnTo>
                      <a:pt x="20" y="1"/>
                    </a:lnTo>
                    <a:lnTo>
                      <a:pt x="18" y="1"/>
                    </a:lnTo>
                    <a:lnTo>
                      <a:pt x="16" y="2"/>
                    </a:lnTo>
                    <a:lnTo>
                      <a:pt x="13" y="3"/>
                    </a:lnTo>
                    <a:lnTo>
                      <a:pt x="11" y="4"/>
                    </a:lnTo>
                    <a:lnTo>
                      <a:pt x="9" y="6"/>
                    </a:lnTo>
                    <a:lnTo>
                      <a:pt x="7" y="7"/>
                    </a:lnTo>
                    <a:lnTo>
                      <a:pt x="5" y="9"/>
                    </a:lnTo>
                    <a:lnTo>
                      <a:pt x="4" y="10"/>
                    </a:lnTo>
                    <a:lnTo>
                      <a:pt x="2" y="11"/>
                    </a:lnTo>
                    <a:lnTo>
                      <a:pt x="1" y="14"/>
                    </a:lnTo>
                    <a:lnTo>
                      <a:pt x="1" y="15"/>
                    </a:lnTo>
                    <a:lnTo>
                      <a:pt x="0" y="17"/>
                    </a:lnTo>
                    <a:lnTo>
                      <a:pt x="0" y="18"/>
                    </a:lnTo>
                    <a:lnTo>
                      <a:pt x="0" y="19"/>
                    </a:lnTo>
                    <a:lnTo>
                      <a:pt x="0" y="20"/>
                    </a:lnTo>
                    <a:lnTo>
                      <a:pt x="0" y="21"/>
                    </a:lnTo>
                    <a:lnTo>
                      <a:pt x="1" y="23"/>
                    </a:lnTo>
                    <a:lnTo>
                      <a:pt x="1" y="25"/>
                    </a:lnTo>
                    <a:lnTo>
                      <a:pt x="2" y="27"/>
                    </a:lnTo>
                    <a:lnTo>
                      <a:pt x="4" y="28"/>
                    </a:lnTo>
                    <a:lnTo>
                      <a:pt x="5" y="30"/>
                    </a:lnTo>
                    <a:lnTo>
                      <a:pt x="7" y="31"/>
                    </a:lnTo>
                    <a:lnTo>
                      <a:pt x="9" y="33"/>
                    </a:lnTo>
                    <a:lnTo>
                      <a:pt x="11" y="34"/>
                    </a:lnTo>
                    <a:lnTo>
                      <a:pt x="13" y="35"/>
                    </a:lnTo>
                    <a:lnTo>
                      <a:pt x="16" y="36"/>
                    </a:lnTo>
                    <a:lnTo>
                      <a:pt x="18" y="37"/>
                    </a:lnTo>
                    <a:lnTo>
                      <a:pt x="20" y="37"/>
                    </a:lnTo>
                    <a:lnTo>
                      <a:pt x="23" y="38"/>
                    </a:lnTo>
                    <a:lnTo>
                      <a:pt x="26" y="38"/>
                    </a:lnTo>
                    <a:lnTo>
                      <a:pt x="29" y="38"/>
                    </a:lnTo>
                    <a:lnTo>
                      <a:pt x="151" y="38"/>
                    </a:lnTo>
                    <a:lnTo>
                      <a:pt x="154" y="38"/>
                    </a:lnTo>
                    <a:lnTo>
                      <a:pt x="157" y="38"/>
                    </a:lnTo>
                    <a:lnTo>
                      <a:pt x="159" y="37"/>
                    </a:lnTo>
                    <a:lnTo>
                      <a:pt x="162" y="37"/>
                    </a:lnTo>
                    <a:lnTo>
                      <a:pt x="165" y="36"/>
                    </a:lnTo>
                    <a:lnTo>
                      <a:pt x="167" y="35"/>
                    </a:lnTo>
                    <a:lnTo>
                      <a:pt x="170" y="34"/>
                    </a:lnTo>
                    <a:lnTo>
                      <a:pt x="171" y="33"/>
                    </a:lnTo>
                    <a:lnTo>
                      <a:pt x="173" y="31"/>
                    </a:lnTo>
                    <a:lnTo>
                      <a:pt x="175" y="30"/>
                    </a:lnTo>
                    <a:lnTo>
                      <a:pt x="176" y="28"/>
                    </a:lnTo>
                    <a:lnTo>
                      <a:pt x="178" y="27"/>
                    </a:lnTo>
                    <a:lnTo>
                      <a:pt x="178" y="25"/>
                    </a:lnTo>
                    <a:lnTo>
                      <a:pt x="179" y="23"/>
                    </a:lnTo>
                    <a:lnTo>
                      <a:pt x="180" y="21"/>
                    </a:lnTo>
                    <a:lnTo>
                      <a:pt x="180" y="20"/>
                    </a:lnTo>
                    <a:lnTo>
                      <a:pt x="180" y="19"/>
                    </a:lnTo>
                    <a:lnTo>
                      <a:pt x="180" y="18"/>
                    </a:lnTo>
                    <a:lnTo>
                      <a:pt x="180" y="17"/>
                    </a:lnTo>
                    <a:lnTo>
                      <a:pt x="179" y="15"/>
                    </a:lnTo>
                    <a:lnTo>
                      <a:pt x="178" y="14"/>
                    </a:lnTo>
                    <a:lnTo>
                      <a:pt x="178" y="11"/>
                    </a:lnTo>
                    <a:lnTo>
                      <a:pt x="176" y="10"/>
                    </a:lnTo>
                    <a:lnTo>
                      <a:pt x="175" y="9"/>
                    </a:lnTo>
                    <a:lnTo>
                      <a:pt x="173" y="7"/>
                    </a:lnTo>
                    <a:lnTo>
                      <a:pt x="171" y="6"/>
                    </a:lnTo>
                    <a:lnTo>
                      <a:pt x="170" y="4"/>
                    </a:lnTo>
                    <a:lnTo>
                      <a:pt x="167" y="3"/>
                    </a:lnTo>
                    <a:lnTo>
                      <a:pt x="165" y="2"/>
                    </a:lnTo>
                    <a:lnTo>
                      <a:pt x="162" y="1"/>
                    </a:lnTo>
                    <a:lnTo>
                      <a:pt x="159" y="1"/>
                    </a:lnTo>
                    <a:lnTo>
                      <a:pt x="157" y="1"/>
                    </a:lnTo>
                    <a:lnTo>
                      <a:pt x="154" y="0"/>
                    </a:lnTo>
                    <a:lnTo>
                      <a:pt x="151" y="0"/>
                    </a:lnTo>
                    <a:lnTo>
                      <a:pt x="29" y="0"/>
                    </a:lnTo>
                    <a:close/>
                  </a:path>
                </a:pathLst>
              </a:custGeom>
              <a:gradFill rotWithShape="1">
                <a:gsLst>
                  <a:gs pos="0">
                    <a:srgbClr val="4D4D4D"/>
                  </a:gs>
                  <a:gs pos="50000">
                    <a:srgbClr val="C0C0C0"/>
                  </a:gs>
                  <a:gs pos="100000">
                    <a:srgbClr val="4D4D4D"/>
                  </a:gs>
                </a:gsLst>
                <a:lin ang="5400000" scaled="1"/>
              </a:gradFill>
              <a:ln w="9525">
                <a:noFill/>
                <a:round/>
                <a:headEnd/>
                <a:tailEnd/>
              </a:ln>
            </p:spPr>
            <p:txBody>
              <a:bodyPr/>
              <a:lstStyle/>
              <a:p>
                <a:endParaRPr lang="ja-JP" altLang="en-US"/>
              </a:p>
            </p:txBody>
          </p:sp>
          <p:sp>
            <p:nvSpPr>
              <p:cNvPr id="117" name="Freeform 85"/>
              <p:cNvSpPr>
                <a:spLocks noChangeAspect="1"/>
              </p:cNvSpPr>
              <p:nvPr/>
            </p:nvSpPr>
            <p:spPr bwMode="auto">
              <a:xfrm>
                <a:off x="3507" y="2041"/>
                <a:ext cx="180" cy="38"/>
              </a:xfrm>
              <a:custGeom>
                <a:avLst/>
                <a:gdLst>
                  <a:gd name="T0" fmla="*/ 26 w 180"/>
                  <a:gd name="T1" fmla="*/ 0 h 38"/>
                  <a:gd name="T2" fmla="*/ 20 w 180"/>
                  <a:gd name="T3" fmla="*/ 1 h 38"/>
                  <a:gd name="T4" fmla="*/ 16 w 180"/>
                  <a:gd name="T5" fmla="*/ 2 h 38"/>
                  <a:gd name="T6" fmla="*/ 11 w 180"/>
                  <a:gd name="T7" fmla="*/ 4 h 38"/>
                  <a:gd name="T8" fmla="*/ 7 w 180"/>
                  <a:gd name="T9" fmla="*/ 7 h 38"/>
                  <a:gd name="T10" fmla="*/ 4 w 180"/>
                  <a:gd name="T11" fmla="*/ 10 h 38"/>
                  <a:gd name="T12" fmla="*/ 1 w 180"/>
                  <a:gd name="T13" fmla="*/ 14 h 38"/>
                  <a:gd name="T14" fmla="*/ 0 w 180"/>
                  <a:gd name="T15" fmla="*/ 17 h 38"/>
                  <a:gd name="T16" fmla="*/ 0 w 180"/>
                  <a:gd name="T17" fmla="*/ 19 h 38"/>
                  <a:gd name="T18" fmla="*/ 0 w 180"/>
                  <a:gd name="T19" fmla="*/ 21 h 38"/>
                  <a:gd name="T20" fmla="*/ 1 w 180"/>
                  <a:gd name="T21" fmla="*/ 25 h 38"/>
                  <a:gd name="T22" fmla="*/ 4 w 180"/>
                  <a:gd name="T23" fmla="*/ 28 h 38"/>
                  <a:gd name="T24" fmla="*/ 7 w 180"/>
                  <a:gd name="T25" fmla="*/ 31 h 38"/>
                  <a:gd name="T26" fmla="*/ 11 w 180"/>
                  <a:gd name="T27" fmla="*/ 34 h 38"/>
                  <a:gd name="T28" fmla="*/ 16 w 180"/>
                  <a:gd name="T29" fmla="*/ 36 h 38"/>
                  <a:gd name="T30" fmla="*/ 20 w 180"/>
                  <a:gd name="T31" fmla="*/ 37 h 38"/>
                  <a:gd name="T32" fmla="*/ 26 w 180"/>
                  <a:gd name="T33" fmla="*/ 38 h 38"/>
                  <a:gd name="T34" fmla="*/ 151 w 180"/>
                  <a:gd name="T35" fmla="*/ 38 h 38"/>
                  <a:gd name="T36" fmla="*/ 157 w 180"/>
                  <a:gd name="T37" fmla="*/ 38 h 38"/>
                  <a:gd name="T38" fmla="*/ 162 w 180"/>
                  <a:gd name="T39" fmla="*/ 37 h 38"/>
                  <a:gd name="T40" fmla="*/ 167 w 180"/>
                  <a:gd name="T41" fmla="*/ 35 h 38"/>
                  <a:gd name="T42" fmla="*/ 171 w 180"/>
                  <a:gd name="T43" fmla="*/ 33 h 38"/>
                  <a:gd name="T44" fmla="*/ 175 w 180"/>
                  <a:gd name="T45" fmla="*/ 30 h 38"/>
                  <a:gd name="T46" fmla="*/ 178 w 180"/>
                  <a:gd name="T47" fmla="*/ 27 h 38"/>
                  <a:gd name="T48" fmla="*/ 179 w 180"/>
                  <a:gd name="T49" fmla="*/ 23 h 38"/>
                  <a:gd name="T50" fmla="*/ 180 w 180"/>
                  <a:gd name="T51" fmla="*/ 20 h 38"/>
                  <a:gd name="T52" fmla="*/ 180 w 180"/>
                  <a:gd name="T53" fmla="*/ 18 h 38"/>
                  <a:gd name="T54" fmla="*/ 179 w 180"/>
                  <a:gd name="T55" fmla="*/ 15 h 38"/>
                  <a:gd name="T56" fmla="*/ 178 w 180"/>
                  <a:gd name="T57" fmla="*/ 11 h 38"/>
                  <a:gd name="T58" fmla="*/ 175 w 180"/>
                  <a:gd name="T59" fmla="*/ 9 h 38"/>
                  <a:gd name="T60" fmla="*/ 171 w 180"/>
                  <a:gd name="T61" fmla="*/ 6 h 38"/>
                  <a:gd name="T62" fmla="*/ 167 w 180"/>
                  <a:gd name="T63" fmla="*/ 3 h 38"/>
                  <a:gd name="T64" fmla="*/ 162 w 180"/>
                  <a:gd name="T65" fmla="*/ 1 h 38"/>
                  <a:gd name="T66" fmla="*/ 157 w 180"/>
                  <a:gd name="T67" fmla="*/ 1 h 38"/>
                  <a:gd name="T68" fmla="*/ 151 w 180"/>
                  <a:gd name="T69" fmla="*/ 0 h 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0"/>
                  <a:gd name="T106" fmla="*/ 0 h 38"/>
                  <a:gd name="T107" fmla="*/ 180 w 180"/>
                  <a:gd name="T108" fmla="*/ 38 h 3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0" h="38">
                    <a:moveTo>
                      <a:pt x="29" y="0"/>
                    </a:moveTo>
                    <a:lnTo>
                      <a:pt x="26" y="0"/>
                    </a:lnTo>
                    <a:lnTo>
                      <a:pt x="23" y="1"/>
                    </a:lnTo>
                    <a:lnTo>
                      <a:pt x="20" y="1"/>
                    </a:lnTo>
                    <a:lnTo>
                      <a:pt x="18" y="1"/>
                    </a:lnTo>
                    <a:lnTo>
                      <a:pt x="16" y="2"/>
                    </a:lnTo>
                    <a:lnTo>
                      <a:pt x="13" y="3"/>
                    </a:lnTo>
                    <a:lnTo>
                      <a:pt x="11" y="4"/>
                    </a:lnTo>
                    <a:lnTo>
                      <a:pt x="9" y="6"/>
                    </a:lnTo>
                    <a:lnTo>
                      <a:pt x="7" y="7"/>
                    </a:lnTo>
                    <a:lnTo>
                      <a:pt x="5" y="9"/>
                    </a:lnTo>
                    <a:lnTo>
                      <a:pt x="4" y="10"/>
                    </a:lnTo>
                    <a:lnTo>
                      <a:pt x="2" y="11"/>
                    </a:lnTo>
                    <a:lnTo>
                      <a:pt x="1" y="14"/>
                    </a:lnTo>
                    <a:lnTo>
                      <a:pt x="1" y="15"/>
                    </a:lnTo>
                    <a:lnTo>
                      <a:pt x="0" y="17"/>
                    </a:lnTo>
                    <a:lnTo>
                      <a:pt x="0" y="18"/>
                    </a:lnTo>
                    <a:lnTo>
                      <a:pt x="0" y="19"/>
                    </a:lnTo>
                    <a:lnTo>
                      <a:pt x="0" y="20"/>
                    </a:lnTo>
                    <a:lnTo>
                      <a:pt x="0" y="21"/>
                    </a:lnTo>
                    <a:lnTo>
                      <a:pt x="1" y="23"/>
                    </a:lnTo>
                    <a:lnTo>
                      <a:pt x="1" y="25"/>
                    </a:lnTo>
                    <a:lnTo>
                      <a:pt x="2" y="27"/>
                    </a:lnTo>
                    <a:lnTo>
                      <a:pt x="4" y="28"/>
                    </a:lnTo>
                    <a:lnTo>
                      <a:pt x="5" y="30"/>
                    </a:lnTo>
                    <a:lnTo>
                      <a:pt x="7" y="31"/>
                    </a:lnTo>
                    <a:lnTo>
                      <a:pt x="9" y="33"/>
                    </a:lnTo>
                    <a:lnTo>
                      <a:pt x="11" y="34"/>
                    </a:lnTo>
                    <a:lnTo>
                      <a:pt x="13" y="35"/>
                    </a:lnTo>
                    <a:lnTo>
                      <a:pt x="16" y="36"/>
                    </a:lnTo>
                    <a:lnTo>
                      <a:pt x="18" y="37"/>
                    </a:lnTo>
                    <a:lnTo>
                      <a:pt x="20" y="37"/>
                    </a:lnTo>
                    <a:lnTo>
                      <a:pt x="23" y="38"/>
                    </a:lnTo>
                    <a:lnTo>
                      <a:pt x="26" y="38"/>
                    </a:lnTo>
                    <a:lnTo>
                      <a:pt x="29" y="38"/>
                    </a:lnTo>
                    <a:lnTo>
                      <a:pt x="151" y="38"/>
                    </a:lnTo>
                    <a:lnTo>
                      <a:pt x="154" y="38"/>
                    </a:lnTo>
                    <a:lnTo>
                      <a:pt x="157" y="38"/>
                    </a:lnTo>
                    <a:lnTo>
                      <a:pt x="159" y="37"/>
                    </a:lnTo>
                    <a:lnTo>
                      <a:pt x="162" y="37"/>
                    </a:lnTo>
                    <a:lnTo>
                      <a:pt x="165" y="36"/>
                    </a:lnTo>
                    <a:lnTo>
                      <a:pt x="167" y="35"/>
                    </a:lnTo>
                    <a:lnTo>
                      <a:pt x="170" y="34"/>
                    </a:lnTo>
                    <a:lnTo>
                      <a:pt x="171" y="33"/>
                    </a:lnTo>
                    <a:lnTo>
                      <a:pt x="173" y="31"/>
                    </a:lnTo>
                    <a:lnTo>
                      <a:pt x="175" y="30"/>
                    </a:lnTo>
                    <a:lnTo>
                      <a:pt x="176" y="28"/>
                    </a:lnTo>
                    <a:lnTo>
                      <a:pt x="178" y="27"/>
                    </a:lnTo>
                    <a:lnTo>
                      <a:pt x="178" y="25"/>
                    </a:lnTo>
                    <a:lnTo>
                      <a:pt x="179" y="23"/>
                    </a:lnTo>
                    <a:lnTo>
                      <a:pt x="180" y="21"/>
                    </a:lnTo>
                    <a:lnTo>
                      <a:pt x="180" y="20"/>
                    </a:lnTo>
                    <a:lnTo>
                      <a:pt x="180" y="19"/>
                    </a:lnTo>
                    <a:lnTo>
                      <a:pt x="180" y="18"/>
                    </a:lnTo>
                    <a:lnTo>
                      <a:pt x="180" y="17"/>
                    </a:lnTo>
                    <a:lnTo>
                      <a:pt x="179" y="15"/>
                    </a:lnTo>
                    <a:lnTo>
                      <a:pt x="178" y="14"/>
                    </a:lnTo>
                    <a:lnTo>
                      <a:pt x="178" y="11"/>
                    </a:lnTo>
                    <a:lnTo>
                      <a:pt x="176" y="10"/>
                    </a:lnTo>
                    <a:lnTo>
                      <a:pt x="175" y="9"/>
                    </a:lnTo>
                    <a:lnTo>
                      <a:pt x="173" y="7"/>
                    </a:lnTo>
                    <a:lnTo>
                      <a:pt x="171" y="6"/>
                    </a:lnTo>
                    <a:lnTo>
                      <a:pt x="170" y="4"/>
                    </a:lnTo>
                    <a:lnTo>
                      <a:pt x="167" y="3"/>
                    </a:lnTo>
                    <a:lnTo>
                      <a:pt x="165" y="2"/>
                    </a:lnTo>
                    <a:lnTo>
                      <a:pt x="162" y="1"/>
                    </a:lnTo>
                    <a:lnTo>
                      <a:pt x="159" y="1"/>
                    </a:lnTo>
                    <a:lnTo>
                      <a:pt x="157" y="1"/>
                    </a:lnTo>
                    <a:lnTo>
                      <a:pt x="154" y="0"/>
                    </a:lnTo>
                    <a:lnTo>
                      <a:pt x="151" y="0"/>
                    </a:lnTo>
                    <a:lnTo>
                      <a:pt x="29" y="0"/>
                    </a:lnTo>
                  </a:path>
                </a:pathLst>
              </a:custGeom>
              <a:gradFill rotWithShape="1">
                <a:gsLst>
                  <a:gs pos="0">
                    <a:srgbClr val="4D4D4D"/>
                  </a:gs>
                  <a:gs pos="50000">
                    <a:srgbClr val="C0C0C0"/>
                  </a:gs>
                  <a:gs pos="100000">
                    <a:srgbClr val="4D4D4D"/>
                  </a:gs>
                </a:gsLst>
                <a:lin ang="5400000" scaled="1"/>
              </a:gradFill>
              <a:ln w="1588" cap="rnd">
                <a:solidFill>
                  <a:srgbClr val="000000"/>
                </a:solidFill>
                <a:prstDash val="solid"/>
                <a:round/>
                <a:headEnd/>
                <a:tailEnd/>
              </a:ln>
            </p:spPr>
            <p:txBody>
              <a:bodyPr/>
              <a:lstStyle/>
              <a:p>
                <a:endParaRPr lang="ja-JP" altLang="en-US"/>
              </a:p>
            </p:txBody>
          </p:sp>
        </p:grpSp>
        <p:grpSp>
          <p:nvGrpSpPr>
            <p:cNvPr id="113" name="Group 86"/>
            <p:cNvGrpSpPr>
              <a:grpSpLocks noChangeAspect="1"/>
            </p:cNvGrpSpPr>
            <p:nvPr/>
          </p:nvGrpSpPr>
          <p:grpSpPr bwMode="auto">
            <a:xfrm>
              <a:off x="1744" y="3569"/>
              <a:ext cx="183" cy="39"/>
              <a:chOff x="3509" y="2100"/>
              <a:chExt cx="180" cy="38"/>
            </a:xfrm>
          </p:grpSpPr>
          <p:sp>
            <p:nvSpPr>
              <p:cNvPr id="114" name="Freeform 87"/>
              <p:cNvSpPr>
                <a:spLocks noChangeAspect="1"/>
              </p:cNvSpPr>
              <p:nvPr/>
            </p:nvSpPr>
            <p:spPr bwMode="auto">
              <a:xfrm>
                <a:off x="3509" y="2100"/>
                <a:ext cx="180" cy="38"/>
              </a:xfrm>
              <a:custGeom>
                <a:avLst/>
                <a:gdLst>
                  <a:gd name="T0" fmla="*/ 26 w 180"/>
                  <a:gd name="T1" fmla="*/ 0 h 38"/>
                  <a:gd name="T2" fmla="*/ 20 w 180"/>
                  <a:gd name="T3" fmla="*/ 0 h 38"/>
                  <a:gd name="T4" fmla="*/ 15 w 180"/>
                  <a:gd name="T5" fmla="*/ 2 h 38"/>
                  <a:gd name="T6" fmla="*/ 10 w 180"/>
                  <a:gd name="T7" fmla="*/ 4 h 38"/>
                  <a:gd name="T8" fmla="*/ 7 w 180"/>
                  <a:gd name="T9" fmla="*/ 6 h 38"/>
                  <a:gd name="T10" fmla="*/ 3 w 180"/>
                  <a:gd name="T11" fmla="*/ 9 h 38"/>
                  <a:gd name="T12" fmla="*/ 1 w 180"/>
                  <a:gd name="T13" fmla="*/ 13 h 38"/>
                  <a:gd name="T14" fmla="*/ 0 w 180"/>
                  <a:gd name="T15" fmla="*/ 17 h 38"/>
                  <a:gd name="T16" fmla="*/ 0 w 180"/>
                  <a:gd name="T17" fmla="*/ 18 h 38"/>
                  <a:gd name="T18" fmla="*/ 0 w 180"/>
                  <a:gd name="T19" fmla="*/ 21 h 38"/>
                  <a:gd name="T20" fmla="*/ 1 w 180"/>
                  <a:gd name="T21" fmla="*/ 24 h 38"/>
                  <a:gd name="T22" fmla="*/ 3 w 180"/>
                  <a:gd name="T23" fmla="*/ 28 h 38"/>
                  <a:gd name="T24" fmla="*/ 7 w 180"/>
                  <a:gd name="T25" fmla="*/ 31 h 38"/>
                  <a:gd name="T26" fmla="*/ 10 w 180"/>
                  <a:gd name="T27" fmla="*/ 33 h 38"/>
                  <a:gd name="T28" fmla="*/ 15 w 180"/>
                  <a:gd name="T29" fmla="*/ 35 h 38"/>
                  <a:gd name="T30" fmla="*/ 20 w 180"/>
                  <a:gd name="T31" fmla="*/ 37 h 38"/>
                  <a:gd name="T32" fmla="*/ 26 w 180"/>
                  <a:gd name="T33" fmla="*/ 37 h 38"/>
                  <a:gd name="T34" fmla="*/ 151 w 180"/>
                  <a:gd name="T35" fmla="*/ 38 h 38"/>
                  <a:gd name="T36" fmla="*/ 157 w 180"/>
                  <a:gd name="T37" fmla="*/ 37 h 38"/>
                  <a:gd name="T38" fmla="*/ 162 w 180"/>
                  <a:gd name="T39" fmla="*/ 36 h 38"/>
                  <a:gd name="T40" fmla="*/ 167 w 180"/>
                  <a:gd name="T41" fmla="*/ 34 h 38"/>
                  <a:gd name="T42" fmla="*/ 171 w 180"/>
                  <a:gd name="T43" fmla="*/ 32 h 38"/>
                  <a:gd name="T44" fmla="*/ 175 w 180"/>
                  <a:gd name="T45" fmla="*/ 29 h 38"/>
                  <a:gd name="T46" fmla="*/ 178 w 180"/>
                  <a:gd name="T47" fmla="*/ 26 h 38"/>
                  <a:gd name="T48" fmla="*/ 179 w 180"/>
                  <a:gd name="T49" fmla="*/ 22 h 38"/>
                  <a:gd name="T50" fmla="*/ 180 w 180"/>
                  <a:gd name="T51" fmla="*/ 20 h 38"/>
                  <a:gd name="T52" fmla="*/ 180 w 180"/>
                  <a:gd name="T53" fmla="*/ 17 h 38"/>
                  <a:gd name="T54" fmla="*/ 179 w 180"/>
                  <a:gd name="T55" fmla="*/ 15 h 38"/>
                  <a:gd name="T56" fmla="*/ 178 w 180"/>
                  <a:gd name="T57" fmla="*/ 11 h 38"/>
                  <a:gd name="T58" fmla="*/ 175 w 180"/>
                  <a:gd name="T59" fmla="*/ 8 h 38"/>
                  <a:gd name="T60" fmla="*/ 171 w 180"/>
                  <a:gd name="T61" fmla="*/ 5 h 38"/>
                  <a:gd name="T62" fmla="*/ 167 w 180"/>
                  <a:gd name="T63" fmla="*/ 3 h 38"/>
                  <a:gd name="T64" fmla="*/ 162 w 180"/>
                  <a:gd name="T65" fmla="*/ 1 h 38"/>
                  <a:gd name="T66" fmla="*/ 157 w 180"/>
                  <a:gd name="T67" fmla="*/ 0 h 38"/>
                  <a:gd name="T68" fmla="*/ 151 w 180"/>
                  <a:gd name="T69" fmla="*/ 0 h 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0"/>
                  <a:gd name="T106" fmla="*/ 0 h 38"/>
                  <a:gd name="T107" fmla="*/ 180 w 180"/>
                  <a:gd name="T108" fmla="*/ 38 h 3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0" h="38">
                    <a:moveTo>
                      <a:pt x="29" y="0"/>
                    </a:moveTo>
                    <a:lnTo>
                      <a:pt x="26" y="0"/>
                    </a:lnTo>
                    <a:lnTo>
                      <a:pt x="23" y="0"/>
                    </a:lnTo>
                    <a:lnTo>
                      <a:pt x="20" y="0"/>
                    </a:lnTo>
                    <a:lnTo>
                      <a:pt x="17" y="1"/>
                    </a:lnTo>
                    <a:lnTo>
                      <a:pt x="15" y="2"/>
                    </a:lnTo>
                    <a:lnTo>
                      <a:pt x="12" y="3"/>
                    </a:lnTo>
                    <a:lnTo>
                      <a:pt x="10" y="4"/>
                    </a:lnTo>
                    <a:lnTo>
                      <a:pt x="8" y="5"/>
                    </a:lnTo>
                    <a:lnTo>
                      <a:pt x="7" y="6"/>
                    </a:lnTo>
                    <a:lnTo>
                      <a:pt x="5" y="8"/>
                    </a:lnTo>
                    <a:lnTo>
                      <a:pt x="3" y="9"/>
                    </a:lnTo>
                    <a:lnTo>
                      <a:pt x="2" y="11"/>
                    </a:lnTo>
                    <a:lnTo>
                      <a:pt x="1" y="13"/>
                    </a:lnTo>
                    <a:lnTo>
                      <a:pt x="0" y="15"/>
                    </a:lnTo>
                    <a:lnTo>
                      <a:pt x="0" y="17"/>
                    </a:lnTo>
                    <a:lnTo>
                      <a:pt x="0" y="18"/>
                    </a:lnTo>
                    <a:lnTo>
                      <a:pt x="0" y="20"/>
                    </a:lnTo>
                    <a:lnTo>
                      <a:pt x="0" y="21"/>
                    </a:lnTo>
                    <a:lnTo>
                      <a:pt x="0" y="22"/>
                    </a:lnTo>
                    <a:lnTo>
                      <a:pt x="1" y="24"/>
                    </a:lnTo>
                    <a:lnTo>
                      <a:pt x="2" y="26"/>
                    </a:lnTo>
                    <a:lnTo>
                      <a:pt x="3" y="28"/>
                    </a:lnTo>
                    <a:lnTo>
                      <a:pt x="5" y="29"/>
                    </a:lnTo>
                    <a:lnTo>
                      <a:pt x="7" y="31"/>
                    </a:lnTo>
                    <a:lnTo>
                      <a:pt x="8" y="32"/>
                    </a:lnTo>
                    <a:lnTo>
                      <a:pt x="10" y="33"/>
                    </a:lnTo>
                    <a:lnTo>
                      <a:pt x="12" y="34"/>
                    </a:lnTo>
                    <a:lnTo>
                      <a:pt x="15" y="35"/>
                    </a:lnTo>
                    <a:lnTo>
                      <a:pt x="17" y="36"/>
                    </a:lnTo>
                    <a:lnTo>
                      <a:pt x="20" y="37"/>
                    </a:lnTo>
                    <a:lnTo>
                      <a:pt x="23" y="37"/>
                    </a:lnTo>
                    <a:lnTo>
                      <a:pt x="26" y="37"/>
                    </a:lnTo>
                    <a:lnTo>
                      <a:pt x="29" y="38"/>
                    </a:lnTo>
                    <a:lnTo>
                      <a:pt x="151" y="38"/>
                    </a:lnTo>
                    <a:lnTo>
                      <a:pt x="154" y="37"/>
                    </a:lnTo>
                    <a:lnTo>
                      <a:pt x="157" y="37"/>
                    </a:lnTo>
                    <a:lnTo>
                      <a:pt x="159" y="37"/>
                    </a:lnTo>
                    <a:lnTo>
                      <a:pt x="162" y="36"/>
                    </a:lnTo>
                    <a:lnTo>
                      <a:pt x="165" y="35"/>
                    </a:lnTo>
                    <a:lnTo>
                      <a:pt x="167" y="34"/>
                    </a:lnTo>
                    <a:lnTo>
                      <a:pt x="169" y="33"/>
                    </a:lnTo>
                    <a:lnTo>
                      <a:pt x="171" y="32"/>
                    </a:lnTo>
                    <a:lnTo>
                      <a:pt x="173" y="31"/>
                    </a:lnTo>
                    <a:lnTo>
                      <a:pt x="175" y="29"/>
                    </a:lnTo>
                    <a:lnTo>
                      <a:pt x="177" y="28"/>
                    </a:lnTo>
                    <a:lnTo>
                      <a:pt x="178" y="26"/>
                    </a:lnTo>
                    <a:lnTo>
                      <a:pt x="178" y="24"/>
                    </a:lnTo>
                    <a:lnTo>
                      <a:pt x="179" y="22"/>
                    </a:lnTo>
                    <a:lnTo>
                      <a:pt x="180" y="21"/>
                    </a:lnTo>
                    <a:lnTo>
                      <a:pt x="180" y="20"/>
                    </a:lnTo>
                    <a:lnTo>
                      <a:pt x="180" y="18"/>
                    </a:lnTo>
                    <a:lnTo>
                      <a:pt x="180" y="17"/>
                    </a:lnTo>
                    <a:lnTo>
                      <a:pt x="179" y="15"/>
                    </a:lnTo>
                    <a:lnTo>
                      <a:pt x="178" y="13"/>
                    </a:lnTo>
                    <a:lnTo>
                      <a:pt x="178" y="11"/>
                    </a:lnTo>
                    <a:lnTo>
                      <a:pt x="177" y="9"/>
                    </a:lnTo>
                    <a:lnTo>
                      <a:pt x="175" y="8"/>
                    </a:lnTo>
                    <a:lnTo>
                      <a:pt x="173" y="6"/>
                    </a:lnTo>
                    <a:lnTo>
                      <a:pt x="171" y="5"/>
                    </a:lnTo>
                    <a:lnTo>
                      <a:pt x="169" y="4"/>
                    </a:lnTo>
                    <a:lnTo>
                      <a:pt x="167" y="3"/>
                    </a:lnTo>
                    <a:lnTo>
                      <a:pt x="165" y="2"/>
                    </a:lnTo>
                    <a:lnTo>
                      <a:pt x="162" y="1"/>
                    </a:lnTo>
                    <a:lnTo>
                      <a:pt x="159" y="0"/>
                    </a:lnTo>
                    <a:lnTo>
                      <a:pt x="157" y="0"/>
                    </a:lnTo>
                    <a:lnTo>
                      <a:pt x="154" y="0"/>
                    </a:lnTo>
                    <a:lnTo>
                      <a:pt x="151" y="0"/>
                    </a:lnTo>
                    <a:lnTo>
                      <a:pt x="29" y="0"/>
                    </a:lnTo>
                    <a:close/>
                  </a:path>
                </a:pathLst>
              </a:custGeom>
              <a:gradFill rotWithShape="1">
                <a:gsLst>
                  <a:gs pos="0">
                    <a:srgbClr val="4D4D4D"/>
                  </a:gs>
                  <a:gs pos="50000">
                    <a:srgbClr val="C0C0C0"/>
                  </a:gs>
                  <a:gs pos="100000">
                    <a:srgbClr val="4D4D4D"/>
                  </a:gs>
                </a:gsLst>
                <a:lin ang="5400000" scaled="1"/>
              </a:gradFill>
              <a:ln w="9525">
                <a:noFill/>
                <a:round/>
                <a:headEnd/>
                <a:tailEnd/>
              </a:ln>
            </p:spPr>
            <p:txBody>
              <a:bodyPr/>
              <a:lstStyle/>
              <a:p>
                <a:endParaRPr lang="ja-JP" altLang="en-US"/>
              </a:p>
            </p:txBody>
          </p:sp>
          <p:sp>
            <p:nvSpPr>
              <p:cNvPr id="115" name="Freeform 88"/>
              <p:cNvSpPr>
                <a:spLocks noChangeAspect="1"/>
              </p:cNvSpPr>
              <p:nvPr/>
            </p:nvSpPr>
            <p:spPr bwMode="auto">
              <a:xfrm>
                <a:off x="3509" y="2100"/>
                <a:ext cx="180" cy="38"/>
              </a:xfrm>
              <a:custGeom>
                <a:avLst/>
                <a:gdLst>
                  <a:gd name="T0" fmla="*/ 26 w 180"/>
                  <a:gd name="T1" fmla="*/ 0 h 38"/>
                  <a:gd name="T2" fmla="*/ 20 w 180"/>
                  <a:gd name="T3" fmla="*/ 0 h 38"/>
                  <a:gd name="T4" fmla="*/ 15 w 180"/>
                  <a:gd name="T5" fmla="*/ 2 h 38"/>
                  <a:gd name="T6" fmla="*/ 10 w 180"/>
                  <a:gd name="T7" fmla="*/ 4 h 38"/>
                  <a:gd name="T8" fmla="*/ 7 w 180"/>
                  <a:gd name="T9" fmla="*/ 6 h 38"/>
                  <a:gd name="T10" fmla="*/ 3 w 180"/>
                  <a:gd name="T11" fmla="*/ 9 h 38"/>
                  <a:gd name="T12" fmla="*/ 1 w 180"/>
                  <a:gd name="T13" fmla="*/ 13 h 38"/>
                  <a:gd name="T14" fmla="*/ 0 w 180"/>
                  <a:gd name="T15" fmla="*/ 17 h 38"/>
                  <a:gd name="T16" fmla="*/ 0 w 180"/>
                  <a:gd name="T17" fmla="*/ 18 h 38"/>
                  <a:gd name="T18" fmla="*/ 0 w 180"/>
                  <a:gd name="T19" fmla="*/ 21 h 38"/>
                  <a:gd name="T20" fmla="*/ 1 w 180"/>
                  <a:gd name="T21" fmla="*/ 24 h 38"/>
                  <a:gd name="T22" fmla="*/ 3 w 180"/>
                  <a:gd name="T23" fmla="*/ 28 h 38"/>
                  <a:gd name="T24" fmla="*/ 7 w 180"/>
                  <a:gd name="T25" fmla="*/ 31 h 38"/>
                  <a:gd name="T26" fmla="*/ 10 w 180"/>
                  <a:gd name="T27" fmla="*/ 33 h 38"/>
                  <a:gd name="T28" fmla="*/ 15 w 180"/>
                  <a:gd name="T29" fmla="*/ 35 h 38"/>
                  <a:gd name="T30" fmla="*/ 20 w 180"/>
                  <a:gd name="T31" fmla="*/ 37 h 38"/>
                  <a:gd name="T32" fmla="*/ 26 w 180"/>
                  <a:gd name="T33" fmla="*/ 37 h 38"/>
                  <a:gd name="T34" fmla="*/ 151 w 180"/>
                  <a:gd name="T35" fmla="*/ 38 h 38"/>
                  <a:gd name="T36" fmla="*/ 157 w 180"/>
                  <a:gd name="T37" fmla="*/ 37 h 38"/>
                  <a:gd name="T38" fmla="*/ 162 w 180"/>
                  <a:gd name="T39" fmla="*/ 36 h 38"/>
                  <a:gd name="T40" fmla="*/ 167 w 180"/>
                  <a:gd name="T41" fmla="*/ 34 h 38"/>
                  <a:gd name="T42" fmla="*/ 171 w 180"/>
                  <a:gd name="T43" fmla="*/ 32 h 38"/>
                  <a:gd name="T44" fmla="*/ 175 w 180"/>
                  <a:gd name="T45" fmla="*/ 29 h 38"/>
                  <a:gd name="T46" fmla="*/ 178 w 180"/>
                  <a:gd name="T47" fmla="*/ 26 h 38"/>
                  <a:gd name="T48" fmla="*/ 179 w 180"/>
                  <a:gd name="T49" fmla="*/ 22 h 38"/>
                  <a:gd name="T50" fmla="*/ 180 w 180"/>
                  <a:gd name="T51" fmla="*/ 20 h 38"/>
                  <a:gd name="T52" fmla="*/ 180 w 180"/>
                  <a:gd name="T53" fmla="*/ 17 h 38"/>
                  <a:gd name="T54" fmla="*/ 179 w 180"/>
                  <a:gd name="T55" fmla="*/ 15 h 38"/>
                  <a:gd name="T56" fmla="*/ 178 w 180"/>
                  <a:gd name="T57" fmla="*/ 11 h 38"/>
                  <a:gd name="T58" fmla="*/ 175 w 180"/>
                  <a:gd name="T59" fmla="*/ 8 h 38"/>
                  <a:gd name="T60" fmla="*/ 171 w 180"/>
                  <a:gd name="T61" fmla="*/ 5 h 38"/>
                  <a:gd name="T62" fmla="*/ 167 w 180"/>
                  <a:gd name="T63" fmla="*/ 3 h 38"/>
                  <a:gd name="T64" fmla="*/ 162 w 180"/>
                  <a:gd name="T65" fmla="*/ 1 h 38"/>
                  <a:gd name="T66" fmla="*/ 157 w 180"/>
                  <a:gd name="T67" fmla="*/ 0 h 38"/>
                  <a:gd name="T68" fmla="*/ 151 w 180"/>
                  <a:gd name="T69" fmla="*/ 0 h 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0"/>
                  <a:gd name="T106" fmla="*/ 0 h 38"/>
                  <a:gd name="T107" fmla="*/ 180 w 180"/>
                  <a:gd name="T108" fmla="*/ 38 h 3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0" h="38">
                    <a:moveTo>
                      <a:pt x="29" y="0"/>
                    </a:moveTo>
                    <a:lnTo>
                      <a:pt x="26" y="0"/>
                    </a:lnTo>
                    <a:lnTo>
                      <a:pt x="23" y="0"/>
                    </a:lnTo>
                    <a:lnTo>
                      <a:pt x="20" y="0"/>
                    </a:lnTo>
                    <a:lnTo>
                      <a:pt x="17" y="1"/>
                    </a:lnTo>
                    <a:lnTo>
                      <a:pt x="15" y="2"/>
                    </a:lnTo>
                    <a:lnTo>
                      <a:pt x="12" y="3"/>
                    </a:lnTo>
                    <a:lnTo>
                      <a:pt x="10" y="4"/>
                    </a:lnTo>
                    <a:lnTo>
                      <a:pt x="8" y="5"/>
                    </a:lnTo>
                    <a:lnTo>
                      <a:pt x="7" y="6"/>
                    </a:lnTo>
                    <a:lnTo>
                      <a:pt x="5" y="8"/>
                    </a:lnTo>
                    <a:lnTo>
                      <a:pt x="3" y="9"/>
                    </a:lnTo>
                    <a:lnTo>
                      <a:pt x="2" y="11"/>
                    </a:lnTo>
                    <a:lnTo>
                      <a:pt x="1" y="13"/>
                    </a:lnTo>
                    <a:lnTo>
                      <a:pt x="0" y="15"/>
                    </a:lnTo>
                    <a:lnTo>
                      <a:pt x="0" y="17"/>
                    </a:lnTo>
                    <a:lnTo>
                      <a:pt x="0" y="18"/>
                    </a:lnTo>
                    <a:lnTo>
                      <a:pt x="0" y="20"/>
                    </a:lnTo>
                    <a:lnTo>
                      <a:pt x="0" y="21"/>
                    </a:lnTo>
                    <a:lnTo>
                      <a:pt x="0" y="22"/>
                    </a:lnTo>
                    <a:lnTo>
                      <a:pt x="1" y="24"/>
                    </a:lnTo>
                    <a:lnTo>
                      <a:pt x="2" y="26"/>
                    </a:lnTo>
                    <a:lnTo>
                      <a:pt x="3" y="28"/>
                    </a:lnTo>
                    <a:lnTo>
                      <a:pt x="5" y="29"/>
                    </a:lnTo>
                    <a:lnTo>
                      <a:pt x="7" y="31"/>
                    </a:lnTo>
                    <a:lnTo>
                      <a:pt x="8" y="32"/>
                    </a:lnTo>
                    <a:lnTo>
                      <a:pt x="10" y="33"/>
                    </a:lnTo>
                    <a:lnTo>
                      <a:pt x="12" y="34"/>
                    </a:lnTo>
                    <a:lnTo>
                      <a:pt x="15" y="35"/>
                    </a:lnTo>
                    <a:lnTo>
                      <a:pt x="17" y="36"/>
                    </a:lnTo>
                    <a:lnTo>
                      <a:pt x="20" y="37"/>
                    </a:lnTo>
                    <a:lnTo>
                      <a:pt x="23" y="37"/>
                    </a:lnTo>
                    <a:lnTo>
                      <a:pt x="26" y="37"/>
                    </a:lnTo>
                    <a:lnTo>
                      <a:pt x="29" y="38"/>
                    </a:lnTo>
                    <a:lnTo>
                      <a:pt x="151" y="38"/>
                    </a:lnTo>
                    <a:lnTo>
                      <a:pt x="154" y="37"/>
                    </a:lnTo>
                    <a:lnTo>
                      <a:pt x="157" y="37"/>
                    </a:lnTo>
                    <a:lnTo>
                      <a:pt x="159" y="37"/>
                    </a:lnTo>
                    <a:lnTo>
                      <a:pt x="162" y="36"/>
                    </a:lnTo>
                    <a:lnTo>
                      <a:pt x="165" y="35"/>
                    </a:lnTo>
                    <a:lnTo>
                      <a:pt x="167" y="34"/>
                    </a:lnTo>
                    <a:lnTo>
                      <a:pt x="169" y="33"/>
                    </a:lnTo>
                    <a:lnTo>
                      <a:pt x="171" y="32"/>
                    </a:lnTo>
                    <a:lnTo>
                      <a:pt x="173" y="31"/>
                    </a:lnTo>
                    <a:lnTo>
                      <a:pt x="175" y="29"/>
                    </a:lnTo>
                    <a:lnTo>
                      <a:pt x="177" y="28"/>
                    </a:lnTo>
                    <a:lnTo>
                      <a:pt x="178" y="26"/>
                    </a:lnTo>
                    <a:lnTo>
                      <a:pt x="178" y="24"/>
                    </a:lnTo>
                    <a:lnTo>
                      <a:pt x="179" y="22"/>
                    </a:lnTo>
                    <a:lnTo>
                      <a:pt x="180" y="21"/>
                    </a:lnTo>
                    <a:lnTo>
                      <a:pt x="180" y="20"/>
                    </a:lnTo>
                    <a:lnTo>
                      <a:pt x="180" y="18"/>
                    </a:lnTo>
                    <a:lnTo>
                      <a:pt x="180" y="17"/>
                    </a:lnTo>
                    <a:lnTo>
                      <a:pt x="179" y="15"/>
                    </a:lnTo>
                    <a:lnTo>
                      <a:pt x="178" y="13"/>
                    </a:lnTo>
                    <a:lnTo>
                      <a:pt x="178" y="11"/>
                    </a:lnTo>
                    <a:lnTo>
                      <a:pt x="177" y="9"/>
                    </a:lnTo>
                    <a:lnTo>
                      <a:pt x="175" y="8"/>
                    </a:lnTo>
                    <a:lnTo>
                      <a:pt x="173" y="6"/>
                    </a:lnTo>
                    <a:lnTo>
                      <a:pt x="171" y="5"/>
                    </a:lnTo>
                    <a:lnTo>
                      <a:pt x="169" y="4"/>
                    </a:lnTo>
                    <a:lnTo>
                      <a:pt x="167" y="3"/>
                    </a:lnTo>
                    <a:lnTo>
                      <a:pt x="165" y="2"/>
                    </a:lnTo>
                    <a:lnTo>
                      <a:pt x="162" y="1"/>
                    </a:lnTo>
                    <a:lnTo>
                      <a:pt x="159" y="0"/>
                    </a:lnTo>
                    <a:lnTo>
                      <a:pt x="157" y="0"/>
                    </a:lnTo>
                    <a:lnTo>
                      <a:pt x="154" y="0"/>
                    </a:lnTo>
                    <a:lnTo>
                      <a:pt x="151" y="0"/>
                    </a:lnTo>
                    <a:lnTo>
                      <a:pt x="29" y="0"/>
                    </a:lnTo>
                  </a:path>
                </a:pathLst>
              </a:custGeom>
              <a:gradFill rotWithShape="1">
                <a:gsLst>
                  <a:gs pos="0">
                    <a:srgbClr val="4D4D4D"/>
                  </a:gs>
                  <a:gs pos="50000">
                    <a:srgbClr val="C0C0C0"/>
                  </a:gs>
                  <a:gs pos="100000">
                    <a:srgbClr val="4D4D4D"/>
                  </a:gs>
                </a:gsLst>
                <a:lin ang="5400000" scaled="1"/>
              </a:gradFill>
              <a:ln w="1588" cap="rnd">
                <a:solidFill>
                  <a:srgbClr val="000000"/>
                </a:solidFill>
                <a:prstDash val="solid"/>
                <a:round/>
                <a:headEnd/>
                <a:tailEnd/>
              </a:ln>
            </p:spPr>
            <p:txBody>
              <a:bodyPr/>
              <a:lstStyle/>
              <a:p>
                <a:endParaRPr lang="ja-JP" altLang="en-US"/>
              </a:p>
            </p:txBody>
          </p:sp>
        </p:grpSp>
      </p:grpSp>
      <p:sp>
        <p:nvSpPr>
          <p:cNvPr id="126" name="AutoShape 129"/>
          <p:cNvSpPr>
            <a:spLocks noChangeArrowheads="1"/>
          </p:cNvSpPr>
          <p:nvPr/>
        </p:nvSpPr>
        <p:spPr bwMode="auto">
          <a:xfrm>
            <a:off x="2627313" y="5138886"/>
            <a:ext cx="725487" cy="250825"/>
          </a:xfrm>
          <a:prstGeom prst="cube">
            <a:avLst>
              <a:gd name="adj" fmla="val 25000"/>
            </a:avLst>
          </a:prstGeom>
          <a:solidFill>
            <a:schemeClr val="accent1"/>
          </a:solidFill>
          <a:ln w="9525">
            <a:solidFill>
              <a:schemeClr val="tx1"/>
            </a:solidFill>
            <a:prstDash val="sysDot"/>
            <a:miter lim="800000"/>
            <a:headEnd/>
            <a:tailEnd/>
          </a:ln>
        </p:spPr>
        <p:txBody>
          <a:bodyPr wrap="none" lIns="91428" tIns="45714" rIns="91428" bIns="45714" anchor="ctr"/>
          <a:lstStyle/>
          <a:p>
            <a:endParaRPr lang="ja-JP" altLang="en-US">
              <a:cs typeface="Arial" charset="0"/>
            </a:endParaRPr>
          </a:p>
        </p:txBody>
      </p:sp>
      <p:sp>
        <p:nvSpPr>
          <p:cNvPr id="127" name="Text Box 130"/>
          <p:cNvSpPr txBox="1">
            <a:spLocks noChangeArrowheads="1"/>
          </p:cNvSpPr>
          <p:nvPr/>
        </p:nvSpPr>
        <p:spPr bwMode="auto">
          <a:xfrm>
            <a:off x="2460625" y="4865836"/>
            <a:ext cx="1052513" cy="282575"/>
          </a:xfrm>
          <a:prstGeom prst="rect">
            <a:avLst/>
          </a:prstGeom>
          <a:noFill/>
          <a:ln w="9525">
            <a:noFill/>
            <a:miter lim="800000"/>
            <a:headEnd/>
            <a:tailEnd/>
          </a:ln>
        </p:spPr>
        <p:txBody>
          <a:bodyPr lIns="0" tIns="0" rIns="0" bIns="0" anchor="ctr">
            <a:spAutoFit/>
          </a:bodyPr>
          <a:lstStyle/>
          <a:p>
            <a:pPr algn="ctr">
              <a:lnSpc>
                <a:spcPts val="1063"/>
              </a:lnSpc>
            </a:pPr>
            <a:r>
              <a:rPr lang="en-US" altLang="ja-JP" sz="1000">
                <a:solidFill>
                  <a:srgbClr val="0000FF"/>
                </a:solidFill>
                <a:ea typeface="HGP創英角ｺﾞｼｯｸUB" pitchFamily="50" charset="-128"/>
                <a:cs typeface="Arial" charset="0"/>
              </a:rPr>
              <a:t>Hydrogen production unit </a:t>
            </a:r>
            <a:endParaRPr lang="ja-JP" altLang="en-US" sz="1000">
              <a:solidFill>
                <a:srgbClr val="0000FF"/>
              </a:solidFill>
              <a:ea typeface="HGP創英角ｺﾞｼｯｸUB" pitchFamily="50" charset="-128"/>
              <a:cs typeface="Arial" charset="0"/>
            </a:endParaRPr>
          </a:p>
        </p:txBody>
      </p:sp>
      <p:sp>
        <p:nvSpPr>
          <p:cNvPr id="128" name="角丸四角形 120"/>
          <p:cNvSpPr>
            <a:spLocks noChangeArrowheads="1"/>
          </p:cNvSpPr>
          <p:nvPr/>
        </p:nvSpPr>
        <p:spPr bwMode="auto">
          <a:xfrm>
            <a:off x="415925" y="2597298"/>
            <a:ext cx="3270250" cy="446088"/>
          </a:xfrm>
          <a:prstGeom prst="roundRect">
            <a:avLst>
              <a:gd name="adj" fmla="val 16667"/>
            </a:avLst>
          </a:prstGeom>
          <a:solidFill>
            <a:srgbClr val="FFFF66"/>
          </a:solidFill>
          <a:ln w="9525" algn="ctr">
            <a:solidFill>
              <a:srgbClr val="000000"/>
            </a:solidFill>
            <a:prstDash val="sysDot"/>
            <a:round/>
            <a:headEnd/>
            <a:tailEnd/>
          </a:ln>
        </p:spPr>
        <p:txBody>
          <a:bodyPr wrap="none" lIns="94256" tIns="47128" rIns="94256" bIns="47128" anchor="ct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auto" hangingPunct="1">
              <a:spcBef>
                <a:spcPts val="0"/>
              </a:spcBef>
              <a:spcAft>
                <a:spcPts val="0"/>
              </a:spcAft>
              <a:defRPr/>
            </a:pPr>
            <a:r>
              <a:rPr lang="en-US" altLang="ja-JP" sz="2000" b="1" kern="0" dirty="0">
                <a:solidFill>
                  <a:srgbClr val="000000"/>
                </a:solidFill>
                <a:cs typeface="Arial" charset="0"/>
              </a:rPr>
              <a:t>Regulations on materials</a:t>
            </a:r>
            <a:endParaRPr lang="ja-JP" altLang="en-US" sz="2000" b="1" kern="0" dirty="0">
              <a:solidFill>
                <a:srgbClr val="000000"/>
              </a:solidFill>
              <a:cs typeface="Arial" charset="0"/>
            </a:endParaRPr>
          </a:p>
        </p:txBody>
      </p:sp>
      <p:sp>
        <p:nvSpPr>
          <p:cNvPr id="129" name="角丸四角形 124"/>
          <p:cNvSpPr>
            <a:spLocks noChangeArrowheads="1"/>
          </p:cNvSpPr>
          <p:nvPr/>
        </p:nvSpPr>
        <p:spPr bwMode="auto">
          <a:xfrm>
            <a:off x="3729038" y="2165498"/>
            <a:ext cx="3125787" cy="446088"/>
          </a:xfrm>
          <a:prstGeom prst="roundRect">
            <a:avLst>
              <a:gd name="adj" fmla="val 16667"/>
            </a:avLst>
          </a:prstGeom>
          <a:solidFill>
            <a:srgbClr val="FFFF66"/>
          </a:solidFill>
          <a:ln w="9525" algn="ctr">
            <a:solidFill>
              <a:srgbClr val="000000"/>
            </a:solidFill>
            <a:prstDash val="sysDot"/>
            <a:round/>
            <a:headEnd/>
            <a:tailEnd/>
          </a:ln>
        </p:spPr>
        <p:txBody>
          <a:bodyPr wrap="none" lIns="94256" tIns="47128" rIns="94256" bIns="47128" anchor="ct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auto" hangingPunct="1">
              <a:spcBef>
                <a:spcPts val="0"/>
              </a:spcBef>
              <a:spcAft>
                <a:spcPts val="0"/>
              </a:spcAft>
              <a:defRPr/>
            </a:pPr>
            <a:r>
              <a:rPr lang="en-US" altLang="ja-JP" sz="2000" b="1" kern="0" dirty="0">
                <a:solidFill>
                  <a:srgbClr val="000000"/>
                </a:solidFill>
                <a:cs typeface="Arial" charset="0"/>
              </a:rPr>
              <a:t>Regulations on location</a:t>
            </a:r>
            <a:endParaRPr lang="ja-JP" altLang="en-US" sz="2000" b="1" kern="0" dirty="0">
              <a:solidFill>
                <a:srgbClr val="000000"/>
              </a:solidFill>
              <a:cs typeface="Arial" charset="0"/>
            </a:endParaRPr>
          </a:p>
        </p:txBody>
      </p:sp>
      <p:sp>
        <p:nvSpPr>
          <p:cNvPr id="130" name="角丸四角形 134"/>
          <p:cNvSpPr>
            <a:spLocks noChangeArrowheads="1"/>
          </p:cNvSpPr>
          <p:nvPr/>
        </p:nvSpPr>
        <p:spPr bwMode="auto">
          <a:xfrm>
            <a:off x="200025" y="1625748"/>
            <a:ext cx="3459163" cy="446088"/>
          </a:xfrm>
          <a:prstGeom prst="roundRect">
            <a:avLst>
              <a:gd name="adj" fmla="val 16667"/>
            </a:avLst>
          </a:prstGeom>
          <a:solidFill>
            <a:srgbClr val="FFFF66"/>
          </a:solidFill>
          <a:ln w="9525" algn="ctr">
            <a:solidFill>
              <a:srgbClr val="000000"/>
            </a:solidFill>
            <a:prstDash val="sysDot"/>
            <a:round/>
            <a:headEnd/>
            <a:tailEnd/>
          </a:ln>
        </p:spPr>
        <p:txBody>
          <a:bodyPr wrap="none" lIns="94256" tIns="47128" rIns="94256" bIns="47128" anchor="ct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auto" hangingPunct="1">
              <a:spcBef>
                <a:spcPts val="0"/>
              </a:spcBef>
              <a:spcAft>
                <a:spcPts val="0"/>
              </a:spcAft>
              <a:defRPr/>
            </a:pPr>
            <a:r>
              <a:rPr lang="en-US" altLang="ja-JP" sz="2000" b="1" kern="0" dirty="0">
                <a:solidFill>
                  <a:srgbClr val="000000"/>
                </a:solidFill>
                <a:cs typeface="Arial" charset="0"/>
              </a:rPr>
              <a:t>Regulations on operations</a:t>
            </a:r>
            <a:endParaRPr lang="ja-JP" altLang="en-US" sz="2000" b="1" kern="0" dirty="0">
              <a:solidFill>
                <a:srgbClr val="000000"/>
              </a:solidFill>
              <a:cs typeface="Arial" charset="0"/>
            </a:endParaRPr>
          </a:p>
        </p:txBody>
      </p:sp>
      <p:sp>
        <p:nvSpPr>
          <p:cNvPr id="131" name="角丸四角形 134"/>
          <p:cNvSpPr>
            <a:spLocks noChangeArrowheads="1"/>
          </p:cNvSpPr>
          <p:nvPr/>
        </p:nvSpPr>
        <p:spPr bwMode="auto">
          <a:xfrm>
            <a:off x="6753225" y="2849711"/>
            <a:ext cx="2867025" cy="446087"/>
          </a:xfrm>
          <a:prstGeom prst="roundRect">
            <a:avLst>
              <a:gd name="adj" fmla="val 16667"/>
            </a:avLst>
          </a:prstGeom>
          <a:solidFill>
            <a:srgbClr val="FFFF66"/>
          </a:solidFill>
          <a:ln w="9525" algn="ctr">
            <a:solidFill>
              <a:srgbClr val="000000"/>
            </a:solidFill>
            <a:prstDash val="sysDot"/>
            <a:round/>
            <a:headEnd/>
            <a:tailEnd/>
          </a:ln>
        </p:spPr>
        <p:txBody>
          <a:bodyPr wrap="none" lIns="94256" tIns="47128" rIns="94256" bIns="47128" anchor="ct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auto" hangingPunct="1">
              <a:spcBef>
                <a:spcPts val="0"/>
              </a:spcBef>
              <a:spcAft>
                <a:spcPts val="0"/>
              </a:spcAft>
              <a:defRPr/>
            </a:pPr>
            <a:r>
              <a:rPr lang="en-US" altLang="ja-JP" sz="2000" b="1" kern="0" dirty="0">
                <a:solidFill>
                  <a:srgbClr val="000000"/>
                </a:solidFill>
                <a:cs typeface="Arial" charset="0"/>
              </a:rPr>
              <a:t>Transport regulations</a:t>
            </a:r>
            <a:endParaRPr lang="ja-JP" altLang="en-US" sz="2000" b="1" kern="0" dirty="0">
              <a:solidFill>
                <a:srgbClr val="000000"/>
              </a:solidFill>
              <a:cs typeface="Arial" charset="0"/>
            </a:endParaRPr>
          </a:p>
        </p:txBody>
      </p:sp>
      <p:sp>
        <p:nvSpPr>
          <p:cNvPr id="132" name="角丸四角形 134"/>
          <p:cNvSpPr>
            <a:spLocks noChangeArrowheads="1"/>
          </p:cNvSpPr>
          <p:nvPr/>
        </p:nvSpPr>
        <p:spPr bwMode="auto">
          <a:xfrm>
            <a:off x="849313" y="5838973"/>
            <a:ext cx="4017962" cy="444500"/>
          </a:xfrm>
          <a:prstGeom prst="roundRect">
            <a:avLst>
              <a:gd name="adj" fmla="val 16667"/>
            </a:avLst>
          </a:prstGeom>
          <a:solidFill>
            <a:srgbClr val="FFFF66"/>
          </a:solidFill>
          <a:ln w="9525" algn="ctr">
            <a:solidFill>
              <a:srgbClr val="000000"/>
            </a:solidFill>
            <a:prstDash val="sysDot"/>
            <a:round/>
            <a:headEnd/>
            <a:tailEnd/>
          </a:ln>
        </p:spPr>
        <p:txBody>
          <a:bodyPr wrap="none" lIns="94256" tIns="47128" rIns="94256" bIns="47128" anchor="ct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auto" hangingPunct="1">
              <a:spcBef>
                <a:spcPts val="0"/>
              </a:spcBef>
              <a:spcAft>
                <a:spcPts val="0"/>
              </a:spcAft>
              <a:defRPr/>
            </a:pPr>
            <a:r>
              <a:rPr lang="en-US" altLang="ja-JP" sz="2000" b="1" kern="0" dirty="0">
                <a:solidFill>
                  <a:srgbClr val="000000"/>
                </a:solidFill>
                <a:cs typeface="Arial" charset="0"/>
              </a:rPr>
              <a:t>Clearance/distance regulations</a:t>
            </a:r>
            <a:endParaRPr lang="ja-JP" altLang="en-US" sz="2000" b="1" kern="0" dirty="0">
              <a:solidFill>
                <a:srgbClr val="000000"/>
              </a:solidFill>
              <a:cs typeface="Arial" charset="0"/>
            </a:endParaRPr>
          </a:p>
        </p:txBody>
      </p:sp>
      <p:sp>
        <p:nvSpPr>
          <p:cNvPr id="133" name="角丸四角形 134"/>
          <p:cNvSpPr>
            <a:spLocks noChangeArrowheads="1"/>
          </p:cNvSpPr>
          <p:nvPr/>
        </p:nvSpPr>
        <p:spPr bwMode="auto">
          <a:xfrm>
            <a:off x="5745163" y="5946923"/>
            <a:ext cx="3017837" cy="444500"/>
          </a:xfrm>
          <a:prstGeom prst="roundRect">
            <a:avLst>
              <a:gd name="adj" fmla="val 16667"/>
            </a:avLst>
          </a:prstGeom>
          <a:solidFill>
            <a:srgbClr val="FFFF66"/>
          </a:solidFill>
          <a:ln w="9525" algn="ctr">
            <a:solidFill>
              <a:srgbClr val="000000"/>
            </a:solidFill>
            <a:prstDash val="sysDot"/>
            <a:round/>
            <a:headEnd/>
            <a:tailEnd/>
          </a:ln>
        </p:spPr>
        <p:txBody>
          <a:bodyPr wrap="none" lIns="36000" tIns="47128" rIns="36000" bIns="47128" anchor="ct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auto" hangingPunct="1">
              <a:spcBef>
                <a:spcPts val="0"/>
              </a:spcBef>
              <a:spcAft>
                <a:spcPts val="0"/>
              </a:spcAft>
              <a:defRPr/>
            </a:pPr>
            <a:r>
              <a:rPr lang="en-US" altLang="ja-JP" sz="2000" b="1" kern="0" dirty="0" smtClean="0">
                <a:solidFill>
                  <a:srgbClr val="000000"/>
                </a:solidFill>
                <a:cs typeface="Arial" charset="0"/>
              </a:rPr>
              <a:t>Other traffic </a:t>
            </a:r>
            <a:r>
              <a:rPr lang="en-US" altLang="ja-JP" sz="2000" b="1" kern="0" dirty="0">
                <a:solidFill>
                  <a:srgbClr val="000000"/>
                </a:solidFill>
                <a:cs typeface="Arial" charset="0"/>
              </a:rPr>
              <a:t>regulations</a:t>
            </a:r>
            <a:endParaRPr lang="ja-JP" altLang="en-US" sz="2000" b="1" kern="0" dirty="0">
              <a:solidFill>
                <a:srgbClr val="000000"/>
              </a:solidFill>
              <a:cs typeface="Arial" charset="0"/>
            </a:endParaRPr>
          </a:p>
        </p:txBody>
      </p:sp>
      <p:cxnSp>
        <p:nvCxnSpPr>
          <p:cNvPr id="134" name="直線矢印コネクタ 133"/>
          <p:cNvCxnSpPr/>
          <p:nvPr/>
        </p:nvCxnSpPr>
        <p:spPr>
          <a:xfrm>
            <a:off x="2468563" y="3102123"/>
            <a:ext cx="144462" cy="75565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5" name="直線矢印コネクタ 134"/>
          <p:cNvCxnSpPr/>
          <p:nvPr/>
        </p:nvCxnSpPr>
        <p:spPr>
          <a:xfrm flipH="1">
            <a:off x="3908425" y="2670323"/>
            <a:ext cx="865188" cy="154781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6" name="直線矢印コネクタ 135"/>
          <p:cNvCxnSpPr/>
          <p:nvPr/>
        </p:nvCxnSpPr>
        <p:spPr>
          <a:xfrm>
            <a:off x="8516938" y="3318023"/>
            <a:ext cx="0" cy="3952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7" name="直線矢印コネクタ 136"/>
          <p:cNvCxnSpPr/>
          <p:nvPr/>
        </p:nvCxnSpPr>
        <p:spPr>
          <a:xfrm flipV="1">
            <a:off x="3044825" y="5370661"/>
            <a:ext cx="474663" cy="46831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8" name="テキスト ボックス 3"/>
          <p:cNvSpPr txBox="1">
            <a:spLocks noChangeArrowheads="1"/>
          </p:cNvSpPr>
          <p:nvPr/>
        </p:nvSpPr>
        <p:spPr bwMode="auto">
          <a:xfrm>
            <a:off x="956556" y="116632"/>
            <a:ext cx="3661580" cy="523220"/>
          </a:xfrm>
          <a:prstGeom prst="rect">
            <a:avLst/>
          </a:prstGeom>
          <a:noFill/>
          <a:ln w="9525">
            <a:noFill/>
            <a:miter lim="800000"/>
            <a:headEnd/>
            <a:tailEnd/>
          </a:ln>
        </p:spPr>
        <p:txBody>
          <a:bodyPr wrap="none">
            <a:spAutoFit/>
          </a:bodyPr>
          <a:lstStyle/>
          <a:p>
            <a:r>
              <a:rPr lang="en-US" altLang="ja-JP" sz="2800" b="1" dirty="0" smtClean="0">
                <a:latin typeface="Arial Unicode MS" panose="020B0604020202020204" pitchFamily="50" charset="-128"/>
                <a:ea typeface="Arial Unicode MS" panose="020B0604020202020204" pitchFamily="50" charset="-128"/>
                <a:cs typeface="Arial Unicode MS" panose="020B0604020202020204" pitchFamily="50" charset="-128"/>
              </a:rPr>
              <a:t>NEDO’s Project: </a:t>
            </a:r>
            <a:r>
              <a:rPr lang="en-US" altLang="ja-JP" sz="2800" b="1" dirty="0">
                <a:latin typeface="Arial Unicode MS" panose="020B0604020202020204" pitchFamily="50" charset="-128"/>
                <a:ea typeface="Arial Unicode MS" panose="020B0604020202020204" pitchFamily="50" charset="-128"/>
                <a:cs typeface="Arial Unicode MS" panose="020B0604020202020204" pitchFamily="50" charset="-128"/>
              </a:rPr>
              <a:t>HRS</a:t>
            </a:r>
            <a:endParaRPr lang="ja-JP" altLang="en-US" sz="2800" b="1"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テキスト ボックス 3"/>
          <p:cNvSpPr txBox="1">
            <a:spLocks noChangeArrowheads="1"/>
          </p:cNvSpPr>
          <p:nvPr/>
        </p:nvSpPr>
        <p:spPr bwMode="auto">
          <a:xfrm>
            <a:off x="956556" y="116632"/>
            <a:ext cx="3661580" cy="523220"/>
          </a:xfrm>
          <a:prstGeom prst="rect">
            <a:avLst/>
          </a:prstGeom>
          <a:noFill/>
          <a:ln w="9525">
            <a:noFill/>
            <a:miter lim="800000"/>
            <a:headEnd/>
            <a:tailEnd/>
          </a:ln>
        </p:spPr>
        <p:txBody>
          <a:bodyPr wrap="none">
            <a:spAutoFit/>
          </a:bodyPr>
          <a:lstStyle/>
          <a:p>
            <a:r>
              <a:rPr lang="en-US" altLang="ja-JP" sz="2800" b="1" dirty="0" smtClean="0">
                <a:latin typeface="Arial Unicode MS" panose="020B0604020202020204" pitchFamily="50" charset="-128"/>
                <a:ea typeface="Arial Unicode MS" panose="020B0604020202020204" pitchFamily="50" charset="-128"/>
                <a:cs typeface="Arial Unicode MS" panose="020B0604020202020204" pitchFamily="50" charset="-128"/>
              </a:rPr>
              <a:t>NEDO’s Project: </a:t>
            </a:r>
            <a:r>
              <a:rPr lang="en-US" altLang="ja-JP" sz="2800" b="1" dirty="0">
                <a:latin typeface="Arial Unicode MS" panose="020B0604020202020204" pitchFamily="50" charset="-128"/>
                <a:ea typeface="Arial Unicode MS" panose="020B0604020202020204" pitchFamily="50" charset="-128"/>
                <a:cs typeface="Arial Unicode MS" panose="020B0604020202020204" pitchFamily="50" charset="-128"/>
              </a:rPr>
              <a:t>HRS</a:t>
            </a:r>
            <a:endParaRPr lang="ja-JP" altLang="en-US" sz="2800" b="1"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pic>
        <p:nvPicPr>
          <p:cNvPr id="140" name="Picture 3"/>
          <p:cNvPicPr>
            <a:picLocks noChangeAspect="1" noChangeArrowheads="1"/>
          </p:cNvPicPr>
          <p:nvPr/>
        </p:nvPicPr>
        <p:blipFill>
          <a:blip r:embed="rId4" cstate="print"/>
          <a:srcRect/>
          <a:stretch>
            <a:fillRect/>
          </a:stretch>
        </p:blipFill>
        <p:spPr bwMode="auto">
          <a:xfrm>
            <a:off x="7420398" y="4257092"/>
            <a:ext cx="2357138" cy="1980220"/>
          </a:xfrm>
          <a:prstGeom prst="rect">
            <a:avLst/>
          </a:prstGeom>
          <a:noFill/>
          <a:ln w="9525">
            <a:noFill/>
            <a:miter lim="800000"/>
            <a:headEnd/>
            <a:tailEnd/>
          </a:ln>
        </p:spPr>
      </p:pic>
      <p:pic>
        <p:nvPicPr>
          <p:cNvPr id="141" name="図 140"/>
          <p:cNvPicPr>
            <a:picLocks noChangeAspect="1"/>
          </p:cNvPicPr>
          <p:nvPr/>
        </p:nvPicPr>
        <p:blipFill rotWithShape="1">
          <a:blip r:embed="rId5" cstate="print">
            <a:extLst>
              <a:ext uri="{28A0092B-C50C-407E-A947-70E740481C1C}">
                <a14:useLocalDpi xmlns="" xmlns:a14="http://schemas.microsoft.com/office/drawing/2010/main" val="0"/>
              </a:ext>
            </a:extLst>
          </a:blip>
          <a:srcRect l="71458" t="3209" r="10308" b="40949"/>
          <a:stretch/>
        </p:blipFill>
        <p:spPr>
          <a:xfrm flipH="1">
            <a:off x="7509283" y="2240867"/>
            <a:ext cx="655514" cy="1418882"/>
          </a:xfrm>
          <a:prstGeom prst="rect">
            <a:avLst/>
          </a:prstGeom>
        </p:spPr>
      </p:pic>
      <p:pic>
        <p:nvPicPr>
          <p:cNvPr id="142" name="図 141"/>
          <p:cNvPicPr>
            <a:picLocks noChangeAspect="1"/>
          </p:cNvPicPr>
          <p:nvPr/>
        </p:nvPicPr>
        <p:blipFill rotWithShape="1">
          <a:blip r:embed="rId6" cstate="print">
            <a:extLst>
              <a:ext uri="{28A0092B-C50C-407E-A947-70E740481C1C}">
                <a14:useLocalDpi xmlns="" xmlns:a14="http://schemas.microsoft.com/office/drawing/2010/main" val="0"/>
              </a:ext>
            </a:extLst>
          </a:blip>
          <a:srcRect l="8968" t="2102" r="15843"/>
          <a:stretch/>
        </p:blipFill>
        <p:spPr>
          <a:xfrm>
            <a:off x="8085348" y="2240868"/>
            <a:ext cx="1565843" cy="1440929"/>
          </a:xfrm>
          <a:prstGeom prst="rect">
            <a:avLst/>
          </a:prstGeom>
        </p:spPr>
      </p:pic>
      <p:cxnSp>
        <p:nvCxnSpPr>
          <p:cNvPr id="143" name="直線コネクタ 142"/>
          <p:cNvCxnSpPr/>
          <p:nvPr/>
        </p:nvCxnSpPr>
        <p:spPr>
          <a:xfrm flipH="1" flipV="1">
            <a:off x="7185247" y="4581128"/>
            <a:ext cx="900101" cy="324036"/>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44" name="直線コネクタ 143"/>
          <p:cNvCxnSpPr/>
          <p:nvPr/>
        </p:nvCxnSpPr>
        <p:spPr>
          <a:xfrm flipH="1">
            <a:off x="6465168" y="2852936"/>
            <a:ext cx="900100" cy="118651"/>
          </a:xfrm>
          <a:prstGeom prst="line">
            <a:avLst/>
          </a:prstGeom>
          <a:ln w="57150"/>
        </p:spPr>
        <p:style>
          <a:lnRef idx="1">
            <a:schemeClr val="accent1"/>
          </a:lnRef>
          <a:fillRef idx="0">
            <a:schemeClr val="accent1"/>
          </a:fillRef>
          <a:effectRef idx="0">
            <a:schemeClr val="accent1"/>
          </a:effectRef>
          <a:fontRef idx="minor">
            <a:schemeClr val="tx1"/>
          </a:fontRef>
        </p:style>
      </p:cxnSp>
      <p:graphicFrame>
        <p:nvGraphicFramePr>
          <p:cNvPr id="145" name="オブジェクト 1"/>
          <p:cNvGraphicFramePr>
            <a:graphicFrameLocks noChangeAspect="1"/>
          </p:cNvGraphicFramePr>
          <p:nvPr/>
        </p:nvGraphicFramePr>
        <p:xfrm>
          <a:off x="560512" y="3861048"/>
          <a:ext cx="1749358" cy="1497744"/>
        </p:xfrm>
        <a:graphic>
          <a:graphicData uri="http://schemas.openxmlformats.org/presentationml/2006/ole">
            <p:oleObj spid="_x0000_s14338" name="図脳RAPIDPRO17図面" r:id="rId7" imgW="5616000" imgH="4809600" progId="">
              <p:embed/>
            </p:oleObj>
          </a:graphicData>
        </a:graphic>
      </p:graphicFrame>
      <p:pic>
        <p:nvPicPr>
          <p:cNvPr id="146" name="図 16"/>
          <p:cNvPicPr>
            <a:picLocks noChangeAspect="1"/>
          </p:cNvPicPr>
          <p:nvPr/>
        </p:nvPicPr>
        <p:blipFill>
          <a:blip r:embed="rId8" cstate="print"/>
          <a:srcRect/>
          <a:stretch>
            <a:fillRect/>
          </a:stretch>
        </p:blipFill>
        <p:spPr bwMode="auto">
          <a:xfrm>
            <a:off x="776536" y="5841268"/>
            <a:ext cx="2256367" cy="407988"/>
          </a:xfrm>
          <a:prstGeom prst="rect">
            <a:avLst/>
          </a:prstGeom>
          <a:noFill/>
          <a:ln w="9525">
            <a:noFill/>
            <a:miter lim="800000"/>
            <a:headEnd/>
            <a:tailEnd/>
          </a:ln>
        </p:spPr>
      </p:pic>
      <p:sp>
        <p:nvSpPr>
          <p:cNvPr id="147" name="テキスト ボックス 17"/>
          <p:cNvSpPr txBox="1">
            <a:spLocks noChangeArrowheads="1"/>
          </p:cNvSpPr>
          <p:nvPr/>
        </p:nvSpPr>
        <p:spPr bwMode="auto">
          <a:xfrm>
            <a:off x="1568624" y="5600273"/>
            <a:ext cx="647485" cy="276999"/>
          </a:xfrm>
          <a:prstGeom prst="rect">
            <a:avLst/>
          </a:prstGeom>
          <a:noFill/>
          <a:ln w="9525">
            <a:noFill/>
            <a:miter lim="800000"/>
            <a:headEnd/>
            <a:tailEnd/>
          </a:ln>
        </p:spPr>
        <p:txBody>
          <a:bodyPr wrap="none">
            <a:spAutoFit/>
          </a:bodyPr>
          <a:lstStyle/>
          <a:p>
            <a:pPr eaLnBrk="1" hangingPunct="1"/>
            <a:r>
              <a:rPr lang="en-US" altLang="ja-JP" sz="1200" dirty="0"/>
              <a:t>Type </a:t>
            </a:r>
            <a:r>
              <a:rPr lang="en-US" altLang="ja-JP" sz="1200" dirty="0" smtClean="0"/>
              <a:t>II</a:t>
            </a:r>
            <a:endParaRPr lang="ja-JP" altLang="en-US" sz="1200" dirty="0"/>
          </a:p>
        </p:txBody>
      </p:sp>
      <p:cxnSp>
        <p:nvCxnSpPr>
          <p:cNvPr id="148" name="直線矢印コネクタ 147"/>
          <p:cNvCxnSpPr/>
          <p:nvPr/>
        </p:nvCxnSpPr>
        <p:spPr>
          <a:xfrm flipH="1" flipV="1">
            <a:off x="1532620" y="6273316"/>
            <a:ext cx="53872" cy="2520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9" name="テキスト ボックス 20"/>
          <p:cNvSpPr txBox="1">
            <a:spLocks noChangeArrowheads="1"/>
          </p:cNvSpPr>
          <p:nvPr/>
        </p:nvSpPr>
        <p:spPr bwMode="auto">
          <a:xfrm>
            <a:off x="1280592" y="6489340"/>
            <a:ext cx="553357" cy="307777"/>
          </a:xfrm>
          <a:prstGeom prst="rect">
            <a:avLst/>
          </a:prstGeom>
          <a:noFill/>
          <a:ln w="9525">
            <a:noFill/>
            <a:miter lim="800000"/>
            <a:headEnd/>
            <a:tailEnd/>
          </a:ln>
        </p:spPr>
        <p:txBody>
          <a:bodyPr wrap="none">
            <a:spAutoFit/>
          </a:bodyPr>
          <a:lstStyle/>
          <a:p>
            <a:pPr eaLnBrk="1" hangingPunct="1"/>
            <a:r>
              <a:rPr lang="en-US" altLang="ja-JP" sz="1400" dirty="0" smtClean="0"/>
              <a:t>CFRP</a:t>
            </a:r>
            <a:endParaRPr lang="ja-JP" altLang="en-US" sz="1400" dirty="0"/>
          </a:p>
        </p:txBody>
      </p:sp>
      <p:cxnSp>
        <p:nvCxnSpPr>
          <p:cNvPr id="150" name="直線矢印コネクタ 149"/>
          <p:cNvCxnSpPr/>
          <p:nvPr/>
        </p:nvCxnSpPr>
        <p:spPr>
          <a:xfrm flipV="1">
            <a:off x="2822556" y="6237312"/>
            <a:ext cx="42212" cy="2880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1" name="テキスト ボックス 24"/>
          <p:cNvSpPr txBox="1">
            <a:spLocks noChangeArrowheads="1"/>
          </p:cNvSpPr>
          <p:nvPr/>
        </p:nvSpPr>
        <p:spPr bwMode="auto">
          <a:xfrm>
            <a:off x="2087704" y="6489340"/>
            <a:ext cx="1069524" cy="307777"/>
          </a:xfrm>
          <a:prstGeom prst="rect">
            <a:avLst/>
          </a:prstGeom>
          <a:noFill/>
          <a:ln w="9525">
            <a:noFill/>
            <a:miter lim="800000"/>
            <a:headEnd/>
            <a:tailEnd/>
          </a:ln>
        </p:spPr>
        <p:txBody>
          <a:bodyPr wrap="none">
            <a:spAutoFit/>
          </a:bodyPr>
          <a:lstStyle/>
          <a:p>
            <a:pPr eaLnBrk="1" hangingPunct="1"/>
            <a:r>
              <a:rPr lang="en-US" altLang="ja-JP" sz="1400" dirty="0" smtClean="0"/>
              <a:t>Cr-Mo</a:t>
            </a:r>
            <a:r>
              <a:rPr lang="ja-JP" altLang="en-US" sz="1400" dirty="0" smtClean="0"/>
              <a:t> </a:t>
            </a:r>
            <a:r>
              <a:rPr lang="en-US" altLang="ja-JP" sz="1400" dirty="0" smtClean="0"/>
              <a:t>liner</a:t>
            </a:r>
            <a:endParaRPr lang="ja-JP" altLang="en-US" sz="1400" dirty="0"/>
          </a:p>
        </p:txBody>
      </p:sp>
      <p:sp>
        <p:nvSpPr>
          <p:cNvPr id="152" name="テキスト ボックス 22"/>
          <p:cNvSpPr txBox="1">
            <a:spLocks noChangeArrowheads="1"/>
          </p:cNvSpPr>
          <p:nvPr/>
        </p:nvSpPr>
        <p:spPr bwMode="auto">
          <a:xfrm>
            <a:off x="470272" y="1352962"/>
            <a:ext cx="8083128" cy="707886"/>
          </a:xfrm>
          <a:prstGeom prst="rect">
            <a:avLst/>
          </a:prstGeom>
          <a:noFill/>
          <a:ln w="9525">
            <a:noFill/>
            <a:miter lim="800000"/>
            <a:headEnd/>
            <a:tailEnd/>
          </a:ln>
        </p:spPr>
        <p:txBody>
          <a:bodyPr wrap="square">
            <a:spAutoFit/>
          </a:bodyPr>
          <a:lstStyle/>
          <a:p>
            <a:pPr>
              <a:buFontTx/>
              <a:buChar char="-"/>
            </a:pPr>
            <a:r>
              <a:rPr lang="en-US" altLang="ja-JP" sz="2000" dirty="0">
                <a:solidFill>
                  <a:srgbClr val="000000"/>
                </a:solidFill>
                <a:ea typeface="HG丸ｺﾞｼｯｸM-PRO" pitchFamily="50" charset="-128"/>
                <a:cs typeface="Arial" charset="0"/>
              </a:rPr>
              <a:t>The present cost of supply equipment is 500 to 600 million </a:t>
            </a:r>
            <a:r>
              <a:rPr lang="en-US" altLang="ja-JP" sz="2000" dirty="0" smtClean="0">
                <a:solidFill>
                  <a:srgbClr val="000000"/>
                </a:solidFill>
                <a:ea typeface="HG丸ｺﾞｼｯｸM-PRO" pitchFamily="50" charset="-128"/>
                <a:cs typeface="Arial" charset="0"/>
              </a:rPr>
              <a:t>yen.</a:t>
            </a:r>
            <a:endParaRPr lang="en-US" altLang="ja-JP" sz="2000" dirty="0">
              <a:solidFill>
                <a:srgbClr val="000000"/>
              </a:solidFill>
              <a:ea typeface="HG丸ｺﾞｼｯｸM-PRO" pitchFamily="50" charset="-128"/>
              <a:cs typeface="Arial" charset="0"/>
            </a:endParaRPr>
          </a:p>
          <a:p>
            <a:pPr>
              <a:buFontTx/>
              <a:buChar char="-"/>
            </a:pPr>
            <a:r>
              <a:rPr lang="en-US" altLang="ja-JP" sz="2000" dirty="0">
                <a:solidFill>
                  <a:srgbClr val="000000"/>
                </a:solidFill>
                <a:ea typeface="HG丸ｺﾞｼｯｸM-PRO" pitchFamily="50" charset="-128"/>
                <a:cs typeface="Arial" charset="0"/>
              </a:rPr>
              <a:t>The goal is to </a:t>
            </a:r>
            <a:r>
              <a:rPr lang="en-US" altLang="ja-JP" sz="2000" dirty="0" smtClean="0">
                <a:solidFill>
                  <a:srgbClr val="000000"/>
                </a:solidFill>
                <a:ea typeface="HG丸ｺﾞｼｯｸM-PRO" pitchFamily="50" charset="-128"/>
                <a:cs typeface="Arial" charset="0"/>
              </a:rPr>
              <a:t>reduce </a:t>
            </a:r>
            <a:r>
              <a:rPr lang="en-US" altLang="ja-JP" sz="2000" dirty="0">
                <a:solidFill>
                  <a:srgbClr val="000000"/>
                </a:solidFill>
                <a:ea typeface="HG丸ｺﾞｼｯｸM-PRO" pitchFamily="50" charset="-128"/>
                <a:cs typeface="Arial" charset="0"/>
              </a:rPr>
              <a:t>the cost of H2 refueling </a:t>
            </a:r>
            <a:r>
              <a:rPr lang="en-US" altLang="ja-JP" sz="2000" dirty="0" smtClean="0">
                <a:solidFill>
                  <a:srgbClr val="000000"/>
                </a:solidFill>
                <a:ea typeface="HG丸ｺﾞｼｯｸM-PRO" pitchFamily="50" charset="-128"/>
                <a:cs typeface="Arial" charset="0"/>
              </a:rPr>
              <a:t>stations by half.</a:t>
            </a:r>
            <a:endParaRPr lang="en-US" altLang="ja-JP" sz="2000" dirty="0">
              <a:solidFill>
                <a:srgbClr val="000000"/>
              </a:solidFill>
              <a:ea typeface="HG丸ｺﾞｼｯｸM-PRO" pitchFamily="50" charset="-128"/>
              <a:cs typeface="Arial" charset="0"/>
            </a:endParaRPr>
          </a:p>
        </p:txBody>
      </p:sp>
      <p:graphicFrame>
        <p:nvGraphicFramePr>
          <p:cNvPr id="153" name="グラフ 152"/>
          <p:cNvGraphicFramePr/>
          <p:nvPr/>
        </p:nvGraphicFramePr>
        <p:xfrm>
          <a:off x="1784648" y="1448780"/>
          <a:ext cx="6228692" cy="5013176"/>
        </p:xfrm>
        <a:graphic>
          <a:graphicData uri="http://schemas.openxmlformats.org/drawingml/2006/chart">
            <c:chart xmlns:c="http://schemas.openxmlformats.org/drawingml/2006/chart" xmlns:r="http://schemas.openxmlformats.org/officeDocument/2006/relationships" r:id="rId9"/>
          </a:graphicData>
        </a:graphic>
      </p:graphicFrame>
      <p:sp>
        <p:nvSpPr>
          <p:cNvPr id="154" name="テキスト ボックス 25"/>
          <p:cNvSpPr txBox="1">
            <a:spLocks noChangeArrowheads="1"/>
          </p:cNvSpPr>
          <p:nvPr/>
        </p:nvSpPr>
        <p:spPr bwMode="auto">
          <a:xfrm>
            <a:off x="3765587" y="5337212"/>
            <a:ext cx="3095625" cy="646112"/>
          </a:xfrm>
          <a:prstGeom prst="rect">
            <a:avLst/>
          </a:prstGeom>
          <a:noFill/>
          <a:ln w="9525">
            <a:noFill/>
            <a:miter lim="800000"/>
            <a:headEnd/>
            <a:tailEnd/>
          </a:ln>
        </p:spPr>
        <p:txBody>
          <a:bodyPr wrap="none">
            <a:spAutoFit/>
          </a:bodyPr>
          <a:lstStyle/>
          <a:p>
            <a:pPr algn="ctr"/>
            <a:r>
              <a:rPr lang="en-US" altLang="ja-JP" b="1" dirty="0"/>
              <a:t>Cost breakdown for </a:t>
            </a:r>
          </a:p>
          <a:p>
            <a:pPr algn="ctr"/>
            <a:r>
              <a:rPr lang="en-US" altLang="ja-JP" b="1" dirty="0"/>
              <a:t>hydrogen refueling station</a:t>
            </a:r>
            <a:endParaRPr lang="ja-JP" altLang="en-US" b="1" dirty="0"/>
          </a:p>
        </p:txBody>
      </p:sp>
      <p:sp>
        <p:nvSpPr>
          <p:cNvPr id="155" name="テキスト ボックス 26"/>
          <p:cNvSpPr txBox="1">
            <a:spLocks noChangeArrowheads="1"/>
          </p:cNvSpPr>
          <p:nvPr/>
        </p:nvSpPr>
        <p:spPr bwMode="auto">
          <a:xfrm>
            <a:off x="3440832" y="6057292"/>
            <a:ext cx="3708412" cy="307777"/>
          </a:xfrm>
          <a:prstGeom prst="rect">
            <a:avLst/>
          </a:prstGeom>
          <a:noFill/>
          <a:ln w="9525">
            <a:solidFill>
              <a:schemeClr val="accent1"/>
            </a:solidFill>
            <a:miter lim="800000"/>
            <a:headEnd/>
            <a:tailEnd/>
          </a:ln>
        </p:spPr>
        <p:txBody>
          <a:bodyPr wrap="square">
            <a:spAutoFit/>
          </a:bodyPr>
          <a:lstStyle/>
          <a:p>
            <a:pPr algn="ctr"/>
            <a:r>
              <a:rPr lang="en-US" altLang="ja-JP" sz="1400" dirty="0"/>
              <a:t>Example of </a:t>
            </a:r>
            <a:r>
              <a:rPr lang="en-US" altLang="ja-JP" sz="1400" dirty="0" smtClean="0"/>
              <a:t>medium-scale </a:t>
            </a:r>
            <a:r>
              <a:rPr lang="en-US" altLang="ja-JP" sz="1400" dirty="0"/>
              <a:t>on-site costs</a:t>
            </a:r>
            <a:endParaRPr lang="ja-JP" altLang="en-US" sz="1400" dirty="0"/>
          </a:p>
        </p:txBody>
      </p:sp>
      <p:cxnSp>
        <p:nvCxnSpPr>
          <p:cNvPr id="156" name="直線コネクタ 155"/>
          <p:cNvCxnSpPr/>
          <p:nvPr/>
        </p:nvCxnSpPr>
        <p:spPr>
          <a:xfrm flipV="1">
            <a:off x="2180692" y="4581128"/>
            <a:ext cx="1008113" cy="3600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57" name="直線コネクタ 156"/>
          <p:cNvCxnSpPr/>
          <p:nvPr/>
        </p:nvCxnSpPr>
        <p:spPr>
          <a:xfrm flipV="1">
            <a:off x="2864768" y="4905164"/>
            <a:ext cx="936104" cy="936104"/>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58" name="正方形/長方形 157"/>
          <p:cNvSpPr/>
          <p:nvPr/>
        </p:nvSpPr>
        <p:spPr>
          <a:xfrm>
            <a:off x="164468" y="791997"/>
            <a:ext cx="8725466" cy="584775"/>
          </a:xfrm>
          <a:prstGeom prst="rect">
            <a:avLst/>
          </a:prstGeom>
          <a:noFill/>
        </p:spPr>
        <p:txBody>
          <a:bodyPr wrap="none">
            <a:spAutoFit/>
          </a:bodyPr>
          <a:lstStyle/>
          <a:p>
            <a:r>
              <a:rPr lang="en-US" altLang="ja-JP" sz="3200" b="1" dirty="0" smtClean="0">
                <a:solidFill>
                  <a:srgbClr val="0000CC"/>
                </a:solidFill>
                <a:effectLst>
                  <a:outerShdw blurRad="38100" dist="38100" dir="2700000" algn="tl">
                    <a:srgbClr val="000000">
                      <a:alpha val="43137"/>
                    </a:srgbClr>
                  </a:outerShdw>
                </a:effectLst>
              </a:rPr>
              <a:t>Item2:R&amp;D on Low Cost Equipment for HRS</a:t>
            </a:r>
            <a:endParaRPr lang="ja-JP" altLang="en-US" sz="3200" b="1" dirty="0">
              <a:solidFill>
                <a:srgbClr val="0000CC"/>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円/楕円 76"/>
          <p:cNvSpPr/>
          <p:nvPr/>
        </p:nvSpPr>
        <p:spPr>
          <a:xfrm rot="2197642">
            <a:off x="808552" y="16370"/>
            <a:ext cx="2589040" cy="4826514"/>
          </a:xfrm>
          <a:prstGeom prst="ellipse">
            <a:avLst/>
          </a:prstGeom>
          <a:solidFill>
            <a:srgbClr val="99FF99">
              <a:alpha val="46667"/>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円/楕円 75"/>
          <p:cNvSpPr/>
          <p:nvPr/>
        </p:nvSpPr>
        <p:spPr>
          <a:xfrm rot="19693925">
            <a:off x="6839059" y="-72365"/>
            <a:ext cx="2589040" cy="4892518"/>
          </a:xfrm>
          <a:prstGeom prst="ellipse">
            <a:avLst/>
          </a:prstGeom>
          <a:solidFill>
            <a:srgbClr val="FFFF99">
              <a:alpha val="46667"/>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p:cNvSpPr/>
          <p:nvPr/>
        </p:nvSpPr>
        <p:spPr>
          <a:xfrm rot="5400000">
            <a:off x="4381172" y="3342369"/>
            <a:ext cx="2132857" cy="4898409"/>
          </a:xfrm>
          <a:prstGeom prst="ellipse">
            <a:avLst/>
          </a:prstGeom>
          <a:solidFill>
            <a:srgbClr val="FF6699">
              <a:alpha val="46667"/>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2468724" y="620688"/>
            <a:ext cx="2173993" cy="523220"/>
          </a:xfrm>
          <a:prstGeom prst="rect">
            <a:avLst/>
          </a:prstGeom>
          <a:solidFill>
            <a:schemeClr val="bg1"/>
          </a:solidFill>
          <a:ln>
            <a:solidFill>
              <a:schemeClr val="tx1"/>
            </a:solidFill>
          </a:ln>
        </p:spPr>
        <p:txBody>
          <a:bodyPr wrap="none" rtlCol="0">
            <a:spAutoFit/>
          </a:bodyPr>
          <a:lstStyle/>
          <a:p>
            <a:r>
              <a:rPr lang="en-US" altLang="ja-JP" sz="1400" dirty="0" smtClean="0">
                <a:latin typeface="HG丸ｺﾞｼｯｸM-PRO" pitchFamily="50" charset="-128"/>
                <a:ea typeface="HG丸ｺﾞｼｯｸM-PRO" pitchFamily="50" charset="-128"/>
              </a:rPr>
              <a:t>Professional Operator</a:t>
            </a:r>
          </a:p>
          <a:p>
            <a:r>
              <a:rPr lang="en-US" altLang="ja-JP" sz="1400" dirty="0" smtClean="0">
                <a:latin typeface="HG丸ｺﾞｼｯｸM-PRO" pitchFamily="50" charset="-128"/>
                <a:ea typeface="HG丸ｺﾞｼｯｸM-PRO" pitchFamily="50" charset="-128"/>
              </a:rPr>
              <a:t>to ensure safety</a:t>
            </a:r>
          </a:p>
        </p:txBody>
      </p:sp>
      <p:sp>
        <p:nvSpPr>
          <p:cNvPr id="24" name="テキスト ボックス 23"/>
          <p:cNvSpPr txBox="1"/>
          <p:nvPr/>
        </p:nvSpPr>
        <p:spPr>
          <a:xfrm>
            <a:off x="6177136" y="584684"/>
            <a:ext cx="2305439" cy="523220"/>
          </a:xfrm>
          <a:prstGeom prst="rect">
            <a:avLst/>
          </a:prstGeom>
          <a:solidFill>
            <a:schemeClr val="bg1"/>
          </a:solidFill>
          <a:ln>
            <a:solidFill>
              <a:schemeClr val="tx1"/>
            </a:solidFill>
          </a:ln>
        </p:spPr>
        <p:txBody>
          <a:bodyPr wrap="none" rtlCol="0">
            <a:spAutoFit/>
          </a:bodyPr>
          <a:lstStyle/>
          <a:p>
            <a:r>
              <a:rPr kumimoji="1" lang="en-US" altLang="ja-JP" sz="1400" dirty="0" smtClean="0">
                <a:latin typeface="HG丸ｺﾞｼｯｸM-PRO" pitchFamily="50" charset="-128"/>
                <a:ea typeface="HG丸ｺﾞｼｯｸM-PRO" pitchFamily="50" charset="-128"/>
              </a:rPr>
              <a:t>Equipment, Syste</a:t>
            </a:r>
            <a:r>
              <a:rPr lang="en-US" altLang="ja-JP" sz="1400" dirty="0" smtClean="0">
                <a:latin typeface="HG丸ｺﾞｼｯｸM-PRO" pitchFamily="50" charset="-128"/>
                <a:ea typeface="HG丸ｺﾞｼｯｸM-PRO" pitchFamily="50" charset="-128"/>
              </a:rPr>
              <a:t>m</a:t>
            </a:r>
          </a:p>
          <a:p>
            <a:r>
              <a:rPr lang="en-US" altLang="ja-JP" sz="1400" dirty="0" smtClean="0">
                <a:latin typeface="HG丸ｺﾞｼｯｸM-PRO" pitchFamily="50" charset="-128"/>
                <a:ea typeface="HG丸ｺﾞｼｯｸM-PRO" pitchFamily="50" charset="-128"/>
              </a:rPr>
              <a:t>to reduce Human Error</a:t>
            </a:r>
          </a:p>
        </p:txBody>
      </p:sp>
      <p:sp>
        <p:nvSpPr>
          <p:cNvPr id="25" name="テキスト ボックス 24"/>
          <p:cNvSpPr txBox="1"/>
          <p:nvPr/>
        </p:nvSpPr>
        <p:spPr>
          <a:xfrm>
            <a:off x="8471004" y="3356992"/>
            <a:ext cx="1005403" cy="338554"/>
          </a:xfrm>
          <a:prstGeom prst="rect">
            <a:avLst/>
          </a:prstGeom>
          <a:solidFill>
            <a:schemeClr val="bg1"/>
          </a:solidFill>
          <a:ln>
            <a:solidFill>
              <a:schemeClr val="tx1"/>
            </a:solidFill>
          </a:ln>
        </p:spPr>
        <p:txBody>
          <a:bodyPr wrap="none" rtlCol="0">
            <a:spAutoFit/>
          </a:bodyPr>
          <a:lstStyle/>
          <a:p>
            <a:r>
              <a:rPr kumimoji="1" lang="en-US" altLang="ja-JP" sz="1600" dirty="0" smtClean="0">
                <a:latin typeface="HG丸ｺﾞｼｯｸM-PRO" pitchFamily="50" charset="-128"/>
                <a:ea typeface="HG丸ｺﾞｼｯｸM-PRO" pitchFamily="50" charset="-128"/>
              </a:rPr>
              <a:t>Material</a:t>
            </a:r>
            <a:endParaRPr kumimoji="1" lang="ja-JP" altLang="en-US" sz="1600" dirty="0">
              <a:latin typeface="HG丸ｺﾞｼｯｸM-PRO" pitchFamily="50" charset="-128"/>
              <a:ea typeface="HG丸ｺﾞｼｯｸM-PRO" pitchFamily="50" charset="-128"/>
            </a:endParaRPr>
          </a:p>
        </p:txBody>
      </p:sp>
      <p:sp>
        <p:nvSpPr>
          <p:cNvPr id="26" name="テキスト ボックス 25"/>
          <p:cNvSpPr txBox="1"/>
          <p:nvPr/>
        </p:nvSpPr>
        <p:spPr>
          <a:xfrm>
            <a:off x="2648744" y="6129300"/>
            <a:ext cx="1487780" cy="461665"/>
          </a:xfrm>
          <a:prstGeom prst="rect">
            <a:avLst/>
          </a:prstGeom>
          <a:solidFill>
            <a:schemeClr val="bg1"/>
          </a:solidFill>
          <a:ln>
            <a:solidFill>
              <a:schemeClr val="tx1"/>
            </a:solidFill>
          </a:ln>
        </p:spPr>
        <p:txBody>
          <a:bodyPr wrap="square" rtlCol="0">
            <a:spAutoFit/>
          </a:bodyPr>
          <a:lstStyle/>
          <a:p>
            <a:r>
              <a:rPr lang="en-US" altLang="ja-JP" sz="1200" dirty="0" smtClean="0">
                <a:latin typeface="HG丸ｺﾞｼｯｸM-PRO" pitchFamily="50" charset="-128"/>
                <a:ea typeface="HG丸ｺﾞｼｯｸM-PRO" pitchFamily="50" charset="-128"/>
              </a:rPr>
              <a:t>Disaster Countermeasure</a:t>
            </a:r>
            <a:endParaRPr kumimoji="1" lang="ja-JP" altLang="en-US" sz="1200" dirty="0">
              <a:latin typeface="HG丸ｺﾞｼｯｸM-PRO" pitchFamily="50" charset="-128"/>
              <a:ea typeface="HG丸ｺﾞｼｯｸM-PRO" pitchFamily="50" charset="-128"/>
            </a:endParaRPr>
          </a:p>
        </p:txBody>
      </p:sp>
      <p:sp>
        <p:nvSpPr>
          <p:cNvPr id="27" name="テキスト ボックス 26"/>
          <p:cNvSpPr txBox="1"/>
          <p:nvPr/>
        </p:nvSpPr>
        <p:spPr>
          <a:xfrm>
            <a:off x="7077236" y="6021288"/>
            <a:ext cx="2117887" cy="523220"/>
          </a:xfrm>
          <a:prstGeom prst="rect">
            <a:avLst/>
          </a:prstGeom>
          <a:solidFill>
            <a:schemeClr val="bg1"/>
          </a:solidFill>
          <a:ln>
            <a:solidFill>
              <a:schemeClr val="tx1"/>
            </a:solidFill>
          </a:ln>
        </p:spPr>
        <p:txBody>
          <a:bodyPr wrap="none" rtlCol="0">
            <a:spAutoFit/>
          </a:bodyPr>
          <a:lstStyle/>
          <a:p>
            <a:r>
              <a:rPr lang="en-US" altLang="ja-JP" sz="1400" dirty="0" smtClean="0">
                <a:latin typeface="HG丸ｺﾞｼｯｸM-PRO" pitchFamily="50" charset="-128"/>
                <a:ea typeface="HG丸ｺﾞｼｯｸM-PRO" pitchFamily="50" charset="-128"/>
              </a:rPr>
              <a:t>Appropriate </a:t>
            </a:r>
          </a:p>
          <a:p>
            <a:r>
              <a:rPr lang="en-US" altLang="ja-JP" sz="1400" dirty="0" smtClean="0">
                <a:latin typeface="HG丸ｺﾞｼｯｸM-PRO" pitchFamily="50" charset="-128"/>
                <a:ea typeface="HG丸ｺﾞｼｯｸM-PRO" pitchFamily="50" charset="-128"/>
              </a:rPr>
              <a:t>Information Provision</a:t>
            </a:r>
            <a:endParaRPr kumimoji="1" lang="ja-JP" altLang="en-US" sz="1400" dirty="0">
              <a:latin typeface="HG丸ｺﾞｼｯｸM-PRO" pitchFamily="50" charset="-128"/>
              <a:ea typeface="HG丸ｺﾞｼｯｸM-PRO" pitchFamily="50" charset="-128"/>
            </a:endParaRPr>
          </a:p>
        </p:txBody>
      </p:sp>
      <p:sp>
        <p:nvSpPr>
          <p:cNvPr id="28" name="テキスト ボックス 27"/>
          <p:cNvSpPr txBox="1"/>
          <p:nvPr/>
        </p:nvSpPr>
        <p:spPr>
          <a:xfrm>
            <a:off x="452500" y="3284984"/>
            <a:ext cx="2002471" cy="738664"/>
          </a:xfrm>
          <a:prstGeom prst="rect">
            <a:avLst/>
          </a:prstGeom>
          <a:solidFill>
            <a:schemeClr val="bg1"/>
          </a:solidFill>
          <a:ln>
            <a:solidFill>
              <a:schemeClr val="tx1"/>
            </a:solidFill>
          </a:ln>
        </p:spPr>
        <p:txBody>
          <a:bodyPr wrap="none" rtlCol="0">
            <a:spAutoFit/>
          </a:bodyPr>
          <a:lstStyle/>
          <a:p>
            <a:r>
              <a:rPr lang="en-US" altLang="ja-JP" sz="1400" dirty="0" smtClean="0">
                <a:latin typeface="HG丸ｺﾞｼｯｸM-PRO" pitchFamily="50" charset="-128"/>
                <a:ea typeface="HG丸ｺﾞｼｯｸM-PRO" pitchFamily="50" charset="-128"/>
              </a:rPr>
              <a:t>User-friendliness</a:t>
            </a:r>
          </a:p>
          <a:p>
            <a:r>
              <a:rPr kumimoji="1" lang="en-US" altLang="ja-JP" sz="1400" dirty="0" smtClean="0">
                <a:latin typeface="HG丸ｺﾞｼｯｸM-PRO" pitchFamily="50" charset="-128"/>
                <a:ea typeface="HG丸ｺﾞｼｯｸM-PRO" pitchFamily="50" charset="-128"/>
              </a:rPr>
              <a:t>to avoid risk </a:t>
            </a:r>
          </a:p>
          <a:p>
            <a:r>
              <a:rPr kumimoji="1" lang="en-US" altLang="ja-JP" sz="1400" dirty="0" smtClean="0">
                <a:latin typeface="HG丸ｺﾞｼｯｸM-PRO" pitchFamily="50" charset="-128"/>
                <a:ea typeface="HG丸ｺﾞｼｯｸM-PRO" pitchFamily="50" charset="-128"/>
              </a:rPr>
              <a:t>by non-professional</a:t>
            </a:r>
          </a:p>
        </p:txBody>
      </p:sp>
      <p:sp>
        <p:nvSpPr>
          <p:cNvPr id="29" name="六角形 28"/>
          <p:cNvSpPr/>
          <p:nvPr/>
        </p:nvSpPr>
        <p:spPr>
          <a:xfrm>
            <a:off x="2494339" y="1160748"/>
            <a:ext cx="5847049" cy="4932548"/>
          </a:xfrm>
          <a:prstGeom prst="hexagon">
            <a:avLst/>
          </a:prstGeom>
          <a:solidFill>
            <a:srgbClr val="CCECFF"/>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六角形 29"/>
          <p:cNvSpPr/>
          <p:nvPr/>
        </p:nvSpPr>
        <p:spPr>
          <a:xfrm>
            <a:off x="3565594" y="1956902"/>
            <a:ext cx="3695451" cy="3185733"/>
          </a:xfrm>
          <a:prstGeom prst="hexagon">
            <a:avLst/>
          </a:prstGeom>
          <a:solidFill>
            <a:srgbClr val="FFCCFF"/>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さい</a:t>
            </a:r>
            <a:endParaRPr kumimoji="1" lang="ja-JP" altLang="en-US" dirty="0"/>
          </a:p>
        </p:txBody>
      </p:sp>
      <p:cxnSp>
        <p:nvCxnSpPr>
          <p:cNvPr id="31" name="直線矢印コネクタ 30"/>
          <p:cNvCxnSpPr>
            <a:stCxn id="29" idx="3"/>
            <a:endCxn id="29" idx="0"/>
          </p:cNvCxnSpPr>
          <p:nvPr/>
        </p:nvCxnSpPr>
        <p:spPr>
          <a:xfrm>
            <a:off x="2494339" y="3627022"/>
            <a:ext cx="5847049" cy="0"/>
          </a:xfrm>
          <a:prstGeom prst="straightConnector1">
            <a:avLst/>
          </a:prstGeom>
          <a:ln w="25400">
            <a:solidFill>
              <a:schemeClr val="tx1"/>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a:endCxn id="29" idx="5"/>
          </p:cNvCxnSpPr>
          <p:nvPr/>
        </p:nvCxnSpPr>
        <p:spPr>
          <a:xfrm flipV="1">
            <a:off x="3692860" y="1160749"/>
            <a:ext cx="3415391" cy="4968551"/>
          </a:xfrm>
          <a:prstGeom prst="straightConnector1">
            <a:avLst/>
          </a:prstGeom>
          <a:ln w="25400">
            <a:solidFill>
              <a:schemeClr val="tx1"/>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a:stCxn id="29" idx="1"/>
            <a:endCxn id="29" idx="4"/>
          </p:cNvCxnSpPr>
          <p:nvPr/>
        </p:nvCxnSpPr>
        <p:spPr>
          <a:xfrm flipH="1" flipV="1">
            <a:off x="3727476" y="1160749"/>
            <a:ext cx="3380775" cy="4932546"/>
          </a:xfrm>
          <a:prstGeom prst="straightConnector1">
            <a:avLst/>
          </a:prstGeom>
          <a:ln w="25400">
            <a:solidFill>
              <a:schemeClr val="tx1"/>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sp>
        <p:nvSpPr>
          <p:cNvPr id="34" name="テキスト ボックス 33"/>
          <p:cNvSpPr txBox="1"/>
          <p:nvPr/>
        </p:nvSpPr>
        <p:spPr>
          <a:xfrm>
            <a:off x="4232920" y="2060848"/>
            <a:ext cx="1166951" cy="395869"/>
          </a:xfrm>
          <a:prstGeom prst="rect">
            <a:avLst/>
          </a:prstGeom>
          <a:solidFill>
            <a:srgbClr val="99FF99"/>
          </a:solidFill>
          <a:ln w="57150">
            <a:solidFill>
              <a:srgbClr val="FF0000"/>
            </a:solidFill>
          </a:ln>
        </p:spPr>
        <p:txBody>
          <a:bodyPr wrap="square" lIns="36000" tIns="36000" rIns="36000" bIns="36000" rtlCol="0">
            <a:spAutoFit/>
          </a:bodyPr>
          <a:lstStyle/>
          <a:p>
            <a:r>
              <a:rPr lang="en-US" altLang="ja-JP" sz="1050" b="1" dirty="0" smtClean="0">
                <a:solidFill>
                  <a:srgbClr val="0000CC"/>
                </a:solidFill>
                <a:effectLst>
                  <a:outerShdw blurRad="38100" dist="38100" dir="2700000" algn="tl">
                    <a:srgbClr val="000000">
                      <a:alpha val="43137"/>
                    </a:srgbClr>
                  </a:outerShdw>
                </a:effectLst>
              </a:rPr>
              <a:t>Education &amp; Training</a:t>
            </a:r>
          </a:p>
        </p:txBody>
      </p:sp>
      <p:sp>
        <p:nvSpPr>
          <p:cNvPr id="35" name="テキスト ボックス 34"/>
          <p:cNvSpPr txBox="1"/>
          <p:nvPr/>
        </p:nvSpPr>
        <p:spPr>
          <a:xfrm>
            <a:off x="6033120" y="1412776"/>
            <a:ext cx="1368152" cy="395869"/>
          </a:xfrm>
          <a:prstGeom prst="rect">
            <a:avLst/>
          </a:prstGeom>
          <a:solidFill>
            <a:schemeClr val="bg1"/>
          </a:solidFill>
          <a:ln>
            <a:solidFill>
              <a:schemeClr val="tx1"/>
            </a:solidFill>
          </a:ln>
        </p:spPr>
        <p:txBody>
          <a:bodyPr wrap="square" lIns="36000" tIns="36000" rIns="36000" bIns="36000" rtlCol="0">
            <a:spAutoFit/>
          </a:bodyPr>
          <a:lstStyle/>
          <a:p>
            <a:r>
              <a:rPr lang="en-US" altLang="ja-JP" sz="1050" dirty="0" smtClean="0">
                <a:latin typeface="HG丸ｺﾞｼｯｸM-PRO" pitchFamily="50" charset="-128"/>
                <a:ea typeface="HG丸ｺﾞｼｯｸM-PRO" pitchFamily="50" charset="-128"/>
              </a:rPr>
              <a:t>Monitoring System  of HRS</a:t>
            </a:r>
            <a:endParaRPr kumimoji="1" lang="ja-JP" altLang="en-US" sz="1050" dirty="0">
              <a:latin typeface="HG丸ｺﾞｼｯｸM-PRO" pitchFamily="50" charset="-128"/>
              <a:ea typeface="HG丸ｺﾞｼｯｸM-PRO" pitchFamily="50" charset="-128"/>
            </a:endParaRPr>
          </a:p>
        </p:txBody>
      </p:sp>
      <p:sp>
        <p:nvSpPr>
          <p:cNvPr id="36" name="テキスト ボックス 35"/>
          <p:cNvSpPr txBox="1"/>
          <p:nvPr/>
        </p:nvSpPr>
        <p:spPr>
          <a:xfrm>
            <a:off x="3198263" y="3377774"/>
            <a:ext cx="1574717" cy="349702"/>
          </a:xfrm>
          <a:prstGeom prst="rect">
            <a:avLst/>
          </a:prstGeom>
          <a:solidFill>
            <a:srgbClr val="99FF99"/>
          </a:solidFill>
          <a:ln>
            <a:solidFill>
              <a:schemeClr val="tx1"/>
            </a:solidFill>
          </a:ln>
        </p:spPr>
        <p:txBody>
          <a:bodyPr wrap="none" lIns="36000" tIns="36000" rIns="36000" bIns="36000" rtlCol="0">
            <a:spAutoFit/>
          </a:bodyPr>
          <a:lstStyle/>
          <a:p>
            <a:pPr marL="85725" indent="-85725"/>
            <a:r>
              <a:rPr lang="ja-JP" altLang="en-US" sz="900" dirty="0" smtClean="0">
                <a:latin typeface="HG丸ｺﾞｼｯｸM-PRO" pitchFamily="50" charset="-128"/>
                <a:ea typeface="HG丸ｺﾞｼｯｸM-PRO" pitchFamily="50" charset="-128"/>
              </a:rPr>
              <a:t>･</a:t>
            </a:r>
            <a:r>
              <a:rPr lang="en-US" altLang="ja-JP" sz="900" dirty="0" smtClean="0">
                <a:latin typeface="HG丸ｺﾞｼｯｸM-PRO" pitchFamily="50" charset="-128"/>
                <a:ea typeface="HG丸ｺﾞｼｯｸM-PRO" pitchFamily="50" charset="-128"/>
              </a:rPr>
              <a:t>Streamlining Regulations</a:t>
            </a:r>
            <a:endParaRPr kumimoji="1" lang="en-US" altLang="ja-JP" sz="900" dirty="0" smtClean="0">
              <a:latin typeface="HG丸ｺﾞｼｯｸM-PRO" pitchFamily="50" charset="-128"/>
              <a:ea typeface="HG丸ｺﾞｼｯｸM-PRO" pitchFamily="50" charset="-128"/>
            </a:endParaRPr>
          </a:p>
          <a:p>
            <a:pPr marL="85725" indent="-85725"/>
            <a:r>
              <a:rPr lang="ja-JP" altLang="en-US" sz="900" dirty="0" smtClean="0">
                <a:latin typeface="HG丸ｺﾞｼｯｸM-PRO" pitchFamily="50" charset="-128"/>
                <a:ea typeface="HG丸ｺﾞｼｯｸM-PRO" pitchFamily="50" charset="-128"/>
              </a:rPr>
              <a:t>･</a:t>
            </a:r>
            <a:r>
              <a:rPr lang="en-US" altLang="ja-JP" sz="900" dirty="0" smtClean="0">
                <a:latin typeface="HG丸ｺﾞｼｯｸM-PRO" pitchFamily="50" charset="-128"/>
                <a:ea typeface="HG丸ｺﾞｼｯｸM-PRO" pitchFamily="50" charset="-128"/>
              </a:rPr>
              <a:t>Safety Manual  etc.</a:t>
            </a:r>
            <a:endParaRPr kumimoji="1" lang="ja-JP" altLang="en-US" sz="900" dirty="0">
              <a:latin typeface="HG丸ｺﾞｼｯｸM-PRO" pitchFamily="50" charset="-128"/>
              <a:ea typeface="HG丸ｺﾞｼｯｸM-PRO" pitchFamily="50" charset="-128"/>
            </a:endParaRPr>
          </a:p>
        </p:txBody>
      </p:sp>
      <p:sp>
        <p:nvSpPr>
          <p:cNvPr id="37" name="テキスト ボックス 36"/>
          <p:cNvSpPr txBox="1"/>
          <p:nvPr/>
        </p:nvSpPr>
        <p:spPr>
          <a:xfrm>
            <a:off x="2589578" y="3429175"/>
            <a:ext cx="563222" cy="395869"/>
          </a:xfrm>
          <a:prstGeom prst="rect">
            <a:avLst/>
          </a:prstGeom>
          <a:solidFill>
            <a:schemeClr val="bg1"/>
          </a:solidFill>
          <a:ln>
            <a:solidFill>
              <a:schemeClr val="tx1"/>
            </a:solidFill>
          </a:ln>
        </p:spPr>
        <p:txBody>
          <a:bodyPr wrap="none" lIns="36000" tIns="36000" rIns="36000" bIns="36000" rtlCol="0">
            <a:spAutoFit/>
          </a:bodyPr>
          <a:lstStyle/>
          <a:p>
            <a:r>
              <a:rPr kumimoji="1" lang="en-US" altLang="ja-JP" sz="1050" dirty="0" smtClean="0">
                <a:latin typeface="HG丸ｺﾞｼｯｸM-PRO" pitchFamily="50" charset="-128"/>
                <a:ea typeface="HG丸ｺﾞｼｯｸM-PRO" pitchFamily="50" charset="-128"/>
              </a:rPr>
              <a:t>Self-</a:t>
            </a:r>
            <a:endParaRPr lang="en-US" altLang="ja-JP" sz="1050" dirty="0">
              <a:latin typeface="HG丸ｺﾞｼｯｸM-PRO" pitchFamily="50" charset="-128"/>
              <a:ea typeface="HG丸ｺﾞｼｯｸM-PRO" pitchFamily="50" charset="-128"/>
            </a:endParaRPr>
          </a:p>
          <a:p>
            <a:r>
              <a:rPr kumimoji="1" lang="en-US" altLang="ja-JP" sz="1050" dirty="0" smtClean="0">
                <a:latin typeface="HG丸ｺﾞｼｯｸM-PRO" pitchFamily="50" charset="-128"/>
                <a:ea typeface="HG丸ｺﾞｼｯｸM-PRO" pitchFamily="50" charset="-128"/>
              </a:rPr>
              <a:t>Fueling</a:t>
            </a:r>
          </a:p>
        </p:txBody>
      </p:sp>
      <p:sp>
        <p:nvSpPr>
          <p:cNvPr id="38" name="テキスト ボックス 37"/>
          <p:cNvSpPr txBox="1"/>
          <p:nvPr/>
        </p:nvSpPr>
        <p:spPr>
          <a:xfrm>
            <a:off x="3440832" y="1448780"/>
            <a:ext cx="1326251" cy="234286"/>
          </a:xfrm>
          <a:prstGeom prst="rect">
            <a:avLst/>
          </a:prstGeom>
          <a:solidFill>
            <a:schemeClr val="bg1"/>
          </a:solidFill>
          <a:ln w="19050">
            <a:solidFill>
              <a:schemeClr val="tx1"/>
            </a:solidFill>
            <a:prstDash val="sysDash"/>
          </a:ln>
        </p:spPr>
        <p:txBody>
          <a:bodyPr wrap="none" lIns="36000" tIns="36000" rIns="36000" bIns="36000" rtlCol="0">
            <a:spAutoFit/>
          </a:bodyPr>
          <a:lstStyle/>
          <a:p>
            <a:r>
              <a:rPr lang="en-US" altLang="ja-JP" sz="1050" dirty="0" smtClean="0">
                <a:latin typeface="HG丸ｺﾞｼｯｸM-PRO" pitchFamily="50" charset="-128"/>
                <a:ea typeface="HG丸ｺﾞｼｯｸM-PRO" pitchFamily="50" charset="-128"/>
              </a:rPr>
              <a:t>By Each Company</a:t>
            </a:r>
            <a:endParaRPr kumimoji="1" lang="en-US" altLang="ja-JP" sz="1050" dirty="0" smtClean="0">
              <a:latin typeface="HG丸ｺﾞｼｯｸM-PRO" pitchFamily="50" charset="-128"/>
              <a:ea typeface="HG丸ｺﾞｼｯｸM-PRO" pitchFamily="50" charset="-128"/>
            </a:endParaRPr>
          </a:p>
        </p:txBody>
      </p:sp>
      <p:sp>
        <p:nvSpPr>
          <p:cNvPr id="39" name="テキスト ボックス 38"/>
          <p:cNvSpPr txBox="1"/>
          <p:nvPr/>
        </p:nvSpPr>
        <p:spPr>
          <a:xfrm>
            <a:off x="8157357" y="3933056"/>
            <a:ext cx="1440160" cy="557451"/>
          </a:xfrm>
          <a:prstGeom prst="rect">
            <a:avLst/>
          </a:prstGeom>
          <a:solidFill>
            <a:schemeClr val="bg1"/>
          </a:solidFill>
          <a:ln>
            <a:solidFill>
              <a:schemeClr val="tx1"/>
            </a:solidFill>
          </a:ln>
        </p:spPr>
        <p:txBody>
          <a:bodyPr wrap="square" lIns="36000" tIns="36000" rIns="36000" bIns="36000" rtlCol="0">
            <a:spAutoFit/>
          </a:bodyPr>
          <a:lstStyle/>
          <a:p>
            <a:r>
              <a:rPr lang="ja-JP" altLang="en-US" sz="1050" dirty="0" smtClean="0">
                <a:latin typeface="HG丸ｺﾞｼｯｸM-PRO" pitchFamily="50" charset="-128"/>
                <a:ea typeface="HG丸ｺﾞｼｯｸM-PRO" pitchFamily="50" charset="-128"/>
              </a:rPr>
              <a:t>･</a:t>
            </a:r>
            <a:r>
              <a:rPr lang="en-US" altLang="ja-JP" sz="1050" dirty="0" smtClean="0">
                <a:latin typeface="HG丸ｺﾞｼｯｸM-PRO" pitchFamily="50" charset="-128"/>
                <a:ea typeface="HG丸ｺﾞｼｯｸM-PRO" pitchFamily="50" charset="-128"/>
              </a:rPr>
              <a:t>Characteristics for   </a:t>
            </a:r>
          </a:p>
          <a:p>
            <a:r>
              <a:rPr lang="en-US" altLang="ja-JP" sz="1050" dirty="0" smtClean="0">
                <a:latin typeface="HG丸ｺﾞｼｯｸM-PRO" pitchFamily="50" charset="-128"/>
                <a:ea typeface="HG丸ｺﾞｼｯｸM-PRO" pitchFamily="50" charset="-128"/>
              </a:rPr>
              <a:t>   temp., press.</a:t>
            </a:r>
          </a:p>
          <a:p>
            <a:r>
              <a:rPr lang="ja-JP" altLang="en-US" sz="1050" dirty="0" smtClean="0">
                <a:latin typeface="HG丸ｺﾞｼｯｸM-PRO" pitchFamily="50" charset="-128"/>
                <a:ea typeface="HG丸ｺﾞｼｯｸM-PRO" pitchFamily="50" charset="-128"/>
              </a:rPr>
              <a:t>･</a:t>
            </a:r>
            <a:r>
              <a:rPr lang="en-US" altLang="ja-JP" sz="1050" dirty="0" smtClean="0">
                <a:latin typeface="HG丸ｺﾞｼｯｸM-PRO" pitchFamily="50" charset="-128"/>
                <a:ea typeface="HG丸ｺﾞｼｯｸM-PRO" pitchFamily="50" charset="-128"/>
              </a:rPr>
              <a:t>Material Design</a:t>
            </a:r>
            <a:endParaRPr kumimoji="1" lang="ja-JP" altLang="en-US" sz="1050" dirty="0">
              <a:latin typeface="HG丸ｺﾞｼｯｸM-PRO" pitchFamily="50" charset="-128"/>
              <a:ea typeface="HG丸ｺﾞｼｯｸM-PRO" pitchFamily="50" charset="-128"/>
            </a:endParaRPr>
          </a:p>
        </p:txBody>
      </p:sp>
      <p:sp>
        <p:nvSpPr>
          <p:cNvPr id="40" name="テキスト ボックス 39"/>
          <p:cNvSpPr txBox="1"/>
          <p:nvPr/>
        </p:nvSpPr>
        <p:spPr>
          <a:xfrm>
            <a:off x="6717196" y="4167693"/>
            <a:ext cx="1389173" cy="557451"/>
          </a:xfrm>
          <a:prstGeom prst="rect">
            <a:avLst/>
          </a:prstGeom>
          <a:solidFill>
            <a:srgbClr val="99FF99"/>
          </a:solidFill>
          <a:ln>
            <a:solidFill>
              <a:schemeClr val="tx1"/>
            </a:solidFill>
          </a:ln>
        </p:spPr>
        <p:txBody>
          <a:bodyPr wrap="square" lIns="36000" tIns="36000" rIns="36000" bIns="36000" rtlCol="0">
            <a:spAutoFit/>
          </a:bodyPr>
          <a:lstStyle/>
          <a:p>
            <a:r>
              <a:rPr kumimoji="1" lang="en-US" altLang="ja-JP" sz="1050" dirty="0" smtClean="0">
                <a:latin typeface="HG丸ｺﾞｼｯｸM-PRO" pitchFamily="50" charset="-128"/>
                <a:ea typeface="HG丸ｺﾞｼｯｸM-PRO" pitchFamily="50" charset="-128"/>
              </a:rPr>
              <a:t>Tech. Development</a:t>
            </a:r>
          </a:p>
          <a:p>
            <a:r>
              <a:rPr lang="en-US" altLang="ja-JP" sz="1050" dirty="0" smtClean="0">
                <a:latin typeface="HG丸ｺﾞｼｯｸM-PRO" pitchFamily="50" charset="-128"/>
                <a:ea typeface="HG丸ｺﾞｼｯｸM-PRO" pitchFamily="50" charset="-128"/>
              </a:rPr>
              <a:t>for durability life</a:t>
            </a:r>
            <a:endParaRPr kumimoji="1" lang="en-US" altLang="ja-JP" sz="1050" dirty="0" smtClean="0">
              <a:latin typeface="HG丸ｺﾞｼｯｸM-PRO" pitchFamily="50" charset="-128"/>
              <a:ea typeface="HG丸ｺﾞｼｯｸM-PRO" pitchFamily="50" charset="-128"/>
            </a:endParaRPr>
          </a:p>
          <a:p>
            <a:r>
              <a:rPr kumimoji="1" lang="ja-JP" altLang="en-US" sz="1050" dirty="0" smtClean="0">
                <a:latin typeface="HG丸ｺﾞｼｯｸM-PRO" pitchFamily="50" charset="-128"/>
                <a:ea typeface="HG丸ｺﾞｼｯｸM-PRO" pitchFamily="50" charset="-128"/>
              </a:rPr>
              <a:t>（</a:t>
            </a:r>
            <a:r>
              <a:rPr lang="en-US" altLang="ja-JP" sz="1050" dirty="0" smtClean="0">
                <a:latin typeface="HG丸ｺﾞｼｯｸM-PRO" pitchFamily="50" charset="-128"/>
                <a:ea typeface="HG丸ｺﾞｼｯｸM-PRO" pitchFamily="50" charset="-128"/>
              </a:rPr>
              <a:t>H</a:t>
            </a:r>
            <a:r>
              <a:rPr kumimoji="1" lang="en-US" altLang="ja-JP" sz="1050" dirty="0" smtClean="0">
                <a:latin typeface="HG丸ｺﾞｼｯｸM-PRO" pitchFamily="50" charset="-128"/>
                <a:ea typeface="HG丸ｺﾞｼｯｸM-PRO" pitchFamily="50" charset="-128"/>
              </a:rPr>
              <a:t>ose </a:t>
            </a:r>
            <a:r>
              <a:rPr lang="en-US" altLang="ja-JP" sz="1050" dirty="0" smtClean="0">
                <a:latin typeface="HG丸ｺﾞｼｯｸM-PRO" pitchFamily="50" charset="-128"/>
                <a:ea typeface="HG丸ｺﾞｼｯｸM-PRO" pitchFamily="50" charset="-128"/>
              </a:rPr>
              <a:t>etc.</a:t>
            </a:r>
            <a:r>
              <a:rPr kumimoji="1" lang="ja-JP" altLang="en-US" sz="1050" dirty="0" smtClean="0">
                <a:latin typeface="HG丸ｺﾞｼｯｸM-PRO" pitchFamily="50" charset="-128"/>
                <a:ea typeface="HG丸ｺﾞｼｯｸM-PRO" pitchFamily="50" charset="-128"/>
              </a:rPr>
              <a:t>）</a:t>
            </a:r>
            <a:endParaRPr kumimoji="1" lang="ja-JP" altLang="en-US" sz="1050" dirty="0">
              <a:latin typeface="HG丸ｺﾞｼｯｸM-PRO" pitchFamily="50" charset="-128"/>
              <a:ea typeface="HG丸ｺﾞｼｯｸM-PRO" pitchFamily="50" charset="-128"/>
            </a:endParaRPr>
          </a:p>
        </p:txBody>
      </p:sp>
      <p:sp>
        <p:nvSpPr>
          <p:cNvPr id="41" name="テキスト ボックス 40"/>
          <p:cNvSpPr txBox="1"/>
          <p:nvPr/>
        </p:nvSpPr>
        <p:spPr>
          <a:xfrm>
            <a:off x="4088904" y="4869160"/>
            <a:ext cx="1656184" cy="557451"/>
          </a:xfrm>
          <a:prstGeom prst="rect">
            <a:avLst/>
          </a:prstGeom>
          <a:solidFill>
            <a:srgbClr val="99FF99"/>
          </a:solidFill>
          <a:ln>
            <a:solidFill>
              <a:schemeClr val="tx1"/>
            </a:solidFill>
          </a:ln>
        </p:spPr>
        <p:txBody>
          <a:bodyPr wrap="square" lIns="36000" tIns="36000" rIns="36000" bIns="36000" rtlCol="0">
            <a:spAutoFit/>
          </a:bodyPr>
          <a:lstStyle/>
          <a:p>
            <a:r>
              <a:rPr lang="en-US" altLang="ja-JP" sz="1050" dirty="0" smtClean="0">
                <a:latin typeface="HG丸ｺﾞｼｯｸM-PRO" pitchFamily="50" charset="-128"/>
                <a:ea typeface="HG丸ｺﾞｼｯｸM-PRO" pitchFamily="50" charset="-128"/>
              </a:rPr>
              <a:t>Reinforcement of</a:t>
            </a:r>
          </a:p>
          <a:p>
            <a:r>
              <a:rPr lang="en-US" altLang="ja-JP" sz="1050" dirty="0" smtClean="0">
                <a:latin typeface="HG丸ｺﾞｼｯｸM-PRO" pitchFamily="50" charset="-128"/>
                <a:ea typeface="HG丸ｺﾞｼｯｸM-PRO" pitchFamily="50" charset="-128"/>
              </a:rPr>
              <a:t> preparing for natural disaster, thunder etc.</a:t>
            </a:r>
          </a:p>
        </p:txBody>
      </p:sp>
      <p:sp>
        <p:nvSpPr>
          <p:cNvPr id="42" name="テキスト ボックス 41"/>
          <p:cNvSpPr txBox="1"/>
          <p:nvPr/>
        </p:nvSpPr>
        <p:spPr>
          <a:xfrm>
            <a:off x="7005228" y="2816932"/>
            <a:ext cx="1294191" cy="395869"/>
          </a:xfrm>
          <a:prstGeom prst="rect">
            <a:avLst/>
          </a:prstGeom>
          <a:solidFill>
            <a:srgbClr val="99FF99"/>
          </a:solidFill>
          <a:ln>
            <a:solidFill>
              <a:schemeClr val="tx1"/>
            </a:solidFill>
          </a:ln>
        </p:spPr>
        <p:txBody>
          <a:bodyPr wrap="none" lIns="36000" tIns="36000" rIns="36000" bIns="36000" rtlCol="0">
            <a:spAutoFit/>
          </a:bodyPr>
          <a:lstStyle/>
          <a:p>
            <a:r>
              <a:rPr lang="en-US" altLang="ja-JP" sz="1050" dirty="0" smtClean="0">
                <a:latin typeface="HG丸ｺﾞｼｯｸM-PRO" pitchFamily="50" charset="-128"/>
                <a:ea typeface="HG丸ｺﾞｼｯｸM-PRO" pitchFamily="50" charset="-128"/>
              </a:rPr>
              <a:t>Seamless pipe etc</a:t>
            </a:r>
            <a:endParaRPr kumimoji="1" lang="en-US" altLang="ja-JP" sz="1050" dirty="0" smtClean="0">
              <a:latin typeface="HG丸ｺﾞｼｯｸM-PRO" pitchFamily="50" charset="-128"/>
              <a:ea typeface="HG丸ｺﾞｼｯｸM-PRO" pitchFamily="50" charset="-128"/>
            </a:endParaRPr>
          </a:p>
          <a:p>
            <a:r>
              <a:rPr kumimoji="1" lang="en-US" altLang="ja-JP" sz="1050" dirty="0" smtClean="0">
                <a:latin typeface="HG丸ｺﾞｼｯｸM-PRO" pitchFamily="50" charset="-128"/>
                <a:ea typeface="HG丸ｺﾞｼｯｸM-PRO" pitchFamily="50" charset="-128"/>
              </a:rPr>
              <a:t>to reduce leak</a:t>
            </a:r>
            <a:endParaRPr kumimoji="1" lang="ja-JP" altLang="en-US" sz="1050" dirty="0">
              <a:latin typeface="HG丸ｺﾞｼｯｸM-PRO" pitchFamily="50" charset="-128"/>
              <a:ea typeface="HG丸ｺﾞｼｯｸM-PRO" pitchFamily="50" charset="-128"/>
            </a:endParaRPr>
          </a:p>
        </p:txBody>
      </p:sp>
      <p:sp>
        <p:nvSpPr>
          <p:cNvPr id="43" name="テキスト ボックス 42"/>
          <p:cNvSpPr txBox="1"/>
          <p:nvPr/>
        </p:nvSpPr>
        <p:spPr>
          <a:xfrm>
            <a:off x="6094740" y="5337212"/>
            <a:ext cx="1368152" cy="557451"/>
          </a:xfrm>
          <a:prstGeom prst="rect">
            <a:avLst/>
          </a:prstGeom>
          <a:solidFill>
            <a:schemeClr val="bg1"/>
          </a:solidFill>
          <a:ln>
            <a:solidFill>
              <a:schemeClr val="tx1"/>
            </a:solidFill>
          </a:ln>
        </p:spPr>
        <p:txBody>
          <a:bodyPr wrap="square" lIns="36000" tIns="36000" rIns="36000" bIns="36000" rtlCol="0">
            <a:spAutoFit/>
          </a:bodyPr>
          <a:lstStyle/>
          <a:p>
            <a:r>
              <a:rPr lang="en-US" altLang="ja-JP" sz="1050" dirty="0" err="1" smtClean="0">
                <a:latin typeface="HG丸ｺﾞｼｯｸM-PRO" pitchFamily="50" charset="-128"/>
                <a:ea typeface="HG丸ｺﾞｼｯｸM-PRO" pitchFamily="50" charset="-128"/>
              </a:rPr>
              <a:t>Eenhancement</a:t>
            </a:r>
            <a:r>
              <a:rPr kumimoji="1" lang="en-US" altLang="ja-JP" sz="1050" dirty="0" smtClean="0">
                <a:latin typeface="HG丸ｺﾞｼｯｸM-PRO" pitchFamily="50" charset="-128"/>
                <a:ea typeface="HG丸ｺﾞｼｯｸM-PRO" pitchFamily="50" charset="-128"/>
              </a:rPr>
              <a:t> of knowledge for Hydrogen Safety</a:t>
            </a:r>
          </a:p>
        </p:txBody>
      </p:sp>
      <p:sp>
        <p:nvSpPr>
          <p:cNvPr id="44" name="テキスト ボックス 43"/>
          <p:cNvSpPr txBox="1"/>
          <p:nvPr/>
        </p:nvSpPr>
        <p:spPr>
          <a:xfrm>
            <a:off x="5889104" y="4617132"/>
            <a:ext cx="828092" cy="395869"/>
          </a:xfrm>
          <a:prstGeom prst="rect">
            <a:avLst/>
          </a:prstGeom>
          <a:solidFill>
            <a:srgbClr val="99FF99"/>
          </a:solidFill>
          <a:ln w="57150">
            <a:solidFill>
              <a:srgbClr val="FF0000"/>
            </a:solidFill>
          </a:ln>
        </p:spPr>
        <p:txBody>
          <a:bodyPr wrap="square" lIns="36000" tIns="36000" rIns="36000" bIns="36000" rtlCol="0">
            <a:spAutoFit/>
          </a:bodyPr>
          <a:lstStyle/>
          <a:p>
            <a:r>
              <a:rPr lang="en-US" altLang="ja-JP" sz="1050" b="1" dirty="0" smtClean="0">
                <a:solidFill>
                  <a:srgbClr val="0000CC"/>
                </a:solidFill>
                <a:effectLst>
                  <a:outerShdw blurRad="38100" dist="38100" dir="2700000" algn="tl">
                    <a:srgbClr val="000000">
                      <a:alpha val="43137"/>
                    </a:srgbClr>
                  </a:outerShdw>
                </a:effectLst>
              </a:rPr>
              <a:t>Outreach Activity</a:t>
            </a:r>
            <a:endParaRPr lang="ja-JP" altLang="en-US" sz="1050" b="1" dirty="0">
              <a:solidFill>
                <a:srgbClr val="0000CC"/>
              </a:solidFill>
              <a:effectLst>
                <a:outerShdw blurRad="38100" dist="38100" dir="2700000" algn="tl">
                  <a:srgbClr val="000000">
                    <a:alpha val="43137"/>
                  </a:srgbClr>
                </a:outerShdw>
              </a:effectLst>
            </a:endParaRPr>
          </a:p>
        </p:txBody>
      </p:sp>
      <p:cxnSp>
        <p:nvCxnSpPr>
          <p:cNvPr id="45" name="直線矢印コネクタ 44"/>
          <p:cNvCxnSpPr>
            <a:stCxn id="39" idx="1"/>
          </p:cNvCxnSpPr>
          <p:nvPr/>
        </p:nvCxnSpPr>
        <p:spPr>
          <a:xfrm flipH="1" flipV="1">
            <a:off x="7941332" y="3573016"/>
            <a:ext cx="216025" cy="638766"/>
          </a:xfrm>
          <a:prstGeom prst="straightConnector1">
            <a:avLst/>
          </a:prstGeom>
          <a:ln w="25400">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46" name="テキスト ボックス 45"/>
          <p:cNvSpPr txBox="1"/>
          <p:nvPr/>
        </p:nvSpPr>
        <p:spPr>
          <a:xfrm>
            <a:off x="6177136" y="3268463"/>
            <a:ext cx="1440160" cy="880617"/>
          </a:xfrm>
          <a:prstGeom prst="rect">
            <a:avLst/>
          </a:prstGeom>
          <a:solidFill>
            <a:srgbClr val="99FF99"/>
          </a:solidFill>
          <a:ln>
            <a:solidFill>
              <a:schemeClr val="tx1"/>
            </a:solidFill>
          </a:ln>
        </p:spPr>
        <p:txBody>
          <a:bodyPr wrap="square" lIns="36000" tIns="36000" rIns="36000" bIns="36000" rtlCol="0">
            <a:spAutoFit/>
          </a:bodyPr>
          <a:lstStyle/>
          <a:p>
            <a:r>
              <a:rPr lang="ja-JP" altLang="en-US" sz="1050" dirty="0" smtClean="0">
                <a:latin typeface="HG丸ｺﾞｼｯｸM-PRO" pitchFamily="50" charset="-128"/>
                <a:ea typeface="HG丸ｺﾞｼｯｸM-PRO" pitchFamily="50" charset="-128"/>
              </a:rPr>
              <a:t>･</a:t>
            </a:r>
            <a:r>
              <a:rPr kumimoji="1" lang="en-US" altLang="ja-JP" sz="1050" dirty="0" smtClean="0">
                <a:latin typeface="HG丸ｺﾞｼｯｸM-PRO" pitchFamily="50" charset="-128"/>
                <a:ea typeface="HG丸ｺﾞｼｯｸM-PRO" pitchFamily="50" charset="-128"/>
              </a:rPr>
              <a:t>Development of new structural materials</a:t>
            </a:r>
          </a:p>
          <a:p>
            <a:r>
              <a:rPr lang="ja-JP" altLang="en-US" sz="1050" dirty="0" smtClean="0">
                <a:latin typeface="HG丸ｺﾞｼｯｸM-PRO" pitchFamily="50" charset="-128"/>
                <a:ea typeface="HG丸ｺﾞｼｯｸM-PRO" pitchFamily="50" charset="-128"/>
              </a:rPr>
              <a:t>･</a:t>
            </a:r>
            <a:r>
              <a:rPr lang="en-US" altLang="ja-JP" sz="1050" dirty="0" smtClean="0">
                <a:latin typeface="HG丸ｺﾞｼｯｸM-PRO" pitchFamily="50" charset="-128"/>
                <a:ea typeface="HG丸ｺﾞｼｯｸM-PRO" pitchFamily="50" charset="-128"/>
              </a:rPr>
              <a:t>Review of design factor</a:t>
            </a:r>
            <a:endParaRPr kumimoji="1" lang="ja-JP" altLang="en-US" sz="1050" dirty="0">
              <a:latin typeface="HG丸ｺﾞｼｯｸM-PRO" pitchFamily="50" charset="-128"/>
              <a:ea typeface="HG丸ｺﾞｼｯｸM-PRO" pitchFamily="50" charset="-128"/>
            </a:endParaRPr>
          </a:p>
        </p:txBody>
      </p:sp>
      <p:sp>
        <p:nvSpPr>
          <p:cNvPr id="47" name="テキスト ボックス 46"/>
          <p:cNvSpPr txBox="1"/>
          <p:nvPr/>
        </p:nvSpPr>
        <p:spPr>
          <a:xfrm>
            <a:off x="5493060" y="1880828"/>
            <a:ext cx="1347698" cy="395869"/>
          </a:xfrm>
          <a:prstGeom prst="rect">
            <a:avLst/>
          </a:prstGeom>
          <a:solidFill>
            <a:srgbClr val="99FF99"/>
          </a:solidFill>
          <a:ln>
            <a:solidFill>
              <a:schemeClr val="tx1"/>
            </a:solidFill>
          </a:ln>
        </p:spPr>
        <p:txBody>
          <a:bodyPr wrap="square" lIns="36000" tIns="36000" rIns="36000" bIns="36000" rtlCol="0">
            <a:spAutoFit/>
          </a:bodyPr>
          <a:lstStyle/>
          <a:p>
            <a:r>
              <a:rPr kumimoji="1" lang="en-US" altLang="ja-JP" sz="1050" dirty="0" smtClean="0">
                <a:latin typeface="HG丸ｺﾞｼｯｸM-PRO" pitchFamily="50" charset="-128"/>
                <a:ea typeface="HG丸ｺﾞｼｯｸM-PRO" pitchFamily="50" charset="-128"/>
              </a:rPr>
              <a:t>Reduction of parts to reduce the risk</a:t>
            </a:r>
          </a:p>
        </p:txBody>
      </p:sp>
      <p:sp>
        <p:nvSpPr>
          <p:cNvPr id="48" name="テキスト ボックス 47"/>
          <p:cNvSpPr txBox="1"/>
          <p:nvPr/>
        </p:nvSpPr>
        <p:spPr>
          <a:xfrm>
            <a:off x="5313040" y="2600908"/>
            <a:ext cx="1135495" cy="395869"/>
          </a:xfrm>
          <a:prstGeom prst="rect">
            <a:avLst/>
          </a:prstGeom>
          <a:solidFill>
            <a:srgbClr val="99FF99"/>
          </a:solidFill>
          <a:ln>
            <a:solidFill>
              <a:schemeClr val="tx1"/>
            </a:solidFill>
          </a:ln>
        </p:spPr>
        <p:txBody>
          <a:bodyPr wrap="none" lIns="36000" tIns="36000" rIns="36000" bIns="36000" rtlCol="0">
            <a:spAutoFit/>
          </a:bodyPr>
          <a:lstStyle/>
          <a:p>
            <a:r>
              <a:rPr kumimoji="1" lang="en-US" altLang="ja-JP" sz="1050" dirty="0" smtClean="0">
                <a:latin typeface="HG丸ｺﾞｼｯｸM-PRO" pitchFamily="50" charset="-128"/>
                <a:ea typeface="HG丸ｺﾞｼｯｸM-PRO" pitchFamily="50" charset="-128"/>
              </a:rPr>
              <a:t>High-frequency</a:t>
            </a:r>
          </a:p>
          <a:p>
            <a:r>
              <a:rPr kumimoji="1" lang="en-US" altLang="ja-JP" sz="1050" dirty="0" smtClean="0">
                <a:latin typeface="HG丸ｺﾞｼｯｸM-PRO" pitchFamily="50" charset="-128"/>
                <a:ea typeface="HG丸ｺﾞｼｯｸM-PRO" pitchFamily="50" charset="-128"/>
              </a:rPr>
              <a:t> Inspection</a:t>
            </a:r>
            <a:endParaRPr kumimoji="1" lang="ja-JP" altLang="en-US" sz="1050" dirty="0">
              <a:latin typeface="HG丸ｺﾞｼｯｸM-PRO" pitchFamily="50" charset="-128"/>
              <a:ea typeface="HG丸ｺﾞｼｯｸM-PRO" pitchFamily="50" charset="-128"/>
            </a:endParaRPr>
          </a:p>
        </p:txBody>
      </p:sp>
      <p:cxnSp>
        <p:nvCxnSpPr>
          <p:cNvPr id="49" name="直線矢印コネクタ 48"/>
          <p:cNvCxnSpPr>
            <a:stCxn id="46" idx="0"/>
            <a:endCxn id="42" idx="1"/>
          </p:cNvCxnSpPr>
          <p:nvPr/>
        </p:nvCxnSpPr>
        <p:spPr>
          <a:xfrm flipV="1">
            <a:off x="6897216" y="3014867"/>
            <a:ext cx="108012" cy="253596"/>
          </a:xfrm>
          <a:prstGeom prst="straightConnector1">
            <a:avLst/>
          </a:prstGeom>
          <a:ln w="25400">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50" name="直線矢印コネクタ 49"/>
          <p:cNvCxnSpPr/>
          <p:nvPr/>
        </p:nvCxnSpPr>
        <p:spPr>
          <a:xfrm>
            <a:off x="4520952" y="3140968"/>
            <a:ext cx="205636" cy="432048"/>
          </a:xfrm>
          <a:prstGeom prst="straightConnector1">
            <a:avLst/>
          </a:prstGeom>
          <a:ln w="2540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51" name="直線矢印コネクタ 50"/>
          <p:cNvCxnSpPr>
            <a:stCxn id="40" idx="0"/>
          </p:cNvCxnSpPr>
          <p:nvPr/>
        </p:nvCxnSpPr>
        <p:spPr>
          <a:xfrm flipV="1">
            <a:off x="7411783" y="3663637"/>
            <a:ext cx="277521" cy="504056"/>
          </a:xfrm>
          <a:prstGeom prst="straightConnector1">
            <a:avLst/>
          </a:prstGeom>
          <a:ln w="25400">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52" name="六角形 51"/>
          <p:cNvSpPr/>
          <p:nvPr/>
        </p:nvSpPr>
        <p:spPr>
          <a:xfrm>
            <a:off x="4747370" y="3006614"/>
            <a:ext cx="1336469" cy="1152128"/>
          </a:xfrm>
          <a:prstGeom prst="hexag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3" name="テキスト ボックス 52"/>
          <p:cNvSpPr txBox="1"/>
          <p:nvPr/>
        </p:nvSpPr>
        <p:spPr>
          <a:xfrm>
            <a:off x="5097016" y="2996952"/>
            <a:ext cx="684076" cy="195814"/>
          </a:xfrm>
          <a:prstGeom prst="rect">
            <a:avLst/>
          </a:prstGeom>
          <a:noFill/>
          <a:ln>
            <a:noFill/>
          </a:ln>
        </p:spPr>
        <p:txBody>
          <a:bodyPr wrap="square" lIns="36000" tIns="36000" rIns="36000" bIns="36000" rtlCol="0">
            <a:spAutoFit/>
          </a:bodyPr>
          <a:lstStyle/>
          <a:p>
            <a:pPr marL="85725" indent="-85725"/>
            <a:r>
              <a:rPr lang="en-US" altLang="ja-JP" sz="800" dirty="0" smtClean="0">
                <a:latin typeface="HG丸ｺﾞｼｯｸM-PRO" pitchFamily="50" charset="-128"/>
                <a:ea typeface="HG丸ｺﾞｼｯｸM-PRO" pitchFamily="50" charset="-128"/>
              </a:rPr>
              <a:t>Database</a:t>
            </a:r>
            <a:endParaRPr kumimoji="1" lang="ja-JP" altLang="en-US" sz="800" dirty="0">
              <a:latin typeface="HG丸ｺﾞｼｯｸM-PRO" pitchFamily="50" charset="-128"/>
              <a:ea typeface="HG丸ｺﾞｼｯｸM-PRO" pitchFamily="50" charset="-128"/>
            </a:endParaRPr>
          </a:p>
        </p:txBody>
      </p:sp>
      <p:sp>
        <p:nvSpPr>
          <p:cNvPr id="54" name="六角形 53"/>
          <p:cNvSpPr/>
          <p:nvPr/>
        </p:nvSpPr>
        <p:spPr>
          <a:xfrm>
            <a:off x="4953732" y="3182532"/>
            <a:ext cx="927720" cy="799758"/>
          </a:xfrm>
          <a:prstGeom prst="hexagon">
            <a:avLst/>
          </a:prstGeom>
          <a:solidFill>
            <a:srgbClr val="FFC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5" name="テキスト ボックス 54"/>
          <p:cNvSpPr txBox="1"/>
          <p:nvPr/>
        </p:nvSpPr>
        <p:spPr>
          <a:xfrm>
            <a:off x="7678916" y="1412776"/>
            <a:ext cx="1481496" cy="400110"/>
          </a:xfrm>
          <a:prstGeom prst="rect">
            <a:avLst/>
          </a:prstGeom>
          <a:solidFill>
            <a:schemeClr val="bg1"/>
          </a:solidFill>
          <a:ln w="38100">
            <a:solidFill>
              <a:srgbClr val="FFFF00"/>
            </a:solidFill>
          </a:ln>
        </p:spPr>
        <p:txBody>
          <a:bodyPr wrap="none" rtlCol="0">
            <a:spAutoFit/>
          </a:bodyPr>
          <a:lstStyle/>
          <a:p>
            <a:r>
              <a:rPr lang="en-US" altLang="ja-JP" sz="2000" b="1" dirty="0" smtClean="0">
                <a:latin typeface="HG丸ｺﾞｼｯｸM-PRO" pitchFamily="50" charset="-128"/>
                <a:ea typeface="HG丸ｺﾞｼｯｸM-PRO" pitchFamily="50" charset="-128"/>
              </a:rPr>
              <a:t>Hardware</a:t>
            </a:r>
            <a:endParaRPr kumimoji="1" lang="ja-JP" altLang="en-US" sz="2000" b="1" dirty="0">
              <a:latin typeface="HG丸ｺﾞｼｯｸM-PRO" pitchFamily="50" charset="-128"/>
              <a:ea typeface="HG丸ｺﾞｼｯｸM-PRO" pitchFamily="50" charset="-128"/>
            </a:endParaRPr>
          </a:p>
        </p:txBody>
      </p:sp>
      <p:sp>
        <p:nvSpPr>
          <p:cNvPr id="56" name="テキスト ボックス 55"/>
          <p:cNvSpPr txBox="1"/>
          <p:nvPr/>
        </p:nvSpPr>
        <p:spPr>
          <a:xfrm>
            <a:off x="992560" y="1844824"/>
            <a:ext cx="1391728" cy="400110"/>
          </a:xfrm>
          <a:prstGeom prst="rect">
            <a:avLst/>
          </a:prstGeom>
          <a:solidFill>
            <a:schemeClr val="bg1"/>
          </a:solidFill>
          <a:ln w="38100">
            <a:solidFill>
              <a:srgbClr val="92D050"/>
            </a:solidFill>
          </a:ln>
        </p:spPr>
        <p:txBody>
          <a:bodyPr wrap="none" rtlCol="0">
            <a:spAutoFit/>
          </a:bodyPr>
          <a:lstStyle/>
          <a:p>
            <a:r>
              <a:rPr lang="en-US" altLang="ja-JP" sz="2000" b="1" dirty="0" smtClean="0">
                <a:latin typeface="HG丸ｺﾞｼｯｸM-PRO" pitchFamily="50" charset="-128"/>
                <a:ea typeface="HG丸ｺﾞｼｯｸM-PRO" pitchFamily="50" charset="-128"/>
              </a:rPr>
              <a:t>Software</a:t>
            </a:r>
            <a:endParaRPr kumimoji="1" lang="ja-JP" altLang="en-US" sz="2000" b="1" dirty="0">
              <a:latin typeface="HG丸ｺﾞｼｯｸM-PRO" pitchFamily="50" charset="-128"/>
              <a:ea typeface="HG丸ｺﾞｼｯｸM-PRO" pitchFamily="50" charset="-128"/>
            </a:endParaRPr>
          </a:p>
        </p:txBody>
      </p:sp>
      <p:sp>
        <p:nvSpPr>
          <p:cNvPr id="57" name="テキスト ボックス 56"/>
          <p:cNvSpPr txBox="1"/>
          <p:nvPr/>
        </p:nvSpPr>
        <p:spPr>
          <a:xfrm>
            <a:off x="4196916" y="6201308"/>
            <a:ext cx="2680542" cy="400110"/>
          </a:xfrm>
          <a:prstGeom prst="rect">
            <a:avLst/>
          </a:prstGeom>
          <a:solidFill>
            <a:schemeClr val="bg1"/>
          </a:solidFill>
          <a:ln w="38100">
            <a:solidFill>
              <a:srgbClr val="FF6699"/>
            </a:solidFill>
          </a:ln>
        </p:spPr>
        <p:txBody>
          <a:bodyPr wrap="none" rtlCol="0">
            <a:spAutoFit/>
          </a:bodyPr>
          <a:lstStyle/>
          <a:p>
            <a:r>
              <a:rPr kumimoji="1" lang="en-US" altLang="ja-JP" sz="2000" b="1" dirty="0" smtClean="0">
                <a:latin typeface="HG丸ｺﾞｼｯｸM-PRO" pitchFamily="50" charset="-128"/>
                <a:ea typeface="HG丸ｺﾞｼｯｸM-PRO" pitchFamily="50" charset="-128"/>
              </a:rPr>
              <a:t>Social Acceptability</a:t>
            </a:r>
            <a:endParaRPr kumimoji="1" lang="ja-JP" altLang="en-US" sz="2000" b="1" dirty="0">
              <a:latin typeface="HG丸ｺﾞｼｯｸM-PRO" pitchFamily="50" charset="-128"/>
              <a:ea typeface="HG丸ｺﾞｼｯｸM-PRO" pitchFamily="50" charset="-128"/>
            </a:endParaRPr>
          </a:p>
        </p:txBody>
      </p:sp>
      <p:sp>
        <p:nvSpPr>
          <p:cNvPr id="58" name="ストライプ矢印 57"/>
          <p:cNvSpPr/>
          <p:nvPr/>
        </p:nvSpPr>
        <p:spPr>
          <a:xfrm rot="9150049">
            <a:off x="2438751" y="4397237"/>
            <a:ext cx="3018963" cy="296988"/>
          </a:xfrm>
          <a:prstGeom prst="stripedRightArrow">
            <a:avLst>
              <a:gd name="adj1" fmla="val 50000"/>
              <a:gd name="adj2" fmla="val 79101"/>
            </a:avLst>
          </a:prstGeom>
          <a:gradFill flip="none" rotWithShape="1">
            <a:gsLst>
              <a:gs pos="0">
                <a:schemeClr val="accent1">
                  <a:lumMod val="75000"/>
                </a:schemeClr>
              </a:gs>
              <a:gs pos="53000">
                <a:srgbClr val="D4DEFF"/>
              </a:gs>
              <a:gs pos="83000">
                <a:srgbClr val="D4DEFF"/>
              </a:gs>
              <a:gs pos="100000">
                <a:srgbClr val="96AB94"/>
              </a:gs>
            </a:gsLst>
            <a:lin ang="8100000" scaled="1"/>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テキスト ボックス 58"/>
          <p:cNvSpPr txBox="1"/>
          <p:nvPr/>
        </p:nvSpPr>
        <p:spPr>
          <a:xfrm>
            <a:off x="3224808" y="3753211"/>
            <a:ext cx="1122671" cy="395869"/>
          </a:xfrm>
          <a:prstGeom prst="rect">
            <a:avLst/>
          </a:prstGeom>
          <a:solidFill>
            <a:srgbClr val="99FF99"/>
          </a:solidFill>
          <a:ln>
            <a:solidFill>
              <a:schemeClr val="tx1"/>
            </a:solidFill>
          </a:ln>
        </p:spPr>
        <p:txBody>
          <a:bodyPr wrap="none" lIns="36000" tIns="36000" rIns="36000" bIns="36000" rtlCol="0">
            <a:spAutoFit/>
          </a:bodyPr>
          <a:lstStyle/>
          <a:p>
            <a:r>
              <a:rPr lang="en-US" altLang="ja-JP" sz="1050" dirty="0" smtClean="0">
                <a:latin typeface="HG丸ｺﾞｼｯｸM-PRO" pitchFamily="50" charset="-128"/>
                <a:ea typeface="HG丸ｺﾞｼｯｸM-PRO" pitchFamily="50" charset="-128"/>
              </a:rPr>
              <a:t>Case study</a:t>
            </a:r>
          </a:p>
          <a:p>
            <a:r>
              <a:rPr lang="en-US" altLang="ja-JP" sz="1050" dirty="0" smtClean="0">
                <a:latin typeface="HG丸ｺﾞｼｯｸM-PRO" pitchFamily="50" charset="-128"/>
                <a:ea typeface="HG丸ｺﾞｼｯｸM-PRO" pitchFamily="50" charset="-128"/>
              </a:rPr>
              <a:t> for self-fueling</a:t>
            </a:r>
            <a:endParaRPr kumimoji="1" lang="ja-JP" altLang="en-US" sz="1050" dirty="0">
              <a:latin typeface="HG丸ｺﾞｼｯｸM-PRO" pitchFamily="50" charset="-128"/>
              <a:ea typeface="HG丸ｺﾞｼｯｸM-PRO" pitchFamily="50" charset="-128"/>
            </a:endParaRPr>
          </a:p>
        </p:txBody>
      </p:sp>
      <p:sp>
        <p:nvSpPr>
          <p:cNvPr id="60" name="テキスト ボックス 59"/>
          <p:cNvSpPr txBox="1"/>
          <p:nvPr/>
        </p:nvSpPr>
        <p:spPr>
          <a:xfrm>
            <a:off x="4772980" y="3284984"/>
            <a:ext cx="1337473" cy="626701"/>
          </a:xfrm>
          <a:prstGeom prst="rect">
            <a:avLst/>
          </a:prstGeom>
          <a:solidFill>
            <a:schemeClr val="bg1"/>
          </a:solidFill>
          <a:ln w="38100" cmpd="thickThin">
            <a:solidFill>
              <a:schemeClr val="tx1"/>
            </a:solidFill>
          </a:ln>
        </p:spPr>
        <p:txBody>
          <a:bodyPr wrap="none" lIns="36000" tIns="36000" rIns="36000" bIns="36000" rtlCol="0">
            <a:spAutoFit/>
          </a:bodyPr>
          <a:lstStyle/>
          <a:p>
            <a:pPr algn="ctr"/>
            <a:r>
              <a:rPr lang="en-US" altLang="ja-JP" sz="900" dirty="0" smtClean="0">
                <a:latin typeface="HG丸ｺﾞｼｯｸM-PRO" pitchFamily="50" charset="-128"/>
                <a:ea typeface="HG丸ｺﾞｼｯｸM-PRO" pitchFamily="50" charset="-128"/>
              </a:rPr>
              <a:t>Safety Handbook</a:t>
            </a:r>
          </a:p>
          <a:p>
            <a:pPr algn="ctr"/>
            <a:r>
              <a:rPr kumimoji="1" lang="en-US" altLang="ja-JP" sz="900" dirty="0" smtClean="0">
                <a:latin typeface="HG丸ｺﾞｼｯｸM-PRO" pitchFamily="50" charset="-128"/>
                <a:ea typeface="HG丸ｺﾞｼｯｸM-PRO" pitchFamily="50" charset="-128"/>
              </a:rPr>
              <a:t>Voluntary Standards </a:t>
            </a:r>
          </a:p>
          <a:p>
            <a:pPr algn="ctr"/>
            <a:r>
              <a:rPr lang="en-US" altLang="ja-JP" sz="900" dirty="0" smtClean="0">
                <a:latin typeface="HG丸ｺﾞｼｯｸM-PRO" pitchFamily="50" charset="-128"/>
                <a:ea typeface="HG丸ｺﾞｼｯｸM-PRO" pitchFamily="50" charset="-128"/>
              </a:rPr>
              <a:t>Etc.</a:t>
            </a:r>
            <a:endParaRPr kumimoji="1" lang="en-US" altLang="ja-JP" sz="900" dirty="0" smtClean="0">
              <a:latin typeface="HG丸ｺﾞｼｯｸM-PRO" pitchFamily="50" charset="-128"/>
              <a:ea typeface="HG丸ｺﾞｼｯｸM-PRO" pitchFamily="50" charset="-128"/>
            </a:endParaRPr>
          </a:p>
          <a:p>
            <a:pPr algn="ctr"/>
            <a:r>
              <a:rPr kumimoji="1" lang="en-US" altLang="ja-JP" sz="900" dirty="0" smtClean="0">
                <a:latin typeface="HG丸ｺﾞｼｯｸM-PRO" pitchFamily="50" charset="-128"/>
                <a:ea typeface="HG丸ｺﾞｼｯｸM-PRO" pitchFamily="50" charset="-128"/>
              </a:rPr>
              <a:t>(JHFC3)</a:t>
            </a:r>
          </a:p>
        </p:txBody>
      </p:sp>
      <p:sp>
        <p:nvSpPr>
          <p:cNvPr id="61" name="テキスト ボックス 60"/>
          <p:cNvSpPr txBox="1"/>
          <p:nvPr/>
        </p:nvSpPr>
        <p:spPr>
          <a:xfrm>
            <a:off x="8409384" y="5229200"/>
            <a:ext cx="468000" cy="234286"/>
          </a:xfrm>
          <a:prstGeom prst="rect">
            <a:avLst/>
          </a:prstGeom>
          <a:solidFill>
            <a:srgbClr val="99FF99"/>
          </a:solidFill>
          <a:ln>
            <a:solidFill>
              <a:schemeClr val="tx1"/>
            </a:solidFill>
          </a:ln>
        </p:spPr>
        <p:txBody>
          <a:bodyPr wrap="none" lIns="36000" tIns="36000" rIns="36000" bIns="36000" rtlCol="0">
            <a:spAutoFit/>
          </a:bodyPr>
          <a:lstStyle/>
          <a:p>
            <a:endParaRPr kumimoji="1" lang="ja-JP" altLang="en-US" sz="1050" dirty="0">
              <a:latin typeface="HG丸ｺﾞｼｯｸM-PRO" pitchFamily="50" charset="-128"/>
              <a:ea typeface="HG丸ｺﾞｼｯｸM-PRO" pitchFamily="50" charset="-128"/>
            </a:endParaRPr>
          </a:p>
        </p:txBody>
      </p:sp>
      <p:sp>
        <p:nvSpPr>
          <p:cNvPr id="62" name="テキスト ボックス 61"/>
          <p:cNvSpPr txBox="1"/>
          <p:nvPr/>
        </p:nvSpPr>
        <p:spPr>
          <a:xfrm>
            <a:off x="8862698" y="5218567"/>
            <a:ext cx="829321" cy="234286"/>
          </a:xfrm>
          <a:prstGeom prst="rect">
            <a:avLst/>
          </a:prstGeom>
          <a:noFill/>
          <a:ln>
            <a:noFill/>
          </a:ln>
        </p:spPr>
        <p:txBody>
          <a:bodyPr wrap="none" lIns="36000" tIns="36000" rIns="36000" bIns="36000" rtlCol="0">
            <a:spAutoFit/>
          </a:bodyPr>
          <a:lstStyle/>
          <a:p>
            <a:r>
              <a:rPr kumimoji="1" lang="en-US" altLang="ja-JP" sz="1050" dirty="0" smtClean="0">
                <a:latin typeface="HG丸ｺﾞｼｯｸM-PRO" pitchFamily="50" charset="-128"/>
                <a:ea typeface="HG丸ｺﾞｼｯｸM-PRO" pitchFamily="50" charset="-128"/>
              </a:rPr>
              <a:t>…Ongoing </a:t>
            </a:r>
            <a:endParaRPr kumimoji="1" lang="ja-JP" altLang="en-US" sz="1050" dirty="0">
              <a:latin typeface="HG丸ｺﾞｼｯｸM-PRO" pitchFamily="50" charset="-128"/>
              <a:ea typeface="HG丸ｺﾞｼｯｸM-PRO" pitchFamily="50" charset="-128"/>
            </a:endParaRPr>
          </a:p>
        </p:txBody>
      </p:sp>
      <p:sp>
        <p:nvSpPr>
          <p:cNvPr id="63" name="テキスト ボックス 62"/>
          <p:cNvSpPr txBox="1"/>
          <p:nvPr/>
        </p:nvSpPr>
        <p:spPr>
          <a:xfrm>
            <a:off x="6511225" y="1167201"/>
            <a:ext cx="1316633" cy="234286"/>
          </a:xfrm>
          <a:prstGeom prst="rect">
            <a:avLst/>
          </a:prstGeom>
          <a:solidFill>
            <a:schemeClr val="bg1"/>
          </a:solidFill>
          <a:ln>
            <a:solidFill>
              <a:schemeClr val="tx1"/>
            </a:solidFill>
          </a:ln>
        </p:spPr>
        <p:txBody>
          <a:bodyPr wrap="none" lIns="36000" tIns="36000" rIns="36000" bIns="36000" rtlCol="0">
            <a:spAutoFit/>
          </a:bodyPr>
          <a:lstStyle/>
          <a:p>
            <a:r>
              <a:rPr kumimoji="1" lang="en-US" altLang="ja-JP" sz="1050" dirty="0" smtClean="0">
                <a:latin typeface="HG丸ｺﾞｼｯｸM-PRO" pitchFamily="50" charset="-128"/>
                <a:ea typeface="HG丸ｺﾞｼｯｸM-PRO" pitchFamily="50" charset="-128"/>
              </a:rPr>
              <a:t>Automatic Fueling</a:t>
            </a:r>
            <a:endParaRPr kumimoji="1" lang="ja-JP" altLang="en-US" sz="1050" dirty="0">
              <a:latin typeface="HG丸ｺﾞｼｯｸM-PRO" pitchFamily="50" charset="-128"/>
              <a:ea typeface="HG丸ｺﾞｼｯｸM-PRO" pitchFamily="50" charset="-128"/>
            </a:endParaRPr>
          </a:p>
        </p:txBody>
      </p:sp>
      <p:sp>
        <p:nvSpPr>
          <p:cNvPr id="64" name="テキスト ボックス 63"/>
          <p:cNvSpPr txBox="1"/>
          <p:nvPr/>
        </p:nvSpPr>
        <p:spPr>
          <a:xfrm>
            <a:off x="3548844" y="4257092"/>
            <a:ext cx="1062976" cy="587385"/>
          </a:xfrm>
          <a:prstGeom prst="horizontalScroll">
            <a:avLst/>
          </a:prstGeom>
          <a:solidFill>
            <a:schemeClr val="bg1"/>
          </a:solidFill>
          <a:ln>
            <a:solidFill>
              <a:schemeClr val="accent2"/>
            </a:solidFill>
          </a:ln>
        </p:spPr>
        <p:txBody>
          <a:bodyPr wrap="none" lIns="36000" tIns="36000" rIns="36000" bIns="36000" rtlCol="0">
            <a:spAutoFit/>
          </a:bodyPr>
          <a:lstStyle/>
          <a:p>
            <a:r>
              <a:rPr kumimoji="1" lang="en-US" altLang="ja-JP" sz="1200" b="1" i="1" u="sng" dirty="0" smtClean="0">
                <a:solidFill>
                  <a:schemeClr val="accent2"/>
                </a:solidFill>
                <a:latin typeface="HG丸ｺﾞｼｯｸM-PRO" pitchFamily="50" charset="-128"/>
                <a:ea typeface="HG丸ｺﾞｼｯｸM-PRO" pitchFamily="50" charset="-128"/>
              </a:rPr>
              <a:t>2015</a:t>
            </a:r>
          </a:p>
          <a:p>
            <a:r>
              <a:rPr lang="en-US" altLang="ja-JP" sz="1200" b="1" i="1" u="sng" dirty="0" smtClean="0">
                <a:solidFill>
                  <a:schemeClr val="accent2"/>
                </a:solidFill>
                <a:latin typeface="HG丸ｺﾞｼｯｸM-PRO" pitchFamily="50" charset="-128"/>
                <a:ea typeface="HG丸ｺﾞｼｯｸM-PRO" pitchFamily="50" charset="-128"/>
              </a:rPr>
              <a:t>(Beginning)</a:t>
            </a:r>
            <a:endParaRPr kumimoji="1" lang="ja-JP" altLang="en-US" sz="1200" b="1" i="1" u="sng" dirty="0">
              <a:solidFill>
                <a:schemeClr val="accent2"/>
              </a:solidFill>
              <a:latin typeface="HG丸ｺﾞｼｯｸM-PRO" pitchFamily="50" charset="-128"/>
              <a:ea typeface="HG丸ｺﾞｼｯｸM-PRO" pitchFamily="50" charset="-128"/>
            </a:endParaRPr>
          </a:p>
        </p:txBody>
      </p:sp>
      <p:sp>
        <p:nvSpPr>
          <p:cNvPr id="65" name="テキスト ボックス 64"/>
          <p:cNvSpPr txBox="1"/>
          <p:nvPr/>
        </p:nvSpPr>
        <p:spPr>
          <a:xfrm>
            <a:off x="2648744" y="4509120"/>
            <a:ext cx="794756" cy="587385"/>
          </a:xfrm>
          <a:prstGeom prst="horizontalScroll">
            <a:avLst/>
          </a:prstGeom>
          <a:solidFill>
            <a:schemeClr val="bg1"/>
          </a:solidFill>
          <a:ln>
            <a:solidFill>
              <a:schemeClr val="accent1"/>
            </a:solidFill>
          </a:ln>
        </p:spPr>
        <p:txBody>
          <a:bodyPr wrap="none" lIns="36000" tIns="36000" rIns="36000" bIns="36000" rtlCol="0">
            <a:spAutoFit/>
          </a:bodyPr>
          <a:lstStyle/>
          <a:p>
            <a:r>
              <a:rPr kumimoji="1" lang="en-US" altLang="ja-JP" sz="1200" b="1" i="1" u="sng" dirty="0" smtClean="0">
                <a:solidFill>
                  <a:schemeClr val="accent1"/>
                </a:solidFill>
                <a:latin typeface="HG丸ｺﾞｼｯｸM-PRO" pitchFamily="50" charset="-128"/>
                <a:ea typeface="HG丸ｺﾞｼｯｸM-PRO" pitchFamily="50" charset="-128"/>
              </a:rPr>
              <a:t>2025</a:t>
            </a:r>
            <a:r>
              <a:rPr kumimoji="1" lang="ja-JP" altLang="en-US" sz="1200" b="1" i="1" u="sng" dirty="0" smtClean="0">
                <a:solidFill>
                  <a:schemeClr val="accent1"/>
                </a:solidFill>
                <a:latin typeface="HG丸ｺﾞｼｯｸM-PRO" pitchFamily="50" charset="-128"/>
                <a:ea typeface="HG丸ｺﾞｼｯｸM-PRO" pitchFamily="50" charset="-128"/>
              </a:rPr>
              <a:t>年</a:t>
            </a:r>
          </a:p>
          <a:p>
            <a:endParaRPr kumimoji="1" lang="ja-JP" altLang="en-US" sz="1200" b="1" i="1" u="sng" dirty="0">
              <a:solidFill>
                <a:schemeClr val="accent1"/>
              </a:solidFill>
              <a:latin typeface="HG丸ｺﾞｼｯｸM-PRO" pitchFamily="50" charset="-128"/>
              <a:ea typeface="HG丸ｺﾞｼｯｸM-PRO" pitchFamily="50" charset="-128"/>
            </a:endParaRPr>
          </a:p>
        </p:txBody>
      </p:sp>
      <p:sp>
        <p:nvSpPr>
          <p:cNvPr id="66" name="テキスト ボックス 65"/>
          <p:cNvSpPr txBox="1"/>
          <p:nvPr/>
        </p:nvSpPr>
        <p:spPr>
          <a:xfrm>
            <a:off x="3440832" y="2727533"/>
            <a:ext cx="1188132" cy="395869"/>
          </a:xfrm>
          <a:prstGeom prst="rect">
            <a:avLst/>
          </a:prstGeom>
          <a:solidFill>
            <a:srgbClr val="99FF99"/>
          </a:solidFill>
          <a:ln w="57150">
            <a:solidFill>
              <a:srgbClr val="FF0000"/>
            </a:solidFill>
          </a:ln>
        </p:spPr>
        <p:txBody>
          <a:bodyPr wrap="square" lIns="36000" tIns="36000" rIns="36000" bIns="36000" rtlCol="0">
            <a:spAutoFit/>
          </a:bodyPr>
          <a:lstStyle/>
          <a:p>
            <a:r>
              <a:rPr lang="en-US" altLang="ja-JP" sz="1050" b="1" dirty="0" smtClean="0">
                <a:solidFill>
                  <a:srgbClr val="0000CC"/>
                </a:solidFill>
                <a:effectLst>
                  <a:outerShdw blurRad="38100" dist="38100" dir="2700000" algn="tl">
                    <a:srgbClr val="000000">
                      <a:alpha val="43137"/>
                    </a:srgbClr>
                  </a:outerShdw>
                </a:effectLst>
              </a:rPr>
              <a:t>Sharing of Safety Information</a:t>
            </a:r>
            <a:endParaRPr lang="ja-JP" altLang="en-US" sz="1050" b="1" dirty="0">
              <a:solidFill>
                <a:srgbClr val="0000CC"/>
              </a:solidFill>
              <a:effectLst>
                <a:outerShdw blurRad="38100" dist="38100" dir="2700000" algn="tl">
                  <a:srgbClr val="000000">
                    <a:alpha val="43137"/>
                  </a:srgbClr>
                </a:outerShdw>
              </a:effectLst>
            </a:endParaRPr>
          </a:p>
        </p:txBody>
      </p:sp>
      <p:sp>
        <p:nvSpPr>
          <p:cNvPr id="67" name="テキスト ボックス 66"/>
          <p:cNvSpPr txBox="1"/>
          <p:nvPr/>
        </p:nvSpPr>
        <p:spPr>
          <a:xfrm>
            <a:off x="4634165" y="4208939"/>
            <a:ext cx="1146927" cy="557451"/>
          </a:xfrm>
          <a:prstGeom prst="rect">
            <a:avLst/>
          </a:prstGeom>
          <a:solidFill>
            <a:schemeClr val="bg1"/>
          </a:solidFill>
          <a:ln>
            <a:solidFill>
              <a:schemeClr val="tx1"/>
            </a:solidFill>
          </a:ln>
        </p:spPr>
        <p:txBody>
          <a:bodyPr wrap="square" lIns="36000" tIns="36000" rIns="36000" bIns="36000" rtlCol="0">
            <a:spAutoFit/>
          </a:bodyPr>
          <a:lstStyle/>
          <a:p>
            <a:r>
              <a:rPr lang="en-US" altLang="ja-JP" sz="1050" dirty="0" smtClean="0">
                <a:latin typeface="HG丸ｺﾞｼｯｸM-PRO" pitchFamily="50" charset="-128"/>
                <a:ea typeface="HG丸ｺﾞｼｯｸM-PRO" pitchFamily="50" charset="-128"/>
              </a:rPr>
              <a:t>Training system</a:t>
            </a:r>
          </a:p>
          <a:p>
            <a:r>
              <a:rPr lang="en-US" altLang="ja-JP" sz="1050" dirty="0" smtClean="0">
                <a:latin typeface="HG丸ｺﾞｼｯｸM-PRO" pitchFamily="50" charset="-128"/>
                <a:ea typeface="HG丸ｺﾞｼｯｸM-PRO" pitchFamily="50" charset="-128"/>
              </a:rPr>
              <a:t>for natural disaster</a:t>
            </a:r>
          </a:p>
        </p:txBody>
      </p:sp>
      <p:sp>
        <p:nvSpPr>
          <p:cNvPr id="68" name="円/楕円 67"/>
          <p:cNvSpPr/>
          <p:nvPr/>
        </p:nvSpPr>
        <p:spPr>
          <a:xfrm>
            <a:off x="2864768" y="2708176"/>
            <a:ext cx="568491" cy="432792"/>
          </a:xfrm>
          <a:prstGeom prst="ellipse">
            <a:avLst/>
          </a:prstGeom>
          <a:noFill/>
          <a:ln w="28575">
            <a:solidFill>
              <a:srgbClr val="FF0000"/>
            </a:solidFill>
          </a:ln>
        </p:spPr>
        <p:txBody>
          <a:bodyPr wrap="none" rtlCol="0" anchor="ctr">
            <a:spAutoFit/>
          </a:bodyPr>
          <a:lstStyle/>
          <a:p>
            <a:pPr algn="ctr" eaLnBrk="0" hangingPunct="0">
              <a:spcBef>
                <a:spcPts val="0"/>
              </a:spcBef>
            </a:pPr>
            <a:r>
              <a:rPr kumimoji="1" lang="en-US" altLang="ja-JP" sz="1400" b="1" dirty="0" smtClean="0">
                <a:solidFill>
                  <a:srgbClr val="FF0000"/>
                </a:solidFill>
                <a:effectLst>
                  <a:outerShdw blurRad="38100" dist="38100" dir="2700000" algn="tl">
                    <a:srgbClr val="000000">
                      <a:alpha val="43137"/>
                    </a:srgbClr>
                  </a:outerShdw>
                </a:effectLst>
                <a:latin typeface="Arial Unicode MS" pitchFamily="50" charset="-128"/>
                <a:ea typeface="Arial Unicode MS" pitchFamily="50" charset="-128"/>
                <a:cs typeface="Arial Unicode MS" pitchFamily="50" charset="-128"/>
              </a:rPr>
              <a:t>S2</a:t>
            </a:r>
            <a:endParaRPr kumimoji="1" lang="ja-JP" altLang="en-US" sz="1400" b="1" dirty="0" smtClean="0">
              <a:solidFill>
                <a:srgbClr val="FF0000"/>
              </a:solidFill>
              <a:effectLst>
                <a:outerShdw blurRad="38100" dist="38100" dir="2700000" algn="tl">
                  <a:srgbClr val="000000">
                    <a:alpha val="43137"/>
                  </a:srgbClr>
                </a:outerShdw>
              </a:effectLst>
              <a:latin typeface="Arial Unicode MS" pitchFamily="50" charset="-128"/>
              <a:ea typeface="Arial Unicode MS" pitchFamily="50" charset="-128"/>
              <a:cs typeface="Arial Unicode MS" pitchFamily="50" charset="-128"/>
            </a:endParaRPr>
          </a:p>
        </p:txBody>
      </p:sp>
      <p:sp>
        <p:nvSpPr>
          <p:cNvPr id="69" name="円/楕円 68"/>
          <p:cNvSpPr/>
          <p:nvPr/>
        </p:nvSpPr>
        <p:spPr>
          <a:xfrm>
            <a:off x="3656856" y="1952836"/>
            <a:ext cx="568491" cy="432792"/>
          </a:xfrm>
          <a:prstGeom prst="ellipse">
            <a:avLst/>
          </a:prstGeom>
          <a:noFill/>
          <a:ln w="28575">
            <a:solidFill>
              <a:srgbClr val="FF0000"/>
            </a:solidFill>
          </a:ln>
        </p:spPr>
        <p:txBody>
          <a:bodyPr wrap="none" rtlCol="0" anchor="ctr">
            <a:spAutoFit/>
          </a:bodyPr>
          <a:lstStyle/>
          <a:p>
            <a:pPr algn="ctr" eaLnBrk="0" hangingPunct="0">
              <a:spcBef>
                <a:spcPts val="0"/>
              </a:spcBef>
            </a:pPr>
            <a:r>
              <a:rPr kumimoji="1" lang="en-US" altLang="ja-JP" sz="1400" b="1" dirty="0" smtClean="0">
                <a:solidFill>
                  <a:srgbClr val="FF0000"/>
                </a:solidFill>
                <a:effectLst>
                  <a:outerShdw blurRad="38100" dist="38100" dir="2700000" algn="tl">
                    <a:srgbClr val="000000">
                      <a:alpha val="43137"/>
                    </a:srgbClr>
                  </a:outerShdw>
                </a:effectLst>
                <a:latin typeface="Arial Unicode MS" pitchFamily="50" charset="-128"/>
                <a:ea typeface="Arial Unicode MS" pitchFamily="50" charset="-128"/>
                <a:cs typeface="Arial Unicode MS" pitchFamily="50" charset="-128"/>
              </a:rPr>
              <a:t>S1</a:t>
            </a:r>
            <a:endParaRPr kumimoji="1" lang="ja-JP" altLang="en-US" sz="1400" b="1" dirty="0" smtClean="0">
              <a:solidFill>
                <a:srgbClr val="FF0000"/>
              </a:solidFill>
              <a:effectLst>
                <a:outerShdw blurRad="38100" dist="38100" dir="2700000" algn="tl">
                  <a:srgbClr val="000000">
                    <a:alpha val="43137"/>
                  </a:srgbClr>
                </a:outerShdw>
              </a:effectLst>
              <a:latin typeface="Arial Unicode MS" pitchFamily="50" charset="-128"/>
              <a:ea typeface="Arial Unicode MS" pitchFamily="50" charset="-128"/>
              <a:cs typeface="Arial Unicode MS" pitchFamily="50" charset="-128"/>
            </a:endParaRPr>
          </a:p>
        </p:txBody>
      </p:sp>
      <p:sp>
        <p:nvSpPr>
          <p:cNvPr id="70" name="円/楕円 69"/>
          <p:cNvSpPr/>
          <p:nvPr/>
        </p:nvSpPr>
        <p:spPr>
          <a:xfrm>
            <a:off x="5961112" y="4185084"/>
            <a:ext cx="568491" cy="432792"/>
          </a:xfrm>
          <a:prstGeom prst="ellipse">
            <a:avLst/>
          </a:prstGeom>
          <a:noFill/>
          <a:ln w="28575">
            <a:solidFill>
              <a:srgbClr val="FF0000"/>
            </a:solidFill>
          </a:ln>
        </p:spPr>
        <p:txBody>
          <a:bodyPr wrap="none" rtlCol="0" anchor="ctr">
            <a:spAutoFit/>
          </a:bodyPr>
          <a:lstStyle/>
          <a:p>
            <a:pPr algn="ctr" eaLnBrk="0" hangingPunct="0">
              <a:spcBef>
                <a:spcPts val="0"/>
              </a:spcBef>
            </a:pPr>
            <a:r>
              <a:rPr kumimoji="1" lang="en-US" altLang="ja-JP" sz="1400" b="1" dirty="0" smtClean="0">
                <a:solidFill>
                  <a:srgbClr val="FF0000"/>
                </a:solidFill>
                <a:effectLst>
                  <a:outerShdw blurRad="38100" dist="38100" dir="2700000" algn="tl">
                    <a:srgbClr val="000000">
                      <a:alpha val="43137"/>
                    </a:srgbClr>
                  </a:outerShdw>
                </a:effectLst>
                <a:latin typeface="Arial Unicode MS" pitchFamily="50" charset="-128"/>
                <a:ea typeface="Arial Unicode MS" pitchFamily="50" charset="-128"/>
                <a:cs typeface="Arial Unicode MS" pitchFamily="50" charset="-128"/>
              </a:rPr>
              <a:t>S3</a:t>
            </a:r>
            <a:endParaRPr kumimoji="1" lang="ja-JP" altLang="en-US" sz="1400" b="1" dirty="0" smtClean="0">
              <a:solidFill>
                <a:srgbClr val="FF0000"/>
              </a:solidFill>
              <a:effectLst>
                <a:outerShdw blurRad="38100" dist="38100" dir="2700000" algn="tl">
                  <a:srgbClr val="000000">
                    <a:alpha val="43137"/>
                  </a:srgbClr>
                </a:outerShdw>
              </a:effectLst>
              <a:latin typeface="Arial Unicode MS" pitchFamily="50" charset="-128"/>
              <a:ea typeface="Arial Unicode MS" pitchFamily="50" charset="-128"/>
              <a:cs typeface="Arial Unicode MS" pitchFamily="50" charset="-128"/>
            </a:endParaRPr>
          </a:p>
        </p:txBody>
      </p:sp>
      <p:sp>
        <p:nvSpPr>
          <p:cNvPr id="71" name="テキスト ボックス 70"/>
          <p:cNvSpPr txBox="1"/>
          <p:nvPr/>
        </p:nvSpPr>
        <p:spPr>
          <a:xfrm>
            <a:off x="6465168" y="2349055"/>
            <a:ext cx="1764196" cy="395869"/>
          </a:xfrm>
          <a:prstGeom prst="rect">
            <a:avLst/>
          </a:prstGeom>
          <a:solidFill>
            <a:srgbClr val="99FF99"/>
          </a:solidFill>
          <a:ln w="57150">
            <a:solidFill>
              <a:srgbClr val="FF0000"/>
            </a:solidFill>
          </a:ln>
        </p:spPr>
        <p:txBody>
          <a:bodyPr wrap="square" lIns="36000" tIns="36000" rIns="36000" bIns="36000" rtlCol="0">
            <a:spAutoFit/>
          </a:bodyPr>
          <a:lstStyle/>
          <a:p>
            <a:r>
              <a:rPr kumimoji="1" lang="en-US" altLang="ja-JP" sz="1050" dirty="0" smtClean="0">
                <a:latin typeface="HG丸ｺﾞｼｯｸM-PRO" pitchFamily="50" charset="-128"/>
                <a:ea typeface="HG丸ｺﾞｼｯｸM-PRO" pitchFamily="50" charset="-128"/>
              </a:rPr>
              <a:t>New </a:t>
            </a:r>
            <a:r>
              <a:rPr kumimoji="1" lang="en-US" altLang="ja-JP" sz="1050" dirty="0" err="1" smtClean="0">
                <a:latin typeface="HG丸ｺﾞｼｯｸM-PRO" pitchFamily="50" charset="-128"/>
                <a:ea typeface="HG丸ｺﾞｼｯｸM-PRO" pitchFamily="50" charset="-128"/>
              </a:rPr>
              <a:t>Tech.</a:t>
            </a:r>
            <a:r>
              <a:rPr lang="en-US" altLang="ja-JP" sz="1050" dirty="0" err="1" smtClean="0">
                <a:latin typeface="HG丸ｺﾞｼｯｸM-PRO" pitchFamily="50" charset="-128"/>
                <a:ea typeface="HG丸ｺﾞｼｯｸM-PRO" pitchFamily="50" charset="-128"/>
              </a:rPr>
              <a:t>Development</a:t>
            </a:r>
            <a:r>
              <a:rPr lang="en-US" altLang="ja-JP" sz="1050" dirty="0" smtClean="0">
                <a:latin typeface="HG丸ｺﾞｼｯｸM-PRO" pitchFamily="50" charset="-128"/>
                <a:ea typeface="HG丸ｺﾞｼｯｸM-PRO" pitchFamily="50" charset="-128"/>
              </a:rPr>
              <a:t> </a:t>
            </a:r>
          </a:p>
          <a:p>
            <a:r>
              <a:rPr kumimoji="1" lang="en-US" altLang="ja-JP" sz="1050" dirty="0" smtClean="0">
                <a:latin typeface="HG丸ｺﾞｼｯｸM-PRO" pitchFamily="50" charset="-128"/>
                <a:ea typeface="HG丸ｺﾞｼｯｸM-PRO" pitchFamily="50" charset="-128"/>
              </a:rPr>
              <a:t>for sensor etc.</a:t>
            </a:r>
            <a:endParaRPr kumimoji="1" lang="ja-JP" altLang="en-US" sz="1050" dirty="0">
              <a:latin typeface="HG丸ｺﾞｼｯｸM-PRO" pitchFamily="50" charset="-128"/>
              <a:ea typeface="HG丸ｺﾞｼｯｸM-PRO" pitchFamily="50" charset="-128"/>
            </a:endParaRPr>
          </a:p>
        </p:txBody>
      </p:sp>
      <p:sp>
        <p:nvSpPr>
          <p:cNvPr id="72" name="円/楕円 71"/>
          <p:cNvSpPr/>
          <p:nvPr/>
        </p:nvSpPr>
        <p:spPr>
          <a:xfrm>
            <a:off x="7221252" y="1952836"/>
            <a:ext cx="568491" cy="432792"/>
          </a:xfrm>
          <a:prstGeom prst="ellipse">
            <a:avLst/>
          </a:prstGeom>
          <a:noFill/>
          <a:ln w="28575">
            <a:solidFill>
              <a:srgbClr val="FF0000"/>
            </a:solidFill>
          </a:ln>
        </p:spPr>
        <p:txBody>
          <a:bodyPr wrap="none" rtlCol="0" anchor="ctr">
            <a:spAutoFit/>
          </a:bodyPr>
          <a:lstStyle/>
          <a:p>
            <a:pPr algn="ctr" eaLnBrk="0" hangingPunct="0">
              <a:spcBef>
                <a:spcPts val="0"/>
              </a:spcBef>
            </a:pPr>
            <a:r>
              <a:rPr kumimoji="1" lang="en-US" altLang="ja-JP" sz="1400" b="1" dirty="0" smtClean="0">
                <a:solidFill>
                  <a:srgbClr val="FF0000"/>
                </a:solidFill>
                <a:effectLst>
                  <a:outerShdw blurRad="38100" dist="38100" dir="2700000" algn="tl">
                    <a:srgbClr val="000000">
                      <a:alpha val="43137"/>
                    </a:srgbClr>
                  </a:outerShdw>
                </a:effectLst>
                <a:latin typeface="Arial Unicode MS" pitchFamily="50" charset="-128"/>
                <a:ea typeface="Arial Unicode MS" pitchFamily="50" charset="-128"/>
                <a:cs typeface="Arial Unicode MS" pitchFamily="50" charset="-128"/>
              </a:rPr>
              <a:t>S4</a:t>
            </a:r>
            <a:endParaRPr kumimoji="1" lang="ja-JP" altLang="en-US" sz="1400" b="1" dirty="0" smtClean="0">
              <a:solidFill>
                <a:srgbClr val="FF0000"/>
              </a:solidFill>
              <a:effectLst>
                <a:outerShdw blurRad="38100" dist="38100" dir="2700000" algn="tl">
                  <a:srgbClr val="000000">
                    <a:alpha val="43137"/>
                  </a:srgbClr>
                </a:outerShdw>
              </a:effectLst>
              <a:latin typeface="Arial Unicode MS" pitchFamily="50" charset="-128"/>
              <a:ea typeface="Arial Unicode MS" pitchFamily="50" charset="-128"/>
              <a:cs typeface="Arial Unicode MS" pitchFamily="50" charset="-128"/>
            </a:endParaRPr>
          </a:p>
        </p:txBody>
      </p:sp>
      <p:sp>
        <p:nvSpPr>
          <p:cNvPr id="73" name="角丸四角形 72"/>
          <p:cNvSpPr/>
          <p:nvPr/>
        </p:nvSpPr>
        <p:spPr>
          <a:xfrm>
            <a:off x="127777" y="5252626"/>
            <a:ext cx="2700987" cy="817245"/>
          </a:xfrm>
          <a:prstGeom prst="roundRect">
            <a:avLst/>
          </a:prstGeom>
          <a:solidFill>
            <a:srgbClr val="00B0F0"/>
          </a:solidFill>
        </p:spPr>
        <p:txBody>
          <a:bodyPr wrap="square" rtlCol="0" anchor="ctr">
            <a:spAutoFit/>
          </a:bodyPr>
          <a:lstStyle/>
          <a:p>
            <a:r>
              <a:rPr lang="en-US" altLang="ja-JP" sz="1400" b="1" i="1" u="sng" dirty="0" smtClean="0">
                <a:latin typeface="HG丸ｺﾞｼｯｸM-PRO" pitchFamily="50" charset="-128"/>
                <a:ea typeface="HG丸ｺﾞｼｯｸM-PRO" pitchFamily="50" charset="-128"/>
              </a:rPr>
              <a:t>-Further Safety &amp; Security</a:t>
            </a:r>
          </a:p>
          <a:p>
            <a:r>
              <a:rPr lang="en-US" altLang="ja-JP" sz="1400" b="1" i="1" u="sng" dirty="0" smtClean="0">
                <a:latin typeface="HG丸ｺﾞｼｯｸM-PRO" pitchFamily="50" charset="-128"/>
                <a:ea typeface="HG丸ｺﾞｼｯｸM-PRO" pitchFamily="50" charset="-128"/>
              </a:rPr>
              <a:t>-Enhancement of </a:t>
            </a:r>
          </a:p>
          <a:p>
            <a:r>
              <a:rPr lang="ja-JP" altLang="en-US" sz="1400" b="1" i="1" dirty="0" smtClean="0">
                <a:latin typeface="HG丸ｺﾞｼｯｸM-PRO" pitchFamily="50" charset="-128"/>
                <a:ea typeface="HG丸ｺﾞｼｯｸM-PRO" pitchFamily="50" charset="-128"/>
              </a:rPr>
              <a:t>　</a:t>
            </a:r>
            <a:r>
              <a:rPr lang="en-US" altLang="ja-JP" sz="1400" b="1" i="1" u="sng" dirty="0" smtClean="0">
                <a:latin typeface="HG丸ｺﾞｼｯｸM-PRO" pitchFamily="50" charset="-128"/>
                <a:ea typeface="HG丸ｺﾞｼｯｸM-PRO" pitchFamily="50" charset="-128"/>
              </a:rPr>
              <a:t>Social</a:t>
            </a:r>
            <a:r>
              <a:rPr lang="ja-JP" altLang="en-US" sz="1400" b="1" i="1" u="sng" dirty="0" smtClean="0">
                <a:latin typeface="HG丸ｺﾞｼｯｸM-PRO" pitchFamily="50" charset="-128"/>
                <a:ea typeface="HG丸ｺﾞｼｯｸM-PRO" pitchFamily="50" charset="-128"/>
              </a:rPr>
              <a:t>　</a:t>
            </a:r>
            <a:r>
              <a:rPr lang="en-US" altLang="ja-JP" sz="1400" b="1" i="1" u="sng" dirty="0" smtClean="0">
                <a:latin typeface="HG丸ｺﾞｼｯｸM-PRO" pitchFamily="50" charset="-128"/>
                <a:ea typeface="HG丸ｺﾞｼｯｸM-PRO" pitchFamily="50" charset="-128"/>
              </a:rPr>
              <a:t>Acceptability</a:t>
            </a:r>
            <a:endParaRPr lang="ja-JP" altLang="en-US" sz="1400" b="1" i="1" u="sng" dirty="0" smtClean="0">
              <a:latin typeface="HG丸ｺﾞｼｯｸM-PRO" pitchFamily="50" charset="-128"/>
              <a:ea typeface="HG丸ｺﾞｼｯｸM-PRO" pitchFamily="50" charset="-128"/>
            </a:endParaRPr>
          </a:p>
        </p:txBody>
      </p:sp>
      <p:sp>
        <p:nvSpPr>
          <p:cNvPr id="74" name="正方形/長方形 73"/>
          <p:cNvSpPr/>
          <p:nvPr/>
        </p:nvSpPr>
        <p:spPr>
          <a:xfrm>
            <a:off x="0" y="728700"/>
            <a:ext cx="3100529" cy="1077218"/>
          </a:xfrm>
          <a:prstGeom prst="rect">
            <a:avLst/>
          </a:prstGeom>
          <a:noFill/>
        </p:spPr>
        <p:txBody>
          <a:bodyPr wrap="none">
            <a:spAutoFit/>
          </a:bodyPr>
          <a:lstStyle/>
          <a:p>
            <a:r>
              <a:rPr lang="en-US" altLang="ja-JP" sz="3200" b="1" dirty="0" smtClean="0">
                <a:solidFill>
                  <a:srgbClr val="0000CC"/>
                </a:solidFill>
                <a:effectLst>
                  <a:outerShdw blurRad="38100" dist="38100" dir="2700000" algn="tl">
                    <a:srgbClr val="000000">
                      <a:alpha val="43137"/>
                    </a:srgbClr>
                  </a:outerShdw>
                </a:effectLst>
              </a:rPr>
              <a:t>Item3:</a:t>
            </a:r>
          </a:p>
          <a:p>
            <a:r>
              <a:rPr lang="en-US" altLang="ja-JP" sz="3200" b="1" dirty="0" smtClean="0">
                <a:solidFill>
                  <a:srgbClr val="0000CC"/>
                </a:solidFill>
                <a:effectLst>
                  <a:outerShdw blurRad="38100" dist="38100" dir="2700000" algn="tl">
                    <a:srgbClr val="000000">
                      <a:alpha val="43137"/>
                    </a:srgbClr>
                  </a:outerShdw>
                </a:effectLst>
              </a:rPr>
              <a:t>HRS Reliability</a:t>
            </a:r>
            <a:endParaRPr lang="ja-JP" altLang="en-US" sz="3200" b="1" dirty="0">
              <a:solidFill>
                <a:srgbClr val="0000CC"/>
              </a:solidFill>
              <a:effectLst>
                <a:outerShdw blurRad="38100" dist="38100" dir="2700000" algn="tl">
                  <a:srgbClr val="000000">
                    <a:alpha val="43137"/>
                  </a:srgbClr>
                </a:outerShdw>
              </a:effectLst>
            </a:endParaRPr>
          </a:p>
        </p:txBody>
      </p:sp>
      <p:sp>
        <p:nvSpPr>
          <p:cNvPr id="75" name="テキスト ボックス 3"/>
          <p:cNvSpPr txBox="1">
            <a:spLocks noChangeArrowheads="1"/>
          </p:cNvSpPr>
          <p:nvPr/>
        </p:nvSpPr>
        <p:spPr bwMode="auto">
          <a:xfrm>
            <a:off x="956556" y="116632"/>
            <a:ext cx="3661580" cy="523220"/>
          </a:xfrm>
          <a:prstGeom prst="rect">
            <a:avLst/>
          </a:prstGeom>
          <a:noFill/>
          <a:ln w="9525">
            <a:noFill/>
            <a:miter lim="800000"/>
            <a:headEnd/>
            <a:tailEnd/>
          </a:ln>
        </p:spPr>
        <p:txBody>
          <a:bodyPr wrap="none">
            <a:spAutoFit/>
          </a:bodyPr>
          <a:lstStyle/>
          <a:p>
            <a:r>
              <a:rPr lang="en-US" altLang="ja-JP" sz="2800" b="1" dirty="0" smtClean="0">
                <a:latin typeface="Arial Unicode MS" panose="020B0604020202020204" pitchFamily="50" charset="-128"/>
                <a:ea typeface="Arial Unicode MS" panose="020B0604020202020204" pitchFamily="50" charset="-128"/>
                <a:cs typeface="Arial Unicode MS" panose="020B0604020202020204" pitchFamily="50" charset="-128"/>
              </a:rPr>
              <a:t>NEDO’s Project: </a:t>
            </a:r>
            <a:r>
              <a:rPr lang="en-US" altLang="ja-JP" sz="2800" b="1" dirty="0">
                <a:latin typeface="Arial Unicode MS" panose="020B0604020202020204" pitchFamily="50" charset="-128"/>
                <a:ea typeface="Arial Unicode MS" panose="020B0604020202020204" pitchFamily="50" charset="-128"/>
                <a:cs typeface="Arial Unicode MS" panose="020B0604020202020204" pitchFamily="50" charset="-128"/>
              </a:rPr>
              <a:t>HRS</a:t>
            </a:r>
            <a:endParaRPr lang="ja-JP" altLang="en-US" sz="2800" b="1"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B0F0"/>
        </a:solidFill>
      </a:spPr>
      <a:bodyPr wrap="none" rtlCol="0" anchor="ctr">
        <a:spAutoFit/>
      </a:bodyPr>
      <a:lstStyle>
        <a:defPPr algn="ctr" eaLnBrk="0" hangingPunct="0">
          <a:spcBef>
            <a:spcPts val="0"/>
          </a:spcBef>
          <a:defRPr kumimoji="1" sz="2800" b="1" dirty="0" smtClean="0">
            <a:effectLst>
              <a:outerShdw blurRad="38100" dist="38100" dir="2700000" algn="tl">
                <a:srgbClr val="000000">
                  <a:alpha val="43137"/>
                </a:srgbClr>
              </a:outerShdw>
            </a:effectLst>
            <a:latin typeface="Arial Unicode MS" pitchFamily="50" charset="-128"/>
            <a:ea typeface="Arial Unicode MS" pitchFamily="50" charset="-128"/>
            <a:cs typeface="Arial Unicode MS" pitchFamily="50" charset="-128"/>
          </a:defRPr>
        </a:defPPr>
      </a:lstStyle>
    </a:spDef>
    <a:txDef>
      <a:spPr bwMode="auto">
        <a:noFill/>
        <a:ln w="25400">
          <a:noFill/>
          <a:miter lim="800000"/>
          <a:headEnd/>
          <a:tailEnd/>
        </a:ln>
      </a:spPr>
      <a:bodyPr wrap="none" lIns="94128" tIns="47064" rIns="94128" bIns="47064" rtlCol="0" anchor="ctr" anchorCtr="1">
        <a:spAutoFit/>
      </a:bodyPr>
      <a:lstStyle>
        <a:defPPr>
          <a:defRPr sz="2400" dirty="0" smtClean="0"/>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46833</TotalTime>
  <Words>1883</Words>
  <Application>Microsoft Office PowerPoint</Application>
  <PresentationFormat>A4 210 x 297 mm</PresentationFormat>
  <Paragraphs>333</Paragraphs>
  <Slides>16</Slides>
  <Notes>16</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16</vt:i4>
      </vt:variant>
    </vt:vector>
  </HeadingPairs>
  <TitlesOfParts>
    <vt:vector size="18" baseType="lpstr">
      <vt:lpstr>1_blank</vt:lpstr>
      <vt:lpstr>図脳RAPIDPRO17図面</vt:lpstr>
      <vt:lpstr>スライド 1</vt:lpstr>
      <vt:lpstr>スライド 2</vt:lpstr>
      <vt:lpstr>スライド 3</vt:lpstr>
      <vt:lpstr>スライド 4</vt:lpstr>
      <vt:lpstr>スライド 5</vt:lpstr>
      <vt:lpstr>スライド 6</vt:lpstr>
      <vt:lpstr>スライド 7</vt:lpstr>
      <vt:lpstr>スライド 8</vt:lpstr>
      <vt:lpstr>スライド 9</vt:lpstr>
      <vt:lpstr>スライド 10</vt:lpstr>
      <vt:lpstr>スライド 11</vt:lpstr>
      <vt:lpstr>スライド 12</vt:lpstr>
      <vt:lpstr>スライド 13</vt:lpstr>
      <vt:lpstr>スライド 14</vt:lpstr>
      <vt:lpstr>スライド 15</vt:lpstr>
      <vt:lpstr>スライド 16</vt:lpstr>
    </vt:vector>
  </TitlesOfParts>
  <Company>経済産業省</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水素社会に向けて</dc:title>
  <dc:creator>情報システム厚生課</dc:creator>
  <cp:lastModifiedBy>Ohtani</cp:lastModifiedBy>
  <cp:revision>3733</cp:revision>
  <cp:lastPrinted>2013-11-14T20:39:10Z</cp:lastPrinted>
  <dcterms:created xsi:type="dcterms:W3CDTF">2011-05-05T23:59:13Z</dcterms:created>
  <dcterms:modified xsi:type="dcterms:W3CDTF">2015-10-17T05:51:20Z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146519476</vt:i4>
  </property>
  <property fmtid="{D5CDD505-2E9C-101B-9397-08002B2CF9AE}" pid="3" name="_NewReviewCycle">
    <vt:lpwstr/>
  </property>
  <property fmtid="{D5CDD505-2E9C-101B-9397-08002B2CF9AE}" pid="4" name="_EmailSubject">
    <vt:lpwstr>f-cell講演資料</vt:lpwstr>
  </property>
  <property fmtid="{D5CDD505-2E9C-101B-9397-08002B2CF9AE}" pid="5" name="_AuthorEmail">
    <vt:lpwstr>wakamatsushh@nedo.go.jp</vt:lpwstr>
  </property>
  <property fmtid="{D5CDD505-2E9C-101B-9397-08002B2CF9AE}" pid="6" name="_AuthorEmailDisplayName">
    <vt:lpwstr>wakamatsushh</vt:lpwstr>
  </property>
</Properties>
</file>