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 id="2147483792" r:id="rId2"/>
    <p:sldMasterId id="2147483799" r:id="rId3"/>
  </p:sldMasterIdLst>
  <p:notesMasterIdLst>
    <p:notesMasterId r:id="rId29"/>
  </p:notesMasterIdLst>
  <p:handoutMasterIdLst>
    <p:handoutMasterId r:id="rId30"/>
  </p:handoutMasterIdLst>
  <p:sldIdLst>
    <p:sldId id="386" r:id="rId4"/>
    <p:sldId id="476" r:id="rId5"/>
    <p:sldId id="449" r:id="rId6"/>
    <p:sldId id="462" r:id="rId7"/>
    <p:sldId id="450" r:id="rId8"/>
    <p:sldId id="390" r:id="rId9"/>
    <p:sldId id="431" r:id="rId10"/>
    <p:sldId id="451" r:id="rId11"/>
    <p:sldId id="469" r:id="rId12"/>
    <p:sldId id="452" r:id="rId13"/>
    <p:sldId id="453" r:id="rId14"/>
    <p:sldId id="409" r:id="rId15"/>
    <p:sldId id="467" r:id="rId16"/>
    <p:sldId id="461" r:id="rId17"/>
    <p:sldId id="470" r:id="rId18"/>
    <p:sldId id="468" r:id="rId19"/>
    <p:sldId id="464" r:id="rId20"/>
    <p:sldId id="399" r:id="rId21"/>
    <p:sldId id="400" r:id="rId22"/>
    <p:sldId id="455" r:id="rId23"/>
    <p:sldId id="471" r:id="rId24"/>
    <p:sldId id="472" r:id="rId25"/>
    <p:sldId id="473" r:id="rId26"/>
    <p:sldId id="474" r:id="rId27"/>
    <p:sldId id="427" r:id="rId28"/>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FF66FF"/>
    <a:srgbClr val="CC0099"/>
    <a:srgbClr val="883D91"/>
    <a:srgbClr val="006CAF"/>
    <a:srgbClr val="0303E3"/>
    <a:srgbClr val="FF99FF"/>
    <a:srgbClr val="FF0000"/>
    <a:srgbClr val="FFFF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65" autoAdjust="0"/>
    <p:restoredTop sz="75941" autoAdjust="0"/>
  </p:normalViewPr>
  <p:slideViewPr>
    <p:cSldViewPr>
      <p:cViewPr>
        <p:scale>
          <a:sx n="60" d="100"/>
          <a:sy n="60" d="100"/>
        </p:scale>
        <p:origin x="-846" y="-90"/>
      </p:cViewPr>
      <p:guideLst>
        <p:guide orient="horz" pos="585"/>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2364" y="1914"/>
      </p:cViewPr>
      <p:guideLst>
        <p:guide orient="horz" pos="3024"/>
        <p:guide pos="2304"/>
      </p:guideLst>
    </p:cSldViewPr>
  </p:notes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hdr" sz="quarter"/>
          </p:nvPr>
        </p:nvSpPr>
        <p:spPr bwMode="auto">
          <a:xfrm>
            <a:off x="0" y="0"/>
            <a:ext cx="3169265" cy="480061"/>
          </a:xfrm>
          <a:prstGeom prst="rect">
            <a:avLst/>
          </a:prstGeom>
          <a:noFill/>
          <a:ln>
            <a:noFill/>
          </a:ln>
          <a:effectLst/>
          <a:extLst/>
        </p:spPr>
        <p:txBody>
          <a:bodyPr vert="horz" wrap="square" lIns="96659" tIns="48330" rIns="96659" bIns="48330" numCol="1" anchor="t" anchorCtr="0" compatLnSpc="1">
            <a:prstTxWarp prst="textNoShape">
              <a:avLst/>
            </a:prstTxWarp>
          </a:bodyPr>
          <a:lstStyle>
            <a:lvl1pPr defTabSz="965795">
              <a:defRPr sz="1200"/>
            </a:lvl1pPr>
          </a:lstStyle>
          <a:p>
            <a:pPr>
              <a:defRPr/>
            </a:pPr>
            <a:endParaRPr lang="en-US"/>
          </a:p>
        </p:txBody>
      </p:sp>
      <p:sp>
        <p:nvSpPr>
          <p:cNvPr id="114691" name="Rectangle 3"/>
          <p:cNvSpPr>
            <a:spLocks noGrp="1" noChangeArrowheads="1"/>
          </p:cNvSpPr>
          <p:nvPr>
            <p:ph type="dt" sz="quarter" idx="1"/>
          </p:nvPr>
        </p:nvSpPr>
        <p:spPr bwMode="auto">
          <a:xfrm>
            <a:off x="4144298" y="0"/>
            <a:ext cx="3169265" cy="480061"/>
          </a:xfrm>
          <a:prstGeom prst="rect">
            <a:avLst/>
          </a:prstGeom>
          <a:noFill/>
          <a:ln>
            <a:noFill/>
          </a:ln>
          <a:effectLst/>
          <a:extLst/>
        </p:spPr>
        <p:txBody>
          <a:bodyPr vert="horz" wrap="square" lIns="96659" tIns="48330" rIns="96659" bIns="48330" numCol="1" anchor="t" anchorCtr="0" compatLnSpc="1">
            <a:prstTxWarp prst="textNoShape">
              <a:avLst/>
            </a:prstTxWarp>
          </a:bodyPr>
          <a:lstStyle>
            <a:lvl1pPr algn="r" defTabSz="965795">
              <a:defRPr sz="1200"/>
            </a:lvl1pPr>
          </a:lstStyle>
          <a:p>
            <a:pPr>
              <a:defRPr/>
            </a:pPr>
            <a:endParaRPr lang="en-US"/>
          </a:p>
        </p:txBody>
      </p:sp>
      <p:sp>
        <p:nvSpPr>
          <p:cNvPr id="114692" name="Rectangle 4"/>
          <p:cNvSpPr>
            <a:spLocks noGrp="1" noChangeArrowheads="1"/>
          </p:cNvSpPr>
          <p:nvPr>
            <p:ph type="ftr" sz="quarter" idx="2"/>
          </p:nvPr>
        </p:nvSpPr>
        <p:spPr bwMode="auto">
          <a:xfrm>
            <a:off x="0" y="9119523"/>
            <a:ext cx="3169265" cy="480061"/>
          </a:xfrm>
          <a:prstGeom prst="rect">
            <a:avLst/>
          </a:prstGeom>
          <a:noFill/>
          <a:ln>
            <a:noFill/>
          </a:ln>
          <a:effectLst/>
          <a:extLst/>
        </p:spPr>
        <p:txBody>
          <a:bodyPr vert="horz" wrap="square" lIns="96659" tIns="48330" rIns="96659" bIns="48330" numCol="1" anchor="b" anchorCtr="0" compatLnSpc="1">
            <a:prstTxWarp prst="textNoShape">
              <a:avLst/>
            </a:prstTxWarp>
          </a:bodyPr>
          <a:lstStyle>
            <a:lvl1pPr defTabSz="965795">
              <a:defRPr sz="1200"/>
            </a:lvl1pPr>
          </a:lstStyle>
          <a:p>
            <a:pPr>
              <a:defRPr/>
            </a:pPr>
            <a:endParaRPr lang="en-US"/>
          </a:p>
        </p:txBody>
      </p:sp>
      <p:sp>
        <p:nvSpPr>
          <p:cNvPr id="114693" name="Rectangle 5"/>
          <p:cNvSpPr>
            <a:spLocks noGrp="1" noChangeArrowheads="1"/>
          </p:cNvSpPr>
          <p:nvPr>
            <p:ph type="sldNum" sz="quarter" idx="3"/>
          </p:nvPr>
        </p:nvSpPr>
        <p:spPr bwMode="auto">
          <a:xfrm>
            <a:off x="4144298" y="9119523"/>
            <a:ext cx="3169265" cy="480061"/>
          </a:xfrm>
          <a:prstGeom prst="rect">
            <a:avLst/>
          </a:prstGeom>
          <a:noFill/>
          <a:ln>
            <a:noFill/>
          </a:ln>
          <a:effectLst/>
          <a:extLst/>
        </p:spPr>
        <p:txBody>
          <a:bodyPr vert="horz" wrap="square" lIns="96659" tIns="48330" rIns="96659" bIns="48330" numCol="1" anchor="b" anchorCtr="0" compatLnSpc="1">
            <a:prstTxWarp prst="textNoShape">
              <a:avLst/>
            </a:prstTxWarp>
          </a:bodyPr>
          <a:lstStyle>
            <a:lvl1pPr algn="r" defTabSz="965795">
              <a:defRPr sz="1200"/>
            </a:lvl1pPr>
          </a:lstStyle>
          <a:p>
            <a:pPr>
              <a:defRPr/>
            </a:pPr>
            <a:fld id="{37E2755F-8B3D-43AB-80D8-BB63D8DCEBE6}" type="slidenum">
              <a:rPr lang="en-US"/>
              <a:pPr>
                <a:defRPr/>
              </a:pPr>
              <a:t>‹#›</a:t>
            </a:fld>
            <a:endParaRPr lang="en-US"/>
          </a:p>
        </p:txBody>
      </p:sp>
    </p:spTree>
    <p:extLst>
      <p:ext uri="{BB962C8B-B14F-4D97-AF65-F5344CB8AC3E}">
        <p14:creationId xmlns:p14="http://schemas.microsoft.com/office/powerpoint/2010/main" val="36785368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666" name="Rectangle 2"/>
          <p:cNvSpPr>
            <a:spLocks noGrp="1" noChangeArrowheads="1"/>
          </p:cNvSpPr>
          <p:nvPr>
            <p:ph type="hdr" sz="quarter"/>
          </p:nvPr>
        </p:nvSpPr>
        <p:spPr bwMode="auto">
          <a:xfrm>
            <a:off x="0" y="0"/>
            <a:ext cx="3169265" cy="480061"/>
          </a:xfrm>
          <a:prstGeom prst="rect">
            <a:avLst/>
          </a:prstGeom>
          <a:noFill/>
          <a:ln>
            <a:noFill/>
          </a:ln>
          <a:effectLst/>
          <a:extLst/>
        </p:spPr>
        <p:txBody>
          <a:bodyPr vert="horz" wrap="square" lIns="96659" tIns="48330" rIns="96659" bIns="48330" numCol="1" anchor="t" anchorCtr="0" compatLnSpc="1">
            <a:prstTxWarp prst="textNoShape">
              <a:avLst/>
            </a:prstTxWarp>
          </a:bodyPr>
          <a:lstStyle>
            <a:lvl1pPr defTabSz="965795">
              <a:defRPr sz="1200"/>
            </a:lvl1pPr>
          </a:lstStyle>
          <a:p>
            <a:pPr>
              <a:defRPr/>
            </a:pPr>
            <a:endParaRPr lang="en-US"/>
          </a:p>
        </p:txBody>
      </p:sp>
      <p:sp>
        <p:nvSpPr>
          <p:cNvPr id="113667" name="Rectangle 3"/>
          <p:cNvSpPr>
            <a:spLocks noGrp="1" noChangeArrowheads="1"/>
          </p:cNvSpPr>
          <p:nvPr>
            <p:ph type="dt" idx="1"/>
          </p:nvPr>
        </p:nvSpPr>
        <p:spPr bwMode="auto">
          <a:xfrm>
            <a:off x="4144298" y="0"/>
            <a:ext cx="3169265" cy="480061"/>
          </a:xfrm>
          <a:prstGeom prst="rect">
            <a:avLst/>
          </a:prstGeom>
          <a:noFill/>
          <a:ln>
            <a:noFill/>
          </a:ln>
          <a:effectLst/>
          <a:extLst/>
        </p:spPr>
        <p:txBody>
          <a:bodyPr vert="horz" wrap="square" lIns="96659" tIns="48330" rIns="96659" bIns="48330" numCol="1" anchor="t" anchorCtr="0" compatLnSpc="1">
            <a:prstTxWarp prst="textNoShape">
              <a:avLst/>
            </a:prstTxWarp>
          </a:bodyPr>
          <a:lstStyle>
            <a:lvl1pPr algn="r" defTabSz="965795">
              <a:defRPr sz="12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1257300" y="720725"/>
            <a:ext cx="4802188" cy="3600450"/>
          </a:xfrm>
          <a:prstGeom prst="rect">
            <a:avLst/>
          </a:prstGeom>
          <a:noFill/>
          <a:ln w="9525">
            <a:solidFill>
              <a:srgbClr val="000000"/>
            </a:solidFill>
            <a:miter lim="800000"/>
            <a:headEnd/>
            <a:tailEnd/>
          </a:ln>
        </p:spPr>
      </p:sp>
      <p:sp>
        <p:nvSpPr>
          <p:cNvPr id="113669" name="Rectangle 5"/>
          <p:cNvSpPr>
            <a:spLocks noGrp="1" noChangeArrowheads="1"/>
          </p:cNvSpPr>
          <p:nvPr>
            <p:ph type="body" sz="quarter" idx="3"/>
          </p:nvPr>
        </p:nvSpPr>
        <p:spPr bwMode="auto">
          <a:xfrm>
            <a:off x="730865" y="4561378"/>
            <a:ext cx="5853471" cy="4320541"/>
          </a:xfrm>
          <a:prstGeom prst="rect">
            <a:avLst/>
          </a:prstGeom>
          <a:noFill/>
          <a:ln>
            <a:noFill/>
          </a:ln>
          <a:effectLst/>
          <a:extLst/>
        </p:spPr>
        <p:txBody>
          <a:bodyPr vert="horz" wrap="square" lIns="96659" tIns="48330" rIns="96659" bIns="4833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3670" name="Rectangle 6"/>
          <p:cNvSpPr>
            <a:spLocks noGrp="1" noChangeArrowheads="1"/>
          </p:cNvSpPr>
          <p:nvPr>
            <p:ph type="ftr" sz="quarter" idx="4"/>
          </p:nvPr>
        </p:nvSpPr>
        <p:spPr bwMode="auto">
          <a:xfrm>
            <a:off x="0" y="9119523"/>
            <a:ext cx="3169265" cy="480061"/>
          </a:xfrm>
          <a:prstGeom prst="rect">
            <a:avLst/>
          </a:prstGeom>
          <a:noFill/>
          <a:ln>
            <a:noFill/>
          </a:ln>
          <a:effectLst/>
          <a:extLst/>
        </p:spPr>
        <p:txBody>
          <a:bodyPr vert="horz" wrap="square" lIns="96659" tIns="48330" rIns="96659" bIns="48330" numCol="1" anchor="b" anchorCtr="0" compatLnSpc="1">
            <a:prstTxWarp prst="textNoShape">
              <a:avLst/>
            </a:prstTxWarp>
          </a:bodyPr>
          <a:lstStyle>
            <a:lvl1pPr defTabSz="965795">
              <a:defRPr sz="1200"/>
            </a:lvl1pPr>
          </a:lstStyle>
          <a:p>
            <a:pPr>
              <a:defRPr/>
            </a:pPr>
            <a:endParaRPr lang="en-US"/>
          </a:p>
        </p:txBody>
      </p:sp>
      <p:sp>
        <p:nvSpPr>
          <p:cNvPr id="113671" name="Rectangle 7"/>
          <p:cNvSpPr>
            <a:spLocks noGrp="1" noChangeArrowheads="1"/>
          </p:cNvSpPr>
          <p:nvPr>
            <p:ph type="sldNum" sz="quarter" idx="5"/>
          </p:nvPr>
        </p:nvSpPr>
        <p:spPr bwMode="auto">
          <a:xfrm>
            <a:off x="4144298" y="9119523"/>
            <a:ext cx="3169265" cy="480061"/>
          </a:xfrm>
          <a:prstGeom prst="rect">
            <a:avLst/>
          </a:prstGeom>
          <a:noFill/>
          <a:ln>
            <a:noFill/>
          </a:ln>
          <a:effectLst/>
          <a:extLst/>
        </p:spPr>
        <p:txBody>
          <a:bodyPr vert="horz" wrap="square" lIns="96659" tIns="48330" rIns="96659" bIns="48330" numCol="1" anchor="b" anchorCtr="0" compatLnSpc="1">
            <a:prstTxWarp prst="textNoShape">
              <a:avLst/>
            </a:prstTxWarp>
          </a:bodyPr>
          <a:lstStyle>
            <a:lvl1pPr algn="r" defTabSz="965795">
              <a:defRPr sz="1200"/>
            </a:lvl1pPr>
          </a:lstStyle>
          <a:p>
            <a:pPr>
              <a:defRPr/>
            </a:pPr>
            <a:fld id="{D131BD7F-DBBC-43B7-A271-2F7830B245EF}" type="slidenum">
              <a:rPr lang="en-US"/>
              <a:pPr>
                <a:defRPr/>
              </a:pPr>
              <a:t>‹#›</a:t>
            </a:fld>
            <a:endParaRPr lang="en-US"/>
          </a:p>
        </p:txBody>
      </p:sp>
    </p:spTree>
    <p:extLst>
      <p:ext uri="{BB962C8B-B14F-4D97-AF65-F5344CB8AC3E}">
        <p14:creationId xmlns:p14="http://schemas.microsoft.com/office/powerpoint/2010/main" val="36668453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pPr>
              <a:defRPr/>
            </a:pPr>
            <a:fld id="{D131BD7F-DBBC-43B7-A271-2F7830B245EF}" type="slidenum">
              <a:rPr lang="en-US" smtClean="0"/>
              <a:pPr>
                <a:defRPr/>
              </a:pPr>
              <a:t>1</a:t>
            </a:fld>
            <a:endParaRPr lang="en-US" dirty="0"/>
          </a:p>
        </p:txBody>
      </p:sp>
    </p:spTree>
    <p:extLst>
      <p:ext uri="{BB962C8B-B14F-4D97-AF65-F5344CB8AC3E}">
        <p14:creationId xmlns:p14="http://schemas.microsoft.com/office/powerpoint/2010/main" val="29937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6528">
              <a:defRPr/>
            </a:pPr>
            <a:r>
              <a:rPr lang="en-US" altLang="en-US" b="1" dirty="0" smtClean="0">
                <a:latin typeface="Arial" pitchFamily="34" charset="0"/>
              </a:rPr>
              <a:t>Read note below</a:t>
            </a:r>
            <a:r>
              <a:rPr lang="en-US" altLang="en-US" dirty="0" smtClean="0">
                <a:latin typeface="Arial" pitchFamily="34" charset="0"/>
              </a:rPr>
              <a:t>:</a:t>
            </a:r>
          </a:p>
          <a:p>
            <a:pPr defTabSz="936528">
              <a:defRPr/>
            </a:pPr>
            <a:endParaRPr lang="en-US" altLang="en-US" dirty="0" smtClean="0">
              <a:latin typeface="Arial" pitchFamily="34" charset="0"/>
            </a:endParaRPr>
          </a:p>
          <a:p>
            <a:pPr defTabSz="936528">
              <a:defRPr/>
            </a:pPr>
            <a:r>
              <a:rPr lang="en-US" altLang="en-US" dirty="0" smtClean="0">
                <a:latin typeface="Arial" pitchFamily="34" charset="0"/>
              </a:rPr>
              <a:t>Again – maybe you just refer the audience</a:t>
            </a:r>
            <a:r>
              <a:rPr lang="en-US" altLang="en-US" baseline="0" dirty="0" smtClean="0">
                <a:latin typeface="Arial" pitchFamily="34" charset="0"/>
              </a:rPr>
              <a:t> to these slides.</a:t>
            </a:r>
            <a:endParaRPr lang="en-US" altLang="en-US" dirty="0" smtClean="0">
              <a:latin typeface="Arial" pitchFamily="34" charset="0"/>
            </a:endParaRPr>
          </a:p>
          <a:p>
            <a:pPr defTabSz="936528">
              <a:defRPr/>
            </a:pPr>
            <a:endParaRPr lang="en-US" altLang="en-US" dirty="0" smtClean="0">
              <a:latin typeface="Arial" pitchFamily="34" charset="0"/>
            </a:endParaRPr>
          </a:p>
          <a:p>
            <a:pPr defTabSz="936528">
              <a:defRPr/>
            </a:pPr>
            <a:r>
              <a:rPr lang="en-US" altLang="en-US" dirty="0" smtClean="0">
                <a:latin typeface="Arial" pitchFamily="34" charset="0"/>
              </a:rPr>
              <a:t>This slide pertains to Tasks 24 to 31, comprised of tasks in the R,D&amp;D theme and the Awareness, Understanding and Acceptance theme.</a:t>
            </a:r>
          </a:p>
          <a:p>
            <a:pPr defTabSz="936528">
              <a:defRPr/>
            </a:pPr>
            <a:endParaRPr lang="en-US" altLang="en-US" dirty="0" smtClean="0">
              <a:latin typeface="Arial"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D131BD7F-DBBC-43B7-A271-2F7830B245EF}" type="slidenum">
              <a:rPr lang="en-US" smtClean="0"/>
              <a:pPr>
                <a:defRPr/>
              </a:pPr>
              <a:t>11</a:t>
            </a:fld>
            <a:endParaRPr lang="en-US"/>
          </a:p>
        </p:txBody>
      </p:sp>
    </p:spTree>
    <p:extLst>
      <p:ext uri="{BB962C8B-B14F-4D97-AF65-F5344CB8AC3E}">
        <p14:creationId xmlns:p14="http://schemas.microsoft.com/office/powerpoint/2010/main" val="478280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Read from slide</a:t>
            </a:r>
            <a:endParaRPr lang="en-US" b="1" dirty="0"/>
          </a:p>
        </p:txBody>
      </p:sp>
      <p:sp>
        <p:nvSpPr>
          <p:cNvPr id="4" name="Slide Number Placeholder 3"/>
          <p:cNvSpPr>
            <a:spLocks noGrp="1"/>
          </p:cNvSpPr>
          <p:nvPr>
            <p:ph type="sldNum" sz="quarter" idx="10"/>
          </p:nvPr>
        </p:nvSpPr>
        <p:spPr/>
        <p:txBody>
          <a:bodyPr/>
          <a:lstStyle/>
          <a:p>
            <a:pPr>
              <a:defRPr/>
            </a:pPr>
            <a:fld id="{D131BD7F-DBBC-43B7-A271-2F7830B245EF}" type="slidenum">
              <a:rPr lang="en-US" smtClean="0"/>
              <a:pPr>
                <a:defRPr/>
              </a:pPr>
              <a:t>12</a:t>
            </a:fld>
            <a:endParaRPr lang="en-US"/>
          </a:p>
        </p:txBody>
      </p:sp>
    </p:spTree>
    <p:extLst>
      <p:ext uri="{BB962C8B-B14F-4D97-AF65-F5344CB8AC3E}">
        <p14:creationId xmlns:p14="http://schemas.microsoft.com/office/powerpoint/2010/main" val="1938381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3154" indent="-273154" eaLnBrk="1" hangingPunct="1">
              <a:defRPr/>
            </a:pPr>
            <a:r>
              <a:rPr lang="en-US" altLang="en-US" b="1" dirty="0" smtClean="0">
                <a:latin typeface="Century Gothic" pitchFamily="34" charset="0"/>
              </a:rPr>
              <a:t>Read note below</a:t>
            </a:r>
          </a:p>
          <a:p>
            <a:pPr marL="273154" indent="-273154" eaLnBrk="1" hangingPunct="1">
              <a:defRPr/>
            </a:pPr>
            <a:endParaRPr lang="en-US" altLang="en-US" dirty="0" smtClean="0">
              <a:latin typeface="Century Gothic" pitchFamily="34" charset="0"/>
            </a:endParaRPr>
          </a:p>
          <a:p>
            <a:pPr marL="273154" indent="-273154" eaLnBrk="1" hangingPunct="1">
              <a:defRPr/>
            </a:pPr>
            <a:r>
              <a:rPr lang="en-US" altLang="en-US" dirty="0" smtClean="0">
                <a:latin typeface="Century Gothic" pitchFamily="34" charset="0"/>
              </a:rPr>
              <a:t>AT</a:t>
            </a:r>
            <a:r>
              <a:rPr lang="en-US" altLang="en-US" baseline="0" dirty="0" smtClean="0">
                <a:latin typeface="Century Gothic" pitchFamily="34" charset="0"/>
              </a:rPr>
              <a:t> the top of this slide</a:t>
            </a:r>
            <a:r>
              <a:rPr lang="en-US" altLang="en-US" dirty="0" smtClean="0">
                <a:latin typeface="Century Gothic" pitchFamily="34" charset="0"/>
              </a:rPr>
              <a:t> you see some of our information products.</a:t>
            </a:r>
          </a:p>
          <a:p>
            <a:pPr marL="273154" indent="-273154" eaLnBrk="1" hangingPunct="1">
              <a:defRPr/>
            </a:pPr>
            <a:endParaRPr lang="en-US" altLang="en-US" dirty="0" smtClean="0">
              <a:latin typeface="Century Gothic" pitchFamily="34" charset="0"/>
            </a:endParaRPr>
          </a:p>
          <a:p>
            <a:pPr marL="273154" marR="0" indent="-273154" algn="l" defTabSz="914400" rtl="0" eaLnBrk="1" fontAlgn="base" latinLnBrk="0" hangingPunct="1">
              <a:lnSpc>
                <a:spcPct val="100000"/>
              </a:lnSpc>
              <a:spcBef>
                <a:spcPct val="30000"/>
              </a:spcBef>
              <a:spcAft>
                <a:spcPct val="0"/>
              </a:spcAft>
              <a:buClrTx/>
              <a:buSzTx/>
              <a:buFontTx/>
              <a:buNone/>
              <a:tabLst/>
              <a:defRPr/>
            </a:pPr>
            <a:r>
              <a:rPr lang="en-US" altLang="en-US" dirty="0" smtClean="0">
                <a:latin typeface="Arial" pitchFamily="34" charset="0"/>
              </a:rPr>
              <a:t>This bottom half of this slide provides an overview of IEA HIA </a:t>
            </a:r>
            <a:r>
              <a:rPr lang="en-US" altLang="en-US" b="1" dirty="0" smtClean="0">
                <a:latin typeface="Arial" pitchFamily="34" charset="0"/>
              </a:rPr>
              <a:t>external outreach</a:t>
            </a:r>
            <a:r>
              <a:rPr lang="en-US" altLang="en-US" dirty="0" smtClean="0">
                <a:latin typeface="Arial" pitchFamily="34" charset="0"/>
              </a:rPr>
              <a:t> for the 2009-2015 planning period as of 2014.</a:t>
            </a:r>
            <a:r>
              <a:rPr lang="en-US" altLang="en-US" baseline="0" dirty="0" smtClean="0">
                <a:latin typeface="Arial" pitchFamily="34" charset="0"/>
              </a:rPr>
              <a:t>  This includes the </a:t>
            </a:r>
            <a:r>
              <a:rPr lang="en-US" altLang="en-US" baseline="0" dirty="0" err="1" smtClean="0">
                <a:latin typeface="Arial" pitchFamily="34" charset="0"/>
              </a:rPr>
              <a:t>ExCo</a:t>
            </a:r>
            <a:r>
              <a:rPr lang="en-US" altLang="en-US" baseline="0" dirty="0" smtClean="0">
                <a:latin typeface="Arial" pitchFamily="34" charset="0"/>
              </a:rPr>
              <a:t> and Secretariat, the Operating Agents and Experts, and the End of Term IEA HIA Workshops associated with each task.</a:t>
            </a:r>
            <a:endParaRPr lang="en-US" altLang="en-US" dirty="0" smtClean="0">
              <a:latin typeface="Arial" pitchFamily="34" charset="0"/>
            </a:endParaRPr>
          </a:p>
          <a:p>
            <a:pPr marL="273154" indent="-273154" eaLnBrk="1" hangingPunct="1">
              <a:defRPr/>
            </a:pPr>
            <a:endParaRPr lang="en-US" altLang="en-US" dirty="0" smtClean="0">
              <a:latin typeface="Century Gothic" pitchFamily="34" charset="0"/>
            </a:endParaRPr>
          </a:p>
          <a:p>
            <a:pPr marL="273154" indent="-273154" eaLnBrk="1" hangingPunct="1">
              <a:defRPr/>
            </a:pPr>
            <a:endParaRPr lang="en-US" altLang="en-US" dirty="0" smtClean="0">
              <a:latin typeface="Century Gothic" pitchFamily="34" charset="0"/>
            </a:endParaRPr>
          </a:p>
          <a:p>
            <a:pPr marL="273154" indent="-273154" eaLnBrk="1" hangingPunct="1">
              <a:defRPr/>
            </a:pPr>
            <a:endParaRPr lang="en-US" altLang="en-US" dirty="0" smtClean="0">
              <a:latin typeface="Century Gothic" pitchFamily="34" charset="0"/>
            </a:endParaRPr>
          </a:p>
          <a:p>
            <a:pPr marL="273154" indent="-273154" eaLnBrk="1" hangingPunct="1">
              <a:defRPr/>
            </a:pPr>
            <a:endParaRPr lang="en-US" altLang="en-US" dirty="0" smtClean="0">
              <a:latin typeface="Century Gothic"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D131BD7F-DBBC-43B7-A271-2F7830B245EF}" type="slidenum">
              <a:rPr lang="en-US" smtClean="0"/>
              <a:pPr>
                <a:defRPr/>
              </a:pPr>
              <a:t>13</a:t>
            </a:fld>
            <a:endParaRPr lang="en-US"/>
          </a:p>
        </p:txBody>
      </p:sp>
    </p:spTree>
    <p:extLst>
      <p:ext uri="{BB962C8B-B14F-4D97-AF65-F5344CB8AC3E}">
        <p14:creationId xmlns:p14="http://schemas.microsoft.com/office/powerpoint/2010/main" val="2075149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IEA HIA has awarded its 2014 Individual Prize to Peter Hoffmann, owner/editor of the Hydrogen and Fuel Cell Letter, who passed away in April 2014. </a:t>
            </a:r>
          </a:p>
          <a:p>
            <a:endParaRPr lang="en-US" baseline="0" dirty="0" smtClean="0"/>
          </a:p>
          <a:p>
            <a:r>
              <a:rPr lang="en-US" baseline="0" dirty="0" smtClean="0"/>
              <a:t>The IEA HIA actually awards two prizes – the Individual Prize and the Project Prize in alternating cycles. He Project Prize encompasses both basic (fundamental) and </a:t>
            </a:r>
            <a:r>
              <a:rPr lang="en-US" baseline="0" dirty="0" err="1" smtClean="0"/>
              <a:t>appied</a:t>
            </a:r>
            <a:r>
              <a:rPr lang="en-US" baseline="0" dirty="0" smtClean="0"/>
              <a:t> research.</a:t>
            </a:r>
          </a:p>
          <a:p>
            <a:endParaRPr lang="en-US" baseline="0" dirty="0" smtClean="0"/>
          </a:p>
          <a:p>
            <a:r>
              <a:rPr lang="en-US" baseline="0" dirty="0" smtClean="0"/>
              <a:t>Below you see some of the Project Prize awards in 2010 and 2012.</a:t>
            </a:r>
            <a:endParaRPr lang="en-US" dirty="0"/>
          </a:p>
        </p:txBody>
      </p:sp>
      <p:sp>
        <p:nvSpPr>
          <p:cNvPr id="4" name="Slide Number Placeholder 3"/>
          <p:cNvSpPr>
            <a:spLocks noGrp="1"/>
          </p:cNvSpPr>
          <p:nvPr>
            <p:ph type="sldNum" sz="quarter" idx="10"/>
          </p:nvPr>
        </p:nvSpPr>
        <p:spPr/>
        <p:txBody>
          <a:bodyPr/>
          <a:lstStyle/>
          <a:p>
            <a:pPr>
              <a:defRPr/>
            </a:pPr>
            <a:fld id="{D131BD7F-DBBC-43B7-A271-2F7830B245EF}" type="slidenum">
              <a:rPr lang="en-US" smtClean="0"/>
              <a:pPr>
                <a:defRPr/>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Read Notes below</a:t>
            </a:r>
          </a:p>
          <a:p>
            <a:endParaRPr lang="en-US" dirty="0" smtClean="0"/>
          </a:p>
          <a:p>
            <a:r>
              <a:rPr lang="en-US" dirty="0" smtClean="0"/>
              <a:t>The Table</a:t>
            </a:r>
            <a:r>
              <a:rPr lang="en-US" baseline="0" dirty="0" smtClean="0"/>
              <a:t> of Contents above provides an orientation to the IEA HIA presentation and the various topics of discussion.  </a:t>
            </a:r>
            <a:r>
              <a:rPr lang="en-US" dirty="0"/>
              <a:t>I</a:t>
            </a:r>
            <a:r>
              <a:rPr lang="en-US" baseline="0" dirty="0" smtClean="0"/>
              <a:t> will </a:t>
            </a:r>
            <a:r>
              <a:rPr lang="en-US" baseline="0" smtClean="0"/>
              <a:t>now talk about the </a:t>
            </a:r>
            <a:r>
              <a:rPr lang="en-US" baseline="0" dirty="0" smtClean="0"/>
              <a:t>Strategic Plan for 2015-2020, as well as the IEA Technology Roadmap for Hydrogen and Fuel Cells</a:t>
            </a:r>
            <a:endParaRPr lang="en-US" dirty="0"/>
          </a:p>
        </p:txBody>
      </p:sp>
      <p:sp>
        <p:nvSpPr>
          <p:cNvPr id="4" name="Slide Number Placeholder 3"/>
          <p:cNvSpPr>
            <a:spLocks noGrp="1"/>
          </p:cNvSpPr>
          <p:nvPr>
            <p:ph type="sldNum" sz="quarter" idx="10"/>
          </p:nvPr>
        </p:nvSpPr>
        <p:spPr/>
        <p:txBody>
          <a:bodyPr/>
          <a:lstStyle/>
          <a:p>
            <a:pPr>
              <a:defRPr/>
            </a:pPr>
            <a:fld id="{D131BD7F-DBBC-43B7-A271-2F7830B245EF}" type="slidenum">
              <a:rPr lang="en-US" smtClean="0">
                <a:solidFill>
                  <a:prstClr val="black"/>
                </a:solidFill>
              </a:rPr>
              <a:pPr>
                <a:defRPr/>
              </a:pPr>
              <a:t>15</a:t>
            </a:fld>
            <a:endParaRPr lang="en-US">
              <a:solidFill>
                <a:prstClr val="black"/>
              </a:solidFill>
            </a:endParaRPr>
          </a:p>
        </p:txBody>
      </p:sp>
    </p:spTree>
    <p:extLst>
      <p:ext uri="{BB962C8B-B14F-4D97-AF65-F5344CB8AC3E}">
        <p14:creationId xmlns:p14="http://schemas.microsoft.com/office/powerpoint/2010/main" val="14729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Hydrogen production from biological, photo-</a:t>
            </a:r>
            <a:r>
              <a:rPr lang="en-US" dirty="0" err="1" smtClean="0"/>
              <a:t>electrocemical</a:t>
            </a:r>
            <a:r>
              <a:rPr lang="en-US" dirty="0" smtClean="0"/>
              <a:t> and high temperature processes has been a large part of this term and two successor basic research tasks, Task 34 and Task 35, are in place.</a:t>
            </a:r>
          </a:p>
          <a:p>
            <a:endParaRPr lang="en-US" dirty="0" smtClean="0"/>
          </a:p>
          <a:p>
            <a:r>
              <a:rPr lang="en-US" dirty="0" smtClean="0"/>
              <a:t>In addition,</a:t>
            </a:r>
            <a:r>
              <a:rPr lang="en-US" baseline="0" dirty="0" smtClean="0"/>
              <a:t> Task 33 provides a platform for expanded research on </a:t>
            </a:r>
            <a:r>
              <a:rPr lang="en-US" baseline="0" dirty="0" err="1" smtClean="0"/>
              <a:t>electrolysers</a:t>
            </a:r>
            <a:r>
              <a:rPr lang="en-US" baseline="0" dirty="0" smtClean="0"/>
              <a:t> and reformers.  You will hear from our Task 33 Operating Agent during WHTC.  </a:t>
            </a:r>
            <a:r>
              <a:rPr lang="en-US" b="1" baseline="0" dirty="0" smtClean="0"/>
              <a:t>Key </a:t>
            </a:r>
            <a:r>
              <a:rPr lang="en-US" b="1" baseline="0" dirty="0" err="1" smtClean="0"/>
              <a:t>Learnings</a:t>
            </a:r>
            <a:r>
              <a:rPr lang="en-US" b="1" baseline="0" dirty="0" smtClean="0"/>
              <a:t> from Task 33 include:  </a:t>
            </a:r>
          </a:p>
          <a:p>
            <a:endParaRPr lang="en-US" baseline="0" dirty="0" smtClean="0"/>
          </a:p>
          <a:p>
            <a:pPr lvl="0"/>
            <a:r>
              <a:rPr lang="en-US" sz="1200" kern="1200" dirty="0" smtClean="0">
                <a:solidFill>
                  <a:schemeClr val="tx1"/>
                </a:solidFill>
                <a:effectLst/>
                <a:latin typeface="Arial" charset="0"/>
                <a:ea typeface="+mn-ea"/>
                <a:cs typeface="+mn-cs"/>
              </a:rPr>
              <a:t> - Small-scale water </a:t>
            </a:r>
            <a:r>
              <a:rPr lang="en-US" sz="1200" kern="1200" dirty="0" err="1" smtClean="0">
                <a:solidFill>
                  <a:schemeClr val="tx1"/>
                </a:solidFill>
                <a:effectLst/>
                <a:latin typeface="Arial" charset="0"/>
                <a:ea typeface="+mn-ea"/>
                <a:cs typeface="+mn-cs"/>
              </a:rPr>
              <a:t>electrolyzers</a:t>
            </a:r>
            <a:r>
              <a:rPr lang="en-US" sz="1200" kern="1200" dirty="0" smtClean="0">
                <a:solidFill>
                  <a:schemeClr val="tx1"/>
                </a:solidFill>
                <a:effectLst/>
                <a:latin typeface="Arial" charset="0"/>
                <a:ea typeface="+mn-ea"/>
                <a:cs typeface="+mn-cs"/>
              </a:rPr>
              <a:t> and reformer systems with H2 capacities in the range of 50-500Nm3/</a:t>
            </a:r>
            <a:r>
              <a:rPr lang="en-US" sz="1200" kern="1200" dirty="0" err="1" smtClean="0">
                <a:solidFill>
                  <a:schemeClr val="tx1"/>
                </a:solidFill>
                <a:effectLst/>
                <a:latin typeface="Arial" charset="0"/>
                <a:ea typeface="+mn-ea"/>
                <a:cs typeface="+mn-cs"/>
              </a:rPr>
              <a:t>hr</a:t>
            </a:r>
            <a:r>
              <a:rPr lang="en-US" sz="1200" kern="1200" dirty="0" smtClean="0">
                <a:solidFill>
                  <a:schemeClr val="tx1"/>
                </a:solidFill>
                <a:effectLst/>
                <a:latin typeface="Arial" charset="0"/>
                <a:ea typeface="+mn-ea"/>
                <a:cs typeface="+mn-cs"/>
              </a:rPr>
              <a:t> are commercially available; the specific cost (CAPEX) [USD per Nm3/</a:t>
            </a:r>
            <a:r>
              <a:rPr lang="en-US" sz="1200" kern="1200" dirty="0" err="1" smtClean="0">
                <a:solidFill>
                  <a:schemeClr val="tx1"/>
                </a:solidFill>
                <a:effectLst/>
                <a:latin typeface="Arial" charset="0"/>
                <a:ea typeface="+mn-ea"/>
                <a:cs typeface="+mn-cs"/>
              </a:rPr>
              <a:t>hr</a:t>
            </a:r>
            <a:r>
              <a:rPr lang="en-US" sz="1200" kern="1200" dirty="0" smtClean="0">
                <a:solidFill>
                  <a:schemeClr val="tx1"/>
                </a:solidFill>
                <a:effectLst/>
                <a:latin typeface="Arial" charset="0"/>
                <a:ea typeface="+mn-ea"/>
                <a:cs typeface="+mn-cs"/>
              </a:rPr>
              <a:t>] of small-scale water </a:t>
            </a:r>
            <a:r>
              <a:rPr lang="en-US" sz="1200" kern="1200" dirty="0" err="1" smtClean="0">
                <a:solidFill>
                  <a:schemeClr val="tx1"/>
                </a:solidFill>
                <a:effectLst/>
                <a:latin typeface="Arial" charset="0"/>
                <a:ea typeface="+mn-ea"/>
                <a:cs typeface="+mn-cs"/>
              </a:rPr>
              <a:t>electrolyzers</a:t>
            </a:r>
            <a:r>
              <a:rPr lang="en-US" sz="1200" kern="1200" dirty="0" smtClean="0">
                <a:solidFill>
                  <a:schemeClr val="tx1"/>
                </a:solidFill>
                <a:effectLst/>
                <a:latin typeface="Arial" charset="0"/>
                <a:ea typeface="+mn-ea"/>
                <a:cs typeface="+mn-cs"/>
              </a:rPr>
              <a:t> and reformers are comparable.  Both alkaline and PEM water </a:t>
            </a:r>
            <a:r>
              <a:rPr lang="en-US" sz="1200" kern="1200" dirty="0" err="1" smtClean="0">
                <a:solidFill>
                  <a:schemeClr val="tx1"/>
                </a:solidFill>
                <a:effectLst/>
                <a:latin typeface="Arial" charset="0"/>
                <a:ea typeface="+mn-ea"/>
                <a:cs typeface="+mn-cs"/>
              </a:rPr>
              <a:t>electrolyzers</a:t>
            </a:r>
            <a:r>
              <a:rPr lang="en-US" sz="1200" kern="1200" dirty="0" smtClean="0">
                <a:solidFill>
                  <a:schemeClr val="tx1"/>
                </a:solidFill>
                <a:effectLst/>
                <a:latin typeface="Arial" charset="0"/>
                <a:ea typeface="+mn-ea"/>
                <a:cs typeface="+mn-cs"/>
              </a:rPr>
              <a:t> are available in MW-scale. While PEM is less prove and more costly (CAPEX)  than alkaline, it is more compact and suitable for dynamic load following.</a:t>
            </a:r>
          </a:p>
          <a:p>
            <a:pPr lvl="0"/>
            <a:endParaRPr lang="en-US" sz="1200" kern="1200" dirty="0" smtClean="0">
              <a:solidFill>
                <a:schemeClr val="tx1"/>
              </a:solidFill>
              <a:effectLst/>
              <a:latin typeface="Arial" charset="0"/>
              <a:ea typeface="+mn-ea"/>
              <a:cs typeface="+mn-cs"/>
            </a:endParaRPr>
          </a:p>
          <a:p>
            <a:pPr lvl="0"/>
            <a:r>
              <a:rPr lang="en-US" sz="1200" kern="1200" dirty="0" smtClean="0">
                <a:solidFill>
                  <a:schemeClr val="tx1"/>
                </a:solidFill>
                <a:effectLst/>
                <a:latin typeface="Arial" charset="0"/>
                <a:ea typeface="+mn-ea"/>
                <a:cs typeface="+mn-cs"/>
              </a:rPr>
              <a:t>-New local hydrogen production approaches (Power-to-gas [</a:t>
            </a:r>
            <a:r>
              <a:rPr lang="en-US" sz="1200" kern="1200" dirty="0" err="1" smtClean="0">
                <a:solidFill>
                  <a:schemeClr val="tx1"/>
                </a:solidFill>
                <a:effectLst/>
                <a:latin typeface="Arial" charset="0"/>
                <a:ea typeface="+mn-ea"/>
                <a:cs typeface="+mn-cs"/>
              </a:rPr>
              <a:t>PtG</a:t>
            </a:r>
            <a:r>
              <a:rPr lang="en-US" sz="1200" kern="1200" dirty="0" smtClean="0">
                <a:solidFill>
                  <a:schemeClr val="tx1"/>
                </a:solidFill>
                <a:effectLst/>
                <a:latin typeface="Arial" charset="0"/>
                <a:ea typeface="+mn-ea"/>
                <a:cs typeface="+mn-cs"/>
              </a:rPr>
              <a:t>] and conventional reforming of biogas) can increase uptake of renewable energy and/or enable storage of RE</a:t>
            </a:r>
          </a:p>
          <a:p>
            <a:pPr lvl="0"/>
            <a:endParaRPr lang="en-US" sz="1200" kern="1200" dirty="0" smtClean="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-Main barriers and opportunities for introduction of locally produced h2 for energy applications depends largely on availability and cost of natural gas, electricity and bulk delivery of H2, necessitating cost-benefit analyses on case-by-case basis.</a:t>
            </a:r>
          </a:p>
          <a:p>
            <a:pPr lvl="0"/>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 </a:t>
            </a:r>
            <a:endParaRPr lang="en-US" sz="1200" kern="1200" dirty="0" smtClean="0">
              <a:solidFill>
                <a:schemeClr val="tx1"/>
              </a:solidFill>
              <a:effectLst/>
              <a:latin typeface="Arial" charset="0"/>
              <a:ea typeface="+mn-ea"/>
              <a:cs typeface="+mn-cs"/>
            </a:endParaRP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D131BD7F-DBBC-43B7-A271-2F7830B245EF}" type="slidenum">
              <a:rPr lang="en-US" smtClean="0"/>
              <a:pPr>
                <a:defRPr/>
              </a:pPr>
              <a:t>16</a:t>
            </a:fld>
            <a:endParaRPr lang="en-US"/>
          </a:p>
        </p:txBody>
      </p:sp>
    </p:spTree>
    <p:extLst>
      <p:ext uri="{BB962C8B-B14F-4D97-AF65-F5344CB8AC3E}">
        <p14:creationId xmlns:p14="http://schemas.microsoft.com/office/powerpoint/2010/main" val="25324427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131BD7F-DBBC-43B7-A271-2F7830B245EF}" type="slidenum">
              <a:rPr lang="en-US" smtClean="0"/>
              <a:pPr>
                <a:defRPr/>
              </a:pPr>
              <a:t>17</a:t>
            </a:fld>
            <a:endParaRPr lang="en-US" dirty="0"/>
          </a:p>
        </p:txBody>
      </p:sp>
    </p:spTree>
    <p:extLst>
      <p:ext uri="{BB962C8B-B14F-4D97-AF65-F5344CB8AC3E}">
        <p14:creationId xmlns:p14="http://schemas.microsoft.com/office/powerpoint/2010/main" val="25324427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Read Notes below</a:t>
            </a:r>
            <a:r>
              <a:rPr lang="en-US" b="1" baseline="0" dirty="0" smtClean="0"/>
              <a:t> (and then go to slide if you want):</a:t>
            </a:r>
          </a:p>
          <a:p>
            <a:endParaRPr lang="en-US" baseline="0" dirty="0" smtClean="0"/>
          </a:p>
          <a:p>
            <a:r>
              <a:rPr lang="en-US" baseline="0" dirty="0" smtClean="0"/>
              <a:t>The tasks deal with Integration of hydrogen in </a:t>
            </a:r>
            <a:r>
              <a:rPr lang="en-US" dirty="0"/>
              <a:t>e</a:t>
            </a:r>
            <a:r>
              <a:rPr lang="en-US" baseline="0" dirty="0" smtClean="0"/>
              <a:t>xisting or built up of new infrastructures for hydrogen. Task 29 addresses distributed and community hydrogen, while Task 28 addressed large scale H2 delivery infrastructure.  The final report for Task 28 will be available soon.</a:t>
            </a:r>
          </a:p>
          <a:p>
            <a:endParaRPr lang="en-US" baseline="0" dirty="0" smtClean="0"/>
          </a:p>
          <a:p>
            <a:endParaRPr lang="en-US" baseline="0" dirty="0" smtClean="0"/>
          </a:p>
          <a:p>
            <a:r>
              <a:rPr lang="en-US" baseline="0" dirty="0" smtClean="0"/>
              <a:t>Key </a:t>
            </a:r>
            <a:r>
              <a:rPr lang="en-US" baseline="0" dirty="0" err="1" smtClean="0"/>
              <a:t>learnings</a:t>
            </a:r>
            <a:r>
              <a:rPr lang="en-US" baseline="0" dirty="0" smtClean="0"/>
              <a:t> from Task 28 – Infrastructure:</a:t>
            </a:r>
          </a:p>
          <a:p>
            <a:endParaRPr lang="en-US" baseline="0" dirty="0" smtClean="0"/>
          </a:p>
          <a:p>
            <a:pPr marL="355600" lvl="0" indent="0">
              <a:buNone/>
            </a:pPr>
            <a:r>
              <a:rPr lang="en-US" sz="1200" b="1" i="1" dirty="0" smtClean="0">
                <a:solidFill>
                  <a:srgbClr val="0070C0"/>
                </a:solidFill>
              </a:rPr>
              <a:t>FCEVS, particularly passenger cars, are technically ready for commercialization</a:t>
            </a:r>
          </a:p>
          <a:p>
            <a:pPr marL="355600" lvl="0" indent="0">
              <a:buNone/>
            </a:pPr>
            <a:endParaRPr lang="en-US" sz="1200" b="1" i="1" dirty="0" smtClean="0">
              <a:solidFill>
                <a:srgbClr val="0070C0"/>
              </a:solidFill>
            </a:endParaRPr>
          </a:p>
          <a:p>
            <a:pPr marL="355600" lvl="0" indent="0">
              <a:buNone/>
            </a:pPr>
            <a:r>
              <a:rPr lang="en-US" sz="1200" b="1" i="1" dirty="0" smtClean="0">
                <a:solidFill>
                  <a:srgbClr val="0070C0"/>
                </a:solidFill>
              </a:rPr>
              <a:t>Market development rather than technology development is considered main barrier to large-scale introduction of H2 and FCEVs </a:t>
            </a:r>
          </a:p>
          <a:p>
            <a:endParaRPr lang="en-US" dirty="0"/>
          </a:p>
        </p:txBody>
      </p:sp>
      <p:sp>
        <p:nvSpPr>
          <p:cNvPr id="4" name="Slide Number Placeholder 3"/>
          <p:cNvSpPr>
            <a:spLocks noGrp="1"/>
          </p:cNvSpPr>
          <p:nvPr>
            <p:ph type="sldNum" sz="quarter" idx="10"/>
          </p:nvPr>
        </p:nvSpPr>
        <p:spPr/>
        <p:txBody>
          <a:bodyPr/>
          <a:lstStyle/>
          <a:p>
            <a:pPr>
              <a:defRPr/>
            </a:pPr>
            <a:fld id="{D131BD7F-DBBC-43B7-A271-2F7830B245EF}" type="slidenum">
              <a:rPr lang="en-US" smtClean="0"/>
              <a:pPr>
                <a:defRPr/>
              </a:pPr>
              <a:t>18</a:t>
            </a:fld>
            <a:endParaRPr lang="en-US" dirty="0"/>
          </a:p>
        </p:txBody>
      </p:sp>
    </p:spTree>
    <p:extLst>
      <p:ext uri="{BB962C8B-B14F-4D97-AF65-F5344CB8AC3E}">
        <p14:creationId xmlns:p14="http://schemas.microsoft.com/office/powerpoint/2010/main" val="28109397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Read notes below:</a:t>
            </a:r>
          </a:p>
          <a:p>
            <a:endParaRPr lang="en-US" dirty="0" smtClean="0"/>
          </a:p>
          <a:p>
            <a:pPr defTabSz="936528">
              <a:defRPr/>
            </a:pPr>
            <a:r>
              <a:rPr lang="es-ES" altLang="en-US" dirty="0" smtClean="0">
                <a:latin typeface="Arial" pitchFamily="34" charset="0"/>
              </a:rPr>
              <a:t>And </a:t>
            </a:r>
            <a:r>
              <a:rPr lang="es-ES" altLang="en-US" dirty="0" err="1" smtClean="0">
                <a:latin typeface="Arial" pitchFamily="34" charset="0"/>
              </a:rPr>
              <a:t>here</a:t>
            </a:r>
            <a:r>
              <a:rPr lang="es-ES" altLang="en-US" dirty="0" smtClean="0">
                <a:latin typeface="Arial" pitchFamily="34" charset="0"/>
              </a:rPr>
              <a:t> </a:t>
            </a:r>
            <a:r>
              <a:rPr lang="es-ES" altLang="en-US" dirty="0" err="1" smtClean="0">
                <a:latin typeface="Arial" pitchFamily="34" charset="0"/>
              </a:rPr>
              <a:t>is</a:t>
            </a:r>
            <a:r>
              <a:rPr lang="es-ES" altLang="en-US" dirty="0" smtClean="0">
                <a:latin typeface="Arial" pitchFamily="34" charset="0"/>
              </a:rPr>
              <a:t> </a:t>
            </a:r>
            <a:r>
              <a:rPr lang="es-ES" altLang="en-US" dirty="0" err="1" smtClean="0">
                <a:latin typeface="Arial" pitchFamily="34" charset="0"/>
              </a:rPr>
              <a:t>our</a:t>
            </a:r>
            <a:r>
              <a:rPr lang="es-ES" altLang="en-US" dirty="0" smtClean="0">
                <a:latin typeface="Arial" pitchFamily="34" charset="0"/>
              </a:rPr>
              <a:t> </a:t>
            </a:r>
            <a:r>
              <a:rPr lang="es-ES" altLang="en-US" dirty="0" err="1" smtClean="0">
                <a:latin typeface="Arial" pitchFamily="34" charset="0"/>
              </a:rPr>
              <a:t>analysis</a:t>
            </a:r>
            <a:r>
              <a:rPr lang="es-ES" altLang="en-US" dirty="0" smtClean="0">
                <a:latin typeface="Arial" pitchFamily="34" charset="0"/>
              </a:rPr>
              <a:t> portfolio </a:t>
            </a:r>
            <a:r>
              <a:rPr lang="es-ES" altLang="en-US" dirty="0" err="1" smtClean="0">
                <a:latin typeface="Arial" pitchFamily="34" charset="0"/>
              </a:rPr>
              <a:t>with</a:t>
            </a:r>
            <a:r>
              <a:rPr lang="es-ES" altLang="en-US" dirty="0" smtClean="0">
                <a:latin typeface="Arial" pitchFamily="34" charset="0"/>
              </a:rPr>
              <a:t> </a:t>
            </a:r>
            <a:r>
              <a:rPr lang="es-ES" altLang="en-US" dirty="0" err="1" smtClean="0">
                <a:latin typeface="Arial" pitchFamily="34" charset="0"/>
              </a:rPr>
              <a:t>our</a:t>
            </a:r>
            <a:r>
              <a:rPr lang="es-ES" altLang="en-US" dirty="0" smtClean="0">
                <a:latin typeface="Arial" pitchFamily="34" charset="0"/>
              </a:rPr>
              <a:t> </a:t>
            </a:r>
            <a:r>
              <a:rPr lang="es-ES" altLang="en-US" dirty="0" err="1" smtClean="0">
                <a:latin typeface="Arial" pitchFamily="34" charset="0"/>
              </a:rPr>
              <a:t>two</a:t>
            </a:r>
            <a:r>
              <a:rPr lang="es-ES" altLang="en-US" dirty="0" smtClean="0">
                <a:latin typeface="Arial" pitchFamily="34" charset="0"/>
              </a:rPr>
              <a:t> </a:t>
            </a:r>
            <a:r>
              <a:rPr lang="es-ES" altLang="en-US" dirty="0" err="1" smtClean="0">
                <a:latin typeface="Arial" pitchFamily="34" charset="0"/>
              </a:rPr>
              <a:t>analysis</a:t>
            </a:r>
            <a:r>
              <a:rPr lang="es-ES" altLang="en-US" dirty="0" smtClean="0">
                <a:latin typeface="Arial" pitchFamily="34" charset="0"/>
              </a:rPr>
              <a:t> </a:t>
            </a:r>
            <a:r>
              <a:rPr lang="es-ES" altLang="en-US" dirty="0" err="1" smtClean="0">
                <a:latin typeface="Arial" pitchFamily="34" charset="0"/>
              </a:rPr>
              <a:t>tasks</a:t>
            </a:r>
            <a:r>
              <a:rPr lang="es-ES" altLang="en-US" dirty="0" smtClean="0">
                <a:latin typeface="Arial" pitchFamily="34" charset="0"/>
              </a:rPr>
              <a:t>: </a:t>
            </a:r>
            <a:r>
              <a:rPr lang="es-ES" altLang="en-US" dirty="0" err="1" smtClean="0">
                <a:latin typeface="Arial" pitchFamily="34" charset="0"/>
              </a:rPr>
              <a:t>Task</a:t>
            </a:r>
            <a:r>
              <a:rPr lang="es-ES" altLang="en-US" dirty="0" smtClean="0">
                <a:latin typeface="Arial" pitchFamily="34" charset="0"/>
              </a:rPr>
              <a:t> 30 </a:t>
            </a:r>
            <a:r>
              <a:rPr lang="es-ES" altLang="en-US" dirty="0" err="1" smtClean="0">
                <a:latin typeface="Arial" pitchFamily="34" charset="0"/>
              </a:rPr>
              <a:t>is</a:t>
            </a:r>
            <a:r>
              <a:rPr lang="es-ES" altLang="en-US" dirty="0" smtClean="0">
                <a:latin typeface="Arial" pitchFamily="34" charset="0"/>
              </a:rPr>
              <a:t> </a:t>
            </a:r>
            <a:r>
              <a:rPr lang="es-ES" altLang="en-US" dirty="0" err="1" smtClean="0">
                <a:latin typeface="Arial" pitchFamily="34" charset="0"/>
              </a:rPr>
              <a:t>completing</a:t>
            </a:r>
            <a:r>
              <a:rPr lang="es-ES" altLang="en-US" dirty="0" smtClean="0">
                <a:latin typeface="Arial" pitchFamily="34" charset="0"/>
              </a:rPr>
              <a:t>.  </a:t>
            </a:r>
            <a:r>
              <a:rPr lang="es-ES" altLang="en-US" dirty="0" err="1" smtClean="0">
                <a:latin typeface="Arial" pitchFamily="34" charset="0"/>
              </a:rPr>
              <a:t>Task</a:t>
            </a:r>
            <a:r>
              <a:rPr lang="es-ES" altLang="en-US" dirty="0" smtClean="0">
                <a:latin typeface="Arial" pitchFamily="34" charset="0"/>
              </a:rPr>
              <a:t> 36 </a:t>
            </a:r>
            <a:r>
              <a:rPr lang="es-ES" altLang="en-US" dirty="0" err="1" smtClean="0">
                <a:latin typeface="Arial" pitchFamily="34" charset="0"/>
              </a:rPr>
              <a:t>is</a:t>
            </a:r>
            <a:r>
              <a:rPr lang="es-ES" altLang="en-US" dirty="0" smtClean="0">
                <a:latin typeface="Arial" pitchFamily="34" charset="0"/>
              </a:rPr>
              <a:t> </a:t>
            </a:r>
            <a:r>
              <a:rPr lang="es-ES" altLang="en-US" dirty="0" err="1" smtClean="0">
                <a:latin typeface="Arial" pitchFamily="34" charset="0"/>
              </a:rPr>
              <a:t>now</a:t>
            </a:r>
            <a:r>
              <a:rPr lang="es-ES" altLang="en-US" dirty="0" smtClean="0">
                <a:latin typeface="Arial" pitchFamily="34" charset="0"/>
              </a:rPr>
              <a:t> </a:t>
            </a:r>
            <a:r>
              <a:rPr lang="es-ES" altLang="en-US" dirty="0" err="1" smtClean="0">
                <a:latin typeface="Arial" pitchFamily="34" charset="0"/>
              </a:rPr>
              <a:t>underway</a:t>
            </a:r>
            <a:r>
              <a:rPr lang="es-ES" altLang="en-US" dirty="0" smtClean="0">
                <a:latin typeface="Arial" pitchFamily="34" charset="0"/>
              </a:rPr>
              <a:t>.</a:t>
            </a:r>
          </a:p>
          <a:p>
            <a:pPr defTabSz="936528">
              <a:defRPr/>
            </a:pPr>
            <a:endParaRPr lang="es-ES" altLang="en-US" dirty="0" smtClean="0">
              <a:latin typeface="Arial" pitchFamily="34" charset="0"/>
            </a:endParaRPr>
          </a:p>
          <a:p>
            <a:pPr defTabSz="936528">
              <a:defRPr/>
            </a:pPr>
            <a:r>
              <a:rPr lang="es-ES" altLang="en-US" dirty="0" smtClean="0">
                <a:latin typeface="Arial" pitchFamily="34" charset="0"/>
              </a:rPr>
              <a:t>Task 30 Subtask A Final report, soon to be published,</a:t>
            </a:r>
            <a:r>
              <a:rPr lang="es-ES" altLang="en-US" baseline="0" dirty="0" smtClean="0">
                <a:latin typeface="Arial" pitchFamily="34" charset="0"/>
              </a:rPr>
              <a:t> speaks to the question of where hydrogen will come from in the future.</a:t>
            </a:r>
          </a:p>
          <a:p>
            <a:pPr defTabSz="936528">
              <a:defRPr/>
            </a:pPr>
            <a:r>
              <a:rPr lang="es-ES" altLang="en-US" baseline="0" dirty="0" smtClean="0">
                <a:latin typeface="Arial" pitchFamily="34" charset="0"/>
              </a:rPr>
              <a:t>Task 30 Subtask B is producing a database and handbook for worldwide hydrogen production potentials, including harmonized technological and economic data. </a:t>
            </a:r>
          </a:p>
          <a:p>
            <a:pPr defTabSz="936528">
              <a:defRPr/>
            </a:pPr>
            <a:r>
              <a:rPr lang="es-ES" altLang="en-US" baseline="0" dirty="0" smtClean="0">
                <a:latin typeface="Arial" pitchFamily="34" charset="0"/>
              </a:rPr>
              <a:t>The database and handbook are expected to inform IEA analysis.</a:t>
            </a:r>
            <a:endParaRPr lang="en-US" dirty="0"/>
          </a:p>
        </p:txBody>
      </p:sp>
      <p:sp>
        <p:nvSpPr>
          <p:cNvPr id="4" name="Slide Number Placeholder 3"/>
          <p:cNvSpPr>
            <a:spLocks noGrp="1"/>
          </p:cNvSpPr>
          <p:nvPr>
            <p:ph type="sldNum" sz="quarter" idx="10"/>
          </p:nvPr>
        </p:nvSpPr>
        <p:spPr/>
        <p:txBody>
          <a:bodyPr/>
          <a:lstStyle/>
          <a:p>
            <a:pPr>
              <a:defRPr/>
            </a:pPr>
            <a:fld id="{D131BD7F-DBBC-43B7-A271-2F7830B245EF}" type="slidenum">
              <a:rPr lang="en-US" smtClean="0"/>
              <a:pPr>
                <a:defRPr/>
              </a:pPr>
              <a:t>19</a:t>
            </a:fld>
            <a:endParaRPr lang="en-US"/>
          </a:p>
        </p:txBody>
      </p:sp>
    </p:spTree>
    <p:extLst>
      <p:ext uri="{BB962C8B-B14F-4D97-AF65-F5344CB8AC3E}">
        <p14:creationId xmlns:p14="http://schemas.microsoft.com/office/powerpoint/2010/main" val="29252488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Read notes below:</a:t>
            </a:r>
          </a:p>
          <a:p>
            <a:endParaRPr lang="en-US" dirty="0" smtClean="0"/>
          </a:p>
          <a:p>
            <a:r>
              <a:rPr lang="en-US" dirty="0" smtClean="0"/>
              <a:t>Safety</a:t>
            </a:r>
            <a:r>
              <a:rPr lang="en-US" baseline="0" dirty="0" smtClean="0"/>
              <a:t> is crucial importance to the IEA HIA</a:t>
            </a:r>
            <a:r>
              <a:rPr lang="en-US" dirty="0" smtClean="0"/>
              <a:t> and a </a:t>
            </a:r>
            <a:r>
              <a:rPr lang="en-US" baseline="0" dirty="0" smtClean="0"/>
              <a:t>successor safety task is in definition.</a:t>
            </a:r>
          </a:p>
          <a:p>
            <a:r>
              <a:rPr lang="en-US" baseline="0" dirty="0" smtClean="0"/>
              <a:t>Tasks 19/31 held an End of Task North American Workshop in 2013.  A companion workshop is expected to be held in Europe in 2015.</a:t>
            </a:r>
            <a:endParaRPr lang="en-US" dirty="0"/>
          </a:p>
        </p:txBody>
      </p:sp>
      <p:sp>
        <p:nvSpPr>
          <p:cNvPr id="4" name="Slide Number Placeholder 3"/>
          <p:cNvSpPr>
            <a:spLocks noGrp="1"/>
          </p:cNvSpPr>
          <p:nvPr>
            <p:ph type="sldNum" sz="quarter" idx="10"/>
          </p:nvPr>
        </p:nvSpPr>
        <p:spPr/>
        <p:txBody>
          <a:bodyPr/>
          <a:lstStyle/>
          <a:p>
            <a:pPr>
              <a:defRPr/>
            </a:pPr>
            <a:fld id="{D131BD7F-DBBC-43B7-A271-2F7830B245EF}" type="slidenum">
              <a:rPr lang="en-US" smtClean="0"/>
              <a:pPr>
                <a:defRPr/>
              </a:pPr>
              <a:t>20</a:t>
            </a:fld>
            <a:endParaRPr lang="en-US"/>
          </a:p>
        </p:txBody>
      </p:sp>
    </p:spTree>
    <p:extLst>
      <p:ext uri="{BB962C8B-B14F-4D97-AF65-F5344CB8AC3E}">
        <p14:creationId xmlns:p14="http://schemas.microsoft.com/office/powerpoint/2010/main" val="1404988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Read Notes below</a:t>
            </a:r>
          </a:p>
          <a:p>
            <a:endParaRPr lang="en-US" dirty="0" smtClean="0"/>
          </a:p>
          <a:p>
            <a:r>
              <a:rPr lang="en-US" dirty="0" smtClean="0"/>
              <a:t>The Table</a:t>
            </a:r>
            <a:r>
              <a:rPr lang="en-US" baseline="0" dirty="0" smtClean="0"/>
              <a:t> of Contents above provides an orientation to the IEA HIA presentation and the various topics of discussion.  </a:t>
            </a:r>
            <a:r>
              <a:rPr lang="en-US" dirty="0"/>
              <a:t>I</a:t>
            </a:r>
            <a:r>
              <a:rPr lang="en-US" baseline="0" dirty="0" smtClean="0"/>
              <a:t> will </a:t>
            </a:r>
            <a:r>
              <a:rPr lang="en-US" baseline="0" smtClean="0"/>
              <a:t>now talk about the </a:t>
            </a:r>
            <a:r>
              <a:rPr lang="en-US" baseline="0" dirty="0" smtClean="0"/>
              <a:t>Strategic Plan for 2015-2020, as well as the IEA Technology Roadmap for Hydrogen and Fuel Cells</a:t>
            </a:r>
            <a:endParaRPr lang="en-US" dirty="0"/>
          </a:p>
        </p:txBody>
      </p:sp>
      <p:sp>
        <p:nvSpPr>
          <p:cNvPr id="4" name="Slide Number Placeholder 3"/>
          <p:cNvSpPr>
            <a:spLocks noGrp="1"/>
          </p:cNvSpPr>
          <p:nvPr>
            <p:ph type="sldNum" sz="quarter" idx="10"/>
          </p:nvPr>
        </p:nvSpPr>
        <p:spPr/>
        <p:txBody>
          <a:bodyPr/>
          <a:lstStyle/>
          <a:p>
            <a:pPr>
              <a:defRPr/>
            </a:pPr>
            <a:fld id="{D131BD7F-DBBC-43B7-A271-2F7830B245EF}" type="slidenum">
              <a:rPr lang="en-US" smtClean="0">
                <a:solidFill>
                  <a:prstClr val="black"/>
                </a:solidFill>
              </a:rPr>
              <a:pPr>
                <a:defRPr/>
              </a:pPr>
              <a:t>2</a:t>
            </a:fld>
            <a:endParaRPr lang="en-US">
              <a:solidFill>
                <a:prstClr val="black"/>
              </a:solidFill>
            </a:endParaRPr>
          </a:p>
        </p:txBody>
      </p:sp>
    </p:spTree>
    <p:extLst>
      <p:ext uri="{BB962C8B-B14F-4D97-AF65-F5344CB8AC3E}">
        <p14:creationId xmlns:p14="http://schemas.microsoft.com/office/powerpoint/2010/main" val="14729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Read Notes below</a:t>
            </a:r>
          </a:p>
          <a:p>
            <a:endParaRPr lang="en-US" dirty="0" smtClean="0"/>
          </a:p>
          <a:p>
            <a:r>
              <a:rPr lang="en-US" dirty="0" smtClean="0"/>
              <a:t>The Table</a:t>
            </a:r>
            <a:r>
              <a:rPr lang="en-US" baseline="0" dirty="0" smtClean="0"/>
              <a:t> of Contents above provides an orientation to the IEA HIA presentation and the various topics of discussion.  </a:t>
            </a:r>
            <a:r>
              <a:rPr lang="en-US" dirty="0"/>
              <a:t>I</a:t>
            </a:r>
            <a:r>
              <a:rPr lang="en-US" baseline="0" dirty="0" smtClean="0"/>
              <a:t> will </a:t>
            </a:r>
            <a:r>
              <a:rPr lang="en-US" baseline="0" smtClean="0"/>
              <a:t>now talk about the </a:t>
            </a:r>
            <a:r>
              <a:rPr lang="en-US" baseline="0" dirty="0" smtClean="0"/>
              <a:t>Strategic Plan for 2015-2020, as well as the IEA Technology Roadmap for Hydrogen and Fuel Cells</a:t>
            </a:r>
            <a:endParaRPr lang="en-US" dirty="0"/>
          </a:p>
        </p:txBody>
      </p:sp>
      <p:sp>
        <p:nvSpPr>
          <p:cNvPr id="4" name="Slide Number Placeholder 3"/>
          <p:cNvSpPr>
            <a:spLocks noGrp="1"/>
          </p:cNvSpPr>
          <p:nvPr>
            <p:ph type="sldNum" sz="quarter" idx="10"/>
          </p:nvPr>
        </p:nvSpPr>
        <p:spPr/>
        <p:txBody>
          <a:bodyPr/>
          <a:lstStyle/>
          <a:p>
            <a:pPr>
              <a:defRPr/>
            </a:pPr>
            <a:fld id="{D131BD7F-DBBC-43B7-A271-2F7830B245EF}" type="slidenum">
              <a:rPr lang="en-US" smtClean="0">
                <a:solidFill>
                  <a:prstClr val="black"/>
                </a:solidFill>
              </a:rPr>
              <a:pPr>
                <a:defRPr/>
              </a:pPr>
              <a:t>21</a:t>
            </a:fld>
            <a:endParaRPr lang="en-US">
              <a:solidFill>
                <a:prstClr val="black"/>
              </a:solidFill>
            </a:endParaRPr>
          </a:p>
        </p:txBody>
      </p:sp>
    </p:spTree>
    <p:extLst>
      <p:ext uri="{BB962C8B-B14F-4D97-AF65-F5344CB8AC3E}">
        <p14:creationId xmlns:p14="http://schemas.microsoft.com/office/powerpoint/2010/main" val="14729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If</a:t>
            </a:r>
            <a:r>
              <a:rPr lang="en-US" b="0" baseline="0" dirty="0" smtClean="0"/>
              <a:t> you are already cooperating with the IEA HIA, we are glad to have you with us.  If you are not already cooperating with us, we hope you will join us.</a:t>
            </a:r>
            <a:endParaRPr lang="en-US" b="0" dirty="0" smtClean="0"/>
          </a:p>
          <a:p>
            <a:endParaRPr lang="en-US" baseline="0" dirty="0" smtClean="0"/>
          </a:p>
          <a:p>
            <a:r>
              <a:rPr lang="en-US" baseline="0" dirty="0" smtClean="0"/>
              <a:t>Thank you very much.</a:t>
            </a:r>
            <a:endParaRPr lang="en-US" dirty="0"/>
          </a:p>
        </p:txBody>
      </p:sp>
      <p:sp>
        <p:nvSpPr>
          <p:cNvPr id="4" name="Slide Number Placeholder 3"/>
          <p:cNvSpPr>
            <a:spLocks noGrp="1"/>
          </p:cNvSpPr>
          <p:nvPr>
            <p:ph type="sldNum" sz="quarter" idx="10"/>
          </p:nvPr>
        </p:nvSpPr>
        <p:spPr/>
        <p:txBody>
          <a:bodyPr/>
          <a:lstStyle/>
          <a:p>
            <a:pPr>
              <a:defRPr/>
            </a:pPr>
            <a:fld id="{D131BD7F-DBBC-43B7-A271-2F7830B245EF}" type="slidenum">
              <a:rPr lang="en-US" smtClean="0">
                <a:solidFill>
                  <a:prstClr val="black"/>
                </a:solidFill>
              </a:rPr>
              <a:pPr>
                <a:defRPr/>
              </a:pPr>
              <a:t>25</a:t>
            </a:fld>
            <a:endParaRPr lang="en-US">
              <a:solidFill>
                <a:prstClr val="black"/>
              </a:solidFill>
            </a:endParaRPr>
          </a:p>
        </p:txBody>
      </p:sp>
    </p:spTree>
    <p:extLst>
      <p:ext uri="{BB962C8B-B14F-4D97-AF65-F5344CB8AC3E}">
        <p14:creationId xmlns:p14="http://schemas.microsoft.com/office/powerpoint/2010/main" val="3246161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b="1" dirty="0"/>
              <a:t>Read notes </a:t>
            </a:r>
            <a:r>
              <a:rPr lang="en-US" b="1" dirty="0" smtClean="0"/>
              <a:t>below</a:t>
            </a:r>
          </a:p>
          <a:p>
            <a:pPr eaLnBrk="0" fontAlgn="base" hangingPunct="0"/>
            <a:endParaRPr lang="en-US" b="1" dirty="0" smtClean="0">
              <a:solidFill>
                <a:srgbClr val="FF0000"/>
              </a:solidFill>
            </a:endParaRPr>
          </a:p>
          <a:p>
            <a:pPr eaLnBrk="0" fontAlgn="base" hangingPunct="0"/>
            <a:r>
              <a:rPr lang="en-US" b="1" dirty="0" smtClean="0">
                <a:solidFill>
                  <a:srgbClr val="FF0000"/>
                </a:solidFill>
              </a:rPr>
              <a:t>Stefan – this is a transition slide from the 2009-2015 cycle</a:t>
            </a:r>
            <a:r>
              <a:rPr lang="en-US" b="1" baseline="0" dirty="0" smtClean="0">
                <a:solidFill>
                  <a:srgbClr val="FF0000"/>
                </a:solidFill>
              </a:rPr>
              <a:t> to the 2015-2020 cycle.</a:t>
            </a:r>
            <a:endParaRPr lang="en-US" b="1" dirty="0">
              <a:solidFill>
                <a:srgbClr val="FF0000"/>
              </a:solidFill>
            </a:endParaRPr>
          </a:p>
          <a:p>
            <a:pPr eaLnBrk="0" fontAlgn="base" hangingPunct="0"/>
            <a:r>
              <a:rPr lang="en-US" dirty="0"/>
              <a:t> </a:t>
            </a:r>
          </a:p>
          <a:p>
            <a:pPr eaLnBrk="0" fontAlgn="base" hangingPunct="0"/>
            <a:r>
              <a:rPr lang="en-US" dirty="0"/>
              <a:t>Here you see a geographic </a:t>
            </a:r>
            <a:r>
              <a:rPr lang="en-US" dirty="0" smtClean="0"/>
              <a:t>perspective – the global context for hydrogen</a:t>
            </a:r>
            <a:r>
              <a:rPr lang="en-US" baseline="0" dirty="0" smtClean="0"/>
              <a:t> is changing</a:t>
            </a:r>
            <a:endParaRPr lang="en-US" dirty="0"/>
          </a:p>
          <a:p>
            <a:pPr eaLnBrk="0" fontAlgn="base" hangingPunct="0"/>
            <a:r>
              <a:rPr lang="en-US" dirty="0"/>
              <a:t> </a:t>
            </a:r>
          </a:p>
          <a:p>
            <a:pPr eaLnBrk="0" fontAlgn="base" hangingPunct="0"/>
            <a:r>
              <a:rPr lang="en-US" dirty="0"/>
              <a:t>Major Asian car manufacturers are gearing up for the coming FCEV market. And there has been progress in micro-CHP systems for stationary applications, particularly in Japan and Korea.</a:t>
            </a:r>
          </a:p>
          <a:p>
            <a:pPr eaLnBrk="0" fontAlgn="base" hangingPunct="0"/>
            <a:r>
              <a:rPr lang="en-US" dirty="0"/>
              <a:t> </a:t>
            </a:r>
          </a:p>
          <a:p>
            <a:pPr eaLnBrk="0" fontAlgn="base" hangingPunct="0"/>
            <a:r>
              <a:rPr lang="en-US" dirty="0"/>
              <a:t>“Power to Gas” is a very hot topic in Europe and </a:t>
            </a:r>
            <a:r>
              <a:rPr lang="en-US" dirty="0" smtClean="0"/>
              <a:t>there </a:t>
            </a:r>
            <a:r>
              <a:rPr lang="en-US" dirty="0"/>
              <a:t>is a lot of activity and plans for hydrogen mobility and infrastructure – using wind as the major source for hydrogen as transportation fuel.</a:t>
            </a:r>
          </a:p>
          <a:p>
            <a:pPr eaLnBrk="0" fontAlgn="base" hangingPunct="0"/>
            <a:endParaRPr lang="en-US" dirty="0"/>
          </a:p>
          <a:p>
            <a:pPr eaLnBrk="0" fontAlgn="base" hangingPunct="0"/>
            <a:r>
              <a:rPr lang="en-US" dirty="0"/>
              <a:t>By 2013 in CA funding for as many as 100 hydrogen refueling stations was approved. Nationally, the US has created the new H2 USA and H</a:t>
            </a:r>
            <a:r>
              <a:rPr lang="en-US" baseline="-25000" dirty="0"/>
              <a:t>2</a:t>
            </a:r>
            <a:r>
              <a:rPr lang="en-US" dirty="0"/>
              <a:t>FIRST.  The US has also had good success in early commercialization efforts with forklifts for material handling.</a:t>
            </a:r>
          </a:p>
          <a:p>
            <a:r>
              <a:rPr lang="en-US" dirty="0"/>
              <a:t> </a:t>
            </a:r>
          </a:p>
          <a:p>
            <a:endParaRPr lang="en-US" dirty="0"/>
          </a:p>
        </p:txBody>
      </p:sp>
      <p:sp>
        <p:nvSpPr>
          <p:cNvPr id="4" name="Slide Number Placeholder 3"/>
          <p:cNvSpPr>
            <a:spLocks noGrp="1"/>
          </p:cNvSpPr>
          <p:nvPr>
            <p:ph type="sldNum" sz="quarter" idx="10"/>
          </p:nvPr>
        </p:nvSpPr>
        <p:spPr/>
        <p:txBody>
          <a:bodyPr/>
          <a:lstStyle/>
          <a:p>
            <a:pPr>
              <a:defRPr/>
            </a:pPr>
            <a:fld id="{D131BD7F-DBBC-43B7-A271-2F7830B245EF}" type="slidenum">
              <a:rPr lang="en-US" smtClean="0"/>
              <a:pPr>
                <a:defRPr/>
              </a:pPr>
              <a:t>3</a:t>
            </a:fld>
            <a:endParaRPr lang="en-US"/>
          </a:p>
        </p:txBody>
      </p:sp>
    </p:spTree>
    <p:extLst>
      <p:ext uri="{BB962C8B-B14F-4D97-AF65-F5344CB8AC3E}">
        <p14:creationId xmlns:p14="http://schemas.microsoft.com/office/powerpoint/2010/main" val="3006042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exactly is the</a:t>
            </a:r>
            <a:r>
              <a:rPr lang="en-US" baseline="0" dirty="0" smtClean="0"/>
              <a:t> IEA HIA?</a:t>
            </a:r>
          </a:p>
          <a:p>
            <a:endParaRPr lang="en-US" baseline="0" dirty="0" smtClean="0"/>
          </a:p>
          <a:p>
            <a:r>
              <a:rPr lang="en-US" baseline="0" dirty="0" smtClean="0"/>
              <a:t>Actually, The story actually begins with the OECD, which was created post war to foster economic prosperity among its members.  Then in 1974 the IEA was created (we just heard from the IEA) to focus on energy.</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This slide depicts the constellation of OECD, IEA and R,D&amp;D collaborations known as Implementing Agreements.  The Implementing Agreements constitute the IEA energy Technology Network.</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D131BD7F-DBBC-43B7-A271-2F7830B245EF}" type="slidenum">
              <a:rPr lang="en-US" smtClean="0"/>
              <a:pPr>
                <a:defRPr/>
              </a:pPr>
              <a:t>4</a:t>
            </a:fld>
            <a:endParaRPr lang="en-US"/>
          </a:p>
        </p:txBody>
      </p:sp>
    </p:spTree>
    <p:extLst>
      <p:ext uri="{BB962C8B-B14F-4D97-AF65-F5344CB8AC3E}">
        <p14:creationId xmlns:p14="http://schemas.microsoft.com/office/powerpoint/2010/main" val="4042684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lvl1pPr defTabSz="942975" eaLnBrk="0" hangingPunct="0">
              <a:spcBef>
                <a:spcPct val="30000"/>
              </a:spcBef>
              <a:defRPr sz="1200">
                <a:solidFill>
                  <a:schemeClr val="tx1"/>
                </a:solidFill>
                <a:latin typeface="Arial" charset="0"/>
              </a:defRPr>
            </a:lvl1pPr>
            <a:lvl2pPr marL="742950" indent="-285750" defTabSz="942975" eaLnBrk="0" hangingPunct="0">
              <a:spcBef>
                <a:spcPct val="30000"/>
              </a:spcBef>
              <a:defRPr sz="1200">
                <a:solidFill>
                  <a:schemeClr val="tx1"/>
                </a:solidFill>
                <a:latin typeface="Arial" charset="0"/>
              </a:defRPr>
            </a:lvl2pPr>
            <a:lvl3pPr marL="1143000" indent="-228600" defTabSz="942975" eaLnBrk="0" hangingPunct="0">
              <a:spcBef>
                <a:spcPct val="30000"/>
              </a:spcBef>
              <a:defRPr sz="1200">
                <a:solidFill>
                  <a:schemeClr val="tx1"/>
                </a:solidFill>
                <a:latin typeface="Arial" charset="0"/>
              </a:defRPr>
            </a:lvl3pPr>
            <a:lvl4pPr marL="1600200" indent="-228600" defTabSz="942975" eaLnBrk="0" hangingPunct="0">
              <a:spcBef>
                <a:spcPct val="30000"/>
              </a:spcBef>
              <a:defRPr sz="1200">
                <a:solidFill>
                  <a:schemeClr val="tx1"/>
                </a:solidFill>
                <a:latin typeface="Arial" charset="0"/>
              </a:defRPr>
            </a:lvl4pPr>
            <a:lvl5pPr marL="2057400" indent="-228600" defTabSz="942975" eaLnBrk="0" hangingPunct="0">
              <a:spcBef>
                <a:spcPct val="30000"/>
              </a:spcBef>
              <a:defRPr sz="1200">
                <a:solidFill>
                  <a:schemeClr val="tx1"/>
                </a:solidFill>
                <a:latin typeface="Arial" charset="0"/>
              </a:defRPr>
            </a:lvl5pPr>
            <a:lvl6pPr marL="2514600" indent="-228600" defTabSz="942975" eaLnBrk="0" fontAlgn="base" hangingPunct="0">
              <a:spcBef>
                <a:spcPct val="30000"/>
              </a:spcBef>
              <a:spcAft>
                <a:spcPct val="0"/>
              </a:spcAft>
              <a:defRPr sz="1200">
                <a:solidFill>
                  <a:schemeClr val="tx1"/>
                </a:solidFill>
                <a:latin typeface="Arial" charset="0"/>
              </a:defRPr>
            </a:lvl6pPr>
            <a:lvl7pPr marL="2971800" indent="-228600" defTabSz="942975" eaLnBrk="0" fontAlgn="base" hangingPunct="0">
              <a:spcBef>
                <a:spcPct val="30000"/>
              </a:spcBef>
              <a:spcAft>
                <a:spcPct val="0"/>
              </a:spcAft>
              <a:defRPr sz="1200">
                <a:solidFill>
                  <a:schemeClr val="tx1"/>
                </a:solidFill>
                <a:latin typeface="Arial" charset="0"/>
              </a:defRPr>
            </a:lvl7pPr>
            <a:lvl8pPr marL="3429000" indent="-228600" defTabSz="942975" eaLnBrk="0" fontAlgn="base" hangingPunct="0">
              <a:spcBef>
                <a:spcPct val="30000"/>
              </a:spcBef>
              <a:spcAft>
                <a:spcPct val="0"/>
              </a:spcAft>
              <a:defRPr sz="1200">
                <a:solidFill>
                  <a:schemeClr val="tx1"/>
                </a:solidFill>
                <a:latin typeface="Arial" charset="0"/>
              </a:defRPr>
            </a:lvl8pPr>
            <a:lvl9pPr marL="3886200" indent="-228600" defTabSz="942975"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EA42B9D5-953C-4852-8C92-4490DCDB4AEF}" type="slidenum">
              <a:rPr lang="en-US" altLang="en-US">
                <a:solidFill>
                  <a:prstClr val="black"/>
                </a:solidFill>
              </a:rPr>
              <a:pPr eaLnBrk="1" hangingPunct="1">
                <a:spcBef>
                  <a:spcPct val="0"/>
                </a:spcBef>
                <a:defRPr/>
              </a:pPr>
              <a:t>5</a:t>
            </a:fld>
            <a:endParaRPr lang="en-US" altLang="en-US">
              <a:solidFill>
                <a:prstClr val="black"/>
              </a:solidFill>
            </a:endParaRPr>
          </a:p>
        </p:txBody>
      </p:sp>
      <p:sp>
        <p:nvSpPr>
          <p:cNvPr id="64515" name="Rectangle 2"/>
          <p:cNvSpPr>
            <a:spLocks noGrp="1" noRot="1" noChangeAspect="1" noChangeArrowheads="1" noTextEdit="1"/>
          </p:cNvSpPr>
          <p:nvPr>
            <p:ph type="sldImg"/>
          </p:nvPr>
        </p:nvSpPr>
        <p:spPr>
          <a:xfrm>
            <a:off x="1257300" y="723900"/>
            <a:ext cx="4802188" cy="3600450"/>
          </a:xfrm>
          <a:ln/>
        </p:spPr>
      </p:sp>
      <p:sp>
        <p:nvSpPr>
          <p:cNvPr id="64516" name="Rectangle 3"/>
          <p:cNvSpPr>
            <a:spLocks noGrp="1" noChangeArrowheads="1"/>
          </p:cNvSpPr>
          <p:nvPr>
            <p:ph type="body" idx="1"/>
          </p:nvPr>
        </p:nvSpPr>
        <p:spPr>
          <a:xfrm>
            <a:off x="978891" y="4561837"/>
            <a:ext cx="5357419" cy="4316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aseline="0" dirty="0" smtClean="0"/>
              <a:t>Here you see the IEA HIA membership.</a:t>
            </a:r>
          </a:p>
          <a:p>
            <a:pPr eaLnBrk="1" hangingPunct="1"/>
            <a:r>
              <a:rPr lang="en-US" altLang="en-US" baseline="0" dirty="0" smtClean="0"/>
              <a:t> </a:t>
            </a:r>
          </a:p>
          <a:p>
            <a:r>
              <a:rPr lang="en-US" baseline="0" dirty="0" smtClean="0"/>
              <a:t>The IEA HIA is a an R,D&amp;D collaboration consisting primarily, but not exclusively, of OECD nations and their governmental entities.  Non-OECD nations  and duly constituted international organizations may also be Members – they are called Contracting Parties. There is also a membership category called sponsors.  Sponsors may be:  companies, non-profits associations, public-private partnerships and a consortium of </a:t>
            </a:r>
            <a:r>
              <a:rPr lang="en-US" baseline="0" dirty="0" err="1" smtClean="0"/>
              <a:t>unfederated</a:t>
            </a:r>
            <a:r>
              <a:rPr lang="en-US" baseline="0" dirty="0" smtClean="0"/>
              <a:t> entities. </a:t>
            </a:r>
          </a:p>
          <a:p>
            <a:pPr eaLnBrk="1" hangingPunct="1"/>
            <a:endParaRPr lang="en-US" altLang="en-US" baseline="0" dirty="0" smtClean="0"/>
          </a:p>
          <a:p>
            <a:pPr eaLnBrk="1" hangingPunct="1"/>
            <a:r>
              <a:rPr lang="en-US" altLang="en-US" baseline="0" dirty="0" smtClean="0"/>
              <a:t> We now h</a:t>
            </a:r>
            <a:r>
              <a:rPr lang="en-US" altLang="en-US" dirty="0" smtClean="0"/>
              <a:t>ave 22 Contracting Parties and 3 Sponsors.</a:t>
            </a:r>
            <a:r>
              <a:rPr lang="en-US" altLang="en-US" baseline="0" dirty="0" smtClean="0"/>
              <a:t>  Australia is a Contracting Party Member.</a:t>
            </a:r>
            <a:endParaRPr lang="en-US" altLang="en-US" dirty="0" smtClean="0"/>
          </a:p>
          <a:p>
            <a:pPr eaLnBrk="1" hangingPunct="1"/>
            <a:endParaRPr lang="en-US" altLang="en-US" dirty="0" smtClean="0"/>
          </a:p>
          <a:p>
            <a:pPr eaLnBrk="1" hangingPunct="1"/>
            <a:r>
              <a:rPr lang="en-US" altLang="en-US" dirty="0" smtClean="0">
                <a:solidFill>
                  <a:srgbClr val="0000FF"/>
                </a:solidFill>
              </a:rPr>
              <a:t>Given the level of interest from industry in IEA HIA activities, we opened the Sponsor Member category and now</a:t>
            </a:r>
            <a:r>
              <a:rPr lang="en-US" altLang="en-US" baseline="0" dirty="0" smtClean="0">
                <a:solidFill>
                  <a:srgbClr val="0000FF"/>
                </a:solidFill>
              </a:rPr>
              <a:t> have </a:t>
            </a:r>
            <a:r>
              <a:rPr lang="en-US" altLang="en-US" dirty="0" smtClean="0">
                <a:solidFill>
                  <a:srgbClr val="0000FF"/>
                </a:solidFill>
              </a:rPr>
              <a:t>three sponsors:  They are: </a:t>
            </a:r>
            <a:r>
              <a:rPr lang="en-US" altLang="en-US" dirty="0" err="1" smtClean="0">
                <a:solidFill>
                  <a:srgbClr val="0000FF"/>
                </a:solidFill>
              </a:rPr>
              <a:t>HySafe</a:t>
            </a:r>
            <a:r>
              <a:rPr lang="en-US" altLang="en-US" dirty="0" smtClean="0">
                <a:solidFill>
                  <a:srgbClr val="0000FF"/>
                </a:solidFill>
              </a:rPr>
              <a:t>, NOW and Shell.</a:t>
            </a:r>
            <a:endParaRPr lang="en-US" altLang="en-US" dirty="0" smtClean="0"/>
          </a:p>
          <a:p>
            <a:pPr eaLnBrk="1" hangingPunct="1"/>
            <a:endParaRPr lang="en-US" altLang="en-US" dirty="0" smtClean="0"/>
          </a:p>
          <a:p>
            <a:pPr eaLnBrk="1" hangingPunct="1"/>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b="1" dirty="0" smtClean="0">
                <a:solidFill>
                  <a:srgbClr val="0000FF"/>
                </a:solidFill>
                <a:latin typeface="Century Gothic" pitchFamily="34" charset="0"/>
              </a:rPr>
              <a:t>Read Notes below</a:t>
            </a:r>
          </a:p>
          <a:p>
            <a:pPr>
              <a:lnSpc>
                <a:spcPct val="90000"/>
              </a:lnSpc>
            </a:pPr>
            <a:endParaRPr lang="en-US" altLang="en-US" dirty="0" smtClean="0">
              <a:solidFill>
                <a:srgbClr val="0000FF"/>
              </a:solidFill>
              <a:latin typeface="Century Gothic" pitchFamily="34" charset="0"/>
            </a:endParaRPr>
          </a:p>
          <a:p>
            <a:pPr>
              <a:lnSpc>
                <a:spcPct val="90000"/>
              </a:lnSpc>
            </a:pPr>
            <a:r>
              <a:rPr lang="en-US" altLang="en-US" dirty="0" smtClean="0">
                <a:latin typeface="Century Gothic" pitchFamily="34" charset="0"/>
              </a:rPr>
              <a:t>The IEA HIA is a collaborative</a:t>
            </a:r>
            <a:r>
              <a:rPr lang="en-US" altLang="en-US" baseline="0" dirty="0" smtClean="0">
                <a:latin typeface="Century Gothic" pitchFamily="34" charset="0"/>
              </a:rPr>
              <a:t> research, development and demonstration (R,D&amp;D) program created in 1977.  It operates as a “task-shared” collaboration, pooling expertise, and creating its research framework and portfolio on a bottom-up basis.  </a:t>
            </a:r>
            <a:r>
              <a:rPr lang="en-US" altLang="en-US" dirty="0" smtClean="0">
                <a:latin typeface="Century Gothic" pitchFamily="34" charset="0"/>
              </a:rPr>
              <a:t> Here you see the core of our Strategic Framework – the HIA vision, mission and strategy.</a:t>
            </a:r>
          </a:p>
          <a:p>
            <a:pPr>
              <a:lnSpc>
                <a:spcPct val="90000"/>
              </a:lnSpc>
            </a:pPr>
            <a:endParaRPr lang="en-US" altLang="en-US" dirty="0" smtClean="0">
              <a:latin typeface="Century Gothic" pitchFamily="34" charset="0"/>
            </a:endParaRPr>
          </a:p>
          <a:p>
            <a:pPr defTabSz="936528">
              <a:lnSpc>
                <a:spcPct val="90000"/>
              </a:lnSpc>
              <a:defRPr/>
            </a:pPr>
            <a:r>
              <a:rPr lang="en-US" altLang="en-US" dirty="0" smtClean="0">
                <a:latin typeface="Century Gothic" pitchFamily="34" charset="0"/>
              </a:rPr>
              <a:t>Our vision is of “</a:t>
            </a:r>
            <a:r>
              <a:rPr lang="en-US" dirty="0"/>
              <a:t>A hydrogen future based on a clean sustainable energy supply of global proportions that plays a key role in all sectors of the economy.”</a:t>
            </a:r>
          </a:p>
          <a:p>
            <a:pPr>
              <a:lnSpc>
                <a:spcPct val="90000"/>
              </a:lnSpc>
            </a:pPr>
            <a:endParaRPr lang="en-US" altLang="en-US" dirty="0" smtClean="0">
              <a:solidFill>
                <a:srgbClr val="0000FF"/>
              </a:solidFill>
              <a:latin typeface="Century Gothic" pitchFamily="34" charset="0"/>
            </a:endParaRPr>
          </a:p>
          <a:p>
            <a:pPr>
              <a:lnSpc>
                <a:spcPct val="90000"/>
              </a:lnSpc>
            </a:pPr>
            <a:endParaRPr lang="en-US" altLang="en-US" dirty="0" smtClean="0">
              <a:solidFill>
                <a:srgbClr val="0000FF"/>
              </a:solidFill>
              <a:latin typeface="Century Gothic" pitchFamily="34" charset="0"/>
            </a:endParaRPr>
          </a:p>
          <a:p>
            <a:pPr>
              <a:lnSpc>
                <a:spcPct val="90000"/>
              </a:lnSpc>
            </a:pPr>
            <a:endParaRPr lang="en-US" altLang="en-US" dirty="0" smtClean="0">
              <a:solidFill>
                <a:srgbClr val="0000FF"/>
              </a:solidFill>
              <a:latin typeface="Century Gothic" pitchFamily="34" charset="0"/>
            </a:endParaRPr>
          </a:p>
          <a:p>
            <a:pPr>
              <a:lnSpc>
                <a:spcPct val="90000"/>
              </a:lnSpc>
            </a:pPr>
            <a:endParaRPr lang="en-US" altLang="en-US" dirty="0" smtClean="0">
              <a:solidFill>
                <a:srgbClr val="0000FF"/>
              </a:solidFill>
              <a:latin typeface="Century Gothic"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D131BD7F-DBBC-43B7-A271-2F7830B245EF}" type="slidenum">
              <a:rPr lang="en-US" smtClean="0"/>
              <a:pPr>
                <a:defRPr/>
              </a:pPr>
              <a:t>6</a:t>
            </a:fld>
            <a:endParaRPr lang="en-US"/>
          </a:p>
        </p:txBody>
      </p:sp>
    </p:spTree>
    <p:extLst>
      <p:ext uri="{BB962C8B-B14F-4D97-AF65-F5344CB8AC3E}">
        <p14:creationId xmlns:p14="http://schemas.microsoft.com/office/powerpoint/2010/main" val="1715555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hangingPunct="1"/>
            <a:fld id="{FDE3784F-2F0E-4043-B6BC-3E66BD90F9AB}" type="slidenum">
              <a:rPr lang="en-US" altLang="fr-FR" smtClean="0"/>
              <a:pPr eaLnBrk="1" hangingPunct="1"/>
              <a:t>7</a:t>
            </a:fld>
            <a:endParaRPr lang="en-US" altLang="fr-FR" smtClean="0"/>
          </a:p>
        </p:txBody>
      </p:sp>
      <p:sp>
        <p:nvSpPr>
          <p:cNvPr id="21507" name="Rectangle 2"/>
          <p:cNvSpPr>
            <a:spLocks noGrp="1" noRot="1" noChangeAspect="1" noChangeArrowheads="1" noTextEdit="1"/>
          </p:cNvSpPr>
          <p:nvPr>
            <p:ph type="sldImg"/>
          </p:nvPr>
        </p:nvSpPr>
        <p:spPr>
          <a:xfrm>
            <a:off x="1257300" y="722313"/>
            <a:ext cx="4802188" cy="3602037"/>
          </a:xfrm>
          <a:ln/>
        </p:spPr>
      </p:sp>
      <p:sp>
        <p:nvSpPr>
          <p:cNvPr id="21508" name="Rectangle 3"/>
          <p:cNvSpPr>
            <a:spLocks noGrp="1" noChangeArrowheads="1"/>
          </p:cNvSpPr>
          <p:nvPr>
            <p:ph type="body" idx="1"/>
          </p:nvPr>
        </p:nvSpPr>
        <p:spPr>
          <a:xfrm>
            <a:off x="978891" y="4561837"/>
            <a:ext cx="5357419" cy="4316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miter lim="800000"/>
            <a:headEnd/>
            <a:tailEnd/>
          </a:ln>
        </p:spPr>
        <p:txBody>
          <a:bodyPr/>
          <a:lstStyle/>
          <a:p>
            <a:fld id="{0EC75EE1-8FB3-4C0E-8E43-999D9AB56574}" type="slidenum">
              <a:rPr lang="en-US" smtClean="0">
                <a:cs typeface="Arial" charset="0"/>
              </a:rPr>
              <a:pPr/>
              <a:t>8</a:t>
            </a:fld>
            <a:endParaRPr lang="en-US" smtClean="0">
              <a:cs typeface="Arial" charset="0"/>
            </a:endParaRPr>
          </a:p>
        </p:txBody>
      </p:sp>
      <p:sp>
        <p:nvSpPr>
          <p:cNvPr id="18435" name="Rectangle 2"/>
          <p:cNvSpPr>
            <a:spLocks noGrp="1" noRot="1" noChangeAspect="1" noChangeArrowheads="1" noTextEdit="1"/>
          </p:cNvSpPr>
          <p:nvPr>
            <p:ph type="sldImg"/>
          </p:nvPr>
        </p:nvSpPr>
        <p:spPr>
          <a:xfrm>
            <a:off x="1257300" y="722313"/>
            <a:ext cx="4802188" cy="3602037"/>
          </a:xfrm>
          <a:ln/>
        </p:spPr>
      </p:sp>
      <p:sp>
        <p:nvSpPr>
          <p:cNvPr id="18436" name="Rectangle 3"/>
          <p:cNvSpPr>
            <a:spLocks noGrp="1" noChangeArrowheads="1"/>
          </p:cNvSpPr>
          <p:nvPr>
            <p:ph type="body" idx="1"/>
          </p:nvPr>
        </p:nvSpPr>
        <p:spPr>
          <a:xfrm>
            <a:off x="978311" y="4561379"/>
            <a:ext cx="5358581" cy="4317308"/>
          </a:xfrm>
          <a:noFill/>
        </p:spPr>
        <p:txBody>
          <a:bodyPr/>
          <a:lstStyle/>
          <a:p>
            <a:pPr eaLnBrk="1" hangingPunct="1"/>
            <a:r>
              <a:rPr lang="de-DE" b="1" dirty="0" smtClean="0"/>
              <a:t>Read Notes</a:t>
            </a:r>
            <a:r>
              <a:rPr lang="de-DE" b="1" baseline="0" dirty="0" smtClean="0"/>
              <a:t> below</a:t>
            </a:r>
          </a:p>
          <a:p>
            <a:pPr eaLnBrk="1" hangingPunct="1"/>
            <a:endParaRPr lang="de-DE" b="1" baseline="0" dirty="0" smtClean="0"/>
          </a:p>
          <a:p>
            <a:pPr eaLnBrk="1" hangingPunct="1"/>
            <a:r>
              <a:rPr lang="en-US" altLang="en-US" dirty="0" smtClean="0">
                <a:latin typeface="Century Gothic" pitchFamily="34" charset="0"/>
              </a:rPr>
              <a:t>Here you see the</a:t>
            </a:r>
            <a:r>
              <a:rPr lang="en-US" altLang="en-US" baseline="0" dirty="0" smtClean="0">
                <a:latin typeface="Century Gothic" pitchFamily="34" charset="0"/>
              </a:rPr>
              <a:t> IEA HIA portfolio of tasks. Seventeen (17) of these</a:t>
            </a:r>
            <a:r>
              <a:rPr lang="en-US" altLang="en-US" dirty="0" smtClean="0">
                <a:latin typeface="Century Gothic" pitchFamily="34" charset="0"/>
              </a:rPr>
              <a:t> tasks (from Task #</a:t>
            </a:r>
            <a:r>
              <a:rPr lang="en-US" altLang="en-US" baseline="0" dirty="0" smtClean="0">
                <a:latin typeface="Century Gothic" pitchFamily="34" charset="0"/>
              </a:rPr>
              <a:t>18 to Task #33) </a:t>
            </a:r>
            <a:r>
              <a:rPr lang="en-US" altLang="en-US" dirty="0" smtClean="0">
                <a:latin typeface="Century Gothic" pitchFamily="34" charset="0"/>
              </a:rPr>
              <a:t>were operational during the previous term</a:t>
            </a:r>
            <a:r>
              <a:rPr lang="en-US" altLang="en-US" baseline="0" dirty="0" smtClean="0">
                <a:latin typeface="Century Gothic" pitchFamily="34" charset="0"/>
              </a:rPr>
              <a:t> from 2009-2015.    Eleven (11) tasks highlighted in purple have been completed, while 6 these tasks (#s 28, 29, 30, 32, 33 and 35) are ongoing.  A</a:t>
            </a:r>
            <a:r>
              <a:rPr lang="en-US" altLang="en-US" dirty="0" smtClean="0">
                <a:latin typeface="Century Gothic" pitchFamily="34" charset="0"/>
              </a:rPr>
              <a:t>rrows indicate that the task will continue in the new</a:t>
            </a:r>
            <a:r>
              <a:rPr lang="en-US" altLang="en-US" baseline="0" dirty="0" smtClean="0">
                <a:latin typeface="Century Gothic" pitchFamily="34" charset="0"/>
              </a:rPr>
              <a:t> 2015-2020 t</a:t>
            </a:r>
            <a:r>
              <a:rPr lang="en-US" altLang="en-US" dirty="0" smtClean="0">
                <a:latin typeface="Century Gothic" pitchFamily="34" charset="0"/>
              </a:rPr>
              <a:t>erm.  The tasks highlighted in blue were approved in the new term.</a:t>
            </a:r>
          </a:p>
          <a:p>
            <a:pPr eaLnBrk="1" hangingPunct="1"/>
            <a:r>
              <a:rPr lang="en-US" altLang="en-US" dirty="0" smtClean="0">
                <a:latin typeface="Century Gothic" pitchFamily="34" charset="0"/>
              </a:rPr>
              <a:t>The P2H task has received</a:t>
            </a:r>
            <a:r>
              <a:rPr lang="en-US" altLang="en-US" baseline="0" dirty="0" smtClean="0">
                <a:latin typeface="Century Gothic" pitchFamily="34" charset="0"/>
              </a:rPr>
              <a:t> preliminary approval.  The Marine Sector task in is </a:t>
            </a:r>
            <a:r>
              <a:rPr lang="en-US" altLang="en-US" dirty="0" smtClean="0">
                <a:latin typeface="Century Gothic" pitchFamily="34" charset="0"/>
              </a:rPr>
              <a:t>“In definition”.  Finally,</a:t>
            </a:r>
            <a:r>
              <a:rPr lang="en-US" altLang="en-US" baseline="0" dirty="0" smtClean="0">
                <a:latin typeface="Century Gothic" pitchFamily="34" charset="0"/>
              </a:rPr>
              <a:t> a Mining Sector task, which does not appear on this list, is under discussion.  </a:t>
            </a:r>
            <a:endParaRPr lang="en-US" altLang="en-US" dirty="0" smtClean="0">
              <a:latin typeface="Century Gothic" pitchFamily="34" charset="0"/>
            </a:endParaRPr>
          </a:p>
          <a:p>
            <a:pPr eaLnBrk="1" hangingPunct="1"/>
            <a:endParaRPr lang="en-US" altLang="en-US" dirty="0" smtClean="0">
              <a:solidFill>
                <a:schemeClr val="accent2"/>
              </a:solidFill>
              <a:latin typeface="Century Gothic" pitchFamily="34" charset="0"/>
            </a:endParaRPr>
          </a:p>
          <a:p>
            <a:r>
              <a:rPr lang="en-US" altLang="en-US" dirty="0" smtClean="0">
                <a:latin typeface="Century Gothic" pitchFamily="34" charset="0"/>
              </a:rPr>
              <a:t>The basic unit of organization in the HIA is the</a:t>
            </a:r>
            <a:r>
              <a:rPr lang="en-US" altLang="en-US" b="1" dirty="0" smtClean="0">
                <a:latin typeface="Century Gothic" pitchFamily="34" charset="0"/>
              </a:rPr>
              <a:t> Task</a:t>
            </a:r>
            <a:r>
              <a:rPr lang="en-US" altLang="en-US" dirty="0" smtClean="0">
                <a:latin typeface="Century Gothic" pitchFamily="34" charset="0"/>
              </a:rPr>
              <a:t>; several members collaborate on each task. </a:t>
            </a:r>
            <a:r>
              <a:rPr lang="en-US" altLang="en-US" dirty="0" smtClean="0">
                <a:solidFill>
                  <a:srgbClr val="0000CC"/>
                </a:solidFill>
                <a:latin typeface="Century Gothic" pitchFamily="34" charset="0"/>
              </a:rPr>
              <a:t>Operating Agent is the person who manages the Tasks and who coordinates the Experts of the members to do work.</a:t>
            </a:r>
          </a:p>
          <a:p>
            <a:endParaRPr lang="en-US" altLang="en-US" dirty="0" smtClean="0">
              <a:solidFill>
                <a:srgbClr val="0000CC"/>
              </a:solidFill>
              <a:latin typeface="Century Gothic" pitchFamily="34" charset="0"/>
            </a:endParaRPr>
          </a:p>
          <a:p>
            <a:r>
              <a:rPr lang="en-US" altLang="en-US" dirty="0" smtClean="0">
                <a:latin typeface="Century Gothic" pitchFamily="34" charset="0"/>
              </a:rPr>
              <a:t>As a </a:t>
            </a:r>
            <a:r>
              <a:rPr lang="en-US" altLang="en-US" dirty="0" smtClean="0"/>
              <a:t>„</a:t>
            </a:r>
            <a:r>
              <a:rPr lang="en-US" altLang="en-US" dirty="0" smtClean="0">
                <a:latin typeface="Century Gothic" pitchFamily="34" charset="0"/>
              </a:rPr>
              <a:t>task-shared</a:t>
            </a:r>
            <a:r>
              <a:rPr lang="en-US" altLang="en-US" dirty="0" smtClean="0"/>
              <a:t>“</a:t>
            </a:r>
            <a:r>
              <a:rPr lang="en-US" altLang="en-US" dirty="0" smtClean="0">
                <a:latin typeface="Century Gothic" pitchFamily="34" charset="0"/>
              </a:rPr>
              <a:t> implementing agreement, member countries fund their expert researchers directly according to the level of person hours agreed upon in each task.</a:t>
            </a:r>
          </a:p>
          <a:p>
            <a:endParaRPr lang="en-US" altLang="en-US" dirty="0" smtClean="0">
              <a:latin typeface="Century Gothic" pitchFamily="34" charset="0"/>
            </a:endParaRPr>
          </a:p>
          <a:p>
            <a:r>
              <a:rPr lang="en-US" altLang="en-US" dirty="0" smtClean="0">
                <a:solidFill>
                  <a:srgbClr val="0000CC"/>
                </a:solidFill>
                <a:latin typeface="Century Gothic" pitchFamily="34" charset="0"/>
              </a:rPr>
              <a:t>Each member pays dues into a </a:t>
            </a:r>
            <a:r>
              <a:rPr lang="en-US" altLang="en-US" b="1" dirty="0" smtClean="0">
                <a:solidFill>
                  <a:srgbClr val="0000CC"/>
                </a:solidFill>
                <a:latin typeface="Century Gothic" pitchFamily="34" charset="0"/>
              </a:rPr>
              <a:t>Common Fund</a:t>
            </a:r>
            <a:r>
              <a:rPr lang="en-US" altLang="en-US" dirty="0" smtClean="0">
                <a:solidFill>
                  <a:srgbClr val="0000CC"/>
                </a:solidFill>
                <a:latin typeface="Century Gothic" pitchFamily="34" charset="0"/>
              </a:rPr>
              <a:t> for administration and promotion of the implementing agreement, which is performed by the Secretariat.</a:t>
            </a:r>
          </a:p>
          <a:p>
            <a:endParaRPr lang="en-US" altLang="en-US" dirty="0" smtClean="0">
              <a:latin typeface="Century Gothic" pitchFamily="34" charset="0"/>
            </a:endParaRPr>
          </a:p>
          <a:p>
            <a:r>
              <a:rPr lang="en-US" altLang="en-US" dirty="0" smtClean="0">
                <a:latin typeface="Century Gothic" pitchFamily="34" charset="0"/>
              </a:rPr>
              <a:t>Experts are compensated directly by members so no money for labor changes hands at the Secretariat level.  This </a:t>
            </a:r>
            <a:r>
              <a:rPr lang="en-US" altLang="en-US" dirty="0" smtClean="0"/>
              <a:t>“</a:t>
            </a:r>
            <a:r>
              <a:rPr lang="en-US" altLang="en-US" dirty="0" smtClean="0">
                <a:latin typeface="Century Gothic" pitchFamily="34" charset="0"/>
              </a:rPr>
              <a:t>task-shared,</a:t>
            </a:r>
            <a:r>
              <a:rPr lang="en-US" altLang="en-US" dirty="0" smtClean="0"/>
              <a:t>”</a:t>
            </a:r>
            <a:r>
              <a:rPr lang="en-US" altLang="en-US" dirty="0" smtClean="0">
                <a:latin typeface="Century Gothic" pitchFamily="34" charset="0"/>
              </a:rPr>
              <a:t> </a:t>
            </a:r>
            <a:r>
              <a:rPr lang="en-US" altLang="en-US" dirty="0" smtClean="0"/>
              <a:t>“</a:t>
            </a:r>
            <a:r>
              <a:rPr lang="en-US" altLang="en-US" dirty="0" smtClean="0">
                <a:latin typeface="Century Gothic" pitchFamily="34" charset="0"/>
              </a:rPr>
              <a:t>in-kind</a:t>
            </a:r>
            <a:r>
              <a:rPr lang="en-US" altLang="en-US" dirty="0" smtClean="0"/>
              <a:t>”</a:t>
            </a:r>
            <a:r>
              <a:rPr lang="en-US" altLang="en-US" dirty="0" smtClean="0">
                <a:latin typeface="Century Gothic" pitchFamily="34" charset="0"/>
              </a:rPr>
              <a:t> approach is very efficient.  The IEA HIA tracks investment in expert labor in person hours.</a:t>
            </a:r>
          </a:p>
          <a:p>
            <a:endParaRPr lang="es-ES" altLang="en-US" dirty="0" smtClean="0"/>
          </a:p>
          <a:p>
            <a:endParaRPr lang="en-US" altLang="en-US" dirty="0" smtClean="0">
              <a:latin typeface="Century Gothic" pitchFamily="34" charset="0"/>
            </a:endParaRPr>
          </a:p>
          <a:p>
            <a:endParaRPr lang="en-US" altLang="en-US" dirty="0" smtClean="0">
              <a:latin typeface="Century Gothic" pitchFamily="34" charset="0"/>
            </a:endParaRPr>
          </a:p>
          <a:p>
            <a:r>
              <a:rPr lang="en-US" altLang="en-US" dirty="0" smtClean="0">
                <a:solidFill>
                  <a:srgbClr val="0000CC"/>
                </a:solidFill>
                <a:latin typeface="Century Gothic" pitchFamily="34" charset="0"/>
              </a:rPr>
              <a:t>Operating Agent is the person who manages the Tasks and who coordinates the Experts of the members to do work.</a:t>
            </a:r>
          </a:p>
          <a:p>
            <a:endParaRPr lang="en-US" altLang="en-US" dirty="0" smtClean="0">
              <a:solidFill>
                <a:srgbClr val="0000CC"/>
              </a:solidFill>
              <a:latin typeface="Century Gothic" pitchFamily="34" charset="0"/>
            </a:endParaRPr>
          </a:p>
          <a:p>
            <a:r>
              <a:rPr lang="en-US" altLang="en-US" dirty="0" smtClean="0">
                <a:latin typeface="Century Gothic" pitchFamily="34" charset="0"/>
              </a:rPr>
              <a:t>As a </a:t>
            </a:r>
            <a:r>
              <a:rPr lang="en-US" altLang="en-US" dirty="0" smtClean="0"/>
              <a:t>„</a:t>
            </a:r>
            <a:r>
              <a:rPr lang="en-US" altLang="en-US" dirty="0" smtClean="0">
                <a:latin typeface="Century Gothic" pitchFamily="34" charset="0"/>
              </a:rPr>
              <a:t>task-shared</a:t>
            </a:r>
            <a:r>
              <a:rPr lang="en-US" altLang="en-US" dirty="0" smtClean="0"/>
              <a:t>“</a:t>
            </a:r>
            <a:r>
              <a:rPr lang="en-US" altLang="en-US" dirty="0" smtClean="0">
                <a:latin typeface="Century Gothic" pitchFamily="34" charset="0"/>
              </a:rPr>
              <a:t> implementing agreement, member countries fund their expert researchers directly according to the level of person hours agreed upon in each task.</a:t>
            </a:r>
          </a:p>
          <a:p>
            <a:endParaRPr lang="en-US" altLang="en-US" dirty="0" smtClean="0">
              <a:latin typeface="Century Gothic" pitchFamily="34" charset="0"/>
            </a:endParaRPr>
          </a:p>
          <a:p>
            <a:r>
              <a:rPr lang="en-US" altLang="en-US" dirty="0" smtClean="0">
                <a:solidFill>
                  <a:srgbClr val="0000CC"/>
                </a:solidFill>
                <a:latin typeface="Century Gothic" pitchFamily="34" charset="0"/>
              </a:rPr>
              <a:t>Each member pays dues into a </a:t>
            </a:r>
            <a:r>
              <a:rPr lang="en-US" altLang="en-US" b="1" dirty="0" smtClean="0">
                <a:solidFill>
                  <a:srgbClr val="0000CC"/>
                </a:solidFill>
                <a:latin typeface="Century Gothic" pitchFamily="34" charset="0"/>
              </a:rPr>
              <a:t>Common Fund</a:t>
            </a:r>
            <a:r>
              <a:rPr lang="en-US" altLang="en-US" dirty="0" smtClean="0">
                <a:solidFill>
                  <a:srgbClr val="0000CC"/>
                </a:solidFill>
                <a:latin typeface="Century Gothic" pitchFamily="34" charset="0"/>
              </a:rPr>
              <a:t> for administration and promotion of the implementing agreement, which is performed by the Secretariat.</a:t>
            </a:r>
          </a:p>
          <a:p>
            <a:endParaRPr lang="en-US" altLang="en-US" dirty="0" smtClean="0">
              <a:latin typeface="Century Gothic" pitchFamily="34" charset="0"/>
            </a:endParaRPr>
          </a:p>
          <a:p>
            <a:r>
              <a:rPr lang="en-US" altLang="en-US" dirty="0" smtClean="0">
                <a:latin typeface="Century Gothic" pitchFamily="34" charset="0"/>
              </a:rPr>
              <a:t>Experts are compensated directly by members so no money for labor changes hands at the Secretariat level.  This </a:t>
            </a:r>
            <a:r>
              <a:rPr lang="en-US" altLang="en-US" dirty="0" smtClean="0"/>
              <a:t>“</a:t>
            </a:r>
            <a:r>
              <a:rPr lang="en-US" altLang="en-US" dirty="0" smtClean="0">
                <a:latin typeface="Century Gothic" pitchFamily="34" charset="0"/>
              </a:rPr>
              <a:t>task-shared,</a:t>
            </a:r>
            <a:r>
              <a:rPr lang="en-US" altLang="en-US" dirty="0" smtClean="0"/>
              <a:t>”</a:t>
            </a:r>
            <a:r>
              <a:rPr lang="en-US" altLang="en-US" dirty="0" smtClean="0">
                <a:latin typeface="Century Gothic" pitchFamily="34" charset="0"/>
              </a:rPr>
              <a:t> </a:t>
            </a:r>
            <a:r>
              <a:rPr lang="en-US" altLang="en-US" dirty="0" smtClean="0"/>
              <a:t>“</a:t>
            </a:r>
            <a:r>
              <a:rPr lang="en-US" altLang="en-US" dirty="0" smtClean="0">
                <a:latin typeface="Century Gothic" pitchFamily="34" charset="0"/>
              </a:rPr>
              <a:t>in-kind</a:t>
            </a:r>
            <a:r>
              <a:rPr lang="en-US" altLang="en-US" dirty="0" smtClean="0"/>
              <a:t>”</a:t>
            </a:r>
            <a:r>
              <a:rPr lang="en-US" altLang="en-US" dirty="0" smtClean="0">
                <a:latin typeface="Century Gothic" pitchFamily="34" charset="0"/>
              </a:rPr>
              <a:t> approach is very efficient.  The IEA HIA tracks investment in expert labor in person hours.</a:t>
            </a:r>
          </a:p>
          <a:p>
            <a:endParaRPr lang="es-ES" altLang="en-US" dirty="0" smtClean="0"/>
          </a:p>
          <a:p>
            <a:pPr eaLnBrk="1" hangingPunct="1"/>
            <a:endParaRPr lang="en-US" altLang="en-US" dirty="0" smtClean="0">
              <a:solidFill>
                <a:schemeClr val="accent2"/>
              </a:solidFill>
              <a:latin typeface="Century Gothic" pitchFamily="34" charset="0"/>
            </a:endParaRPr>
          </a:p>
          <a:p>
            <a:pPr eaLnBrk="1" hangingPunct="1"/>
            <a:endParaRPr lang="de-DE" b="1"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latin typeface="Arial" pitchFamily="34" charset="0"/>
              </a:rPr>
              <a:t>Read Note below</a:t>
            </a:r>
            <a:r>
              <a:rPr lang="en-US" altLang="en-US" dirty="0" smtClean="0">
                <a:latin typeface="Arial" pitchFamily="34" charset="0"/>
              </a:rPr>
              <a:t>:</a:t>
            </a:r>
          </a:p>
          <a:p>
            <a:endParaRPr lang="en-US" altLang="en-US" dirty="0" smtClean="0">
              <a:latin typeface="Arial" pitchFamily="34" charset="0"/>
            </a:endParaRPr>
          </a:p>
          <a:p>
            <a:r>
              <a:rPr lang="en-US" altLang="en-US" dirty="0" smtClean="0">
                <a:latin typeface="Arial" pitchFamily="34" charset="0"/>
              </a:rPr>
              <a:t>Here you see Task success stories that have been distilled from the “Select Results and Achievements” reported for each task in our End of Term Report</a:t>
            </a:r>
            <a:r>
              <a:rPr lang="en-US" altLang="en-US" baseline="0" dirty="0" smtClean="0">
                <a:latin typeface="Arial" pitchFamily="34" charset="0"/>
              </a:rPr>
              <a:t> (EOT)</a:t>
            </a:r>
            <a:r>
              <a:rPr lang="en-US" altLang="en-US" dirty="0" smtClean="0">
                <a:latin typeface="Arial" pitchFamily="34" charset="0"/>
              </a:rPr>
              <a:t>.  The Task success stories encompass</a:t>
            </a:r>
            <a:r>
              <a:rPr lang="en-US" altLang="en-US" baseline="0" dirty="0" smtClean="0">
                <a:latin typeface="Arial" pitchFamily="34" charset="0"/>
              </a:rPr>
              <a:t> findings, results and conclusions which, collectively, </a:t>
            </a:r>
            <a:r>
              <a:rPr lang="en-US" altLang="en-US" dirty="0" smtClean="0">
                <a:latin typeface="Arial" pitchFamily="34" charset="0"/>
              </a:rPr>
              <a:t>have contributed in a meaningful way to Technology Evolution in terms</a:t>
            </a:r>
            <a:r>
              <a:rPr lang="en-US" altLang="en-US" baseline="0" dirty="0" smtClean="0">
                <a:latin typeface="Arial" pitchFamily="34" charset="0"/>
              </a:rPr>
              <a:t> of research </a:t>
            </a:r>
            <a:r>
              <a:rPr lang="en-US" altLang="en-US" dirty="0" smtClean="0">
                <a:latin typeface="Arial" pitchFamily="34" charset="0"/>
              </a:rPr>
              <a:t>and Technology Deployment in terms of Market Facilitation.</a:t>
            </a:r>
          </a:p>
          <a:p>
            <a:endParaRPr lang="en-US" altLang="en-US" dirty="0" smtClean="0">
              <a:latin typeface="Arial" pitchFamily="34" charset="0"/>
            </a:endParaRPr>
          </a:p>
          <a:p>
            <a:r>
              <a:rPr lang="en-US" altLang="en-US" dirty="0" smtClean="0">
                <a:latin typeface="Arial" pitchFamily="34" charset="0"/>
              </a:rPr>
              <a:t>This slide pertains to Tasks 18 to 23.  All of these</a:t>
            </a:r>
            <a:r>
              <a:rPr lang="en-US" altLang="en-US" baseline="0" dirty="0" smtClean="0">
                <a:latin typeface="Arial" pitchFamily="34" charset="0"/>
              </a:rPr>
              <a:t> tasks fall under the collaborative IEA HIA theme. </a:t>
            </a:r>
            <a:endParaRPr lang="en-US" altLang="en-US" dirty="0" smtClean="0">
              <a:latin typeface="Arial" pitchFamily="34" charset="0"/>
            </a:endParaRPr>
          </a:p>
          <a:p>
            <a:endParaRPr lang="en-US" altLang="en-US" dirty="0" smtClean="0">
              <a:latin typeface="Arial" pitchFamily="34" charset="0"/>
            </a:endParaRPr>
          </a:p>
          <a:p>
            <a:r>
              <a:rPr lang="en-US" altLang="en-US" dirty="0" smtClean="0">
                <a:latin typeface="Arial" pitchFamily="34" charset="0"/>
              </a:rPr>
              <a:t>Here are few highlights: </a:t>
            </a:r>
            <a:r>
              <a:rPr lang="en-US" altLang="en-US" baseline="0" dirty="0" smtClean="0">
                <a:latin typeface="Arial" pitchFamily="34" charset="0"/>
              </a:rPr>
              <a:t> </a:t>
            </a:r>
            <a:r>
              <a:rPr lang="en-US" altLang="en-US" i="1" baseline="0" dirty="0" smtClean="0">
                <a:latin typeface="Arial" pitchFamily="34" charset="0"/>
              </a:rPr>
              <a:t>18, Task 21 (2010-2014), Task 22 and Task 23</a:t>
            </a:r>
            <a:endParaRPr lang="en-US" altLang="en-US" i="1" dirty="0" smtClean="0">
              <a:latin typeface="Arial" pitchFamily="34" charset="0"/>
            </a:endParaRPr>
          </a:p>
          <a:p>
            <a:endParaRPr lang="en-US" dirty="0" smtClean="0"/>
          </a:p>
          <a:p>
            <a:r>
              <a:rPr lang="en-US" dirty="0" smtClean="0"/>
              <a:t>Stefan – maybe</a:t>
            </a:r>
            <a:r>
              <a:rPr lang="en-US" baseline="0" dirty="0" smtClean="0"/>
              <a:t> you don’t need to go into any details here – just refer the audience to the success stories.</a:t>
            </a:r>
            <a:endParaRPr lang="en-US" dirty="0"/>
          </a:p>
        </p:txBody>
      </p:sp>
      <p:sp>
        <p:nvSpPr>
          <p:cNvPr id="4" name="Slide Number Placeholder 3"/>
          <p:cNvSpPr>
            <a:spLocks noGrp="1"/>
          </p:cNvSpPr>
          <p:nvPr>
            <p:ph type="sldNum" sz="quarter" idx="10"/>
          </p:nvPr>
        </p:nvSpPr>
        <p:spPr/>
        <p:txBody>
          <a:bodyPr/>
          <a:lstStyle/>
          <a:p>
            <a:pPr>
              <a:defRPr/>
            </a:pPr>
            <a:fld id="{D131BD7F-DBBC-43B7-A271-2F7830B245EF}" type="slidenum">
              <a:rPr lang="en-US" smtClean="0"/>
              <a:pPr>
                <a:defRPr/>
              </a:pPr>
              <a:t>10</a:t>
            </a:fld>
            <a:endParaRPr lang="en-US"/>
          </a:p>
        </p:txBody>
      </p:sp>
    </p:spTree>
    <p:extLst>
      <p:ext uri="{BB962C8B-B14F-4D97-AF65-F5344CB8AC3E}">
        <p14:creationId xmlns:p14="http://schemas.microsoft.com/office/powerpoint/2010/main" val="23338325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9" name="Textplatzhalter 8"/>
          <p:cNvSpPr>
            <a:spLocks noGrp="1"/>
          </p:cNvSpPr>
          <p:nvPr>
            <p:ph type="body" sz="quarter" idx="10" hasCustomPrompt="1"/>
          </p:nvPr>
        </p:nvSpPr>
        <p:spPr>
          <a:xfrm>
            <a:off x="360000" y="2420860"/>
            <a:ext cx="8424000" cy="1223963"/>
          </a:xfrm>
          <a:prstGeom prst="rect">
            <a:avLst/>
          </a:prstGeom>
        </p:spPr>
        <p:txBody>
          <a:bodyPr vert="horz" lIns="0" tIns="0" rIns="0" bIns="0" anchor="t" anchorCtr="0"/>
          <a:lstStyle>
            <a:lvl1pPr algn="ctr">
              <a:spcBef>
                <a:spcPts val="0"/>
              </a:spcBef>
              <a:buFontTx/>
              <a:buNone/>
              <a:defRPr sz="4000" i="0">
                <a:solidFill>
                  <a:srgbClr val="006CAF"/>
                </a:solidFill>
                <a:latin typeface="+mn-lt"/>
              </a:defRPr>
            </a:lvl1pPr>
            <a:lvl2pPr>
              <a:buNone/>
              <a:defRPr sz="3000" b="0" i="1">
                <a:solidFill>
                  <a:srgbClr val="006CAF"/>
                </a:solidFill>
                <a:latin typeface="+mn-lt"/>
              </a:defRPr>
            </a:lvl2pPr>
            <a:lvl3pPr>
              <a:defRPr sz="1000"/>
            </a:lvl3pPr>
          </a:lstStyle>
          <a:p>
            <a:pPr lvl="0"/>
            <a:r>
              <a:rPr lang="de-CH" dirty="0" smtClean="0"/>
              <a:t>Title</a:t>
            </a:r>
            <a:endParaRPr lang="de-CH" dirty="0"/>
          </a:p>
        </p:txBody>
      </p:sp>
      <p:sp>
        <p:nvSpPr>
          <p:cNvPr id="17" name="Textplatzhalter 16"/>
          <p:cNvSpPr>
            <a:spLocks noGrp="1"/>
          </p:cNvSpPr>
          <p:nvPr>
            <p:ph type="body" sz="quarter" idx="13" hasCustomPrompt="1"/>
          </p:nvPr>
        </p:nvSpPr>
        <p:spPr>
          <a:xfrm>
            <a:off x="1332000" y="4365130"/>
            <a:ext cx="6480000" cy="576000"/>
          </a:xfrm>
          <a:prstGeom prst="rect">
            <a:avLst/>
          </a:prstGeom>
        </p:spPr>
        <p:txBody>
          <a:bodyPr lIns="0" tIns="0" rIns="0" bIns="0"/>
          <a:lstStyle>
            <a:lvl1pPr marL="0" indent="0" algn="ctr">
              <a:spcBef>
                <a:spcPts val="0"/>
              </a:spcBef>
              <a:buNone/>
              <a:defRPr sz="2000" b="0" i="1">
                <a:solidFill>
                  <a:schemeClr val="tx1">
                    <a:lumMod val="85000"/>
                    <a:lumOff val="15000"/>
                  </a:schemeClr>
                </a:solidFill>
              </a:defRPr>
            </a:lvl1pPr>
            <a:lvl2pPr marL="0" indent="0">
              <a:buNone/>
              <a:defRPr/>
            </a:lvl2pPr>
          </a:lstStyle>
          <a:p>
            <a:pPr lvl="0"/>
            <a:r>
              <a:rPr lang="de-CH" dirty="0" err="1" smtClean="0"/>
              <a:t>Author</a:t>
            </a:r>
            <a:r>
              <a:rPr lang="de-CH" dirty="0" smtClean="0"/>
              <a:t> </a:t>
            </a:r>
            <a:r>
              <a:rPr lang="de-CH" dirty="0" err="1" smtClean="0"/>
              <a:t>Author</a:t>
            </a:r>
            <a:r>
              <a:rPr lang="de-CH" dirty="0" smtClean="0"/>
              <a:t> </a:t>
            </a:r>
            <a:r>
              <a:rPr lang="de-CH" dirty="0" err="1" smtClean="0"/>
              <a:t>Author</a:t>
            </a:r>
            <a:r>
              <a:rPr lang="de-CH" dirty="0" smtClean="0"/>
              <a:t> </a:t>
            </a:r>
            <a:r>
              <a:rPr lang="de-CH" dirty="0" err="1" smtClean="0"/>
              <a:t>Author</a:t>
            </a:r>
            <a:r>
              <a:rPr lang="de-CH" dirty="0" smtClean="0"/>
              <a:t> </a:t>
            </a:r>
            <a:r>
              <a:rPr lang="de-CH" dirty="0" err="1" smtClean="0"/>
              <a:t>Author</a:t>
            </a:r>
            <a:r>
              <a:rPr lang="de-CH" dirty="0" smtClean="0"/>
              <a:t> </a:t>
            </a:r>
            <a:r>
              <a:rPr lang="de-CH" dirty="0" err="1" smtClean="0"/>
              <a:t>Author</a:t>
            </a:r>
            <a:r>
              <a:rPr lang="de-CH" dirty="0" smtClean="0"/>
              <a:t> </a:t>
            </a:r>
            <a:r>
              <a:rPr lang="de-CH" dirty="0" err="1" smtClean="0"/>
              <a:t>Author</a:t>
            </a:r>
            <a:r>
              <a:rPr lang="de-CH" dirty="0" smtClean="0"/>
              <a:t> </a:t>
            </a:r>
            <a:r>
              <a:rPr lang="de-CH" dirty="0" err="1" smtClean="0"/>
              <a:t>Author</a:t>
            </a:r>
            <a:r>
              <a:rPr lang="de-CH" dirty="0" smtClean="0"/>
              <a:t> </a:t>
            </a:r>
            <a:r>
              <a:rPr lang="de-CH" dirty="0" err="1" smtClean="0"/>
              <a:t>Author</a:t>
            </a:r>
            <a:r>
              <a:rPr lang="de-CH" dirty="0" smtClean="0"/>
              <a:t> </a:t>
            </a:r>
            <a:r>
              <a:rPr lang="de-CH" dirty="0" err="1" smtClean="0"/>
              <a:t>Author</a:t>
            </a:r>
            <a:r>
              <a:rPr lang="de-CH" dirty="0" smtClean="0"/>
              <a:t> </a:t>
            </a:r>
            <a:endParaRPr lang="de-CH" dirty="0"/>
          </a:p>
        </p:txBody>
      </p:sp>
      <p:sp>
        <p:nvSpPr>
          <p:cNvPr id="19" name="Textplatzhalter 18"/>
          <p:cNvSpPr>
            <a:spLocks noGrp="1"/>
          </p:cNvSpPr>
          <p:nvPr>
            <p:ph type="body" sz="quarter" idx="14" hasCustomPrompt="1"/>
          </p:nvPr>
        </p:nvSpPr>
        <p:spPr>
          <a:xfrm>
            <a:off x="1332000" y="5517968"/>
            <a:ext cx="6480000" cy="287362"/>
          </a:xfrm>
          <a:prstGeom prst="rect">
            <a:avLst/>
          </a:prstGeom>
        </p:spPr>
        <p:txBody>
          <a:bodyPr lIns="0" tIns="0" rIns="0" bIns="0"/>
          <a:lstStyle>
            <a:lvl1pPr algn="ctr">
              <a:spcBef>
                <a:spcPts val="0"/>
              </a:spcBef>
              <a:buNone/>
              <a:defRPr sz="2000" b="0" i="1" baseline="0">
                <a:solidFill>
                  <a:schemeClr val="tx1">
                    <a:lumMod val="85000"/>
                    <a:lumOff val="15000"/>
                  </a:schemeClr>
                </a:solidFill>
              </a:defRPr>
            </a:lvl1pPr>
          </a:lstStyle>
          <a:p>
            <a:pPr lvl="0"/>
            <a:r>
              <a:rPr lang="de-CH" dirty="0" smtClean="0"/>
              <a:t>Event, Place &amp; Date</a:t>
            </a:r>
            <a:endParaRPr lang="de-CH" dirty="0"/>
          </a:p>
        </p:txBody>
      </p:sp>
      <p:pic>
        <p:nvPicPr>
          <p:cNvPr id="20" name="Picture 8"/>
          <p:cNvPicPr>
            <a:picLocks noChangeAspect="1" noChangeArrowheads="1"/>
          </p:cNvPicPr>
          <p:nvPr userDrawn="1"/>
        </p:nvPicPr>
        <p:blipFill>
          <a:blip r:embed="rId2" cstate="print"/>
          <a:srcRect/>
          <a:stretch>
            <a:fillRect/>
          </a:stretch>
        </p:blipFill>
        <p:spPr bwMode="auto">
          <a:xfrm>
            <a:off x="360000" y="468000"/>
            <a:ext cx="5760000" cy="859746"/>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NDARD_2">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print"/>
          <a:srcRect/>
          <a:stretch>
            <a:fillRect/>
          </a:stretch>
        </p:blipFill>
        <p:spPr bwMode="auto">
          <a:xfrm>
            <a:off x="360001" y="6408000"/>
            <a:ext cx="1544927" cy="324000"/>
          </a:xfrm>
          <a:prstGeom prst="rect">
            <a:avLst/>
          </a:prstGeom>
          <a:noFill/>
          <a:ln w="9525">
            <a:noFill/>
            <a:miter lim="800000"/>
            <a:headEnd/>
            <a:tailEnd/>
          </a:ln>
        </p:spPr>
      </p:pic>
      <p:sp>
        <p:nvSpPr>
          <p:cNvPr id="4" name="Rechteck 3"/>
          <p:cNvSpPr/>
          <p:nvPr userDrawn="1"/>
        </p:nvSpPr>
        <p:spPr>
          <a:xfrm>
            <a:off x="2627730" y="6493056"/>
            <a:ext cx="4590320" cy="153888"/>
          </a:xfrm>
          <a:prstGeom prst="rect">
            <a:avLst/>
          </a:prstGeom>
        </p:spPr>
        <p:txBody>
          <a:bodyPr wrap="square" lIns="0" tIns="0" rIns="0" bIns="0">
            <a:spAutoFit/>
          </a:bodyPr>
          <a:lstStyle/>
          <a:p>
            <a:r>
              <a:rPr lang="en-US" sz="1000" dirty="0" smtClean="0">
                <a:solidFill>
                  <a:srgbClr val="006CAF"/>
                </a:solidFill>
                <a:latin typeface="Century Gothic"/>
              </a:rPr>
              <a:t>AN IMPLEMENTING AGREEMENT OF THE INTERNATIONAL ENERGY AGENCY</a:t>
            </a:r>
            <a:endParaRPr lang="de-CH" sz="1000" dirty="0">
              <a:solidFill>
                <a:srgbClr val="006CAF"/>
              </a:solidFill>
              <a:latin typeface="Century Gothic"/>
            </a:endParaRPr>
          </a:p>
        </p:txBody>
      </p:sp>
      <p:sp>
        <p:nvSpPr>
          <p:cNvPr id="7" name="Titel 6"/>
          <p:cNvSpPr>
            <a:spLocks noGrp="1"/>
          </p:cNvSpPr>
          <p:nvPr>
            <p:ph type="title" hasCustomPrompt="1"/>
          </p:nvPr>
        </p:nvSpPr>
        <p:spPr>
          <a:xfrm>
            <a:off x="360000" y="360000"/>
            <a:ext cx="8424000" cy="792000"/>
          </a:xfrm>
          <a:prstGeom prst="rect">
            <a:avLst/>
          </a:prstGeom>
        </p:spPr>
        <p:txBody>
          <a:bodyPr lIns="0" tIns="0" rIns="0" bIns="0"/>
          <a:lstStyle>
            <a:lvl1pPr>
              <a:defRPr sz="2600" baseline="0">
                <a:latin typeface="+mn-lt"/>
              </a:defRPr>
            </a:lvl1pPr>
          </a:lstStyle>
          <a:p>
            <a:r>
              <a:rPr lang="de-DE" dirty="0" smtClean="0"/>
              <a:t>Titel </a:t>
            </a:r>
            <a:r>
              <a:rPr lang="de-DE" dirty="0" err="1" smtClean="0"/>
              <a:t>slide</a:t>
            </a:r>
            <a:r>
              <a:rPr lang="de-DE" dirty="0" smtClean="0"/>
              <a:t> Titel </a:t>
            </a:r>
            <a:r>
              <a:rPr lang="de-DE" dirty="0" err="1" smtClean="0"/>
              <a:t>slide</a:t>
            </a:r>
            <a:r>
              <a:rPr lang="de-DE" dirty="0" smtClean="0"/>
              <a:t> Titel </a:t>
            </a:r>
            <a:r>
              <a:rPr lang="de-DE" dirty="0" err="1" smtClean="0"/>
              <a:t>slide</a:t>
            </a:r>
            <a:r>
              <a:rPr lang="de-DE" dirty="0" smtClean="0"/>
              <a:t> Titel </a:t>
            </a:r>
            <a:r>
              <a:rPr lang="de-DE" dirty="0" err="1" smtClean="0"/>
              <a:t>slide</a:t>
            </a:r>
            <a:r>
              <a:rPr lang="de-DE" dirty="0" smtClean="0"/>
              <a:t> Titel </a:t>
            </a:r>
            <a:r>
              <a:rPr lang="de-DE" dirty="0" err="1" smtClean="0"/>
              <a:t>slide</a:t>
            </a:r>
            <a:r>
              <a:rPr lang="de-DE" dirty="0" smtClean="0"/>
              <a:t> Titel </a:t>
            </a:r>
            <a:r>
              <a:rPr lang="de-DE" dirty="0" err="1" smtClean="0"/>
              <a:t>slide</a:t>
            </a:r>
            <a:r>
              <a:rPr lang="de-DE" dirty="0" smtClean="0"/>
              <a:t> Titel </a:t>
            </a:r>
            <a:r>
              <a:rPr lang="de-DE" dirty="0" err="1" smtClean="0"/>
              <a:t>slide</a:t>
            </a:r>
            <a:r>
              <a:rPr lang="de-DE" dirty="0" smtClean="0"/>
              <a:t> Titel </a:t>
            </a:r>
            <a:r>
              <a:rPr lang="de-DE" dirty="0" err="1" smtClean="0"/>
              <a:t>slide</a:t>
            </a:r>
            <a:r>
              <a:rPr lang="de-DE" dirty="0" smtClean="0"/>
              <a:t> </a:t>
            </a:r>
            <a:endParaRPr lang="de-CH" dirty="0"/>
          </a:p>
        </p:txBody>
      </p:sp>
      <p:sp>
        <p:nvSpPr>
          <p:cNvPr id="21" name="Textplatzhalter 20"/>
          <p:cNvSpPr>
            <a:spLocks noGrp="1"/>
          </p:cNvSpPr>
          <p:nvPr>
            <p:ph type="body" sz="quarter" idx="11"/>
          </p:nvPr>
        </p:nvSpPr>
        <p:spPr>
          <a:xfrm>
            <a:off x="360000" y="1260000"/>
            <a:ext cx="8424000" cy="3960000"/>
          </a:xfrm>
          <a:prstGeom prst="rect">
            <a:avLst/>
          </a:prstGeom>
        </p:spPr>
        <p:txBody>
          <a:bodyPr lIns="0" tIns="0" rIns="0" bIns="0"/>
          <a:lstStyle>
            <a:lvl1pPr marL="723900" indent="-368300">
              <a:spcBef>
                <a:spcPts val="0"/>
              </a:spcBef>
              <a:spcAft>
                <a:spcPts val="100"/>
              </a:spcAft>
              <a:defRPr sz="1800" b="0"/>
            </a:lvl1pPr>
            <a:lvl2pPr marL="1074738" indent="-354013">
              <a:defRPr sz="1600"/>
            </a:lvl2pPr>
            <a:lvl3pPr marL="1428750" indent="-352425">
              <a:buFont typeface="Symbol" pitchFamily="18" charset="2"/>
              <a:buChar char="-"/>
              <a:defRPr sz="1400"/>
            </a:lvl3pPr>
            <a:lvl4pPr>
              <a:defRPr sz="1200"/>
            </a:lvl4pPr>
          </a:lstStyle>
          <a:p>
            <a:pPr lvl="0"/>
            <a:r>
              <a:rPr lang="de-DE" dirty="0" smtClean="0"/>
              <a:t>Textmasterformate durch Klicken bearbeiten</a:t>
            </a:r>
          </a:p>
          <a:p>
            <a:pPr lvl="0"/>
            <a:r>
              <a:rPr lang="de-DE" dirty="0" smtClean="0"/>
              <a:t>Test</a:t>
            </a:r>
          </a:p>
          <a:p>
            <a:pPr lvl="1"/>
            <a:r>
              <a:rPr lang="de-DE" dirty="0" smtClean="0"/>
              <a:t>Zweite Ebene</a:t>
            </a:r>
          </a:p>
          <a:p>
            <a:pPr lvl="2"/>
            <a:r>
              <a:rPr lang="de-DE" dirty="0" smtClean="0"/>
              <a:t>Dritte Ebene</a:t>
            </a:r>
          </a:p>
        </p:txBody>
      </p:sp>
    </p:spTree>
    <p:extLst>
      <p:ext uri="{BB962C8B-B14F-4D97-AF65-F5344CB8AC3E}">
        <p14:creationId xmlns:p14="http://schemas.microsoft.com/office/powerpoint/2010/main" val="3010102566"/>
      </p:ext>
    </p:extLst>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8228157"/>
      </p:ext>
    </p:extLst>
  </p:cSld>
  <p:clrMapOvr>
    <a:masterClrMapping/>
  </p:clrMapOvr>
  <p:transition>
    <p:strips dir="ru"/>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p:cNvSpPr/>
          <p:nvPr userDrawn="1"/>
        </p:nvSpPr>
        <p:spPr>
          <a:xfrm>
            <a:off x="251400" y="5949350"/>
            <a:ext cx="8641200" cy="792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510459134"/>
      </p:ext>
    </p:extLst>
  </p:cSld>
  <p:clrMapOvr>
    <a:masterClrMapping/>
  </p:clrMapOvr>
  <p:transition>
    <p:strips dir="ru"/>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9" name="Textplatzhalter 8"/>
          <p:cNvSpPr>
            <a:spLocks noGrp="1"/>
          </p:cNvSpPr>
          <p:nvPr>
            <p:ph type="body" sz="quarter" idx="10" hasCustomPrompt="1"/>
          </p:nvPr>
        </p:nvSpPr>
        <p:spPr>
          <a:xfrm>
            <a:off x="360000" y="2420860"/>
            <a:ext cx="8424000" cy="1223963"/>
          </a:xfrm>
          <a:prstGeom prst="rect">
            <a:avLst/>
          </a:prstGeom>
        </p:spPr>
        <p:txBody>
          <a:bodyPr vert="horz" lIns="0" tIns="0" rIns="0" bIns="0" anchor="t" anchorCtr="0"/>
          <a:lstStyle>
            <a:lvl1pPr algn="ctr">
              <a:spcBef>
                <a:spcPts val="0"/>
              </a:spcBef>
              <a:buFontTx/>
              <a:buNone/>
              <a:defRPr sz="4000" i="0">
                <a:solidFill>
                  <a:srgbClr val="006CAF"/>
                </a:solidFill>
                <a:latin typeface="+mn-lt"/>
              </a:defRPr>
            </a:lvl1pPr>
            <a:lvl2pPr>
              <a:buNone/>
              <a:defRPr sz="3000" b="0" i="1">
                <a:solidFill>
                  <a:srgbClr val="006CAF"/>
                </a:solidFill>
                <a:latin typeface="+mn-lt"/>
              </a:defRPr>
            </a:lvl2pPr>
            <a:lvl3pPr>
              <a:defRPr sz="1000"/>
            </a:lvl3pPr>
          </a:lstStyle>
          <a:p>
            <a:pPr lvl="0"/>
            <a:r>
              <a:rPr lang="de-CH" dirty="0" smtClean="0"/>
              <a:t>Title</a:t>
            </a:r>
            <a:endParaRPr lang="de-CH" dirty="0"/>
          </a:p>
        </p:txBody>
      </p:sp>
      <p:sp>
        <p:nvSpPr>
          <p:cNvPr id="17" name="Textplatzhalter 16"/>
          <p:cNvSpPr>
            <a:spLocks noGrp="1"/>
          </p:cNvSpPr>
          <p:nvPr>
            <p:ph type="body" sz="quarter" idx="13" hasCustomPrompt="1"/>
          </p:nvPr>
        </p:nvSpPr>
        <p:spPr>
          <a:xfrm>
            <a:off x="1332000" y="4365130"/>
            <a:ext cx="6480000" cy="576000"/>
          </a:xfrm>
          <a:prstGeom prst="rect">
            <a:avLst/>
          </a:prstGeom>
        </p:spPr>
        <p:txBody>
          <a:bodyPr lIns="0" tIns="0" rIns="0" bIns="0"/>
          <a:lstStyle>
            <a:lvl1pPr marL="0" indent="0" algn="ctr">
              <a:spcBef>
                <a:spcPts val="0"/>
              </a:spcBef>
              <a:buNone/>
              <a:defRPr sz="2000" b="0" i="1">
                <a:solidFill>
                  <a:schemeClr val="tx1">
                    <a:lumMod val="85000"/>
                    <a:lumOff val="15000"/>
                  </a:schemeClr>
                </a:solidFill>
              </a:defRPr>
            </a:lvl1pPr>
            <a:lvl2pPr marL="0" indent="0">
              <a:buNone/>
              <a:defRPr/>
            </a:lvl2pPr>
          </a:lstStyle>
          <a:p>
            <a:pPr lvl="0"/>
            <a:r>
              <a:rPr lang="de-CH" dirty="0" err="1" smtClean="0"/>
              <a:t>Author</a:t>
            </a:r>
            <a:r>
              <a:rPr lang="de-CH" dirty="0" smtClean="0"/>
              <a:t> </a:t>
            </a:r>
            <a:r>
              <a:rPr lang="de-CH" dirty="0" err="1" smtClean="0"/>
              <a:t>Author</a:t>
            </a:r>
            <a:r>
              <a:rPr lang="de-CH" dirty="0" smtClean="0"/>
              <a:t> </a:t>
            </a:r>
            <a:r>
              <a:rPr lang="de-CH" dirty="0" err="1" smtClean="0"/>
              <a:t>Author</a:t>
            </a:r>
            <a:r>
              <a:rPr lang="de-CH" dirty="0" smtClean="0"/>
              <a:t> </a:t>
            </a:r>
            <a:r>
              <a:rPr lang="de-CH" dirty="0" err="1" smtClean="0"/>
              <a:t>Author</a:t>
            </a:r>
            <a:r>
              <a:rPr lang="de-CH" dirty="0" smtClean="0"/>
              <a:t> </a:t>
            </a:r>
            <a:r>
              <a:rPr lang="de-CH" dirty="0" err="1" smtClean="0"/>
              <a:t>Author</a:t>
            </a:r>
            <a:r>
              <a:rPr lang="de-CH" dirty="0" smtClean="0"/>
              <a:t> </a:t>
            </a:r>
            <a:r>
              <a:rPr lang="de-CH" dirty="0" err="1" smtClean="0"/>
              <a:t>Author</a:t>
            </a:r>
            <a:r>
              <a:rPr lang="de-CH" dirty="0" smtClean="0"/>
              <a:t> </a:t>
            </a:r>
            <a:r>
              <a:rPr lang="de-CH" dirty="0" err="1" smtClean="0"/>
              <a:t>Author</a:t>
            </a:r>
            <a:r>
              <a:rPr lang="de-CH" dirty="0" smtClean="0"/>
              <a:t> </a:t>
            </a:r>
            <a:r>
              <a:rPr lang="de-CH" dirty="0" err="1" smtClean="0"/>
              <a:t>Author</a:t>
            </a:r>
            <a:r>
              <a:rPr lang="de-CH" dirty="0" smtClean="0"/>
              <a:t> </a:t>
            </a:r>
            <a:r>
              <a:rPr lang="de-CH" dirty="0" err="1" smtClean="0"/>
              <a:t>Author</a:t>
            </a:r>
            <a:r>
              <a:rPr lang="de-CH" dirty="0" smtClean="0"/>
              <a:t> </a:t>
            </a:r>
            <a:r>
              <a:rPr lang="de-CH" dirty="0" err="1" smtClean="0"/>
              <a:t>Author</a:t>
            </a:r>
            <a:r>
              <a:rPr lang="de-CH" dirty="0" smtClean="0"/>
              <a:t> </a:t>
            </a:r>
            <a:endParaRPr lang="de-CH" dirty="0"/>
          </a:p>
        </p:txBody>
      </p:sp>
      <p:sp>
        <p:nvSpPr>
          <p:cNvPr id="19" name="Textplatzhalter 18"/>
          <p:cNvSpPr>
            <a:spLocks noGrp="1"/>
          </p:cNvSpPr>
          <p:nvPr>
            <p:ph type="body" sz="quarter" idx="14" hasCustomPrompt="1"/>
          </p:nvPr>
        </p:nvSpPr>
        <p:spPr>
          <a:xfrm>
            <a:off x="1332000" y="5517968"/>
            <a:ext cx="6480000" cy="287362"/>
          </a:xfrm>
          <a:prstGeom prst="rect">
            <a:avLst/>
          </a:prstGeom>
        </p:spPr>
        <p:txBody>
          <a:bodyPr lIns="0" tIns="0" rIns="0" bIns="0"/>
          <a:lstStyle>
            <a:lvl1pPr algn="ctr">
              <a:spcBef>
                <a:spcPts val="0"/>
              </a:spcBef>
              <a:buNone/>
              <a:defRPr sz="2000" b="0" i="1" baseline="0">
                <a:solidFill>
                  <a:schemeClr val="tx1">
                    <a:lumMod val="85000"/>
                    <a:lumOff val="15000"/>
                  </a:schemeClr>
                </a:solidFill>
              </a:defRPr>
            </a:lvl1pPr>
          </a:lstStyle>
          <a:p>
            <a:pPr lvl="0"/>
            <a:r>
              <a:rPr lang="de-CH" dirty="0" smtClean="0"/>
              <a:t>Event, Place &amp; Date</a:t>
            </a:r>
            <a:endParaRPr lang="de-CH" dirty="0"/>
          </a:p>
        </p:txBody>
      </p:sp>
      <p:pic>
        <p:nvPicPr>
          <p:cNvPr id="20" name="Picture 8"/>
          <p:cNvPicPr>
            <a:picLocks noChangeAspect="1" noChangeArrowheads="1"/>
          </p:cNvPicPr>
          <p:nvPr userDrawn="1"/>
        </p:nvPicPr>
        <p:blipFill>
          <a:blip r:embed="rId2" cstate="print"/>
          <a:srcRect/>
          <a:stretch>
            <a:fillRect/>
          </a:stretch>
        </p:blipFill>
        <p:spPr bwMode="auto">
          <a:xfrm>
            <a:off x="360000" y="468000"/>
            <a:ext cx="5760000" cy="859746"/>
          </a:xfrm>
          <a:prstGeom prst="rect">
            <a:avLst/>
          </a:prstGeom>
          <a:noFill/>
          <a:ln w="9525">
            <a:noFill/>
            <a:miter lim="800000"/>
            <a:headEnd/>
            <a:tailEnd/>
          </a:ln>
        </p:spPr>
      </p:pic>
    </p:spTree>
    <p:extLst>
      <p:ext uri="{BB962C8B-B14F-4D97-AF65-F5344CB8AC3E}">
        <p14:creationId xmlns:p14="http://schemas.microsoft.com/office/powerpoint/2010/main" val="1479029717"/>
      </p:ext>
    </p:extLst>
  </p:cSld>
  <p:clrMapOvr>
    <a:masterClrMapping/>
  </p:clrMapOvr>
  <p:transition spd="med">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NDARD_1">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print"/>
          <a:srcRect/>
          <a:stretch>
            <a:fillRect/>
          </a:stretch>
        </p:blipFill>
        <p:spPr bwMode="auto">
          <a:xfrm>
            <a:off x="360001" y="6408000"/>
            <a:ext cx="1544927" cy="324000"/>
          </a:xfrm>
          <a:prstGeom prst="rect">
            <a:avLst/>
          </a:prstGeom>
          <a:noFill/>
          <a:ln w="9525">
            <a:noFill/>
            <a:miter lim="800000"/>
            <a:headEnd/>
            <a:tailEnd/>
          </a:ln>
        </p:spPr>
      </p:pic>
      <p:sp>
        <p:nvSpPr>
          <p:cNvPr id="4" name="Rechteck 3"/>
          <p:cNvSpPr/>
          <p:nvPr userDrawn="1"/>
        </p:nvSpPr>
        <p:spPr>
          <a:xfrm>
            <a:off x="2627730" y="6493056"/>
            <a:ext cx="4590320" cy="153888"/>
          </a:xfrm>
          <a:prstGeom prst="rect">
            <a:avLst/>
          </a:prstGeom>
        </p:spPr>
        <p:txBody>
          <a:bodyPr wrap="square" lIns="0" tIns="0" rIns="0" bIns="0">
            <a:spAutoFit/>
          </a:bodyPr>
          <a:lstStyle/>
          <a:p>
            <a:r>
              <a:rPr lang="en-US" sz="1000" dirty="0" smtClean="0">
                <a:solidFill>
                  <a:srgbClr val="006CAF"/>
                </a:solidFill>
                <a:latin typeface="Century Gothic"/>
              </a:rPr>
              <a:t>AN IMPLEMENTING AGREEMENT OF THE INTERNATIONAL ENERGY AGENCY</a:t>
            </a:r>
            <a:endParaRPr lang="de-CH" sz="1000" dirty="0">
              <a:solidFill>
                <a:srgbClr val="006CAF"/>
              </a:solidFill>
              <a:latin typeface="Century Gothic"/>
            </a:endParaRPr>
          </a:p>
        </p:txBody>
      </p:sp>
      <p:sp>
        <p:nvSpPr>
          <p:cNvPr id="7" name="Titel 6"/>
          <p:cNvSpPr>
            <a:spLocks noGrp="1"/>
          </p:cNvSpPr>
          <p:nvPr>
            <p:ph type="title" hasCustomPrompt="1"/>
          </p:nvPr>
        </p:nvSpPr>
        <p:spPr>
          <a:xfrm>
            <a:off x="360000" y="360000"/>
            <a:ext cx="8424000" cy="792000"/>
          </a:xfrm>
          <a:prstGeom prst="rect">
            <a:avLst/>
          </a:prstGeom>
        </p:spPr>
        <p:txBody>
          <a:bodyPr lIns="0" tIns="0" rIns="0" bIns="0"/>
          <a:lstStyle>
            <a:lvl1pPr>
              <a:defRPr sz="2600" baseline="0">
                <a:latin typeface="+mn-lt"/>
              </a:defRPr>
            </a:lvl1pPr>
          </a:lstStyle>
          <a:p>
            <a:r>
              <a:rPr lang="de-DE" dirty="0" smtClean="0"/>
              <a:t>Titel </a:t>
            </a:r>
            <a:r>
              <a:rPr lang="de-DE" dirty="0" err="1" smtClean="0"/>
              <a:t>slide</a:t>
            </a:r>
            <a:r>
              <a:rPr lang="de-DE" dirty="0" smtClean="0"/>
              <a:t> Titel </a:t>
            </a:r>
            <a:r>
              <a:rPr lang="de-DE" dirty="0" err="1" smtClean="0"/>
              <a:t>slide</a:t>
            </a:r>
            <a:r>
              <a:rPr lang="de-DE" dirty="0" smtClean="0"/>
              <a:t> Titel </a:t>
            </a:r>
            <a:r>
              <a:rPr lang="de-DE" dirty="0" err="1" smtClean="0"/>
              <a:t>slide</a:t>
            </a:r>
            <a:r>
              <a:rPr lang="de-DE" dirty="0" smtClean="0"/>
              <a:t> Titel </a:t>
            </a:r>
            <a:r>
              <a:rPr lang="de-DE" dirty="0" err="1" smtClean="0"/>
              <a:t>slide</a:t>
            </a:r>
            <a:r>
              <a:rPr lang="de-DE" dirty="0" smtClean="0"/>
              <a:t> Titel </a:t>
            </a:r>
            <a:r>
              <a:rPr lang="de-DE" dirty="0" err="1" smtClean="0"/>
              <a:t>slide</a:t>
            </a:r>
            <a:r>
              <a:rPr lang="de-DE" dirty="0" smtClean="0"/>
              <a:t> Titel </a:t>
            </a:r>
            <a:r>
              <a:rPr lang="de-DE" dirty="0" err="1" smtClean="0"/>
              <a:t>slide</a:t>
            </a:r>
            <a:r>
              <a:rPr lang="de-DE" dirty="0" smtClean="0"/>
              <a:t> Titel </a:t>
            </a:r>
            <a:r>
              <a:rPr lang="de-DE" dirty="0" err="1" smtClean="0"/>
              <a:t>slide</a:t>
            </a:r>
            <a:r>
              <a:rPr lang="de-DE" dirty="0" smtClean="0"/>
              <a:t> Titel </a:t>
            </a:r>
            <a:r>
              <a:rPr lang="de-DE" dirty="0" err="1" smtClean="0"/>
              <a:t>slide</a:t>
            </a:r>
            <a:r>
              <a:rPr lang="de-DE" dirty="0" smtClean="0"/>
              <a:t> </a:t>
            </a:r>
            <a:endParaRPr lang="de-CH" dirty="0"/>
          </a:p>
        </p:txBody>
      </p:sp>
      <p:sp>
        <p:nvSpPr>
          <p:cNvPr id="21" name="Textplatzhalter 20"/>
          <p:cNvSpPr>
            <a:spLocks noGrp="1"/>
          </p:cNvSpPr>
          <p:nvPr>
            <p:ph type="body" sz="quarter" idx="11"/>
          </p:nvPr>
        </p:nvSpPr>
        <p:spPr>
          <a:xfrm>
            <a:off x="360000" y="1260000"/>
            <a:ext cx="8424000" cy="3960000"/>
          </a:xfrm>
          <a:prstGeom prst="rect">
            <a:avLst/>
          </a:prstGeom>
        </p:spPr>
        <p:txBody>
          <a:bodyPr lIns="0" tIns="0" rIns="0" bIns="0"/>
          <a:lstStyle>
            <a:lvl1pPr marL="358775" indent="-358775">
              <a:spcAft>
                <a:spcPts val="200"/>
              </a:spcAft>
              <a:defRPr sz="2400" b="0"/>
            </a:lvl1pPr>
            <a:lvl2pPr marL="801688" indent="-354013">
              <a:spcBef>
                <a:spcPts val="500"/>
              </a:spcBef>
              <a:spcAft>
                <a:spcPts val="100"/>
              </a:spcAft>
              <a:defRPr sz="1800"/>
            </a:lvl2pPr>
            <a:lvl3pPr>
              <a:buFont typeface="Symbol" pitchFamily="18" charset="2"/>
              <a:buChar char="-"/>
              <a:defRPr sz="1600"/>
            </a:lvl3pPr>
            <a:lvl4pPr>
              <a:defRPr sz="1200"/>
            </a:lvl4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p:txBody>
      </p:sp>
    </p:spTree>
    <p:extLst>
      <p:ext uri="{BB962C8B-B14F-4D97-AF65-F5344CB8AC3E}">
        <p14:creationId xmlns:p14="http://schemas.microsoft.com/office/powerpoint/2010/main" val="1213516554"/>
      </p:ext>
    </p:extLst>
  </p:cSld>
  <p:clrMapOvr>
    <a:masterClrMapping/>
  </p:clrMapOvr>
  <p:transition spd="med">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NDARD_2">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print"/>
          <a:srcRect/>
          <a:stretch>
            <a:fillRect/>
          </a:stretch>
        </p:blipFill>
        <p:spPr bwMode="auto">
          <a:xfrm>
            <a:off x="360001" y="6408000"/>
            <a:ext cx="1544927" cy="324000"/>
          </a:xfrm>
          <a:prstGeom prst="rect">
            <a:avLst/>
          </a:prstGeom>
          <a:noFill/>
          <a:ln w="9525">
            <a:noFill/>
            <a:miter lim="800000"/>
            <a:headEnd/>
            <a:tailEnd/>
          </a:ln>
        </p:spPr>
      </p:pic>
      <p:sp>
        <p:nvSpPr>
          <p:cNvPr id="4" name="Rechteck 3"/>
          <p:cNvSpPr/>
          <p:nvPr userDrawn="1"/>
        </p:nvSpPr>
        <p:spPr>
          <a:xfrm>
            <a:off x="2627730" y="6493056"/>
            <a:ext cx="4590320" cy="153888"/>
          </a:xfrm>
          <a:prstGeom prst="rect">
            <a:avLst/>
          </a:prstGeom>
        </p:spPr>
        <p:txBody>
          <a:bodyPr wrap="square" lIns="0" tIns="0" rIns="0" bIns="0">
            <a:spAutoFit/>
          </a:bodyPr>
          <a:lstStyle/>
          <a:p>
            <a:r>
              <a:rPr lang="en-US" sz="1000" dirty="0" smtClean="0">
                <a:solidFill>
                  <a:srgbClr val="006CAF"/>
                </a:solidFill>
                <a:latin typeface="Century Gothic"/>
              </a:rPr>
              <a:t>AN IMPLEMENTING AGREEMENT OF THE INTERNATIONAL ENERGY AGENCY</a:t>
            </a:r>
            <a:endParaRPr lang="de-CH" sz="1000" dirty="0">
              <a:solidFill>
                <a:srgbClr val="006CAF"/>
              </a:solidFill>
              <a:latin typeface="Century Gothic"/>
            </a:endParaRPr>
          </a:p>
        </p:txBody>
      </p:sp>
      <p:sp>
        <p:nvSpPr>
          <p:cNvPr id="7" name="Titel 6"/>
          <p:cNvSpPr>
            <a:spLocks noGrp="1"/>
          </p:cNvSpPr>
          <p:nvPr>
            <p:ph type="title" hasCustomPrompt="1"/>
          </p:nvPr>
        </p:nvSpPr>
        <p:spPr>
          <a:xfrm>
            <a:off x="360000" y="360000"/>
            <a:ext cx="8424000" cy="792000"/>
          </a:xfrm>
          <a:prstGeom prst="rect">
            <a:avLst/>
          </a:prstGeom>
        </p:spPr>
        <p:txBody>
          <a:bodyPr lIns="0" tIns="0" rIns="0" bIns="0"/>
          <a:lstStyle>
            <a:lvl1pPr>
              <a:defRPr sz="2600" baseline="0">
                <a:latin typeface="+mn-lt"/>
              </a:defRPr>
            </a:lvl1pPr>
          </a:lstStyle>
          <a:p>
            <a:r>
              <a:rPr lang="de-DE" dirty="0" smtClean="0"/>
              <a:t>Titel </a:t>
            </a:r>
            <a:r>
              <a:rPr lang="de-DE" dirty="0" err="1" smtClean="0"/>
              <a:t>slide</a:t>
            </a:r>
            <a:r>
              <a:rPr lang="de-DE" dirty="0" smtClean="0"/>
              <a:t> Titel </a:t>
            </a:r>
            <a:r>
              <a:rPr lang="de-DE" dirty="0" err="1" smtClean="0"/>
              <a:t>slide</a:t>
            </a:r>
            <a:r>
              <a:rPr lang="de-DE" dirty="0" smtClean="0"/>
              <a:t> Titel </a:t>
            </a:r>
            <a:r>
              <a:rPr lang="de-DE" dirty="0" err="1" smtClean="0"/>
              <a:t>slide</a:t>
            </a:r>
            <a:r>
              <a:rPr lang="de-DE" dirty="0" smtClean="0"/>
              <a:t> Titel </a:t>
            </a:r>
            <a:r>
              <a:rPr lang="de-DE" dirty="0" err="1" smtClean="0"/>
              <a:t>slide</a:t>
            </a:r>
            <a:r>
              <a:rPr lang="de-DE" dirty="0" smtClean="0"/>
              <a:t> Titel </a:t>
            </a:r>
            <a:r>
              <a:rPr lang="de-DE" dirty="0" err="1" smtClean="0"/>
              <a:t>slide</a:t>
            </a:r>
            <a:r>
              <a:rPr lang="de-DE" dirty="0" smtClean="0"/>
              <a:t> Titel </a:t>
            </a:r>
            <a:r>
              <a:rPr lang="de-DE" dirty="0" err="1" smtClean="0"/>
              <a:t>slide</a:t>
            </a:r>
            <a:r>
              <a:rPr lang="de-DE" dirty="0" smtClean="0"/>
              <a:t> Titel </a:t>
            </a:r>
            <a:r>
              <a:rPr lang="de-DE" dirty="0" err="1" smtClean="0"/>
              <a:t>slide</a:t>
            </a:r>
            <a:r>
              <a:rPr lang="de-DE" dirty="0" smtClean="0"/>
              <a:t> Titel </a:t>
            </a:r>
            <a:r>
              <a:rPr lang="de-DE" dirty="0" err="1" smtClean="0"/>
              <a:t>slide</a:t>
            </a:r>
            <a:r>
              <a:rPr lang="de-DE" dirty="0" smtClean="0"/>
              <a:t> </a:t>
            </a:r>
            <a:endParaRPr lang="de-CH" dirty="0"/>
          </a:p>
        </p:txBody>
      </p:sp>
      <p:sp>
        <p:nvSpPr>
          <p:cNvPr id="21" name="Textplatzhalter 20"/>
          <p:cNvSpPr>
            <a:spLocks noGrp="1"/>
          </p:cNvSpPr>
          <p:nvPr>
            <p:ph type="body" sz="quarter" idx="11"/>
          </p:nvPr>
        </p:nvSpPr>
        <p:spPr>
          <a:xfrm>
            <a:off x="360000" y="1260000"/>
            <a:ext cx="8424000" cy="3960000"/>
          </a:xfrm>
          <a:prstGeom prst="rect">
            <a:avLst/>
          </a:prstGeom>
        </p:spPr>
        <p:txBody>
          <a:bodyPr lIns="0" tIns="0" rIns="0" bIns="0"/>
          <a:lstStyle>
            <a:lvl1pPr marL="723900" indent="-368300">
              <a:spcBef>
                <a:spcPts val="0"/>
              </a:spcBef>
              <a:spcAft>
                <a:spcPts val="100"/>
              </a:spcAft>
              <a:defRPr sz="1800" b="0"/>
            </a:lvl1pPr>
            <a:lvl2pPr marL="1074738" indent="-354013">
              <a:defRPr sz="1600"/>
            </a:lvl2pPr>
            <a:lvl3pPr marL="1428750" indent="-352425">
              <a:buFont typeface="Symbol" pitchFamily="18" charset="2"/>
              <a:buChar char="-"/>
              <a:defRPr sz="1400"/>
            </a:lvl3pPr>
            <a:lvl4pPr>
              <a:defRPr sz="1200"/>
            </a:lvl4pPr>
          </a:lstStyle>
          <a:p>
            <a:pPr lvl="0"/>
            <a:r>
              <a:rPr lang="de-DE" dirty="0" smtClean="0"/>
              <a:t>Textmasterformate durch Klicken bearbeiten</a:t>
            </a:r>
          </a:p>
          <a:p>
            <a:pPr lvl="0"/>
            <a:r>
              <a:rPr lang="de-DE" dirty="0" smtClean="0"/>
              <a:t>Test</a:t>
            </a:r>
          </a:p>
          <a:p>
            <a:pPr lvl="1"/>
            <a:r>
              <a:rPr lang="de-DE" dirty="0" smtClean="0"/>
              <a:t>Zweite Ebene</a:t>
            </a:r>
          </a:p>
          <a:p>
            <a:pPr lvl="2"/>
            <a:r>
              <a:rPr lang="de-DE" dirty="0" smtClean="0"/>
              <a:t>Dritte Ebene</a:t>
            </a:r>
          </a:p>
        </p:txBody>
      </p:sp>
    </p:spTree>
    <p:extLst>
      <p:ext uri="{BB962C8B-B14F-4D97-AF65-F5344CB8AC3E}">
        <p14:creationId xmlns:p14="http://schemas.microsoft.com/office/powerpoint/2010/main" val="414028186"/>
      </p:ext>
    </p:extLst>
  </p:cSld>
  <p:clrMapOvr>
    <a:masterClrMapping/>
  </p:clrMapOvr>
  <p:transition spd="med">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3603894"/>
      </p:ext>
    </p:extLst>
  </p:cSld>
  <p:clrMapOvr>
    <a:masterClrMapping/>
  </p:clrMapOvr>
  <p:transition>
    <p:strips dir="ru"/>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p:cNvSpPr/>
          <p:nvPr userDrawn="1"/>
        </p:nvSpPr>
        <p:spPr>
          <a:xfrm>
            <a:off x="251400" y="5949350"/>
            <a:ext cx="8641200" cy="792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024199765"/>
      </p:ext>
    </p:extLst>
  </p:cSld>
  <p:clrMapOvr>
    <a:masterClrMapping/>
  </p:clrMapOvr>
  <p:transition>
    <p:strips dir="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_1">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print"/>
          <a:srcRect/>
          <a:stretch>
            <a:fillRect/>
          </a:stretch>
        </p:blipFill>
        <p:spPr bwMode="auto">
          <a:xfrm>
            <a:off x="360001" y="6408000"/>
            <a:ext cx="1544927" cy="324000"/>
          </a:xfrm>
          <a:prstGeom prst="rect">
            <a:avLst/>
          </a:prstGeom>
          <a:noFill/>
          <a:ln w="9525">
            <a:noFill/>
            <a:miter lim="800000"/>
            <a:headEnd/>
            <a:tailEnd/>
          </a:ln>
        </p:spPr>
      </p:pic>
      <p:sp>
        <p:nvSpPr>
          <p:cNvPr id="4" name="Rechteck 3"/>
          <p:cNvSpPr/>
          <p:nvPr userDrawn="1"/>
        </p:nvSpPr>
        <p:spPr>
          <a:xfrm>
            <a:off x="2627730" y="6493056"/>
            <a:ext cx="4590320" cy="153888"/>
          </a:xfrm>
          <a:prstGeom prst="rect">
            <a:avLst/>
          </a:prstGeom>
        </p:spPr>
        <p:txBody>
          <a:bodyPr wrap="square" lIns="0" tIns="0" rIns="0" bIns="0">
            <a:spAutoFit/>
          </a:bodyPr>
          <a:lstStyle/>
          <a:p>
            <a:r>
              <a:rPr lang="en-US" sz="1000" dirty="0" smtClean="0">
                <a:solidFill>
                  <a:srgbClr val="006CAF"/>
                </a:solidFill>
                <a:latin typeface="+mn-lt"/>
              </a:rPr>
              <a:t>AN IMPLEMENTING AGREEMENT OF THE INTERNATIONAL ENERGY AGENCY</a:t>
            </a:r>
            <a:endParaRPr lang="de-CH" sz="1000" dirty="0">
              <a:solidFill>
                <a:srgbClr val="006CAF"/>
              </a:solidFill>
              <a:latin typeface="+mn-lt"/>
            </a:endParaRPr>
          </a:p>
        </p:txBody>
      </p:sp>
      <p:sp>
        <p:nvSpPr>
          <p:cNvPr id="7" name="Titel 6"/>
          <p:cNvSpPr>
            <a:spLocks noGrp="1"/>
          </p:cNvSpPr>
          <p:nvPr>
            <p:ph type="title" hasCustomPrompt="1"/>
          </p:nvPr>
        </p:nvSpPr>
        <p:spPr>
          <a:xfrm>
            <a:off x="360000" y="360000"/>
            <a:ext cx="8424000" cy="792000"/>
          </a:xfrm>
          <a:prstGeom prst="rect">
            <a:avLst/>
          </a:prstGeom>
        </p:spPr>
        <p:txBody>
          <a:bodyPr lIns="0" tIns="0" rIns="0" bIns="0"/>
          <a:lstStyle>
            <a:lvl1pPr>
              <a:defRPr sz="2600" baseline="0">
                <a:latin typeface="+mn-lt"/>
              </a:defRPr>
            </a:lvl1pPr>
          </a:lstStyle>
          <a:p>
            <a:r>
              <a:rPr lang="de-DE" dirty="0" smtClean="0"/>
              <a:t>Titel </a:t>
            </a:r>
            <a:r>
              <a:rPr lang="de-DE" dirty="0" err="1" smtClean="0"/>
              <a:t>slide</a:t>
            </a:r>
            <a:r>
              <a:rPr lang="de-DE" dirty="0" smtClean="0"/>
              <a:t> Titel </a:t>
            </a:r>
            <a:r>
              <a:rPr lang="de-DE" dirty="0" err="1" smtClean="0"/>
              <a:t>slide</a:t>
            </a:r>
            <a:r>
              <a:rPr lang="de-DE" dirty="0" smtClean="0"/>
              <a:t> Titel </a:t>
            </a:r>
            <a:r>
              <a:rPr lang="de-DE" dirty="0" err="1" smtClean="0"/>
              <a:t>slide</a:t>
            </a:r>
            <a:r>
              <a:rPr lang="de-DE" dirty="0" smtClean="0"/>
              <a:t> Titel </a:t>
            </a:r>
            <a:r>
              <a:rPr lang="de-DE" dirty="0" err="1" smtClean="0"/>
              <a:t>slide</a:t>
            </a:r>
            <a:r>
              <a:rPr lang="de-DE" dirty="0" smtClean="0"/>
              <a:t> Titel </a:t>
            </a:r>
            <a:r>
              <a:rPr lang="de-DE" dirty="0" err="1" smtClean="0"/>
              <a:t>slide</a:t>
            </a:r>
            <a:r>
              <a:rPr lang="de-DE" dirty="0" smtClean="0"/>
              <a:t> Titel </a:t>
            </a:r>
            <a:r>
              <a:rPr lang="de-DE" dirty="0" err="1" smtClean="0"/>
              <a:t>slide</a:t>
            </a:r>
            <a:r>
              <a:rPr lang="de-DE" dirty="0" smtClean="0"/>
              <a:t> Titel </a:t>
            </a:r>
            <a:r>
              <a:rPr lang="de-DE" dirty="0" err="1" smtClean="0"/>
              <a:t>slide</a:t>
            </a:r>
            <a:r>
              <a:rPr lang="de-DE" dirty="0" smtClean="0"/>
              <a:t> Titel </a:t>
            </a:r>
            <a:r>
              <a:rPr lang="de-DE" dirty="0" err="1" smtClean="0"/>
              <a:t>slide</a:t>
            </a:r>
            <a:r>
              <a:rPr lang="de-DE" dirty="0" smtClean="0"/>
              <a:t> </a:t>
            </a:r>
            <a:endParaRPr lang="de-CH" dirty="0"/>
          </a:p>
        </p:txBody>
      </p:sp>
      <p:sp>
        <p:nvSpPr>
          <p:cNvPr id="21" name="Textplatzhalter 20"/>
          <p:cNvSpPr>
            <a:spLocks noGrp="1"/>
          </p:cNvSpPr>
          <p:nvPr>
            <p:ph type="body" sz="quarter" idx="11"/>
          </p:nvPr>
        </p:nvSpPr>
        <p:spPr>
          <a:xfrm>
            <a:off x="360000" y="1260000"/>
            <a:ext cx="8424000" cy="3960000"/>
          </a:xfrm>
          <a:prstGeom prst="rect">
            <a:avLst/>
          </a:prstGeom>
        </p:spPr>
        <p:txBody>
          <a:bodyPr lIns="0" tIns="0" rIns="0" bIns="0"/>
          <a:lstStyle>
            <a:lvl1pPr marL="358775" indent="-358775">
              <a:spcAft>
                <a:spcPts val="200"/>
              </a:spcAft>
              <a:defRPr sz="2400" b="0"/>
            </a:lvl1pPr>
            <a:lvl2pPr marL="801688" indent="-354013">
              <a:spcBef>
                <a:spcPts val="500"/>
              </a:spcBef>
              <a:spcAft>
                <a:spcPts val="100"/>
              </a:spcAft>
              <a:defRPr sz="1800"/>
            </a:lvl2pPr>
            <a:lvl3pPr>
              <a:buFont typeface="Symbol" pitchFamily="18" charset="2"/>
              <a:buChar char="-"/>
              <a:defRPr sz="1600"/>
            </a:lvl3pPr>
            <a:lvl4pPr>
              <a:defRPr sz="1200"/>
            </a:lvl4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p:txBody>
      </p:sp>
    </p:spTree>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_2">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print"/>
          <a:srcRect/>
          <a:stretch>
            <a:fillRect/>
          </a:stretch>
        </p:blipFill>
        <p:spPr bwMode="auto">
          <a:xfrm>
            <a:off x="360001" y="6408000"/>
            <a:ext cx="1544927" cy="324000"/>
          </a:xfrm>
          <a:prstGeom prst="rect">
            <a:avLst/>
          </a:prstGeom>
          <a:noFill/>
          <a:ln w="9525">
            <a:noFill/>
            <a:miter lim="800000"/>
            <a:headEnd/>
            <a:tailEnd/>
          </a:ln>
        </p:spPr>
      </p:pic>
      <p:sp>
        <p:nvSpPr>
          <p:cNvPr id="4" name="Rechteck 3"/>
          <p:cNvSpPr/>
          <p:nvPr userDrawn="1"/>
        </p:nvSpPr>
        <p:spPr>
          <a:xfrm>
            <a:off x="2627730" y="6493056"/>
            <a:ext cx="4590320" cy="153888"/>
          </a:xfrm>
          <a:prstGeom prst="rect">
            <a:avLst/>
          </a:prstGeom>
        </p:spPr>
        <p:txBody>
          <a:bodyPr wrap="square" lIns="0" tIns="0" rIns="0" bIns="0">
            <a:spAutoFit/>
          </a:bodyPr>
          <a:lstStyle/>
          <a:p>
            <a:r>
              <a:rPr lang="en-US" sz="1000" dirty="0" smtClean="0">
                <a:solidFill>
                  <a:srgbClr val="006CAF"/>
                </a:solidFill>
                <a:latin typeface="+mn-lt"/>
              </a:rPr>
              <a:t>AN IMPLEMENTING AGREEMENT OF THE INTERNATIONAL ENERGY AGENCY</a:t>
            </a:r>
            <a:endParaRPr lang="de-CH" sz="1000" dirty="0">
              <a:solidFill>
                <a:srgbClr val="006CAF"/>
              </a:solidFill>
              <a:latin typeface="+mn-lt"/>
            </a:endParaRPr>
          </a:p>
        </p:txBody>
      </p:sp>
      <p:sp>
        <p:nvSpPr>
          <p:cNvPr id="7" name="Titel 6"/>
          <p:cNvSpPr>
            <a:spLocks noGrp="1"/>
          </p:cNvSpPr>
          <p:nvPr>
            <p:ph type="title" hasCustomPrompt="1"/>
          </p:nvPr>
        </p:nvSpPr>
        <p:spPr>
          <a:xfrm>
            <a:off x="360000" y="360000"/>
            <a:ext cx="8424000" cy="792000"/>
          </a:xfrm>
          <a:prstGeom prst="rect">
            <a:avLst/>
          </a:prstGeom>
        </p:spPr>
        <p:txBody>
          <a:bodyPr lIns="0" tIns="0" rIns="0" bIns="0"/>
          <a:lstStyle>
            <a:lvl1pPr>
              <a:defRPr sz="2600" baseline="0">
                <a:latin typeface="+mn-lt"/>
              </a:defRPr>
            </a:lvl1pPr>
          </a:lstStyle>
          <a:p>
            <a:r>
              <a:rPr lang="de-DE" dirty="0" smtClean="0"/>
              <a:t>Titel </a:t>
            </a:r>
            <a:r>
              <a:rPr lang="de-DE" dirty="0" err="1" smtClean="0"/>
              <a:t>slide</a:t>
            </a:r>
            <a:r>
              <a:rPr lang="de-DE" dirty="0" smtClean="0"/>
              <a:t> Titel </a:t>
            </a:r>
            <a:r>
              <a:rPr lang="de-DE" dirty="0" err="1" smtClean="0"/>
              <a:t>slide</a:t>
            </a:r>
            <a:r>
              <a:rPr lang="de-DE" dirty="0" smtClean="0"/>
              <a:t> Titel </a:t>
            </a:r>
            <a:r>
              <a:rPr lang="de-DE" dirty="0" err="1" smtClean="0"/>
              <a:t>slide</a:t>
            </a:r>
            <a:r>
              <a:rPr lang="de-DE" dirty="0" smtClean="0"/>
              <a:t> Titel </a:t>
            </a:r>
            <a:r>
              <a:rPr lang="de-DE" dirty="0" err="1" smtClean="0"/>
              <a:t>slide</a:t>
            </a:r>
            <a:r>
              <a:rPr lang="de-DE" dirty="0" smtClean="0"/>
              <a:t> Titel </a:t>
            </a:r>
            <a:r>
              <a:rPr lang="de-DE" dirty="0" err="1" smtClean="0"/>
              <a:t>slide</a:t>
            </a:r>
            <a:r>
              <a:rPr lang="de-DE" dirty="0" smtClean="0"/>
              <a:t> Titel </a:t>
            </a:r>
            <a:r>
              <a:rPr lang="de-DE" dirty="0" err="1" smtClean="0"/>
              <a:t>slide</a:t>
            </a:r>
            <a:r>
              <a:rPr lang="de-DE" dirty="0" smtClean="0"/>
              <a:t> Titel </a:t>
            </a:r>
            <a:r>
              <a:rPr lang="de-DE" dirty="0" err="1" smtClean="0"/>
              <a:t>slide</a:t>
            </a:r>
            <a:r>
              <a:rPr lang="de-DE" dirty="0" smtClean="0"/>
              <a:t> Titel </a:t>
            </a:r>
            <a:r>
              <a:rPr lang="de-DE" dirty="0" err="1" smtClean="0"/>
              <a:t>slide</a:t>
            </a:r>
            <a:r>
              <a:rPr lang="de-DE" dirty="0" smtClean="0"/>
              <a:t> </a:t>
            </a:r>
            <a:endParaRPr lang="de-CH" dirty="0"/>
          </a:p>
        </p:txBody>
      </p:sp>
      <p:sp>
        <p:nvSpPr>
          <p:cNvPr id="21" name="Textplatzhalter 20"/>
          <p:cNvSpPr>
            <a:spLocks noGrp="1"/>
          </p:cNvSpPr>
          <p:nvPr>
            <p:ph type="body" sz="quarter" idx="11"/>
          </p:nvPr>
        </p:nvSpPr>
        <p:spPr>
          <a:xfrm>
            <a:off x="360000" y="1260000"/>
            <a:ext cx="8424000" cy="3960000"/>
          </a:xfrm>
          <a:prstGeom prst="rect">
            <a:avLst/>
          </a:prstGeom>
        </p:spPr>
        <p:txBody>
          <a:bodyPr lIns="0" tIns="0" rIns="0" bIns="0"/>
          <a:lstStyle>
            <a:lvl1pPr marL="723900" indent="-368300">
              <a:spcBef>
                <a:spcPts val="0"/>
              </a:spcBef>
              <a:spcAft>
                <a:spcPts val="100"/>
              </a:spcAft>
              <a:defRPr sz="1800" b="0"/>
            </a:lvl1pPr>
            <a:lvl2pPr marL="1074738" indent="-354013">
              <a:defRPr sz="1600"/>
            </a:lvl2pPr>
            <a:lvl3pPr marL="1428750" indent="-352425">
              <a:buFont typeface="Symbol" pitchFamily="18" charset="2"/>
              <a:buChar char="-"/>
              <a:defRPr sz="1400"/>
            </a:lvl3pPr>
            <a:lvl4pPr>
              <a:defRPr sz="1200"/>
            </a:lvl4pPr>
          </a:lstStyle>
          <a:p>
            <a:pPr lvl="0"/>
            <a:r>
              <a:rPr lang="de-DE" dirty="0" smtClean="0"/>
              <a:t>Textmasterformate durch Klicken bearbeiten</a:t>
            </a:r>
          </a:p>
          <a:p>
            <a:pPr lvl="0"/>
            <a:r>
              <a:rPr lang="de-DE" dirty="0" smtClean="0"/>
              <a:t>Test</a:t>
            </a:r>
          </a:p>
          <a:p>
            <a:pPr lvl="1"/>
            <a:r>
              <a:rPr lang="de-DE" dirty="0" smtClean="0"/>
              <a:t>Zweite Ebene</a:t>
            </a:r>
          </a:p>
          <a:p>
            <a:pPr lvl="2"/>
            <a:r>
              <a:rPr lang="de-DE" dirty="0" smtClean="0"/>
              <a:t>Dritte Ebene</a:t>
            </a:r>
          </a:p>
        </p:txBody>
      </p:sp>
    </p:spTree>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86663350"/>
      </p:ext>
    </p:extLst>
  </p:cSld>
  <p:clrMapOvr>
    <a:masterClrMapping/>
  </p:clrMapOvr>
  <p:transition>
    <p:strips dir="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p:cNvSpPr/>
          <p:nvPr userDrawn="1"/>
        </p:nvSpPr>
        <p:spPr>
          <a:xfrm>
            <a:off x="251400" y="5949350"/>
            <a:ext cx="8641200" cy="792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4754902"/>
      </p:ext>
    </p:extLst>
  </p:cSld>
  <p:clrMapOvr>
    <a:masterClrMapping/>
  </p:clrMapOvr>
  <p:transition>
    <p:strips dir="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31788" y="306388"/>
            <a:ext cx="6659562" cy="493712"/>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68319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1788" y="306388"/>
            <a:ext cx="6659562" cy="493712"/>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4497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26596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9" name="Textplatzhalter 8"/>
          <p:cNvSpPr>
            <a:spLocks noGrp="1"/>
          </p:cNvSpPr>
          <p:nvPr>
            <p:ph type="body" sz="quarter" idx="10" hasCustomPrompt="1"/>
          </p:nvPr>
        </p:nvSpPr>
        <p:spPr>
          <a:xfrm>
            <a:off x="360000" y="2420860"/>
            <a:ext cx="8424000" cy="1223963"/>
          </a:xfrm>
          <a:prstGeom prst="rect">
            <a:avLst/>
          </a:prstGeom>
        </p:spPr>
        <p:txBody>
          <a:bodyPr vert="horz" lIns="0" tIns="0" rIns="0" bIns="0" anchor="t" anchorCtr="0"/>
          <a:lstStyle>
            <a:lvl1pPr algn="ctr">
              <a:spcBef>
                <a:spcPts val="0"/>
              </a:spcBef>
              <a:buFontTx/>
              <a:buNone/>
              <a:defRPr sz="4000" i="0">
                <a:solidFill>
                  <a:srgbClr val="006CAF"/>
                </a:solidFill>
                <a:latin typeface="+mn-lt"/>
              </a:defRPr>
            </a:lvl1pPr>
            <a:lvl2pPr>
              <a:buNone/>
              <a:defRPr sz="3000" b="0" i="1">
                <a:solidFill>
                  <a:srgbClr val="006CAF"/>
                </a:solidFill>
                <a:latin typeface="+mn-lt"/>
              </a:defRPr>
            </a:lvl2pPr>
            <a:lvl3pPr>
              <a:defRPr sz="1000"/>
            </a:lvl3pPr>
          </a:lstStyle>
          <a:p>
            <a:pPr lvl="0"/>
            <a:r>
              <a:rPr lang="de-CH" dirty="0" smtClean="0"/>
              <a:t>Title</a:t>
            </a:r>
            <a:endParaRPr lang="de-CH" dirty="0"/>
          </a:p>
        </p:txBody>
      </p:sp>
      <p:sp>
        <p:nvSpPr>
          <p:cNvPr id="17" name="Textplatzhalter 16"/>
          <p:cNvSpPr>
            <a:spLocks noGrp="1"/>
          </p:cNvSpPr>
          <p:nvPr>
            <p:ph type="body" sz="quarter" idx="13" hasCustomPrompt="1"/>
          </p:nvPr>
        </p:nvSpPr>
        <p:spPr>
          <a:xfrm>
            <a:off x="1332000" y="4365130"/>
            <a:ext cx="6480000" cy="576000"/>
          </a:xfrm>
          <a:prstGeom prst="rect">
            <a:avLst/>
          </a:prstGeom>
        </p:spPr>
        <p:txBody>
          <a:bodyPr lIns="0" tIns="0" rIns="0" bIns="0"/>
          <a:lstStyle>
            <a:lvl1pPr marL="0" indent="0" algn="ctr">
              <a:spcBef>
                <a:spcPts val="0"/>
              </a:spcBef>
              <a:buNone/>
              <a:defRPr sz="2000" b="0" i="1">
                <a:solidFill>
                  <a:schemeClr val="tx1">
                    <a:lumMod val="85000"/>
                    <a:lumOff val="15000"/>
                  </a:schemeClr>
                </a:solidFill>
              </a:defRPr>
            </a:lvl1pPr>
            <a:lvl2pPr marL="0" indent="0">
              <a:buNone/>
              <a:defRPr/>
            </a:lvl2pPr>
          </a:lstStyle>
          <a:p>
            <a:pPr lvl="0"/>
            <a:r>
              <a:rPr lang="de-CH" dirty="0" err="1" smtClean="0"/>
              <a:t>Author</a:t>
            </a:r>
            <a:r>
              <a:rPr lang="de-CH" dirty="0" smtClean="0"/>
              <a:t> </a:t>
            </a:r>
            <a:r>
              <a:rPr lang="de-CH" dirty="0" err="1" smtClean="0"/>
              <a:t>Author</a:t>
            </a:r>
            <a:r>
              <a:rPr lang="de-CH" dirty="0" smtClean="0"/>
              <a:t> </a:t>
            </a:r>
            <a:r>
              <a:rPr lang="de-CH" dirty="0" err="1" smtClean="0"/>
              <a:t>Author</a:t>
            </a:r>
            <a:r>
              <a:rPr lang="de-CH" dirty="0" smtClean="0"/>
              <a:t> </a:t>
            </a:r>
            <a:r>
              <a:rPr lang="de-CH" dirty="0" err="1" smtClean="0"/>
              <a:t>Author</a:t>
            </a:r>
            <a:r>
              <a:rPr lang="de-CH" dirty="0" smtClean="0"/>
              <a:t> </a:t>
            </a:r>
            <a:r>
              <a:rPr lang="de-CH" dirty="0" err="1" smtClean="0"/>
              <a:t>Author</a:t>
            </a:r>
            <a:r>
              <a:rPr lang="de-CH" dirty="0" smtClean="0"/>
              <a:t> </a:t>
            </a:r>
            <a:r>
              <a:rPr lang="de-CH" dirty="0" err="1" smtClean="0"/>
              <a:t>Author</a:t>
            </a:r>
            <a:r>
              <a:rPr lang="de-CH" dirty="0" smtClean="0"/>
              <a:t> </a:t>
            </a:r>
            <a:r>
              <a:rPr lang="de-CH" dirty="0" err="1" smtClean="0"/>
              <a:t>Author</a:t>
            </a:r>
            <a:r>
              <a:rPr lang="de-CH" dirty="0" smtClean="0"/>
              <a:t> </a:t>
            </a:r>
            <a:r>
              <a:rPr lang="de-CH" dirty="0" err="1" smtClean="0"/>
              <a:t>Author</a:t>
            </a:r>
            <a:r>
              <a:rPr lang="de-CH" dirty="0" smtClean="0"/>
              <a:t> </a:t>
            </a:r>
            <a:r>
              <a:rPr lang="de-CH" dirty="0" err="1" smtClean="0"/>
              <a:t>Author</a:t>
            </a:r>
            <a:r>
              <a:rPr lang="de-CH" dirty="0" smtClean="0"/>
              <a:t> </a:t>
            </a:r>
            <a:r>
              <a:rPr lang="de-CH" dirty="0" err="1" smtClean="0"/>
              <a:t>Author</a:t>
            </a:r>
            <a:r>
              <a:rPr lang="de-CH" dirty="0" smtClean="0"/>
              <a:t> </a:t>
            </a:r>
            <a:endParaRPr lang="de-CH" dirty="0"/>
          </a:p>
        </p:txBody>
      </p:sp>
      <p:sp>
        <p:nvSpPr>
          <p:cNvPr id="19" name="Textplatzhalter 18"/>
          <p:cNvSpPr>
            <a:spLocks noGrp="1"/>
          </p:cNvSpPr>
          <p:nvPr>
            <p:ph type="body" sz="quarter" idx="14" hasCustomPrompt="1"/>
          </p:nvPr>
        </p:nvSpPr>
        <p:spPr>
          <a:xfrm>
            <a:off x="1332000" y="5517968"/>
            <a:ext cx="6480000" cy="287362"/>
          </a:xfrm>
          <a:prstGeom prst="rect">
            <a:avLst/>
          </a:prstGeom>
        </p:spPr>
        <p:txBody>
          <a:bodyPr lIns="0" tIns="0" rIns="0" bIns="0"/>
          <a:lstStyle>
            <a:lvl1pPr algn="ctr">
              <a:spcBef>
                <a:spcPts val="0"/>
              </a:spcBef>
              <a:buNone/>
              <a:defRPr sz="2000" b="0" i="1" baseline="0">
                <a:solidFill>
                  <a:schemeClr val="tx1">
                    <a:lumMod val="85000"/>
                    <a:lumOff val="15000"/>
                  </a:schemeClr>
                </a:solidFill>
              </a:defRPr>
            </a:lvl1pPr>
          </a:lstStyle>
          <a:p>
            <a:pPr lvl="0"/>
            <a:r>
              <a:rPr lang="de-CH" dirty="0" smtClean="0"/>
              <a:t>Event, Place &amp; Date</a:t>
            </a:r>
            <a:endParaRPr lang="de-CH" dirty="0"/>
          </a:p>
        </p:txBody>
      </p:sp>
      <p:pic>
        <p:nvPicPr>
          <p:cNvPr id="20" name="Picture 8"/>
          <p:cNvPicPr>
            <a:picLocks noChangeAspect="1" noChangeArrowheads="1"/>
          </p:cNvPicPr>
          <p:nvPr userDrawn="1"/>
        </p:nvPicPr>
        <p:blipFill>
          <a:blip r:embed="rId2" cstate="print"/>
          <a:srcRect/>
          <a:stretch>
            <a:fillRect/>
          </a:stretch>
        </p:blipFill>
        <p:spPr bwMode="auto">
          <a:xfrm>
            <a:off x="360000" y="468000"/>
            <a:ext cx="5760000" cy="859746"/>
          </a:xfrm>
          <a:prstGeom prst="rect">
            <a:avLst/>
          </a:prstGeom>
          <a:noFill/>
          <a:ln w="9525">
            <a:noFill/>
            <a:miter lim="800000"/>
            <a:headEnd/>
            <a:tailEnd/>
          </a:ln>
        </p:spPr>
      </p:pic>
    </p:spTree>
    <p:extLst>
      <p:ext uri="{BB962C8B-B14F-4D97-AF65-F5344CB8AC3E}">
        <p14:creationId xmlns:p14="http://schemas.microsoft.com/office/powerpoint/2010/main" val="2095254984"/>
      </p:ext>
    </p:extLst>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NDARD_1">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print"/>
          <a:srcRect/>
          <a:stretch>
            <a:fillRect/>
          </a:stretch>
        </p:blipFill>
        <p:spPr bwMode="auto">
          <a:xfrm>
            <a:off x="360001" y="6408000"/>
            <a:ext cx="1544927" cy="324000"/>
          </a:xfrm>
          <a:prstGeom prst="rect">
            <a:avLst/>
          </a:prstGeom>
          <a:noFill/>
          <a:ln w="9525">
            <a:noFill/>
            <a:miter lim="800000"/>
            <a:headEnd/>
            <a:tailEnd/>
          </a:ln>
        </p:spPr>
      </p:pic>
      <p:sp>
        <p:nvSpPr>
          <p:cNvPr id="4" name="Rechteck 3"/>
          <p:cNvSpPr/>
          <p:nvPr userDrawn="1"/>
        </p:nvSpPr>
        <p:spPr>
          <a:xfrm>
            <a:off x="2627730" y="6493056"/>
            <a:ext cx="4590320" cy="153888"/>
          </a:xfrm>
          <a:prstGeom prst="rect">
            <a:avLst/>
          </a:prstGeom>
        </p:spPr>
        <p:txBody>
          <a:bodyPr wrap="square" lIns="0" tIns="0" rIns="0" bIns="0">
            <a:spAutoFit/>
          </a:bodyPr>
          <a:lstStyle/>
          <a:p>
            <a:r>
              <a:rPr lang="en-US" sz="1000" dirty="0" smtClean="0">
                <a:solidFill>
                  <a:srgbClr val="006CAF"/>
                </a:solidFill>
                <a:latin typeface="Century Gothic"/>
              </a:rPr>
              <a:t>AN IMPLEMENTING AGREEMENT OF THE INTERNATIONAL ENERGY AGENCY</a:t>
            </a:r>
            <a:endParaRPr lang="de-CH" sz="1000" dirty="0">
              <a:solidFill>
                <a:srgbClr val="006CAF"/>
              </a:solidFill>
              <a:latin typeface="Century Gothic"/>
            </a:endParaRPr>
          </a:p>
        </p:txBody>
      </p:sp>
      <p:sp>
        <p:nvSpPr>
          <p:cNvPr id="7" name="Titel 6"/>
          <p:cNvSpPr>
            <a:spLocks noGrp="1"/>
          </p:cNvSpPr>
          <p:nvPr>
            <p:ph type="title" hasCustomPrompt="1"/>
          </p:nvPr>
        </p:nvSpPr>
        <p:spPr>
          <a:xfrm>
            <a:off x="360000" y="360000"/>
            <a:ext cx="8424000" cy="792000"/>
          </a:xfrm>
          <a:prstGeom prst="rect">
            <a:avLst/>
          </a:prstGeom>
        </p:spPr>
        <p:txBody>
          <a:bodyPr lIns="0" tIns="0" rIns="0" bIns="0"/>
          <a:lstStyle>
            <a:lvl1pPr>
              <a:defRPr sz="2600" baseline="0">
                <a:latin typeface="+mn-lt"/>
              </a:defRPr>
            </a:lvl1pPr>
          </a:lstStyle>
          <a:p>
            <a:r>
              <a:rPr lang="de-DE" dirty="0" smtClean="0"/>
              <a:t>Titel </a:t>
            </a:r>
            <a:r>
              <a:rPr lang="de-DE" dirty="0" err="1" smtClean="0"/>
              <a:t>slide</a:t>
            </a:r>
            <a:r>
              <a:rPr lang="de-DE" dirty="0" smtClean="0"/>
              <a:t> Titel </a:t>
            </a:r>
            <a:r>
              <a:rPr lang="de-DE" dirty="0" err="1" smtClean="0"/>
              <a:t>slide</a:t>
            </a:r>
            <a:r>
              <a:rPr lang="de-DE" dirty="0" smtClean="0"/>
              <a:t> Titel </a:t>
            </a:r>
            <a:r>
              <a:rPr lang="de-DE" dirty="0" err="1" smtClean="0"/>
              <a:t>slide</a:t>
            </a:r>
            <a:r>
              <a:rPr lang="de-DE" dirty="0" smtClean="0"/>
              <a:t> Titel </a:t>
            </a:r>
            <a:r>
              <a:rPr lang="de-DE" dirty="0" err="1" smtClean="0"/>
              <a:t>slide</a:t>
            </a:r>
            <a:r>
              <a:rPr lang="de-DE" dirty="0" smtClean="0"/>
              <a:t> Titel </a:t>
            </a:r>
            <a:r>
              <a:rPr lang="de-DE" dirty="0" err="1" smtClean="0"/>
              <a:t>slide</a:t>
            </a:r>
            <a:r>
              <a:rPr lang="de-DE" dirty="0" smtClean="0"/>
              <a:t> Titel </a:t>
            </a:r>
            <a:r>
              <a:rPr lang="de-DE" dirty="0" err="1" smtClean="0"/>
              <a:t>slide</a:t>
            </a:r>
            <a:r>
              <a:rPr lang="de-DE" dirty="0" smtClean="0"/>
              <a:t> Titel </a:t>
            </a:r>
            <a:r>
              <a:rPr lang="de-DE" dirty="0" err="1" smtClean="0"/>
              <a:t>slide</a:t>
            </a:r>
            <a:r>
              <a:rPr lang="de-DE" dirty="0" smtClean="0"/>
              <a:t> Titel </a:t>
            </a:r>
            <a:r>
              <a:rPr lang="de-DE" dirty="0" err="1" smtClean="0"/>
              <a:t>slide</a:t>
            </a:r>
            <a:r>
              <a:rPr lang="de-DE" dirty="0" smtClean="0"/>
              <a:t> </a:t>
            </a:r>
            <a:endParaRPr lang="de-CH" dirty="0"/>
          </a:p>
        </p:txBody>
      </p:sp>
      <p:sp>
        <p:nvSpPr>
          <p:cNvPr id="21" name="Textplatzhalter 20"/>
          <p:cNvSpPr>
            <a:spLocks noGrp="1"/>
          </p:cNvSpPr>
          <p:nvPr>
            <p:ph type="body" sz="quarter" idx="11"/>
          </p:nvPr>
        </p:nvSpPr>
        <p:spPr>
          <a:xfrm>
            <a:off x="360000" y="1260000"/>
            <a:ext cx="8424000" cy="3960000"/>
          </a:xfrm>
          <a:prstGeom prst="rect">
            <a:avLst/>
          </a:prstGeom>
        </p:spPr>
        <p:txBody>
          <a:bodyPr lIns="0" tIns="0" rIns="0" bIns="0"/>
          <a:lstStyle>
            <a:lvl1pPr marL="358775" indent="-358775">
              <a:spcAft>
                <a:spcPts val="200"/>
              </a:spcAft>
              <a:defRPr sz="2400" b="0"/>
            </a:lvl1pPr>
            <a:lvl2pPr marL="801688" indent="-354013">
              <a:spcBef>
                <a:spcPts val="500"/>
              </a:spcBef>
              <a:spcAft>
                <a:spcPts val="100"/>
              </a:spcAft>
              <a:defRPr sz="1800"/>
            </a:lvl2pPr>
            <a:lvl3pPr>
              <a:buFont typeface="Symbol" pitchFamily="18" charset="2"/>
              <a:buChar char="-"/>
              <a:defRPr sz="1600"/>
            </a:lvl3pPr>
            <a:lvl4pPr>
              <a:defRPr sz="1200"/>
            </a:lvl4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p:txBody>
      </p:sp>
    </p:spTree>
    <p:extLst>
      <p:ext uri="{BB962C8B-B14F-4D97-AF65-F5344CB8AC3E}">
        <p14:creationId xmlns:p14="http://schemas.microsoft.com/office/powerpoint/2010/main" val="2751952205"/>
      </p:ext>
    </p:extLst>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1.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2.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1.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3.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0" name="Rectangle 11"/>
          <p:cNvSpPr>
            <a:spLocks noChangeArrowheads="1"/>
          </p:cNvSpPr>
          <p:nvPr/>
        </p:nvSpPr>
        <p:spPr bwMode="auto">
          <a:xfrm>
            <a:off x="360000" y="6120000"/>
            <a:ext cx="8424000" cy="216000"/>
          </a:xfrm>
          <a:prstGeom prst="rect">
            <a:avLst/>
          </a:prstGeom>
          <a:gradFill rotWithShape="1">
            <a:gsLst>
              <a:gs pos="0">
                <a:srgbClr val="006CAF"/>
              </a:gs>
              <a:gs pos="100000">
                <a:srgbClr val="24254E"/>
              </a:gs>
            </a:gsLst>
            <a:lin ang="0" scaled="1"/>
          </a:gradFill>
          <a:ln w="9525">
            <a:noFill/>
            <a:miter lim="800000"/>
            <a:headEnd/>
            <a:tailEnd/>
          </a:ln>
          <a:effectLst/>
        </p:spPr>
        <p:txBody>
          <a:bodyPr wrap="none" anchor="ctr"/>
          <a:lstStyle/>
          <a:p>
            <a:pPr>
              <a:defRPr/>
            </a:pPr>
            <a:endParaRPr lang="de-DE"/>
          </a:p>
        </p:txBody>
      </p:sp>
      <p:sp>
        <p:nvSpPr>
          <p:cNvPr id="8" name="Rechteck 7"/>
          <p:cNvSpPr/>
          <p:nvPr userDrawn="1"/>
        </p:nvSpPr>
        <p:spPr>
          <a:xfrm>
            <a:off x="8423950" y="6493056"/>
            <a:ext cx="360050" cy="153888"/>
          </a:xfrm>
          <a:prstGeom prst="rect">
            <a:avLst/>
          </a:prstGeom>
        </p:spPr>
        <p:txBody>
          <a:bodyPr wrap="square" lIns="0" tIns="0" rIns="0" bIns="0">
            <a:spAutoFit/>
          </a:bodyPr>
          <a:lstStyle/>
          <a:p>
            <a:pPr algn="r"/>
            <a:fld id="{7093CFDD-0574-49B3-A91E-6E2E17E278D0}" type="slidenum">
              <a:rPr lang="en-US" sz="1000" smtClean="0">
                <a:solidFill>
                  <a:srgbClr val="006CAF"/>
                </a:solidFill>
                <a:latin typeface="+mn-lt"/>
              </a:rPr>
              <a:pPr algn="r"/>
              <a:t>‹#›</a:t>
            </a:fld>
            <a:endParaRPr lang="de-CH" sz="1000" dirty="0">
              <a:solidFill>
                <a:srgbClr val="006CAF"/>
              </a:solidFill>
              <a:latin typeface="+mn-lt"/>
            </a:endParaRPr>
          </a:p>
        </p:txBody>
      </p:sp>
    </p:spTree>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90" r:id="rId4"/>
    <p:sldLayoutId id="2147483791" r:id="rId5"/>
    <p:sldLayoutId id="2147483805" r:id="rId6"/>
    <p:sldLayoutId id="2147483806" r:id="rId7"/>
  </p:sldLayoutIdLst>
  <p:transition spd="med">
    <p:fade/>
  </p:transition>
  <p:timing>
    <p:tnLst>
      <p:par>
        <p:cTn id="1" dur="indefinite" restart="never" nodeType="tmRoot"/>
      </p:par>
    </p:tnLst>
  </p:timing>
  <p:hf hdr="0" ftr="0" dt="0"/>
  <p:txStyles>
    <p:titleStyle>
      <a:lvl1pPr algn="l" rtl="0" eaLnBrk="0" fontAlgn="base" hangingPunct="0">
        <a:spcBef>
          <a:spcPct val="0"/>
        </a:spcBef>
        <a:spcAft>
          <a:spcPct val="0"/>
        </a:spcAft>
        <a:defRPr sz="2800" b="1">
          <a:solidFill>
            <a:srgbClr val="006CAF"/>
          </a:solidFill>
          <a:latin typeface="+mj-lt"/>
          <a:ea typeface="+mj-ea"/>
          <a:cs typeface="+mj-cs"/>
        </a:defRPr>
      </a:lvl1pPr>
      <a:lvl2pPr algn="l" rtl="0" eaLnBrk="0" fontAlgn="base" hangingPunct="0">
        <a:spcBef>
          <a:spcPct val="0"/>
        </a:spcBef>
        <a:spcAft>
          <a:spcPct val="0"/>
        </a:spcAft>
        <a:defRPr sz="2800" b="1">
          <a:solidFill>
            <a:srgbClr val="006CAF"/>
          </a:solidFill>
          <a:latin typeface="Arial Narrow" pitchFamily="34" charset="0"/>
        </a:defRPr>
      </a:lvl2pPr>
      <a:lvl3pPr algn="l" rtl="0" eaLnBrk="0" fontAlgn="base" hangingPunct="0">
        <a:spcBef>
          <a:spcPct val="0"/>
        </a:spcBef>
        <a:spcAft>
          <a:spcPct val="0"/>
        </a:spcAft>
        <a:defRPr sz="2800" b="1">
          <a:solidFill>
            <a:srgbClr val="006CAF"/>
          </a:solidFill>
          <a:latin typeface="Arial Narrow" pitchFamily="34" charset="0"/>
        </a:defRPr>
      </a:lvl3pPr>
      <a:lvl4pPr algn="l" rtl="0" eaLnBrk="0" fontAlgn="base" hangingPunct="0">
        <a:spcBef>
          <a:spcPct val="0"/>
        </a:spcBef>
        <a:spcAft>
          <a:spcPct val="0"/>
        </a:spcAft>
        <a:defRPr sz="2800" b="1">
          <a:solidFill>
            <a:srgbClr val="006CAF"/>
          </a:solidFill>
          <a:latin typeface="Arial Narrow" pitchFamily="34" charset="0"/>
        </a:defRPr>
      </a:lvl4pPr>
      <a:lvl5pPr algn="l" rtl="0" eaLnBrk="0" fontAlgn="base" hangingPunct="0">
        <a:spcBef>
          <a:spcPct val="0"/>
        </a:spcBef>
        <a:spcAft>
          <a:spcPct val="0"/>
        </a:spcAft>
        <a:defRPr sz="2800" b="1">
          <a:solidFill>
            <a:srgbClr val="006CAF"/>
          </a:solidFill>
          <a:latin typeface="Arial Narrow" pitchFamily="34" charset="0"/>
        </a:defRPr>
      </a:lvl5pPr>
      <a:lvl6pPr marL="457200" algn="l" rtl="0" fontAlgn="base">
        <a:spcBef>
          <a:spcPct val="0"/>
        </a:spcBef>
        <a:spcAft>
          <a:spcPct val="0"/>
        </a:spcAft>
        <a:defRPr sz="2800" b="1">
          <a:solidFill>
            <a:srgbClr val="006CAF"/>
          </a:solidFill>
          <a:latin typeface="Arial Narrow" pitchFamily="34" charset="0"/>
        </a:defRPr>
      </a:lvl6pPr>
      <a:lvl7pPr marL="914400" algn="l" rtl="0" fontAlgn="base">
        <a:spcBef>
          <a:spcPct val="0"/>
        </a:spcBef>
        <a:spcAft>
          <a:spcPct val="0"/>
        </a:spcAft>
        <a:defRPr sz="2800" b="1">
          <a:solidFill>
            <a:srgbClr val="006CAF"/>
          </a:solidFill>
          <a:latin typeface="Arial Narrow" pitchFamily="34" charset="0"/>
        </a:defRPr>
      </a:lvl7pPr>
      <a:lvl8pPr marL="1371600" algn="l" rtl="0" fontAlgn="base">
        <a:spcBef>
          <a:spcPct val="0"/>
        </a:spcBef>
        <a:spcAft>
          <a:spcPct val="0"/>
        </a:spcAft>
        <a:defRPr sz="2800" b="1">
          <a:solidFill>
            <a:srgbClr val="006CAF"/>
          </a:solidFill>
          <a:latin typeface="Arial Narrow" pitchFamily="34" charset="0"/>
        </a:defRPr>
      </a:lvl8pPr>
      <a:lvl9pPr marL="1828800" algn="l" rtl="0" fontAlgn="base">
        <a:spcBef>
          <a:spcPct val="0"/>
        </a:spcBef>
        <a:spcAft>
          <a:spcPct val="0"/>
        </a:spcAft>
        <a:defRPr sz="2800" b="1">
          <a:solidFill>
            <a:srgbClr val="006CAF"/>
          </a:solidFill>
          <a:latin typeface="Arial Narrow" pitchFamily="34" charset="0"/>
        </a:defRPr>
      </a:lvl9pPr>
    </p:titleStyle>
    <p:bodyStyle>
      <a:lvl1pPr marL="401638" indent="-401638" algn="l" rtl="0" eaLnBrk="0" fontAlgn="base" hangingPunct="0">
        <a:spcBef>
          <a:spcPct val="20000"/>
        </a:spcBef>
        <a:spcAft>
          <a:spcPct val="0"/>
        </a:spcAft>
        <a:buClr>
          <a:srgbClr val="006CAF"/>
        </a:buClr>
        <a:buSzPct val="75000"/>
        <a:buFont typeface="Wingdings" pitchFamily="2" charset="2"/>
        <a:buBlip>
          <a:blip r:embed="rId9"/>
        </a:buBlip>
        <a:defRPr sz="2800" b="1">
          <a:solidFill>
            <a:schemeClr val="tx1"/>
          </a:solidFill>
          <a:latin typeface="+mn-lt"/>
          <a:ea typeface="+mn-ea"/>
          <a:cs typeface="+mn-cs"/>
        </a:defRPr>
      </a:lvl1pPr>
      <a:lvl2pPr marL="801688" indent="-285750" algn="l" rtl="0" eaLnBrk="0" fontAlgn="base" hangingPunct="0">
        <a:spcBef>
          <a:spcPct val="20000"/>
        </a:spcBef>
        <a:spcAft>
          <a:spcPct val="0"/>
        </a:spcAft>
        <a:buChar char="–"/>
        <a:defRPr sz="2400">
          <a:solidFill>
            <a:schemeClr val="tx1"/>
          </a:solidFill>
          <a:latin typeface="+mn-lt"/>
        </a:defRPr>
      </a:lvl2pPr>
      <a:lvl3pPr marL="1144588"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0" name="Rectangle 11"/>
          <p:cNvSpPr>
            <a:spLocks noChangeArrowheads="1"/>
          </p:cNvSpPr>
          <p:nvPr/>
        </p:nvSpPr>
        <p:spPr bwMode="auto">
          <a:xfrm>
            <a:off x="360000" y="6120000"/>
            <a:ext cx="8424000" cy="216000"/>
          </a:xfrm>
          <a:prstGeom prst="rect">
            <a:avLst/>
          </a:prstGeom>
          <a:gradFill rotWithShape="1">
            <a:gsLst>
              <a:gs pos="0">
                <a:srgbClr val="006CAF"/>
              </a:gs>
              <a:gs pos="100000">
                <a:srgbClr val="24254E"/>
              </a:gs>
            </a:gsLst>
            <a:lin ang="0" scaled="1"/>
          </a:gradFill>
          <a:ln w="9525">
            <a:noFill/>
            <a:miter lim="800000"/>
            <a:headEnd/>
            <a:tailEnd/>
          </a:ln>
          <a:effectLst/>
        </p:spPr>
        <p:txBody>
          <a:bodyPr wrap="none" anchor="ctr"/>
          <a:lstStyle/>
          <a:p>
            <a:pPr>
              <a:defRPr/>
            </a:pPr>
            <a:endParaRPr lang="de-DE">
              <a:solidFill>
                <a:srgbClr val="000000"/>
              </a:solidFill>
            </a:endParaRPr>
          </a:p>
        </p:txBody>
      </p:sp>
      <p:sp>
        <p:nvSpPr>
          <p:cNvPr id="8" name="Rechteck 7"/>
          <p:cNvSpPr/>
          <p:nvPr userDrawn="1"/>
        </p:nvSpPr>
        <p:spPr>
          <a:xfrm>
            <a:off x="8423950" y="6493056"/>
            <a:ext cx="360050" cy="153888"/>
          </a:xfrm>
          <a:prstGeom prst="rect">
            <a:avLst/>
          </a:prstGeom>
        </p:spPr>
        <p:txBody>
          <a:bodyPr wrap="square" lIns="0" tIns="0" rIns="0" bIns="0">
            <a:spAutoFit/>
          </a:bodyPr>
          <a:lstStyle/>
          <a:p>
            <a:pPr algn="r"/>
            <a:fld id="{7093CFDD-0574-49B3-A91E-6E2E17E278D0}" type="slidenum">
              <a:rPr lang="en-US" sz="1000" smtClean="0">
                <a:solidFill>
                  <a:srgbClr val="006CAF"/>
                </a:solidFill>
                <a:latin typeface="Century Gothic"/>
              </a:rPr>
              <a:pPr algn="r"/>
              <a:t>‹#›</a:t>
            </a:fld>
            <a:endParaRPr lang="de-CH" sz="1000" dirty="0">
              <a:solidFill>
                <a:srgbClr val="006CAF"/>
              </a:solidFill>
              <a:latin typeface="Century Gothic"/>
            </a:endParaRPr>
          </a:p>
        </p:txBody>
      </p:sp>
    </p:spTree>
    <p:extLst>
      <p:ext uri="{BB962C8B-B14F-4D97-AF65-F5344CB8AC3E}">
        <p14:creationId xmlns:p14="http://schemas.microsoft.com/office/powerpoint/2010/main" val="367361670"/>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7" r:id="rId4"/>
    <p:sldLayoutId id="2147483798" r:id="rId5"/>
  </p:sldLayoutIdLst>
  <p:transition spd="med">
    <p:fade/>
  </p:transition>
  <p:timing>
    <p:tnLst>
      <p:par>
        <p:cTn id="1" dur="indefinite" restart="never" nodeType="tmRoot"/>
      </p:par>
    </p:tnLst>
  </p:timing>
  <p:hf hdr="0" ftr="0" dt="0"/>
  <p:txStyles>
    <p:titleStyle>
      <a:lvl1pPr algn="l" rtl="0" eaLnBrk="0" fontAlgn="base" hangingPunct="0">
        <a:spcBef>
          <a:spcPct val="0"/>
        </a:spcBef>
        <a:spcAft>
          <a:spcPct val="0"/>
        </a:spcAft>
        <a:defRPr sz="2800" b="1">
          <a:solidFill>
            <a:srgbClr val="006CAF"/>
          </a:solidFill>
          <a:latin typeface="+mj-lt"/>
          <a:ea typeface="+mj-ea"/>
          <a:cs typeface="+mj-cs"/>
        </a:defRPr>
      </a:lvl1pPr>
      <a:lvl2pPr algn="l" rtl="0" eaLnBrk="0" fontAlgn="base" hangingPunct="0">
        <a:spcBef>
          <a:spcPct val="0"/>
        </a:spcBef>
        <a:spcAft>
          <a:spcPct val="0"/>
        </a:spcAft>
        <a:defRPr sz="2800" b="1">
          <a:solidFill>
            <a:srgbClr val="006CAF"/>
          </a:solidFill>
          <a:latin typeface="Arial Narrow" pitchFamily="34" charset="0"/>
        </a:defRPr>
      </a:lvl2pPr>
      <a:lvl3pPr algn="l" rtl="0" eaLnBrk="0" fontAlgn="base" hangingPunct="0">
        <a:spcBef>
          <a:spcPct val="0"/>
        </a:spcBef>
        <a:spcAft>
          <a:spcPct val="0"/>
        </a:spcAft>
        <a:defRPr sz="2800" b="1">
          <a:solidFill>
            <a:srgbClr val="006CAF"/>
          </a:solidFill>
          <a:latin typeface="Arial Narrow" pitchFamily="34" charset="0"/>
        </a:defRPr>
      </a:lvl3pPr>
      <a:lvl4pPr algn="l" rtl="0" eaLnBrk="0" fontAlgn="base" hangingPunct="0">
        <a:spcBef>
          <a:spcPct val="0"/>
        </a:spcBef>
        <a:spcAft>
          <a:spcPct val="0"/>
        </a:spcAft>
        <a:defRPr sz="2800" b="1">
          <a:solidFill>
            <a:srgbClr val="006CAF"/>
          </a:solidFill>
          <a:latin typeface="Arial Narrow" pitchFamily="34" charset="0"/>
        </a:defRPr>
      </a:lvl4pPr>
      <a:lvl5pPr algn="l" rtl="0" eaLnBrk="0" fontAlgn="base" hangingPunct="0">
        <a:spcBef>
          <a:spcPct val="0"/>
        </a:spcBef>
        <a:spcAft>
          <a:spcPct val="0"/>
        </a:spcAft>
        <a:defRPr sz="2800" b="1">
          <a:solidFill>
            <a:srgbClr val="006CAF"/>
          </a:solidFill>
          <a:latin typeface="Arial Narrow" pitchFamily="34" charset="0"/>
        </a:defRPr>
      </a:lvl5pPr>
      <a:lvl6pPr marL="457200" algn="l" rtl="0" fontAlgn="base">
        <a:spcBef>
          <a:spcPct val="0"/>
        </a:spcBef>
        <a:spcAft>
          <a:spcPct val="0"/>
        </a:spcAft>
        <a:defRPr sz="2800" b="1">
          <a:solidFill>
            <a:srgbClr val="006CAF"/>
          </a:solidFill>
          <a:latin typeface="Arial Narrow" pitchFamily="34" charset="0"/>
        </a:defRPr>
      </a:lvl6pPr>
      <a:lvl7pPr marL="914400" algn="l" rtl="0" fontAlgn="base">
        <a:spcBef>
          <a:spcPct val="0"/>
        </a:spcBef>
        <a:spcAft>
          <a:spcPct val="0"/>
        </a:spcAft>
        <a:defRPr sz="2800" b="1">
          <a:solidFill>
            <a:srgbClr val="006CAF"/>
          </a:solidFill>
          <a:latin typeface="Arial Narrow" pitchFamily="34" charset="0"/>
        </a:defRPr>
      </a:lvl7pPr>
      <a:lvl8pPr marL="1371600" algn="l" rtl="0" fontAlgn="base">
        <a:spcBef>
          <a:spcPct val="0"/>
        </a:spcBef>
        <a:spcAft>
          <a:spcPct val="0"/>
        </a:spcAft>
        <a:defRPr sz="2800" b="1">
          <a:solidFill>
            <a:srgbClr val="006CAF"/>
          </a:solidFill>
          <a:latin typeface="Arial Narrow" pitchFamily="34" charset="0"/>
        </a:defRPr>
      </a:lvl8pPr>
      <a:lvl9pPr marL="1828800" algn="l" rtl="0" fontAlgn="base">
        <a:spcBef>
          <a:spcPct val="0"/>
        </a:spcBef>
        <a:spcAft>
          <a:spcPct val="0"/>
        </a:spcAft>
        <a:defRPr sz="2800" b="1">
          <a:solidFill>
            <a:srgbClr val="006CAF"/>
          </a:solidFill>
          <a:latin typeface="Arial Narrow" pitchFamily="34" charset="0"/>
        </a:defRPr>
      </a:lvl9pPr>
    </p:titleStyle>
    <p:bodyStyle>
      <a:lvl1pPr marL="401638" indent="-401638" algn="l" rtl="0" eaLnBrk="0" fontAlgn="base" hangingPunct="0">
        <a:spcBef>
          <a:spcPct val="20000"/>
        </a:spcBef>
        <a:spcAft>
          <a:spcPct val="0"/>
        </a:spcAft>
        <a:buClr>
          <a:srgbClr val="006CAF"/>
        </a:buClr>
        <a:buSzPct val="75000"/>
        <a:buFont typeface="Wingdings" pitchFamily="2" charset="2"/>
        <a:buBlip>
          <a:blip r:embed="rId7"/>
        </a:buBlip>
        <a:defRPr sz="2800" b="1">
          <a:solidFill>
            <a:schemeClr val="tx1"/>
          </a:solidFill>
          <a:latin typeface="+mn-lt"/>
          <a:ea typeface="+mn-ea"/>
          <a:cs typeface="+mn-cs"/>
        </a:defRPr>
      </a:lvl1pPr>
      <a:lvl2pPr marL="801688" indent="-285750" algn="l" rtl="0" eaLnBrk="0" fontAlgn="base" hangingPunct="0">
        <a:spcBef>
          <a:spcPct val="20000"/>
        </a:spcBef>
        <a:spcAft>
          <a:spcPct val="0"/>
        </a:spcAft>
        <a:buChar char="–"/>
        <a:defRPr sz="2400">
          <a:solidFill>
            <a:schemeClr val="tx1"/>
          </a:solidFill>
          <a:latin typeface="+mn-lt"/>
        </a:defRPr>
      </a:lvl2pPr>
      <a:lvl3pPr marL="1144588"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0" name="Rectangle 11"/>
          <p:cNvSpPr>
            <a:spLocks noChangeArrowheads="1"/>
          </p:cNvSpPr>
          <p:nvPr/>
        </p:nvSpPr>
        <p:spPr bwMode="auto">
          <a:xfrm>
            <a:off x="360000" y="6120000"/>
            <a:ext cx="8424000" cy="216000"/>
          </a:xfrm>
          <a:prstGeom prst="rect">
            <a:avLst/>
          </a:prstGeom>
          <a:gradFill rotWithShape="1">
            <a:gsLst>
              <a:gs pos="0">
                <a:srgbClr val="006CAF"/>
              </a:gs>
              <a:gs pos="100000">
                <a:srgbClr val="24254E"/>
              </a:gs>
            </a:gsLst>
            <a:lin ang="0" scaled="1"/>
          </a:gradFill>
          <a:ln w="9525">
            <a:noFill/>
            <a:miter lim="800000"/>
            <a:headEnd/>
            <a:tailEnd/>
          </a:ln>
          <a:effectLst/>
        </p:spPr>
        <p:txBody>
          <a:bodyPr wrap="none" anchor="ctr"/>
          <a:lstStyle/>
          <a:p>
            <a:pPr>
              <a:defRPr/>
            </a:pPr>
            <a:endParaRPr lang="de-DE">
              <a:solidFill>
                <a:srgbClr val="000000"/>
              </a:solidFill>
            </a:endParaRPr>
          </a:p>
        </p:txBody>
      </p:sp>
      <p:sp>
        <p:nvSpPr>
          <p:cNvPr id="8" name="Rechteck 7"/>
          <p:cNvSpPr/>
          <p:nvPr userDrawn="1"/>
        </p:nvSpPr>
        <p:spPr>
          <a:xfrm>
            <a:off x="8423950" y="6493056"/>
            <a:ext cx="360050" cy="153888"/>
          </a:xfrm>
          <a:prstGeom prst="rect">
            <a:avLst/>
          </a:prstGeom>
        </p:spPr>
        <p:txBody>
          <a:bodyPr wrap="square" lIns="0" tIns="0" rIns="0" bIns="0">
            <a:spAutoFit/>
          </a:bodyPr>
          <a:lstStyle/>
          <a:p>
            <a:pPr algn="r"/>
            <a:fld id="{7093CFDD-0574-49B3-A91E-6E2E17E278D0}" type="slidenum">
              <a:rPr lang="en-US" sz="1000" smtClean="0">
                <a:solidFill>
                  <a:srgbClr val="006CAF"/>
                </a:solidFill>
                <a:latin typeface="Century Gothic"/>
              </a:rPr>
              <a:pPr algn="r"/>
              <a:t>‹#›</a:t>
            </a:fld>
            <a:endParaRPr lang="de-CH" sz="1000" dirty="0">
              <a:solidFill>
                <a:srgbClr val="006CAF"/>
              </a:solidFill>
              <a:latin typeface="Century Gothic"/>
            </a:endParaRPr>
          </a:p>
        </p:txBody>
      </p:sp>
    </p:spTree>
    <p:extLst>
      <p:ext uri="{BB962C8B-B14F-4D97-AF65-F5344CB8AC3E}">
        <p14:creationId xmlns:p14="http://schemas.microsoft.com/office/powerpoint/2010/main" val="2822389312"/>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Lst>
  <p:transition spd="med">
    <p:fade/>
  </p:transition>
  <p:timing>
    <p:tnLst>
      <p:par>
        <p:cTn id="1" dur="indefinite" restart="never" nodeType="tmRoot"/>
      </p:par>
    </p:tnLst>
  </p:timing>
  <p:hf hdr="0" ftr="0" dt="0"/>
  <p:txStyles>
    <p:titleStyle>
      <a:lvl1pPr algn="l" rtl="0" eaLnBrk="0" fontAlgn="base" hangingPunct="0">
        <a:spcBef>
          <a:spcPct val="0"/>
        </a:spcBef>
        <a:spcAft>
          <a:spcPct val="0"/>
        </a:spcAft>
        <a:defRPr sz="2800" b="1">
          <a:solidFill>
            <a:srgbClr val="006CAF"/>
          </a:solidFill>
          <a:latin typeface="+mj-lt"/>
          <a:ea typeface="+mj-ea"/>
          <a:cs typeface="+mj-cs"/>
        </a:defRPr>
      </a:lvl1pPr>
      <a:lvl2pPr algn="l" rtl="0" eaLnBrk="0" fontAlgn="base" hangingPunct="0">
        <a:spcBef>
          <a:spcPct val="0"/>
        </a:spcBef>
        <a:spcAft>
          <a:spcPct val="0"/>
        </a:spcAft>
        <a:defRPr sz="2800" b="1">
          <a:solidFill>
            <a:srgbClr val="006CAF"/>
          </a:solidFill>
          <a:latin typeface="Arial Narrow" pitchFamily="34" charset="0"/>
        </a:defRPr>
      </a:lvl2pPr>
      <a:lvl3pPr algn="l" rtl="0" eaLnBrk="0" fontAlgn="base" hangingPunct="0">
        <a:spcBef>
          <a:spcPct val="0"/>
        </a:spcBef>
        <a:spcAft>
          <a:spcPct val="0"/>
        </a:spcAft>
        <a:defRPr sz="2800" b="1">
          <a:solidFill>
            <a:srgbClr val="006CAF"/>
          </a:solidFill>
          <a:latin typeface="Arial Narrow" pitchFamily="34" charset="0"/>
        </a:defRPr>
      </a:lvl3pPr>
      <a:lvl4pPr algn="l" rtl="0" eaLnBrk="0" fontAlgn="base" hangingPunct="0">
        <a:spcBef>
          <a:spcPct val="0"/>
        </a:spcBef>
        <a:spcAft>
          <a:spcPct val="0"/>
        </a:spcAft>
        <a:defRPr sz="2800" b="1">
          <a:solidFill>
            <a:srgbClr val="006CAF"/>
          </a:solidFill>
          <a:latin typeface="Arial Narrow" pitchFamily="34" charset="0"/>
        </a:defRPr>
      </a:lvl4pPr>
      <a:lvl5pPr algn="l" rtl="0" eaLnBrk="0" fontAlgn="base" hangingPunct="0">
        <a:spcBef>
          <a:spcPct val="0"/>
        </a:spcBef>
        <a:spcAft>
          <a:spcPct val="0"/>
        </a:spcAft>
        <a:defRPr sz="2800" b="1">
          <a:solidFill>
            <a:srgbClr val="006CAF"/>
          </a:solidFill>
          <a:latin typeface="Arial Narrow" pitchFamily="34" charset="0"/>
        </a:defRPr>
      </a:lvl5pPr>
      <a:lvl6pPr marL="457200" algn="l" rtl="0" fontAlgn="base">
        <a:spcBef>
          <a:spcPct val="0"/>
        </a:spcBef>
        <a:spcAft>
          <a:spcPct val="0"/>
        </a:spcAft>
        <a:defRPr sz="2800" b="1">
          <a:solidFill>
            <a:srgbClr val="006CAF"/>
          </a:solidFill>
          <a:latin typeface="Arial Narrow" pitchFamily="34" charset="0"/>
        </a:defRPr>
      </a:lvl6pPr>
      <a:lvl7pPr marL="914400" algn="l" rtl="0" fontAlgn="base">
        <a:spcBef>
          <a:spcPct val="0"/>
        </a:spcBef>
        <a:spcAft>
          <a:spcPct val="0"/>
        </a:spcAft>
        <a:defRPr sz="2800" b="1">
          <a:solidFill>
            <a:srgbClr val="006CAF"/>
          </a:solidFill>
          <a:latin typeface="Arial Narrow" pitchFamily="34" charset="0"/>
        </a:defRPr>
      </a:lvl7pPr>
      <a:lvl8pPr marL="1371600" algn="l" rtl="0" fontAlgn="base">
        <a:spcBef>
          <a:spcPct val="0"/>
        </a:spcBef>
        <a:spcAft>
          <a:spcPct val="0"/>
        </a:spcAft>
        <a:defRPr sz="2800" b="1">
          <a:solidFill>
            <a:srgbClr val="006CAF"/>
          </a:solidFill>
          <a:latin typeface="Arial Narrow" pitchFamily="34" charset="0"/>
        </a:defRPr>
      </a:lvl8pPr>
      <a:lvl9pPr marL="1828800" algn="l" rtl="0" fontAlgn="base">
        <a:spcBef>
          <a:spcPct val="0"/>
        </a:spcBef>
        <a:spcAft>
          <a:spcPct val="0"/>
        </a:spcAft>
        <a:defRPr sz="2800" b="1">
          <a:solidFill>
            <a:srgbClr val="006CAF"/>
          </a:solidFill>
          <a:latin typeface="Arial Narrow" pitchFamily="34" charset="0"/>
        </a:defRPr>
      </a:lvl9pPr>
    </p:titleStyle>
    <p:bodyStyle>
      <a:lvl1pPr marL="401638" indent="-401638" algn="l" rtl="0" eaLnBrk="0" fontAlgn="base" hangingPunct="0">
        <a:spcBef>
          <a:spcPct val="20000"/>
        </a:spcBef>
        <a:spcAft>
          <a:spcPct val="0"/>
        </a:spcAft>
        <a:buClr>
          <a:srgbClr val="006CAF"/>
        </a:buClr>
        <a:buSzPct val="75000"/>
        <a:buFont typeface="Wingdings" pitchFamily="2" charset="2"/>
        <a:buBlip>
          <a:blip r:embed="rId7"/>
        </a:buBlip>
        <a:defRPr sz="2800" b="1">
          <a:solidFill>
            <a:schemeClr val="tx1"/>
          </a:solidFill>
          <a:latin typeface="+mn-lt"/>
          <a:ea typeface="+mn-ea"/>
          <a:cs typeface="+mn-cs"/>
        </a:defRPr>
      </a:lvl1pPr>
      <a:lvl2pPr marL="801688" indent="-285750" algn="l" rtl="0" eaLnBrk="0" fontAlgn="base" hangingPunct="0">
        <a:spcBef>
          <a:spcPct val="20000"/>
        </a:spcBef>
        <a:spcAft>
          <a:spcPct val="0"/>
        </a:spcAft>
        <a:buChar char="–"/>
        <a:defRPr sz="2400">
          <a:solidFill>
            <a:schemeClr val="tx1"/>
          </a:solidFill>
          <a:latin typeface="+mn-lt"/>
        </a:defRPr>
      </a:lvl2pPr>
      <a:lvl3pPr marL="1144588"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44.jpeg"/><Relationship Id="rId13" Type="http://schemas.openxmlformats.org/officeDocument/2006/relationships/image" Target="../media/image49.jpeg"/><Relationship Id="rId3" Type="http://schemas.openxmlformats.org/officeDocument/2006/relationships/image" Target="../media/image39.jpeg"/><Relationship Id="rId7" Type="http://schemas.openxmlformats.org/officeDocument/2006/relationships/image" Target="../media/image43.png"/><Relationship Id="rId12" Type="http://schemas.openxmlformats.org/officeDocument/2006/relationships/image" Target="../media/image48.jpeg"/><Relationship Id="rId2" Type="http://schemas.openxmlformats.org/officeDocument/2006/relationships/notesSlide" Target="../notesSlides/notesSlide11.xml"/><Relationship Id="rId16" Type="http://schemas.openxmlformats.org/officeDocument/2006/relationships/image" Target="../media/image52.jpeg"/><Relationship Id="rId1" Type="http://schemas.openxmlformats.org/officeDocument/2006/relationships/slideLayout" Target="../slideLayouts/slideLayout2.xml"/><Relationship Id="rId6" Type="http://schemas.openxmlformats.org/officeDocument/2006/relationships/image" Target="../media/image42.jpeg"/><Relationship Id="rId11" Type="http://schemas.openxmlformats.org/officeDocument/2006/relationships/image" Target="../media/image47.jpeg"/><Relationship Id="rId5" Type="http://schemas.openxmlformats.org/officeDocument/2006/relationships/image" Target="../media/image41.jpeg"/><Relationship Id="rId15" Type="http://schemas.openxmlformats.org/officeDocument/2006/relationships/image" Target="../media/image51.png"/><Relationship Id="rId10" Type="http://schemas.openxmlformats.org/officeDocument/2006/relationships/image" Target="../media/image46.jpeg"/><Relationship Id="rId4" Type="http://schemas.openxmlformats.org/officeDocument/2006/relationships/image" Target="../media/image40.jpeg"/><Relationship Id="rId9" Type="http://schemas.openxmlformats.org/officeDocument/2006/relationships/image" Target="../media/image45.jpeg"/><Relationship Id="rId14" Type="http://schemas.openxmlformats.org/officeDocument/2006/relationships/image" Target="../media/image50.jpeg"/></Relationships>
</file>

<file path=ppt/slides/_rels/slide13.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1.png"/><Relationship Id="rId7" Type="http://schemas.openxmlformats.org/officeDocument/2006/relationships/image" Target="../media/image56.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 Id="rId9" Type="http://schemas.openxmlformats.org/officeDocument/2006/relationships/image" Target="../media/image58.jpeg"/></Relationships>
</file>

<file path=ppt/slides/_rels/slide14.xml.rels><?xml version="1.0" encoding="UTF-8" standalone="yes"?>
<Relationships xmlns="http://schemas.openxmlformats.org/package/2006/relationships"><Relationship Id="rId3" Type="http://schemas.openxmlformats.org/officeDocument/2006/relationships/image" Target="../media/image59.gif"/><Relationship Id="rId7"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65.png"/><Relationship Id="rId4" Type="http://schemas.openxmlformats.org/officeDocument/2006/relationships/image" Target="../media/image64.png"/></Relationships>
</file>

<file path=ppt/slides/_rels/slide1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68.png"/><Relationship Id="rId4" Type="http://schemas.openxmlformats.org/officeDocument/2006/relationships/image" Target="../media/image67.png"/></Relationships>
</file>

<file path=ppt/slides/_rels/slide1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72.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74.jpeg"/><Relationship Id="rId7" Type="http://schemas.openxmlformats.org/officeDocument/2006/relationships/image" Target="../media/image78.png"/><Relationship Id="rId2" Type="http://schemas.openxmlformats.org/officeDocument/2006/relationships/image" Target="../media/image73.png"/><Relationship Id="rId1" Type="http://schemas.openxmlformats.org/officeDocument/2006/relationships/slideLayout" Target="../slideLayouts/slideLayout3.xml"/><Relationship Id="rId6" Type="http://schemas.openxmlformats.org/officeDocument/2006/relationships/image" Target="../media/image77.png"/><Relationship Id="rId5" Type="http://schemas.openxmlformats.org/officeDocument/2006/relationships/image" Target="../media/image76.jpeg"/><Relationship Id="rId4" Type="http://schemas.openxmlformats.org/officeDocument/2006/relationships/image" Target="../media/image75.png"/></Relationships>
</file>

<file path=ppt/slides/_rels/slide2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0.gif"/><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2.png"/><Relationship Id="rId18" Type="http://schemas.openxmlformats.org/officeDocument/2006/relationships/image" Target="../media/image27.png"/><Relationship Id="rId26" Type="http://schemas.openxmlformats.org/officeDocument/2006/relationships/image" Target="../media/image34.png"/><Relationship Id="rId3" Type="http://schemas.openxmlformats.org/officeDocument/2006/relationships/notesSlide" Target="../notesSlides/notesSlide5.xml"/><Relationship Id="rId21" Type="http://schemas.openxmlformats.org/officeDocument/2006/relationships/image" Target="../media/image30.png"/><Relationship Id="rId7" Type="http://schemas.openxmlformats.org/officeDocument/2006/relationships/image" Target="../media/image18.png"/><Relationship Id="rId12" Type="http://schemas.openxmlformats.org/officeDocument/2006/relationships/image" Target="../media/image21.png"/><Relationship Id="rId17" Type="http://schemas.openxmlformats.org/officeDocument/2006/relationships/image" Target="../media/image26.png"/><Relationship Id="rId25" Type="http://schemas.openxmlformats.org/officeDocument/2006/relationships/image" Target="../media/image33.png"/><Relationship Id="rId2" Type="http://schemas.openxmlformats.org/officeDocument/2006/relationships/slideLayout" Target="../slideLayouts/slideLayout6.xml"/><Relationship Id="rId16" Type="http://schemas.openxmlformats.org/officeDocument/2006/relationships/image" Target="../media/image25.jpeg"/><Relationship Id="rId20" Type="http://schemas.openxmlformats.org/officeDocument/2006/relationships/image" Target="../media/image29.png"/><Relationship Id="rId29" Type="http://schemas.openxmlformats.org/officeDocument/2006/relationships/image" Target="../media/image37.wmf"/><Relationship Id="rId1" Type="http://schemas.openxmlformats.org/officeDocument/2006/relationships/vmlDrawing" Target="../drawings/vmlDrawing1.vml"/><Relationship Id="rId6" Type="http://schemas.openxmlformats.org/officeDocument/2006/relationships/hyperlink" Target="http://www.flags.com/itemlist.cfm?catid=3496&amp;pcatid=0&amp;compid=1&amp;first=International&amp;firstcat=210" TargetMode="External"/><Relationship Id="rId11" Type="http://schemas.openxmlformats.org/officeDocument/2006/relationships/image" Target="../media/image15.png"/><Relationship Id="rId24" Type="http://schemas.openxmlformats.org/officeDocument/2006/relationships/image" Target="../media/image32.png"/><Relationship Id="rId5" Type="http://schemas.openxmlformats.org/officeDocument/2006/relationships/image" Target="../media/image17.jpeg"/><Relationship Id="rId15" Type="http://schemas.openxmlformats.org/officeDocument/2006/relationships/image" Target="../media/image24.png"/><Relationship Id="rId23" Type="http://schemas.openxmlformats.org/officeDocument/2006/relationships/hyperlink" Target="http://www.ieahia.org/" TargetMode="External"/><Relationship Id="rId28" Type="http://schemas.openxmlformats.org/officeDocument/2006/relationships/image" Target="../media/image36.png"/><Relationship Id="rId10" Type="http://schemas.openxmlformats.org/officeDocument/2006/relationships/oleObject" Target="../embeddings/oleObject1.bin"/><Relationship Id="rId19" Type="http://schemas.openxmlformats.org/officeDocument/2006/relationships/image" Target="../media/image28.png"/><Relationship Id="rId4" Type="http://schemas.openxmlformats.org/officeDocument/2006/relationships/image" Target="../media/image16.png"/><Relationship Id="rId9" Type="http://schemas.openxmlformats.org/officeDocument/2006/relationships/image" Target="../media/image20.png"/><Relationship Id="rId14" Type="http://schemas.openxmlformats.org/officeDocument/2006/relationships/image" Target="../media/image23.png"/><Relationship Id="rId22" Type="http://schemas.openxmlformats.org/officeDocument/2006/relationships/image" Target="../media/image31.png"/><Relationship Id="rId27" Type="http://schemas.openxmlformats.org/officeDocument/2006/relationships/image" Target="../media/image35.png"/><Relationship Id="rId30" Type="http://schemas.openxmlformats.org/officeDocument/2006/relationships/image" Target="../media/image3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323410" y="2132820"/>
            <a:ext cx="8424000" cy="1223963"/>
          </a:xfrm>
        </p:spPr>
        <p:txBody>
          <a:bodyPr/>
          <a:lstStyle/>
          <a:p>
            <a:r>
              <a:rPr lang="en-US" sz="3200" dirty="0" smtClean="0"/>
              <a:t> IEA HIA Activities:  </a:t>
            </a:r>
            <a:r>
              <a:rPr lang="en-US" sz="2400" dirty="0" smtClean="0"/>
              <a:t>R,D&amp;D Collaboration </a:t>
            </a:r>
          </a:p>
          <a:p>
            <a:r>
              <a:rPr lang="en-US" sz="2400" dirty="0" smtClean="0"/>
              <a:t>in the Evolving Hydrogen World </a:t>
            </a:r>
          </a:p>
        </p:txBody>
      </p:sp>
      <p:sp>
        <p:nvSpPr>
          <p:cNvPr id="3" name="Textplatzhalter 2"/>
          <p:cNvSpPr>
            <a:spLocks noGrp="1"/>
          </p:cNvSpPr>
          <p:nvPr>
            <p:ph type="body" sz="quarter" idx="13"/>
          </p:nvPr>
        </p:nvSpPr>
        <p:spPr>
          <a:xfrm>
            <a:off x="1259540" y="3789050"/>
            <a:ext cx="6768940" cy="576000"/>
          </a:xfrm>
        </p:spPr>
        <p:txBody>
          <a:bodyPr/>
          <a:lstStyle/>
          <a:p>
            <a:r>
              <a:rPr lang="de-CH" u="sng" dirty="0" smtClean="0"/>
              <a:t>Trygve U. Riis</a:t>
            </a:r>
            <a:r>
              <a:rPr lang="de-CH" dirty="0" smtClean="0"/>
              <a:t>, and </a:t>
            </a:r>
          </a:p>
          <a:p>
            <a:r>
              <a:rPr lang="de-CH" dirty="0" smtClean="0"/>
              <a:t>Mary-Rose de </a:t>
            </a:r>
            <a:r>
              <a:rPr lang="de-CH" dirty="0" err="1" smtClean="0"/>
              <a:t>Valladares</a:t>
            </a:r>
            <a:endParaRPr lang="de-CH" dirty="0"/>
          </a:p>
        </p:txBody>
      </p:sp>
      <p:sp>
        <p:nvSpPr>
          <p:cNvPr id="4" name="Textplatzhalter 3"/>
          <p:cNvSpPr>
            <a:spLocks noGrp="1"/>
          </p:cNvSpPr>
          <p:nvPr>
            <p:ph type="body" sz="quarter" idx="14"/>
          </p:nvPr>
        </p:nvSpPr>
        <p:spPr/>
        <p:txBody>
          <a:bodyPr/>
          <a:lstStyle/>
          <a:p>
            <a:r>
              <a:rPr lang="en-US" dirty="0" smtClean="0"/>
              <a:t>IC</a:t>
            </a:r>
            <a:r>
              <a:rPr lang="en-US" dirty="0" smtClean="0"/>
              <a:t>HS 2015  </a:t>
            </a:r>
            <a:r>
              <a:rPr lang="en-US" dirty="0" smtClean="0"/>
              <a:t>– Yokohama, Japan – 19 October  2015</a:t>
            </a:r>
            <a:endParaRPr lang="en-US" dirty="0"/>
          </a:p>
        </p:txBody>
      </p:sp>
      <p:pic>
        <p:nvPicPr>
          <p:cNvPr id="5" name="Picture 4" descr="ETN_Logo_BW_WE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9890" y="4653170"/>
            <a:ext cx="1393825"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0000" y="360000"/>
            <a:ext cx="8424000" cy="792000"/>
          </a:xfrm>
        </p:spPr>
        <p:txBody>
          <a:bodyPr/>
          <a:lstStyle/>
          <a:p>
            <a:r>
              <a:rPr lang="en-US" dirty="0" smtClean="0"/>
              <a:t>Success Stories: Task 18 to Task 23</a:t>
            </a:r>
            <a:endParaRPr lang="de-CH" dirty="0"/>
          </a:p>
        </p:txBody>
      </p:sp>
      <p:sp>
        <p:nvSpPr>
          <p:cNvPr id="8" name="Rechteck 7"/>
          <p:cNvSpPr/>
          <p:nvPr/>
        </p:nvSpPr>
        <p:spPr>
          <a:xfrm>
            <a:off x="8783136" y="637630"/>
            <a:ext cx="360864" cy="5400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 name="Rechteck 9"/>
          <p:cNvSpPr/>
          <p:nvPr/>
        </p:nvSpPr>
        <p:spPr>
          <a:xfrm>
            <a:off x="8783136" y="1457250"/>
            <a:ext cx="360864" cy="5400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aphicFrame>
        <p:nvGraphicFramePr>
          <p:cNvPr id="11" name="Table 5"/>
          <p:cNvGraphicFramePr>
            <a:graphicFrameLocks noGrp="1"/>
          </p:cNvGraphicFramePr>
          <p:nvPr>
            <p:extLst>
              <p:ext uri="{D42A27DB-BD31-4B8C-83A1-F6EECF244321}">
                <p14:modId xmlns:p14="http://schemas.microsoft.com/office/powerpoint/2010/main" val="1156815652"/>
              </p:ext>
            </p:extLst>
          </p:nvPr>
        </p:nvGraphicFramePr>
        <p:xfrm>
          <a:off x="360000" y="1124680"/>
          <a:ext cx="8172550" cy="4386000"/>
        </p:xfrm>
        <a:graphic>
          <a:graphicData uri="http://schemas.openxmlformats.org/drawingml/2006/table">
            <a:tbl>
              <a:tblPr firstRow="1" firstCol="1" lastRow="1" lastCol="1" bandRow="1" bandCol="1"/>
              <a:tblGrid>
                <a:gridCol w="1620000"/>
                <a:gridCol w="6552550"/>
              </a:tblGrid>
              <a:tr h="216000">
                <a:tc gridSpan="2">
                  <a:txBody>
                    <a:bodyPr/>
                    <a:lstStyle/>
                    <a:p>
                      <a:pPr marL="0" marR="0" algn="l">
                        <a:lnSpc>
                          <a:spcPct val="100000"/>
                        </a:lnSpc>
                        <a:spcBef>
                          <a:spcPts val="0"/>
                        </a:spcBef>
                        <a:spcAft>
                          <a:spcPts val="0"/>
                        </a:spcAft>
                      </a:pPr>
                      <a:r>
                        <a:rPr lang="en-US" sz="1000" b="1" dirty="0" smtClean="0">
                          <a:solidFill>
                            <a:schemeClr val="bg1"/>
                          </a:solidFill>
                          <a:effectLst/>
                          <a:latin typeface="+mn-lt"/>
                          <a:ea typeface="Times New Roman"/>
                        </a:rPr>
                        <a:t>Collaborative R,D&amp;D Theme</a:t>
                      </a:r>
                    </a:p>
                  </a:txBody>
                  <a:tcPr marL="72000" marR="72000" marT="36000" marB="3600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6699"/>
                    </a:solidFill>
                  </a:tcPr>
                </a:tc>
                <a:tc hMerge="1">
                  <a:txBody>
                    <a:bodyPr/>
                    <a:lstStyle/>
                    <a:p>
                      <a:endParaRPr lang="en-US"/>
                    </a:p>
                  </a:txBody>
                  <a:tcPr/>
                </a:tc>
              </a:tr>
              <a:tr h="216000">
                <a:tc>
                  <a:txBody>
                    <a:bodyPr/>
                    <a:lstStyle/>
                    <a:p>
                      <a:pPr marL="0" marR="0" algn="l">
                        <a:lnSpc>
                          <a:spcPct val="100000"/>
                        </a:lnSpc>
                        <a:spcBef>
                          <a:spcPts val="0"/>
                        </a:spcBef>
                        <a:spcAft>
                          <a:spcPts val="0"/>
                        </a:spcAft>
                      </a:pPr>
                      <a:r>
                        <a:rPr lang="en-US" sz="1000" b="1" dirty="0" smtClean="0">
                          <a:solidFill>
                            <a:srgbClr val="006699"/>
                          </a:solidFill>
                          <a:effectLst/>
                          <a:latin typeface="+mn-lt"/>
                          <a:ea typeface="MS Mincho"/>
                          <a:cs typeface="Times New Roman"/>
                        </a:rPr>
                        <a:t>TASK </a:t>
                      </a:r>
                      <a:endParaRPr lang="en-US" sz="1000" b="1" dirty="0">
                        <a:solidFill>
                          <a:srgbClr val="006699"/>
                        </a:solidFill>
                        <a:effectLst/>
                        <a:latin typeface="+mn-lt"/>
                        <a:ea typeface="Times New Roman"/>
                      </a:endParaRPr>
                    </a:p>
                  </a:txBody>
                  <a:tcPr marL="72000" marR="72000" marT="36000" marB="3600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1000" b="1" dirty="0" smtClean="0">
                          <a:solidFill>
                            <a:srgbClr val="006699"/>
                          </a:solidFill>
                          <a:effectLst/>
                          <a:latin typeface="+mn-lt"/>
                          <a:ea typeface="MS Mincho"/>
                          <a:cs typeface="Times New Roman"/>
                        </a:rPr>
                        <a:t>SUCCESS STORIES IN COMPLETED TERM</a:t>
                      </a:r>
                      <a:endParaRPr lang="en-US" sz="1000" b="1" dirty="0">
                        <a:solidFill>
                          <a:srgbClr val="006699"/>
                        </a:solidFill>
                        <a:effectLst/>
                        <a:latin typeface="+mn-lt"/>
                        <a:ea typeface="Times New Roman"/>
                      </a:endParaRPr>
                    </a:p>
                  </a:txBody>
                  <a:tcPr marL="72000" marR="72000" marT="36000" marB="3600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r>
              <a:tr h="216000">
                <a:tc>
                  <a:txBody>
                    <a:bodyPr/>
                    <a:lstStyle/>
                    <a:p>
                      <a:pPr marL="0" marR="0" lvl="0" indent="0" algn="l">
                        <a:lnSpc>
                          <a:spcPct val="100000"/>
                        </a:lnSpc>
                        <a:spcBef>
                          <a:spcPts val="0"/>
                        </a:spcBef>
                        <a:spcAft>
                          <a:spcPts val="0"/>
                        </a:spcAft>
                        <a:buFontTx/>
                        <a:buNone/>
                      </a:pPr>
                      <a:r>
                        <a:rPr lang="en-US" sz="1000" dirty="0">
                          <a:solidFill>
                            <a:srgbClr val="F8F8F8"/>
                          </a:solidFill>
                          <a:effectLst/>
                          <a:latin typeface="+mn-lt"/>
                          <a:ea typeface="Times New Roman"/>
                          <a:cs typeface="Times New Roman"/>
                        </a:rPr>
                        <a:t>Task </a:t>
                      </a:r>
                      <a:r>
                        <a:rPr lang="en-US" sz="1000" dirty="0" smtClean="0">
                          <a:solidFill>
                            <a:srgbClr val="F8F8F8"/>
                          </a:solidFill>
                          <a:effectLst/>
                          <a:latin typeface="+mn-lt"/>
                          <a:ea typeface="Times New Roman"/>
                          <a:cs typeface="Times New Roman"/>
                        </a:rPr>
                        <a:t>18</a:t>
                      </a:r>
                      <a:r>
                        <a:rPr lang="en-US" sz="1000" baseline="0" dirty="0" smtClean="0">
                          <a:solidFill>
                            <a:srgbClr val="F8F8F8"/>
                          </a:solidFill>
                          <a:effectLst/>
                          <a:latin typeface="+mn-lt"/>
                          <a:ea typeface="Times New Roman"/>
                          <a:cs typeface="Times New Roman"/>
                        </a:rPr>
                        <a:t> </a:t>
                      </a:r>
                      <a:r>
                        <a:rPr lang="en-US" sz="1000" dirty="0" smtClean="0">
                          <a:solidFill>
                            <a:srgbClr val="F8F8F8"/>
                          </a:solidFill>
                          <a:effectLst/>
                          <a:latin typeface="+mn-lt"/>
                          <a:ea typeface="Times New Roman"/>
                          <a:cs typeface="Times New Roman"/>
                        </a:rPr>
                        <a:t>Integrated </a:t>
                      </a:r>
                      <a:r>
                        <a:rPr lang="en-US" sz="1000" dirty="0">
                          <a:solidFill>
                            <a:srgbClr val="F8F8F8"/>
                          </a:solidFill>
                          <a:effectLst/>
                          <a:latin typeface="+mn-lt"/>
                          <a:ea typeface="Times New Roman"/>
                          <a:cs typeface="Times New Roman"/>
                        </a:rPr>
                        <a:t>Systems Evaluation</a:t>
                      </a:r>
                    </a:p>
                  </a:txBody>
                  <a:tcPr marL="72000" marR="72000" marT="36000" marB="3600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6699"/>
                    </a:solidFill>
                  </a:tcPr>
                </a:tc>
                <a:tc>
                  <a:txBody>
                    <a:bodyPr/>
                    <a:lstStyle/>
                    <a:p>
                      <a:pPr marL="192405" marR="0" indent="-171450" algn="l">
                        <a:lnSpc>
                          <a:spcPct val="100000"/>
                        </a:lnSpc>
                        <a:spcBef>
                          <a:spcPts val="0"/>
                        </a:spcBef>
                        <a:spcAft>
                          <a:spcPts val="0"/>
                        </a:spcAft>
                        <a:buFont typeface="Arial" panose="020B0604020202020204" pitchFamily="34" charset="0"/>
                        <a:buChar char="•"/>
                      </a:pPr>
                      <a:r>
                        <a:rPr lang="en-US" sz="1000" kern="1200" dirty="0">
                          <a:solidFill>
                            <a:schemeClr val="tx1"/>
                          </a:solidFill>
                          <a:effectLst/>
                          <a:latin typeface="+mn-lt"/>
                          <a:ea typeface="MS Mincho"/>
                          <a:cs typeface="Times New Roman"/>
                        </a:rPr>
                        <a:t>State of the art analysis entitled Demonstration Project Evaluations</a:t>
                      </a:r>
                    </a:p>
                    <a:p>
                      <a:pPr marL="192405" marR="0" indent="-171450" algn="l">
                        <a:lnSpc>
                          <a:spcPct val="100000"/>
                        </a:lnSpc>
                        <a:spcBef>
                          <a:spcPts val="0"/>
                        </a:spcBef>
                        <a:spcAft>
                          <a:spcPts val="0"/>
                        </a:spcAft>
                        <a:buFont typeface="Arial" panose="020B0604020202020204" pitchFamily="34" charset="0"/>
                        <a:buChar char="•"/>
                      </a:pPr>
                      <a:r>
                        <a:rPr lang="en-US" sz="1000" kern="1200" dirty="0">
                          <a:solidFill>
                            <a:schemeClr val="tx1"/>
                          </a:solidFill>
                          <a:effectLst/>
                          <a:latin typeface="+mn-lt"/>
                          <a:ea typeface="MS Mincho"/>
                          <a:cs typeface="Times New Roman"/>
                        </a:rPr>
                        <a:t>used technical simulations that may be applied to other projects to replicate results</a:t>
                      </a:r>
                    </a:p>
                    <a:p>
                      <a:pPr marL="192405" marR="0" indent="-171450" algn="l">
                        <a:lnSpc>
                          <a:spcPct val="100000"/>
                        </a:lnSpc>
                        <a:spcBef>
                          <a:spcPts val="0"/>
                        </a:spcBef>
                        <a:spcAft>
                          <a:spcPts val="0"/>
                        </a:spcAft>
                        <a:buFont typeface="Arial" panose="020B0604020202020204" pitchFamily="34" charset="0"/>
                        <a:buChar char="•"/>
                      </a:pPr>
                      <a:r>
                        <a:rPr lang="en-US" sz="1000" kern="1200" dirty="0">
                          <a:solidFill>
                            <a:schemeClr val="tx1"/>
                          </a:solidFill>
                          <a:effectLst/>
                          <a:latin typeface="+mn-lt"/>
                          <a:ea typeface="MS Mincho"/>
                          <a:cs typeface="Times New Roman"/>
                        </a:rPr>
                        <a:t>General conclusions in critical areas of system evaluations, data monitoring, modeling tools, system design, control systems and cost-benefit analysis</a:t>
                      </a:r>
                    </a:p>
                  </a:txBody>
                  <a:tcPr marL="72000" marR="72000" marT="36000" marB="3600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r>
              <a:tr h="216000">
                <a:tc>
                  <a:txBody>
                    <a:bodyPr/>
                    <a:lstStyle/>
                    <a:p>
                      <a:pPr marL="0" marR="0" lvl="0" indent="0" algn="l">
                        <a:lnSpc>
                          <a:spcPct val="100000"/>
                        </a:lnSpc>
                        <a:spcBef>
                          <a:spcPts val="0"/>
                        </a:spcBef>
                        <a:spcAft>
                          <a:spcPts val="0"/>
                        </a:spcAft>
                        <a:buFontTx/>
                        <a:buNone/>
                      </a:pPr>
                      <a:r>
                        <a:rPr lang="en-US" sz="1000" dirty="0">
                          <a:solidFill>
                            <a:srgbClr val="F8F8F8"/>
                          </a:solidFill>
                          <a:effectLst/>
                          <a:latin typeface="+mn-lt"/>
                          <a:ea typeface="Times New Roman"/>
                          <a:cs typeface="Times New Roman"/>
                        </a:rPr>
                        <a:t>Task </a:t>
                      </a:r>
                      <a:r>
                        <a:rPr lang="en-US" sz="1000" dirty="0" smtClean="0">
                          <a:solidFill>
                            <a:srgbClr val="F8F8F8"/>
                          </a:solidFill>
                          <a:effectLst/>
                          <a:latin typeface="+mn-lt"/>
                          <a:ea typeface="Times New Roman"/>
                          <a:cs typeface="Times New Roman"/>
                        </a:rPr>
                        <a:t>19</a:t>
                      </a:r>
                      <a:r>
                        <a:rPr lang="en-US" sz="1000" baseline="0" dirty="0" smtClean="0">
                          <a:solidFill>
                            <a:srgbClr val="F8F8F8"/>
                          </a:solidFill>
                          <a:effectLst/>
                          <a:latin typeface="+mn-lt"/>
                          <a:ea typeface="Times New Roman"/>
                          <a:cs typeface="Times New Roman"/>
                        </a:rPr>
                        <a:t> </a:t>
                      </a:r>
                      <a:r>
                        <a:rPr lang="en-US" sz="1000" dirty="0" smtClean="0">
                          <a:solidFill>
                            <a:srgbClr val="F8F8F8"/>
                          </a:solidFill>
                          <a:effectLst/>
                          <a:latin typeface="+mn-lt"/>
                          <a:ea typeface="Times New Roman"/>
                          <a:cs typeface="Times New Roman"/>
                        </a:rPr>
                        <a:t>Hydrogen </a:t>
                      </a:r>
                      <a:r>
                        <a:rPr lang="en-US" sz="1000" dirty="0">
                          <a:solidFill>
                            <a:srgbClr val="F8F8F8"/>
                          </a:solidFill>
                          <a:effectLst/>
                          <a:latin typeface="+mn-lt"/>
                          <a:ea typeface="Times New Roman"/>
                          <a:cs typeface="Times New Roman"/>
                        </a:rPr>
                        <a:t>Safety</a:t>
                      </a:r>
                    </a:p>
                  </a:txBody>
                  <a:tcPr marL="72000" marR="72000" marT="36000" marB="3600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6699"/>
                    </a:solidFill>
                  </a:tcPr>
                </a:tc>
                <a:tc>
                  <a:txBody>
                    <a:bodyPr/>
                    <a:lstStyle/>
                    <a:p>
                      <a:pPr marL="192405" marR="0" indent="-171450" algn="l">
                        <a:lnSpc>
                          <a:spcPct val="100000"/>
                        </a:lnSpc>
                        <a:spcBef>
                          <a:spcPts val="0"/>
                        </a:spcBef>
                        <a:spcAft>
                          <a:spcPts val="0"/>
                        </a:spcAft>
                        <a:buFont typeface="Arial" panose="020B0604020202020204" pitchFamily="34" charset="0"/>
                        <a:buChar char="•"/>
                      </a:pPr>
                      <a:r>
                        <a:rPr lang="en-US" sz="1000" kern="1200" dirty="0">
                          <a:solidFill>
                            <a:schemeClr val="tx1"/>
                          </a:solidFill>
                          <a:effectLst/>
                          <a:latin typeface="+mn-lt"/>
                          <a:ea typeface="MS Mincho"/>
                          <a:cs typeface="Times New Roman"/>
                        </a:rPr>
                        <a:t>Contribution to global understanding of H2 safety through studies and databases laying foundation for codes and standards</a:t>
                      </a:r>
                    </a:p>
                  </a:txBody>
                  <a:tcPr marL="72000" marR="72000" marT="36000" marB="3600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r>
              <a:tr h="216000">
                <a:tc>
                  <a:txBody>
                    <a:bodyPr/>
                    <a:lstStyle/>
                    <a:p>
                      <a:pPr marL="0" marR="0" lvl="0" indent="0" algn="l">
                        <a:lnSpc>
                          <a:spcPct val="100000"/>
                        </a:lnSpc>
                        <a:spcBef>
                          <a:spcPts val="0"/>
                        </a:spcBef>
                        <a:spcAft>
                          <a:spcPts val="0"/>
                        </a:spcAft>
                        <a:buFontTx/>
                        <a:buNone/>
                      </a:pPr>
                      <a:r>
                        <a:rPr lang="en-US" sz="1000" dirty="0">
                          <a:solidFill>
                            <a:srgbClr val="F8F8F8"/>
                          </a:solidFill>
                          <a:effectLst/>
                          <a:latin typeface="+mn-lt"/>
                          <a:ea typeface="Times New Roman"/>
                          <a:cs typeface="Times New Roman"/>
                        </a:rPr>
                        <a:t>Task </a:t>
                      </a:r>
                      <a:r>
                        <a:rPr lang="en-US" sz="1000" dirty="0" smtClean="0">
                          <a:solidFill>
                            <a:srgbClr val="F8F8F8"/>
                          </a:solidFill>
                          <a:effectLst/>
                          <a:latin typeface="+mn-lt"/>
                          <a:ea typeface="Times New Roman"/>
                          <a:cs typeface="Times New Roman"/>
                        </a:rPr>
                        <a:t>21</a:t>
                      </a:r>
                      <a:r>
                        <a:rPr lang="en-US" sz="1000" baseline="0" dirty="0" smtClean="0">
                          <a:solidFill>
                            <a:srgbClr val="F8F8F8"/>
                          </a:solidFill>
                          <a:effectLst/>
                          <a:latin typeface="+mn-lt"/>
                          <a:ea typeface="Times New Roman"/>
                          <a:cs typeface="Times New Roman"/>
                        </a:rPr>
                        <a:t> </a:t>
                      </a:r>
                      <a:r>
                        <a:rPr lang="en-US" sz="1000" dirty="0" err="1" smtClean="0">
                          <a:solidFill>
                            <a:srgbClr val="F8F8F8"/>
                          </a:solidFill>
                          <a:effectLst/>
                          <a:latin typeface="+mn-lt"/>
                          <a:ea typeface="Times New Roman"/>
                          <a:cs typeface="Times New Roman"/>
                        </a:rPr>
                        <a:t>BioHydrogen</a:t>
                      </a:r>
                      <a:r>
                        <a:rPr lang="en-US" sz="1000" dirty="0" smtClean="0">
                          <a:solidFill>
                            <a:srgbClr val="F8F8F8"/>
                          </a:solidFill>
                          <a:effectLst/>
                          <a:latin typeface="+mn-lt"/>
                          <a:ea typeface="Times New Roman"/>
                          <a:cs typeface="Times New Roman"/>
                        </a:rPr>
                        <a:t> </a:t>
                      </a:r>
                      <a:br>
                        <a:rPr lang="en-US" sz="1000" dirty="0" smtClean="0">
                          <a:solidFill>
                            <a:srgbClr val="F8F8F8"/>
                          </a:solidFill>
                          <a:effectLst/>
                          <a:latin typeface="+mn-lt"/>
                          <a:ea typeface="Times New Roman"/>
                          <a:cs typeface="Times New Roman"/>
                        </a:rPr>
                      </a:br>
                      <a:r>
                        <a:rPr lang="en-US" sz="1000" dirty="0" smtClean="0">
                          <a:solidFill>
                            <a:srgbClr val="F8F8F8"/>
                          </a:solidFill>
                          <a:effectLst/>
                          <a:latin typeface="+mn-lt"/>
                          <a:ea typeface="Times New Roman"/>
                          <a:cs typeface="Times New Roman"/>
                        </a:rPr>
                        <a:t>(</a:t>
                      </a:r>
                      <a:r>
                        <a:rPr lang="en-US" sz="1000" dirty="0">
                          <a:solidFill>
                            <a:srgbClr val="F8F8F8"/>
                          </a:solidFill>
                          <a:effectLst/>
                          <a:latin typeface="+mn-lt"/>
                          <a:ea typeface="Times New Roman"/>
                          <a:cs typeface="Times New Roman"/>
                        </a:rPr>
                        <a:t>2008-2009)</a:t>
                      </a:r>
                    </a:p>
                  </a:txBody>
                  <a:tcPr marL="72000" marR="72000" marT="36000" marB="3600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6699"/>
                    </a:solidFill>
                  </a:tcPr>
                </a:tc>
                <a:tc>
                  <a:txBody>
                    <a:bodyPr/>
                    <a:lstStyle/>
                    <a:p>
                      <a:pPr marL="192405" marR="0" indent="-171450" algn="l">
                        <a:lnSpc>
                          <a:spcPct val="100000"/>
                        </a:lnSpc>
                        <a:spcBef>
                          <a:spcPts val="0"/>
                        </a:spcBef>
                        <a:spcAft>
                          <a:spcPts val="0"/>
                        </a:spcAft>
                        <a:buFont typeface="Arial" panose="020B0604020202020204" pitchFamily="34" charset="0"/>
                        <a:buChar char="•"/>
                      </a:pPr>
                      <a:r>
                        <a:rPr lang="en-US" sz="1000" kern="1200" dirty="0">
                          <a:solidFill>
                            <a:schemeClr val="tx1"/>
                          </a:solidFill>
                          <a:effectLst/>
                          <a:latin typeface="+mn-lt"/>
                          <a:ea typeface="MS Mincho"/>
                          <a:cs typeface="Times New Roman"/>
                        </a:rPr>
                        <a:t>Better genomic understanding of hydrogen-producing strict </a:t>
                      </a:r>
                      <a:r>
                        <a:rPr lang="en-US" sz="1000" kern="1200" dirty="0" smtClean="0">
                          <a:solidFill>
                            <a:schemeClr val="tx1"/>
                          </a:solidFill>
                          <a:effectLst/>
                          <a:latin typeface="+mn-lt"/>
                          <a:ea typeface="MS Mincho"/>
                          <a:cs typeface="Times New Roman"/>
                        </a:rPr>
                        <a:t>anaerobes</a:t>
                      </a:r>
                      <a:endParaRPr lang="en-US" sz="1000" kern="1200" dirty="0">
                        <a:solidFill>
                          <a:schemeClr val="tx1"/>
                        </a:solidFill>
                        <a:effectLst/>
                        <a:latin typeface="+mn-lt"/>
                        <a:ea typeface="MS Mincho"/>
                        <a:cs typeface="Times New Roman"/>
                      </a:endParaRPr>
                    </a:p>
                  </a:txBody>
                  <a:tcPr marL="72000" marR="72000" marT="36000" marB="3600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r>
              <a:tr h="216000">
                <a:tc>
                  <a:txBody>
                    <a:bodyPr/>
                    <a:lstStyle/>
                    <a:p>
                      <a:pPr marL="0" marR="0" lvl="0" indent="0" algn="l">
                        <a:lnSpc>
                          <a:spcPct val="100000"/>
                        </a:lnSpc>
                        <a:spcBef>
                          <a:spcPts val="0"/>
                        </a:spcBef>
                        <a:spcAft>
                          <a:spcPts val="0"/>
                        </a:spcAft>
                        <a:buFontTx/>
                        <a:buNone/>
                      </a:pPr>
                      <a:r>
                        <a:rPr lang="en-US" sz="1000" dirty="0">
                          <a:solidFill>
                            <a:srgbClr val="F8F8F8"/>
                          </a:solidFill>
                          <a:effectLst/>
                          <a:latin typeface="+mn-lt"/>
                          <a:ea typeface="Times New Roman"/>
                          <a:cs typeface="Times New Roman"/>
                        </a:rPr>
                        <a:t>Task </a:t>
                      </a:r>
                      <a:r>
                        <a:rPr lang="en-US" sz="1000" dirty="0" smtClean="0">
                          <a:solidFill>
                            <a:srgbClr val="F8F8F8"/>
                          </a:solidFill>
                          <a:effectLst/>
                          <a:latin typeface="+mn-lt"/>
                          <a:ea typeface="Times New Roman"/>
                          <a:cs typeface="Times New Roman"/>
                        </a:rPr>
                        <a:t>21</a:t>
                      </a:r>
                      <a:r>
                        <a:rPr lang="en-US" sz="1000" baseline="0" dirty="0" smtClean="0">
                          <a:solidFill>
                            <a:srgbClr val="F8F8F8"/>
                          </a:solidFill>
                          <a:effectLst/>
                          <a:latin typeface="+mn-lt"/>
                          <a:ea typeface="Times New Roman"/>
                          <a:cs typeface="Times New Roman"/>
                        </a:rPr>
                        <a:t> </a:t>
                      </a:r>
                      <a:r>
                        <a:rPr lang="en-US" sz="1000" dirty="0" err="1" smtClean="0">
                          <a:solidFill>
                            <a:srgbClr val="F8F8F8"/>
                          </a:solidFill>
                          <a:effectLst/>
                          <a:latin typeface="+mn-lt"/>
                          <a:ea typeface="Times New Roman"/>
                          <a:cs typeface="Times New Roman"/>
                        </a:rPr>
                        <a:t>BioInspired</a:t>
                      </a:r>
                      <a:r>
                        <a:rPr lang="en-US" sz="1000" dirty="0" smtClean="0">
                          <a:solidFill>
                            <a:srgbClr val="F8F8F8"/>
                          </a:solidFill>
                          <a:effectLst/>
                          <a:latin typeface="+mn-lt"/>
                          <a:ea typeface="Times New Roman"/>
                          <a:cs typeface="Times New Roman"/>
                        </a:rPr>
                        <a:t> Hydrogen (2010-2014</a:t>
                      </a:r>
                      <a:r>
                        <a:rPr lang="en-US" sz="1000" dirty="0">
                          <a:solidFill>
                            <a:srgbClr val="F8F8F8"/>
                          </a:solidFill>
                          <a:effectLst/>
                          <a:latin typeface="+mn-lt"/>
                          <a:ea typeface="Times New Roman"/>
                          <a:cs typeface="Times New Roman"/>
                        </a:rPr>
                        <a:t>) </a:t>
                      </a:r>
                    </a:p>
                  </a:txBody>
                  <a:tcPr marL="72000" marR="72000" marT="36000" marB="3600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6699"/>
                    </a:solidFill>
                  </a:tcPr>
                </a:tc>
                <a:tc>
                  <a:txBody>
                    <a:bodyPr/>
                    <a:lstStyle/>
                    <a:p>
                      <a:pPr marL="192405" marR="0" indent="-171450" algn="l">
                        <a:lnSpc>
                          <a:spcPct val="100000"/>
                        </a:lnSpc>
                        <a:spcBef>
                          <a:spcPts val="0"/>
                        </a:spcBef>
                        <a:spcAft>
                          <a:spcPts val="0"/>
                        </a:spcAft>
                        <a:buFont typeface="Arial" panose="020B0604020202020204" pitchFamily="34" charset="0"/>
                        <a:buChar char="•"/>
                      </a:pPr>
                      <a:r>
                        <a:rPr lang="en-US" sz="1000" kern="1200" dirty="0">
                          <a:solidFill>
                            <a:schemeClr val="tx1"/>
                          </a:solidFill>
                          <a:effectLst/>
                          <a:latin typeface="+mn-lt"/>
                          <a:ea typeface="MS Mincho"/>
                          <a:cs typeface="Times New Roman"/>
                        </a:rPr>
                        <a:t>Sapporo Brewery in collaboration with </a:t>
                      </a:r>
                      <a:r>
                        <a:rPr lang="en-US" sz="1000" kern="1200" dirty="0" err="1">
                          <a:solidFill>
                            <a:schemeClr val="tx1"/>
                          </a:solidFill>
                          <a:effectLst/>
                          <a:latin typeface="+mn-lt"/>
                          <a:ea typeface="MS Mincho"/>
                          <a:cs typeface="Times New Roman"/>
                        </a:rPr>
                        <a:t>Petrogas</a:t>
                      </a:r>
                      <a:r>
                        <a:rPr lang="en-US" sz="1000" kern="1200" dirty="0">
                          <a:solidFill>
                            <a:schemeClr val="tx1"/>
                          </a:solidFill>
                          <a:effectLst/>
                          <a:latin typeface="+mn-lt"/>
                          <a:ea typeface="MS Mincho"/>
                          <a:cs typeface="Times New Roman"/>
                        </a:rPr>
                        <a:t> and the </a:t>
                      </a:r>
                      <a:r>
                        <a:rPr lang="en-US" sz="1000" kern="1200" dirty="0" err="1">
                          <a:solidFill>
                            <a:schemeClr val="tx1"/>
                          </a:solidFill>
                          <a:effectLst/>
                          <a:latin typeface="+mn-lt"/>
                          <a:ea typeface="MS Mincho"/>
                          <a:cs typeface="Times New Roman"/>
                        </a:rPr>
                        <a:t>Ergostech</a:t>
                      </a:r>
                      <a:r>
                        <a:rPr lang="en-US" sz="1000" kern="1200" dirty="0">
                          <a:solidFill>
                            <a:schemeClr val="tx1"/>
                          </a:solidFill>
                          <a:effectLst/>
                          <a:latin typeface="+mn-lt"/>
                          <a:ea typeface="MS Mincho"/>
                          <a:cs typeface="Times New Roman"/>
                        </a:rPr>
                        <a:t> Company in Brazil are constructing a pilot plant to produce </a:t>
                      </a:r>
                      <a:r>
                        <a:rPr lang="en-US" sz="1000" kern="1200" dirty="0" err="1">
                          <a:solidFill>
                            <a:schemeClr val="tx1"/>
                          </a:solidFill>
                          <a:effectLst/>
                          <a:latin typeface="+mn-lt"/>
                          <a:ea typeface="MS Mincho"/>
                          <a:cs typeface="Times New Roman"/>
                        </a:rPr>
                        <a:t>BioHydrogen</a:t>
                      </a:r>
                      <a:r>
                        <a:rPr lang="en-US" sz="1000" kern="1200" dirty="0">
                          <a:solidFill>
                            <a:schemeClr val="tx1"/>
                          </a:solidFill>
                          <a:effectLst/>
                          <a:latin typeface="+mn-lt"/>
                          <a:ea typeface="MS Mincho"/>
                          <a:cs typeface="Times New Roman"/>
                        </a:rPr>
                        <a:t> from beer waste water.</a:t>
                      </a:r>
                    </a:p>
                    <a:p>
                      <a:pPr marL="192405" marR="0" indent="-171450" algn="l">
                        <a:lnSpc>
                          <a:spcPct val="100000"/>
                        </a:lnSpc>
                        <a:spcBef>
                          <a:spcPts val="0"/>
                        </a:spcBef>
                        <a:spcAft>
                          <a:spcPts val="0"/>
                        </a:spcAft>
                        <a:buFont typeface="Arial" panose="020B0604020202020204" pitchFamily="34" charset="0"/>
                        <a:buChar char="•"/>
                      </a:pPr>
                      <a:r>
                        <a:rPr lang="en-US" sz="1000" kern="1200" dirty="0">
                          <a:solidFill>
                            <a:schemeClr val="tx1"/>
                          </a:solidFill>
                          <a:effectLst/>
                          <a:latin typeface="+mn-lt"/>
                          <a:ea typeface="MS Mincho"/>
                          <a:cs typeface="Times New Roman"/>
                        </a:rPr>
                        <a:t>Demonstration of first small industrial-scale microbial electrolysis cell (MEC) for hydrogen production using winery wastewater at the Napa Wine Company in Oakville.</a:t>
                      </a:r>
                    </a:p>
                  </a:txBody>
                  <a:tcPr marL="72000" marR="72000" marT="36000" marB="3600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r>
              <a:tr h="216000">
                <a:tc>
                  <a:txBody>
                    <a:bodyPr/>
                    <a:lstStyle/>
                    <a:p>
                      <a:pPr marL="0" marR="0" lvl="0" indent="0" algn="l">
                        <a:lnSpc>
                          <a:spcPct val="100000"/>
                        </a:lnSpc>
                        <a:spcBef>
                          <a:spcPts val="0"/>
                        </a:spcBef>
                        <a:spcAft>
                          <a:spcPts val="0"/>
                        </a:spcAft>
                        <a:buFontTx/>
                        <a:buNone/>
                      </a:pPr>
                      <a:r>
                        <a:rPr lang="en-US" sz="1000" dirty="0">
                          <a:solidFill>
                            <a:srgbClr val="F8F8F8"/>
                          </a:solidFill>
                          <a:effectLst/>
                          <a:latin typeface="+mn-lt"/>
                          <a:ea typeface="Times New Roman"/>
                          <a:cs typeface="Times New Roman"/>
                        </a:rPr>
                        <a:t>Task </a:t>
                      </a:r>
                      <a:r>
                        <a:rPr lang="en-US" sz="1000" dirty="0" smtClean="0">
                          <a:solidFill>
                            <a:srgbClr val="F8F8F8"/>
                          </a:solidFill>
                          <a:effectLst/>
                          <a:latin typeface="+mn-lt"/>
                          <a:ea typeface="Times New Roman"/>
                          <a:cs typeface="Times New Roman"/>
                        </a:rPr>
                        <a:t>22</a:t>
                      </a:r>
                      <a:r>
                        <a:rPr lang="en-US" sz="1000" baseline="0" dirty="0" smtClean="0">
                          <a:solidFill>
                            <a:srgbClr val="F8F8F8"/>
                          </a:solidFill>
                          <a:effectLst/>
                          <a:latin typeface="+mn-lt"/>
                          <a:ea typeface="Times New Roman"/>
                          <a:cs typeface="Times New Roman"/>
                        </a:rPr>
                        <a:t> </a:t>
                      </a:r>
                      <a:r>
                        <a:rPr lang="en-US" sz="1000" dirty="0" smtClean="0">
                          <a:solidFill>
                            <a:srgbClr val="F8F8F8"/>
                          </a:solidFill>
                          <a:effectLst/>
                          <a:latin typeface="+mn-lt"/>
                          <a:ea typeface="Times New Roman"/>
                          <a:cs typeface="Times New Roman"/>
                        </a:rPr>
                        <a:t>Fundamental </a:t>
                      </a:r>
                      <a:r>
                        <a:rPr lang="en-US" sz="1000" dirty="0">
                          <a:solidFill>
                            <a:srgbClr val="F8F8F8"/>
                          </a:solidFill>
                          <a:effectLst/>
                          <a:latin typeface="+mn-lt"/>
                          <a:ea typeface="Times New Roman"/>
                          <a:cs typeface="Times New Roman"/>
                        </a:rPr>
                        <a:t>and Applied Hydrogen Storage Materials Development</a:t>
                      </a:r>
                    </a:p>
                  </a:txBody>
                  <a:tcPr marL="72000" marR="72000" marT="36000" marB="3600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6699"/>
                    </a:solidFill>
                  </a:tcPr>
                </a:tc>
                <a:tc>
                  <a:txBody>
                    <a:bodyPr/>
                    <a:lstStyle/>
                    <a:p>
                      <a:pPr marL="192405" marR="0" indent="-171450" algn="l">
                        <a:lnSpc>
                          <a:spcPct val="100000"/>
                        </a:lnSpc>
                        <a:spcBef>
                          <a:spcPts val="0"/>
                        </a:spcBef>
                        <a:spcAft>
                          <a:spcPts val="0"/>
                        </a:spcAft>
                        <a:buFont typeface="Arial" panose="020B0604020202020204" pitchFamily="34" charset="0"/>
                        <a:buChar char="•"/>
                      </a:pPr>
                      <a:r>
                        <a:rPr lang="en-US" sz="1000" kern="1200" dirty="0">
                          <a:solidFill>
                            <a:schemeClr val="tx1"/>
                          </a:solidFill>
                          <a:effectLst/>
                          <a:latin typeface="+mn-lt"/>
                          <a:ea typeface="MS Mincho"/>
                          <a:cs typeface="Times New Roman"/>
                        </a:rPr>
                        <a:t>World’s largest collaboration on hydrogen storage materials R&amp;D</a:t>
                      </a:r>
                    </a:p>
                    <a:p>
                      <a:pPr marL="192405" marR="0" indent="-171450" algn="l">
                        <a:lnSpc>
                          <a:spcPct val="100000"/>
                        </a:lnSpc>
                        <a:spcBef>
                          <a:spcPts val="0"/>
                        </a:spcBef>
                        <a:spcAft>
                          <a:spcPts val="0"/>
                        </a:spcAft>
                        <a:buFont typeface="Arial" panose="020B0604020202020204" pitchFamily="34" charset="0"/>
                        <a:buChar char="•"/>
                      </a:pPr>
                      <a:r>
                        <a:rPr lang="en-US" sz="1000" kern="1200" dirty="0">
                          <a:solidFill>
                            <a:schemeClr val="tx1"/>
                          </a:solidFill>
                          <a:effectLst/>
                          <a:latin typeface="+mn-lt"/>
                          <a:ea typeface="MS Mincho"/>
                          <a:cs typeface="Times New Roman"/>
                        </a:rPr>
                        <a:t>2,500 publications (1,600 publications) and presentations (900) and 63 patent </a:t>
                      </a:r>
                      <a:r>
                        <a:rPr lang="en-US" sz="1000" kern="1200" dirty="0" smtClean="0">
                          <a:solidFill>
                            <a:schemeClr val="tx1"/>
                          </a:solidFill>
                          <a:effectLst/>
                          <a:latin typeface="+mn-lt"/>
                          <a:ea typeface="MS Mincho"/>
                          <a:cs typeface="Times New Roman"/>
                        </a:rPr>
                        <a:t>applications.  Final</a:t>
                      </a:r>
                      <a:r>
                        <a:rPr lang="en-US" sz="1000" kern="1200" baseline="0" dirty="0" smtClean="0">
                          <a:solidFill>
                            <a:schemeClr val="tx1"/>
                          </a:solidFill>
                          <a:effectLst/>
                          <a:latin typeface="+mn-lt"/>
                          <a:ea typeface="MS Mincho"/>
                          <a:cs typeface="Times New Roman"/>
                        </a:rPr>
                        <a:t> Report include Appendix A 59 expert reports; Appendix B 260 page publication list.</a:t>
                      </a:r>
                      <a:endParaRPr lang="en-US" sz="1000" kern="1200" dirty="0">
                        <a:solidFill>
                          <a:schemeClr val="tx1"/>
                        </a:solidFill>
                        <a:effectLst/>
                        <a:latin typeface="+mn-lt"/>
                        <a:ea typeface="MS Mincho"/>
                        <a:cs typeface="Times New Roman"/>
                      </a:endParaRPr>
                    </a:p>
                  </a:txBody>
                  <a:tcPr marL="72000" marR="72000" marT="36000" marB="3600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r>
              <a:tr h="216000">
                <a:tc>
                  <a:txBody>
                    <a:bodyPr/>
                    <a:lstStyle/>
                    <a:p>
                      <a:pPr marL="0" marR="0" lvl="0" indent="0" algn="l">
                        <a:lnSpc>
                          <a:spcPct val="100000"/>
                        </a:lnSpc>
                        <a:spcBef>
                          <a:spcPts val="0"/>
                        </a:spcBef>
                        <a:spcAft>
                          <a:spcPts val="0"/>
                        </a:spcAft>
                        <a:buFontTx/>
                        <a:buNone/>
                      </a:pPr>
                      <a:r>
                        <a:rPr lang="en-US" sz="1000" dirty="0">
                          <a:solidFill>
                            <a:srgbClr val="F8F8F8"/>
                          </a:solidFill>
                          <a:effectLst/>
                          <a:latin typeface="+mn-lt"/>
                          <a:ea typeface="Times New Roman"/>
                          <a:cs typeface="Times New Roman"/>
                        </a:rPr>
                        <a:t>Task </a:t>
                      </a:r>
                      <a:r>
                        <a:rPr lang="en-US" sz="1000" dirty="0" smtClean="0">
                          <a:solidFill>
                            <a:srgbClr val="F8F8F8"/>
                          </a:solidFill>
                          <a:effectLst/>
                          <a:latin typeface="+mn-lt"/>
                          <a:ea typeface="Times New Roman"/>
                          <a:cs typeface="Times New Roman"/>
                        </a:rPr>
                        <a:t>23</a:t>
                      </a:r>
                      <a:r>
                        <a:rPr lang="en-US" sz="1000" baseline="0" dirty="0" smtClean="0">
                          <a:solidFill>
                            <a:srgbClr val="F8F8F8"/>
                          </a:solidFill>
                          <a:effectLst/>
                          <a:latin typeface="+mn-lt"/>
                          <a:ea typeface="Times New Roman"/>
                          <a:cs typeface="Times New Roman"/>
                        </a:rPr>
                        <a:t> </a:t>
                      </a:r>
                      <a:r>
                        <a:rPr lang="en-US" sz="1000" dirty="0" smtClean="0">
                          <a:solidFill>
                            <a:srgbClr val="F8F8F8"/>
                          </a:solidFill>
                          <a:effectLst/>
                          <a:latin typeface="+mn-lt"/>
                          <a:ea typeface="Times New Roman"/>
                          <a:cs typeface="Times New Roman"/>
                        </a:rPr>
                        <a:t>Small-Scale </a:t>
                      </a:r>
                      <a:r>
                        <a:rPr lang="en-US" sz="1000" dirty="0">
                          <a:solidFill>
                            <a:srgbClr val="F8F8F8"/>
                          </a:solidFill>
                          <a:effectLst/>
                          <a:latin typeface="+mn-lt"/>
                          <a:ea typeface="Times New Roman"/>
                          <a:cs typeface="Times New Roman"/>
                        </a:rPr>
                        <a:t>Reformers for On-Site Hydrogen Supply </a:t>
                      </a:r>
                      <a:r>
                        <a:rPr lang="en-US" sz="1000" dirty="0" smtClean="0">
                          <a:solidFill>
                            <a:srgbClr val="F8F8F8"/>
                          </a:solidFill>
                          <a:effectLst/>
                          <a:latin typeface="+mn-lt"/>
                          <a:ea typeface="Times New Roman"/>
                          <a:cs typeface="Times New Roman"/>
                        </a:rPr>
                        <a:t/>
                      </a:r>
                      <a:br>
                        <a:rPr lang="en-US" sz="1000" dirty="0" smtClean="0">
                          <a:solidFill>
                            <a:srgbClr val="F8F8F8"/>
                          </a:solidFill>
                          <a:effectLst/>
                          <a:latin typeface="+mn-lt"/>
                          <a:ea typeface="Times New Roman"/>
                          <a:cs typeface="Times New Roman"/>
                        </a:rPr>
                      </a:br>
                      <a:r>
                        <a:rPr lang="en-US" sz="1000" dirty="0" smtClean="0">
                          <a:solidFill>
                            <a:srgbClr val="F8F8F8"/>
                          </a:solidFill>
                          <a:effectLst/>
                          <a:latin typeface="+mn-lt"/>
                          <a:ea typeface="Times New Roman"/>
                          <a:cs typeface="Times New Roman"/>
                        </a:rPr>
                        <a:t>(</a:t>
                      </a:r>
                      <a:r>
                        <a:rPr lang="en-US" sz="1000" dirty="0">
                          <a:solidFill>
                            <a:srgbClr val="F8F8F8"/>
                          </a:solidFill>
                          <a:effectLst/>
                          <a:latin typeface="+mn-lt"/>
                          <a:ea typeface="Times New Roman"/>
                          <a:cs typeface="Times New Roman"/>
                        </a:rPr>
                        <a:t>SSR for Hydrogen)</a:t>
                      </a:r>
                    </a:p>
                  </a:txBody>
                  <a:tcPr marL="72000" marR="72000" marT="36000" marB="3600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6699"/>
                    </a:solidFill>
                  </a:tcPr>
                </a:tc>
                <a:tc>
                  <a:txBody>
                    <a:bodyPr/>
                    <a:lstStyle/>
                    <a:p>
                      <a:pPr marL="192405" marR="0" indent="-171450" algn="l">
                        <a:lnSpc>
                          <a:spcPct val="100000"/>
                        </a:lnSpc>
                        <a:spcBef>
                          <a:spcPts val="0"/>
                        </a:spcBef>
                        <a:spcAft>
                          <a:spcPts val="0"/>
                        </a:spcAft>
                        <a:buFont typeface="Arial" panose="020B0604020202020204" pitchFamily="34" charset="0"/>
                        <a:buChar char="•"/>
                      </a:pPr>
                      <a:r>
                        <a:rPr lang="en-US" sz="1000" kern="1200" dirty="0">
                          <a:solidFill>
                            <a:schemeClr val="tx1"/>
                          </a:solidFill>
                          <a:effectLst/>
                          <a:latin typeface="+mn-lt"/>
                          <a:ea typeface="MS Mincho"/>
                          <a:cs typeface="Times New Roman"/>
                        </a:rPr>
                        <a:t>Creation of a dedicated industry network that functioned as a platform for discussion and novel collaborations, supplying knowledge and experience on the use of reformers for on-site hydrogen production.  The process of building trust to enable collaboration across industry segments and among competitors was a challenging and time-intensive process. </a:t>
                      </a:r>
                    </a:p>
                    <a:p>
                      <a:pPr marL="192405" marR="0" indent="-171450" algn="l">
                        <a:lnSpc>
                          <a:spcPct val="100000"/>
                        </a:lnSpc>
                        <a:spcBef>
                          <a:spcPts val="0"/>
                        </a:spcBef>
                        <a:spcAft>
                          <a:spcPts val="0"/>
                        </a:spcAft>
                        <a:buFont typeface="Arial" panose="020B0604020202020204" pitchFamily="34" charset="0"/>
                        <a:buChar char="•"/>
                      </a:pPr>
                      <a:r>
                        <a:rPr lang="en-US" sz="1000" kern="1200" dirty="0">
                          <a:solidFill>
                            <a:schemeClr val="tx1"/>
                          </a:solidFill>
                          <a:effectLst/>
                          <a:latin typeface="+mn-lt"/>
                          <a:ea typeface="MS Mincho"/>
                          <a:cs typeface="Times New Roman"/>
                        </a:rPr>
                        <a:t>a market guide and cost numbers</a:t>
                      </a:r>
                    </a:p>
                    <a:p>
                      <a:pPr marL="192405" marR="0" indent="-171450" algn="l">
                        <a:lnSpc>
                          <a:spcPct val="100000"/>
                        </a:lnSpc>
                        <a:spcBef>
                          <a:spcPts val="0"/>
                        </a:spcBef>
                        <a:spcAft>
                          <a:spcPts val="0"/>
                        </a:spcAft>
                        <a:buFont typeface="Arial" panose="020B0604020202020204" pitchFamily="34" charset="0"/>
                        <a:buChar char="•"/>
                      </a:pPr>
                      <a:r>
                        <a:rPr lang="en-US" sz="1000" kern="1200" dirty="0">
                          <a:solidFill>
                            <a:schemeClr val="tx1"/>
                          </a:solidFill>
                          <a:effectLst/>
                          <a:latin typeface="+mn-lt"/>
                          <a:ea typeface="MS Mincho"/>
                          <a:cs typeface="Times New Roman"/>
                        </a:rPr>
                        <a:t>A recommendation </a:t>
                      </a:r>
                      <a:r>
                        <a:rPr lang="en-GB" sz="1000" kern="1200" dirty="0">
                          <a:solidFill>
                            <a:schemeClr val="tx1"/>
                          </a:solidFill>
                          <a:effectLst/>
                          <a:latin typeface="+mn-lt"/>
                          <a:ea typeface="MS Mincho"/>
                          <a:cs typeface="Times New Roman"/>
                        </a:rPr>
                        <a:t>for harmonized capacities on three sizes (100Nm3/h, 300Nm3/h and 500Nm3/h)</a:t>
                      </a:r>
                      <a:endParaRPr lang="en-US" sz="1000" kern="1200" dirty="0">
                        <a:solidFill>
                          <a:schemeClr val="tx1"/>
                        </a:solidFill>
                        <a:effectLst/>
                        <a:latin typeface="+mn-lt"/>
                        <a:ea typeface="MS Mincho"/>
                        <a:cs typeface="Times New Roman"/>
                      </a:endParaRPr>
                    </a:p>
                    <a:p>
                      <a:pPr marL="192405" marR="0" indent="-171450" algn="l">
                        <a:lnSpc>
                          <a:spcPct val="100000"/>
                        </a:lnSpc>
                        <a:spcBef>
                          <a:spcPts val="0"/>
                        </a:spcBef>
                        <a:spcAft>
                          <a:spcPts val="0"/>
                        </a:spcAft>
                        <a:buFont typeface="Arial" panose="020B0604020202020204" pitchFamily="34" charset="0"/>
                        <a:buChar char="•"/>
                      </a:pPr>
                      <a:r>
                        <a:rPr lang="en-GB" sz="1000" kern="1200" dirty="0">
                          <a:solidFill>
                            <a:schemeClr val="tx1"/>
                          </a:solidFill>
                          <a:effectLst/>
                          <a:latin typeface="+mn-lt"/>
                          <a:ea typeface="MS Mincho"/>
                          <a:cs typeface="Times New Roman"/>
                        </a:rPr>
                        <a:t>first-ever End of Task Workshop held April 2012 for Task 23</a:t>
                      </a:r>
                      <a:endParaRPr lang="en-US" sz="1000" kern="1200" dirty="0">
                        <a:solidFill>
                          <a:schemeClr val="tx1"/>
                        </a:solidFill>
                        <a:effectLst/>
                        <a:latin typeface="+mn-lt"/>
                        <a:ea typeface="MS Mincho"/>
                        <a:cs typeface="Times New Roman"/>
                      </a:endParaRPr>
                    </a:p>
                  </a:txBody>
                  <a:tcPr marL="72000" marR="72000" marT="36000" marB="3600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526853035"/>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0000" y="360000"/>
            <a:ext cx="8424000" cy="792000"/>
          </a:xfrm>
        </p:spPr>
        <p:txBody>
          <a:bodyPr/>
          <a:lstStyle/>
          <a:p>
            <a:r>
              <a:rPr lang="en-US" dirty="0" smtClean="0"/>
              <a:t>Success Stories: Task 24 to Task 31</a:t>
            </a:r>
            <a:endParaRPr lang="de-CH" dirty="0"/>
          </a:p>
        </p:txBody>
      </p:sp>
      <p:graphicFrame>
        <p:nvGraphicFramePr>
          <p:cNvPr id="4" name="Table 5"/>
          <p:cNvGraphicFramePr>
            <a:graphicFrameLocks noGrp="1"/>
          </p:cNvGraphicFramePr>
          <p:nvPr>
            <p:extLst>
              <p:ext uri="{D42A27DB-BD31-4B8C-83A1-F6EECF244321}">
                <p14:modId xmlns:p14="http://schemas.microsoft.com/office/powerpoint/2010/main" val="186291748"/>
              </p:ext>
            </p:extLst>
          </p:nvPr>
        </p:nvGraphicFramePr>
        <p:xfrm>
          <a:off x="323410" y="980659"/>
          <a:ext cx="8388580" cy="4873309"/>
        </p:xfrm>
        <a:graphic>
          <a:graphicData uri="http://schemas.openxmlformats.org/drawingml/2006/table">
            <a:tbl>
              <a:tblPr firstRow="1" firstCol="1" lastRow="1" lastCol="1" bandRow="1" bandCol="1"/>
              <a:tblGrid>
                <a:gridCol w="1648299"/>
                <a:gridCol w="6740281"/>
              </a:tblGrid>
              <a:tr h="267953">
                <a:tc gridSpan="2">
                  <a:txBody>
                    <a:bodyPr/>
                    <a:lstStyle/>
                    <a:p>
                      <a:pPr marL="0" marR="0">
                        <a:lnSpc>
                          <a:spcPct val="100000"/>
                        </a:lnSpc>
                        <a:spcBef>
                          <a:spcPts val="0"/>
                        </a:spcBef>
                        <a:spcAft>
                          <a:spcPts val="0"/>
                        </a:spcAft>
                      </a:pPr>
                      <a:r>
                        <a:rPr lang="en-US" sz="1000" b="1" dirty="0" smtClean="0">
                          <a:solidFill>
                            <a:schemeClr val="bg1"/>
                          </a:solidFill>
                          <a:effectLst/>
                          <a:latin typeface="+mn-lt"/>
                          <a:ea typeface="Times New Roman"/>
                        </a:rPr>
                        <a:t>Collaborative R,D&amp;D</a:t>
                      </a:r>
                      <a:r>
                        <a:rPr lang="en-US" sz="1000" b="1" baseline="0" dirty="0" smtClean="0">
                          <a:solidFill>
                            <a:schemeClr val="bg1"/>
                          </a:solidFill>
                          <a:effectLst/>
                          <a:latin typeface="+mn-lt"/>
                          <a:ea typeface="Times New Roman"/>
                        </a:rPr>
                        <a:t>  Theme and Awareness, Understanding &amp; Acceptance of Hydrogen Theme</a:t>
                      </a:r>
                      <a:endParaRPr lang="en-US" sz="1000" b="1" dirty="0" smtClean="0">
                        <a:solidFill>
                          <a:schemeClr val="bg1"/>
                        </a:solidFill>
                        <a:effectLst/>
                        <a:latin typeface="+mn-lt"/>
                        <a:ea typeface="Times New Roman"/>
                      </a:endParaRPr>
                    </a:p>
                  </a:txBody>
                  <a:tcPr marL="72000" marR="72000" marT="36000" marB="3600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6699"/>
                    </a:solidFill>
                  </a:tcPr>
                </a:tc>
                <a:tc hMerge="1">
                  <a:txBody>
                    <a:bodyPr/>
                    <a:lstStyle/>
                    <a:p>
                      <a:endParaRPr lang="en-US"/>
                    </a:p>
                  </a:txBody>
                  <a:tcPr/>
                </a:tc>
              </a:tr>
              <a:tr h="267953">
                <a:tc>
                  <a:txBody>
                    <a:bodyPr/>
                    <a:lstStyle/>
                    <a:p>
                      <a:pPr marL="0" marR="0">
                        <a:lnSpc>
                          <a:spcPct val="100000"/>
                        </a:lnSpc>
                        <a:spcBef>
                          <a:spcPts val="0"/>
                        </a:spcBef>
                        <a:spcAft>
                          <a:spcPts val="0"/>
                        </a:spcAft>
                      </a:pPr>
                      <a:r>
                        <a:rPr lang="en-US" sz="1000" b="1" dirty="0" smtClean="0">
                          <a:solidFill>
                            <a:srgbClr val="006699"/>
                          </a:solidFill>
                          <a:effectLst/>
                          <a:latin typeface="+mn-lt"/>
                          <a:ea typeface="MS Mincho"/>
                          <a:cs typeface="Times New Roman"/>
                        </a:rPr>
                        <a:t>TASK </a:t>
                      </a:r>
                      <a:endParaRPr lang="en-US" sz="1000" b="1" dirty="0">
                        <a:solidFill>
                          <a:srgbClr val="006699"/>
                        </a:solidFill>
                        <a:effectLst/>
                        <a:latin typeface="+mn-lt"/>
                        <a:ea typeface="Times New Roman"/>
                      </a:endParaRPr>
                    </a:p>
                  </a:txBody>
                  <a:tcPr marL="72000" marR="72000" marT="36000" marB="360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0000"/>
                        </a:lnSpc>
                        <a:spcBef>
                          <a:spcPts val="0"/>
                        </a:spcBef>
                        <a:spcAft>
                          <a:spcPts val="0"/>
                        </a:spcAft>
                      </a:pPr>
                      <a:r>
                        <a:rPr lang="en-US" sz="1000" b="1" dirty="0" smtClean="0">
                          <a:solidFill>
                            <a:srgbClr val="006699"/>
                          </a:solidFill>
                          <a:effectLst/>
                          <a:latin typeface="+mn-lt"/>
                          <a:ea typeface="MS Mincho"/>
                          <a:cs typeface="Times New Roman"/>
                        </a:rPr>
                        <a:t>SUCCESS STORIES IN COMPLETED TERM</a:t>
                      </a:r>
                      <a:endParaRPr lang="en-US" sz="1000" b="1" dirty="0">
                        <a:solidFill>
                          <a:srgbClr val="006699"/>
                        </a:solidFill>
                        <a:effectLst/>
                        <a:latin typeface="+mn-lt"/>
                        <a:ea typeface="Times New Roman"/>
                      </a:endParaRPr>
                    </a:p>
                  </a:txBody>
                  <a:tcPr marL="72000" marR="72000" marT="36000" marB="360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r>
              <a:tr h="813890">
                <a:tc>
                  <a:txBody>
                    <a:bodyPr/>
                    <a:lstStyle/>
                    <a:p>
                      <a:pPr marL="0" marR="0" lvl="0" indent="0">
                        <a:lnSpc>
                          <a:spcPct val="100000"/>
                        </a:lnSpc>
                        <a:spcBef>
                          <a:spcPts val="0"/>
                        </a:spcBef>
                        <a:spcAft>
                          <a:spcPts val="0"/>
                        </a:spcAft>
                        <a:buFontTx/>
                        <a:buNone/>
                      </a:pPr>
                      <a:r>
                        <a:rPr lang="en-US" sz="1000" dirty="0">
                          <a:solidFill>
                            <a:srgbClr val="F8F8F8"/>
                          </a:solidFill>
                          <a:effectLst/>
                          <a:latin typeface="+mn-lt"/>
                          <a:ea typeface="Times New Roman"/>
                          <a:cs typeface="Times New Roman"/>
                        </a:rPr>
                        <a:t>Task </a:t>
                      </a:r>
                      <a:r>
                        <a:rPr lang="en-US" sz="1000" dirty="0" smtClean="0">
                          <a:solidFill>
                            <a:srgbClr val="F8F8F8"/>
                          </a:solidFill>
                          <a:effectLst/>
                          <a:latin typeface="+mn-lt"/>
                          <a:ea typeface="Times New Roman"/>
                          <a:cs typeface="Times New Roman"/>
                        </a:rPr>
                        <a:t>24</a:t>
                      </a:r>
                      <a:r>
                        <a:rPr lang="en-US" sz="1000" baseline="0" dirty="0" smtClean="0">
                          <a:solidFill>
                            <a:srgbClr val="F8F8F8"/>
                          </a:solidFill>
                          <a:effectLst/>
                          <a:latin typeface="+mn-lt"/>
                          <a:ea typeface="Times New Roman"/>
                          <a:cs typeface="Times New Roman"/>
                        </a:rPr>
                        <a:t> </a:t>
                      </a:r>
                      <a:r>
                        <a:rPr lang="en-US" sz="1000" dirty="0" smtClean="0">
                          <a:solidFill>
                            <a:srgbClr val="F8F8F8"/>
                          </a:solidFill>
                          <a:effectLst/>
                          <a:latin typeface="+mn-lt"/>
                          <a:ea typeface="Times New Roman"/>
                          <a:cs typeface="Times New Roman"/>
                        </a:rPr>
                        <a:t>Wind </a:t>
                      </a:r>
                      <a:r>
                        <a:rPr lang="en-US" sz="1000" dirty="0">
                          <a:solidFill>
                            <a:srgbClr val="F8F8F8"/>
                          </a:solidFill>
                          <a:effectLst/>
                          <a:latin typeface="+mn-lt"/>
                          <a:ea typeface="Times New Roman"/>
                          <a:cs typeface="Times New Roman"/>
                        </a:rPr>
                        <a:t>Energy and Hydrogen </a:t>
                      </a:r>
                      <a:r>
                        <a:rPr lang="en-US" sz="1000" dirty="0" smtClean="0">
                          <a:solidFill>
                            <a:srgbClr val="F8F8F8"/>
                          </a:solidFill>
                          <a:effectLst/>
                          <a:latin typeface="+mn-lt"/>
                          <a:ea typeface="Times New Roman"/>
                          <a:cs typeface="Times New Roman"/>
                        </a:rPr>
                        <a:t>Integration</a:t>
                      </a:r>
                      <a:endParaRPr lang="en-US" sz="1000" dirty="0">
                        <a:solidFill>
                          <a:srgbClr val="F8F8F8"/>
                        </a:solidFill>
                        <a:effectLst/>
                        <a:latin typeface="+mn-lt"/>
                        <a:ea typeface="Times New Roman"/>
                        <a:cs typeface="Times New Roman"/>
                      </a:endParaRPr>
                    </a:p>
                  </a:txBody>
                  <a:tcPr marL="72000" marR="72000" marT="36000" marB="3600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6699"/>
                    </a:solidFill>
                  </a:tcPr>
                </a:tc>
                <a:tc>
                  <a:txBody>
                    <a:bodyPr/>
                    <a:lstStyle/>
                    <a:p>
                      <a:pPr marL="192405" marR="0" indent="-171450">
                        <a:lnSpc>
                          <a:spcPct val="100000"/>
                        </a:lnSpc>
                        <a:spcBef>
                          <a:spcPts val="0"/>
                        </a:spcBef>
                        <a:spcAft>
                          <a:spcPts val="0"/>
                        </a:spcAft>
                        <a:buFont typeface="Arial" panose="020B0604020202020204" pitchFamily="34" charset="0"/>
                        <a:buChar char="•"/>
                      </a:pPr>
                      <a:r>
                        <a:rPr lang="en-US" sz="1000" kern="1200" dirty="0">
                          <a:solidFill>
                            <a:schemeClr val="tx1"/>
                          </a:solidFill>
                          <a:effectLst/>
                          <a:latin typeface="+mn-lt"/>
                          <a:ea typeface="MS Mincho"/>
                          <a:cs typeface="Times New Roman"/>
                        </a:rPr>
                        <a:t>Final Report expanded the body of knowledge on integration of hydrogen and wind energy, detailing its potential for overcoming the intermittent availability of the wind resources in both grid-connected and stand-alone applications and making the case for hydrogen as a storage option.</a:t>
                      </a:r>
                    </a:p>
                    <a:p>
                      <a:pPr marL="192405" marR="0" indent="-171450">
                        <a:lnSpc>
                          <a:spcPct val="100000"/>
                        </a:lnSpc>
                        <a:spcBef>
                          <a:spcPts val="0"/>
                        </a:spcBef>
                        <a:spcAft>
                          <a:spcPts val="0"/>
                        </a:spcAft>
                        <a:buFont typeface="Arial" panose="020B0604020202020204" pitchFamily="34" charset="0"/>
                        <a:buChar char="•"/>
                      </a:pPr>
                      <a:r>
                        <a:rPr lang="en-US" sz="1000" kern="1200" dirty="0">
                          <a:solidFill>
                            <a:schemeClr val="tx1"/>
                          </a:solidFill>
                          <a:effectLst/>
                          <a:latin typeface="+mn-lt"/>
                          <a:ea typeface="MS Mincho"/>
                          <a:cs typeface="Times New Roman"/>
                        </a:rPr>
                        <a:t>ITHER Project, a Task 24 Project, won IEA HIA Project Prize award</a:t>
                      </a:r>
                    </a:p>
                  </a:txBody>
                  <a:tcPr marL="72000" marR="72000" marT="36000" marB="3600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r>
              <a:tr h="631911">
                <a:tc>
                  <a:txBody>
                    <a:bodyPr/>
                    <a:lstStyle/>
                    <a:p>
                      <a:pPr marL="0" marR="0" lvl="0" indent="0">
                        <a:lnSpc>
                          <a:spcPct val="100000"/>
                        </a:lnSpc>
                        <a:spcBef>
                          <a:spcPts val="0"/>
                        </a:spcBef>
                        <a:spcAft>
                          <a:spcPts val="0"/>
                        </a:spcAft>
                        <a:buFontTx/>
                        <a:buNone/>
                      </a:pPr>
                      <a:r>
                        <a:rPr lang="en-US" sz="1000" dirty="0">
                          <a:solidFill>
                            <a:srgbClr val="F8F8F8"/>
                          </a:solidFill>
                          <a:effectLst/>
                          <a:latin typeface="+mn-lt"/>
                          <a:ea typeface="Times New Roman"/>
                          <a:cs typeface="Times New Roman"/>
                        </a:rPr>
                        <a:t>Task </a:t>
                      </a:r>
                      <a:r>
                        <a:rPr lang="en-US" sz="1000" dirty="0" smtClean="0">
                          <a:solidFill>
                            <a:srgbClr val="F8F8F8"/>
                          </a:solidFill>
                          <a:effectLst/>
                          <a:latin typeface="+mn-lt"/>
                          <a:ea typeface="Times New Roman"/>
                          <a:cs typeface="Times New Roman"/>
                        </a:rPr>
                        <a:t>25</a:t>
                      </a:r>
                      <a:r>
                        <a:rPr lang="en-US" sz="1000" baseline="0" dirty="0" smtClean="0">
                          <a:solidFill>
                            <a:srgbClr val="F8F8F8"/>
                          </a:solidFill>
                          <a:effectLst/>
                          <a:latin typeface="+mn-lt"/>
                          <a:ea typeface="Times New Roman"/>
                          <a:cs typeface="Times New Roman"/>
                        </a:rPr>
                        <a:t> </a:t>
                      </a:r>
                      <a:r>
                        <a:rPr lang="en-US" sz="1000" dirty="0" smtClean="0">
                          <a:solidFill>
                            <a:srgbClr val="F8F8F8"/>
                          </a:solidFill>
                          <a:effectLst/>
                          <a:latin typeface="+mn-lt"/>
                          <a:ea typeface="Times New Roman"/>
                          <a:cs typeface="Times New Roman"/>
                        </a:rPr>
                        <a:t>High </a:t>
                      </a:r>
                      <a:r>
                        <a:rPr lang="en-US" sz="1000" dirty="0">
                          <a:solidFill>
                            <a:srgbClr val="F8F8F8"/>
                          </a:solidFill>
                          <a:effectLst/>
                          <a:latin typeface="+mn-lt"/>
                          <a:ea typeface="Times New Roman"/>
                          <a:cs typeface="Times New Roman"/>
                        </a:rPr>
                        <a:t>Temperature </a:t>
                      </a:r>
                      <a:r>
                        <a:rPr lang="en-US" sz="1000" dirty="0" smtClean="0">
                          <a:solidFill>
                            <a:srgbClr val="F8F8F8"/>
                          </a:solidFill>
                          <a:effectLst/>
                          <a:latin typeface="+mn-lt"/>
                          <a:ea typeface="Times New Roman"/>
                          <a:cs typeface="Times New Roman"/>
                        </a:rPr>
                        <a:t/>
                      </a:r>
                      <a:br>
                        <a:rPr lang="en-US" sz="1000" dirty="0" smtClean="0">
                          <a:solidFill>
                            <a:srgbClr val="F8F8F8"/>
                          </a:solidFill>
                          <a:effectLst/>
                          <a:latin typeface="+mn-lt"/>
                          <a:ea typeface="Times New Roman"/>
                          <a:cs typeface="Times New Roman"/>
                        </a:rPr>
                      </a:br>
                      <a:r>
                        <a:rPr lang="en-US" sz="1000" dirty="0" smtClean="0">
                          <a:solidFill>
                            <a:srgbClr val="F8F8F8"/>
                          </a:solidFill>
                          <a:effectLst/>
                          <a:latin typeface="+mn-lt"/>
                          <a:ea typeface="Times New Roman"/>
                          <a:cs typeface="Times New Roman"/>
                        </a:rPr>
                        <a:t>Production </a:t>
                      </a:r>
                      <a:r>
                        <a:rPr lang="en-US" sz="1000" dirty="0">
                          <a:solidFill>
                            <a:srgbClr val="F8F8F8"/>
                          </a:solidFill>
                          <a:effectLst/>
                          <a:latin typeface="+mn-lt"/>
                          <a:ea typeface="Times New Roman"/>
                          <a:cs typeface="Times New Roman"/>
                        </a:rPr>
                        <a:t>of </a:t>
                      </a:r>
                      <a:r>
                        <a:rPr lang="en-US" sz="1000" dirty="0" smtClean="0">
                          <a:solidFill>
                            <a:srgbClr val="F8F8F8"/>
                          </a:solidFill>
                          <a:effectLst/>
                          <a:latin typeface="+mn-lt"/>
                          <a:ea typeface="Times New Roman"/>
                          <a:cs typeface="Times New Roman"/>
                        </a:rPr>
                        <a:t>H2</a:t>
                      </a:r>
                      <a:endParaRPr lang="en-US" sz="1000" dirty="0">
                        <a:solidFill>
                          <a:srgbClr val="F8F8F8"/>
                        </a:solidFill>
                        <a:effectLst/>
                        <a:latin typeface="+mn-lt"/>
                        <a:ea typeface="Times New Roman"/>
                        <a:cs typeface="Times New Roman"/>
                      </a:endParaRPr>
                    </a:p>
                  </a:txBody>
                  <a:tcPr marL="72000" marR="72000" marT="36000" marB="3600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6699"/>
                    </a:solidFill>
                  </a:tcPr>
                </a:tc>
                <a:tc>
                  <a:txBody>
                    <a:bodyPr/>
                    <a:lstStyle/>
                    <a:p>
                      <a:pPr marL="192405" marR="0" indent="-171450" algn="l" defTabSz="914400" rtl="0" eaLnBrk="1" latinLnBrk="0" hangingPunct="1">
                        <a:lnSpc>
                          <a:spcPct val="100000"/>
                        </a:lnSpc>
                        <a:spcBef>
                          <a:spcPts val="0"/>
                        </a:spcBef>
                        <a:spcAft>
                          <a:spcPts val="0"/>
                        </a:spcAft>
                        <a:buFont typeface="Arial" panose="020B0604020202020204" pitchFamily="34" charset="0"/>
                        <a:buChar char="•"/>
                      </a:pPr>
                      <a:r>
                        <a:rPr lang="en-US" sz="1000" kern="1200" dirty="0">
                          <a:solidFill>
                            <a:schemeClr val="tx1"/>
                          </a:solidFill>
                          <a:effectLst/>
                          <a:latin typeface="+mn-lt"/>
                          <a:ea typeface="MS Mincho"/>
                          <a:cs typeface="Times New Roman"/>
                        </a:rPr>
                        <a:t>Identified promising technologies via multi-criteria analysis results: </a:t>
                      </a:r>
                      <a:r>
                        <a:rPr lang="en-US" sz="1000" kern="1200" dirty="0" err="1">
                          <a:solidFill>
                            <a:schemeClr val="tx1"/>
                          </a:solidFill>
                          <a:effectLst/>
                          <a:latin typeface="+mn-lt"/>
                          <a:ea typeface="MS Mincho"/>
                          <a:cs typeface="Times New Roman"/>
                        </a:rPr>
                        <a:t>HyS</a:t>
                      </a:r>
                      <a:r>
                        <a:rPr lang="en-US" sz="1000" kern="1200" dirty="0">
                          <a:solidFill>
                            <a:schemeClr val="tx1"/>
                          </a:solidFill>
                          <a:effectLst/>
                          <a:latin typeface="+mn-lt"/>
                          <a:ea typeface="MS Mincho"/>
                          <a:cs typeface="Times New Roman"/>
                        </a:rPr>
                        <a:t> Nuclear, HTSE nuclear, HTSE solar </a:t>
                      </a:r>
                      <a:r>
                        <a:rPr lang="en-US" sz="1000" kern="1200" dirty="0" err="1">
                          <a:solidFill>
                            <a:schemeClr val="tx1"/>
                          </a:solidFill>
                          <a:effectLst/>
                          <a:latin typeface="+mn-lt"/>
                          <a:ea typeface="MS Mincho"/>
                          <a:cs typeface="Times New Roman"/>
                        </a:rPr>
                        <a:t>HyS</a:t>
                      </a:r>
                      <a:r>
                        <a:rPr lang="en-US" sz="1000" kern="1200" dirty="0">
                          <a:solidFill>
                            <a:schemeClr val="tx1"/>
                          </a:solidFill>
                          <a:effectLst/>
                          <a:latin typeface="+mn-lt"/>
                          <a:ea typeface="MS Mincho"/>
                          <a:cs typeface="Times New Roman"/>
                        </a:rPr>
                        <a:t> </a:t>
                      </a:r>
                      <a:r>
                        <a:rPr lang="en-US" sz="1000" kern="1200" dirty="0" smtClean="0">
                          <a:solidFill>
                            <a:schemeClr val="tx1"/>
                          </a:solidFill>
                          <a:effectLst/>
                          <a:latin typeface="+mn-lt"/>
                          <a:ea typeface="MS Mincho"/>
                          <a:cs typeface="Times New Roman"/>
                        </a:rPr>
                        <a:t>solar</a:t>
                      </a:r>
                    </a:p>
                    <a:p>
                      <a:pPr marL="192405" marR="0" indent="-171450" algn="l" defTabSz="914400" rtl="0" eaLnBrk="1" latinLnBrk="0" hangingPunct="1">
                        <a:lnSpc>
                          <a:spcPct val="100000"/>
                        </a:lnSpc>
                        <a:spcBef>
                          <a:spcPts val="0"/>
                        </a:spcBef>
                        <a:spcAft>
                          <a:spcPts val="0"/>
                        </a:spcAft>
                        <a:buFont typeface="Arial" panose="020B0604020202020204" pitchFamily="34" charset="0"/>
                        <a:buChar char="•"/>
                      </a:pPr>
                      <a:r>
                        <a:rPr lang="en-US" sz="1000" kern="1200" dirty="0" smtClean="0">
                          <a:solidFill>
                            <a:schemeClr val="tx1"/>
                          </a:solidFill>
                          <a:effectLst/>
                          <a:latin typeface="+mn-lt"/>
                          <a:ea typeface="MS Mincho"/>
                          <a:cs typeface="Times New Roman"/>
                        </a:rPr>
                        <a:t>Produced </a:t>
                      </a:r>
                      <a:r>
                        <a:rPr lang="en-US" sz="1000" kern="1200" dirty="0">
                          <a:solidFill>
                            <a:schemeClr val="tx1"/>
                          </a:solidFill>
                          <a:effectLst/>
                          <a:latin typeface="+mn-lt"/>
                          <a:ea typeface="MS Mincho"/>
                          <a:cs typeface="Times New Roman"/>
                        </a:rPr>
                        <a:t>summary sheets on high temperature processes </a:t>
                      </a:r>
                    </a:p>
                  </a:txBody>
                  <a:tcPr marL="72000" marR="72000" marT="36000" marB="3600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r>
              <a:tr h="631911">
                <a:tc>
                  <a:txBody>
                    <a:bodyPr/>
                    <a:lstStyle/>
                    <a:p>
                      <a:pPr marL="0" marR="0" lvl="0" indent="0">
                        <a:lnSpc>
                          <a:spcPct val="100000"/>
                        </a:lnSpc>
                        <a:spcBef>
                          <a:spcPts val="0"/>
                        </a:spcBef>
                        <a:spcAft>
                          <a:spcPts val="0"/>
                        </a:spcAft>
                        <a:buFontTx/>
                        <a:buNone/>
                      </a:pPr>
                      <a:r>
                        <a:rPr lang="en-US" sz="1000" dirty="0">
                          <a:solidFill>
                            <a:srgbClr val="F8F8F8"/>
                          </a:solidFill>
                          <a:effectLst/>
                          <a:latin typeface="+mn-lt"/>
                          <a:ea typeface="Times New Roman"/>
                          <a:cs typeface="Times New Roman"/>
                        </a:rPr>
                        <a:t>Task </a:t>
                      </a:r>
                      <a:r>
                        <a:rPr lang="en-US" sz="1000" dirty="0" smtClean="0">
                          <a:solidFill>
                            <a:srgbClr val="F8F8F8"/>
                          </a:solidFill>
                          <a:effectLst/>
                          <a:latin typeface="+mn-lt"/>
                          <a:ea typeface="Times New Roman"/>
                          <a:cs typeface="Times New Roman"/>
                        </a:rPr>
                        <a:t>26</a:t>
                      </a:r>
                      <a:r>
                        <a:rPr lang="en-US" sz="1000" baseline="0" dirty="0" smtClean="0">
                          <a:solidFill>
                            <a:srgbClr val="F8F8F8"/>
                          </a:solidFill>
                          <a:effectLst/>
                          <a:latin typeface="+mn-lt"/>
                          <a:ea typeface="Times New Roman"/>
                          <a:cs typeface="Times New Roman"/>
                        </a:rPr>
                        <a:t> </a:t>
                      </a:r>
                      <a:r>
                        <a:rPr lang="en-US" sz="1000" dirty="0" smtClean="0">
                          <a:solidFill>
                            <a:srgbClr val="F8F8F8"/>
                          </a:solidFill>
                          <a:effectLst/>
                          <a:latin typeface="+mn-lt"/>
                          <a:ea typeface="Times New Roman"/>
                          <a:cs typeface="Times New Roman"/>
                        </a:rPr>
                        <a:t>Advanced </a:t>
                      </a:r>
                      <a:r>
                        <a:rPr lang="en-US" sz="1000" dirty="0">
                          <a:solidFill>
                            <a:srgbClr val="F8F8F8"/>
                          </a:solidFill>
                          <a:effectLst/>
                          <a:latin typeface="+mn-lt"/>
                          <a:ea typeface="Times New Roman"/>
                          <a:cs typeface="Times New Roman"/>
                        </a:rPr>
                        <a:t>Materials for </a:t>
                      </a:r>
                      <a:r>
                        <a:rPr lang="en-US" sz="1000" dirty="0" err="1">
                          <a:solidFill>
                            <a:srgbClr val="F8F8F8"/>
                          </a:solidFill>
                          <a:effectLst/>
                          <a:latin typeface="+mn-lt"/>
                          <a:ea typeface="Times New Roman"/>
                          <a:cs typeface="Times New Roman"/>
                        </a:rPr>
                        <a:t>WaterPhotolysis</a:t>
                      </a:r>
                      <a:endParaRPr lang="en-US" sz="1000" dirty="0">
                        <a:solidFill>
                          <a:srgbClr val="F8F8F8"/>
                        </a:solidFill>
                        <a:effectLst/>
                        <a:latin typeface="+mn-lt"/>
                        <a:ea typeface="Times New Roman"/>
                        <a:cs typeface="Times New Roman"/>
                      </a:endParaRPr>
                    </a:p>
                  </a:txBody>
                  <a:tcPr marL="72000" marR="72000" marT="36000" marB="3600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6699"/>
                    </a:solidFill>
                  </a:tcPr>
                </a:tc>
                <a:tc>
                  <a:txBody>
                    <a:bodyPr/>
                    <a:lstStyle/>
                    <a:p>
                      <a:pPr marL="192405" marR="0" indent="-171450">
                        <a:lnSpc>
                          <a:spcPct val="100000"/>
                        </a:lnSpc>
                        <a:spcBef>
                          <a:spcPts val="0"/>
                        </a:spcBef>
                        <a:spcAft>
                          <a:spcPts val="0"/>
                        </a:spcAft>
                        <a:buFont typeface="Arial" panose="020B0604020202020204" pitchFamily="34" charset="0"/>
                        <a:buChar char="•"/>
                      </a:pPr>
                      <a:r>
                        <a:rPr lang="en-US" sz="1000" kern="1200" dirty="0">
                          <a:solidFill>
                            <a:schemeClr val="tx1"/>
                          </a:solidFill>
                          <a:effectLst/>
                          <a:latin typeface="+mn-lt"/>
                          <a:ea typeface="MS Mincho"/>
                          <a:cs typeface="Times New Roman"/>
                        </a:rPr>
                        <a:t>Two seminal books on PEC hydrogen production comprised of chapter contributions from the international experts in this field.</a:t>
                      </a:r>
                    </a:p>
                  </a:txBody>
                  <a:tcPr marL="72000" marR="72000" marT="36000" marB="3600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r>
              <a:tr h="631911">
                <a:tc>
                  <a:txBody>
                    <a:bodyPr/>
                    <a:lstStyle/>
                    <a:p>
                      <a:pPr marL="0" marR="0" lvl="0" indent="0">
                        <a:lnSpc>
                          <a:spcPct val="100000"/>
                        </a:lnSpc>
                        <a:spcBef>
                          <a:spcPts val="0"/>
                        </a:spcBef>
                        <a:spcAft>
                          <a:spcPts val="0"/>
                        </a:spcAft>
                        <a:buFontTx/>
                        <a:buNone/>
                      </a:pPr>
                      <a:r>
                        <a:rPr lang="en-US" sz="1000" dirty="0">
                          <a:solidFill>
                            <a:srgbClr val="F8F8F8"/>
                          </a:solidFill>
                          <a:effectLst/>
                          <a:latin typeface="+mn-lt"/>
                          <a:ea typeface="Times New Roman"/>
                          <a:cs typeface="Times New Roman"/>
                        </a:rPr>
                        <a:t>Task </a:t>
                      </a:r>
                      <a:r>
                        <a:rPr lang="en-US" sz="1000" dirty="0" smtClean="0">
                          <a:solidFill>
                            <a:srgbClr val="F8F8F8"/>
                          </a:solidFill>
                          <a:effectLst/>
                          <a:latin typeface="+mn-lt"/>
                          <a:ea typeface="Times New Roman"/>
                          <a:cs typeface="Times New Roman"/>
                        </a:rPr>
                        <a:t>28</a:t>
                      </a:r>
                      <a:r>
                        <a:rPr lang="en-US" sz="1000" baseline="0" dirty="0" smtClean="0">
                          <a:solidFill>
                            <a:srgbClr val="F8F8F8"/>
                          </a:solidFill>
                          <a:effectLst/>
                          <a:latin typeface="+mn-lt"/>
                          <a:ea typeface="Times New Roman"/>
                          <a:cs typeface="Times New Roman"/>
                        </a:rPr>
                        <a:t> </a:t>
                      </a:r>
                      <a:r>
                        <a:rPr lang="en-US" sz="1000" dirty="0" smtClean="0">
                          <a:solidFill>
                            <a:srgbClr val="F8F8F8"/>
                          </a:solidFill>
                          <a:effectLst/>
                          <a:latin typeface="+mn-lt"/>
                          <a:ea typeface="Times New Roman"/>
                          <a:cs typeface="Times New Roman"/>
                        </a:rPr>
                        <a:t>Large </a:t>
                      </a:r>
                      <a:r>
                        <a:rPr lang="en-US" sz="1000" dirty="0">
                          <a:solidFill>
                            <a:srgbClr val="F8F8F8"/>
                          </a:solidFill>
                          <a:effectLst/>
                          <a:latin typeface="+mn-lt"/>
                          <a:ea typeface="Times New Roman"/>
                          <a:cs typeface="Times New Roman"/>
                        </a:rPr>
                        <a:t>Scale Hydrogen Delivery Infrastructure</a:t>
                      </a:r>
                    </a:p>
                  </a:txBody>
                  <a:tcPr marL="72000" marR="72000" marT="36000" marB="3600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6699"/>
                    </a:solidFill>
                  </a:tcPr>
                </a:tc>
                <a:tc>
                  <a:txBody>
                    <a:bodyPr/>
                    <a:lstStyle/>
                    <a:p>
                      <a:pPr marL="192405" marR="0" indent="-171450" algn="l" defTabSz="914400" rtl="0" eaLnBrk="1" latinLnBrk="0" hangingPunct="1">
                        <a:lnSpc>
                          <a:spcPct val="100000"/>
                        </a:lnSpc>
                        <a:spcBef>
                          <a:spcPts val="0"/>
                        </a:spcBef>
                        <a:spcAft>
                          <a:spcPts val="0"/>
                        </a:spcAft>
                        <a:buFont typeface="Arial" panose="020B0604020202020204" pitchFamily="34" charset="0"/>
                        <a:buChar char="•"/>
                      </a:pPr>
                      <a:r>
                        <a:rPr lang="en-US" sz="1000" kern="1200" dirty="0">
                          <a:solidFill>
                            <a:schemeClr val="tx1"/>
                          </a:solidFill>
                          <a:effectLst/>
                          <a:latin typeface="+mn-lt"/>
                          <a:ea typeface="MS Mincho"/>
                          <a:cs typeface="Times New Roman"/>
                        </a:rPr>
                        <a:t>Platform for all H2 industry stakeholders including energy companies and car OEMs </a:t>
                      </a:r>
                    </a:p>
                    <a:p>
                      <a:pPr marL="192405" marR="0" indent="-171450" algn="l" defTabSz="914400" rtl="0" eaLnBrk="1" latinLnBrk="0" hangingPunct="1">
                        <a:lnSpc>
                          <a:spcPct val="100000"/>
                        </a:lnSpc>
                        <a:spcBef>
                          <a:spcPts val="0"/>
                        </a:spcBef>
                        <a:spcAft>
                          <a:spcPts val="0"/>
                        </a:spcAft>
                        <a:buFont typeface="Arial" panose="020B0604020202020204" pitchFamily="34" charset="0"/>
                        <a:buChar char="•"/>
                      </a:pPr>
                      <a:r>
                        <a:rPr lang="en-US" sz="1000" kern="1200" dirty="0">
                          <a:solidFill>
                            <a:schemeClr val="tx1"/>
                          </a:solidFill>
                          <a:effectLst/>
                          <a:latin typeface="+mn-lt"/>
                          <a:ea typeface="MS Mincho"/>
                          <a:cs typeface="Times New Roman"/>
                        </a:rPr>
                        <a:t>Key messages on 1) status of H2 with Focus on Transport Applications and 2) H2 Distribution and Refueling Stations for Transport</a:t>
                      </a:r>
                    </a:p>
                  </a:txBody>
                  <a:tcPr marL="72000" marR="72000" marT="36000" marB="3600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r>
              <a:tr h="813890">
                <a:tc>
                  <a:txBody>
                    <a:bodyPr/>
                    <a:lstStyle/>
                    <a:p>
                      <a:pPr marL="0" marR="0" lvl="0" indent="0">
                        <a:lnSpc>
                          <a:spcPct val="100000"/>
                        </a:lnSpc>
                        <a:spcBef>
                          <a:spcPts val="0"/>
                        </a:spcBef>
                        <a:spcAft>
                          <a:spcPts val="0"/>
                        </a:spcAft>
                        <a:buFontTx/>
                        <a:buNone/>
                      </a:pPr>
                      <a:r>
                        <a:rPr lang="en-US" sz="1000" dirty="0">
                          <a:solidFill>
                            <a:srgbClr val="F8F8F8"/>
                          </a:solidFill>
                          <a:effectLst/>
                          <a:latin typeface="+mn-lt"/>
                          <a:ea typeface="Times New Roman"/>
                          <a:cs typeface="Times New Roman"/>
                        </a:rPr>
                        <a:t>Task </a:t>
                      </a:r>
                      <a:r>
                        <a:rPr lang="en-US" sz="1000" dirty="0" smtClean="0">
                          <a:solidFill>
                            <a:srgbClr val="F8F8F8"/>
                          </a:solidFill>
                          <a:effectLst/>
                          <a:latin typeface="+mn-lt"/>
                          <a:ea typeface="Times New Roman"/>
                          <a:cs typeface="Times New Roman"/>
                        </a:rPr>
                        <a:t>30</a:t>
                      </a:r>
                      <a:r>
                        <a:rPr lang="en-US" sz="1000" baseline="0" dirty="0" smtClean="0">
                          <a:solidFill>
                            <a:srgbClr val="F8F8F8"/>
                          </a:solidFill>
                          <a:effectLst/>
                          <a:latin typeface="+mn-lt"/>
                          <a:ea typeface="Times New Roman"/>
                          <a:cs typeface="Times New Roman"/>
                        </a:rPr>
                        <a:t> </a:t>
                      </a:r>
                      <a:r>
                        <a:rPr lang="en-US" sz="1000" dirty="0" smtClean="0">
                          <a:solidFill>
                            <a:srgbClr val="F8F8F8"/>
                          </a:solidFill>
                          <a:effectLst/>
                          <a:latin typeface="+mn-lt"/>
                          <a:ea typeface="Times New Roman"/>
                          <a:cs typeface="Times New Roman"/>
                        </a:rPr>
                        <a:t>Global </a:t>
                      </a:r>
                      <a:r>
                        <a:rPr lang="en-US" sz="1000" dirty="0">
                          <a:solidFill>
                            <a:srgbClr val="F8F8F8"/>
                          </a:solidFill>
                          <a:effectLst/>
                          <a:latin typeface="+mn-lt"/>
                          <a:ea typeface="Times New Roman"/>
                          <a:cs typeface="Times New Roman"/>
                        </a:rPr>
                        <a:t>Hydrogen Systems Analysis</a:t>
                      </a:r>
                    </a:p>
                  </a:txBody>
                  <a:tcPr marL="72000" marR="72000" marT="36000" marB="3600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6699"/>
                    </a:solidFill>
                  </a:tcPr>
                </a:tc>
                <a:tc>
                  <a:txBody>
                    <a:bodyPr/>
                    <a:lstStyle/>
                    <a:p>
                      <a:pPr marL="192405" marR="0" indent="-171450" algn="l" defTabSz="914400" rtl="0" eaLnBrk="1" latinLnBrk="0" hangingPunct="1">
                        <a:lnSpc>
                          <a:spcPct val="100000"/>
                        </a:lnSpc>
                        <a:spcBef>
                          <a:spcPts val="0"/>
                        </a:spcBef>
                        <a:spcAft>
                          <a:spcPts val="0"/>
                        </a:spcAft>
                        <a:buFont typeface="Arial" panose="020B0604020202020204" pitchFamily="34" charset="0"/>
                        <a:buChar char="•"/>
                      </a:pPr>
                      <a:r>
                        <a:rPr lang="en-US" sz="1000" kern="1200" dirty="0">
                          <a:solidFill>
                            <a:schemeClr val="tx1"/>
                          </a:solidFill>
                          <a:effectLst/>
                          <a:latin typeface="+mn-lt"/>
                          <a:ea typeface="MS Mincho"/>
                          <a:cs typeface="Times New Roman"/>
                        </a:rPr>
                        <a:t>Cooperation with IEA ETP analysis in place</a:t>
                      </a:r>
                    </a:p>
                    <a:p>
                      <a:pPr marL="192405" marR="0" indent="-171450" algn="l" defTabSz="914400" rtl="0" eaLnBrk="1" latinLnBrk="0" hangingPunct="1">
                        <a:lnSpc>
                          <a:spcPct val="100000"/>
                        </a:lnSpc>
                        <a:spcBef>
                          <a:spcPts val="0"/>
                        </a:spcBef>
                        <a:spcAft>
                          <a:spcPts val="0"/>
                        </a:spcAft>
                        <a:buFont typeface="Arial" panose="020B0604020202020204" pitchFamily="34" charset="0"/>
                        <a:buChar char="•"/>
                      </a:pPr>
                      <a:r>
                        <a:rPr lang="en-US" sz="1000" kern="1200" dirty="0">
                          <a:solidFill>
                            <a:schemeClr val="tx1"/>
                          </a:solidFill>
                          <a:effectLst/>
                          <a:latin typeface="+mn-lt"/>
                          <a:ea typeface="MS Mincho"/>
                          <a:cs typeface="Times New Roman"/>
                        </a:rPr>
                        <a:t>A Database and Handbook of worldwide Hydrogen Production potentials and costs by the year 2050.</a:t>
                      </a:r>
                    </a:p>
                    <a:p>
                      <a:pPr marL="192405" marR="0" indent="-171450" algn="l" defTabSz="914400" rtl="0" eaLnBrk="1" latinLnBrk="0" hangingPunct="1">
                        <a:lnSpc>
                          <a:spcPct val="100000"/>
                        </a:lnSpc>
                        <a:spcBef>
                          <a:spcPts val="0"/>
                        </a:spcBef>
                        <a:spcAft>
                          <a:spcPts val="0"/>
                        </a:spcAft>
                        <a:buFont typeface="Arial" panose="020B0604020202020204" pitchFamily="34" charset="0"/>
                        <a:buChar char="•"/>
                      </a:pPr>
                      <a:r>
                        <a:rPr lang="en-US" sz="1000" kern="1200" dirty="0">
                          <a:solidFill>
                            <a:schemeClr val="tx1"/>
                          </a:solidFill>
                          <a:effectLst/>
                          <a:latin typeface="+mn-lt"/>
                          <a:ea typeface="MS Mincho"/>
                          <a:cs typeface="Times New Roman"/>
                        </a:rPr>
                        <a:t>A Global Hydrogen Resource Study that looks at potential hydrogen resource in particular countries for the purpose of meeting potential long term hydrogen demand for fuel cell electric vehicles.</a:t>
                      </a:r>
                    </a:p>
                  </a:txBody>
                  <a:tcPr marL="72000" marR="72000" marT="36000" marB="3600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r>
              <a:tr h="813890">
                <a:tc>
                  <a:txBody>
                    <a:bodyPr/>
                    <a:lstStyle/>
                    <a:p>
                      <a:pPr marL="0" marR="0" lvl="0" indent="0">
                        <a:lnSpc>
                          <a:spcPct val="100000"/>
                        </a:lnSpc>
                        <a:spcBef>
                          <a:spcPts val="0"/>
                        </a:spcBef>
                        <a:spcAft>
                          <a:spcPts val="0"/>
                        </a:spcAft>
                        <a:buFontTx/>
                        <a:buNone/>
                      </a:pPr>
                      <a:r>
                        <a:rPr lang="en-US" sz="1000" dirty="0">
                          <a:solidFill>
                            <a:srgbClr val="F8F8F8"/>
                          </a:solidFill>
                          <a:effectLst/>
                          <a:latin typeface="+mn-lt"/>
                          <a:ea typeface="Times New Roman"/>
                          <a:cs typeface="Times New Roman"/>
                        </a:rPr>
                        <a:t>Task </a:t>
                      </a:r>
                      <a:r>
                        <a:rPr lang="en-US" sz="1000" dirty="0" smtClean="0">
                          <a:solidFill>
                            <a:srgbClr val="F8F8F8"/>
                          </a:solidFill>
                          <a:effectLst/>
                          <a:latin typeface="+mn-lt"/>
                          <a:ea typeface="Times New Roman"/>
                          <a:cs typeface="Times New Roman"/>
                        </a:rPr>
                        <a:t>31</a:t>
                      </a:r>
                      <a:r>
                        <a:rPr lang="en-US" sz="1000" baseline="0" dirty="0" smtClean="0">
                          <a:solidFill>
                            <a:srgbClr val="F8F8F8"/>
                          </a:solidFill>
                          <a:effectLst/>
                          <a:latin typeface="+mn-lt"/>
                          <a:ea typeface="Times New Roman"/>
                          <a:cs typeface="Times New Roman"/>
                        </a:rPr>
                        <a:t> </a:t>
                      </a:r>
                      <a:r>
                        <a:rPr lang="en-US" sz="1000" dirty="0" smtClean="0">
                          <a:solidFill>
                            <a:srgbClr val="F8F8F8"/>
                          </a:solidFill>
                          <a:effectLst/>
                          <a:latin typeface="+mn-lt"/>
                          <a:ea typeface="Times New Roman"/>
                          <a:cs typeface="Times New Roman"/>
                        </a:rPr>
                        <a:t>Hydrogen </a:t>
                      </a:r>
                      <a:r>
                        <a:rPr lang="en-US" sz="1000" dirty="0">
                          <a:solidFill>
                            <a:srgbClr val="F8F8F8"/>
                          </a:solidFill>
                          <a:effectLst/>
                          <a:latin typeface="+mn-lt"/>
                          <a:ea typeface="Times New Roman"/>
                          <a:cs typeface="Times New Roman"/>
                        </a:rPr>
                        <a:t>Safety</a:t>
                      </a:r>
                    </a:p>
                  </a:txBody>
                  <a:tcPr marL="72000" marR="72000" marT="36000" marB="3600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6699"/>
                    </a:solidFill>
                  </a:tcPr>
                </a:tc>
                <a:tc>
                  <a:txBody>
                    <a:bodyPr/>
                    <a:lstStyle/>
                    <a:p>
                      <a:pPr marL="192405" marR="0" indent="-171450" algn="l" defTabSz="914400" rtl="0" eaLnBrk="1" latinLnBrk="0" hangingPunct="1">
                        <a:lnSpc>
                          <a:spcPct val="100000"/>
                        </a:lnSpc>
                        <a:spcBef>
                          <a:spcPts val="0"/>
                        </a:spcBef>
                        <a:spcAft>
                          <a:spcPts val="0"/>
                        </a:spcAft>
                        <a:buFont typeface="Arial" panose="020B0604020202020204" pitchFamily="34" charset="0"/>
                        <a:buChar char="•"/>
                      </a:pPr>
                      <a:r>
                        <a:rPr lang="en-US" sz="1000" kern="1200" dirty="0">
                          <a:solidFill>
                            <a:schemeClr val="tx1"/>
                          </a:solidFill>
                          <a:effectLst/>
                          <a:latin typeface="+mn-lt"/>
                          <a:ea typeface="MS Mincho"/>
                          <a:cs typeface="Times New Roman"/>
                        </a:rPr>
                        <a:t>End of Task Workshop entitled A Hydrogen Safety Stakeholder Workshop: Sharing Knowledge, Celebrating Progress, Identifying Needs 2-3 October at the IEA HIA office in Bethesda, MD USA</a:t>
                      </a:r>
                    </a:p>
                    <a:p>
                      <a:pPr marL="192405" marR="0" indent="-171450" algn="l" defTabSz="914400" rtl="0" eaLnBrk="1" latinLnBrk="0" hangingPunct="1">
                        <a:lnSpc>
                          <a:spcPct val="100000"/>
                        </a:lnSpc>
                        <a:spcBef>
                          <a:spcPts val="0"/>
                        </a:spcBef>
                        <a:spcAft>
                          <a:spcPts val="0"/>
                        </a:spcAft>
                        <a:buFont typeface="Arial" panose="020B0604020202020204" pitchFamily="34" charset="0"/>
                        <a:buChar char="•"/>
                      </a:pPr>
                      <a:r>
                        <a:rPr lang="en-US" sz="1000" kern="1200" dirty="0">
                          <a:solidFill>
                            <a:schemeClr val="tx1"/>
                          </a:solidFill>
                          <a:effectLst/>
                          <a:latin typeface="+mn-lt"/>
                          <a:ea typeface="MS Mincho"/>
                          <a:cs typeface="Times New Roman"/>
                        </a:rPr>
                        <a:t>Significant contribution to global understanding of H2 safety through studies, databases and white papers laying the foundation for codes &amp; standards and commercialization</a:t>
                      </a:r>
                    </a:p>
                  </a:txBody>
                  <a:tcPr marL="72000" marR="72000" marT="36000" marB="3600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59240331"/>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ltLang="en-US" dirty="0" smtClean="0"/>
              <a:t>Success Stories IEA HIA wide</a:t>
            </a:r>
            <a:endParaRPr lang="de-CH" dirty="0"/>
          </a:p>
        </p:txBody>
      </p:sp>
      <p:sp>
        <p:nvSpPr>
          <p:cNvPr id="4" name="Textplatzhalter 3"/>
          <p:cNvSpPr>
            <a:spLocks noGrp="1"/>
          </p:cNvSpPr>
          <p:nvPr>
            <p:ph type="body" sz="quarter" idx="11"/>
          </p:nvPr>
        </p:nvSpPr>
        <p:spPr/>
        <p:txBody>
          <a:bodyPr/>
          <a:lstStyle/>
          <a:p>
            <a:r>
              <a:rPr lang="en-US" sz="1800" dirty="0" smtClean="0"/>
              <a:t>Growth of industry participation – 80 participants</a:t>
            </a:r>
          </a:p>
          <a:p>
            <a:r>
              <a:rPr lang="en-US" sz="1800" dirty="0" smtClean="0"/>
              <a:t>Admission of Industry sponsor members</a:t>
            </a:r>
          </a:p>
          <a:p>
            <a:r>
              <a:rPr lang="en-US" sz="1800" dirty="0" smtClean="0"/>
              <a:t>Development of systems analysis expertise </a:t>
            </a:r>
          </a:p>
          <a:p>
            <a:r>
              <a:rPr lang="en-US" sz="1800" dirty="0" smtClean="0"/>
              <a:t>Cooperation established with IEA analysis</a:t>
            </a:r>
          </a:p>
          <a:p>
            <a:r>
              <a:rPr lang="en-US" sz="1800" dirty="0" smtClean="0"/>
              <a:t>IEA Roadmap for H2 and Fuel Cells; H2 Chapter in ETP 2012</a:t>
            </a:r>
          </a:p>
          <a:p>
            <a:r>
              <a:rPr lang="en-US" sz="1800" dirty="0" smtClean="0"/>
              <a:t>Successful management of a large portfolio of tasks</a:t>
            </a:r>
          </a:p>
          <a:p>
            <a:r>
              <a:rPr lang="en-US" sz="1800" dirty="0" smtClean="0"/>
              <a:t>Steady and effective participation of </a:t>
            </a:r>
            <a:r>
              <a:rPr lang="en-US" sz="1800" dirty="0" err="1" smtClean="0"/>
              <a:t>ExCo</a:t>
            </a:r>
            <a:r>
              <a:rPr lang="en-US" sz="1800" dirty="0" smtClean="0"/>
              <a:t> Members and experts</a:t>
            </a:r>
          </a:p>
        </p:txBody>
      </p:sp>
      <p:sp>
        <p:nvSpPr>
          <p:cNvPr id="8" name="Rechteck 7"/>
          <p:cNvSpPr/>
          <p:nvPr/>
        </p:nvSpPr>
        <p:spPr>
          <a:xfrm>
            <a:off x="8783136" y="637630"/>
            <a:ext cx="360864" cy="5400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6" name="Picture 10"/>
          <p:cNvPicPr>
            <a:picLocks noChangeAspect="1"/>
          </p:cNvPicPr>
          <p:nvPr/>
        </p:nvPicPr>
        <p:blipFill>
          <a:blip r:embed="rId3" cstate="print"/>
          <a:srcRect/>
          <a:stretch>
            <a:fillRect/>
          </a:stretch>
        </p:blipFill>
        <p:spPr bwMode="auto">
          <a:xfrm>
            <a:off x="1979640" y="5013220"/>
            <a:ext cx="1068327" cy="324000"/>
          </a:xfrm>
          <a:prstGeom prst="rect">
            <a:avLst/>
          </a:prstGeom>
          <a:noFill/>
          <a:ln w="9525">
            <a:noFill/>
            <a:miter lim="800000"/>
            <a:headEnd/>
            <a:tailEnd/>
          </a:ln>
        </p:spPr>
      </p:pic>
      <p:pic>
        <p:nvPicPr>
          <p:cNvPr id="17" name="Picture 14" descr="http://1.bp.blogspot.com/_AcBUSVxs82w/SvQcw17X-sI/AAAAAAAAWH4/Pe-bgBAYlo8/s400/Royal_Dutch_Shell.jpg"/>
          <p:cNvPicPr>
            <a:picLocks noChangeAspect="1" noChangeArrowheads="1"/>
          </p:cNvPicPr>
          <p:nvPr/>
        </p:nvPicPr>
        <p:blipFill>
          <a:blip r:embed="rId4" cstate="print"/>
          <a:srcRect/>
          <a:stretch>
            <a:fillRect/>
          </a:stretch>
        </p:blipFill>
        <p:spPr bwMode="auto">
          <a:xfrm>
            <a:off x="3923910" y="5517340"/>
            <a:ext cx="415670" cy="360000"/>
          </a:xfrm>
          <a:prstGeom prst="rect">
            <a:avLst/>
          </a:prstGeom>
          <a:noFill/>
          <a:ln w="9525">
            <a:noFill/>
            <a:miter lim="800000"/>
            <a:headEnd/>
            <a:tailEnd/>
          </a:ln>
        </p:spPr>
      </p:pic>
      <p:pic>
        <p:nvPicPr>
          <p:cNvPr id="18" name="Picture 16" descr="http://www.mcs.anl.gov/~safro/images/anl_logo2.jpg"/>
          <p:cNvPicPr>
            <a:picLocks noChangeAspect="1" noChangeArrowheads="1"/>
          </p:cNvPicPr>
          <p:nvPr/>
        </p:nvPicPr>
        <p:blipFill>
          <a:blip r:embed="rId5" cstate="print"/>
          <a:srcRect/>
          <a:stretch>
            <a:fillRect/>
          </a:stretch>
        </p:blipFill>
        <p:spPr bwMode="auto">
          <a:xfrm>
            <a:off x="467430" y="4473190"/>
            <a:ext cx="863550" cy="324000"/>
          </a:xfrm>
          <a:prstGeom prst="rect">
            <a:avLst/>
          </a:prstGeom>
          <a:noFill/>
          <a:ln w="9525">
            <a:noFill/>
            <a:miter lim="800000"/>
            <a:headEnd/>
            <a:tailEnd/>
          </a:ln>
        </p:spPr>
      </p:pic>
      <p:pic>
        <p:nvPicPr>
          <p:cNvPr id="19" name="Picture 18" descr="http://www.protononsitescholarship.com/images/proton_onsite_only_resize.JPG"/>
          <p:cNvPicPr>
            <a:picLocks noChangeAspect="1" noChangeArrowheads="1"/>
          </p:cNvPicPr>
          <p:nvPr/>
        </p:nvPicPr>
        <p:blipFill>
          <a:blip r:embed="rId6" cstate="print"/>
          <a:srcRect/>
          <a:stretch>
            <a:fillRect/>
          </a:stretch>
        </p:blipFill>
        <p:spPr bwMode="auto">
          <a:xfrm>
            <a:off x="1763610" y="4473190"/>
            <a:ext cx="1329903" cy="324000"/>
          </a:xfrm>
          <a:prstGeom prst="rect">
            <a:avLst/>
          </a:prstGeom>
          <a:noFill/>
          <a:ln w="9525">
            <a:noFill/>
            <a:miter lim="800000"/>
            <a:headEnd/>
            <a:tailEnd/>
          </a:ln>
        </p:spPr>
      </p:pic>
      <p:pic>
        <p:nvPicPr>
          <p:cNvPr id="20" name="Picture 22" descr="http://upload.wikimedia.org/wikipedia/commons/thumb/6/65/Tokyo_gas_logo.svg/613px-Tokyo_gas_logo.svg.png"/>
          <p:cNvPicPr>
            <a:picLocks noChangeAspect="1" noChangeArrowheads="1"/>
          </p:cNvPicPr>
          <p:nvPr/>
        </p:nvPicPr>
        <p:blipFill>
          <a:blip r:embed="rId7" cstate="print"/>
          <a:srcRect/>
          <a:stretch>
            <a:fillRect/>
          </a:stretch>
        </p:blipFill>
        <p:spPr bwMode="auto">
          <a:xfrm>
            <a:off x="467430" y="5517290"/>
            <a:ext cx="1720608" cy="288000"/>
          </a:xfrm>
          <a:prstGeom prst="rect">
            <a:avLst/>
          </a:prstGeom>
          <a:noFill/>
          <a:ln w="9525">
            <a:noFill/>
            <a:miter lim="800000"/>
            <a:headEnd/>
            <a:tailEnd/>
          </a:ln>
        </p:spPr>
      </p:pic>
      <p:pic>
        <p:nvPicPr>
          <p:cNvPr id="21" name="Picture 24" descr="http://www.evolutiondome.co.uk/wp-content/uploads/2012/02/Nissan-logo.jpg"/>
          <p:cNvPicPr>
            <a:picLocks noChangeAspect="1" noChangeArrowheads="1"/>
          </p:cNvPicPr>
          <p:nvPr/>
        </p:nvPicPr>
        <p:blipFill>
          <a:blip r:embed="rId8" cstate="print"/>
          <a:srcRect/>
          <a:stretch>
            <a:fillRect/>
          </a:stretch>
        </p:blipFill>
        <p:spPr bwMode="auto">
          <a:xfrm>
            <a:off x="1907630" y="4002238"/>
            <a:ext cx="1512210" cy="218872"/>
          </a:xfrm>
          <a:prstGeom prst="rect">
            <a:avLst/>
          </a:prstGeom>
          <a:noFill/>
          <a:ln w="9525">
            <a:noFill/>
            <a:miter lim="800000"/>
            <a:headEnd/>
            <a:tailEnd/>
          </a:ln>
        </p:spPr>
      </p:pic>
      <p:pic>
        <p:nvPicPr>
          <p:cNvPr id="22" name="Picture 26" descr="http://lng17.cwcgroupevents.com/wp-content/uploads/2012/02/danish-gas-technology-centre.jpg"/>
          <p:cNvPicPr>
            <a:picLocks noChangeAspect="1" noChangeArrowheads="1"/>
          </p:cNvPicPr>
          <p:nvPr/>
        </p:nvPicPr>
        <p:blipFill>
          <a:blip r:embed="rId9" cstate="print"/>
          <a:srcRect/>
          <a:stretch>
            <a:fillRect/>
          </a:stretch>
        </p:blipFill>
        <p:spPr bwMode="auto">
          <a:xfrm>
            <a:off x="467430" y="5049270"/>
            <a:ext cx="720387" cy="324000"/>
          </a:xfrm>
          <a:prstGeom prst="rect">
            <a:avLst/>
          </a:prstGeom>
          <a:noFill/>
          <a:ln w="9525">
            <a:noFill/>
            <a:miter lim="800000"/>
            <a:headEnd/>
            <a:tailEnd/>
          </a:ln>
        </p:spPr>
      </p:pic>
      <p:pic>
        <p:nvPicPr>
          <p:cNvPr id="23" name="Picture 28" descr="http://www.chinasquare.be/wp-content/uploads/2011/08/GDF-SUEZ_logoRVB.jpg"/>
          <p:cNvPicPr>
            <a:picLocks noChangeAspect="1" noChangeArrowheads="1"/>
          </p:cNvPicPr>
          <p:nvPr/>
        </p:nvPicPr>
        <p:blipFill>
          <a:blip r:embed="rId10" cstate="print"/>
          <a:srcRect/>
          <a:stretch>
            <a:fillRect/>
          </a:stretch>
        </p:blipFill>
        <p:spPr bwMode="auto">
          <a:xfrm>
            <a:off x="3851900" y="3969120"/>
            <a:ext cx="1031418" cy="324000"/>
          </a:xfrm>
          <a:prstGeom prst="rect">
            <a:avLst/>
          </a:prstGeom>
          <a:noFill/>
          <a:ln w="9525">
            <a:noFill/>
            <a:miter lim="800000"/>
            <a:headEnd/>
            <a:tailEnd/>
          </a:ln>
        </p:spPr>
      </p:pic>
      <p:pic>
        <p:nvPicPr>
          <p:cNvPr id="24" name="Picture 30" descr="http://www.metalmates.com.au/assets/images/air_liquide_logo-50253.jpg"/>
          <p:cNvPicPr>
            <a:picLocks noChangeAspect="1" noChangeArrowheads="1"/>
          </p:cNvPicPr>
          <p:nvPr/>
        </p:nvPicPr>
        <p:blipFill>
          <a:blip r:embed="rId11" cstate="print"/>
          <a:srcRect/>
          <a:stretch>
            <a:fillRect/>
          </a:stretch>
        </p:blipFill>
        <p:spPr bwMode="auto">
          <a:xfrm>
            <a:off x="467430" y="3933060"/>
            <a:ext cx="1050687" cy="324000"/>
          </a:xfrm>
          <a:prstGeom prst="rect">
            <a:avLst/>
          </a:prstGeom>
          <a:noFill/>
          <a:ln w="9525">
            <a:noFill/>
            <a:miter lim="800000"/>
            <a:headEnd/>
            <a:tailEnd/>
          </a:ln>
        </p:spPr>
      </p:pic>
      <p:pic>
        <p:nvPicPr>
          <p:cNvPr id="25" name="Picture 32" descr="http://www.h2logic.com/com/images/h2logic-logo-CMYK.jpg"/>
          <p:cNvPicPr>
            <a:picLocks noChangeAspect="1" noChangeArrowheads="1"/>
          </p:cNvPicPr>
          <p:nvPr/>
        </p:nvPicPr>
        <p:blipFill>
          <a:blip r:embed="rId12" cstate="print"/>
          <a:srcRect/>
          <a:stretch>
            <a:fillRect/>
          </a:stretch>
        </p:blipFill>
        <p:spPr bwMode="auto">
          <a:xfrm>
            <a:off x="3491850" y="4437140"/>
            <a:ext cx="1171917" cy="324000"/>
          </a:xfrm>
          <a:prstGeom prst="rect">
            <a:avLst/>
          </a:prstGeom>
          <a:noFill/>
          <a:ln w="9525">
            <a:noFill/>
            <a:miter lim="800000"/>
            <a:headEnd/>
            <a:tailEnd/>
          </a:ln>
        </p:spPr>
      </p:pic>
      <p:pic>
        <p:nvPicPr>
          <p:cNvPr id="26" name="Picture 34" descr="http://www.perssupport.nl/apssite/binaries/content/gallery/afbeeldingen/persberichten/2011/04/14/total_logo_coul_rvbjpg"/>
          <p:cNvPicPr>
            <a:picLocks noChangeAspect="1" noChangeArrowheads="1"/>
          </p:cNvPicPr>
          <p:nvPr/>
        </p:nvPicPr>
        <p:blipFill>
          <a:blip r:embed="rId13" cstate="print"/>
          <a:srcRect/>
          <a:stretch>
            <a:fillRect/>
          </a:stretch>
        </p:blipFill>
        <p:spPr bwMode="auto">
          <a:xfrm>
            <a:off x="2699740" y="5445280"/>
            <a:ext cx="353256" cy="432000"/>
          </a:xfrm>
          <a:prstGeom prst="rect">
            <a:avLst/>
          </a:prstGeom>
          <a:noFill/>
          <a:ln w="9525">
            <a:noFill/>
            <a:miter lim="800000"/>
            <a:headEnd/>
            <a:tailEnd/>
          </a:ln>
        </p:spPr>
      </p:pic>
      <p:pic>
        <p:nvPicPr>
          <p:cNvPr id="27" name="Picture 36" descr="http://www.whec2012.com/wp-content/uploads/2012/01/NOW_LOGO_kurz_RZ.jpg"/>
          <p:cNvPicPr>
            <a:picLocks noChangeAspect="1" noChangeArrowheads="1"/>
          </p:cNvPicPr>
          <p:nvPr/>
        </p:nvPicPr>
        <p:blipFill>
          <a:blip r:embed="rId14" cstate="print"/>
          <a:srcRect/>
          <a:stretch>
            <a:fillRect/>
          </a:stretch>
        </p:blipFill>
        <p:spPr bwMode="auto">
          <a:xfrm>
            <a:off x="3563860" y="5013220"/>
            <a:ext cx="1018728" cy="324000"/>
          </a:xfrm>
          <a:prstGeom prst="rect">
            <a:avLst/>
          </a:prstGeom>
          <a:noFill/>
          <a:ln w="9525">
            <a:noFill/>
            <a:miter lim="800000"/>
            <a:headEnd/>
            <a:tailEnd/>
          </a:ln>
        </p:spPr>
      </p:pic>
      <p:pic>
        <p:nvPicPr>
          <p:cNvPr id="28" name="Picture 6"/>
          <p:cNvPicPr>
            <a:picLocks noChangeAspect="1" noChangeArrowheads="1"/>
          </p:cNvPicPr>
          <p:nvPr/>
        </p:nvPicPr>
        <p:blipFill>
          <a:blip r:embed="rId15" cstate="print"/>
          <a:srcRect/>
          <a:stretch>
            <a:fillRect/>
          </a:stretch>
        </p:blipFill>
        <p:spPr bwMode="auto">
          <a:xfrm>
            <a:off x="5400440" y="3973591"/>
            <a:ext cx="2340000" cy="1327669"/>
          </a:xfrm>
          <a:prstGeom prst="rect">
            <a:avLst/>
          </a:prstGeom>
          <a:noFill/>
          <a:ln w="9525">
            <a:noFill/>
            <a:miter lim="800000"/>
            <a:headEnd/>
            <a:tailEnd/>
          </a:ln>
          <a:effectLst/>
        </p:spPr>
      </p:pic>
      <p:pic>
        <p:nvPicPr>
          <p:cNvPr id="29" name="Picture 8" descr="Z:\Shared\Gabes Documents\Pictures\pictures from Canon camera\2012-12-11, Pictures from MR Cannon\Pictures from MR Cannon 243.jpg"/>
          <p:cNvPicPr>
            <a:picLocks noChangeAspect="1" noChangeArrowheads="1"/>
          </p:cNvPicPr>
          <p:nvPr/>
        </p:nvPicPr>
        <p:blipFill>
          <a:blip r:embed="rId16" cstate="print"/>
          <a:srcRect/>
          <a:stretch>
            <a:fillRect/>
          </a:stretch>
        </p:blipFill>
        <p:spPr bwMode="auto">
          <a:xfrm>
            <a:off x="6480590" y="4707921"/>
            <a:ext cx="2340000" cy="1313439"/>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10" name="Rechteck 9"/>
          <p:cNvSpPr/>
          <p:nvPr/>
        </p:nvSpPr>
        <p:spPr>
          <a:xfrm>
            <a:off x="8783136" y="1457250"/>
            <a:ext cx="360864" cy="5400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Information Dissemination and Outreach </a:t>
            </a:r>
            <a:r>
              <a:rPr lang="en-US" dirty="0" smtClean="0"/>
              <a:t>2009-2015</a:t>
            </a:r>
            <a:endParaRPr lang="en-US" dirty="0"/>
          </a:p>
        </p:txBody>
      </p:sp>
      <p:sp>
        <p:nvSpPr>
          <p:cNvPr id="25" name="Textplatzhalter 3"/>
          <p:cNvSpPr>
            <a:spLocks noGrp="1"/>
          </p:cNvSpPr>
          <p:nvPr>
            <p:ph type="body" sz="quarter" idx="11"/>
          </p:nvPr>
        </p:nvSpPr>
        <p:spPr>
          <a:xfrm>
            <a:off x="585562" y="3717040"/>
            <a:ext cx="4320600" cy="2313020"/>
          </a:xfrm>
        </p:spPr>
        <p:txBody>
          <a:bodyPr/>
          <a:lstStyle/>
          <a:p>
            <a:pPr marL="0" indent="0">
              <a:spcAft>
                <a:spcPts val="400"/>
              </a:spcAft>
              <a:buNone/>
            </a:pPr>
            <a:r>
              <a:rPr lang="en-US" sz="1600" dirty="0" err="1" smtClean="0"/>
              <a:t>ExCo</a:t>
            </a:r>
            <a:r>
              <a:rPr lang="en-US" sz="1600" dirty="0" smtClean="0"/>
              <a:t>-Secretariat</a:t>
            </a:r>
          </a:p>
          <a:p>
            <a:r>
              <a:rPr lang="en-US" sz="1200" dirty="0" smtClean="0"/>
              <a:t>3 REWP presentations; 6 REWP </a:t>
            </a:r>
            <a:r>
              <a:rPr lang="en-US" sz="1200" dirty="0" err="1" smtClean="0"/>
              <a:t>mtgs</a:t>
            </a:r>
            <a:r>
              <a:rPr lang="en-US" sz="1200" dirty="0" smtClean="0"/>
              <a:t>; 1 CERT </a:t>
            </a:r>
            <a:r>
              <a:rPr lang="en-US" sz="1200" dirty="0" err="1" smtClean="0"/>
              <a:t>mtg</a:t>
            </a:r>
            <a:endParaRPr lang="en-US" sz="1200" dirty="0" smtClean="0"/>
          </a:p>
          <a:p>
            <a:r>
              <a:rPr lang="en-US" sz="1200" dirty="0" smtClean="0"/>
              <a:t>3 OECD workshops/presentations</a:t>
            </a:r>
          </a:p>
          <a:p>
            <a:r>
              <a:rPr lang="en-US" sz="1200" dirty="0" smtClean="0"/>
              <a:t>8 internal IEA workshops + 3 H2 Roadmap workshops </a:t>
            </a:r>
          </a:p>
          <a:p>
            <a:r>
              <a:rPr lang="en-US" sz="1200" dirty="0" smtClean="0"/>
              <a:t>2 conference exhibits</a:t>
            </a:r>
          </a:p>
          <a:p>
            <a:r>
              <a:rPr lang="en-US" sz="1200" dirty="0" smtClean="0"/>
              <a:t>114 external presentations</a:t>
            </a:r>
          </a:p>
          <a:p>
            <a:r>
              <a:rPr lang="en-US" sz="1200" dirty="0" smtClean="0"/>
              <a:t>5 EUWP Transport Contact Group </a:t>
            </a:r>
            <a:r>
              <a:rPr lang="en-US" sz="1200" dirty="0" err="1" smtClean="0"/>
              <a:t>mtgs</a:t>
            </a:r>
            <a:endParaRPr lang="en-US" sz="1200" dirty="0" smtClean="0"/>
          </a:p>
          <a:p>
            <a:r>
              <a:rPr lang="en-US" sz="1200" dirty="0" smtClean="0"/>
              <a:t>1 EUWP Industry Group </a:t>
            </a:r>
            <a:r>
              <a:rPr lang="en-US" sz="1200" dirty="0" err="1" smtClean="0"/>
              <a:t>mtg</a:t>
            </a:r>
            <a:endParaRPr lang="en-US" sz="1200" dirty="0" smtClean="0"/>
          </a:p>
          <a:p>
            <a:r>
              <a:rPr lang="en-US" sz="1200" dirty="0" smtClean="0"/>
              <a:t>1 Joint Workshop – Black Sea EC</a:t>
            </a:r>
          </a:p>
        </p:txBody>
      </p:sp>
      <p:sp>
        <p:nvSpPr>
          <p:cNvPr id="27" name="Textplatzhalter 3"/>
          <p:cNvSpPr txBox="1">
            <a:spLocks/>
          </p:cNvSpPr>
          <p:nvPr/>
        </p:nvSpPr>
        <p:spPr>
          <a:xfrm>
            <a:off x="5220934" y="3717040"/>
            <a:ext cx="3384520" cy="1440200"/>
          </a:xfrm>
          <a:prstGeom prst="rect">
            <a:avLst/>
          </a:prstGeom>
        </p:spPr>
        <p:txBody>
          <a:bodyPr lIns="0" tIns="0" rIns="0" bIns="0"/>
          <a:lstStyle>
            <a:lvl1pPr marL="723900" indent="-368300" algn="l" rtl="0" eaLnBrk="0" fontAlgn="base" hangingPunct="0">
              <a:spcBef>
                <a:spcPts val="0"/>
              </a:spcBef>
              <a:spcAft>
                <a:spcPts val="100"/>
              </a:spcAft>
              <a:buClr>
                <a:srgbClr val="006CAF"/>
              </a:buClr>
              <a:buSzPct val="75000"/>
              <a:buFont typeface="Wingdings" pitchFamily="2" charset="2"/>
              <a:buBlip>
                <a:blip r:embed="rId3"/>
              </a:buBlip>
              <a:defRPr sz="1800" b="0">
                <a:solidFill>
                  <a:schemeClr val="tx1"/>
                </a:solidFill>
                <a:latin typeface="+mn-lt"/>
                <a:ea typeface="+mn-ea"/>
                <a:cs typeface="+mn-cs"/>
              </a:defRPr>
            </a:lvl1pPr>
            <a:lvl2pPr marL="1074738" indent="-354013" algn="l" rtl="0" eaLnBrk="0" fontAlgn="base" hangingPunct="0">
              <a:spcBef>
                <a:spcPct val="20000"/>
              </a:spcBef>
              <a:spcAft>
                <a:spcPct val="0"/>
              </a:spcAft>
              <a:buChar char="–"/>
              <a:defRPr sz="1600">
                <a:solidFill>
                  <a:schemeClr val="tx1"/>
                </a:solidFill>
                <a:latin typeface="+mn-lt"/>
              </a:defRPr>
            </a:lvl2pPr>
            <a:lvl3pPr marL="1428750" indent="-352425" algn="l" rtl="0" eaLnBrk="0" fontAlgn="base" hangingPunct="0">
              <a:spcBef>
                <a:spcPct val="20000"/>
              </a:spcBef>
              <a:spcAft>
                <a:spcPct val="0"/>
              </a:spcAft>
              <a:buFont typeface="Symbol" pitchFamily="18" charset="2"/>
              <a:buChar char="-"/>
              <a:defRPr sz="14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spcAft>
                <a:spcPts val="400"/>
              </a:spcAft>
              <a:buNone/>
            </a:pPr>
            <a:r>
              <a:rPr lang="en-US" sz="1600" dirty="0"/>
              <a:t>Operating Agents/Experts</a:t>
            </a:r>
          </a:p>
          <a:p>
            <a:r>
              <a:rPr lang="en-US" sz="1200" kern="0" dirty="0" smtClean="0"/>
              <a:t>31 </a:t>
            </a:r>
            <a:r>
              <a:rPr lang="en-US" sz="1200" kern="0" dirty="0"/>
              <a:t>IEA HIA Summary publications</a:t>
            </a:r>
          </a:p>
          <a:p>
            <a:r>
              <a:rPr lang="en-US" sz="1200" kern="0" dirty="0"/>
              <a:t>2,609 expert publications</a:t>
            </a:r>
          </a:p>
          <a:p>
            <a:r>
              <a:rPr lang="en-US" sz="1200" kern="0" dirty="0"/>
              <a:t>1,558 expert presentations</a:t>
            </a:r>
          </a:p>
          <a:p>
            <a:endParaRPr lang="en-US" sz="1200" kern="0" dirty="0" smtClean="0"/>
          </a:p>
          <a:p>
            <a:endParaRPr lang="en-US" sz="1200" kern="0" dirty="0" smtClean="0"/>
          </a:p>
        </p:txBody>
      </p:sp>
      <p:grpSp>
        <p:nvGrpSpPr>
          <p:cNvPr id="4" name="Group 3"/>
          <p:cNvGrpSpPr/>
          <p:nvPr/>
        </p:nvGrpSpPr>
        <p:grpSpPr>
          <a:xfrm>
            <a:off x="899490" y="908650"/>
            <a:ext cx="7282918" cy="2448340"/>
            <a:chOff x="1115520" y="908650"/>
            <a:chExt cx="7282918" cy="244834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1700" y="1124680"/>
              <a:ext cx="1341506" cy="1735604"/>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5520" y="908650"/>
              <a:ext cx="1341149" cy="1735604"/>
            </a:xfrm>
            <a:prstGeom prst="rect">
              <a:avLst/>
            </a:prstGeom>
            <a:ln>
              <a:noFill/>
            </a:ln>
            <a:effectLst>
              <a:outerShdw blurRad="292100" dist="139700" dir="2700000" algn="tl" rotWithShape="0">
                <a:srgbClr val="333333">
                  <a:alpha val="65000"/>
                </a:srgbClr>
              </a:outerShdw>
            </a:effectLst>
          </p:spPr>
        </p:pic>
        <p:sp>
          <p:nvSpPr>
            <p:cNvPr id="15" name="Rectangle 6"/>
            <p:cNvSpPr>
              <a:spLocks noChangeArrowheads="1"/>
            </p:cNvSpPr>
            <p:nvPr/>
          </p:nvSpPr>
          <p:spPr bwMode="auto">
            <a:xfrm>
              <a:off x="3635870" y="2956880"/>
              <a:ext cx="1203791" cy="400110"/>
            </a:xfrm>
            <a:prstGeom prst="rect">
              <a:avLst/>
            </a:prstGeom>
            <a:noFill/>
            <a:ln w="9525">
              <a:noFill/>
              <a:miter lim="800000"/>
              <a:headEnd/>
              <a:tailEnd/>
            </a:ln>
          </p:spPr>
          <p:txBody>
            <a:bodyPr>
              <a:spAutoFit/>
            </a:bodyPr>
            <a:lstStyle/>
            <a:p>
              <a:pPr algn="ctr"/>
              <a:r>
                <a:rPr lang="it-IT" altLang="en-US" sz="1000" i="1" dirty="0">
                  <a:latin typeface="+mn-lt"/>
                </a:rPr>
                <a:t>2013 </a:t>
              </a:r>
            </a:p>
            <a:p>
              <a:pPr algn="ctr"/>
              <a:r>
                <a:rPr lang="it-IT" altLang="en-US" sz="1000" i="1" dirty="0">
                  <a:latin typeface="+mn-lt"/>
                </a:rPr>
                <a:t>Annual Report</a:t>
              </a:r>
            </a:p>
          </p:txBody>
        </p:sp>
        <p:sp>
          <p:nvSpPr>
            <p:cNvPr id="16" name="Rectangle 8"/>
            <p:cNvSpPr>
              <a:spLocks noChangeArrowheads="1"/>
            </p:cNvSpPr>
            <p:nvPr/>
          </p:nvSpPr>
          <p:spPr bwMode="auto">
            <a:xfrm>
              <a:off x="7164360" y="2956880"/>
              <a:ext cx="1221284" cy="400110"/>
            </a:xfrm>
            <a:prstGeom prst="rect">
              <a:avLst/>
            </a:prstGeom>
            <a:noFill/>
            <a:ln w="9525">
              <a:noFill/>
              <a:miter lim="800000"/>
              <a:headEnd/>
              <a:tailEnd/>
            </a:ln>
          </p:spPr>
          <p:txBody>
            <a:bodyPr>
              <a:spAutoFit/>
            </a:bodyPr>
            <a:lstStyle/>
            <a:p>
              <a:pPr algn="ctr"/>
              <a:r>
                <a:rPr lang="it-IT" altLang="en-US" sz="1000" i="1" dirty="0">
                  <a:latin typeface="+mn-lt"/>
                </a:rPr>
                <a:t>Strategic Plan </a:t>
              </a:r>
              <a:br>
                <a:rPr lang="it-IT" altLang="en-US" sz="1000" i="1" dirty="0">
                  <a:latin typeface="+mn-lt"/>
                </a:rPr>
              </a:br>
              <a:r>
                <a:rPr lang="it-IT" altLang="en-US" sz="1000" i="1" dirty="0" smtClean="0">
                  <a:latin typeface="+mn-lt"/>
                </a:rPr>
                <a:t>2015-2020</a:t>
              </a:r>
              <a:endParaRPr lang="it-IT" altLang="en-US" sz="1000" i="1" dirty="0">
                <a:latin typeface="+mn-lt"/>
              </a:endParaRPr>
            </a:p>
          </p:txBody>
        </p:sp>
        <p:sp>
          <p:nvSpPr>
            <p:cNvPr id="17" name="Rectangle 18"/>
            <p:cNvSpPr>
              <a:spLocks noChangeArrowheads="1"/>
            </p:cNvSpPr>
            <p:nvPr/>
          </p:nvSpPr>
          <p:spPr bwMode="auto">
            <a:xfrm>
              <a:off x="4790897" y="2956880"/>
              <a:ext cx="1365323" cy="400110"/>
            </a:xfrm>
            <a:prstGeom prst="rect">
              <a:avLst/>
            </a:prstGeom>
            <a:noFill/>
            <a:ln w="9525">
              <a:noFill/>
              <a:miter lim="800000"/>
              <a:headEnd/>
              <a:tailEnd/>
            </a:ln>
          </p:spPr>
          <p:txBody>
            <a:bodyPr wrap="square">
              <a:spAutoFit/>
            </a:bodyPr>
            <a:lstStyle/>
            <a:p>
              <a:pPr algn="ctr"/>
              <a:r>
                <a:rPr lang="en-US" altLang="en-US" sz="1000" i="1" dirty="0">
                  <a:latin typeface="+mn-lt"/>
                </a:rPr>
                <a:t>Final Report </a:t>
              </a:r>
              <a:endParaRPr lang="en-US" altLang="en-US" sz="1000" i="1" dirty="0" smtClean="0">
                <a:latin typeface="+mn-lt"/>
              </a:endParaRPr>
            </a:p>
            <a:p>
              <a:pPr algn="ctr"/>
              <a:r>
                <a:rPr lang="en-US" altLang="en-US" sz="1000" i="1" dirty="0" smtClean="0">
                  <a:latin typeface="+mn-lt"/>
                </a:rPr>
                <a:t>Task </a:t>
              </a:r>
              <a:r>
                <a:rPr lang="en-US" altLang="en-US" sz="1000" i="1" dirty="0">
                  <a:latin typeface="+mn-lt"/>
                </a:rPr>
                <a:t>30 Subtask A</a:t>
              </a:r>
            </a:p>
          </p:txBody>
        </p:sp>
        <p:sp>
          <p:nvSpPr>
            <p:cNvPr id="18" name="Rectangle 4"/>
            <p:cNvSpPr>
              <a:spLocks noChangeArrowheads="1"/>
            </p:cNvSpPr>
            <p:nvPr/>
          </p:nvSpPr>
          <p:spPr bwMode="auto">
            <a:xfrm>
              <a:off x="1214610" y="2956880"/>
              <a:ext cx="1242059" cy="400110"/>
            </a:xfrm>
            <a:prstGeom prst="rect">
              <a:avLst/>
            </a:prstGeom>
            <a:noFill/>
            <a:ln w="9525">
              <a:noFill/>
              <a:miter lim="800000"/>
              <a:headEnd/>
              <a:tailEnd/>
            </a:ln>
          </p:spPr>
          <p:txBody>
            <a:bodyPr>
              <a:spAutoFit/>
            </a:bodyPr>
            <a:lstStyle/>
            <a:p>
              <a:pPr algn="ctr"/>
              <a:r>
                <a:rPr lang="it-IT" altLang="en-US" sz="1000" i="1" dirty="0">
                  <a:latin typeface="+mn-lt"/>
                </a:rPr>
                <a:t>IEA HIA </a:t>
              </a:r>
              <a:br>
                <a:rPr lang="it-IT" altLang="en-US" sz="1000" i="1" dirty="0">
                  <a:latin typeface="+mn-lt"/>
                </a:rPr>
              </a:br>
              <a:r>
                <a:rPr lang="it-IT" altLang="en-US" sz="1000" i="1" dirty="0">
                  <a:latin typeface="+mn-lt"/>
                </a:rPr>
                <a:t>Newsletter</a:t>
              </a:r>
            </a:p>
          </p:txBody>
        </p:sp>
        <p:sp>
          <p:nvSpPr>
            <p:cNvPr id="19" name="Rectangle 4"/>
            <p:cNvSpPr>
              <a:spLocks noChangeArrowheads="1"/>
            </p:cNvSpPr>
            <p:nvPr/>
          </p:nvSpPr>
          <p:spPr bwMode="auto">
            <a:xfrm>
              <a:off x="6070467" y="3033825"/>
              <a:ext cx="1161150" cy="246221"/>
            </a:xfrm>
            <a:prstGeom prst="rect">
              <a:avLst/>
            </a:prstGeom>
            <a:noFill/>
            <a:ln w="9525">
              <a:noFill/>
              <a:miter lim="800000"/>
              <a:headEnd/>
              <a:tailEnd/>
            </a:ln>
          </p:spPr>
          <p:txBody>
            <a:bodyPr>
              <a:spAutoFit/>
            </a:bodyPr>
            <a:lstStyle/>
            <a:p>
              <a:pPr algn="ctr"/>
              <a:r>
                <a:rPr lang="it-IT" altLang="en-US" sz="1000" i="1" dirty="0">
                  <a:latin typeface="+mn-lt"/>
                </a:rPr>
                <a:t>EDITO</a:t>
              </a:r>
            </a:p>
          </p:txBody>
        </p:sp>
        <p:pic>
          <p:nvPicPr>
            <p:cNvPr id="28" name="Picture 3" descr="C:\IEA HIA\Global Hydrogen Resource Study - WHEC paper\Global Resource Analysis Final updated July 2015_w_Coverpage_v2_Page_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05144" y="985686"/>
              <a:ext cx="1365323" cy="17680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1" name="Picture 19" descr="Z:\Shared\Gabes Documents\Annual Report 2013\Graphics\ARCover13_A4.tif"/>
            <p:cNvPicPr>
              <a:picLocks noChangeArrowheads="1"/>
            </p:cNvPicPr>
            <p:nvPr/>
          </p:nvPicPr>
          <p:blipFill>
            <a:blip r:embed="rId7" cstate="print"/>
            <a:srcRect/>
            <a:stretch>
              <a:fillRect/>
            </a:stretch>
          </p:blipFill>
          <p:spPr bwMode="auto">
            <a:xfrm>
              <a:off x="3648830" y="1189326"/>
              <a:ext cx="1239717" cy="17356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2" name="Picture 2" descr="C:\IEA HIA\SP\draft Strategic Plan _V16 June 3_final_Page_0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57289" y="959742"/>
              <a:ext cx="1341149" cy="17356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3" name="Picture 17" descr="Gazette 155_Page_03"/>
            <p:cNvPicPr>
              <a:picLocks noChangeArrowheads="1"/>
            </p:cNvPicPr>
            <p:nvPr/>
          </p:nvPicPr>
          <p:blipFill>
            <a:blip r:embed="rId9" cstate="print"/>
            <a:srcRect/>
            <a:stretch>
              <a:fillRect/>
            </a:stretch>
          </p:blipFill>
          <p:spPr bwMode="auto">
            <a:xfrm>
              <a:off x="5991900" y="1165406"/>
              <a:ext cx="1239717" cy="1735604"/>
            </a:xfrm>
            <a:prstGeom prst="rect">
              <a:avLst/>
            </a:prstGeom>
            <a:ln>
              <a:noFill/>
            </a:ln>
            <a:effectLst>
              <a:outerShdw blurRad="292100" dist="139700" dir="2700000" algn="tl" rotWithShape="0">
                <a:srgbClr val="333333">
                  <a:alpha val="65000"/>
                </a:srgbClr>
              </a:outerShdw>
            </a:effectLst>
          </p:spPr>
        </p:pic>
        <p:sp>
          <p:nvSpPr>
            <p:cNvPr id="20" name="Rectangle 4"/>
            <p:cNvSpPr>
              <a:spLocks noChangeArrowheads="1"/>
            </p:cNvSpPr>
            <p:nvPr/>
          </p:nvSpPr>
          <p:spPr bwMode="auto">
            <a:xfrm>
              <a:off x="2393811" y="2956880"/>
              <a:ext cx="1242059" cy="400110"/>
            </a:xfrm>
            <a:prstGeom prst="rect">
              <a:avLst/>
            </a:prstGeom>
            <a:noFill/>
            <a:ln w="9525">
              <a:noFill/>
              <a:miter lim="800000"/>
              <a:headEnd/>
              <a:tailEnd/>
            </a:ln>
          </p:spPr>
          <p:txBody>
            <a:bodyPr>
              <a:spAutoFit/>
            </a:bodyPr>
            <a:lstStyle/>
            <a:p>
              <a:pPr algn="ctr"/>
              <a:r>
                <a:rPr lang="en-US" altLang="en-US" sz="1000" i="1" dirty="0"/>
                <a:t>Final </a:t>
              </a:r>
              <a:r>
                <a:rPr lang="en-US" altLang="en-US" sz="1000" i="1" dirty="0" smtClean="0"/>
                <a:t>Report</a:t>
              </a:r>
            </a:p>
            <a:p>
              <a:pPr algn="ctr"/>
              <a:r>
                <a:rPr lang="it-IT" altLang="en-US" sz="1000" i="1" dirty="0" smtClean="0">
                  <a:latin typeface="+mn-lt"/>
                </a:rPr>
                <a:t>Task 22</a:t>
              </a:r>
              <a:endParaRPr lang="it-IT" altLang="en-US" sz="1000" i="1" dirty="0">
                <a:latin typeface="+mn-lt"/>
              </a:endParaRPr>
            </a:p>
          </p:txBody>
        </p:sp>
      </p:grpSp>
      <p:sp>
        <p:nvSpPr>
          <p:cNvPr id="24" name="Textplatzhalter 3"/>
          <p:cNvSpPr txBox="1">
            <a:spLocks/>
          </p:cNvSpPr>
          <p:nvPr/>
        </p:nvSpPr>
        <p:spPr>
          <a:xfrm>
            <a:off x="5220934" y="5013219"/>
            <a:ext cx="3384520" cy="1041131"/>
          </a:xfrm>
          <a:prstGeom prst="rect">
            <a:avLst/>
          </a:prstGeom>
        </p:spPr>
        <p:txBody>
          <a:bodyPr lIns="0" tIns="0" rIns="0" bIns="0"/>
          <a:lstStyle>
            <a:lvl1pPr marL="723900" indent="-368300" algn="l" rtl="0" eaLnBrk="0" fontAlgn="base" hangingPunct="0">
              <a:spcBef>
                <a:spcPts val="0"/>
              </a:spcBef>
              <a:spcAft>
                <a:spcPts val="100"/>
              </a:spcAft>
              <a:buClr>
                <a:srgbClr val="006CAF"/>
              </a:buClr>
              <a:buSzPct val="75000"/>
              <a:buFont typeface="Wingdings" pitchFamily="2" charset="2"/>
              <a:buBlip>
                <a:blip r:embed="rId3"/>
              </a:buBlip>
              <a:defRPr sz="1800" b="0">
                <a:solidFill>
                  <a:schemeClr val="tx1"/>
                </a:solidFill>
                <a:latin typeface="+mn-lt"/>
                <a:ea typeface="+mn-ea"/>
                <a:cs typeface="+mn-cs"/>
              </a:defRPr>
            </a:lvl1pPr>
            <a:lvl2pPr marL="1074738" indent="-354013" algn="l" rtl="0" eaLnBrk="0" fontAlgn="base" hangingPunct="0">
              <a:spcBef>
                <a:spcPct val="20000"/>
              </a:spcBef>
              <a:spcAft>
                <a:spcPct val="0"/>
              </a:spcAft>
              <a:buChar char="–"/>
              <a:defRPr sz="1600">
                <a:solidFill>
                  <a:schemeClr val="tx1"/>
                </a:solidFill>
                <a:latin typeface="+mn-lt"/>
              </a:defRPr>
            </a:lvl2pPr>
            <a:lvl3pPr marL="1428750" indent="-352425" algn="l" rtl="0" eaLnBrk="0" fontAlgn="base" hangingPunct="0">
              <a:spcBef>
                <a:spcPct val="20000"/>
              </a:spcBef>
              <a:spcAft>
                <a:spcPct val="0"/>
              </a:spcAft>
              <a:buFont typeface="Symbol" pitchFamily="18" charset="2"/>
              <a:buChar char="-"/>
              <a:defRPr sz="14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spcAft>
                <a:spcPts val="400"/>
              </a:spcAft>
              <a:buFont typeface="Wingdings" pitchFamily="2" charset="2"/>
              <a:buNone/>
            </a:pPr>
            <a:r>
              <a:rPr lang="en-US" sz="1600" kern="0" dirty="0" smtClean="0"/>
              <a:t>IEA HIA Task Workshops</a:t>
            </a:r>
          </a:p>
          <a:p>
            <a:r>
              <a:rPr lang="en-US" sz="1200" kern="0" dirty="0" smtClean="0"/>
              <a:t>Task 23: On-site H2 supply: Reforming vs. other options</a:t>
            </a:r>
          </a:p>
          <a:p>
            <a:r>
              <a:rPr lang="en-US" sz="1200" kern="0" dirty="0" smtClean="0"/>
              <a:t>Task 19/31 Hydrogen Safety</a:t>
            </a:r>
          </a:p>
          <a:p>
            <a:endParaRPr lang="en-US" sz="1200" kern="0" dirty="0" smtClean="0"/>
          </a:p>
          <a:p>
            <a:endParaRPr lang="en-US" sz="1200" kern="0" dirty="0" smtClean="0"/>
          </a:p>
        </p:txBody>
      </p:sp>
    </p:spTree>
    <p:extLst>
      <p:ext uri="{BB962C8B-B14F-4D97-AF65-F5344CB8AC3E}">
        <p14:creationId xmlns:p14="http://schemas.microsoft.com/office/powerpoint/2010/main" val="127016847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IEA </a:t>
            </a:r>
            <a:r>
              <a:rPr lang="en-US" dirty="0"/>
              <a:t>HIA </a:t>
            </a:r>
            <a:r>
              <a:rPr lang="en-US" dirty="0" smtClean="0"/>
              <a:t>Prize</a:t>
            </a:r>
            <a:r>
              <a:rPr lang="en-US" dirty="0"/>
              <a:t/>
            </a:r>
            <a:br>
              <a:rPr lang="en-US" dirty="0"/>
            </a:br>
            <a:endParaRPr lang="en-US" dirty="0"/>
          </a:p>
        </p:txBody>
      </p:sp>
      <p:sp>
        <p:nvSpPr>
          <p:cNvPr id="3" name="Text Placeholder 2"/>
          <p:cNvSpPr>
            <a:spLocks noGrp="1"/>
          </p:cNvSpPr>
          <p:nvPr>
            <p:ph type="body" sz="quarter" idx="11"/>
          </p:nvPr>
        </p:nvSpPr>
        <p:spPr>
          <a:xfrm>
            <a:off x="251400" y="1220845"/>
            <a:ext cx="6012250" cy="3960000"/>
          </a:xfrm>
        </p:spPr>
        <p:txBody>
          <a:bodyPr/>
          <a:lstStyle/>
          <a:p>
            <a:pPr marL="0" indent="0">
              <a:spcBef>
                <a:spcPts val="0"/>
              </a:spcBef>
              <a:spcAft>
                <a:spcPts val="0"/>
              </a:spcAft>
              <a:buNone/>
            </a:pPr>
            <a:r>
              <a:rPr lang="en-US" sz="1800" b="1" i="1" dirty="0" smtClean="0"/>
              <a:t>For </a:t>
            </a:r>
            <a:r>
              <a:rPr lang="en-US" sz="1800" b="1" i="1" dirty="0"/>
              <a:t>RD&amp;D characterized by </a:t>
            </a:r>
            <a:endParaRPr lang="en-US" sz="1800" b="1" i="1" dirty="0" smtClean="0"/>
          </a:p>
          <a:p>
            <a:pPr marL="0" indent="0">
              <a:spcBef>
                <a:spcPts val="0"/>
              </a:spcBef>
              <a:spcAft>
                <a:spcPts val="0"/>
              </a:spcAft>
              <a:buNone/>
            </a:pPr>
            <a:r>
              <a:rPr lang="en-US" sz="1800" b="1" i="1" dirty="0" smtClean="0"/>
              <a:t>technical </a:t>
            </a:r>
            <a:r>
              <a:rPr lang="en-US" sz="1800" b="1" i="1" dirty="0"/>
              <a:t>excellence and harmony in international cooperation </a:t>
            </a:r>
            <a:r>
              <a:rPr lang="en-US" sz="1800" b="1" i="1" dirty="0" smtClean="0"/>
              <a:t>that </a:t>
            </a:r>
            <a:r>
              <a:rPr lang="en-US" sz="1800" b="1" i="1" dirty="0"/>
              <a:t>contributes to the understanding and advancement of </a:t>
            </a:r>
            <a:r>
              <a:rPr lang="en-US" sz="1800" b="1" i="1" dirty="0" smtClean="0"/>
              <a:t>basic </a:t>
            </a:r>
            <a:r>
              <a:rPr lang="en-US" sz="1800" b="1" i="1" dirty="0"/>
              <a:t>and applied hydrogen </a:t>
            </a:r>
            <a:r>
              <a:rPr lang="en-US" sz="1800" b="1" i="1" dirty="0" smtClean="0"/>
              <a:t>science.</a:t>
            </a:r>
          </a:p>
          <a:p>
            <a:pPr marL="0" indent="0">
              <a:buNone/>
            </a:pPr>
            <a:r>
              <a:rPr lang="en-US" sz="1800" b="1" dirty="0">
                <a:solidFill>
                  <a:srgbClr val="006CAF"/>
                </a:solidFill>
              </a:rPr>
              <a:t>Peter </a:t>
            </a:r>
            <a:r>
              <a:rPr lang="en-US" sz="1800" b="1" dirty="0" smtClean="0">
                <a:solidFill>
                  <a:srgbClr val="006CAF"/>
                </a:solidFill>
              </a:rPr>
              <a:t>Hoffmann </a:t>
            </a:r>
            <a:r>
              <a:rPr lang="en-US" sz="1800" b="1" dirty="0">
                <a:solidFill>
                  <a:srgbClr val="006CAF"/>
                </a:solidFill>
              </a:rPr>
              <a:t>was the (posthumous) winner of the 2014 IEA HIA Individual Prize</a:t>
            </a:r>
          </a:p>
          <a:p>
            <a:pPr marL="0" indent="0">
              <a:buNone/>
            </a:pPr>
            <a:endParaRPr lang="en-US" sz="1800" b="1" i="1" dirty="0"/>
          </a:p>
          <a:p>
            <a:pPr marL="0" indent="0">
              <a:buNone/>
            </a:pPr>
            <a:endParaRPr lang="en-US" sz="1800" b="1" i="1" dirty="0" smtClean="0"/>
          </a:p>
          <a:p>
            <a:pPr marL="0" indent="0">
              <a:buNone/>
            </a:pPr>
            <a:endParaRPr lang="en-US" sz="1800" i="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5586" y="620610"/>
            <a:ext cx="3463275" cy="618217"/>
          </a:xfrm>
          <a:prstGeom prst="rect">
            <a:avLst/>
          </a:prstGeom>
        </p:spPr>
      </p:pic>
      <p:grpSp>
        <p:nvGrpSpPr>
          <p:cNvPr id="12" name="Group 11"/>
          <p:cNvGrpSpPr/>
          <p:nvPr/>
        </p:nvGrpSpPr>
        <p:grpSpPr>
          <a:xfrm>
            <a:off x="6372250" y="1363289"/>
            <a:ext cx="1709948" cy="2424588"/>
            <a:chOff x="6372250" y="1363289"/>
            <a:chExt cx="1709948" cy="2424588"/>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2250" y="1363289"/>
              <a:ext cx="1709948" cy="1932145"/>
            </a:xfrm>
            <a:prstGeom prst="rect">
              <a:avLst/>
            </a:prstGeom>
            <a:effectLst>
              <a:outerShdw blurRad="50800" dist="38100" dir="5400000" algn="t" rotWithShape="0">
                <a:prstClr val="black">
                  <a:alpha val="40000"/>
                </a:prstClr>
              </a:outerShdw>
            </a:effectLst>
          </p:spPr>
        </p:pic>
        <p:sp>
          <p:nvSpPr>
            <p:cNvPr id="6" name="TextBox 5"/>
            <p:cNvSpPr txBox="1"/>
            <p:nvPr/>
          </p:nvSpPr>
          <p:spPr>
            <a:xfrm rot="10800000" flipV="1">
              <a:off x="6372250" y="3295434"/>
              <a:ext cx="1709948" cy="492443"/>
            </a:xfrm>
            <a:prstGeom prst="rect">
              <a:avLst/>
            </a:prstGeom>
            <a:noFill/>
          </p:spPr>
          <p:txBody>
            <a:bodyPr wrap="square" rtlCol="0">
              <a:spAutoFit/>
            </a:bodyPr>
            <a:lstStyle/>
            <a:p>
              <a:pPr algn="ctr"/>
              <a:r>
                <a:rPr lang="en-US" sz="1400" b="1" dirty="0" smtClean="0"/>
                <a:t>Peter Hoffmann</a:t>
              </a:r>
            </a:p>
            <a:p>
              <a:pPr algn="ctr"/>
              <a:r>
                <a:rPr lang="en-US" sz="1200" b="1" dirty="0" smtClean="0"/>
                <a:t>1935-2014</a:t>
              </a:r>
              <a:endParaRPr lang="en-US" sz="1200" b="1" dirty="0"/>
            </a:p>
          </p:txBody>
        </p:sp>
      </p:grpSp>
      <p:pic>
        <p:nvPicPr>
          <p:cNvPr id="7" name="Picture 10" descr="GrouppicMay2010"/>
          <p:cNvPicPr>
            <a:picLocks noChangeAspect="1" noChangeArrowheads="1"/>
          </p:cNvPicPr>
          <p:nvPr/>
        </p:nvPicPr>
        <p:blipFill>
          <a:blip r:embed="rId5" cstate="print"/>
          <a:srcRect/>
          <a:stretch>
            <a:fillRect/>
          </a:stretch>
        </p:blipFill>
        <p:spPr bwMode="auto">
          <a:xfrm>
            <a:off x="3349754" y="3717040"/>
            <a:ext cx="2446415" cy="1836696"/>
          </a:xfrm>
          <a:prstGeom prst="rect">
            <a:avLst/>
          </a:prstGeom>
          <a:noFill/>
          <a:ln w="9525">
            <a:noFill/>
            <a:miter lim="800000"/>
            <a:headEnd/>
            <a:tailEnd/>
          </a:ln>
        </p:spPr>
      </p:pic>
      <p:sp>
        <p:nvSpPr>
          <p:cNvPr id="9" name="TextBox 8"/>
          <p:cNvSpPr txBox="1"/>
          <p:nvPr/>
        </p:nvSpPr>
        <p:spPr>
          <a:xfrm>
            <a:off x="2771750" y="5553736"/>
            <a:ext cx="3528490" cy="461665"/>
          </a:xfrm>
          <a:prstGeom prst="rect">
            <a:avLst/>
          </a:prstGeom>
          <a:noFill/>
        </p:spPr>
        <p:txBody>
          <a:bodyPr wrap="square" rtlCol="0">
            <a:spAutoFit/>
          </a:bodyPr>
          <a:lstStyle/>
          <a:p>
            <a:pPr algn="ctr"/>
            <a:r>
              <a:rPr lang="en-US" sz="1200" dirty="0" smtClean="0"/>
              <a:t>Fundamental R&amp;D 2010</a:t>
            </a:r>
          </a:p>
          <a:p>
            <a:pPr algn="ctr"/>
            <a:r>
              <a:rPr lang="en-US" sz="1200" dirty="0" smtClean="0"/>
              <a:t> Project Prize Task 22 – H25</a:t>
            </a:r>
            <a:endParaRPr lang="en-US" sz="1200" dirty="0"/>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69378" y="3840500"/>
            <a:ext cx="1713235" cy="1713235"/>
          </a:xfrm>
          <a:prstGeom prst="rect">
            <a:avLst/>
          </a:prstGeom>
        </p:spPr>
      </p:pic>
      <p:sp>
        <p:nvSpPr>
          <p:cNvPr id="10" name="TextBox 9"/>
          <p:cNvSpPr txBox="1"/>
          <p:nvPr/>
        </p:nvSpPr>
        <p:spPr>
          <a:xfrm>
            <a:off x="5940190" y="5517290"/>
            <a:ext cx="2520349" cy="461665"/>
          </a:xfrm>
          <a:prstGeom prst="rect">
            <a:avLst/>
          </a:prstGeom>
          <a:noFill/>
        </p:spPr>
        <p:txBody>
          <a:bodyPr wrap="square" rtlCol="0">
            <a:spAutoFit/>
          </a:bodyPr>
          <a:lstStyle/>
          <a:p>
            <a:pPr algn="ctr"/>
            <a:r>
              <a:rPr lang="en-US" sz="1200" dirty="0" smtClean="0"/>
              <a:t>Applied R&amp;D 2012</a:t>
            </a:r>
          </a:p>
          <a:p>
            <a:pPr algn="ctr"/>
            <a:r>
              <a:rPr lang="en-US" sz="1200" dirty="0"/>
              <a:t> Project Prize Task </a:t>
            </a:r>
            <a:r>
              <a:rPr lang="en-US" sz="1200" dirty="0" smtClean="0"/>
              <a:t>27 -- </a:t>
            </a:r>
            <a:r>
              <a:rPr lang="en-US" sz="1200" dirty="0" err="1" smtClean="0"/>
              <a:t>Elcogas</a:t>
            </a:r>
            <a:endParaRPr lang="en-US" sz="1200" dirty="0"/>
          </a:p>
        </p:txBody>
      </p:sp>
      <p:sp>
        <p:nvSpPr>
          <p:cNvPr id="11" name="Text Placeholder 2"/>
          <p:cNvSpPr txBox="1">
            <a:spLocks/>
          </p:cNvSpPr>
          <p:nvPr/>
        </p:nvSpPr>
        <p:spPr>
          <a:xfrm>
            <a:off x="209085" y="3735180"/>
            <a:ext cx="3006125" cy="1350050"/>
          </a:xfrm>
          <a:prstGeom prst="rect">
            <a:avLst/>
          </a:prstGeom>
        </p:spPr>
        <p:txBody>
          <a:bodyPr lIns="0" tIns="0" rIns="0" bIns="0"/>
          <a:lstStyle>
            <a:lvl1pPr marL="358775" indent="-358775" algn="l" rtl="0" eaLnBrk="0" fontAlgn="base" hangingPunct="0">
              <a:spcBef>
                <a:spcPct val="20000"/>
              </a:spcBef>
              <a:spcAft>
                <a:spcPts val="200"/>
              </a:spcAft>
              <a:buClr>
                <a:srgbClr val="006CAF"/>
              </a:buClr>
              <a:buSzPct val="75000"/>
              <a:buFont typeface="Wingdings" pitchFamily="2" charset="2"/>
              <a:buBlip>
                <a:blip r:embed="rId7"/>
              </a:buBlip>
              <a:defRPr sz="2400" b="0">
                <a:solidFill>
                  <a:schemeClr val="tx1"/>
                </a:solidFill>
                <a:latin typeface="+mn-lt"/>
                <a:ea typeface="+mn-ea"/>
                <a:cs typeface="+mn-cs"/>
              </a:defRPr>
            </a:lvl1pPr>
            <a:lvl2pPr marL="801688" indent="-354013" algn="l" rtl="0" eaLnBrk="0" fontAlgn="base" hangingPunct="0">
              <a:spcBef>
                <a:spcPts val="500"/>
              </a:spcBef>
              <a:spcAft>
                <a:spcPts val="100"/>
              </a:spcAft>
              <a:buChar char="–"/>
              <a:defRPr sz="1800">
                <a:solidFill>
                  <a:schemeClr val="tx1"/>
                </a:solidFill>
                <a:latin typeface="+mn-lt"/>
              </a:defRPr>
            </a:lvl2pPr>
            <a:lvl3pPr marL="1144588" indent="-228600" algn="l" rtl="0" eaLnBrk="0" fontAlgn="base" hangingPunct="0">
              <a:spcBef>
                <a:spcPct val="20000"/>
              </a:spcBef>
              <a:spcAft>
                <a:spcPct val="0"/>
              </a:spcAft>
              <a:buFont typeface="Symbol" pitchFamily="18" charset="2"/>
              <a:buChar char="-"/>
              <a:defRPr sz="16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spcAft>
                <a:spcPts val="400"/>
              </a:spcAft>
              <a:buFont typeface="Wingdings" pitchFamily="2" charset="2"/>
              <a:buNone/>
            </a:pPr>
            <a:r>
              <a:rPr lang="en-US" sz="1800" kern="0" dirty="0" smtClean="0"/>
              <a:t>IEA HIA Prizes</a:t>
            </a:r>
          </a:p>
          <a:p>
            <a:r>
              <a:rPr lang="en-US" sz="1400" kern="0" dirty="0" smtClean="0"/>
              <a:t>Project Prizes 2010, 2012</a:t>
            </a:r>
          </a:p>
          <a:p>
            <a:r>
              <a:rPr lang="en-US" sz="1400" kern="0" dirty="0" smtClean="0"/>
              <a:t>Individual Prizes 2009, </a:t>
            </a:r>
            <a:br>
              <a:rPr lang="en-US" sz="1400" kern="0" dirty="0" smtClean="0"/>
            </a:br>
            <a:r>
              <a:rPr lang="en-US" sz="1400" kern="0" dirty="0" smtClean="0"/>
              <a:t>2011&amp; 2014</a:t>
            </a:r>
          </a:p>
          <a:p>
            <a:pPr marL="0" indent="0">
              <a:buFont typeface="Wingdings" pitchFamily="2" charset="2"/>
              <a:buNone/>
            </a:pPr>
            <a:endParaRPr lang="en-US" sz="1800" b="1" i="1" kern="0" dirty="0" smtClean="0"/>
          </a:p>
          <a:p>
            <a:pPr marL="0" indent="0">
              <a:buFont typeface="Wingdings" pitchFamily="2" charset="2"/>
              <a:buNone/>
            </a:pPr>
            <a:endParaRPr lang="en-US" sz="1800" i="1" kern="0" dirty="0"/>
          </a:p>
        </p:txBody>
      </p:sp>
    </p:spTree>
    <p:extLst>
      <p:ext uri="{BB962C8B-B14F-4D97-AF65-F5344CB8AC3E}">
        <p14:creationId xmlns:p14="http://schemas.microsoft.com/office/powerpoint/2010/main" val="138553359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
                                        <p:tgtEl>
                                          <p:spTgt spid="3"/>
                                        </p:tgtEl>
                                      </p:cBhvr>
                                    </p:animEffect>
                                  </p:childTnLst>
                                </p:cTn>
                              </p:par>
                            </p:childTnLst>
                          </p:cTn>
                        </p:par>
                        <p:par>
                          <p:cTn id="8" fill="hold">
                            <p:stCondLst>
                              <p:cond delay="10"/>
                            </p:stCondLst>
                            <p:childTnLst>
                              <p:par>
                                <p:cTn id="9" presetID="10" presetClass="entr" presetSubtype="0" fill="hold"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10"/>
                            </p:stCondLst>
                            <p:childTnLst>
                              <p:par>
                                <p:cTn id="13" presetID="10" presetClass="entr" presetSubtype="0" fill="hold" grpId="0" nodeType="afterEffect">
                                  <p:stCondLst>
                                    <p:cond delay="5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2010"/>
                            </p:stCondLst>
                            <p:childTnLst>
                              <p:par>
                                <p:cTn id="17" presetID="10" presetClass="entr" presetSubtype="0" fill="hold" nodeType="afterEffect">
                                  <p:stCondLst>
                                    <p:cond delay="50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301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3510"/>
                            </p:stCondLst>
                            <p:childTnLst>
                              <p:par>
                                <p:cTn id="25" presetID="10" presetClass="entr" presetSubtype="0" fill="hold" nodeType="afterEffect">
                                  <p:stCondLst>
                                    <p:cond delay="50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par>
                          <p:cTn id="28" fill="hold">
                            <p:stCondLst>
                              <p:cond delay="4510"/>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Line 2"/>
          <p:cNvSpPr>
            <a:spLocks noChangeShapeType="1"/>
          </p:cNvSpPr>
          <p:nvPr/>
        </p:nvSpPr>
        <p:spPr bwMode="auto">
          <a:xfrm>
            <a:off x="2724230" y="2180912"/>
            <a:ext cx="4440130" cy="7641"/>
          </a:xfrm>
          <a:prstGeom prst="line">
            <a:avLst/>
          </a:prstGeom>
          <a:noFill/>
          <a:ln w="76200">
            <a:solidFill>
              <a:srgbClr val="006CAF"/>
            </a:solidFill>
            <a:round/>
            <a:headEnd/>
            <a:tailEnd/>
          </a:ln>
        </p:spPr>
        <p:txBody>
          <a:bodyPr/>
          <a:lstStyle/>
          <a:p>
            <a:pPr>
              <a:spcBef>
                <a:spcPts val="0"/>
              </a:spcBef>
            </a:pPr>
            <a:endParaRPr lang="de-CH" sz="1200">
              <a:solidFill>
                <a:srgbClr val="000000"/>
              </a:solidFill>
              <a:latin typeface="Century Gothic"/>
            </a:endParaRPr>
          </a:p>
        </p:txBody>
      </p:sp>
      <p:sp>
        <p:nvSpPr>
          <p:cNvPr id="17" name="Rectangle 4"/>
          <p:cNvSpPr>
            <a:spLocks noChangeArrowheads="1"/>
          </p:cNvSpPr>
          <p:nvPr/>
        </p:nvSpPr>
        <p:spPr bwMode="auto">
          <a:xfrm>
            <a:off x="6794943" y="2948286"/>
            <a:ext cx="2052000" cy="2880000"/>
          </a:xfrm>
          <a:prstGeom prst="rect">
            <a:avLst/>
          </a:prstGeom>
          <a:solidFill>
            <a:schemeClr val="accent1">
              <a:lumMod val="90000"/>
            </a:schemeClr>
          </a:solidFill>
          <a:ln w="9525">
            <a:solidFill>
              <a:srgbClr val="006CAF"/>
            </a:solidFill>
            <a:miter lim="800000"/>
            <a:headEnd/>
            <a:tailEnd/>
          </a:ln>
        </p:spPr>
        <p:txBody>
          <a:bodyPr wrap="none" anchor="ctr"/>
          <a:lstStyle/>
          <a:p>
            <a:endParaRPr lang="en-US" altLang="en-US">
              <a:solidFill>
                <a:srgbClr val="000000"/>
              </a:solidFill>
            </a:endParaRPr>
          </a:p>
        </p:txBody>
      </p:sp>
      <p:sp>
        <p:nvSpPr>
          <p:cNvPr id="18" name="Rectangle 7"/>
          <p:cNvSpPr>
            <a:spLocks noChangeArrowheads="1"/>
          </p:cNvSpPr>
          <p:nvPr/>
        </p:nvSpPr>
        <p:spPr bwMode="auto">
          <a:xfrm>
            <a:off x="4613762" y="2948286"/>
            <a:ext cx="2052000" cy="2880000"/>
          </a:xfrm>
          <a:prstGeom prst="rect">
            <a:avLst/>
          </a:prstGeom>
          <a:solidFill>
            <a:schemeClr val="accent1">
              <a:lumMod val="90000"/>
            </a:schemeClr>
          </a:solidFill>
          <a:ln w="9525">
            <a:solidFill>
              <a:srgbClr val="006CAF"/>
            </a:solidFill>
            <a:miter lim="800000"/>
            <a:headEnd/>
            <a:tailEnd/>
          </a:ln>
        </p:spPr>
        <p:txBody>
          <a:bodyPr wrap="none" anchor="ctr"/>
          <a:lstStyle/>
          <a:p>
            <a:endParaRPr lang="en-US" altLang="en-US">
              <a:solidFill>
                <a:srgbClr val="000000"/>
              </a:solidFill>
            </a:endParaRPr>
          </a:p>
        </p:txBody>
      </p:sp>
      <p:pic>
        <p:nvPicPr>
          <p:cNvPr id="11" name="Picture 8" descr="IEA HIA EOT Report-Portada"/>
          <p:cNvPicPr>
            <a:picLocks noChangeAspect="1" noChangeArrowheads="1"/>
          </p:cNvPicPr>
          <p:nvPr/>
        </p:nvPicPr>
        <p:blipFill>
          <a:blip r:embed="rId3" cstate="print"/>
          <a:srcRect/>
          <a:stretch>
            <a:fillRect/>
          </a:stretch>
        </p:blipFill>
        <p:spPr bwMode="auto">
          <a:xfrm>
            <a:off x="4860299" y="1058254"/>
            <a:ext cx="1558925" cy="2017713"/>
          </a:xfrm>
          <a:prstGeom prst="rect">
            <a:avLst/>
          </a:prstGeom>
          <a:noFill/>
          <a:ln w="3175">
            <a:solidFill>
              <a:srgbClr val="006CAF"/>
            </a:solidFill>
            <a:miter lim="800000"/>
            <a:headEnd/>
            <a:tailEnd/>
          </a:ln>
          <a:effectLst>
            <a:outerShdw blurRad="50800" dist="38100" dir="2700000" algn="tl" rotWithShape="0">
              <a:prstClr val="black">
                <a:alpha val="40000"/>
              </a:prstClr>
            </a:outerShdw>
          </a:effectLst>
        </p:spPr>
      </p:pic>
      <p:sp>
        <p:nvSpPr>
          <p:cNvPr id="26" name="AutoShape 20"/>
          <p:cNvSpPr>
            <a:spLocks noChangeArrowheads="1"/>
          </p:cNvSpPr>
          <p:nvPr/>
        </p:nvSpPr>
        <p:spPr bwMode="auto">
          <a:xfrm rot="5400000">
            <a:off x="4583220" y="2105188"/>
            <a:ext cx="242888" cy="166732"/>
          </a:xfrm>
          <a:prstGeom prst="flowChartExtract">
            <a:avLst/>
          </a:prstGeom>
          <a:solidFill>
            <a:srgbClr val="006CAF"/>
          </a:solidFill>
          <a:ln w="9525">
            <a:solidFill>
              <a:srgbClr val="006CAF"/>
            </a:solidFill>
            <a:miter lim="800000"/>
            <a:headEnd/>
            <a:tailEnd/>
          </a:ln>
        </p:spPr>
        <p:txBody>
          <a:bodyPr wrap="none" anchor="ctr"/>
          <a:lstStyle/>
          <a:p>
            <a:pPr>
              <a:spcBef>
                <a:spcPts val="0"/>
              </a:spcBef>
            </a:pPr>
            <a:endParaRPr lang="en-US" altLang="en-US" sz="1200">
              <a:solidFill>
                <a:srgbClr val="000000"/>
              </a:solidFill>
              <a:latin typeface="Century Gothic"/>
            </a:endParaRPr>
          </a:p>
        </p:txBody>
      </p:sp>
      <p:sp>
        <p:nvSpPr>
          <p:cNvPr id="16" name="Rectangle 3"/>
          <p:cNvSpPr>
            <a:spLocks noChangeArrowheads="1"/>
          </p:cNvSpPr>
          <p:nvPr/>
        </p:nvSpPr>
        <p:spPr bwMode="auto">
          <a:xfrm>
            <a:off x="251400" y="2948286"/>
            <a:ext cx="2052000" cy="2880000"/>
          </a:xfrm>
          <a:prstGeom prst="rect">
            <a:avLst/>
          </a:prstGeom>
          <a:solidFill>
            <a:schemeClr val="bg1">
              <a:alpha val="20000"/>
            </a:schemeClr>
          </a:solidFill>
          <a:ln w="9525" algn="ctr">
            <a:solidFill>
              <a:srgbClr val="006CAF"/>
            </a:solidFill>
            <a:miter lim="800000"/>
            <a:headEnd/>
            <a:tailEnd/>
          </a:ln>
        </p:spPr>
        <p:txBody>
          <a:bodyPr wrap="none" anchor="ctr"/>
          <a:lstStyle/>
          <a:p>
            <a:endParaRPr lang="en-US" altLang="en-US">
              <a:solidFill>
                <a:srgbClr val="000000"/>
              </a:solidFill>
            </a:endParaRPr>
          </a:p>
        </p:txBody>
      </p:sp>
      <p:sp>
        <p:nvSpPr>
          <p:cNvPr id="19" name="Rectangle 10"/>
          <p:cNvSpPr>
            <a:spLocks noChangeArrowheads="1"/>
          </p:cNvSpPr>
          <p:nvPr/>
        </p:nvSpPr>
        <p:spPr bwMode="auto">
          <a:xfrm>
            <a:off x="2466159" y="2948286"/>
            <a:ext cx="2052000" cy="2880000"/>
          </a:xfrm>
          <a:prstGeom prst="rect">
            <a:avLst/>
          </a:prstGeom>
          <a:solidFill>
            <a:schemeClr val="bg1">
              <a:alpha val="20000"/>
            </a:schemeClr>
          </a:solidFill>
          <a:ln w="9525" algn="ctr">
            <a:solidFill>
              <a:srgbClr val="006CAF"/>
            </a:solidFill>
            <a:miter lim="800000"/>
            <a:headEnd/>
            <a:tailEnd/>
          </a:ln>
        </p:spPr>
        <p:txBody>
          <a:bodyPr wrap="none" anchor="ctr"/>
          <a:lstStyle/>
          <a:p>
            <a:endParaRPr lang="en-US" altLang="en-US">
              <a:solidFill>
                <a:srgbClr val="000000"/>
              </a:solidFill>
            </a:endParaRPr>
          </a:p>
        </p:txBody>
      </p:sp>
      <p:sp>
        <p:nvSpPr>
          <p:cNvPr id="20" name="Rectangle 21"/>
          <p:cNvSpPr>
            <a:spLocks noChangeArrowheads="1"/>
          </p:cNvSpPr>
          <p:nvPr/>
        </p:nvSpPr>
        <p:spPr bwMode="auto">
          <a:xfrm>
            <a:off x="6912600" y="3408661"/>
            <a:ext cx="1980000" cy="1277273"/>
          </a:xfrm>
          <a:prstGeom prst="rect">
            <a:avLst/>
          </a:prstGeom>
          <a:noFill/>
          <a:ln w="9525">
            <a:noFill/>
            <a:miter lim="800000"/>
            <a:headEnd/>
            <a:tailEnd/>
          </a:ln>
        </p:spPr>
        <p:txBody>
          <a:bodyPr lIns="0" tIns="0" rIns="0" bIns="0">
            <a:spAutoFit/>
          </a:bodyPr>
          <a:lstStyle/>
          <a:p>
            <a:pPr marL="231775" indent="-231775">
              <a:spcAft>
                <a:spcPts val="300"/>
              </a:spcAft>
              <a:buSzPct val="75000"/>
              <a:buFontTx/>
              <a:buBlip>
                <a:blip r:embed="rId4"/>
              </a:buBlip>
              <a:defRPr/>
            </a:pPr>
            <a:r>
              <a:rPr lang="en-US" sz="1300" dirty="0" smtClean="0">
                <a:solidFill>
                  <a:srgbClr val="000000"/>
                </a:solidFill>
                <a:latin typeface="Century Gothic"/>
              </a:rPr>
              <a:t>The</a:t>
            </a:r>
            <a:r>
              <a:rPr lang="en-US" sz="1300" i="1" dirty="0" smtClean="0">
                <a:solidFill>
                  <a:srgbClr val="000000"/>
                </a:solidFill>
                <a:latin typeface="Century Gothic"/>
              </a:rPr>
              <a:t> IEA Technology Roadmap for Hydrogen and Fuel Cells</a:t>
            </a:r>
          </a:p>
          <a:p>
            <a:pPr marL="231775" indent="-231775">
              <a:spcAft>
                <a:spcPts val="300"/>
              </a:spcAft>
              <a:buSzPct val="75000"/>
              <a:buFontTx/>
              <a:buBlip>
                <a:blip r:embed="rId4"/>
              </a:buBlip>
              <a:defRPr/>
            </a:pPr>
            <a:r>
              <a:rPr lang="en-US" sz="1300" dirty="0" smtClean="0">
                <a:solidFill>
                  <a:srgbClr val="000000"/>
                </a:solidFill>
                <a:latin typeface="Century Gothic"/>
              </a:rPr>
              <a:t>The 2015 COP</a:t>
            </a:r>
            <a:endParaRPr lang="en-US" sz="1300" dirty="0">
              <a:solidFill>
                <a:srgbClr val="000000"/>
              </a:solidFill>
              <a:latin typeface="Century Gothic"/>
            </a:endParaRPr>
          </a:p>
          <a:p>
            <a:pPr marL="231775" indent="-231775">
              <a:spcAft>
                <a:spcPts val="300"/>
              </a:spcAft>
              <a:buSzPct val="75000"/>
              <a:buFontTx/>
              <a:buBlip>
                <a:blip r:embed="rId4"/>
              </a:buBlip>
              <a:defRPr/>
            </a:pPr>
            <a:endParaRPr lang="en-US" sz="1300" dirty="0">
              <a:solidFill>
                <a:srgbClr val="000000"/>
              </a:solidFill>
              <a:latin typeface="Century Gothic"/>
            </a:endParaRPr>
          </a:p>
        </p:txBody>
      </p:sp>
      <p:sp>
        <p:nvSpPr>
          <p:cNvPr id="21" name="Rectangle 22"/>
          <p:cNvSpPr>
            <a:spLocks noChangeArrowheads="1"/>
          </p:cNvSpPr>
          <p:nvPr/>
        </p:nvSpPr>
        <p:spPr bwMode="auto">
          <a:xfrm>
            <a:off x="4731419" y="3408661"/>
            <a:ext cx="1980000" cy="2469907"/>
          </a:xfrm>
          <a:prstGeom prst="rect">
            <a:avLst/>
          </a:prstGeom>
          <a:noFill/>
          <a:ln w="9525">
            <a:noFill/>
            <a:miter lim="800000"/>
            <a:headEnd/>
            <a:tailEnd/>
          </a:ln>
        </p:spPr>
        <p:txBody>
          <a:bodyPr lIns="0" tIns="0" rIns="0" bIns="0">
            <a:spAutoFit/>
          </a:bodyPr>
          <a:lstStyle/>
          <a:p>
            <a:pPr marL="231775" indent="-231775">
              <a:spcAft>
                <a:spcPts val="300"/>
              </a:spcAft>
              <a:buSzPct val="75000"/>
              <a:buFontTx/>
              <a:buBlip>
                <a:blip r:embed="rId4"/>
              </a:buBlip>
            </a:pPr>
            <a:r>
              <a:rPr lang="en-US" altLang="en-US" sz="1300" dirty="0" smtClean="0">
                <a:solidFill>
                  <a:srgbClr val="000000"/>
                </a:solidFill>
                <a:latin typeface="Century Gothic"/>
              </a:rPr>
              <a:t>Overarching Objectives </a:t>
            </a:r>
          </a:p>
          <a:p>
            <a:pPr marL="231775" indent="-231775">
              <a:spcAft>
                <a:spcPts val="300"/>
              </a:spcAft>
              <a:buSzPct val="75000"/>
              <a:buFontTx/>
              <a:buBlip>
                <a:blip r:embed="rId4"/>
              </a:buBlip>
            </a:pPr>
            <a:r>
              <a:rPr lang="en-US" altLang="en-US" sz="1300" dirty="0" smtClean="0">
                <a:solidFill>
                  <a:srgbClr val="000000"/>
                </a:solidFill>
                <a:latin typeface="Century Gothic"/>
              </a:rPr>
              <a:t>Priorities for all themes </a:t>
            </a:r>
          </a:p>
          <a:p>
            <a:pPr marL="231775" indent="-231775">
              <a:spcAft>
                <a:spcPts val="300"/>
              </a:spcAft>
              <a:buSzPct val="75000"/>
              <a:buFontTx/>
              <a:buBlip>
                <a:blip r:embed="rId4"/>
              </a:buBlip>
            </a:pPr>
            <a:r>
              <a:rPr lang="en-US" altLang="en-US" sz="1300" dirty="0" smtClean="0">
                <a:solidFill>
                  <a:srgbClr val="000000"/>
                </a:solidFill>
                <a:latin typeface="Century Gothic"/>
              </a:rPr>
              <a:t>Priorities for Analysis portfolios</a:t>
            </a:r>
          </a:p>
          <a:p>
            <a:pPr marL="231775" indent="-231775">
              <a:spcAft>
                <a:spcPts val="300"/>
              </a:spcAft>
              <a:buSzPct val="75000"/>
              <a:buFontTx/>
              <a:buBlip>
                <a:blip r:embed="rId4"/>
              </a:buBlip>
            </a:pPr>
            <a:r>
              <a:rPr lang="en-US" altLang="en-US" sz="1300" dirty="0" smtClean="0">
                <a:solidFill>
                  <a:srgbClr val="000000"/>
                </a:solidFill>
                <a:latin typeface="Century Gothic"/>
              </a:rPr>
              <a:t>Current task highlights</a:t>
            </a:r>
          </a:p>
          <a:p>
            <a:pPr>
              <a:spcAft>
                <a:spcPts val="300"/>
              </a:spcAft>
              <a:buSzPct val="75000"/>
            </a:pPr>
            <a:endParaRPr lang="en-US" altLang="en-US" sz="1300" dirty="0" smtClean="0">
              <a:solidFill>
                <a:srgbClr val="000000"/>
              </a:solidFill>
              <a:latin typeface="Century Gothic"/>
            </a:endParaRPr>
          </a:p>
          <a:p>
            <a:pPr marL="231775" indent="-231775">
              <a:spcAft>
                <a:spcPts val="300"/>
              </a:spcAft>
              <a:buSzPct val="75000"/>
              <a:buFontTx/>
              <a:buBlip>
                <a:blip r:embed="rId4"/>
              </a:buBlip>
            </a:pPr>
            <a:endParaRPr lang="en-US" altLang="en-US" sz="1300" dirty="0">
              <a:solidFill>
                <a:srgbClr val="000000"/>
              </a:solidFill>
              <a:latin typeface="Century Gothic"/>
            </a:endParaRPr>
          </a:p>
          <a:p>
            <a:pPr marL="231775" indent="-231775">
              <a:spcAft>
                <a:spcPts val="300"/>
              </a:spcAft>
              <a:buSzPct val="75000"/>
              <a:buFontTx/>
              <a:buBlip>
                <a:blip r:embed="rId4"/>
              </a:buBlip>
            </a:pPr>
            <a:endParaRPr lang="en-US" altLang="en-US" sz="1300" dirty="0">
              <a:solidFill>
                <a:srgbClr val="000000"/>
              </a:solidFill>
              <a:latin typeface="Century Gothic"/>
            </a:endParaRPr>
          </a:p>
          <a:p>
            <a:pPr>
              <a:spcAft>
                <a:spcPts val="300"/>
              </a:spcAft>
              <a:buSzPct val="75000"/>
            </a:pPr>
            <a:endParaRPr lang="en-US" altLang="en-US" sz="1300" dirty="0">
              <a:solidFill>
                <a:srgbClr val="000000"/>
              </a:solidFill>
              <a:latin typeface="Century Gothic"/>
            </a:endParaRPr>
          </a:p>
        </p:txBody>
      </p:sp>
      <p:sp>
        <p:nvSpPr>
          <p:cNvPr id="22" name="Rectangle 23"/>
          <p:cNvSpPr>
            <a:spLocks noChangeArrowheads="1"/>
          </p:cNvSpPr>
          <p:nvPr/>
        </p:nvSpPr>
        <p:spPr bwMode="auto">
          <a:xfrm>
            <a:off x="2538159" y="3408661"/>
            <a:ext cx="1980000" cy="2231380"/>
          </a:xfrm>
          <a:prstGeom prst="rect">
            <a:avLst/>
          </a:prstGeom>
          <a:noFill/>
          <a:ln w="9525">
            <a:noFill/>
            <a:miter lim="800000"/>
            <a:headEnd/>
            <a:tailEnd/>
          </a:ln>
        </p:spPr>
        <p:txBody>
          <a:bodyPr lIns="0" tIns="0" rIns="0" bIns="0">
            <a:spAutoFit/>
          </a:bodyPr>
          <a:lstStyle/>
          <a:p>
            <a:pPr marL="231775" indent="-231775">
              <a:spcAft>
                <a:spcPts val="300"/>
              </a:spcAft>
              <a:buSzPct val="75000"/>
              <a:buFontTx/>
              <a:buBlip>
                <a:blip r:embed="rId4"/>
              </a:buBlip>
            </a:pPr>
            <a:r>
              <a:rPr lang="en-US" altLang="en-US" sz="1300" dirty="0" smtClean="0">
                <a:solidFill>
                  <a:srgbClr val="000000"/>
                </a:solidFill>
                <a:latin typeface="Century Gothic"/>
              </a:rPr>
              <a:t>Success Stories – IEA HIA wide</a:t>
            </a:r>
          </a:p>
          <a:p>
            <a:pPr marL="231775" indent="-231775">
              <a:spcAft>
                <a:spcPts val="300"/>
              </a:spcAft>
              <a:buSzPct val="75000"/>
              <a:buFontTx/>
              <a:buBlip>
                <a:blip r:embed="rId4"/>
              </a:buBlip>
            </a:pPr>
            <a:r>
              <a:rPr lang="en-US" altLang="en-US" sz="1300" dirty="0" smtClean="0">
                <a:solidFill>
                  <a:srgbClr val="000000"/>
                </a:solidFill>
                <a:latin typeface="Century Gothic"/>
              </a:rPr>
              <a:t>Success Stories - Tasks</a:t>
            </a:r>
            <a:endParaRPr lang="en-US" altLang="en-US" sz="1300" dirty="0">
              <a:solidFill>
                <a:srgbClr val="000000"/>
              </a:solidFill>
              <a:latin typeface="Century Gothic"/>
            </a:endParaRPr>
          </a:p>
          <a:p>
            <a:pPr marL="231775" indent="-231775">
              <a:spcAft>
                <a:spcPts val="300"/>
              </a:spcAft>
              <a:buSzPct val="75000"/>
              <a:buFontTx/>
              <a:buBlip>
                <a:blip r:embed="rId4"/>
              </a:buBlip>
            </a:pPr>
            <a:r>
              <a:rPr lang="en-US" altLang="en-US" sz="1300" dirty="0" smtClean="0">
                <a:solidFill>
                  <a:srgbClr val="000000"/>
                </a:solidFill>
                <a:latin typeface="Century Gothic"/>
              </a:rPr>
              <a:t>Information Dissemination &amp; Outreach</a:t>
            </a:r>
          </a:p>
          <a:p>
            <a:pPr marL="231775" indent="-231775">
              <a:spcAft>
                <a:spcPts val="300"/>
              </a:spcAft>
              <a:buSzPct val="75000"/>
              <a:buFontTx/>
              <a:buBlip>
                <a:blip r:embed="rId4"/>
              </a:buBlip>
            </a:pPr>
            <a:r>
              <a:rPr lang="en-US" altLang="en-US" sz="1300" dirty="0" smtClean="0">
                <a:solidFill>
                  <a:srgbClr val="000000"/>
                </a:solidFill>
                <a:latin typeface="Century Gothic"/>
              </a:rPr>
              <a:t>Key Numbers &amp;</a:t>
            </a:r>
          </a:p>
          <a:p>
            <a:pPr>
              <a:spcAft>
                <a:spcPts val="300"/>
              </a:spcAft>
              <a:buSzPct val="75000"/>
            </a:pPr>
            <a:r>
              <a:rPr lang="en-US" altLang="en-US" sz="1300" dirty="0">
                <a:solidFill>
                  <a:srgbClr val="000000"/>
                </a:solidFill>
                <a:latin typeface="Century Gothic"/>
              </a:rPr>
              <a:t> </a:t>
            </a:r>
            <a:r>
              <a:rPr lang="en-US" altLang="en-US" sz="1300" dirty="0" smtClean="0">
                <a:solidFill>
                  <a:srgbClr val="000000"/>
                </a:solidFill>
                <a:latin typeface="Century Gothic"/>
              </a:rPr>
              <a:t>    Outcomes</a:t>
            </a:r>
          </a:p>
          <a:p>
            <a:pPr marL="231775" indent="-231775">
              <a:spcAft>
                <a:spcPts val="300"/>
              </a:spcAft>
              <a:buSzPct val="75000"/>
              <a:buFontTx/>
              <a:buBlip>
                <a:blip r:embed="rId4"/>
              </a:buBlip>
            </a:pPr>
            <a:endParaRPr lang="en-US" altLang="en-US" sz="1300" dirty="0">
              <a:solidFill>
                <a:srgbClr val="000000"/>
              </a:solidFill>
              <a:latin typeface="Century Gothic"/>
            </a:endParaRPr>
          </a:p>
          <a:p>
            <a:pPr>
              <a:spcAft>
                <a:spcPts val="300"/>
              </a:spcAft>
              <a:buSzPct val="75000"/>
            </a:pPr>
            <a:endParaRPr lang="en-US" altLang="en-US" sz="1300" dirty="0">
              <a:solidFill>
                <a:srgbClr val="000000"/>
              </a:solidFill>
              <a:latin typeface="Century Gothic"/>
            </a:endParaRPr>
          </a:p>
        </p:txBody>
      </p:sp>
      <p:sp>
        <p:nvSpPr>
          <p:cNvPr id="23" name="Rectangle 24"/>
          <p:cNvSpPr>
            <a:spLocks noChangeArrowheads="1"/>
          </p:cNvSpPr>
          <p:nvPr/>
        </p:nvSpPr>
        <p:spPr bwMode="auto">
          <a:xfrm>
            <a:off x="369057" y="3408661"/>
            <a:ext cx="1980000" cy="2108269"/>
          </a:xfrm>
          <a:prstGeom prst="rect">
            <a:avLst/>
          </a:prstGeom>
          <a:noFill/>
          <a:ln w="9525">
            <a:noFill/>
            <a:miter lim="800000"/>
            <a:headEnd/>
            <a:tailEnd/>
          </a:ln>
        </p:spPr>
        <p:txBody>
          <a:bodyPr lIns="0" tIns="0" rIns="0" bIns="0">
            <a:spAutoFit/>
          </a:bodyPr>
          <a:lstStyle/>
          <a:p>
            <a:pPr marL="231775" indent="-231775">
              <a:spcAft>
                <a:spcPts val="300"/>
              </a:spcAft>
              <a:buSzPct val="75000"/>
              <a:buFontTx/>
              <a:buBlip>
                <a:blip r:embed="rId4"/>
              </a:buBlip>
              <a:defRPr/>
            </a:pPr>
            <a:r>
              <a:rPr lang="en-US" sz="1300" dirty="0" smtClean="0">
                <a:solidFill>
                  <a:srgbClr val="000000"/>
                </a:solidFill>
                <a:latin typeface="Century Gothic"/>
              </a:rPr>
              <a:t>Perspectives</a:t>
            </a:r>
            <a:endParaRPr lang="en-US" sz="1300" dirty="0">
              <a:solidFill>
                <a:srgbClr val="000000"/>
              </a:solidFill>
              <a:latin typeface="Century Gothic"/>
            </a:endParaRPr>
          </a:p>
          <a:p>
            <a:pPr marL="231775" indent="-231775">
              <a:spcAft>
                <a:spcPts val="300"/>
              </a:spcAft>
              <a:buSzPct val="75000"/>
              <a:buFontTx/>
              <a:buBlip>
                <a:blip r:embed="rId4"/>
              </a:buBlip>
              <a:defRPr/>
            </a:pPr>
            <a:r>
              <a:rPr lang="en-US" sz="1300" dirty="0" smtClean="0">
                <a:solidFill>
                  <a:srgbClr val="000000"/>
                </a:solidFill>
                <a:latin typeface="Century Gothic"/>
              </a:rPr>
              <a:t>Members</a:t>
            </a:r>
            <a:endParaRPr lang="en-US" sz="1300" dirty="0">
              <a:solidFill>
                <a:srgbClr val="000000"/>
              </a:solidFill>
              <a:latin typeface="Century Gothic"/>
            </a:endParaRPr>
          </a:p>
          <a:p>
            <a:pPr marL="231775" indent="-231775">
              <a:spcAft>
                <a:spcPts val="300"/>
              </a:spcAft>
              <a:buSzPct val="75000"/>
              <a:buFontTx/>
              <a:buBlip>
                <a:blip r:embed="rId4"/>
              </a:buBlip>
              <a:defRPr/>
            </a:pPr>
            <a:r>
              <a:rPr lang="en-US" sz="1300" dirty="0" smtClean="0">
                <a:solidFill>
                  <a:srgbClr val="000000"/>
                </a:solidFill>
                <a:latin typeface="Century Gothic"/>
              </a:rPr>
              <a:t>Strategic Framework</a:t>
            </a:r>
          </a:p>
          <a:p>
            <a:pPr marL="231775" indent="-231775">
              <a:spcAft>
                <a:spcPts val="300"/>
              </a:spcAft>
              <a:buSzPct val="75000"/>
              <a:buFontTx/>
              <a:buBlip>
                <a:blip r:embed="rId4"/>
              </a:buBlip>
              <a:defRPr/>
            </a:pPr>
            <a:r>
              <a:rPr lang="en-US" sz="1300" dirty="0" smtClean="0">
                <a:solidFill>
                  <a:srgbClr val="000000"/>
                </a:solidFill>
                <a:latin typeface="Century Gothic"/>
              </a:rPr>
              <a:t>Themes </a:t>
            </a:r>
          </a:p>
          <a:p>
            <a:pPr marL="231775" indent="-231775">
              <a:spcAft>
                <a:spcPts val="300"/>
              </a:spcAft>
              <a:buSzPct val="75000"/>
              <a:buFontTx/>
              <a:buBlip>
                <a:blip r:embed="rId4"/>
              </a:buBlip>
              <a:defRPr/>
            </a:pPr>
            <a:r>
              <a:rPr lang="en-US" sz="1300" dirty="0" smtClean="0">
                <a:solidFill>
                  <a:srgbClr val="000000"/>
                </a:solidFill>
                <a:latin typeface="Century Gothic"/>
              </a:rPr>
              <a:t>Task Portfolios</a:t>
            </a:r>
          </a:p>
          <a:p>
            <a:pPr>
              <a:spcAft>
                <a:spcPts val="300"/>
              </a:spcAft>
              <a:buSzPct val="75000"/>
            </a:pPr>
            <a:endParaRPr lang="en-US" altLang="en-US" sz="1300" dirty="0">
              <a:solidFill>
                <a:srgbClr val="000000"/>
              </a:solidFill>
              <a:latin typeface="Century Gothic"/>
            </a:endParaRPr>
          </a:p>
          <a:p>
            <a:pPr>
              <a:spcAft>
                <a:spcPts val="300"/>
              </a:spcAft>
              <a:buSzPct val="75000"/>
              <a:defRPr/>
            </a:pPr>
            <a:endParaRPr lang="en-US" sz="1300" dirty="0">
              <a:solidFill>
                <a:srgbClr val="000000"/>
              </a:solidFill>
              <a:latin typeface="Century Gothic"/>
            </a:endParaRPr>
          </a:p>
          <a:p>
            <a:pPr>
              <a:spcAft>
                <a:spcPts val="300"/>
              </a:spcAft>
              <a:buSzPct val="75000"/>
              <a:defRPr/>
            </a:pPr>
            <a:endParaRPr lang="en-US" sz="1300" dirty="0">
              <a:solidFill>
                <a:srgbClr val="000000"/>
              </a:solidFill>
              <a:latin typeface="Century Gothic"/>
            </a:endParaRPr>
          </a:p>
          <a:p>
            <a:pPr marL="231775" indent="-231775">
              <a:spcAft>
                <a:spcPts val="300"/>
              </a:spcAft>
              <a:buSzPct val="75000"/>
              <a:defRPr/>
            </a:pPr>
            <a:endParaRPr lang="en-US" sz="1300" dirty="0">
              <a:solidFill>
                <a:srgbClr val="000000"/>
              </a:solidFill>
              <a:latin typeface="Century Gothic"/>
            </a:endParaRPr>
          </a:p>
        </p:txBody>
      </p:sp>
      <p:sp>
        <p:nvSpPr>
          <p:cNvPr id="2" name="Titel 1"/>
          <p:cNvSpPr>
            <a:spLocks noGrp="1"/>
          </p:cNvSpPr>
          <p:nvPr>
            <p:ph type="title"/>
          </p:nvPr>
        </p:nvSpPr>
        <p:spPr/>
        <p:txBody>
          <a:bodyPr/>
          <a:lstStyle/>
          <a:p>
            <a:r>
              <a:rPr lang="en-US" dirty="0" smtClean="0"/>
              <a:t>AGENDA </a:t>
            </a:r>
          </a:p>
        </p:txBody>
      </p:sp>
      <p:pic>
        <p:nvPicPr>
          <p:cNvPr id="8" name="Picture 11" descr="IEA HIA EOT Report-Portada"/>
          <p:cNvPicPr>
            <a:picLocks noChangeAspect="1" noChangeArrowheads="1"/>
          </p:cNvPicPr>
          <p:nvPr/>
        </p:nvPicPr>
        <p:blipFill>
          <a:blip r:embed="rId3" cstate="print"/>
          <a:srcRect/>
          <a:stretch>
            <a:fillRect/>
          </a:stretch>
        </p:blipFill>
        <p:spPr bwMode="auto">
          <a:xfrm>
            <a:off x="1523937" y="1058254"/>
            <a:ext cx="1558925" cy="2017712"/>
          </a:xfrm>
          <a:prstGeom prst="rect">
            <a:avLst/>
          </a:prstGeom>
          <a:noFill/>
          <a:ln w="3175">
            <a:solidFill>
              <a:srgbClr val="006CAF"/>
            </a:solidFill>
            <a:miter lim="800000"/>
            <a:headEnd/>
            <a:tailEnd/>
          </a:ln>
          <a:effectLst>
            <a:outerShdw blurRad="50800" dist="38100" dir="2700000" algn="tl" rotWithShape="0">
              <a:prstClr val="black">
                <a:alpha val="40000"/>
              </a:prstClr>
            </a:outerShdw>
          </a:effectLst>
        </p:spPr>
      </p:pic>
      <p:sp>
        <p:nvSpPr>
          <p:cNvPr id="9" name="Rectangle 17"/>
          <p:cNvSpPr>
            <a:spLocks noChangeArrowheads="1"/>
          </p:cNvSpPr>
          <p:nvPr/>
        </p:nvSpPr>
        <p:spPr bwMode="auto">
          <a:xfrm>
            <a:off x="1766882" y="1782470"/>
            <a:ext cx="1004868" cy="553998"/>
          </a:xfrm>
          <a:prstGeom prst="rect">
            <a:avLst/>
          </a:prstGeom>
          <a:noFill/>
          <a:ln w="9525">
            <a:noFill/>
            <a:miter lim="800000"/>
            <a:headEnd/>
            <a:tailEnd/>
          </a:ln>
        </p:spPr>
        <p:txBody>
          <a:bodyPr wrap="square" lIns="0" tIns="0" rIns="0" bIns="0">
            <a:spAutoFit/>
          </a:bodyPr>
          <a:lstStyle/>
          <a:p>
            <a:pPr>
              <a:spcBef>
                <a:spcPts val="0"/>
              </a:spcBef>
            </a:pPr>
            <a:r>
              <a:rPr lang="en-US" altLang="en-US" sz="1200" b="1" dirty="0">
                <a:solidFill>
                  <a:srgbClr val="006CAF"/>
                </a:solidFill>
                <a:latin typeface="Century Gothic"/>
              </a:rPr>
              <a:t>End of Term Report:           </a:t>
            </a:r>
            <a:r>
              <a:rPr lang="en-US" altLang="en-US" sz="1200" b="1" dirty="0" smtClean="0">
                <a:solidFill>
                  <a:srgbClr val="006CAF"/>
                </a:solidFill>
                <a:latin typeface="Century Gothic"/>
              </a:rPr>
              <a:t>2009</a:t>
            </a:r>
            <a:r>
              <a:rPr lang="de-CH" sz="1200" b="1" dirty="0" smtClean="0">
                <a:solidFill>
                  <a:srgbClr val="006CAF"/>
                </a:solidFill>
              </a:rPr>
              <a:t>‒</a:t>
            </a:r>
            <a:r>
              <a:rPr lang="en-US" altLang="en-US" sz="1200" b="1" dirty="0" smtClean="0">
                <a:solidFill>
                  <a:srgbClr val="006CAF"/>
                </a:solidFill>
                <a:latin typeface="Century Gothic"/>
              </a:rPr>
              <a:t>2015</a:t>
            </a:r>
            <a:endParaRPr lang="en-US" altLang="en-US" sz="1200" b="1" dirty="0">
              <a:solidFill>
                <a:srgbClr val="006CAF"/>
              </a:solidFill>
              <a:latin typeface="Century Gothic"/>
            </a:endParaRPr>
          </a:p>
        </p:txBody>
      </p:sp>
      <p:sp>
        <p:nvSpPr>
          <p:cNvPr id="12" name="Rectangle 18"/>
          <p:cNvSpPr>
            <a:spLocks noChangeArrowheads="1"/>
          </p:cNvSpPr>
          <p:nvPr/>
        </p:nvSpPr>
        <p:spPr bwMode="auto">
          <a:xfrm>
            <a:off x="5099761" y="1790111"/>
            <a:ext cx="1080000" cy="369332"/>
          </a:xfrm>
          <a:prstGeom prst="rect">
            <a:avLst/>
          </a:prstGeom>
          <a:noFill/>
          <a:ln w="9525">
            <a:noFill/>
            <a:miter lim="800000"/>
            <a:headEnd/>
            <a:tailEnd/>
          </a:ln>
        </p:spPr>
        <p:txBody>
          <a:bodyPr lIns="0" tIns="0" rIns="0" bIns="0">
            <a:spAutoFit/>
          </a:bodyPr>
          <a:lstStyle/>
          <a:p>
            <a:pPr>
              <a:spcBef>
                <a:spcPts val="0"/>
              </a:spcBef>
            </a:pPr>
            <a:r>
              <a:rPr lang="en-US" altLang="en-US" sz="1200" b="1" dirty="0" smtClean="0">
                <a:solidFill>
                  <a:srgbClr val="568523"/>
                </a:solidFill>
                <a:latin typeface="Century Gothic"/>
              </a:rPr>
              <a:t>Strategic Plan:  </a:t>
            </a:r>
            <a:r>
              <a:rPr lang="en-US" altLang="en-US" sz="1200" b="1" dirty="0">
                <a:solidFill>
                  <a:srgbClr val="568523"/>
                </a:solidFill>
                <a:latin typeface="Century Gothic"/>
              </a:rPr>
              <a:t/>
            </a:r>
            <a:br>
              <a:rPr lang="en-US" altLang="en-US" sz="1200" b="1" dirty="0">
                <a:solidFill>
                  <a:srgbClr val="568523"/>
                </a:solidFill>
                <a:latin typeface="Century Gothic"/>
              </a:rPr>
            </a:br>
            <a:r>
              <a:rPr lang="en-US" altLang="en-US" sz="1200" b="1" dirty="0" smtClean="0">
                <a:solidFill>
                  <a:srgbClr val="568523"/>
                </a:solidFill>
                <a:latin typeface="Century Gothic"/>
              </a:rPr>
              <a:t>2015</a:t>
            </a:r>
            <a:r>
              <a:rPr lang="de-CH" sz="1200" b="1" dirty="0" smtClean="0">
                <a:solidFill>
                  <a:srgbClr val="006CAF"/>
                </a:solidFill>
              </a:rPr>
              <a:t>‒</a:t>
            </a:r>
            <a:r>
              <a:rPr lang="en-US" altLang="en-US" sz="1200" b="1" dirty="0" smtClean="0">
                <a:solidFill>
                  <a:srgbClr val="568523"/>
                </a:solidFill>
                <a:latin typeface="Century Gothic"/>
              </a:rPr>
              <a:t>2020</a:t>
            </a:r>
            <a:endParaRPr lang="en-US" altLang="en-US" sz="1200" b="1" dirty="0">
              <a:solidFill>
                <a:srgbClr val="568523"/>
              </a:solidFill>
              <a:latin typeface="Century Gothic"/>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9945" y="1037075"/>
            <a:ext cx="1441995" cy="2038891"/>
          </a:xfrm>
          <a:prstGeom prst="rect">
            <a:avLst/>
          </a:prstGeom>
          <a:noFill/>
          <a:ln w="3175">
            <a:solidFill>
              <a:srgbClr val="006CAF"/>
            </a:solidFill>
            <a:miter lim="800000"/>
            <a:headEnd/>
            <a:tailEnd/>
          </a:ln>
          <a:effectLst>
            <a:outerShdw blurRad="50800" dist="38100" dir="2700000" algn="tl" rotWithShape="0">
              <a:prstClr val="black">
                <a:alpha val="40000"/>
              </a:prstClr>
            </a:outerShdw>
          </a:effectLst>
        </p:spPr>
      </p:pic>
      <p:sp>
        <p:nvSpPr>
          <p:cNvPr id="27" name="AutoShape 20"/>
          <p:cNvSpPr>
            <a:spLocks noChangeArrowheads="1"/>
          </p:cNvSpPr>
          <p:nvPr/>
        </p:nvSpPr>
        <p:spPr bwMode="auto">
          <a:xfrm rot="5400000">
            <a:off x="6815530" y="2098888"/>
            <a:ext cx="242888" cy="166732"/>
          </a:xfrm>
          <a:prstGeom prst="flowChartExtract">
            <a:avLst/>
          </a:prstGeom>
          <a:solidFill>
            <a:srgbClr val="006CAF"/>
          </a:solidFill>
          <a:ln w="9525">
            <a:solidFill>
              <a:srgbClr val="006CAF"/>
            </a:solidFill>
            <a:miter lim="800000"/>
            <a:headEnd/>
            <a:tailEnd/>
          </a:ln>
        </p:spPr>
        <p:txBody>
          <a:bodyPr wrap="none" anchor="ctr"/>
          <a:lstStyle/>
          <a:p>
            <a:pPr>
              <a:spcBef>
                <a:spcPts val="0"/>
              </a:spcBef>
            </a:pPr>
            <a:endParaRPr lang="en-US" altLang="en-US" sz="1200">
              <a:solidFill>
                <a:srgbClr val="000000"/>
              </a:solidFill>
              <a:latin typeface="Century Gothic"/>
            </a:endParaRPr>
          </a:p>
        </p:txBody>
      </p:sp>
    </p:spTree>
    <p:extLst>
      <p:ext uri="{BB962C8B-B14F-4D97-AF65-F5344CB8AC3E}">
        <p14:creationId xmlns:p14="http://schemas.microsoft.com/office/powerpoint/2010/main" val="375592818"/>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energy.gov/sites/prod/files/styles/hero_rotator/public/hydrogen%20from%20renewables.jpg?itok=cNC6tUrz"/>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4910" y="5199395"/>
            <a:ext cx="1368191" cy="881140"/>
          </a:xfrm>
          <a:prstGeom prst="rect">
            <a:avLst/>
          </a:prstGeom>
          <a:noFill/>
          <a:extLst>
            <a:ext uri="{909E8E84-426E-40DD-AFC4-6F175D3DCCD1}">
              <a14:hiddenFill xmlns:a14="http://schemas.microsoft.com/office/drawing/2010/main">
                <a:solidFill>
                  <a:srgbClr val="FFFFFF"/>
                </a:solidFill>
              </a14:hiddenFill>
            </a:ext>
          </a:extLst>
        </p:spPr>
      </p:pic>
      <p:sp>
        <p:nvSpPr>
          <p:cNvPr id="4" name="Textplatzhalter 3"/>
          <p:cNvSpPr>
            <a:spLocks noGrp="1"/>
          </p:cNvSpPr>
          <p:nvPr>
            <p:ph type="body" sz="quarter" idx="11"/>
          </p:nvPr>
        </p:nvSpPr>
        <p:spPr>
          <a:xfrm>
            <a:off x="359999" y="908650"/>
            <a:ext cx="5364161" cy="5040699"/>
          </a:xfrm>
        </p:spPr>
        <p:txBody>
          <a:bodyPr/>
          <a:lstStyle/>
          <a:p>
            <a:pPr marL="0" indent="0">
              <a:spcAft>
                <a:spcPts val="400"/>
              </a:spcAft>
              <a:buNone/>
            </a:pPr>
            <a:r>
              <a:rPr lang="en-US" sz="1600" b="1" dirty="0"/>
              <a:t>Task 33: Local H2 Supply for Energy Applications (2013-2016</a:t>
            </a:r>
            <a:r>
              <a:rPr lang="en-US" sz="1600" b="1" dirty="0" smtClean="0"/>
              <a:t>) - </a:t>
            </a:r>
            <a:r>
              <a:rPr lang="en-US" sz="1200" dirty="0"/>
              <a:t>A</a:t>
            </a:r>
            <a:r>
              <a:rPr lang="en-US" sz="1200" dirty="0" smtClean="0"/>
              <a:t>pplied</a:t>
            </a:r>
            <a:endParaRPr lang="en-US" sz="1200" dirty="0"/>
          </a:p>
          <a:p>
            <a:r>
              <a:rPr lang="en-US" sz="1200" dirty="0"/>
              <a:t>Platform for evaluation and harmonization of various technologies for local H2 supply for reduced costs and increased employment</a:t>
            </a:r>
          </a:p>
          <a:p>
            <a:r>
              <a:rPr lang="en-US" sz="1200" dirty="0"/>
              <a:t>Expands research on supply to include </a:t>
            </a:r>
            <a:r>
              <a:rPr lang="en-US" sz="1200" b="1" dirty="0" err="1" smtClean="0"/>
              <a:t>electrolysers</a:t>
            </a:r>
            <a:endParaRPr lang="en-US" sz="1200" b="1" dirty="0" smtClean="0"/>
          </a:p>
          <a:p>
            <a:pPr marL="355600" indent="0">
              <a:buNone/>
            </a:pPr>
            <a:r>
              <a:rPr lang="en-US" sz="1200" b="1" dirty="0"/>
              <a:t> </a:t>
            </a:r>
            <a:r>
              <a:rPr lang="en-US" sz="1200" b="1" dirty="0" smtClean="0"/>
              <a:t>        </a:t>
            </a:r>
            <a:r>
              <a:rPr lang="en-US" sz="1200" dirty="0"/>
              <a:t>as well as </a:t>
            </a:r>
            <a:r>
              <a:rPr lang="en-US" sz="1200" b="1" dirty="0"/>
              <a:t>reformers</a:t>
            </a:r>
          </a:p>
          <a:p>
            <a:pPr marL="744538" indent="-403225">
              <a:defRPr/>
            </a:pPr>
            <a:r>
              <a:rPr lang="en-US" sz="1200" dirty="0"/>
              <a:t>Significant industry participation </a:t>
            </a:r>
          </a:p>
          <a:p>
            <a:pPr marL="0" indent="0">
              <a:spcAft>
                <a:spcPts val="400"/>
              </a:spcAft>
              <a:buNone/>
            </a:pPr>
            <a:endParaRPr lang="de-CH" sz="1400" b="1" dirty="0" smtClean="0"/>
          </a:p>
          <a:p>
            <a:pPr marL="0" indent="0">
              <a:spcAft>
                <a:spcPts val="400"/>
              </a:spcAft>
              <a:buNone/>
            </a:pPr>
            <a:r>
              <a:rPr lang="de-CH" sz="1400" b="1" dirty="0" smtClean="0"/>
              <a:t>Task 34: BioH2 for Energy &amp; Environment (2014-2017) - </a:t>
            </a:r>
            <a:r>
              <a:rPr lang="de-CH" sz="1200" dirty="0" smtClean="0"/>
              <a:t>Basic</a:t>
            </a:r>
          </a:p>
          <a:p>
            <a:pPr marL="742950" indent="-387350" defTabSz="742950"/>
            <a:r>
              <a:rPr lang="de-CH" sz="1200" dirty="0" smtClean="0"/>
              <a:t>Subtask 1 - BioHydrogen production (Dark Fermentation and Bioelectrolysis; light-drive BioHydrogen production; Enzymatic and Bio-inspired Molecular Systems</a:t>
            </a:r>
          </a:p>
          <a:p>
            <a:pPr marL="742950" indent="-387350" defTabSz="742950"/>
            <a:r>
              <a:rPr lang="de-CH" sz="1200" dirty="0" smtClean="0"/>
              <a:t>Subtask 2 – Applied Research and Biohydrogen Production</a:t>
            </a:r>
            <a:endParaRPr lang="de-CH" sz="1200" dirty="0"/>
          </a:p>
          <a:p>
            <a:pPr marL="355600" indent="0">
              <a:buNone/>
            </a:pPr>
            <a:endParaRPr lang="de-CH" sz="1400" dirty="0"/>
          </a:p>
          <a:p>
            <a:pPr marL="0" indent="0">
              <a:buNone/>
              <a:defRPr/>
            </a:pPr>
            <a:r>
              <a:rPr lang="en-US" sz="1400" b="1" dirty="0"/>
              <a:t>Task 35 Renewable Hydrogen Production (2014-2017</a:t>
            </a:r>
            <a:r>
              <a:rPr lang="en-US" sz="1400" b="1" dirty="0" smtClean="0"/>
              <a:t>) - </a:t>
            </a:r>
            <a:r>
              <a:rPr lang="en-US" sz="1200" dirty="0" smtClean="0"/>
              <a:t>Basic</a:t>
            </a:r>
          </a:p>
          <a:p>
            <a:pPr marL="0" indent="0">
              <a:buNone/>
              <a:defRPr/>
            </a:pPr>
            <a:r>
              <a:rPr lang="en-US" sz="1400" b="1" dirty="0"/>
              <a:t> </a:t>
            </a:r>
            <a:r>
              <a:rPr lang="en-US" sz="1400" b="1" dirty="0" smtClean="0"/>
              <a:t>      </a:t>
            </a:r>
            <a:r>
              <a:rPr lang="en-US" sz="1400" b="1" i="1" dirty="0" smtClean="0">
                <a:solidFill>
                  <a:srgbClr val="FF0000"/>
                </a:solidFill>
              </a:rPr>
              <a:t>SUPER TASK</a:t>
            </a:r>
            <a:endParaRPr lang="en-US" sz="1400" i="1" dirty="0">
              <a:solidFill>
                <a:srgbClr val="FF0000"/>
              </a:solidFill>
            </a:endParaRPr>
          </a:p>
          <a:p>
            <a:pPr marL="744538" indent="-403225">
              <a:defRPr/>
            </a:pPr>
            <a:r>
              <a:rPr lang="en-US" sz="1200" dirty="0"/>
              <a:t>Subtask 1 – Renewable Electrolysis</a:t>
            </a:r>
          </a:p>
          <a:p>
            <a:pPr marL="744538" indent="-403225">
              <a:defRPr/>
            </a:pPr>
            <a:r>
              <a:rPr lang="en-US" sz="1200" dirty="0"/>
              <a:t>Subtask 2 – </a:t>
            </a:r>
            <a:r>
              <a:rPr lang="en-US" sz="1200" dirty="0" err="1" smtClean="0"/>
              <a:t>Photoelectrochemical</a:t>
            </a:r>
            <a:r>
              <a:rPr lang="en-US" sz="1200" dirty="0" smtClean="0"/>
              <a:t> </a:t>
            </a:r>
            <a:r>
              <a:rPr lang="en-US" sz="1200" dirty="0"/>
              <a:t>Solar Water-Splitting</a:t>
            </a:r>
          </a:p>
          <a:p>
            <a:pPr marL="744538" indent="-403225">
              <a:defRPr/>
            </a:pPr>
            <a:r>
              <a:rPr lang="en-US" sz="1200" dirty="0"/>
              <a:t>Subtask 3 – </a:t>
            </a:r>
            <a:r>
              <a:rPr lang="en-US" sz="1200" dirty="0" smtClean="0"/>
              <a:t>Solar </a:t>
            </a:r>
            <a:r>
              <a:rPr lang="en-US" sz="1200" dirty="0"/>
              <a:t>High Temperature Thermochemical </a:t>
            </a:r>
            <a:r>
              <a:rPr lang="en-US" sz="1200" dirty="0" smtClean="0"/>
              <a:t>Cycles </a:t>
            </a:r>
            <a:endParaRPr lang="en-US" sz="1200" dirty="0"/>
          </a:p>
        </p:txBody>
      </p:sp>
      <p:sp>
        <p:nvSpPr>
          <p:cNvPr id="2" name="Titel 1"/>
          <p:cNvSpPr>
            <a:spLocks noGrp="1"/>
          </p:cNvSpPr>
          <p:nvPr>
            <p:ph type="title"/>
          </p:nvPr>
        </p:nvSpPr>
        <p:spPr>
          <a:xfrm>
            <a:off x="360000" y="360000"/>
            <a:ext cx="7812500" cy="792000"/>
          </a:xfrm>
        </p:spPr>
        <p:txBody>
          <a:bodyPr/>
          <a:lstStyle/>
          <a:p>
            <a:r>
              <a:rPr lang="de-CH" dirty="0" smtClean="0"/>
              <a:t>R,D&amp;D Collaboration: Hydrogen Production</a:t>
            </a:r>
            <a:endParaRPr lang="de-CH" dirty="0"/>
          </a:p>
        </p:txBody>
      </p:sp>
      <p:pic>
        <p:nvPicPr>
          <p:cNvPr id="6" name="Picture 4" descr="biohydrogen"/>
          <p:cNvPicPr>
            <a:picLocks noChangeAspect="1" noChangeArrowheads="1"/>
          </p:cNvPicPr>
          <p:nvPr/>
        </p:nvPicPr>
        <p:blipFill>
          <a:blip r:embed="rId4" cstate="print"/>
          <a:srcRect/>
          <a:stretch>
            <a:fillRect/>
          </a:stretch>
        </p:blipFill>
        <p:spPr bwMode="auto">
          <a:xfrm>
            <a:off x="5660414" y="3725360"/>
            <a:ext cx="3063703" cy="2313020"/>
          </a:xfrm>
          <a:prstGeom prst="rect">
            <a:avLst/>
          </a:prstGeom>
          <a:noFill/>
          <a:ln w="9525">
            <a:noFill/>
            <a:miter lim="800000"/>
            <a:headEnd/>
            <a:tailEnd/>
          </a:ln>
        </p:spPr>
      </p:pic>
      <p:sp>
        <p:nvSpPr>
          <p:cNvPr id="8" name="Rechteck 7"/>
          <p:cNvSpPr/>
          <p:nvPr/>
        </p:nvSpPr>
        <p:spPr>
          <a:xfrm>
            <a:off x="8783136" y="637630"/>
            <a:ext cx="360864" cy="5400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 name="Tekstboks 2"/>
          <p:cNvSpPr txBox="1"/>
          <p:nvPr/>
        </p:nvSpPr>
        <p:spPr>
          <a:xfrm>
            <a:off x="5660414" y="3358080"/>
            <a:ext cx="2369212" cy="400110"/>
          </a:xfrm>
          <a:prstGeom prst="rect">
            <a:avLst/>
          </a:prstGeom>
          <a:noFill/>
        </p:spPr>
        <p:txBody>
          <a:bodyPr wrap="square" rtlCol="0">
            <a:spAutoFit/>
          </a:bodyPr>
          <a:lstStyle/>
          <a:p>
            <a:r>
              <a:rPr lang="da-DK" sz="2000" dirty="0" smtClean="0">
                <a:solidFill>
                  <a:srgbClr val="0070C0"/>
                </a:solidFill>
              </a:rPr>
              <a:t>Bio-inspired</a:t>
            </a:r>
          </a:p>
        </p:txBody>
      </p:sp>
      <p:pic>
        <p:nvPicPr>
          <p:cNvPr id="10" name="Picture 7"/>
          <p:cNvPicPr>
            <a:picLocks noChangeAspect="1" noChangeArrowheads="1"/>
          </p:cNvPicPr>
          <p:nvPr/>
        </p:nvPicPr>
        <p:blipFill>
          <a:blip r:embed="rId5" cstate="print"/>
          <a:srcRect/>
          <a:stretch>
            <a:fillRect/>
          </a:stretch>
        </p:blipFill>
        <p:spPr bwMode="auto">
          <a:xfrm>
            <a:off x="5660414" y="1574902"/>
            <a:ext cx="3096430" cy="1192666"/>
          </a:xfrm>
          <a:prstGeom prst="rect">
            <a:avLst/>
          </a:prstGeom>
          <a:noFill/>
          <a:ln w="9525">
            <a:noFill/>
            <a:miter lim="800000"/>
            <a:headEnd/>
            <a:tailEnd/>
          </a:ln>
        </p:spPr>
      </p:pic>
      <p:sp>
        <p:nvSpPr>
          <p:cNvPr id="5" name="Rectangle 4"/>
          <p:cNvSpPr/>
          <p:nvPr/>
        </p:nvSpPr>
        <p:spPr>
          <a:xfrm>
            <a:off x="2483101" y="5669048"/>
            <a:ext cx="2393604" cy="369332"/>
          </a:xfrm>
          <a:prstGeom prst="rect">
            <a:avLst/>
          </a:prstGeom>
        </p:spPr>
        <p:txBody>
          <a:bodyPr wrap="none">
            <a:spAutoFit/>
          </a:bodyPr>
          <a:lstStyle/>
          <a:p>
            <a:pPr marL="3175">
              <a:buNone/>
            </a:pPr>
            <a:r>
              <a:rPr lang="da-DK" dirty="0">
                <a:solidFill>
                  <a:srgbClr val="0070C0"/>
                </a:solidFill>
              </a:rPr>
              <a:t>Photoelectrochemical</a:t>
            </a:r>
          </a:p>
        </p:txBody>
      </p:sp>
      <p:sp>
        <p:nvSpPr>
          <p:cNvPr id="7" name="Rectangle 6"/>
          <p:cNvSpPr/>
          <p:nvPr/>
        </p:nvSpPr>
        <p:spPr>
          <a:xfrm>
            <a:off x="5564589" y="1194123"/>
            <a:ext cx="3288080" cy="400110"/>
          </a:xfrm>
          <a:prstGeom prst="rect">
            <a:avLst/>
          </a:prstGeom>
        </p:spPr>
        <p:txBody>
          <a:bodyPr wrap="none">
            <a:spAutoFit/>
          </a:bodyPr>
          <a:lstStyle/>
          <a:p>
            <a:r>
              <a:rPr lang="en-US" sz="2000" dirty="0" err="1">
                <a:solidFill>
                  <a:srgbClr val="0070C0"/>
                </a:solidFill>
              </a:rPr>
              <a:t>electrolysers</a:t>
            </a:r>
            <a:r>
              <a:rPr lang="en-US" sz="2000" dirty="0">
                <a:solidFill>
                  <a:srgbClr val="0070C0"/>
                </a:solidFill>
              </a:rPr>
              <a:t> and reformers</a:t>
            </a:r>
          </a:p>
        </p:txBody>
      </p:sp>
    </p:spTree>
    <p:extLst>
      <p:ext uri="{BB962C8B-B14F-4D97-AF65-F5344CB8AC3E}">
        <p14:creationId xmlns:p14="http://schemas.microsoft.com/office/powerpoint/2010/main" val="402611317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1"/>
          </p:nvPr>
        </p:nvSpPr>
        <p:spPr>
          <a:xfrm>
            <a:off x="359999" y="908650"/>
            <a:ext cx="5364161" cy="4290745"/>
          </a:xfrm>
        </p:spPr>
        <p:txBody>
          <a:bodyPr/>
          <a:lstStyle/>
          <a:p>
            <a:pPr marL="0" indent="0">
              <a:spcAft>
                <a:spcPts val="400"/>
              </a:spcAft>
              <a:buNone/>
            </a:pPr>
            <a:r>
              <a:rPr lang="en-US" sz="1600" b="1" dirty="0"/>
              <a:t>Task </a:t>
            </a:r>
            <a:r>
              <a:rPr lang="en-US" sz="1600" b="1" dirty="0" smtClean="0"/>
              <a:t>32: Hydrogen-Based Energy Storage </a:t>
            </a:r>
            <a:r>
              <a:rPr lang="en-US" sz="1600" b="1" dirty="0"/>
              <a:t>(</a:t>
            </a:r>
            <a:r>
              <a:rPr lang="en-US" sz="1600" b="1" dirty="0" smtClean="0"/>
              <a:t>2013-2015)</a:t>
            </a:r>
            <a:endParaRPr lang="en-US" sz="1600" b="1" dirty="0"/>
          </a:p>
          <a:p>
            <a:r>
              <a:rPr lang="en-US" sz="1200" dirty="0" smtClean="0"/>
              <a:t>Further research on new and improved compounds and demonstration of solid storage systems for stationary, mobile and portable applications, as well as electrochemical storage</a:t>
            </a:r>
          </a:p>
          <a:p>
            <a:r>
              <a:rPr lang="en-US" sz="1200" dirty="0" smtClean="0"/>
              <a:t>Objective:  Develop reversible or regenerative storage materials fulfilling relevant technical targets for stationary and mobile applications;</a:t>
            </a:r>
          </a:p>
          <a:p>
            <a:r>
              <a:rPr lang="en-US" sz="1200" dirty="0" smtClean="0"/>
              <a:t>Objective: Develop the fundamental and engineering understanding of H2 systems and materials that have the capacity to fulfil the targets</a:t>
            </a:r>
          </a:p>
          <a:p>
            <a:r>
              <a:rPr lang="en-US" sz="1200" dirty="0" smtClean="0"/>
              <a:t>Project based:  52 experts from 17 countries organized in 6 working groups:</a:t>
            </a:r>
          </a:p>
          <a:p>
            <a:pPr lvl="1"/>
            <a:r>
              <a:rPr lang="en-US" sz="1000" dirty="0" smtClean="0"/>
              <a:t>Porous materials</a:t>
            </a:r>
          </a:p>
          <a:p>
            <a:pPr lvl="1"/>
            <a:r>
              <a:rPr lang="en-US" sz="1000" dirty="0" smtClean="0"/>
              <a:t>Magnesium-based H2 and energy storage materials</a:t>
            </a:r>
          </a:p>
          <a:p>
            <a:pPr lvl="1"/>
            <a:r>
              <a:rPr lang="en-US" sz="1000" dirty="0" smtClean="0"/>
              <a:t>Complex and liquid hydrides</a:t>
            </a:r>
          </a:p>
          <a:p>
            <a:pPr lvl="1"/>
            <a:r>
              <a:rPr lang="en-US" sz="1000" dirty="0" smtClean="0"/>
              <a:t>Electrochemical storage of energy</a:t>
            </a:r>
          </a:p>
          <a:p>
            <a:pPr lvl="1"/>
            <a:r>
              <a:rPr lang="en-US" sz="1000" dirty="0" smtClean="0"/>
              <a:t>Heat storage – concentrated solar thermal using meta hydrides</a:t>
            </a:r>
          </a:p>
          <a:p>
            <a:pPr lvl="1"/>
            <a:r>
              <a:rPr lang="en-US" sz="1000" dirty="0" smtClean="0"/>
              <a:t>H2 storage systems for mobile applications</a:t>
            </a:r>
          </a:p>
          <a:p>
            <a:r>
              <a:rPr lang="en-US" sz="1200" dirty="0" smtClean="0"/>
              <a:t>Present new research at each task meeting</a:t>
            </a:r>
          </a:p>
          <a:p>
            <a:r>
              <a:rPr lang="en-US" sz="1200" dirty="0" smtClean="0"/>
              <a:t>World’s largest R&amp;D collaboration in H2 Storage</a:t>
            </a:r>
          </a:p>
          <a:p>
            <a:r>
              <a:rPr lang="en-US" sz="1200" dirty="0" smtClean="0"/>
              <a:t>Publication of a special issue of the international journal ‘Applied Physics A by Springer is underway</a:t>
            </a:r>
          </a:p>
          <a:p>
            <a:endParaRPr lang="en-US" sz="1200" dirty="0" smtClean="0"/>
          </a:p>
          <a:p>
            <a:pPr marL="355600" indent="0">
              <a:buNone/>
            </a:pPr>
            <a:endParaRPr lang="en-US" sz="1200" dirty="0" smtClean="0"/>
          </a:p>
          <a:p>
            <a:pPr marL="355600" indent="0">
              <a:buNone/>
            </a:pPr>
            <a:endParaRPr lang="de-CH" sz="1400" dirty="0"/>
          </a:p>
          <a:p>
            <a:pPr marL="355600" indent="0">
              <a:buNone/>
            </a:pPr>
            <a:endParaRPr lang="en-US" sz="2000" dirty="0" smtClean="0"/>
          </a:p>
          <a:p>
            <a:pPr marL="355600" indent="0">
              <a:buNone/>
            </a:pPr>
            <a:r>
              <a:rPr lang="da-DK" sz="2000" dirty="0" smtClean="0">
                <a:solidFill>
                  <a:srgbClr val="0070C0"/>
                </a:solidFill>
              </a:rPr>
              <a:t>			</a:t>
            </a:r>
            <a:endParaRPr lang="de-CH" sz="1200" dirty="0" smtClean="0"/>
          </a:p>
        </p:txBody>
      </p:sp>
      <p:sp>
        <p:nvSpPr>
          <p:cNvPr id="2" name="Titel 1"/>
          <p:cNvSpPr>
            <a:spLocks noGrp="1"/>
          </p:cNvSpPr>
          <p:nvPr>
            <p:ph type="title"/>
          </p:nvPr>
        </p:nvSpPr>
        <p:spPr>
          <a:xfrm>
            <a:off x="360000" y="360000"/>
            <a:ext cx="7812500" cy="548650"/>
          </a:xfrm>
        </p:spPr>
        <p:txBody>
          <a:bodyPr/>
          <a:lstStyle/>
          <a:p>
            <a:r>
              <a:rPr lang="de-CH" dirty="0" smtClean="0"/>
              <a:t>R,D&amp;D Collaboration: Hydrogen Storage</a:t>
            </a:r>
            <a:endParaRPr lang="de-CH" dirty="0"/>
          </a:p>
        </p:txBody>
      </p:sp>
      <p:sp>
        <p:nvSpPr>
          <p:cNvPr id="8" name="Rechteck 7"/>
          <p:cNvSpPr/>
          <p:nvPr/>
        </p:nvSpPr>
        <p:spPr>
          <a:xfrm>
            <a:off x="8783136" y="637630"/>
            <a:ext cx="360864" cy="5400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299" y="1196690"/>
            <a:ext cx="1224171" cy="1437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8501" y="2996941"/>
            <a:ext cx="1524000" cy="1152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08375" y="4307615"/>
            <a:ext cx="1613856" cy="1373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9166139"/>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Infrastructure </a:t>
            </a:r>
            <a:r>
              <a:rPr lang="de-CH" dirty="0" smtClean="0"/>
              <a:t>Portfolios: Integrated H2 Systems/ Integration in Existing Infrastructure</a:t>
            </a:r>
            <a:endParaRPr lang="de-CH" dirty="0"/>
          </a:p>
        </p:txBody>
      </p:sp>
      <p:sp>
        <p:nvSpPr>
          <p:cNvPr id="4" name="Textplatzhalter 3"/>
          <p:cNvSpPr>
            <a:spLocks noGrp="1"/>
          </p:cNvSpPr>
          <p:nvPr>
            <p:ph type="body" sz="quarter" idx="11"/>
          </p:nvPr>
        </p:nvSpPr>
        <p:spPr>
          <a:xfrm>
            <a:off x="360000" y="1260000"/>
            <a:ext cx="6588330" cy="4689350"/>
          </a:xfrm>
        </p:spPr>
        <p:txBody>
          <a:bodyPr/>
          <a:lstStyle/>
          <a:p>
            <a:pPr marL="0" indent="0">
              <a:spcAft>
                <a:spcPts val="400"/>
              </a:spcAft>
              <a:buNone/>
            </a:pPr>
            <a:endParaRPr lang="en-US" sz="1400" dirty="0" smtClean="0"/>
          </a:p>
          <a:p>
            <a:pPr marL="0" indent="0">
              <a:spcAft>
                <a:spcPts val="400"/>
              </a:spcAft>
              <a:buNone/>
            </a:pPr>
            <a:r>
              <a:rPr lang="en-US" b="1" dirty="0" smtClean="0"/>
              <a:t>Task 29: Distributed and Community H2 (2011-2014) </a:t>
            </a:r>
          </a:p>
          <a:p>
            <a:r>
              <a:rPr lang="en-US" sz="1200" dirty="0" smtClean="0"/>
              <a:t>Scope</a:t>
            </a:r>
            <a:r>
              <a:rPr lang="en-US" sz="1400" dirty="0" smtClean="0"/>
              <a:t> - H2 applications in energy communities integrating H2 with electricity  &amp; other energy and mobility networks and distributed systems  </a:t>
            </a:r>
          </a:p>
          <a:p>
            <a:r>
              <a:rPr lang="en-US" sz="1400" dirty="0" smtClean="0"/>
              <a:t>Community Size – 1000; installed H2 capacity NTE 500 kW</a:t>
            </a:r>
          </a:p>
          <a:p>
            <a:r>
              <a:rPr lang="en-US" sz="1400" dirty="0" smtClean="0"/>
              <a:t>Community Types:  Urban; Rural and Island; Distributed Industrial applications</a:t>
            </a:r>
            <a:endParaRPr lang="de-CH" sz="1400" dirty="0" smtClean="0"/>
          </a:p>
          <a:p>
            <a:pPr>
              <a:buNone/>
            </a:pPr>
            <a:endParaRPr lang="en-US" sz="1400" dirty="0" smtClean="0"/>
          </a:p>
          <a:p>
            <a:pPr marL="0" indent="0">
              <a:spcAft>
                <a:spcPts val="400"/>
              </a:spcAft>
              <a:buNone/>
            </a:pPr>
            <a:r>
              <a:rPr lang="en-US" b="1" dirty="0" smtClean="0"/>
              <a:t>Task 28: Large Scale H2 Delivery Infrastructure (2010-2014)</a:t>
            </a:r>
          </a:p>
          <a:p>
            <a:r>
              <a:rPr lang="en-US" sz="1400" dirty="0" smtClean="0"/>
              <a:t>Subtask A – FCEV &amp; HRS scenarios</a:t>
            </a:r>
          </a:p>
          <a:p>
            <a:r>
              <a:rPr lang="en-US" sz="1400" dirty="0" smtClean="0"/>
              <a:t>Subtask B – HRS assessment</a:t>
            </a:r>
          </a:p>
          <a:p>
            <a:r>
              <a:rPr lang="en-US" sz="1400" dirty="0" smtClean="0"/>
              <a:t>Subtask C – Analysis H2 Pathways</a:t>
            </a:r>
          </a:p>
          <a:p>
            <a:r>
              <a:rPr lang="en-US" sz="1400" dirty="0" smtClean="0"/>
              <a:t>Subtask D – large-scale </a:t>
            </a:r>
            <a:r>
              <a:rPr lang="en-US" sz="1400" dirty="0"/>
              <a:t>s</a:t>
            </a:r>
            <a:r>
              <a:rPr lang="en-US" sz="1400" dirty="0" smtClean="0"/>
              <a:t>torage and greening of gas</a:t>
            </a:r>
          </a:p>
          <a:p>
            <a:r>
              <a:rPr lang="en-US" sz="1400" dirty="0" smtClean="0"/>
              <a:t>Final Report approval  imminent:</a:t>
            </a:r>
          </a:p>
          <a:p>
            <a:pPr marL="355600" lvl="0" indent="0">
              <a:buNone/>
            </a:pPr>
            <a:endParaRPr lang="en-US" sz="1400" dirty="0"/>
          </a:p>
          <a:p>
            <a:pPr marL="355600" lvl="0" indent="0">
              <a:buNone/>
            </a:pPr>
            <a:r>
              <a:rPr lang="en-US" sz="1200" b="1" i="1" dirty="0" smtClean="0">
                <a:solidFill>
                  <a:srgbClr val="0070C0"/>
                </a:solidFill>
              </a:rPr>
              <a:t>FCEVS</a:t>
            </a:r>
            <a:r>
              <a:rPr lang="en-US" sz="1200" b="1" i="1" dirty="0">
                <a:solidFill>
                  <a:srgbClr val="0070C0"/>
                </a:solidFill>
              </a:rPr>
              <a:t>, particularly passenger cars, are technically ready for commercialization</a:t>
            </a:r>
          </a:p>
          <a:p>
            <a:pPr marL="355600" lvl="0" indent="0">
              <a:buNone/>
            </a:pPr>
            <a:endParaRPr lang="en-US" sz="1200" b="1" i="1" dirty="0" smtClean="0">
              <a:solidFill>
                <a:srgbClr val="0070C0"/>
              </a:solidFill>
            </a:endParaRPr>
          </a:p>
          <a:p>
            <a:pPr marL="355600" lvl="0" indent="0">
              <a:buNone/>
            </a:pPr>
            <a:r>
              <a:rPr lang="en-US" sz="1200" b="1" i="1" dirty="0" smtClean="0">
                <a:solidFill>
                  <a:srgbClr val="0070C0"/>
                </a:solidFill>
              </a:rPr>
              <a:t>Market </a:t>
            </a:r>
            <a:r>
              <a:rPr lang="en-US" sz="1200" b="1" i="1" dirty="0">
                <a:solidFill>
                  <a:srgbClr val="0070C0"/>
                </a:solidFill>
              </a:rPr>
              <a:t>development rather than technology development is considered main barrier to large-scale introduction of H2 and FCEVs </a:t>
            </a:r>
          </a:p>
          <a:p>
            <a:pPr marL="355600" indent="0">
              <a:buNone/>
            </a:pPr>
            <a:endParaRPr lang="en-US" sz="1400" dirty="0" smtClean="0"/>
          </a:p>
          <a:p>
            <a:pPr marL="355600" indent="0">
              <a:buNone/>
            </a:pPr>
            <a:endParaRPr lang="de-CH" dirty="0"/>
          </a:p>
          <a:p>
            <a:pPr marL="0" indent="0">
              <a:spcAft>
                <a:spcPts val="400"/>
              </a:spcAft>
              <a:buNone/>
            </a:pPr>
            <a:endParaRPr lang="en-US" dirty="0" smtClean="0"/>
          </a:p>
        </p:txBody>
      </p:sp>
      <p:pic>
        <p:nvPicPr>
          <p:cNvPr id="5" name="Picture 2"/>
          <p:cNvPicPr>
            <a:picLocks noChangeAspect="1" noChangeArrowheads="1"/>
          </p:cNvPicPr>
          <p:nvPr/>
        </p:nvPicPr>
        <p:blipFill>
          <a:blip r:embed="rId3" cstate="print"/>
          <a:srcRect/>
          <a:stretch>
            <a:fillRect/>
          </a:stretch>
        </p:blipFill>
        <p:spPr bwMode="auto">
          <a:xfrm>
            <a:off x="6749322" y="4359146"/>
            <a:ext cx="2194856" cy="1647245"/>
          </a:xfrm>
          <a:prstGeom prst="rect">
            <a:avLst/>
          </a:prstGeom>
          <a:noFill/>
          <a:ln w="9525">
            <a:noFill/>
            <a:miter lim="800000"/>
            <a:headEnd/>
            <a:tailEnd/>
          </a:ln>
        </p:spPr>
      </p:pic>
      <p:sp>
        <p:nvSpPr>
          <p:cNvPr id="8" name="Rechteck 7"/>
          <p:cNvSpPr/>
          <p:nvPr/>
        </p:nvSpPr>
        <p:spPr>
          <a:xfrm>
            <a:off x="8783136" y="637630"/>
            <a:ext cx="360864" cy="5400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Analysis</a:t>
            </a:r>
            <a:endParaRPr lang="de-CH" dirty="0"/>
          </a:p>
        </p:txBody>
      </p:sp>
      <p:sp>
        <p:nvSpPr>
          <p:cNvPr id="4" name="Textplatzhalter 3"/>
          <p:cNvSpPr>
            <a:spLocks noGrp="1"/>
          </p:cNvSpPr>
          <p:nvPr>
            <p:ph type="body" sz="quarter" idx="11"/>
          </p:nvPr>
        </p:nvSpPr>
        <p:spPr>
          <a:xfrm>
            <a:off x="360000" y="980660"/>
            <a:ext cx="3923960" cy="4968690"/>
          </a:xfrm>
        </p:spPr>
        <p:txBody>
          <a:bodyPr/>
          <a:lstStyle/>
          <a:p>
            <a:pPr marL="0" indent="0">
              <a:spcAft>
                <a:spcPts val="400"/>
              </a:spcAft>
              <a:buNone/>
            </a:pPr>
            <a:r>
              <a:rPr lang="en-US" sz="1400" b="1" dirty="0" smtClean="0"/>
              <a:t>Task 30: Global Hydrogen Analysis          (2010-2013)</a:t>
            </a:r>
          </a:p>
          <a:p>
            <a:r>
              <a:rPr lang="en-US" sz="1400" i="1" dirty="0" smtClean="0"/>
              <a:t>Global Hydrogen Resource Analysis  </a:t>
            </a:r>
            <a:r>
              <a:rPr lang="en-US" sz="1400" dirty="0" smtClean="0"/>
              <a:t>on IEA HIA website (Subtask A)</a:t>
            </a:r>
          </a:p>
          <a:p>
            <a:pPr marL="355600" indent="0">
              <a:buNone/>
            </a:pPr>
            <a:endParaRPr lang="en-US" sz="1400" dirty="0" smtClean="0"/>
          </a:p>
          <a:p>
            <a:pPr marL="355600" indent="0">
              <a:buNone/>
            </a:pPr>
            <a:r>
              <a:rPr lang="en-US" sz="1200" b="1" i="1" dirty="0">
                <a:solidFill>
                  <a:srgbClr val="0070C0"/>
                </a:solidFill>
              </a:rPr>
              <a:t>Resources are not the limiting factor to a hydrogen economy:  there are a large number of potential pathways for providing H2 to fuel a significant FCEV fleet</a:t>
            </a:r>
            <a:r>
              <a:rPr lang="en-US" sz="1200" b="1" dirty="0">
                <a:solidFill>
                  <a:srgbClr val="0070C0"/>
                </a:solidFill>
              </a:rPr>
              <a:t>. </a:t>
            </a:r>
          </a:p>
          <a:p>
            <a:pPr marL="355600" indent="0">
              <a:buNone/>
            </a:pPr>
            <a:endParaRPr lang="en-US" sz="1400" dirty="0" smtClean="0"/>
          </a:p>
          <a:p>
            <a:r>
              <a:rPr lang="en-US" sz="1400" dirty="0" smtClean="0"/>
              <a:t>Hydrogen data </a:t>
            </a:r>
            <a:r>
              <a:rPr lang="en-US" sz="1400" dirty="0"/>
              <a:t>base </a:t>
            </a:r>
            <a:r>
              <a:rPr lang="en-US" sz="1400" dirty="0" smtClean="0"/>
              <a:t>on hydrogen </a:t>
            </a:r>
            <a:r>
              <a:rPr lang="en-US" sz="1400" dirty="0"/>
              <a:t>production </a:t>
            </a:r>
            <a:r>
              <a:rPr lang="en-US" sz="1400" dirty="0" smtClean="0"/>
              <a:t>potentials expected soon (Subtask B)</a:t>
            </a:r>
          </a:p>
          <a:p>
            <a:r>
              <a:rPr lang="en-US" sz="1400" dirty="0" smtClean="0"/>
              <a:t>Interaction with IEA Analysis</a:t>
            </a:r>
          </a:p>
          <a:p>
            <a:pPr marL="355600" indent="0">
              <a:buNone/>
            </a:pPr>
            <a:endParaRPr lang="en-US" sz="1400" dirty="0" smtClean="0"/>
          </a:p>
          <a:p>
            <a:pPr marL="0" indent="0">
              <a:spcAft>
                <a:spcPts val="400"/>
              </a:spcAft>
              <a:buNone/>
            </a:pPr>
            <a:r>
              <a:rPr lang="en-US" sz="1400" b="1" dirty="0" smtClean="0"/>
              <a:t>Task 36: Life Cycle Sustainability Assessment  (LCSA) of H2 Energy Systems (2014-2017) </a:t>
            </a:r>
          </a:p>
          <a:p>
            <a:r>
              <a:rPr lang="en-US" sz="1400" dirty="0" smtClean="0"/>
              <a:t>Environmental challenges </a:t>
            </a:r>
          </a:p>
          <a:p>
            <a:r>
              <a:rPr lang="en-US" sz="1400" dirty="0" smtClean="0"/>
              <a:t>Economic Analysis</a:t>
            </a:r>
          </a:p>
          <a:p>
            <a:r>
              <a:rPr lang="en-US" sz="1400" dirty="0" smtClean="0"/>
              <a:t>Social Indicators and Integrative approaches for LCSA</a:t>
            </a:r>
            <a:endParaRPr lang="de-CH" sz="1400" dirty="0" smtClean="0"/>
          </a:p>
        </p:txBody>
      </p:sp>
      <p:sp>
        <p:nvSpPr>
          <p:cNvPr id="8" name="Rechteck 7"/>
          <p:cNvSpPr/>
          <p:nvPr/>
        </p:nvSpPr>
        <p:spPr>
          <a:xfrm>
            <a:off x="8783136" y="637630"/>
            <a:ext cx="360864" cy="5400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6" name="Picture 7"/>
          <p:cNvPicPr>
            <a:picLocks noChangeAspect="1" noChangeArrowheads="1"/>
          </p:cNvPicPr>
          <p:nvPr/>
        </p:nvPicPr>
        <p:blipFill>
          <a:blip r:embed="rId3" cstate="print"/>
          <a:srcRect/>
          <a:stretch>
            <a:fillRect/>
          </a:stretch>
        </p:blipFill>
        <p:spPr bwMode="auto">
          <a:xfrm>
            <a:off x="4397705" y="1918780"/>
            <a:ext cx="4473575" cy="2838450"/>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Line 2"/>
          <p:cNvSpPr>
            <a:spLocks noChangeShapeType="1"/>
          </p:cNvSpPr>
          <p:nvPr/>
        </p:nvSpPr>
        <p:spPr bwMode="auto">
          <a:xfrm>
            <a:off x="2724230" y="2180912"/>
            <a:ext cx="4440130" cy="7641"/>
          </a:xfrm>
          <a:prstGeom prst="line">
            <a:avLst/>
          </a:prstGeom>
          <a:noFill/>
          <a:ln w="76200">
            <a:solidFill>
              <a:srgbClr val="006CAF"/>
            </a:solidFill>
            <a:round/>
            <a:headEnd/>
            <a:tailEnd/>
          </a:ln>
        </p:spPr>
        <p:txBody>
          <a:bodyPr/>
          <a:lstStyle/>
          <a:p>
            <a:pPr>
              <a:spcBef>
                <a:spcPts val="0"/>
              </a:spcBef>
            </a:pPr>
            <a:endParaRPr lang="de-CH" sz="1200">
              <a:solidFill>
                <a:srgbClr val="000000"/>
              </a:solidFill>
              <a:latin typeface="Century Gothic"/>
            </a:endParaRPr>
          </a:p>
        </p:txBody>
      </p:sp>
      <p:sp>
        <p:nvSpPr>
          <p:cNvPr id="17" name="Rectangle 4"/>
          <p:cNvSpPr>
            <a:spLocks noChangeArrowheads="1"/>
          </p:cNvSpPr>
          <p:nvPr/>
        </p:nvSpPr>
        <p:spPr bwMode="auto">
          <a:xfrm>
            <a:off x="6794943" y="2948286"/>
            <a:ext cx="2052000" cy="2880000"/>
          </a:xfrm>
          <a:prstGeom prst="rect">
            <a:avLst/>
          </a:prstGeom>
          <a:solidFill>
            <a:srgbClr val="FF99CC"/>
          </a:solidFill>
          <a:ln w="9525">
            <a:solidFill>
              <a:srgbClr val="006CAF"/>
            </a:solidFill>
            <a:miter lim="800000"/>
            <a:headEnd/>
            <a:tailEnd/>
          </a:ln>
        </p:spPr>
        <p:txBody>
          <a:bodyPr wrap="none" anchor="ctr"/>
          <a:lstStyle/>
          <a:p>
            <a:endParaRPr lang="en-US" altLang="en-US">
              <a:solidFill>
                <a:srgbClr val="000000"/>
              </a:solidFill>
            </a:endParaRPr>
          </a:p>
        </p:txBody>
      </p:sp>
      <p:sp>
        <p:nvSpPr>
          <p:cNvPr id="18" name="Rectangle 7"/>
          <p:cNvSpPr>
            <a:spLocks noChangeArrowheads="1"/>
          </p:cNvSpPr>
          <p:nvPr/>
        </p:nvSpPr>
        <p:spPr bwMode="auto">
          <a:xfrm>
            <a:off x="4613762" y="2948286"/>
            <a:ext cx="2052000" cy="2880000"/>
          </a:xfrm>
          <a:prstGeom prst="rect">
            <a:avLst/>
          </a:prstGeom>
          <a:solidFill>
            <a:srgbClr val="FF99CC"/>
          </a:solidFill>
          <a:ln w="9525">
            <a:solidFill>
              <a:srgbClr val="006CAF"/>
            </a:solidFill>
            <a:miter lim="800000"/>
            <a:headEnd/>
            <a:tailEnd/>
          </a:ln>
        </p:spPr>
        <p:txBody>
          <a:bodyPr wrap="none" anchor="ctr"/>
          <a:lstStyle/>
          <a:p>
            <a:endParaRPr lang="en-US" altLang="en-US">
              <a:solidFill>
                <a:srgbClr val="000000"/>
              </a:solidFill>
            </a:endParaRPr>
          </a:p>
        </p:txBody>
      </p:sp>
      <p:pic>
        <p:nvPicPr>
          <p:cNvPr id="11" name="Picture 8" descr="IEA HIA EOT Report-Portada"/>
          <p:cNvPicPr>
            <a:picLocks noChangeAspect="1" noChangeArrowheads="1"/>
          </p:cNvPicPr>
          <p:nvPr/>
        </p:nvPicPr>
        <p:blipFill>
          <a:blip r:embed="rId3" cstate="print"/>
          <a:srcRect/>
          <a:stretch>
            <a:fillRect/>
          </a:stretch>
        </p:blipFill>
        <p:spPr bwMode="auto">
          <a:xfrm>
            <a:off x="4860299" y="1058254"/>
            <a:ext cx="1558925" cy="2017713"/>
          </a:xfrm>
          <a:prstGeom prst="rect">
            <a:avLst/>
          </a:prstGeom>
          <a:solidFill>
            <a:srgbClr val="FF66FF"/>
          </a:solidFill>
          <a:ln w="3175">
            <a:solidFill>
              <a:srgbClr val="006CAF"/>
            </a:solidFill>
            <a:miter lim="800000"/>
            <a:headEnd/>
            <a:tailEnd/>
          </a:ln>
          <a:effectLst>
            <a:outerShdw blurRad="50800" dist="38100" dir="2700000" algn="tl" rotWithShape="0">
              <a:prstClr val="black">
                <a:alpha val="40000"/>
              </a:prstClr>
            </a:outerShdw>
          </a:effectLst>
        </p:spPr>
      </p:pic>
      <p:sp>
        <p:nvSpPr>
          <p:cNvPr id="26" name="AutoShape 20"/>
          <p:cNvSpPr>
            <a:spLocks noChangeArrowheads="1"/>
          </p:cNvSpPr>
          <p:nvPr/>
        </p:nvSpPr>
        <p:spPr bwMode="auto">
          <a:xfrm rot="5400000">
            <a:off x="4583220" y="2105188"/>
            <a:ext cx="242888" cy="166732"/>
          </a:xfrm>
          <a:prstGeom prst="flowChartExtract">
            <a:avLst/>
          </a:prstGeom>
          <a:solidFill>
            <a:srgbClr val="006CAF"/>
          </a:solidFill>
          <a:ln w="9525">
            <a:solidFill>
              <a:srgbClr val="006CAF"/>
            </a:solidFill>
            <a:miter lim="800000"/>
            <a:headEnd/>
            <a:tailEnd/>
          </a:ln>
        </p:spPr>
        <p:txBody>
          <a:bodyPr wrap="none" anchor="ctr"/>
          <a:lstStyle/>
          <a:p>
            <a:pPr>
              <a:spcBef>
                <a:spcPts val="0"/>
              </a:spcBef>
            </a:pPr>
            <a:endParaRPr lang="en-US" altLang="en-US" sz="1200">
              <a:solidFill>
                <a:srgbClr val="000000"/>
              </a:solidFill>
              <a:latin typeface="Century Gothic"/>
            </a:endParaRPr>
          </a:p>
        </p:txBody>
      </p:sp>
      <p:sp>
        <p:nvSpPr>
          <p:cNvPr id="16" name="Rectangle 3"/>
          <p:cNvSpPr>
            <a:spLocks noChangeArrowheads="1"/>
          </p:cNvSpPr>
          <p:nvPr/>
        </p:nvSpPr>
        <p:spPr bwMode="auto">
          <a:xfrm>
            <a:off x="297057" y="3022795"/>
            <a:ext cx="2052000" cy="2880000"/>
          </a:xfrm>
          <a:prstGeom prst="rect">
            <a:avLst/>
          </a:prstGeom>
          <a:solidFill>
            <a:srgbClr val="CC0099">
              <a:alpha val="20000"/>
            </a:srgbClr>
          </a:solidFill>
          <a:ln w="9525" algn="ctr">
            <a:solidFill>
              <a:srgbClr val="006CAF"/>
            </a:solidFill>
            <a:miter lim="800000"/>
            <a:headEnd/>
            <a:tailEnd/>
          </a:ln>
        </p:spPr>
        <p:txBody>
          <a:bodyPr wrap="none" anchor="ctr"/>
          <a:lstStyle/>
          <a:p>
            <a:endParaRPr lang="en-US" altLang="en-US">
              <a:solidFill>
                <a:srgbClr val="000000"/>
              </a:solidFill>
            </a:endParaRPr>
          </a:p>
        </p:txBody>
      </p:sp>
      <p:sp>
        <p:nvSpPr>
          <p:cNvPr id="19" name="Rectangle 10"/>
          <p:cNvSpPr>
            <a:spLocks noChangeArrowheads="1"/>
          </p:cNvSpPr>
          <p:nvPr/>
        </p:nvSpPr>
        <p:spPr bwMode="auto">
          <a:xfrm>
            <a:off x="2466159" y="2948286"/>
            <a:ext cx="2052000" cy="2880000"/>
          </a:xfrm>
          <a:prstGeom prst="rect">
            <a:avLst/>
          </a:prstGeom>
          <a:solidFill>
            <a:srgbClr val="CC0099">
              <a:alpha val="20000"/>
            </a:srgbClr>
          </a:solidFill>
          <a:ln w="9525" algn="ctr">
            <a:solidFill>
              <a:srgbClr val="006CAF"/>
            </a:solidFill>
            <a:miter lim="800000"/>
            <a:headEnd/>
            <a:tailEnd/>
          </a:ln>
        </p:spPr>
        <p:txBody>
          <a:bodyPr wrap="none" anchor="ctr"/>
          <a:lstStyle/>
          <a:p>
            <a:endParaRPr lang="en-US" altLang="en-US">
              <a:solidFill>
                <a:srgbClr val="000000"/>
              </a:solidFill>
            </a:endParaRPr>
          </a:p>
        </p:txBody>
      </p:sp>
      <p:sp>
        <p:nvSpPr>
          <p:cNvPr id="20" name="Rectangle 21"/>
          <p:cNvSpPr>
            <a:spLocks noChangeArrowheads="1"/>
          </p:cNvSpPr>
          <p:nvPr/>
        </p:nvSpPr>
        <p:spPr bwMode="auto">
          <a:xfrm>
            <a:off x="6912600" y="3408661"/>
            <a:ext cx="1980000" cy="1277273"/>
          </a:xfrm>
          <a:prstGeom prst="rect">
            <a:avLst/>
          </a:prstGeom>
          <a:noFill/>
          <a:ln w="9525">
            <a:noFill/>
            <a:miter lim="800000"/>
            <a:headEnd/>
            <a:tailEnd/>
          </a:ln>
        </p:spPr>
        <p:txBody>
          <a:bodyPr lIns="0" tIns="0" rIns="0" bIns="0">
            <a:spAutoFit/>
          </a:bodyPr>
          <a:lstStyle/>
          <a:p>
            <a:pPr marL="231775" indent="-231775">
              <a:spcAft>
                <a:spcPts val="300"/>
              </a:spcAft>
              <a:buSzPct val="75000"/>
              <a:buFontTx/>
              <a:buBlip>
                <a:blip r:embed="rId4"/>
              </a:buBlip>
              <a:defRPr/>
            </a:pPr>
            <a:r>
              <a:rPr lang="en-US" sz="1300" dirty="0" smtClean="0">
                <a:solidFill>
                  <a:srgbClr val="000000"/>
                </a:solidFill>
                <a:latin typeface="Century Gothic"/>
              </a:rPr>
              <a:t>The</a:t>
            </a:r>
            <a:r>
              <a:rPr lang="en-US" sz="1300" i="1" dirty="0" smtClean="0">
                <a:solidFill>
                  <a:srgbClr val="000000"/>
                </a:solidFill>
                <a:latin typeface="Century Gothic"/>
              </a:rPr>
              <a:t> IEA Technology Roadmap for Hydrogen and Fuel Cells</a:t>
            </a:r>
          </a:p>
          <a:p>
            <a:pPr marL="231775" indent="-231775">
              <a:spcAft>
                <a:spcPts val="300"/>
              </a:spcAft>
              <a:buSzPct val="75000"/>
              <a:buFontTx/>
              <a:buBlip>
                <a:blip r:embed="rId4"/>
              </a:buBlip>
              <a:defRPr/>
            </a:pPr>
            <a:r>
              <a:rPr lang="en-US" sz="1300" dirty="0" smtClean="0">
                <a:solidFill>
                  <a:srgbClr val="000000"/>
                </a:solidFill>
                <a:latin typeface="Century Gothic"/>
              </a:rPr>
              <a:t>The 2015 COP</a:t>
            </a:r>
            <a:endParaRPr lang="en-US" sz="1300" dirty="0">
              <a:solidFill>
                <a:srgbClr val="000000"/>
              </a:solidFill>
              <a:latin typeface="Century Gothic"/>
            </a:endParaRPr>
          </a:p>
          <a:p>
            <a:pPr marL="231775" indent="-231775">
              <a:spcAft>
                <a:spcPts val="300"/>
              </a:spcAft>
              <a:buSzPct val="75000"/>
              <a:buFontTx/>
              <a:buBlip>
                <a:blip r:embed="rId4"/>
              </a:buBlip>
              <a:defRPr/>
            </a:pPr>
            <a:endParaRPr lang="en-US" sz="1300" dirty="0">
              <a:solidFill>
                <a:srgbClr val="000000"/>
              </a:solidFill>
              <a:latin typeface="Century Gothic"/>
            </a:endParaRPr>
          </a:p>
        </p:txBody>
      </p:sp>
      <p:sp>
        <p:nvSpPr>
          <p:cNvPr id="21" name="Rectangle 22"/>
          <p:cNvSpPr>
            <a:spLocks noChangeArrowheads="1"/>
          </p:cNvSpPr>
          <p:nvPr/>
        </p:nvSpPr>
        <p:spPr bwMode="auto">
          <a:xfrm>
            <a:off x="4731419" y="3408661"/>
            <a:ext cx="1980000" cy="2469907"/>
          </a:xfrm>
          <a:prstGeom prst="rect">
            <a:avLst/>
          </a:prstGeom>
          <a:noFill/>
          <a:ln w="9525">
            <a:noFill/>
            <a:miter lim="800000"/>
            <a:headEnd/>
            <a:tailEnd/>
          </a:ln>
        </p:spPr>
        <p:txBody>
          <a:bodyPr lIns="0" tIns="0" rIns="0" bIns="0">
            <a:spAutoFit/>
          </a:bodyPr>
          <a:lstStyle/>
          <a:p>
            <a:pPr marL="231775" indent="-231775">
              <a:spcAft>
                <a:spcPts val="300"/>
              </a:spcAft>
              <a:buSzPct val="75000"/>
              <a:buFontTx/>
              <a:buBlip>
                <a:blip r:embed="rId4"/>
              </a:buBlip>
            </a:pPr>
            <a:r>
              <a:rPr lang="en-US" altLang="en-US" sz="1300" dirty="0" smtClean="0">
                <a:solidFill>
                  <a:srgbClr val="000000"/>
                </a:solidFill>
                <a:latin typeface="Century Gothic"/>
              </a:rPr>
              <a:t>Overarching Objectives </a:t>
            </a:r>
          </a:p>
          <a:p>
            <a:pPr marL="231775" indent="-231775">
              <a:spcAft>
                <a:spcPts val="300"/>
              </a:spcAft>
              <a:buSzPct val="75000"/>
              <a:buFontTx/>
              <a:buBlip>
                <a:blip r:embed="rId4"/>
              </a:buBlip>
            </a:pPr>
            <a:r>
              <a:rPr lang="en-US" altLang="en-US" sz="1300" dirty="0" smtClean="0">
                <a:solidFill>
                  <a:srgbClr val="000000"/>
                </a:solidFill>
                <a:latin typeface="Century Gothic"/>
              </a:rPr>
              <a:t>Priorities for all themes </a:t>
            </a:r>
          </a:p>
          <a:p>
            <a:pPr marL="231775" indent="-231775">
              <a:spcAft>
                <a:spcPts val="300"/>
              </a:spcAft>
              <a:buSzPct val="75000"/>
              <a:buFontTx/>
              <a:buBlip>
                <a:blip r:embed="rId4"/>
              </a:buBlip>
            </a:pPr>
            <a:r>
              <a:rPr lang="en-US" altLang="en-US" sz="1300" dirty="0" smtClean="0">
                <a:solidFill>
                  <a:srgbClr val="000000"/>
                </a:solidFill>
                <a:latin typeface="Century Gothic"/>
              </a:rPr>
              <a:t>Priorities for Analysis portfolios</a:t>
            </a:r>
          </a:p>
          <a:p>
            <a:pPr marL="231775" indent="-231775">
              <a:spcAft>
                <a:spcPts val="300"/>
              </a:spcAft>
              <a:buSzPct val="75000"/>
              <a:buFontTx/>
              <a:buBlip>
                <a:blip r:embed="rId4"/>
              </a:buBlip>
            </a:pPr>
            <a:r>
              <a:rPr lang="en-US" altLang="en-US" sz="1300" dirty="0" smtClean="0">
                <a:solidFill>
                  <a:srgbClr val="000000"/>
                </a:solidFill>
                <a:latin typeface="Century Gothic"/>
              </a:rPr>
              <a:t>Current task highlights</a:t>
            </a:r>
          </a:p>
          <a:p>
            <a:pPr>
              <a:spcAft>
                <a:spcPts val="300"/>
              </a:spcAft>
              <a:buSzPct val="75000"/>
            </a:pPr>
            <a:endParaRPr lang="en-US" altLang="en-US" sz="1300" dirty="0" smtClean="0">
              <a:solidFill>
                <a:srgbClr val="000000"/>
              </a:solidFill>
              <a:latin typeface="Century Gothic"/>
            </a:endParaRPr>
          </a:p>
          <a:p>
            <a:pPr marL="231775" indent="-231775">
              <a:spcAft>
                <a:spcPts val="300"/>
              </a:spcAft>
              <a:buSzPct val="75000"/>
              <a:buFontTx/>
              <a:buBlip>
                <a:blip r:embed="rId4"/>
              </a:buBlip>
            </a:pPr>
            <a:endParaRPr lang="en-US" altLang="en-US" sz="1300" dirty="0">
              <a:solidFill>
                <a:srgbClr val="000000"/>
              </a:solidFill>
              <a:latin typeface="Century Gothic"/>
            </a:endParaRPr>
          </a:p>
          <a:p>
            <a:pPr marL="231775" indent="-231775">
              <a:spcAft>
                <a:spcPts val="300"/>
              </a:spcAft>
              <a:buSzPct val="75000"/>
              <a:buFontTx/>
              <a:buBlip>
                <a:blip r:embed="rId4"/>
              </a:buBlip>
            </a:pPr>
            <a:endParaRPr lang="en-US" altLang="en-US" sz="1300" dirty="0">
              <a:solidFill>
                <a:srgbClr val="000000"/>
              </a:solidFill>
              <a:latin typeface="Century Gothic"/>
            </a:endParaRPr>
          </a:p>
          <a:p>
            <a:pPr>
              <a:spcAft>
                <a:spcPts val="300"/>
              </a:spcAft>
              <a:buSzPct val="75000"/>
            </a:pPr>
            <a:endParaRPr lang="en-US" altLang="en-US" sz="1300" dirty="0">
              <a:solidFill>
                <a:srgbClr val="000000"/>
              </a:solidFill>
              <a:latin typeface="Century Gothic"/>
            </a:endParaRPr>
          </a:p>
        </p:txBody>
      </p:sp>
      <p:sp>
        <p:nvSpPr>
          <p:cNvPr id="22" name="Rectangle 23"/>
          <p:cNvSpPr>
            <a:spLocks noChangeArrowheads="1"/>
          </p:cNvSpPr>
          <p:nvPr/>
        </p:nvSpPr>
        <p:spPr bwMode="auto">
          <a:xfrm>
            <a:off x="2538159" y="3408661"/>
            <a:ext cx="1980000" cy="2231380"/>
          </a:xfrm>
          <a:prstGeom prst="rect">
            <a:avLst/>
          </a:prstGeom>
          <a:noFill/>
          <a:ln w="9525">
            <a:noFill/>
            <a:miter lim="800000"/>
            <a:headEnd/>
            <a:tailEnd/>
          </a:ln>
        </p:spPr>
        <p:txBody>
          <a:bodyPr lIns="0" tIns="0" rIns="0" bIns="0">
            <a:spAutoFit/>
          </a:bodyPr>
          <a:lstStyle/>
          <a:p>
            <a:pPr marL="231775" indent="-231775">
              <a:spcAft>
                <a:spcPts val="300"/>
              </a:spcAft>
              <a:buSzPct val="75000"/>
              <a:buFontTx/>
              <a:buBlip>
                <a:blip r:embed="rId4"/>
              </a:buBlip>
            </a:pPr>
            <a:r>
              <a:rPr lang="en-US" altLang="en-US" sz="1300" dirty="0" smtClean="0">
                <a:solidFill>
                  <a:srgbClr val="000000"/>
                </a:solidFill>
                <a:latin typeface="Century Gothic"/>
              </a:rPr>
              <a:t>Success Stories – IEA HIA wide</a:t>
            </a:r>
          </a:p>
          <a:p>
            <a:pPr marL="231775" indent="-231775">
              <a:spcAft>
                <a:spcPts val="300"/>
              </a:spcAft>
              <a:buSzPct val="75000"/>
              <a:buFontTx/>
              <a:buBlip>
                <a:blip r:embed="rId4"/>
              </a:buBlip>
            </a:pPr>
            <a:r>
              <a:rPr lang="en-US" altLang="en-US" sz="1300" dirty="0" smtClean="0">
                <a:solidFill>
                  <a:srgbClr val="000000"/>
                </a:solidFill>
                <a:latin typeface="Century Gothic"/>
              </a:rPr>
              <a:t>Success Stories - Tasks</a:t>
            </a:r>
            <a:endParaRPr lang="en-US" altLang="en-US" sz="1300" dirty="0">
              <a:solidFill>
                <a:srgbClr val="000000"/>
              </a:solidFill>
              <a:latin typeface="Century Gothic"/>
            </a:endParaRPr>
          </a:p>
          <a:p>
            <a:pPr marL="231775" indent="-231775">
              <a:spcAft>
                <a:spcPts val="300"/>
              </a:spcAft>
              <a:buSzPct val="75000"/>
              <a:buFontTx/>
              <a:buBlip>
                <a:blip r:embed="rId4"/>
              </a:buBlip>
            </a:pPr>
            <a:r>
              <a:rPr lang="en-US" altLang="en-US" sz="1300" dirty="0" smtClean="0">
                <a:solidFill>
                  <a:srgbClr val="000000"/>
                </a:solidFill>
                <a:latin typeface="Century Gothic"/>
              </a:rPr>
              <a:t>Information Dissemination &amp; Outreach</a:t>
            </a:r>
          </a:p>
          <a:p>
            <a:pPr marL="231775" indent="-231775">
              <a:spcAft>
                <a:spcPts val="300"/>
              </a:spcAft>
              <a:buSzPct val="75000"/>
              <a:buFontTx/>
              <a:buBlip>
                <a:blip r:embed="rId4"/>
              </a:buBlip>
            </a:pPr>
            <a:r>
              <a:rPr lang="en-US" altLang="en-US" sz="1300" dirty="0" smtClean="0">
                <a:solidFill>
                  <a:srgbClr val="000000"/>
                </a:solidFill>
                <a:latin typeface="Century Gothic"/>
              </a:rPr>
              <a:t>Key Numbers &amp;</a:t>
            </a:r>
          </a:p>
          <a:p>
            <a:pPr>
              <a:spcAft>
                <a:spcPts val="300"/>
              </a:spcAft>
              <a:buSzPct val="75000"/>
            </a:pPr>
            <a:r>
              <a:rPr lang="en-US" altLang="en-US" sz="1300" dirty="0">
                <a:solidFill>
                  <a:srgbClr val="000000"/>
                </a:solidFill>
                <a:latin typeface="Century Gothic"/>
              </a:rPr>
              <a:t> </a:t>
            </a:r>
            <a:r>
              <a:rPr lang="en-US" altLang="en-US" sz="1300" dirty="0" smtClean="0">
                <a:solidFill>
                  <a:srgbClr val="000000"/>
                </a:solidFill>
                <a:latin typeface="Century Gothic"/>
              </a:rPr>
              <a:t>    Outcomes</a:t>
            </a:r>
          </a:p>
          <a:p>
            <a:pPr marL="231775" indent="-231775">
              <a:spcAft>
                <a:spcPts val="300"/>
              </a:spcAft>
              <a:buSzPct val="75000"/>
              <a:buFontTx/>
              <a:buBlip>
                <a:blip r:embed="rId4"/>
              </a:buBlip>
            </a:pPr>
            <a:endParaRPr lang="en-US" altLang="en-US" sz="1300" dirty="0">
              <a:solidFill>
                <a:srgbClr val="000000"/>
              </a:solidFill>
              <a:latin typeface="Century Gothic"/>
            </a:endParaRPr>
          </a:p>
          <a:p>
            <a:pPr>
              <a:spcAft>
                <a:spcPts val="300"/>
              </a:spcAft>
              <a:buSzPct val="75000"/>
            </a:pPr>
            <a:endParaRPr lang="en-US" altLang="en-US" sz="1300" dirty="0">
              <a:solidFill>
                <a:srgbClr val="000000"/>
              </a:solidFill>
              <a:latin typeface="Century Gothic"/>
            </a:endParaRPr>
          </a:p>
        </p:txBody>
      </p:sp>
      <p:sp>
        <p:nvSpPr>
          <p:cNvPr id="23" name="Rectangle 24"/>
          <p:cNvSpPr>
            <a:spLocks noChangeArrowheads="1"/>
          </p:cNvSpPr>
          <p:nvPr/>
        </p:nvSpPr>
        <p:spPr bwMode="auto">
          <a:xfrm>
            <a:off x="369057" y="3408661"/>
            <a:ext cx="1980000" cy="2108269"/>
          </a:xfrm>
          <a:prstGeom prst="rect">
            <a:avLst/>
          </a:prstGeom>
          <a:noFill/>
          <a:ln w="9525">
            <a:noFill/>
            <a:miter lim="800000"/>
            <a:headEnd/>
            <a:tailEnd/>
          </a:ln>
        </p:spPr>
        <p:txBody>
          <a:bodyPr lIns="0" tIns="0" rIns="0" bIns="0">
            <a:spAutoFit/>
          </a:bodyPr>
          <a:lstStyle/>
          <a:p>
            <a:pPr marL="231775" indent="-231775">
              <a:spcAft>
                <a:spcPts val="300"/>
              </a:spcAft>
              <a:buSzPct val="75000"/>
              <a:buFontTx/>
              <a:buBlip>
                <a:blip r:embed="rId4"/>
              </a:buBlip>
              <a:defRPr/>
            </a:pPr>
            <a:r>
              <a:rPr lang="en-US" sz="1300" dirty="0" smtClean="0">
                <a:solidFill>
                  <a:srgbClr val="000000"/>
                </a:solidFill>
                <a:latin typeface="Century Gothic"/>
              </a:rPr>
              <a:t>Perspectives</a:t>
            </a:r>
            <a:endParaRPr lang="en-US" sz="1300" dirty="0">
              <a:solidFill>
                <a:srgbClr val="000000"/>
              </a:solidFill>
              <a:latin typeface="Century Gothic"/>
            </a:endParaRPr>
          </a:p>
          <a:p>
            <a:pPr marL="231775" indent="-231775">
              <a:spcAft>
                <a:spcPts val="300"/>
              </a:spcAft>
              <a:buSzPct val="75000"/>
              <a:buFontTx/>
              <a:buBlip>
                <a:blip r:embed="rId4"/>
              </a:buBlip>
              <a:defRPr/>
            </a:pPr>
            <a:r>
              <a:rPr lang="en-US" sz="1300" dirty="0" smtClean="0">
                <a:solidFill>
                  <a:srgbClr val="000000"/>
                </a:solidFill>
                <a:latin typeface="Century Gothic"/>
              </a:rPr>
              <a:t>Members</a:t>
            </a:r>
            <a:endParaRPr lang="en-US" sz="1300" dirty="0">
              <a:solidFill>
                <a:srgbClr val="000000"/>
              </a:solidFill>
              <a:latin typeface="Century Gothic"/>
            </a:endParaRPr>
          </a:p>
          <a:p>
            <a:pPr marL="231775" indent="-231775">
              <a:spcAft>
                <a:spcPts val="300"/>
              </a:spcAft>
              <a:buSzPct val="75000"/>
              <a:buFontTx/>
              <a:buBlip>
                <a:blip r:embed="rId4"/>
              </a:buBlip>
              <a:defRPr/>
            </a:pPr>
            <a:r>
              <a:rPr lang="en-US" sz="1300" dirty="0" smtClean="0">
                <a:solidFill>
                  <a:srgbClr val="000000"/>
                </a:solidFill>
                <a:latin typeface="Century Gothic"/>
              </a:rPr>
              <a:t>Strategic Framework</a:t>
            </a:r>
          </a:p>
          <a:p>
            <a:pPr marL="231775" indent="-231775">
              <a:spcAft>
                <a:spcPts val="300"/>
              </a:spcAft>
              <a:buSzPct val="75000"/>
              <a:buFontTx/>
              <a:buBlip>
                <a:blip r:embed="rId4"/>
              </a:buBlip>
              <a:defRPr/>
            </a:pPr>
            <a:r>
              <a:rPr lang="en-US" sz="1300" dirty="0" smtClean="0">
                <a:solidFill>
                  <a:srgbClr val="000000"/>
                </a:solidFill>
                <a:latin typeface="Century Gothic"/>
              </a:rPr>
              <a:t>Themes </a:t>
            </a:r>
          </a:p>
          <a:p>
            <a:pPr marL="231775" indent="-231775">
              <a:spcAft>
                <a:spcPts val="300"/>
              </a:spcAft>
              <a:buSzPct val="75000"/>
              <a:buFontTx/>
              <a:buBlip>
                <a:blip r:embed="rId4"/>
              </a:buBlip>
              <a:defRPr/>
            </a:pPr>
            <a:r>
              <a:rPr lang="en-US" sz="1300" dirty="0" smtClean="0">
                <a:solidFill>
                  <a:srgbClr val="000000"/>
                </a:solidFill>
                <a:latin typeface="Century Gothic"/>
              </a:rPr>
              <a:t>Task Portfolios</a:t>
            </a:r>
          </a:p>
          <a:p>
            <a:pPr>
              <a:spcAft>
                <a:spcPts val="300"/>
              </a:spcAft>
              <a:buSzPct val="75000"/>
            </a:pPr>
            <a:endParaRPr lang="en-US" altLang="en-US" sz="1300" dirty="0">
              <a:solidFill>
                <a:srgbClr val="000000"/>
              </a:solidFill>
              <a:latin typeface="Century Gothic"/>
            </a:endParaRPr>
          </a:p>
          <a:p>
            <a:pPr>
              <a:spcAft>
                <a:spcPts val="300"/>
              </a:spcAft>
              <a:buSzPct val="75000"/>
              <a:defRPr/>
            </a:pPr>
            <a:endParaRPr lang="en-US" sz="1300" dirty="0">
              <a:solidFill>
                <a:srgbClr val="000000"/>
              </a:solidFill>
              <a:latin typeface="Century Gothic"/>
            </a:endParaRPr>
          </a:p>
          <a:p>
            <a:pPr>
              <a:spcAft>
                <a:spcPts val="300"/>
              </a:spcAft>
              <a:buSzPct val="75000"/>
              <a:defRPr/>
            </a:pPr>
            <a:endParaRPr lang="en-US" sz="1300" dirty="0">
              <a:solidFill>
                <a:srgbClr val="000000"/>
              </a:solidFill>
              <a:latin typeface="Century Gothic"/>
            </a:endParaRPr>
          </a:p>
          <a:p>
            <a:pPr marL="231775" indent="-231775">
              <a:spcAft>
                <a:spcPts val="300"/>
              </a:spcAft>
              <a:buSzPct val="75000"/>
              <a:defRPr/>
            </a:pPr>
            <a:endParaRPr lang="en-US" sz="1300" dirty="0">
              <a:solidFill>
                <a:srgbClr val="000000"/>
              </a:solidFill>
              <a:latin typeface="Century Gothic"/>
            </a:endParaRPr>
          </a:p>
        </p:txBody>
      </p:sp>
      <p:sp>
        <p:nvSpPr>
          <p:cNvPr id="2" name="Titel 1"/>
          <p:cNvSpPr>
            <a:spLocks noGrp="1"/>
          </p:cNvSpPr>
          <p:nvPr>
            <p:ph type="title"/>
          </p:nvPr>
        </p:nvSpPr>
        <p:spPr/>
        <p:txBody>
          <a:bodyPr/>
          <a:lstStyle/>
          <a:p>
            <a:r>
              <a:rPr lang="en-US" dirty="0" smtClean="0"/>
              <a:t>AGENDA </a:t>
            </a:r>
          </a:p>
        </p:txBody>
      </p:sp>
      <p:pic>
        <p:nvPicPr>
          <p:cNvPr id="8" name="Picture 11" descr="IEA HIA EOT Report-Portada"/>
          <p:cNvPicPr>
            <a:picLocks noChangeAspect="1" noChangeArrowheads="1"/>
          </p:cNvPicPr>
          <p:nvPr/>
        </p:nvPicPr>
        <p:blipFill>
          <a:blip r:embed="rId3" cstate="print"/>
          <a:srcRect/>
          <a:stretch>
            <a:fillRect/>
          </a:stretch>
        </p:blipFill>
        <p:spPr bwMode="auto">
          <a:xfrm>
            <a:off x="1523937" y="1058254"/>
            <a:ext cx="1558925" cy="2017712"/>
          </a:xfrm>
          <a:prstGeom prst="rect">
            <a:avLst/>
          </a:prstGeom>
          <a:noFill/>
          <a:ln w="3175">
            <a:solidFill>
              <a:srgbClr val="006CAF"/>
            </a:solidFill>
            <a:miter lim="800000"/>
            <a:headEnd/>
            <a:tailEnd/>
          </a:ln>
          <a:effectLst>
            <a:outerShdw blurRad="50800" dist="38100" dir="2700000" algn="tl" rotWithShape="0">
              <a:prstClr val="black">
                <a:alpha val="40000"/>
              </a:prstClr>
            </a:outerShdw>
          </a:effectLst>
        </p:spPr>
      </p:pic>
      <p:sp>
        <p:nvSpPr>
          <p:cNvPr id="9" name="Rectangle 17"/>
          <p:cNvSpPr>
            <a:spLocks noChangeArrowheads="1"/>
          </p:cNvSpPr>
          <p:nvPr/>
        </p:nvSpPr>
        <p:spPr bwMode="auto">
          <a:xfrm>
            <a:off x="1766882" y="1782470"/>
            <a:ext cx="1004868" cy="553998"/>
          </a:xfrm>
          <a:prstGeom prst="rect">
            <a:avLst/>
          </a:prstGeom>
          <a:noFill/>
          <a:ln w="9525">
            <a:noFill/>
            <a:miter lim="800000"/>
            <a:headEnd/>
            <a:tailEnd/>
          </a:ln>
        </p:spPr>
        <p:txBody>
          <a:bodyPr wrap="square" lIns="0" tIns="0" rIns="0" bIns="0">
            <a:spAutoFit/>
          </a:bodyPr>
          <a:lstStyle/>
          <a:p>
            <a:pPr>
              <a:spcBef>
                <a:spcPts val="0"/>
              </a:spcBef>
            </a:pPr>
            <a:r>
              <a:rPr lang="en-US" altLang="en-US" sz="1200" b="1" dirty="0">
                <a:solidFill>
                  <a:srgbClr val="006CAF"/>
                </a:solidFill>
                <a:latin typeface="Century Gothic"/>
              </a:rPr>
              <a:t>End of Term Report:           </a:t>
            </a:r>
            <a:r>
              <a:rPr lang="en-US" altLang="en-US" sz="1200" b="1" dirty="0" smtClean="0">
                <a:solidFill>
                  <a:srgbClr val="006CAF"/>
                </a:solidFill>
                <a:latin typeface="Century Gothic"/>
              </a:rPr>
              <a:t>2009</a:t>
            </a:r>
            <a:r>
              <a:rPr lang="de-CH" sz="1200" b="1" dirty="0" smtClean="0">
                <a:solidFill>
                  <a:srgbClr val="006CAF"/>
                </a:solidFill>
              </a:rPr>
              <a:t>‒</a:t>
            </a:r>
            <a:r>
              <a:rPr lang="en-US" altLang="en-US" sz="1200" b="1" dirty="0" smtClean="0">
                <a:solidFill>
                  <a:srgbClr val="006CAF"/>
                </a:solidFill>
                <a:latin typeface="Century Gothic"/>
              </a:rPr>
              <a:t>2015</a:t>
            </a:r>
            <a:endParaRPr lang="en-US" altLang="en-US" sz="1200" b="1" dirty="0">
              <a:solidFill>
                <a:srgbClr val="006CAF"/>
              </a:solidFill>
              <a:latin typeface="Century Gothic"/>
            </a:endParaRPr>
          </a:p>
        </p:txBody>
      </p:sp>
      <p:sp>
        <p:nvSpPr>
          <p:cNvPr id="12" name="Rectangle 18"/>
          <p:cNvSpPr>
            <a:spLocks noChangeArrowheads="1"/>
          </p:cNvSpPr>
          <p:nvPr/>
        </p:nvSpPr>
        <p:spPr bwMode="auto">
          <a:xfrm>
            <a:off x="5099761" y="1790111"/>
            <a:ext cx="1080000" cy="369332"/>
          </a:xfrm>
          <a:prstGeom prst="rect">
            <a:avLst/>
          </a:prstGeom>
          <a:noFill/>
          <a:ln w="9525">
            <a:noFill/>
            <a:miter lim="800000"/>
            <a:headEnd/>
            <a:tailEnd/>
          </a:ln>
        </p:spPr>
        <p:txBody>
          <a:bodyPr lIns="0" tIns="0" rIns="0" bIns="0">
            <a:spAutoFit/>
          </a:bodyPr>
          <a:lstStyle/>
          <a:p>
            <a:pPr>
              <a:spcBef>
                <a:spcPts val="0"/>
              </a:spcBef>
            </a:pPr>
            <a:r>
              <a:rPr lang="en-US" altLang="en-US" sz="1200" b="1" dirty="0" smtClean="0">
                <a:solidFill>
                  <a:srgbClr val="568523"/>
                </a:solidFill>
                <a:latin typeface="Century Gothic"/>
              </a:rPr>
              <a:t>Strategic Plan:  </a:t>
            </a:r>
            <a:r>
              <a:rPr lang="en-US" altLang="en-US" sz="1200" b="1" dirty="0">
                <a:solidFill>
                  <a:srgbClr val="568523"/>
                </a:solidFill>
                <a:latin typeface="Century Gothic"/>
              </a:rPr>
              <a:t/>
            </a:r>
            <a:br>
              <a:rPr lang="en-US" altLang="en-US" sz="1200" b="1" dirty="0">
                <a:solidFill>
                  <a:srgbClr val="568523"/>
                </a:solidFill>
                <a:latin typeface="Century Gothic"/>
              </a:rPr>
            </a:br>
            <a:r>
              <a:rPr lang="en-US" altLang="en-US" sz="1200" b="1" dirty="0" smtClean="0">
                <a:solidFill>
                  <a:srgbClr val="568523"/>
                </a:solidFill>
                <a:latin typeface="Century Gothic"/>
              </a:rPr>
              <a:t>2015</a:t>
            </a:r>
            <a:r>
              <a:rPr lang="de-CH" sz="1200" b="1" dirty="0" smtClean="0">
                <a:solidFill>
                  <a:srgbClr val="006CAF"/>
                </a:solidFill>
              </a:rPr>
              <a:t>‒</a:t>
            </a:r>
            <a:r>
              <a:rPr lang="en-US" altLang="en-US" sz="1200" b="1" dirty="0" smtClean="0">
                <a:solidFill>
                  <a:srgbClr val="568523"/>
                </a:solidFill>
                <a:latin typeface="Century Gothic"/>
              </a:rPr>
              <a:t>2020</a:t>
            </a:r>
            <a:endParaRPr lang="en-US" altLang="en-US" sz="1200" b="1" dirty="0">
              <a:solidFill>
                <a:srgbClr val="568523"/>
              </a:solidFill>
              <a:latin typeface="Century Gothic"/>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9945" y="1037075"/>
            <a:ext cx="1441995" cy="2038891"/>
          </a:xfrm>
          <a:prstGeom prst="rect">
            <a:avLst/>
          </a:prstGeom>
          <a:noFill/>
          <a:ln w="3175">
            <a:solidFill>
              <a:srgbClr val="006CAF"/>
            </a:solidFill>
            <a:miter lim="800000"/>
            <a:headEnd/>
            <a:tailEnd/>
          </a:ln>
          <a:effectLst>
            <a:outerShdw blurRad="50800" dist="38100" dir="2700000" algn="tl" rotWithShape="0">
              <a:prstClr val="black">
                <a:alpha val="40000"/>
              </a:prstClr>
            </a:outerShdw>
          </a:effectLst>
        </p:spPr>
      </p:pic>
      <p:sp>
        <p:nvSpPr>
          <p:cNvPr id="27" name="AutoShape 20"/>
          <p:cNvSpPr>
            <a:spLocks noChangeArrowheads="1"/>
          </p:cNvSpPr>
          <p:nvPr/>
        </p:nvSpPr>
        <p:spPr bwMode="auto">
          <a:xfrm rot="5400000">
            <a:off x="6815530" y="2098888"/>
            <a:ext cx="242888" cy="166732"/>
          </a:xfrm>
          <a:prstGeom prst="flowChartExtract">
            <a:avLst/>
          </a:prstGeom>
          <a:solidFill>
            <a:srgbClr val="006CAF"/>
          </a:solidFill>
          <a:ln w="9525">
            <a:solidFill>
              <a:srgbClr val="006CAF"/>
            </a:solidFill>
            <a:miter lim="800000"/>
            <a:headEnd/>
            <a:tailEnd/>
          </a:ln>
        </p:spPr>
        <p:txBody>
          <a:bodyPr wrap="none" anchor="ctr"/>
          <a:lstStyle/>
          <a:p>
            <a:pPr>
              <a:spcBef>
                <a:spcPts val="0"/>
              </a:spcBef>
            </a:pPr>
            <a:endParaRPr lang="en-US" altLang="en-US" sz="1200">
              <a:solidFill>
                <a:srgbClr val="000000"/>
              </a:solidFill>
              <a:latin typeface="Century Gothic"/>
            </a:endParaRPr>
          </a:p>
        </p:txBody>
      </p:sp>
    </p:spTree>
    <p:extLst>
      <p:ext uri="{BB962C8B-B14F-4D97-AF65-F5344CB8AC3E}">
        <p14:creationId xmlns:p14="http://schemas.microsoft.com/office/powerpoint/2010/main" val="976216024"/>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Hydrogen Safety</a:t>
            </a:r>
            <a:endParaRPr lang="de-CH" dirty="0"/>
          </a:p>
        </p:txBody>
      </p:sp>
      <p:sp>
        <p:nvSpPr>
          <p:cNvPr id="4" name="Textplatzhalter 3"/>
          <p:cNvSpPr>
            <a:spLocks noGrp="1"/>
          </p:cNvSpPr>
          <p:nvPr>
            <p:ph type="body" sz="quarter" idx="11"/>
          </p:nvPr>
        </p:nvSpPr>
        <p:spPr>
          <a:xfrm>
            <a:off x="360000" y="1260000"/>
            <a:ext cx="8316570" cy="4689350"/>
          </a:xfrm>
        </p:spPr>
        <p:txBody>
          <a:bodyPr/>
          <a:lstStyle/>
          <a:p>
            <a:pPr marL="0" indent="0">
              <a:spcAft>
                <a:spcPts val="400"/>
              </a:spcAft>
              <a:buNone/>
            </a:pPr>
            <a:r>
              <a:rPr lang="en-US" b="1" dirty="0" smtClean="0"/>
              <a:t>Task 37: Safety (2015-2017)</a:t>
            </a:r>
          </a:p>
          <a:p>
            <a:pPr marL="0" indent="0">
              <a:spcAft>
                <a:spcPts val="400"/>
              </a:spcAft>
              <a:buNone/>
            </a:pPr>
            <a:endParaRPr lang="en-US" sz="1400" b="1" dirty="0"/>
          </a:p>
          <a:p>
            <a:r>
              <a:rPr lang="en-US" sz="1400" dirty="0" smtClean="0"/>
              <a:t>Subtask A – Integrated Tool Kit for Hazards and Risk Assessment</a:t>
            </a:r>
          </a:p>
          <a:p>
            <a:r>
              <a:rPr lang="en-US" sz="1400" dirty="0" smtClean="0"/>
              <a:t>Subtask B – Accident Scenarios/Sequences Development</a:t>
            </a:r>
          </a:p>
          <a:p>
            <a:r>
              <a:rPr lang="en-US" sz="1400" dirty="0" smtClean="0"/>
              <a:t>Subtask C- Physical Effects</a:t>
            </a:r>
          </a:p>
          <a:p>
            <a:r>
              <a:rPr lang="en-US" sz="1400" dirty="0" smtClean="0"/>
              <a:t>Subtask D – Human Reliability Analysis (HRA)</a:t>
            </a:r>
          </a:p>
          <a:p>
            <a:r>
              <a:rPr lang="en-US" sz="1400" dirty="0" smtClean="0"/>
              <a:t>Subtask E – Materials Compatibility</a:t>
            </a:r>
          </a:p>
          <a:p>
            <a:pPr marL="355600" indent="0">
              <a:buNone/>
            </a:pPr>
            <a:endParaRPr lang="en-US" sz="1400" dirty="0"/>
          </a:p>
          <a:p>
            <a:pPr marL="285750" indent="-285750">
              <a:spcAft>
                <a:spcPts val="400"/>
              </a:spcAft>
              <a:buFont typeface="Arial" panose="020B0604020202020204" pitchFamily="34" charset="0"/>
              <a:buChar char="•"/>
            </a:pPr>
            <a:endParaRPr lang="en-US" sz="1400" b="1" dirty="0" smtClean="0"/>
          </a:p>
        </p:txBody>
      </p:sp>
      <p:sp>
        <p:nvSpPr>
          <p:cNvPr id="8" name="Rechteck 7"/>
          <p:cNvSpPr/>
          <p:nvPr/>
        </p:nvSpPr>
        <p:spPr>
          <a:xfrm>
            <a:off x="8783136" y="637630"/>
            <a:ext cx="360864" cy="5400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 name="Rechteck 9"/>
          <p:cNvSpPr/>
          <p:nvPr/>
        </p:nvSpPr>
        <p:spPr>
          <a:xfrm>
            <a:off x="8783136" y="1457250"/>
            <a:ext cx="360864" cy="5400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 name="Tekstboks 2"/>
          <p:cNvSpPr txBox="1"/>
          <p:nvPr/>
        </p:nvSpPr>
        <p:spPr>
          <a:xfrm>
            <a:off x="683460" y="3815237"/>
            <a:ext cx="3744520" cy="1569660"/>
          </a:xfrm>
          <a:prstGeom prst="rect">
            <a:avLst/>
          </a:prstGeom>
          <a:noFill/>
        </p:spPr>
        <p:txBody>
          <a:bodyPr wrap="square" rtlCol="0">
            <a:spAutoFit/>
          </a:bodyPr>
          <a:lstStyle/>
          <a:p>
            <a:r>
              <a:rPr lang="en-US" sz="1600" i="1" dirty="0">
                <a:solidFill>
                  <a:srgbClr val="0070C0"/>
                </a:solidFill>
              </a:rPr>
              <a:t>Safety is </a:t>
            </a:r>
            <a:r>
              <a:rPr lang="en-US" sz="1600" i="1" dirty="0" smtClean="0">
                <a:solidFill>
                  <a:srgbClr val="0070C0"/>
                </a:solidFill>
              </a:rPr>
              <a:t>crucial to </a:t>
            </a:r>
            <a:r>
              <a:rPr lang="en-US" sz="1600" i="1" dirty="0">
                <a:solidFill>
                  <a:srgbClr val="0070C0"/>
                </a:solidFill>
              </a:rPr>
              <a:t>the IEA </a:t>
            </a:r>
            <a:r>
              <a:rPr lang="en-US" sz="1600" i="1" dirty="0" smtClean="0">
                <a:solidFill>
                  <a:srgbClr val="0070C0"/>
                </a:solidFill>
              </a:rPr>
              <a:t>HIA.</a:t>
            </a:r>
          </a:p>
          <a:p>
            <a:endParaRPr lang="en-US" sz="1600" i="1" dirty="0">
              <a:solidFill>
                <a:srgbClr val="0070C0"/>
              </a:solidFill>
            </a:endParaRPr>
          </a:p>
          <a:p>
            <a:r>
              <a:rPr lang="en-US" sz="1600" i="1" dirty="0">
                <a:solidFill>
                  <a:srgbClr val="0070C0"/>
                </a:solidFill>
              </a:rPr>
              <a:t>Tasks 19/31 held an End of Task North American Workshop in 2013.  A companion workshop is expected to be held in Europe in </a:t>
            </a:r>
            <a:r>
              <a:rPr lang="en-US" sz="1600" i="1" dirty="0" smtClean="0">
                <a:solidFill>
                  <a:srgbClr val="0070C0"/>
                </a:solidFill>
              </a:rPr>
              <a:t>2016.</a:t>
            </a:r>
            <a:endParaRPr lang="en-US" sz="1600" i="1" dirty="0">
              <a:solidFill>
                <a:srgbClr val="0070C0"/>
              </a:solidFill>
            </a:endParaRPr>
          </a:p>
        </p:txBody>
      </p:sp>
      <p:pic>
        <p:nvPicPr>
          <p:cNvPr id="12" name="Picture 7" descr="Z:\Shared\Gabes Documents\Pictures\pictures from Canon camera\2012-12-11, Pictures from MR Cannon\Pictures from MR Cannon 183.jpg"/>
          <p:cNvPicPr>
            <a:picLocks noChangeAspect="1" noChangeArrowheads="1"/>
          </p:cNvPicPr>
          <p:nvPr/>
        </p:nvPicPr>
        <p:blipFill>
          <a:blip r:embed="rId3" cstate="print"/>
          <a:srcRect l="16911" b="28316"/>
          <a:stretch>
            <a:fillRect/>
          </a:stretch>
        </p:blipFill>
        <p:spPr bwMode="auto">
          <a:xfrm>
            <a:off x="4392245" y="3834274"/>
            <a:ext cx="4224723" cy="2016280"/>
          </a:xfrm>
          <a:prstGeom prst="rect">
            <a:avLst/>
          </a:prstGeom>
          <a:noFill/>
          <a:ln w="9525">
            <a:noFill/>
            <a:miter lim="800000"/>
            <a:headEnd/>
            <a:tailEnd/>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80" y="1363559"/>
            <a:ext cx="2054558" cy="2306779"/>
          </a:xfrm>
          <a:prstGeom prst="rect">
            <a:avLst/>
          </a:prstGeom>
        </p:spPr>
      </p:pic>
    </p:spTree>
    <p:extLst>
      <p:ext uri="{BB962C8B-B14F-4D97-AF65-F5344CB8AC3E}">
        <p14:creationId xmlns:p14="http://schemas.microsoft.com/office/powerpoint/2010/main" val="1740040052"/>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Line 2"/>
          <p:cNvSpPr>
            <a:spLocks noChangeShapeType="1"/>
          </p:cNvSpPr>
          <p:nvPr/>
        </p:nvSpPr>
        <p:spPr bwMode="auto">
          <a:xfrm>
            <a:off x="2724230" y="2180912"/>
            <a:ext cx="4440130" cy="7641"/>
          </a:xfrm>
          <a:prstGeom prst="line">
            <a:avLst/>
          </a:prstGeom>
          <a:noFill/>
          <a:ln w="76200">
            <a:solidFill>
              <a:srgbClr val="006CAF"/>
            </a:solidFill>
            <a:round/>
            <a:headEnd/>
            <a:tailEnd/>
          </a:ln>
        </p:spPr>
        <p:txBody>
          <a:bodyPr/>
          <a:lstStyle/>
          <a:p>
            <a:pPr>
              <a:spcBef>
                <a:spcPts val="0"/>
              </a:spcBef>
            </a:pPr>
            <a:endParaRPr lang="de-CH" sz="1200">
              <a:solidFill>
                <a:srgbClr val="000000"/>
              </a:solidFill>
              <a:latin typeface="Century Gothic"/>
            </a:endParaRPr>
          </a:p>
        </p:txBody>
      </p:sp>
      <p:sp>
        <p:nvSpPr>
          <p:cNvPr id="17" name="Rectangle 4"/>
          <p:cNvSpPr>
            <a:spLocks noChangeArrowheads="1"/>
          </p:cNvSpPr>
          <p:nvPr/>
        </p:nvSpPr>
        <p:spPr bwMode="auto">
          <a:xfrm>
            <a:off x="6794942" y="3003365"/>
            <a:ext cx="2052000" cy="2880000"/>
          </a:xfrm>
          <a:prstGeom prst="rect">
            <a:avLst/>
          </a:prstGeom>
          <a:solidFill>
            <a:schemeClr val="accent1">
              <a:lumMod val="90000"/>
            </a:schemeClr>
          </a:solidFill>
          <a:ln w="9525">
            <a:solidFill>
              <a:srgbClr val="006CAF"/>
            </a:solidFill>
            <a:miter lim="800000"/>
            <a:headEnd/>
            <a:tailEnd/>
          </a:ln>
        </p:spPr>
        <p:txBody>
          <a:bodyPr wrap="none" anchor="ctr"/>
          <a:lstStyle/>
          <a:p>
            <a:endParaRPr lang="en-US" altLang="en-US">
              <a:solidFill>
                <a:srgbClr val="000000"/>
              </a:solidFill>
            </a:endParaRPr>
          </a:p>
        </p:txBody>
      </p:sp>
      <p:pic>
        <p:nvPicPr>
          <p:cNvPr id="11" name="Picture 8" descr="IEA HIA EOT Report-Portada"/>
          <p:cNvPicPr>
            <a:picLocks noChangeAspect="1" noChangeArrowheads="1"/>
          </p:cNvPicPr>
          <p:nvPr/>
        </p:nvPicPr>
        <p:blipFill>
          <a:blip r:embed="rId3" cstate="print"/>
          <a:srcRect/>
          <a:stretch>
            <a:fillRect/>
          </a:stretch>
        </p:blipFill>
        <p:spPr bwMode="auto">
          <a:xfrm>
            <a:off x="4860299" y="1058254"/>
            <a:ext cx="1558925" cy="2017713"/>
          </a:xfrm>
          <a:prstGeom prst="rect">
            <a:avLst/>
          </a:prstGeom>
          <a:noFill/>
          <a:ln w="3175">
            <a:solidFill>
              <a:srgbClr val="006CAF"/>
            </a:solidFill>
            <a:miter lim="800000"/>
            <a:headEnd/>
            <a:tailEnd/>
          </a:ln>
          <a:effectLst>
            <a:outerShdw blurRad="50800" dist="38100" dir="2700000" algn="tl" rotWithShape="0">
              <a:prstClr val="black">
                <a:alpha val="40000"/>
              </a:prstClr>
            </a:outerShdw>
          </a:effectLst>
        </p:spPr>
      </p:pic>
      <p:sp>
        <p:nvSpPr>
          <p:cNvPr id="26" name="AutoShape 20"/>
          <p:cNvSpPr>
            <a:spLocks noChangeArrowheads="1"/>
          </p:cNvSpPr>
          <p:nvPr/>
        </p:nvSpPr>
        <p:spPr bwMode="auto">
          <a:xfrm rot="5400000">
            <a:off x="4583220" y="2105188"/>
            <a:ext cx="242888" cy="166732"/>
          </a:xfrm>
          <a:prstGeom prst="flowChartExtract">
            <a:avLst/>
          </a:prstGeom>
          <a:solidFill>
            <a:srgbClr val="006CAF"/>
          </a:solidFill>
          <a:ln w="9525">
            <a:solidFill>
              <a:srgbClr val="006CAF"/>
            </a:solidFill>
            <a:miter lim="800000"/>
            <a:headEnd/>
            <a:tailEnd/>
          </a:ln>
        </p:spPr>
        <p:txBody>
          <a:bodyPr wrap="none" anchor="ctr"/>
          <a:lstStyle/>
          <a:p>
            <a:pPr>
              <a:spcBef>
                <a:spcPts val="0"/>
              </a:spcBef>
            </a:pPr>
            <a:endParaRPr lang="en-US" altLang="en-US" sz="1200">
              <a:solidFill>
                <a:srgbClr val="000000"/>
              </a:solidFill>
              <a:latin typeface="Century Gothic"/>
            </a:endParaRPr>
          </a:p>
        </p:txBody>
      </p:sp>
      <p:sp>
        <p:nvSpPr>
          <p:cNvPr id="16" name="Rectangle 3"/>
          <p:cNvSpPr>
            <a:spLocks noChangeArrowheads="1"/>
          </p:cNvSpPr>
          <p:nvPr/>
        </p:nvSpPr>
        <p:spPr bwMode="auto">
          <a:xfrm>
            <a:off x="251400" y="2948286"/>
            <a:ext cx="2052000" cy="2880000"/>
          </a:xfrm>
          <a:prstGeom prst="rect">
            <a:avLst/>
          </a:prstGeom>
          <a:solidFill>
            <a:schemeClr val="bg1">
              <a:alpha val="20000"/>
            </a:schemeClr>
          </a:solidFill>
          <a:ln w="9525" algn="ctr">
            <a:solidFill>
              <a:srgbClr val="006CAF"/>
            </a:solidFill>
            <a:miter lim="800000"/>
            <a:headEnd/>
            <a:tailEnd/>
          </a:ln>
        </p:spPr>
        <p:txBody>
          <a:bodyPr wrap="none" anchor="ctr"/>
          <a:lstStyle/>
          <a:p>
            <a:endParaRPr lang="en-US" altLang="en-US">
              <a:solidFill>
                <a:srgbClr val="000000"/>
              </a:solidFill>
            </a:endParaRPr>
          </a:p>
        </p:txBody>
      </p:sp>
      <p:sp>
        <p:nvSpPr>
          <p:cNvPr id="19" name="Rectangle 10"/>
          <p:cNvSpPr>
            <a:spLocks noChangeArrowheads="1"/>
          </p:cNvSpPr>
          <p:nvPr/>
        </p:nvSpPr>
        <p:spPr bwMode="auto">
          <a:xfrm>
            <a:off x="2466159" y="2948286"/>
            <a:ext cx="2052000" cy="2880000"/>
          </a:xfrm>
          <a:prstGeom prst="rect">
            <a:avLst/>
          </a:prstGeom>
          <a:solidFill>
            <a:schemeClr val="bg1">
              <a:alpha val="20000"/>
            </a:schemeClr>
          </a:solidFill>
          <a:ln w="9525" algn="ctr">
            <a:solidFill>
              <a:srgbClr val="006CAF"/>
            </a:solidFill>
            <a:miter lim="800000"/>
            <a:headEnd/>
            <a:tailEnd/>
          </a:ln>
        </p:spPr>
        <p:txBody>
          <a:bodyPr wrap="none" anchor="ctr"/>
          <a:lstStyle/>
          <a:p>
            <a:endParaRPr lang="en-US" altLang="en-US"/>
          </a:p>
        </p:txBody>
      </p:sp>
      <p:sp>
        <p:nvSpPr>
          <p:cNvPr id="20" name="Rectangle 21"/>
          <p:cNvSpPr>
            <a:spLocks noChangeArrowheads="1"/>
          </p:cNvSpPr>
          <p:nvPr/>
        </p:nvSpPr>
        <p:spPr bwMode="auto">
          <a:xfrm>
            <a:off x="6912600" y="3408661"/>
            <a:ext cx="1980000" cy="1277273"/>
          </a:xfrm>
          <a:prstGeom prst="rect">
            <a:avLst/>
          </a:prstGeom>
          <a:noFill/>
          <a:ln w="9525">
            <a:noFill/>
            <a:miter lim="800000"/>
            <a:headEnd/>
            <a:tailEnd/>
          </a:ln>
        </p:spPr>
        <p:txBody>
          <a:bodyPr lIns="0" tIns="0" rIns="0" bIns="0">
            <a:spAutoFit/>
          </a:bodyPr>
          <a:lstStyle/>
          <a:p>
            <a:pPr marL="231775" indent="-231775">
              <a:spcAft>
                <a:spcPts val="300"/>
              </a:spcAft>
              <a:buSzPct val="75000"/>
              <a:buFontTx/>
              <a:buBlip>
                <a:blip r:embed="rId4"/>
              </a:buBlip>
              <a:defRPr/>
            </a:pPr>
            <a:r>
              <a:rPr lang="en-US" sz="1300" dirty="0" smtClean="0">
                <a:solidFill>
                  <a:srgbClr val="000000"/>
                </a:solidFill>
                <a:latin typeface="Century Gothic"/>
              </a:rPr>
              <a:t>The</a:t>
            </a:r>
            <a:r>
              <a:rPr lang="en-US" sz="1300" i="1" dirty="0" smtClean="0">
                <a:solidFill>
                  <a:srgbClr val="000000"/>
                </a:solidFill>
                <a:latin typeface="Century Gothic"/>
              </a:rPr>
              <a:t> IEA Technology Roadmap for Hydrogen and Fuel Cells</a:t>
            </a:r>
          </a:p>
          <a:p>
            <a:pPr marL="231775" indent="-231775">
              <a:spcAft>
                <a:spcPts val="300"/>
              </a:spcAft>
              <a:buSzPct val="75000"/>
              <a:buFontTx/>
              <a:buBlip>
                <a:blip r:embed="rId4"/>
              </a:buBlip>
              <a:defRPr/>
            </a:pPr>
            <a:r>
              <a:rPr lang="en-US" sz="1300" dirty="0" smtClean="0">
                <a:solidFill>
                  <a:srgbClr val="000000"/>
                </a:solidFill>
                <a:latin typeface="Century Gothic"/>
              </a:rPr>
              <a:t>The 2015 COP</a:t>
            </a:r>
            <a:endParaRPr lang="en-US" sz="1300" dirty="0">
              <a:solidFill>
                <a:srgbClr val="000000"/>
              </a:solidFill>
              <a:latin typeface="Century Gothic"/>
            </a:endParaRPr>
          </a:p>
          <a:p>
            <a:pPr marL="231775" indent="-231775">
              <a:spcAft>
                <a:spcPts val="300"/>
              </a:spcAft>
              <a:buSzPct val="75000"/>
              <a:buFontTx/>
              <a:buBlip>
                <a:blip r:embed="rId4"/>
              </a:buBlip>
              <a:defRPr/>
            </a:pPr>
            <a:endParaRPr lang="en-US" sz="1300" dirty="0">
              <a:solidFill>
                <a:srgbClr val="000000"/>
              </a:solidFill>
              <a:latin typeface="Century Gothic"/>
            </a:endParaRPr>
          </a:p>
        </p:txBody>
      </p:sp>
      <p:sp>
        <p:nvSpPr>
          <p:cNvPr id="21" name="Rectangle 22"/>
          <p:cNvSpPr>
            <a:spLocks noChangeArrowheads="1"/>
          </p:cNvSpPr>
          <p:nvPr/>
        </p:nvSpPr>
        <p:spPr bwMode="auto">
          <a:xfrm>
            <a:off x="4731419" y="3408661"/>
            <a:ext cx="1980000" cy="2231380"/>
          </a:xfrm>
          <a:prstGeom prst="rect">
            <a:avLst/>
          </a:prstGeom>
          <a:noFill/>
          <a:ln w="9525">
            <a:noFill/>
            <a:miter lim="800000"/>
            <a:headEnd/>
            <a:tailEnd/>
          </a:ln>
        </p:spPr>
        <p:txBody>
          <a:bodyPr lIns="0" tIns="0" rIns="0" bIns="0">
            <a:spAutoFit/>
          </a:bodyPr>
          <a:lstStyle/>
          <a:p>
            <a:pPr marL="231775" indent="-231775">
              <a:spcAft>
                <a:spcPts val="300"/>
              </a:spcAft>
              <a:buSzPct val="75000"/>
              <a:buFontTx/>
              <a:buBlip>
                <a:blip r:embed="rId4"/>
              </a:buBlip>
            </a:pPr>
            <a:r>
              <a:rPr lang="en-US" altLang="en-US" sz="1300" dirty="0" smtClean="0">
                <a:solidFill>
                  <a:srgbClr val="000000"/>
                </a:solidFill>
                <a:latin typeface="Century Gothic"/>
              </a:rPr>
              <a:t>Overarching Objectives </a:t>
            </a:r>
          </a:p>
          <a:p>
            <a:pPr marL="231775" indent="-231775">
              <a:spcAft>
                <a:spcPts val="300"/>
              </a:spcAft>
              <a:buSzPct val="75000"/>
              <a:buFontTx/>
              <a:buBlip>
                <a:blip r:embed="rId4"/>
              </a:buBlip>
            </a:pPr>
            <a:r>
              <a:rPr lang="en-US" altLang="en-US" sz="1300" dirty="0" smtClean="0">
                <a:solidFill>
                  <a:srgbClr val="000000"/>
                </a:solidFill>
                <a:latin typeface="Century Gothic"/>
              </a:rPr>
              <a:t>Priorities for all themes </a:t>
            </a:r>
          </a:p>
          <a:p>
            <a:pPr marL="231775" indent="-231775">
              <a:spcAft>
                <a:spcPts val="300"/>
              </a:spcAft>
              <a:buSzPct val="75000"/>
              <a:buFontTx/>
              <a:buBlip>
                <a:blip r:embed="rId4"/>
              </a:buBlip>
            </a:pPr>
            <a:r>
              <a:rPr lang="en-US" altLang="en-US" sz="1300" dirty="0" smtClean="0">
                <a:solidFill>
                  <a:srgbClr val="000000"/>
                </a:solidFill>
                <a:latin typeface="Century Gothic"/>
              </a:rPr>
              <a:t>Priorities for Analysis portfolios</a:t>
            </a:r>
          </a:p>
          <a:p>
            <a:pPr marL="231775" indent="-231775">
              <a:spcAft>
                <a:spcPts val="300"/>
              </a:spcAft>
              <a:buSzPct val="75000"/>
              <a:buFontTx/>
              <a:buBlip>
                <a:blip r:embed="rId4"/>
              </a:buBlip>
            </a:pPr>
            <a:r>
              <a:rPr lang="en-US" altLang="en-US" sz="1300" dirty="0" smtClean="0">
                <a:solidFill>
                  <a:srgbClr val="000000"/>
                </a:solidFill>
                <a:latin typeface="Century Gothic"/>
              </a:rPr>
              <a:t>Current task highlights</a:t>
            </a:r>
          </a:p>
          <a:p>
            <a:pPr>
              <a:spcAft>
                <a:spcPts val="300"/>
              </a:spcAft>
              <a:buSzPct val="75000"/>
            </a:pPr>
            <a:endParaRPr lang="en-US" altLang="en-US" sz="1300" dirty="0" smtClean="0">
              <a:solidFill>
                <a:srgbClr val="000000"/>
              </a:solidFill>
              <a:latin typeface="Century Gothic"/>
            </a:endParaRPr>
          </a:p>
          <a:p>
            <a:pPr marL="231775" indent="-231775">
              <a:spcAft>
                <a:spcPts val="300"/>
              </a:spcAft>
              <a:buSzPct val="75000"/>
              <a:buFontTx/>
              <a:buBlip>
                <a:blip r:embed="rId4"/>
              </a:buBlip>
            </a:pPr>
            <a:endParaRPr lang="en-US" altLang="en-US" sz="1300" dirty="0">
              <a:solidFill>
                <a:srgbClr val="000000"/>
              </a:solidFill>
              <a:latin typeface="Century Gothic"/>
            </a:endParaRPr>
          </a:p>
          <a:p>
            <a:pPr>
              <a:spcAft>
                <a:spcPts val="300"/>
              </a:spcAft>
              <a:buSzPct val="75000"/>
            </a:pPr>
            <a:endParaRPr lang="en-US" altLang="en-US" sz="1300" dirty="0">
              <a:solidFill>
                <a:srgbClr val="000000"/>
              </a:solidFill>
              <a:latin typeface="Century Gothic"/>
            </a:endParaRPr>
          </a:p>
        </p:txBody>
      </p:sp>
      <p:sp>
        <p:nvSpPr>
          <p:cNvPr id="22" name="Rectangle 23"/>
          <p:cNvSpPr>
            <a:spLocks noChangeArrowheads="1"/>
          </p:cNvSpPr>
          <p:nvPr/>
        </p:nvSpPr>
        <p:spPr bwMode="auto">
          <a:xfrm>
            <a:off x="2538159" y="3408661"/>
            <a:ext cx="1980000" cy="2231380"/>
          </a:xfrm>
          <a:prstGeom prst="rect">
            <a:avLst/>
          </a:prstGeom>
          <a:noFill/>
          <a:ln w="9525">
            <a:noFill/>
            <a:miter lim="800000"/>
            <a:headEnd/>
            <a:tailEnd/>
          </a:ln>
        </p:spPr>
        <p:txBody>
          <a:bodyPr lIns="0" tIns="0" rIns="0" bIns="0">
            <a:spAutoFit/>
          </a:bodyPr>
          <a:lstStyle/>
          <a:p>
            <a:pPr marL="231775" indent="-231775">
              <a:spcAft>
                <a:spcPts val="300"/>
              </a:spcAft>
              <a:buSzPct val="75000"/>
              <a:buFontTx/>
              <a:buBlip>
                <a:blip r:embed="rId4"/>
              </a:buBlip>
            </a:pPr>
            <a:r>
              <a:rPr lang="en-US" altLang="en-US" sz="1300" dirty="0" smtClean="0">
                <a:solidFill>
                  <a:srgbClr val="000000"/>
                </a:solidFill>
                <a:latin typeface="Century Gothic"/>
              </a:rPr>
              <a:t>Success Stories – IEA HIA wide</a:t>
            </a:r>
          </a:p>
          <a:p>
            <a:pPr marL="231775" indent="-231775">
              <a:spcAft>
                <a:spcPts val="300"/>
              </a:spcAft>
              <a:buSzPct val="75000"/>
              <a:buFontTx/>
              <a:buBlip>
                <a:blip r:embed="rId4"/>
              </a:buBlip>
            </a:pPr>
            <a:r>
              <a:rPr lang="en-US" altLang="en-US" sz="1300" dirty="0" smtClean="0">
                <a:solidFill>
                  <a:srgbClr val="000000"/>
                </a:solidFill>
                <a:latin typeface="Century Gothic"/>
              </a:rPr>
              <a:t>Success Stories - Tasks</a:t>
            </a:r>
            <a:endParaRPr lang="en-US" altLang="en-US" sz="1300" dirty="0">
              <a:solidFill>
                <a:srgbClr val="000000"/>
              </a:solidFill>
              <a:latin typeface="Century Gothic"/>
            </a:endParaRPr>
          </a:p>
          <a:p>
            <a:pPr marL="231775" indent="-231775">
              <a:spcAft>
                <a:spcPts val="300"/>
              </a:spcAft>
              <a:buSzPct val="75000"/>
              <a:buFontTx/>
              <a:buBlip>
                <a:blip r:embed="rId4"/>
              </a:buBlip>
            </a:pPr>
            <a:r>
              <a:rPr lang="en-US" altLang="en-US" sz="1300" dirty="0" smtClean="0">
                <a:solidFill>
                  <a:srgbClr val="000000"/>
                </a:solidFill>
                <a:latin typeface="Century Gothic"/>
              </a:rPr>
              <a:t>Information Dissemination &amp; Outreach</a:t>
            </a:r>
          </a:p>
          <a:p>
            <a:pPr marL="231775" indent="-231775">
              <a:spcAft>
                <a:spcPts val="300"/>
              </a:spcAft>
              <a:buSzPct val="75000"/>
              <a:buFontTx/>
              <a:buBlip>
                <a:blip r:embed="rId4"/>
              </a:buBlip>
            </a:pPr>
            <a:r>
              <a:rPr lang="en-US" altLang="en-US" sz="1300" dirty="0" smtClean="0">
                <a:solidFill>
                  <a:srgbClr val="000000"/>
                </a:solidFill>
                <a:latin typeface="Century Gothic"/>
              </a:rPr>
              <a:t>Key Numbers &amp;</a:t>
            </a:r>
          </a:p>
          <a:p>
            <a:pPr>
              <a:spcAft>
                <a:spcPts val="300"/>
              </a:spcAft>
              <a:buSzPct val="75000"/>
            </a:pPr>
            <a:r>
              <a:rPr lang="en-US" altLang="en-US" sz="1300" dirty="0">
                <a:solidFill>
                  <a:srgbClr val="000000"/>
                </a:solidFill>
                <a:latin typeface="Century Gothic"/>
              </a:rPr>
              <a:t> </a:t>
            </a:r>
            <a:r>
              <a:rPr lang="en-US" altLang="en-US" sz="1300" dirty="0" smtClean="0">
                <a:solidFill>
                  <a:srgbClr val="000000"/>
                </a:solidFill>
                <a:latin typeface="Century Gothic"/>
              </a:rPr>
              <a:t>    Outcomes</a:t>
            </a:r>
          </a:p>
          <a:p>
            <a:pPr marL="231775" indent="-231775">
              <a:spcAft>
                <a:spcPts val="300"/>
              </a:spcAft>
              <a:buSzPct val="75000"/>
              <a:buFontTx/>
              <a:buBlip>
                <a:blip r:embed="rId4"/>
              </a:buBlip>
            </a:pPr>
            <a:endParaRPr lang="en-US" altLang="en-US" sz="1300" dirty="0">
              <a:solidFill>
                <a:srgbClr val="000000"/>
              </a:solidFill>
              <a:latin typeface="Century Gothic"/>
            </a:endParaRPr>
          </a:p>
          <a:p>
            <a:pPr>
              <a:spcAft>
                <a:spcPts val="300"/>
              </a:spcAft>
              <a:buSzPct val="75000"/>
            </a:pPr>
            <a:endParaRPr lang="en-US" altLang="en-US" sz="1300" dirty="0">
              <a:solidFill>
                <a:srgbClr val="000000"/>
              </a:solidFill>
              <a:latin typeface="Century Gothic"/>
            </a:endParaRPr>
          </a:p>
        </p:txBody>
      </p:sp>
      <p:sp>
        <p:nvSpPr>
          <p:cNvPr id="23" name="Rectangle 24"/>
          <p:cNvSpPr>
            <a:spLocks noChangeArrowheads="1"/>
          </p:cNvSpPr>
          <p:nvPr/>
        </p:nvSpPr>
        <p:spPr bwMode="auto">
          <a:xfrm>
            <a:off x="369057" y="3408661"/>
            <a:ext cx="1980000" cy="2108269"/>
          </a:xfrm>
          <a:prstGeom prst="rect">
            <a:avLst/>
          </a:prstGeom>
          <a:noFill/>
          <a:ln w="9525">
            <a:noFill/>
            <a:miter lim="800000"/>
            <a:headEnd/>
            <a:tailEnd/>
          </a:ln>
        </p:spPr>
        <p:txBody>
          <a:bodyPr lIns="0" tIns="0" rIns="0" bIns="0">
            <a:spAutoFit/>
          </a:bodyPr>
          <a:lstStyle/>
          <a:p>
            <a:pPr marL="231775" indent="-231775">
              <a:spcAft>
                <a:spcPts val="300"/>
              </a:spcAft>
              <a:buSzPct val="75000"/>
              <a:buFontTx/>
              <a:buBlip>
                <a:blip r:embed="rId4"/>
              </a:buBlip>
              <a:defRPr/>
            </a:pPr>
            <a:r>
              <a:rPr lang="en-US" sz="1300" dirty="0" smtClean="0">
                <a:solidFill>
                  <a:srgbClr val="000000"/>
                </a:solidFill>
                <a:latin typeface="Century Gothic"/>
              </a:rPr>
              <a:t>Perspectives</a:t>
            </a:r>
            <a:endParaRPr lang="en-US" sz="1300" dirty="0">
              <a:solidFill>
                <a:srgbClr val="000000"/>
              </a:solidFill>
              <a:latin typeface="Century Gothic"/>
            </a:endParaRPr>
          </a:p>
          <a:p>
            <a:pPr marL="231775" indent="-231775">
              <a:spcAft>
                <a:spcPts val="300"/>
              </a:spcAft>
              <a:buSzPct val="75000"/>
              <a:buFontTx/>
              <a:buBlip>
                <a:blip r:embed="rId4"/>
              </a:buBlip>
              <a:defRPr/>
            </a:pPr>
            <a:r>
              <a:rPr lang="en-US" sz="1300" dirty="0" smtClean="0">
                <a:solidFill>
                  <a:srgbClr val="000000"/>
                </a:solidFill>
                <a:latin typeface="Century Gothic"/>
              </a:rPr>
              <a:t>Members</a:t>
            </a:r>
            <a:endParaRPr lang="en-US" sz="1300" dirty="0">
              <a:solidFill>
                <a:srgbClr val="000000"/>
              </a:solidFill>
              <a:latin typeface="Century Gothic"/>
            </a:endParaRPr>
          </a:p>
          <a:p>
            <a:pPr marL="231775" indent="-231775">
              <a:spcAft>
                <a:spcPts val="300"/>
              </a:spcAft>
              <a:buSzPct val="75000"/>
              <a:buFontTx/>
              <a:buBlip>
                <a:blip r:embed="rId4"/>
              </a:buBlip>
              <a:defRPr/>
            </a:pPr>
            <a:r>
              <a:rPr lang="en-US" sz="1300" dirty="0" smtClean="0">
                <a:solidFill>
                  <a:srgbClr val="000000"/>
                </a:solidFill>
                <a:latin typeface="Century Gothic"/>
              </a:rPr>
              <a:t>Strategic Framework</a:t>
            </a:r>
          </a:p>
          <a:p>
            <a:pPr marL="231775" indent="-231775">
              <a:spcAft>
                <a:spcPts val="300"/>
              </a:spcAft>
              <a:buSzPct val="75000"/>
              <a:buFontTx/>
              <a:buBlip>
                <a:blip r:embed="rId4"/>
              </a:buBlip>
              <a:defRPr/>
            </a:pPr>
            <a:r>
              <a:rPr lang="en-US" sz="1300" dirty="0" smtClean="0">
                <a:solidFill>
                  <a:srgbClr val="000000"/>
                </a:solidFill>
                <a:latin typeface="Century Gothic"/>
              </a:rPr>
              <a:t>Themes </a:t>
            </a:r>
          </a:p>
          <a:p>
            <a:pPr marL="231775" indent="-231775">
              <a:spcAft>
                <a:spcPts val="300"/>
              </a:spcAft>
              <a:buSzPct val="75000"/>
              <a:buFontTx/>
              <a:buBlip>
                <a:blip r:embed="rId4"/>
              </a:buBlip>
              <a:defRPr/>
            </a:pPr>
            <a:r>
              <a:rPr lang="en-US" sz="1300" dirty="0" smtClean="0">
                <a:solidFill>
                  <a:srgbClr val="000000"/>
                </a:solidFill>
                <a:latin typeface="Century Gothic"/>
              </a:rPr>
              <a:t>Task Portfolios</a:t>
            </a:r>
          </a:p>
          <a:p>
            <a:pPr>
              <a:spcAft>
                <a:spcPts val="300"/>
              </a:spcAft>
              <a:buSzPct val="75000"/>
            </a:pPr>
            <a:endParaRPr lang="en-US" altLang="en-US" sz="1300" dirty="0">
              <a:solidFill>
                <a:srgbClr val="000000"/>
              </a:solidFill>
              <a:latin typeface="Century Gothic"/>
            </a:endParaRPr>
          </a:p>
          <a:p>
            <a:pPr>
              <a:spcAft>
                <a:spcPts val="300"/>
              </a:spcAft>
              <a:buSzPct val="75000"/>
              <a:defRPr/>
            </a:pPr>
            <a:endParaRPr lang="en-US" sz="1300" dirty="0">
              <a:solidFill>
                <a:srgbClr val="000000"/>
              </a:solidFill>
              <a:latin typeface="Century Gothic"/>
            </a:endParaRPr>
          </a:p>
          <a:p>
            <a:pPr>
              <a:spcAft>
                <a:spcPts val="300"/>
              </a:spcAft>
              <a:buSzPct val="75000"/>
              <a:defRPr/>
            </a:pPr>
            <a:endParaRPr lang="en-US" sz="1300" dirty="0">
              <a:solidFill>
                <a:srgbClr val="000000"/>
              </a:solidFill>
              <a:latin typeface="Century Gothic"/>
            </a:endParaRPr>
          </a:p>
          <a:p>
            <a:pPr marL="231775" indent="-231775">
              <a:spcAft>
                <a:spcPts val="300"/>
              </a:spcAft>
              <a:buSzPct val="75000"/>
              <a:defRPr/>
            </a:pPr>
            <a:endParaRPr lang="en-US" sz="1300" dirty="0">
              <a:solidFill>
                <a:srgbClr val="000000"/>
              </a:solidFill>
              <a:latin typeface="Century Gothic"/>
            </a:endParaRPr>
          </a:p>
        </p:txBody>
      </p:sp>
      <p:sp>
        <p:nvSpPr>
          <p:cNvPr id="2" name="Titel 1"/>
          <p:cNvSpPr>
            <a:spLocks noGrp="1"/>
          </p:cNvSpPr>
          <p:nvPr>
            <p:ph type="title"/>
          </p:nvPr>
        </p:nvSpPr>
        <p:spPr/>
        <p:txBody>
          <a:bodyPr/>
          <a:lstStyle/>
          <a:p>
            <a:r>
              <a:rPr lang="en-US" dirty="0" smtClean="0"/>
              <a:t>AGENDA   </a:t>
            </a:r>
          </a:p>
        </p:txBody>
      </p:sp>
      <p:pic>
        <p:nvPicPr>
          <p:cNvPr id="8" name="Picture 11" descr="IEA HIA EOT Report-Portada"/>
          <p:cNvPicPr>
            <a:picLocks noChangeAspect="1" noChangeArrowheads="1"/>
          </p:cNvPicPr>
          <p:nvPr/>
        </p:nvPicPr>
        <p:blipFill>
          <a:blip r:embed="rId3" cstate="print"/>
          <a:srcRect/>
          <a:stretch>
            <a:fillRect/>
          </a:stretch>
        </p:blipFill>
        <p:spPr bwMode="auto">
          <a:xfrm>
            <a:off x="1523937" y="1058254"/>
            <a:ext cx="1558925" cy="2017712"/>
          </a:xfrm>
          <a:prstGeom prst="rect">
            <a:avLst/>
          </a:prstGeom>
          <a:noFill/>
          <a:ln w="3175">
            <a:solidFill>
              <a:srgbClr val="006CAF"/>
            </a:solidFill>
            <a:miter lim="800000"/>
            <a:headEnd/>
            <a:tailEnd/>
          </a:ln>
          <a:effectLst>
            <a:outerShdw blurRad="50800" dist="38100" dir="2700000" algn="tl" rotWithShape="0">
              <a:prstClr val="black">
                <a:alpha val="40000"/>
              </a:prstClr>
            </a:outerShdw>
          </a:effectLst>
        </p:spPr>
      </p:pic>
      <p:sp>
        <p:nvSpPr>
          <p:cNvPr id="9" name="Rectangle 17"/>
          <p:cNvSpPr>
            <a:spLocks noChangeArrowheads="1"/>
          </p:cNvSpPr>
          <p:nvPr/>
        </p:nvSpPr>
        <p:spPr bwMode="auto">
          <a:xfrm>
            <a:off x="1766882" y="1782470"/>
            <a:ext cx="1004868" cy="553998"/>
          </a:xfrm>
          <a:prstGeom prst="rect">
            <a:avLst/>
          </a:prstGeom>
          <a:noFill/>
          <a:ln w="9525">
            <a:noFill/>
            <a:miter lim="800000"/>
            <a:headEnd/>
            <a:tailEnd/>
          </a:ln>
        </p:spPr>
        <p:txBody>
          <a:bodyPr wrap="square" lIns="0" tIns="0" rIns="0" bIns="0">
            <a:spAutoFit/>
          </a:bodyPr>
          <a:lstStyle/>
          <a:p>
            <a:pPr>
              <a:spcBef>
                <a:spcPts val="0"/>
              </a:spcBef>
            </a:pPr>
            <a:r>
              <a:rPr lang="en-US" altLang="en-US" sz="1200" b="1" dirty="0">
                <a:solidFill>
                  <a:srgbClr val="006CAF"/>
                </a:solidFill>
                <a:latin typeface="Century Gothic"/>
              </a:rPr>
              <a:t>End of Term Report:           </a:t>
            </a:r>
            <a:r>
              <a:rPr lang="en-US" altLang="en-US" sz="1200" b="1" dirty="0" smtClean="0">
                <a:solidFill>
                  <a:srgbClr val="006CAF"/>
                </a:solidFill>
                <a:latin typeface="Century Gothic"/>
              </a:rPr>
              <a:t>2009</a:t>
            </a:r>
            <a:r>
              <a:rPr lang="de-CH" sz="1200" b="1" dirty="0" smtClean="0">
                <a:solidFill>
                  <a:srgbClr val="006CAF"/>
                </a:solidFill>
              </a:rPr>
              <a:t>‒</a:t>
            </a:r>
            <a:r>
              <a:rPr lang="en-US" altLang="en-US" sz="1200" b="1" dirty="0" smtClean="0">
                <a:solidFill>
                  <a:srgbClr val="006CAF"/>
                </a:solidFill>
                <a:latin typeface="Century Gothic"/>
              </a:rPr>
              <a:t>2015</a:t>
            </a:r>
            <a:endParaRPr lang="en-US" altLang="en-US" sz="1200" b="1" dirty="0">
              <a:solidFill>
                <a:srgbClr val="006CAF"/>
              </a:solidFill>
              <a:latin typeface="Century Gothic"/>
            </a:endParaRPr>
          </a:p>
        </p:txBody>
      </p:sp>
      <p:sp>
        <p:nvSpPr>
          <p:cNvPr id="12" name="Rectangle 18"/>
          <p:cNvSpPr>
            <a:spLocks noChangeArrowheads="1"/>
          </p:cNvSpPr>
          <p:nvPr/>
        </p:nvSpPr>
        <p:spPr bwMode="auto">
          <a:xfrm>
            <a:off x="5099761" y="1790111"/>
            <a:ext cx="1080000" cy="369332"/>
          </a:xfrm>
          <a:prstGeom prst="rect">
            <a:avLst/>
          </a:prstGeom>
          <a:noFill/>
          <a:ln w="9525">
            <a:noFill/>
            <a:miter lim="800000"/>
            <a:headEnd/>
            <a:tailEnd/>
          </a:ln>
        </p:spPr>
        <p:txBody>
          <a:bodyPr lIns="0" tIns="0" rIns="0" bIns="0">
            <a:spAutoFit/>
          </a:bodyPr>
          <a:lstStyle/>
          <a:p>
            <a:pPr>
              <a:spcBef>
                <a:spcPts val="0"/>
              </a:spcBef>
            </a:pPr>
            <a:r>
              <a:rPr lang="en-US" altLang="en-US" sz="1200" b="1" dirty="0" smtClean="0">
                <a:solidFill>
                  <a:srgbClr val="568523"/>
                </a:solidFill>
                <a:latin typeface="Century Gothic"/>
              </a:rPr>
              <a:t>Strategic Plan:  </a:t>
            </a:r>
            <a:r>
              <a:rPr lang="en-US" altLang="en-US" sz="1200" b="1" dirty="0">
                <a:solidFill>
                  <a:srgbClr val="568523"/>
                </a:solidFill>
                <a:latin typeface="Century Gothic"/>
              </a:rPr>
              <a:t/>
            </a:r>
            <a:br>
              <a:rPr lang="en-US" altLang="en-US" sz="1200" b="1" dirty="0">
                <a:solidFill>
                  <a:srgbClr val="568523"/>
                </a:solidFill>
                <a:latin typeface="Century Gothic"/>
              </a:rPr>
            </a:br>
            <a:r>
              <a:rPr lang="en-US" altLang="en-US" sz="1200" b="1" dirty="0" smtClean="0">
                <a:solidFill>
                  <a:srgbClr val="568523"/>
                </a:solidFill>
                <a:latin typeface="Century Gothic"/>
              </a:rPr>
              <a:t>2015</a:t>
            </a:r>
            <a:r>
              <a:rPr lang="de-CH" sz="1200" b="1" dirty="0" smtClean="0">
                <a:solidFill>
                  <a:srgbClr val="006CAF"/>
                </a:solidFill>
              </a:rPr>
              <a:t>‒</a:t>
            </a:r>
            <a:r>
              <a:rPr lang="en-US" altLang="en-US" sz="1200" b="1" dirty="0" smtClean="0">
                <a:solidFill>
                  <a:srgbClr val="568523"/>
                </a:solidFill>
                <a:latin typeface="Century Gothic"/>
              </a:rPr>
              <a:t>2020</a:t>
            </a:r>
            <a:endParaRPr lang="en-US" altLang="en-US" sz="1200" b="1" dirty="0">
              <a:solidFill>
                <a:srgbClr val="568523"/>
              </a:solidFill>
              <a:latin typeface="Century Gothic"/>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9945" y="1037075"/>
            <a:ext cx="1441995" cy="2038891"/>
          </a:xfrm>
          <a:prstGeom prst="rect">
            <a:avLst/>
          </a:prstGeom>
          <a:noFill/>
          <a:ln w="3175">
            <a:solidFill>
              <a:srgbClr val="006CAF"/>
            </a:solidFill>
            <a:miter lim="800000"/>
            <a:headEnd/>
            <a:tailEnd/>
          </a:ln>
          <a:effectLst>
            <a:outerShdw blurRad="50800" dist="38100" dir="2700000" algn="tl" rotWithShape="0">
              <a:prstClr val="black">
                <a:alpha val="40000"/>
              </a:prstClr>
            </a:outerShdw>
          </a:effectLst>
        </p:spPr>
      </p:pic>
      <p:sp>
        <p:nvSpPr>
          <p:cNvPr id="27" name="AutoShape 20"/>
          <p:cNvSpPr>
            <a:spLocks noChangeArrowheads="1"/>
          </p:cNvSpPr>
          <p:nvPr/>
        </p:nvSpPr>
        <p:spPr bwMode="auto">
          <a:xfrm rot="5400000">
            <a:off x="6815530" y="2098888"/>
            <a:ext cx="242888" cy="166732"/>
          </a:xfrm>
          <a:prstGeom prst="flowChartExtract">
            <a:avLst/>
          </a:prstGeom>
          <a:solidFill>
            <a:srgbClr val="006CAF"/>
          </a:solidFill>
          <a:ln w="9525">
            <a:solidFill>
              <a:srgbClr val="006CAF"/>
            </a:solidFill>
            <a:miter lim="800000"/>
            <a:headEnd/>
            <a:tailEnd/>
          </a:ln>
        </p:spPr>
        <p:txBody>
          <a:bodyPr wrap="none" anchor="ctr"/>
          <a:lstStyle/>
          <a:p>
            <a:pPr>
              <a:spcBef>
                <a:spcPts val="0"/>
              </a:spcBef>
            </a:pPr>
            <a:endParaRPr lang="en-US" altLang="en-US" sz="1200">
              <a:solidFill>
                <a:srgbClr val="000000"/>
              </a:solidFill>
              <a:latin typeface="Century Gothic"/>
            </a:endParaRPr>
          </a:p>
        </p:txBody>
      </p:sp>
      <p:sp>
        <p:nvSpPr>
          <p:cNvPr id="24" name="Rectangle 10"/>
          <p:cNvSpPr>
            <a:spLocks noChangeArrowheads="1"/>
          </p:cNvSpPr>
          <p:nvPr/>
        </p:nvSpPr>
        <p:spPr bwMode="auto">
          <a:xfrm>
            <a:off x="4621298" y="2975880"/>
            <a:ext cx="2052000" cy="2880000"/>
          </a:xfrm>
          <a:prstGeom prst="rect">
            <a:avLst/>
          </a:prstGeom>
          <a:solidFill>
            <a:schemeClr val="bg1">
              <a:alpha val="20000"/>
            </a:schemeClr>
          </a:solidFill>
          <a:ln w="9525" algn="ctr">
            <a:solidFill>
              <a:srgbClr val="006CAF"/>
            </a:solidFill>
            <a:miter lim="800000"/>
            <a:headEnd/>
            <a:tailEnd/>
          </a:ln>
        </p:spPr>
        <p:txBody>
          <a:bodyPr wrap="none" anchor="ctr"/>
          <a:lstStyle/>
          <a:p>
            <a:endParaRPr lang="en-US" altLang="en-US"/>
          </a:p>
        </p:txBody>
      </p:sp>
    </p:spTree>
    <p:extLst>
      <p:ext uri="{BB962C8B-B14F-4D97-AF65-F5344CB8AC3E}">
        <p14:creationId xmlns:p14="http://schemas.microsoft.com/office/powerpoint/2010/main" val="68787916"/>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311" y="4005080"/>
            <a:ext cx="3657689" cy="286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4" descr="http://rdany.com/files/gimgs/112_gcfblgrnlogo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390" y="1029544"/>
            <a:ext cx="137160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Hom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02" y="0"/>
            <a:ext cx="1155544" cy="1039094"/>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 11" descr="COP21 CMP11 Climat climate conference paris 2015 infographie "/>
          <p:cNvPicPr/>
          <p:nvPr/>
        </p:nvPicPr>
        <p:blipFill rotWithShape="1">
          <a:blip r:embed="rId5" cstate="print">
            <a:extLst>
              <a:ext uri="{28A0092B-C50C-407E-A947-70E740481C1C}">
                <a14:useLocalDpi xmlns:a14="http://schemas.microsoft.com/office/drawing/2010/main" val="0"/>
              </a:ext>
            </a:extLst>
          </a:blip>
          <a:srcRect t="41622" b="43959"/>
          <a:stretch/>
        </p:blipFill>
        <p:spPr bwMode="auto">
          <a:xfrm>
            <a:off x="1166346" y="836640"/>
            <a:ext cx="3203810" cy="2923733"/>
          </a:xfrm>
          <a:prstGeom prst="rect">
            <a:avLst/>
          </a:prstGeom>
          <a:noFill/>
          <a:ln>
            <a:noFill/>
          </a:ln>
          <a:extLst>
            <a:ext uri="{53640926-AAD7-44D8-BBD7-CCE9431645EC}">
              <a14:shadowObscured xmlns:a14="http://schemas.microsoft.com/office/drawing/2010/main"/>
            </a:ext>
          </a:extLst>
        </p:spPr>
      </p:pic>
      <p:pic>
        <p:nvPicPr>
          <p:cNvPr id="13" name="Image 12" descr="COP21 CMP11 Climat climate conference paris 2015 infographie "/>
          <p:cNvPicPr/>
          <p:nvPr/>
        </p:nvPicPr>
        <p:blipFill rotWithShape="1">
          <a:blip r:embed="rId5" cstate="print">
            <a:extLst>
              <a:ext uri="{28A0092B-C50C-407E-A947-70E740481C1C}">
                <a14:useLocalDpi xmlns:a14="http://schemas.microsoft.com/office/drawing/2010/main" val="0"/>
              </a:ext>
            </a:extLst>
          </a:blip>
          <a:srcRect t="56556" b="22961"/>
          <a:stretch/>
        </p:blipFill>
        <p:spPr bwMode="auto">
          <a:xfrm>
            <a:off x="4383091" y="836640"/>
            <a:ext cx="2773020" cy="2912308"/>
          </a:xfrm>
          <a:prstGeom prst="rect">
            <a:avLst/>
          </a:prstGeom>
          <a:noFill/>
          <a:ln>
            <a:noFill/>
          </a:ln>
          <a:extLst>
            <a:ext uri="{53640926-AAD7-44D8-BBD7-CCE9431645EC}">
              <a14:shadowObscured xmlns:a14="http://schemas.microsoft.com/office/drawing/2010/main"/>
            </a:ext>
          </a:extLst>
        </p:spPr>
      </p:pic>
      <p:pic>
        <p:nvPicPr>
          <p:cNvPr id="14" name="Picture 8" descr="https://cascade.madmimi.com/promotion_images/0767/9027/original/RTP2015_logo_big.png?141112668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31800" y="0"/>
            <a:ext cx="3384469" cy="625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191" y="4005080"/>
            <a:ext cx="5436120" cy="2709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1995977"/>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440" y="188550"/>
            <a:ext cx="8165265" cy="6117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6030" y="20535"/>
            <a:ext cx="1627970" cy="2622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9296328"/>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16030" y="20535"/>
            <a:ext cx="1627970" cy="2622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kstSylinder 2"/>
          <p:cNvSpPr txBox="1"/>
          <p:nvPr/>
        </p:nvSpPr>
        <p:spPr>
          <a:xfrm>
            <a:off x="1403560" y="917825"/>
            <a:ext cx="5942652" cy="523220"/>
          </a:xfrm>
          <a:prstGeom prst="rect">
            <a:avLst/>
          </a:prstGeom>
          <a:noFill/>
        </p:spPr>
        <p:txBody>
          <a:bodyPr wrap="none" rtlCol="0">
            <a:spAutoFit/>
          </a:bodyPr>
          <a:lstStyle/>
          <a:p>
            <a:r>
              <a:rPr lang="nb-NO" sz="2800" b="1" dirty="0" smtClean="0"/>
              <a:t>Key </a:t>
            </a:r>
            <a:r>
              <a:rPr lang="nb-NO" sz="2800" b="1" dirty="0" err="1" smtClean="0"/>
              <a:t>actions</a:t>
            </a:r>
            <a:r>
              <a:rPr lang="nb-NO" sz="2800" b="1" dirty="0" smtClean="0"/>
              <a:t> for </a:t>
            </a:r>
            <a:r>
              <a:rPr lang="nb-NO" sz="2800" b="1" dirty="0" err="1" smtClean="0"/>
              <a:t>the</a:t>
            </a:r>
            <a:r>
              <a:rPr lang="nb-NO" sz="2800" b="1" dirty="0" smtClean="0"/>
              <a:t> </a:t>
            </a:r>
            <a:r>
              <a:rPr lang="nb-NO" sz="2800" b="1" dirty="0" err="1" smtClean="0"/>
              <a:t>next</a:t>
            </a:r>
            <a:r>
              <a:rPr lang="nb-NO" sz="2800" b="1" dirty="0" smtClean="0"/>
              <a:t> </a:t>
            </a:r>
            <a:r>
              <a:rPr lang="nb-NO" sz="2800" b="1" dirty="0" err="1" smtClean="0"/>
              <a:t>ten</a:t>
            </a:r>
            <a:r>
              <a:rPr lang="nb-NO" sz="2800" b="1" dirty="0" smtClean="0"/>
              <a:t> </a:t>
            </a:r>
            <a:r>
              <a:rPr lang="nb-NO" sz="2800" b="1" dirty="0" err="1" smtClean="0"/>
              <a:t>years</a:t>
            </a:r>
            <a:endParaRPr lang="nb-NO" sz="2800" b="1" dirty="0"/>
          </a:p>
        </p:txBody>
      </p:sp>
      <p:sp>
        <p:nvSpPr>
          <p:cNvPr id="4" name="TekstSylinder 3"/>
          <p:cNvSpPr txBox="1"/>
          <p:nvPr/>
        </p:nvSpPr>
        <p:spPr>
          <a:xfrm>
            <a:off x="683460" y="1772770"/>
            <a:ext cx="6552910" cy="4985980"/>
          </a:xfrm>
          <a:prstGeom prst="rect">
            <a:avLst/>
          </a:prstGeom>
          <a:noFill/>
        </p:spPr>
        <p:txBody>
          <a:bodyPr wrap="square" rtlCol="0">
            <a:spAutoFit/>
          </a:bodyPr>
          <a:lstStyle/>
          <a:p>
            <a:pPr marL="285750" indent="-285750">
              <a:buFont typeface="Arial" panose="020B0604020202020204" pitchFamily="34" charset="0"/>
              <a:buChar char="•"/>
            </a:pPr>
            <a:r>
              <a:rPr lang="nb-NO" sz="2200" b="1" dirty="0" err="1" smtClean="0">
                <a:solidFill>
                  <a:schemeClr val="accent6">
                    <a:lumMod val="60000"/>
                    <a:lumOff val="40000"/>
                  </a:schemeClr>
                </a:solidFill>
                <a:latin typeface="Calibri" panose="020F0502020204030204" pitchFamily="34" charset="0"/>
              </a:rPr>
              <a:t>Stimulate</a:t>
            </a:r>
            <a:r>
              <a:rPr lang="nb-NO" sz="2200" b="1" dirty="0" smtClean="0">
                <a:solidFill>
                  <a:schemeClr val="accent6">
                    <a:lumMod val="60000"/>
                    <a:lumOff val="40000"/>
                  </a:schemeClr>
                </a:solidFill>
                <a:latin typeface="Calibri" panose="020F0502020204030204" pitchFamily="34" charset="0"/>
              </a:rPr>
              <a:t> </a:t>
            </a:r>
            <a:r>
              <a:rPr lang="nb-NO" sz="2200" b="1" dirty="0" err="1" smtClean="0">
                <a:solidFill>
                  <a:schemeClr val="accent6">
                    <a:lumMod val="60000"/>
                    <a:lumOff val="40000"/>
                  </a:schemeClr>
                </a:solidFill>
                <a:latin typeface="Calibri" panose="020F0502020204030204" pitchFamily="34" charset="0"/>
              </a:rPr>
              <a:t>investment</a:t>
            </a:r>
            <a:r>
              <a:rPr lang="nb-NO" sz="2200" b="1" dirty="0" smtClean="0">
                <a:solidFill>
                  <a:schemeClr val="accent6">
                    <a:lumMod val="60000"/>
                    <a:lumOff val="40000"/>
                  </a:schemeClr>
                </a:solidFill>
                <a:latin typeface="Calibri" panose="020F0502020204030204" pitchFamily="34" charset="0"/>
              </a:rPr>
              <a:t> and </a:t>
            </a:r>
            <a:r>
              <a:rPr lang="nb-NO" sz="2200" b="1" dirty="0" err="1" smtClean="0">
                <a:solidFill>
                  <a:schemeClr val="accent6">
                    <a:lumMod val="60000"/>
                    <a:lumOff val="40000"/>
                  </a:schemeClr>
                </a:solidFill>
                <a:latin typeface="Calibri" panose="020F0502020204030204" pitchFamily="34" charset="0"/>
              </a:rPr>
              <a:t>early</a:t>
            </a:r>
            <a:r>
              <a:rPr lang="nb-NO" sz="2200" b="1" dirty="0" smtClean="0">
                <a:solidFill>
                  <a:schemeClr val="accent6">
                    <a:lumMod val="60000"/>
                    <a:lumOff val="40000"/>
                  </a:schemeClr>
                </a:solidFill>
                <a:latin typeface="Calibri" panose="020F0502020204030204" pitchFamily="34" charset="0"/>
              </a:rPr>
              <a:t> </a:t>
            </a:r>
            <a:r>
              <a:rPr lang="nb-NO" sz="2200" b="1" dirty="0" err="1" smtClean="0">
                <a:solidFill>
                  <a:schemeClr val="accent6">
                    <a:lumMod val="60000"/>
                    <a:lumOff val="40000"/>
                  </a:schemeClr>
                </a:solidFill>
                <a:latin typeface="Calibri" panose="020F0502020204030204" pitchFamily="34" charset="0"/>
              </a:rPr>
              <a:t>market</a:t>
            </a:r>
            <a:r>
              <a:rPr lang="nb-NO" sz="2200" b="1" dirty="0" smtClean="0">
                <a:solidFill>
                  <a:schemeClr val="accent6">
                    <a:lumMod val="60000"/>
                    <a:lumOff val="40000"/>
                  </a:schemeClr>
                </a:solidFill>
                <a:latin typeface="Calibri" panose="020F0502020204030204" pitchFamily="34" charset="0"/>
              </a:rPr>
              <a:t> </a:t>
            </a:r>
            <a:r>
              <a:rPr lang="nb-NO" sz="2200" b="1" dirty="0" err="1" smtClean="0">
                <a:solidFill>
                  <a:schemeClr val="accent6">
                    <a:lumMod val="60000"/>
                    <a:lumOff val="40000"/>
                  </a:schemeClr>
                </a:solidFill>
                <a:latin typeface="Calibri" panose="020F0502020204030204" pitchFamily="34" charset="0"/>
              </a:rPr>
              <a:t>deployment</a:t>
            </a:r>
            <a:r>
              <a:rPr lang="nb-NO" sz="2200" b="1" dirty="0" smtClean="0">
                <a:solidFill>
                  <a:schemeClr val="accent6">
                    <a:lumMod val="60000"/>
                    <a:lumOff val="40000"/>
                  </a:schemeClr>
                </a:solidFill>
                <a:latin typeface="Calibri" panose="020F0502020204030204" pitchFamily="34" charset="0"/>
              </a:rPr>
              <a:t> </a:t>
            </a:r>
            <a:r>
              <a:rPr lang="nb-NO" sz="2200" b="1" dirty="0" err="1" smtClean="0">
                <a:solidFill>
                  <a:schemeClr val="accent6">
                    <a:lumMod val="60000"/>
                    <a:lumOff val="40000"/>
                  </a:schemeClr>
                </a:solidFill>
                <a:latin typeface="Calibri" panose="020F0502020204030204" pitchFamily="34" charset="0"/>
              </a:rPr>
              <a:t>of</a:t>
            </a:r>
            <a:r>
              <a:rPr lang="nb-NO" sz="2200" b="1" dirty="0">
                <a:solidFill>
                  <a:schemeClr val="accent6">
                    <a:lumMod val="60000"/>
                    <a:lumOff val="40000"/>
                  </a:schemeClr>
                </a:solidFill>
                <a:latin typeface="Calibri" panose="020F0502020204030204" pitchFamily="34" charset="0"/>
              </a:rPr>
              <a:t> </a:t>
            </a:r>
            <a:r>
              <a:rPr lang="nb-NO" sz="2200" b="1" dirty="0" smtClean="0">
                <a:solidFill>
                  <a:schemeClr val="accent6">
                    <a:lumMod val="60000"/>
                    <a:lumOff val="40000"/>
                  </a:schemeClr>
                </a:solidFill>
                <a:latin typeface="Calibri" panose="020F0502020204030204" pitchFamily="34" charset="0"/>
              </a:rPr>
              <a:t>hydrogen and </a:t>
            </a:r>
            <a:r>
              <a:rPr lang="nb-NO" sz="2200" b="1" dirty="0" err="1" smtClean="0">
                <a:solidFill>
                  <a:schemeClr val="accent6">
                    <a:lumMod val="60000"/>
                    <a:lumOff val="40000"/>
                  </a:schemeClr>
                </a:solidFill>
                <a:latin typeface="Calibri" panose="020F0502020204030204" pitchFamily="34" charset="0"/>
              </a:rPr>
              <a:t>fuel</a:t>
            </a:r>
            <a:r>
              <a:rPr lang="nb-NO" sz="2200" b="1" dirty="0" smtClean="0">
                <a:solidFill>
                  <a:schemeClr val="accent6">
                    <a:lumMod val="60000"/>
                    <a:lumOff val="40000"/>
                  </a:schemeClr>
                </a:solidFill>
                <a:latin typeface="Calibri" panose="020F0502020204030204" pitchFamily="34" charset="0"/>
              </a:rPr>
              <a:t> </a:t>
            </a:r>
            <a:r>
              <a:rPr lang="nb-NO" sz="2200" b="1" dirty="0" err="1" smtClean="0">
                <a:solidFill>
                  <a:schemeClr val="accent6">
                    <a:lumMod val="60000"/>
                    <a:lumOff val="40000"/>
                  </a:schemeClr>
                </a:solidFill>
                <a:latin typeface="Calibri" panose="020F0502020204030204" pitchFamily="34" charset="0"/>
              </a:rPr>
              <a:t>cell</a:t>
            </a:r>
            <a:r>
              <a:rPr lang="nb-NO" sz="2200" b="1" dirty="0" smtClean="0">
                <a:solidFill>
                  <a:schemeClr val="accent6">
                    <a:lumMod val="60000"/>
                    <a:lumOff val="40000"/>
                  </a:schemeClr>
                </a:solidFill>
                <a:latin typeface="Calibri" panose="020F0502020204030204" pitchFamily="34" charset="0"/>
              </a:rPr>
              <a:t> </a:t>
            </a:r>
            <a:r>
              <a:rPr lang="nb-NO" sz="2200" b="1" dirty="0" err="1" smtClean="0">
                <a:solidFill>
                  <a:schemeClr val="accent6">
                    <a:lumMod val="60000"/>
                    <a:lumOff val="40000"/>
                  </a:schemeClr>
                </a:solidFill>
                <a:latin typeface="Calibri" panose="020F0502020204030204" pitchFamily="34" charset="0"/>
              </a:rPr>
              <a:t>technologies</a:t>
            </a:r>
            <a:r>
              <a:rPr lang="nb-NO" sz="2200" b="1" dirty="0" smtClean="0">
                <a:solidFill>
                  <a:schemeClr val="accent6">
                    <a:lumMod val="60000"/>
                    <a:lumOff val="40000"/>
                  </a:schemeClr>
                </a:solidFill>
                <a:latin typeface="Calibri" panose="020F0502020204030204" pitchFamily="34" charset="0"/>
              </a:rPr>
              <a:t> and </a:t>
            </a:r>
            <a:r>
              <a:rPr lang="nb-NO" sz="2200" b="1" dirty="0" err="1" smtClean="0">
                <a:solidFill>
                  <a:schemeClr val="accent6">
                    <a:lumMod val="60000"/>
                    <a:lumOff val="40000"/>
                  </a:schemeClr>
                </a:solidFill>
                <a:latin typeface="Calibri" panose="020F0502020204030204" pitchFamily="34" charset="0"/>
              </a:rPr>
              <a:t>their</a:t>
            </a:r>
            <a:r>
              <a:rPr lang="nb-NO" sz="2200" b="1" dirty="0" smtClean="0">
                <a:solidFill>
                  <a:schemeClr val="accent6">
                    <a:lumMod val="60000"/>
                    <a:lumOff val="40000"/>
                  </a:schemeClr>
                </a:solidFill>
                <a:latin typeface="Calibri" panose="020F0502020204030204" pitchFamily="34" charset="0"/>
              </a:rPr>
              <a:t> </a:t>
            </a:r>
            <a:r>
              <a:rPr lang="nb-NO" sz="2200" b="1" dirty="0" err="1" smtClean="0">
                <a:solidFill>
                  <a:schemeClr val="accent6">
                    <a:lumMod val="60000"/>
                    <a:lumOff val="40000"/>
                  </a:schemeClr>
                </a:solidFill>
                <a:latin typeface="Calibri" panose="020F0502020204030204" pitchFamily="34" charset="0"/>
              </a:rPr>
              <a:t>infrastructure</a:t>
            </a:r>
            <a:endParaRPr lang="nb-NO" sz="2200" b="1" dirty="0" smtClean="0">
              <a:solidFill>
                <a:schemeClr val="accent6">
                  <a:lumMod val="60000"/>
                  <a:lumOff val="40000"/>
                </a:schemeClr>
              </a:solidFill>
              <a:latin typeface="Calibri" panose="020F0502020204030204" pitchFamily="34" charset="0"/>
            </a:endParaRPr>
          </a:p>
          <a:p>
            <a:pPr marL="285750" indent="-285750">
              <a:buFont typeface="Arial" panose="020B0604020202020204" pitchFamily="34" charset="0"/>
              <a:buChar char="•"/>
            </a:pPr>
            <a:r>
              <a:rPr lang="nb-NO" sz="2200" b="1" dirty="0" err="1" smtClean="0">
                <a:solidFill>
                  <a:schemeClr val="accent6">
                    <a:lumMod val="60000"/>
                    <a:lumOff val="40000"/>
                  </a:schemeClr>
                </a:solidFill>
                <a:latin typeface="Calibri" panose="020F0502020204030204" pitchFamily="34" charset="0"/>
              </a:rPr>
              <a:t>Continue</a:t>
            </a:r>
            <a:r>
              <a:rPr lang="nb-NO" sz="2200" b="1" dirty="0" smtClean="0">
                <a:solidFill>
                  <a:schemeClr val="accent6">
                    <a:lumMod val="60000"/>
                    <a:lumOff val="40000"/>
                  </a:schemeClr>
                </a:solidFill>
                <a:latin typeface="Calibri" panose="020F0502020204030204" pitchFamily="34" charset="0"/>
              </a:rPr>
              <a:t> to </a:t>
            </a:r>
            <a:r>
              <a:rPr lang="nb-NO" sz="2200" b="1" dirty="0" err="1" smtClean="0">
                <a:solidFill>
                  <a:schemeClr val="accent6">
                    <a:lumMod val="60000"/>
                    <a:lumOff val="40000"/>
                  </a:schemeClr>
                </a:solidFill>
                <a:latin typeface="Calibri" panose="020F0502020204030204" pitchFamily="34" charset="0"/>
              </a:rPr>
              <a:t>strengthen</a:t>
            </a:r>
            <a:r>
              <a:rPr lang="nb-NO" sz="2200" b="1" dirty="0" smtClean="0">
                <a:solidFill>
                  <a:schemeClr val="accent6">
                    <a:lumMod val="60000"/>
                    <a:lumOff val="40000"/>
                  </a:schemeClr>
                </a:solidFill>
                <a:latin typeface="Calibri" panose="020F0502020204030204" pitchFamily="34" charset="0"/>
              </a:rPr>
              <a:t> and </a:t>
            </a:r>
            <a:r>
              <a:rPr lang="nb-NO" sz="2200" b="1" dirty="0" err="1" smtClean="0">
                <a:solidFill>
                  <a:schemeClr val="accent6">
                    <a:lumMod val="60000"/>
                    <a:lumOff val="40000"/>
                  </a:schemeClr>
                </a:solidFill>
                <a:latin typeface="Calibri" panose="020F0502020204030204" pitchFamily="34" charset="0"/>
              </a:rPr>
              <a:t>and</a:t>
            </a:r>
            <a:r>
              <a:rPr lang="nb-NO" sz="2200" b="1" dirty="0" smtClean="0">
                <a:solidFill>
                  <a:schemeClr val="accent6">
                    <a:lumMod val="60000"/>
                    <a:lumOff val="40000"/>
                  </a:schemeClr>
                </a:solidFill>
                <a:latin typeface="Calibri" panose="020F0502020204030204" pitchFamily="34" charset="0"/>
              </a:rPr>
              <a:t> </a:t>
            </a:r>
            <a:r>
              <a:rPr lang="nb-NO" sz="2200" b="1" dirty="0" err="1" smtClean="0">
                <a:solidFill>
                  <a:schemeClr val="accent6">
                    <a:lumMod val="60000"/>
                    <a:lumOff val="40000"/>
                  </a:schemeClr>
                </a:solidFill>
                <a:latin typeface="Calibri" panose="020F0502020204030204" pitchFamily="34" charset="0"/>
              </a:rPr>
              <a:t>harmonise</a:t>
            </a:r>
            <a:r>
              <a:rPr lang="nb-NO" sz="2200" b="1" dirty="0" smtClean="0">
                <a:solidFill>
                  <a:schemeClr val="accent6">
                    <a:lumMod val="60000"/>
                    <a:lumOff val="40000"/>
                  </a:schemeClr>
                </a:solidFill>
                <a:latin typeface="Calibri" panose="020F0502020204030204" pitchFamily="34" charset="0"/>
              </a:rPr>
              <a:t> </a:t>
            </a:r>
            <a:r>
              <a:rPr lang="nb-NO" sz="2200" b="1" dirty="0" err="1" smtClean="0">
                <a:solidFill>
                  <a:schemeClr val="accent6">
                    <a:lumMod val="60000"/>
                    <a:lumOff val="40000"/>
                  </a:schemeClr>
                </a:solidFill>
                <a:latin typeface="Calibri" panose="020F0502020204030204" pitchFamily="34" charset="0"/>
              </a:rPr>
              <a:t>international</a:t>
            </a:r>
            <a:r>
              <a:rPr lang="nb-NO" sz="2200" b="1" dirty="0" smtClean="0">
                <a:solidFill>
                  <a:schemeClr val="accent6">
                    <a:lumMod val="60000"/>
                    <a:lumOff val="40000"/>
                  </a:schemeClr>
                </a:solidFill>
                <a:latin typeface="Calibri" panose="020F0502020204030204" pitchFamily="34" charset="0"/>
              </a:rPr>
              <a:t> </a:t>
            </a:r>
            <a:r>
              <a:rPr lang="nb-NO" sz="2200" b="1" dirty="0" err="1" smtClean="0">
                <a:solidFill>
                  <a:schemeClr val="accent6">
                    <a:lumMod val="60000"/>
                    <a:lumOff val="40000"/>
                  </a:schemeClr>
                </a:solidFill>
                <a:latin typeface="Calibri" panose="020F0502020204030204" pitchFamily="34" charset="0"/>
              </a:rPr>
              <a:t>codes</a:t>
            </a:r>
            <a:r>
              <a:rPr lang="nb-NO" sz="2200" b="1" dirty="0" smtClean="0">
                <a:solidFill>
                  <a:schemeClr val="accent6">
                    <a:lumMod val="60000"/>
                    <a:lumOff val="40000"/>
                  </a:schemeClr>
                </a:solidFill>
                <a:latin typeface="Calibri" panose="020F0502020204030204" pitchFamily="34" charset="0"/>
              </a:rPr>
              <a:t> and standards</a:t>
            </a:r>
          </a:p>
          <a:p>
            <a:pPr marL="285750" indent="-285750">
              <a:buFont typeface="Arial" panose="020B0604020202020204" pitchFamily="34" charset="0"/>
              <a:buChar char="•"/>
            </a:pPr>
            <a:r>
              <a:rPr lang="nb-NO" sz="2200" b="1" dirty="0" err="1" smtClean="0">
                <a:solidFill>
                  <a:schemeClr val="accent6">
                    <a:lumMod val="60000"/>
                    <a:lumOff val="40000"/>
                  </a:schemeClr>
                </a:solidFill>
                <a:latin typeface="Calibri" panose="020F0502020204030204" pitchFamily="34" charset="0"/>
              </a:rPr>
              <a:t>Put</a:t>
            </a:r>
            <a:r>
              <a:rPr lang="nb-NO" sz="2200" b="1" dirty="0" smtClean="0">
                <a:solidFill>
                  <a:schemeClr val="accent6">
                    <a:lumMod val="60000"/>
                    <a:lumOff val="40000"/>
                  </a:schemeClr>
                </a:solidFill>
                <a:latin typeface="Calibri" panose="020F0502020204030204" pitchFamily="34" charset="0"/>
              </a:rPr>
              <a:t> </a:t>
            </a:r>
            <a:r>
              <a:rPr lang="nb-NO" sz="2200" b="1" dirty="0" err="1" smtClean="0">
                <a:solidFill>
                  <a:schemeClr val="accent6">
                    <a:lumMod val="60000"/>
                    <a:lumOff val="40000"/>
                  </a:schemeClr>
                </a:solidFill>
                <a:latin typeface="Calibri" panose="020F0502020204030204" pitchFamily="34" charset="0"/>
              </a:rPr>
              <a:t>the</a:t>
            </a:r>
            <a:r>
              <a:rPr lang="nb-NO" sz="2200" b="1" dirty="0" smtClean="0">
                <a:solidFill>
                  <a:schemeClr val="accent6">
                    <a:lumMod val="60000"/>
                    <a:lumOff val="40000"/>
                  </a:schemeClr>
                </a:solidFill>
                <a:latin typeface="Calibri" panose="020F0502020204030204" pitchFamily="34" charset="0"/>
              </a:rPr>
              <a:t> first </a:t>
            </a:r>
            <a:r>
              <a:rPr lang="nb-NO" sz="2200" b="1" dirty="0" err="1" smtClean="0">
                <a:solidFill>
                  <a:schemeClr val="accent6">
                    <a:lumMod val="60000"/>
                    <a:lumOff val="40000"/>
                  </a:schemeClr>
                </a:solidFill>
                <a:latin typeface="Calibri" panose="020F0502020204030204" pitchFamily="34" charset="0"/>
              </a:rPr>
              <a:t>ten</a:t>
            </a:r>
            <a:r>
              <a:rPr lang="nb-NO" sz="2200" b="1" dirty="0" smtClean="0">
                <a:solidFill>
                  <a:schemeClr val="accent6">
                    <a:lumMod val="60000"/>
                    <a:lumOff val="40000"/>
                  </a:schemeClr>
                </a:solidFill>
                <a:latin typeface="Calibri" panose="020F0502020204030204" pitchFamily="34" charset="0"/>
              </a:rPr>
              <a:t> </a:t>
            </a:r>
            <a:r>
              <a:rPr lang="nb-NO" sz="2200" b="1" dirty="0" err="1" smtClean="0">
                <a:solidFill>
                  <a:schemeClr val="accent6">
                    <a:lumMod val="60000"/>
                    <a:lumOff val="40000"/>
                  </a:schemeClr>
                </a:solidFill>
                <a:latin typeface="Calibri" panose="020F0502020204030204" pitchFamily="34" charset="0"/>
              </a:rPr>
              <a:t>thousands</a:t>
            </a:r>
            <a:r>
              <a:rPr lang="nb-NO" sz="2200" b="1" dirty="0" smtClean="0">
                <a:solidFill>
                  <a:schemeClr val="accent6">
                    <a:lumMod val="60000"/>
                    <a:lumOff val="40000"/>
                  </a:schemeClr>
                </a:solidFill>
                <a:latin typeface="Calibri" panose="020F0502020204030204" pitchFamily="34" charset="0"/>
              </a:rPr>
              <a:t> </a:t>
            </a:r>
            <a:r>
              <a:rPr lang="nb-NO" sz="2200" b="1" dirty="0" err="1" smtClean="0">
                <a:solidFill>
                  <a:schemeClr val="accent6">
                    <a:lumMod val="60000"/>
                    <a:lumOff val="40000"/>
                  </a:schemeClr>
                </a:solidFill>
                <a:latin typeface="Calibri" panose="020F0502020204030204" pitchFamily="34" charset="0"/>
              </a:rPr>
              <a:t>of</a:t>
            </a:r>
            <a:r>
              <a:rPr lang="nb-NO" sz="2200" b="1" dirty="0" smtClean="0">
                <a:solidFill>
                  <a:schemeClr val="accent6">
                    <a:lumMod val="60000"/>
                    <a:lumOff val="40000"/>
                  </a:schemeClr>
                </a:solidFill>
                <a:latin typeface="Calibri" panose="020F0502020204030204" pitchFamily="34" charset="0"/>
              </a:rPr>
              <a:t> </a:t>
            </a:r>
            <a:r>
              <a:rPr lang="nb-NO" sz="2200" b="1" dirty="0" err="1" smtClean="0">
                <a:solidFill>
                  <a:schemeClr val="accent6">
                    <a:lumMod val="60000"/>
                    <a:lumOff val="40000"/>
                  </a:schemeClr>
                </a:solidFill>
                <a:latin typeface="Calibri" panose="020F0502020204030204" pitchFamily="34" charset="0"/>
              </a:rPr>
              <a:t>FCEVs</a:t>
            </a:r>
            <a:r>
              <a:rPr lang="nb-NO" sz="2200" b="1" dirty="0" smtClean="0">
                <a:solidFill>
                  <a:schemeClr val="accent6">
                    <a:lumMod val="60000"/>
                    <a:lumOff val="40000"/>
                  </a:schemeClr>
                </a:solidFill>
                <a:latin typeface="Calibri" panose="020F0502020204030204" pitchFamily="34" charset="0"/>
              </a:rPr>
              <a:t> </a:t>
            </a:r>
            <a:r>
              <a:rPr lang="nb-NO" sz="2200" b="1" dirty="0" err="1" smtClean="0">
                <a:solidFill>
                  <a:schemeClr val="accent6">
                    <a:lumMod val="60000"/>
                    <a:lumOff val="40000"/>
                  </a:schemeClr>
                </a:solidFill>
                <a:latin typeface="Calibri" panose="020F0502020204030204" pitchFamily="34" charset="0"/>
              </a:rPr>
              <a:t>on</a:t>
            </a:r>
            <a:r>
              <a:rPr lang="nb-NO" sz="2200" b="1" dirty="0" smtClean="0">
                <a:solidFill>
                  <a:schemeClr val="accent6">
                    <a:lumMod val="60000"/>
                    <a:lumOff val="40000"/>
                  </a:schemeClr>
                </a:solidFill>
                <a:latin typeface="Calibri" panose="020F0502020204030204" pitchFamily="34" charset="0"/>
              </a:rPr>
              <a:t> </a:t>
            </a:r>
            <a:r>
              <a:rPr lang="nb-NO" sz="2200" b="1" dirty="0" err="1" smtClean="0">
                <a:solidFill>
                  <a:schemeClr val="accent6">
                    <a:lumMod val="60000"/>
                    <a:lumOff val="40000"/>
                  </a:schemeClr>
                </a:solidFill>
                <a:latin typeface="Calibri" panose="020F0502020204030204" pitchFamily="34" charset="0"/>
              </a:rPr>
              <a:t>the</a:t>
            </a:r>
            <a:r>
              <a:rPr lang="nb-NO" sz="2200" b="1" dirty="0" smtClean="0">
                <a:solidFill>
                  <a:schemeClr val="accent6">
                    <a:lumMod val="60000"/>
                    <a:lumOff val="40000"/>
                  </a:schemeClr>
                </a:solidFill>
                <a:latin typeface="Calibri" panose="020F0502020204030204" pitchFamily="34" charset="0"/>
              </a:rPr>
              <a:t> </a:t>
            </a:r>
            <a:r>
              <a:rPr lang="nb-NO" sz="2200" b="1" dirty="0" err="1" smtClean="0">
                <a:solidFill>
                  <a:schemeClr val="accent6">
                    <a:lumMod val="60000"/>
                    <a:lumOff val="40000"/>
                  </a:schemeClr>
                </a:solidFill>
                <a:latin typeface="Calibri" panose="020F0502020204030204" pitchFamily="34" charset="0"/>
              </a:rPr>
              <a:t>road</a:t>
            </a:r>
            <a:r>
              <a:rPr lang="nb-NO" sz="2200" b="1" dirty="0" smtClean="0">
                <a:solidFill>
                  <a:schemeClr val="accent6">
                    <a:lumMod val="60000"/>
                    <a:lumOff val="40000"/>
                  </a:schemeClr>
                </a:solidFill>
                <a:latin typeface="Calibri" panose="020F0502020204030204" pitchFamily="34" charset="0"/>
              </a:rPr>
              <a:t>, </a:t>
            </a:r>
            <a:r>
              <a:rPr lang="nb-NO" sz="2200" b="1" dirty="0" err="1" smtClean="0">
                <a:solidFill>
                  <a:schemeClr val="accent6">
                    <a:lumMod val="60000"/>
                    <a:lumOff val="40000"/>
                  </a:schemeClr>
                </a:solidFill>
                <a:latin typeface="Calibri" panose="020F0502020204030204" pitchFamily="34" charset="0"/>
              </a:rPr>
              <a:t>along</a:t>
            </a:r>
            <a:r>
              <a:rPr lang="nb-NO" sz="2200" b="1" dirty="0" smtClean="0">
                <a:solidFill>
                  <a:schemeClr val="accent6">
                    <a:lumMod val="60000"/>
                    <a:lumOff val="40000"/>
                  </a:schemeClr>
                </a:solidFill>
                <a:latin typeface="Calibri" panose="020F0502020204030204" pitchFamily="34" charset="0"/>
              </a:rPr>
              <a:t> </a:t>
            </a:r>
            <a:r>
              <a:rPr lang="nb-NO" sz="2200" b="1" dirty="0" err="1" smtClean="0">
                <a:solidFill>
                  <a:schemeClr val="accent6">
                    <a:lumMod val="60000"/>
                    <a:lumOff val="40000"/>
                  </a:schemeClr>
                </a:solidFill>
                <a:latin typeface="Calibri" panose="020F0502020204030204" pitchFamily="34" charset="0"/>
              </a:rPr>
              <a:t>with</a:t>
            </a:r>
            <a:r>
              <a:rPr lang="nb-NO" sz="2200" b="1" dirty="0" smtClean="0">
                <a:solidFill>
                  <a:schemeClr val="accent6">
                    <a:lumMod val="60000"/>
                    <a:lumOff val="40000"/>
                  </a:schemeClr>
                </a:solidFill>
                <a:latin typeface="Calibri" panose="020F0502020204030204" pitchFamily="34" charset="0"/>
              </a:rPr>
              <a:t> hydrogen </a:t>
            </a:r>
            <a:r>
              <a:rPr lang="nb-NO" sz="2200" b="1" dirty="0" err="1" smtClean="0">
                <a:solidFill>
                  <a:schemeClr val="accent6">
                    <a:lumMod val="60000"/>
                    <a:lumOff val="40000"/>
                  </a:schemeClr>
                </a:solidFill>
                <a:latin typeface="Calibri" panose="020F0502020204030204" pitchFamily="34" charset="0"/>
              </a:rPr>
              <a:t>generation</a:t>
            </a:r>
            <a:r>
              <a:rPr lang="nb-NO" sz="2200" b="1" dirty="0" smtClean="0">
                <a:solidFill>
                  <a:schemeClr val="accent6">
                    <a:lumMod val="60000"/>
                    <a:lumOff val="40000"/>
                  </a:schemeClr>
                </a:solidFill>
                <a:latin typeface="Calibri" panose="020F0502020204030204" pitchFamily="34" charset="0"/>
              </a:rPr>
              <a:t>, and </a:t>
            </a:r>
            <a:r>
              <a:rPr lang="nb-NO" sz="2200" b="1" dirty="0" err="1" smtClean="0">
                <a:solidFill>
                  <a:schemeClr val="accent6">
                    <a:lumMod val="60000"/>
                    <a:lumOff val="40000"/>
                  </a:schemeClr>
                </a:solidFill>
                <a:latin typeface="Calibri" panose="020F0502020204030204" pitchFamily="34" charset="0"/>
              </a:rPr>
              <a:t>refueling</a:t>
            </a:r>
            <a:r>
              <a:rPr lang="nb-NO" sz="2200" b="1" dirty="0" smtClean="0">
                <a:solidFill>
                  <a:schemeClr val="accent6">
                    <a:lumMod val="60000"/>
                    <a:lumOff val="40000"/>
                  </a:schemeClr>
                </a:solidFill>
                <a:latin typeface="Calibri" panose="020F0502020204030204" pitchFamily="34" charset="0"/>
              </a:rPr>
              <a:t> </a:t>
            </a:r>
            <a:r>
              <a:rPr lang="nb-NO" sz="2200" b="1" dirty="0" err="1" smtClean="0">
                <a:solidFill>
                  <a:schemeClr val="accent6">
                    <a:lumMod val="60000"/>
                    <a:lumOff val="40000"/>
                  </a:schemeClr>
                </a:solidFill>
                <a:latin typeface="Calibri" panose="020F0502020204030204" pitchFamily="34" charset="0"/>
              </a:rPr>
              <a:t>infrastructure</a:t>
            </a:r>
            <a:r>
              <a:rPr lang="nb-NO" sz="2200" b="1" dirty="0" smtClean="0">
                <a:solidFill>
                  <a:schemeClr val="accent6">
                    <a:lumMod val="60000"/>
                    <a:lumOff val="40000"/>
                  </a:schemeClr>
                </a:solidFill>
                <a:latin typeface="Calibri" panose="020F0502020204030204" pitchFamily="34" charset="0"/>
              </a:rPr>
              <a:t>, </a:t>
            </a:r>
            <a:r>
              <a:rPr lang="nb-NO" sz="2200" b="1" dirty="0" err="1" smtClean="0">
                <a:solidFill>
                  <a:schemeClr val="accent6">
                    <a:lumMod val="60000"/>
                    <a:lumOff val="40000"/>
                  </a:schemeClr>
                </a:solidFill>
                <a:latin typeface="Calibri" panose="020F0502020204030204" pitchFamily="34" charset="0"/>
              </a:rPr>
              <a:t>including</a:t>
            </a:r>
            <a:r>
              <a:rPr lang="nb-NO" sz="2200" b="1" dirty="0" smtClean="0">
                <a:solidFill>
                  <a:schemeClr val="accent6">
                    <a:lumMod val="60000"/>
                    <a:lumOff val="40000"/>
                  </a:schemeClr>
                </a:solidFill>
                <a:latin typeface="Calibri" panose="020F0502020204030204" pitchFamily="34" charset="0"/>
              </a:rPr>
              <a:t> at </a:t>
            </a:r>
            <a:r>
              <a:rPr lang="nb-NO" sz="2200" b="1" dirty="0" err="1" smtClean="0">
                <a:solidFill>
                  <a:schemeClr val="accent6">
                    <a:lumMod val="60000"/>
                    <a:lumOff val="40000"/>
                  </a:schemeClr>
                </a:solidFill>
                <a:latin typeface="Calibri" panose="020F0502020204030204" pitchFamily="34" charset="0"/>
              </a:rPr>
              <a:t>least</a:t>
            </a:r>
            <a:r>
              <a:rPr lang="nb-NO" sz="2200" b="1" dirty="0" smtClean="0">
                <a:solidFill>
                  <a:schemeClr val="accent6">
                    <a:lumMod val="60000"/>
                    <a:lumOff val="40000"/>
                  </a:schemeClr>
                </a:solidFill>
                <a:latin typeface="Calibri" panose="020F0502020204030204" pitchFamily="34" charset="0"/>
              </a:rPr>
              <a:t> 500 to 1000 </a:t>
            </a:r>
            <a:r>
              <a:rPr lang="nb-NO" sz="2200" b="1" dirty="0" err="1" smtClean="0">
                <a:solidFill>
                  <a:schemeClr val="accent6">
                    <a:lumMod val="60000"/>
                    <a:lumOff val="40000"/>
                  </a:schemeClr>
                </a:solidFill>
                <a:latin typeface="Calibri" panose="020F0502020204030204" pitchFamily="34" charset="0"/>
              </a:rPr>
              <a:t>stations</a:t>
            </a:r>
            <a:endParaRPr lang="nb-NO" sz="2200" b="1" dirty="0" smtClean="0">
              <a:solidFill>
                <a:schemeClr val="accent6">
                  <a:lumMod val="60000"/>
                  <a:lumOff val="40000"/>
                </a:schemeClr>
              </a:solidFill>
              <a:latin typeface="Calibri" panose="020F0502020204030204" pitchFamily="34" charset="0"/>
            </a:endParaRPr>
          </a:p>
          <a:p>
            <a:pPr marL="285750" indent="-285750">
              <a:buFont typeface="Arial" panose="020B0604020202020204" pitchFamily="34" charset="0"/>
              <a:buChar char="•"/>
            </a:pPr>
            <a:r>
              <a:rPr lang="nb-NO" sz="2200" b="1" dirty="0" err="1" smtClean="0">
                <a:solidFill>
                  <a:schemeClr val="accent6">
                    <a:lumMod val="60000"/>
                    <a:lumOff val="40000"/>
                  </a:schemeClr>
                </a:solidFill>
                <a:latin typeface="Calibri" panose="020F0502020204030204" pitchFamily="34" charset="0"/>
              </a:rPr>
              <a:t>Establisg</a:t>
            </a:r>
            <a:r>
              <a:rPr lang="nb-NO" sz="2200" b="1" dirty="0" smtClean="0">
                <a:solidFill>
                  <a:schemeClr val="accent6">
                    <a:lumMod val="60000"/>
                    <a:lumOff val="40000"/>
                  </a:schemeClr>
                </a:solidFill>
                <a:latin typeface="Calibri" panose="020F0502020204030204" pitchFamily="34" charset="0"/>
              </a:rPr>
              <a:t> </a:t>
            </a:r>
            <a:r>
              <a:rPr lang="nb-NO" sz="2200" b="1" dirty="0" err="1" smtClean="0">
                <a:solidFill>
                  <a:schemeClr val="accent6">
                    <a:lumMod val="60000"/>
                    <a:lumOff val="40000"/>
                  </a:schemeClr>
                </a:solidFill>
                <a:latin typeface="Calibri" panose="020F0502020204030204" pitchFamily="34" charset="0"/>
              </a:rPr>
              <a:t>regulatory</a:t>
            </a:r>
            <a:r>
              <a:rPr lang="nb-NO" sz="2200" b="1" dirty="0" smtClean="0">
                <a:solidFill>
                  <a:schemeClr val="accent6">
                    <a:lumMod val="60000"/>
                    <a:lumOff val="40000"/>
                  </a:schemeClr>
                </a:solidFill>
                <a:latin typeface="Calibri" panose="020F0502020204030204" pitchFamily="34" charset="0"/>
              </a:rPr>
              <a:t> </a:t>
            </a:r>
            <a:r>
              <a:rPr lang="nb-NO" sz="2200" b="1" dirty="0" err="1" smtClean="0">
                <a:solidFill>
                  <a:schemeClr val="accent6">
                    <a:lumMod val="60000"/>
                    <a:lumOff val="40000"/>
                  </a:schemeClr>
                </a:solidFill>
                <a:latin typeface="Calibri" panose="020F0502020204030204" pitchFamily="34" charset="0"/>
              </a:rPr>
              <a:t>framework</a:t>
            </a:r>
            <a:r>
              <a:rPr lang="nb-NO" sz="2200" b="1" dirty="0" smtClean="0">
                <a:solidFill>
                  <a:schemeClr val="accent6">
                    <a:lumMod val="60000"/>
                    <a:lumOff val="40000"/>
                  </a:schemeClr>
                </a:solidFill>
                <a:latin typeface="Calibri" panose="020F0502020204030204" pitchFamily="34" charset="0"/>
              </a:rPr>
              <a:t> </a:t>
            </a:r>
            <a:r>
              <a:rPr lang="nb-NO" sz="2200" b="1" dirty="0" err="1" smtClean="0">
                <a:solidFill>
                  <a:schemeClr val="accent6">
                    <a:lumMod val="60000"/>
                    <a:lumOff val="40000"/>
                  </a:schemeClr>
                </a:solidFill>
                <a:latin typeface="Calibri" panose="020F0502020204030204" pitchFamily="34" charset="0"/>
              </a:rPr>
              <a:t>that</a:t>
            </a:r>
            <a:r>
              <a:rPr lang="nb-NO" sz="2200" b="1" dirty="0" smtClean="0">
                <a:solidFill>
                  <a:schemeClr val="accent6">
                    <a:lumMod val="60000"/>
                    <a:lumOff val="40000"/>
                  </a:schemeClr>
                </a:solidFill>
                <a:latin typeface="Calibri" panose="020F0502020204030204" pitchFamily="34" charset="0"/>
              </a:rPr>
              <a:t> </a:t>
            </a:r>
            <a:r>
              <a:rPr lang="nb-NO" sz="2200" b="1" dirty="0" err="1" smtClean="0">
                <a:solidFill>
                  <a:schemeClr val="accent6">
                    <a:lumMod val="60000"/>
                    <a:lumOff val="40000"/>
                  </a:schemeClr>
                </a:solidFill>
                <a:latin typeface="Calibri" panose="020F0502020204030204" pitchFamily="34" charset="0"/>
              </a:rPr>
              <a:t>remove</a:t>
            </a:r>
            <a:r>
              <a:rPr lang="nb-NO" sz="2200" b="1" dirty="0" smtClean="0">
                <a:solidFill>
                  <a:schemeClr val="accent6">
                    <a:lumMod val="60000"/>
                    <a:lumOff val="40000"/>
                  </a:schemeClr>
                </a:solidFill>
                <a:latin typeface="Calibri" panose="020F0502020204030204" pitchFamily="34" charset="0"/>
              </a:rPr>
              <a:t> </a:t>
            </a:r>
            <a:r>
              <a:rPr lang="nb-NO" sz="2200" b="1" dirty="0" err="1" smtClean="0">
                <a:solidFill>
                  <a:schemeClr val="accent6">
                    <a:lumMod val="60000"/>
                    <a:lumOff val="40000"/>
                  </a:schemeClr>
                </a:solidFill>
                <a:latin typeface="Calibri" panose="020F0502020204030204" pitchFamily="34" charset="0"/>
              </a:rPr>
              <a:t>barriers</a:t>
            </a:r>
            <a:r>
              <a:rPr lang="nb-NO" sz="2200" b="1" dirty="0" smtClean="0">
                <a:solidFill>
                  <a:schemeClr val="accent6">
                    <a:lumMod val="60000"/>
                    <a:lumOff val="40000"/>
                  </a:schemeClr>
                </a:solidFill>
                <a:latin typeface="Calibri" panose="020F0502020204030204" pitchFamily="34" charset="0"/>
              </a:rPr>
              <a:t> to grid </a:t>
            </a:r>
            <a:r>
              <a:rPr lang="nb-NO" sz="2200" b="1" dirty="0" err="1" smtClean="0">
                <a:solidFill>
                  <a:schemeClr val="accent6">
                    <a:lumMod val="60000"/>
                    <a:lumOff val="40000"/>
                  </a:schemeClr>
                </a:solidFill>
                <a:latin typeface="Calibri" panose="020F0502020204030204" pitchFamily="34" charset="0"/>
              </a:rPr>
              <a:t>access</a:t>
            </a:r>
            <a:r>
              <a:rPr lang="nb-NO" sz="2200" b="1" dirty="0" smtClean="0">
                <a:solidFill>
                  <a:schemeClr val="accent6">
                    <a:lumMod val="60000"/>
                    <a:lumOff val="40000"/>
                  </a:schemeClr>
                </a:solidFill>
                <a:latin typeface="Calibri" panose="020F0502020204030204" pitchFamily="34" charset="0"/>
              </a:rPr>
              <a:t> for </a:t>
            </a:r>
            <a:r>
              <a:rPr lang="nb-NO" sz="2200" b="1" dirty="0" err="1" smtClean="0">
                <a:solidFill>
                  <a:schemeClr val="accent6">
                    <a:lumMod val="60000"/>
                    <a:lumOff val="40000"/>
                  </a:schemeClr>
                </a:solidFill>
                <a:latin typeface="Calibri" panose="020F0502020204030204" pitchFamily="34" charset="0"/>
              </a:rPr>
              <a:t>electricity</a:t>
            </a:r>
            <a:r>
              <a:rPr lang="nb-NO" sz="2200" b="1" dirty="0" smtClean="0">
                <a:solidFill>
                  <a:schemeClr val="accent6">
                    <a:lumMod val="60000"/>
                    <a:lumOff val="40000"/>
                  </a:schemeClr>
                </a:solidFill>
                <a:latin typeface="Calibri" panose="020F0502020204030204" pitchFamily="34" charset="0"/>
              </a:rPr>
              <a:t> </a:t>
            </a:r>
            <a:r>
              <a:rPr lang="nb-NO" sz="2200" b="1" dirty="0" err="1" smtClean="0">
                <a:solidFill>
                  <a:schemeClr val="accent6">
                    <a:lumMod val="60000"/>
                    <a:lumOff val="40000"/>
                  </a:schemeClr>
                </a:solidFill>
                <a:latin typeface="Calibri" panose="020F0502020204030204" pitchFamily="34" charset="0"/>
              </a:rPr>
              <a:t>storage</a:t>
            </a:r>
            <a:r>
              <a:rPr lang="nb-NO" sz="2200" b="1" dirty="0" smtClean="0">
                <a:solidFill>
                  <a:schemeClr val="accent6">
                    <a:lumMod val="60000"/>
                    <a:lumOff val="40000"/>
                  </a:schemeClr>
                </a:solidFill>
                <a:latin typeface="Calibri" panose="020F0502020204030204" pitchFamily="34" charset="0"/>
              </a:rPr>
              <a:t> as </a:t>
            </a:r>
            <a:r>
              <a:rPr lang="nb-NO" sz="2200" b="1" dirty="0" err="1" smtClean="0">
                <a:solidFill>
                  <a:schemeClr val="accent6">
                    <a:lumMod val="60000"/>
                    <a:lumOff val="40000"/>
                  </a:schemeClr>
                </a:solidFill>
                <a:latin typeface="Calibri" panose="020F0502020204030204" pitchFamily="34" charset="0"/>
              </a:rPr>
              <a:t>well</a:t>
            </a:r>
            <a:r>
              <a:rPr lang="nb-NO" sz="2200" b="1" dirty="0" smtClean="0">
                <a:solidFill>
                  <a:schemeClr val="accent6">
                    <a:lumMod val="60000"/>
                    <a:lumOff val="40000"/>
                  </a:schemeClr>
                </a:solidFill>
                <a:latin typeface="Calibri" panose="020F0502020204030204" pitchFamily="34" charset="0"/>
              </a:rPr>
              <a:t> as for </a:t>
            </a:r>
            <a:r>
              <a:rPr lang="nb-NO" sz="2200" b="1" dirty="0" err="1" smtClean="0">
                <a:solidFill>
                  <a:schemeClr val="accent6">
                    <a:lumMod val="60000"/>
                    <a:lumOff val="40000"/>
                  </a:schemeClr>
                </a:solidFill>
                <a:latin typeface="Calibri" panose="020F0502020204030204" pitchFamily="34" charset="0"/>
              </a:rPr>
              <a:t>the</a:t>
            </a:r>
            <a:r>
              <a:rPr lang="nb-NO" sz="2200" b="1" dirty="0" smtClean="0">
                <a:solidFill>
                  <a:schemeClr val="accent6">
                    <a:lumMod val="60000"/>
                    <a:lumOff val="40000"/>
                  </a:schemeClr>
                </a:solidFill>
                <a:latin typeface="Calibri" panose="020F0502020204030204" pitchFamily="34" charset="0"/>
              </a:rPr>
              <a:t> blending </a:t>
            </a:r>
            <a:r>
              <a:rPr lang="nb-NO" sz="2200" b="1" dirty="0" err="1" smtClean="0">
                <a:solidFill>
                  <a:schemeClr val="accent6">
                    <a:lumMod val="60000"/>
                    <a:lumOff val="40000"/>
                  </a:schemeClr>
                </a:solidFill>
                <a:latin typeface="Calibri" panose="020F0502020204030204" pitchFamily="34" charset="0"/>
              </a:rPr>
              <a:t>of</a:t>
            </a:r>
            <a:r>
              <a:rPr lang="nb-NO" sz="2200" b="1" dirty="0" smtClean="0">
                <a:solidFill>
                  <a:schemeClr val="accent6">
                    <a:lumMod val="60000"/>
                    <a:lumOff val="40000"/>
                  </a:schemeClr>
                </a:solidFill>
                <a:latin typeface="Calibri" panose="020F0502020204030204" pitchFamily="34" charset="0"/>
              </a:rPr>
              <a:t> hydrogen </a:t>
            </a:r>
            <a:r>
              <a:rPr lang="nb-NO" sz="2200" b="1" dirty="0" err="1" smtClean="0">
                <a:solidFill>
                  <a:schemeClr val="accent6">
                    <a:lumMod val="60000"/>
                    <a:lumOff val="40000"/>
                  </a:schemeClr>
                </a:solidFill>
                <a:latin typeface="Calibri" panose="020F0502020204030204" pitchFamily="34" charset="0"/>
              </a:rPr>
              <a:t>into</a:t>
            </a:r>
            <a:r>
              <a:rPr lang="nb-NO" sz="2200" b="1" dirty="0" smtClean="0">
                <a:solidFill>
                  <a:schemeClr val="accent6">
                    <a:lumMod val="60000"/>
                    <a:lumOff val="40000"/>
                  </a:schemeClr>
                </a:solidFill>
                <a:latin typeface="Calibri" panose="020F0502020204030204" pitchFamily="34" charset="0"/>
              </a:rPr>
              <a:t> </a:t>
            </a:r>
            <a:r>
              <a:rPr lang="nb-NO" sz="2200" b="1" dirty="0" err="1" smtClean="0">
                <a:solidFill>
                  <a:schemeClr val="accent6">
                    <a:lumMod val="60000"/>
                    <a:lumOff val="40000"/>
                  </a:schemeClr>
                </a:solidFill>
                <a:latin typeface="Calibri" panose="020F0502020204030204" pitchFamily="34" charset="0"/>
              </a:rPr>
              <a:t>the</a:t>
            </a:r>
            <a:r>
              <a:rPr lang="nb-NO" sz="2200" b="1" dirty="0" smtClean="0">
                <a:solidFill>
                  <a:schemeClr val="accent6">
                    <a:lumMod val="60000"/>
                    <a:lumOff val="40000"/>
                  </a:schemeClr>
                </a:solidFill>
                <a:latin typeface="Calibri" panose="020F0502020204030204" pitchFamily="34" charset="0"/>
              </a:rPr>
              <a:t> </a:t>
            </a:r>
            <a:r>
              <a:rPr lang="nb-NO" sz="2200" b="1" dirty="0" err="1" smtClean="0">
                <a:solidFill>
                  <a:schemeClr val="accent6">
                    <a:lumMod val="60000"/>
                    <a:lumOff val="40000"/>
                  </a:schemeClr>
                </a:solidFill>
                <a:latin typeface="Calibri" panose="020F0502020204030204" pitchFamily="34" charset="0"/>
              </a:rPr>
              <a:t>natural</a:t>
            </a:r>
            <a:r>
              <a:rPr lang="nb-NO" sz="2200" b="1" dirty="0" smtClean="0">
                <a:solidFill>
                  <a:schemeClr val="accent6">
                    <a:lumMod val="60000"/>
                    <a:lumOff val="40000"/>
                  </a:schemeClr>
                </a:solidFill>
                <a:latin typeface="Calibri" panose="020F0502020204030204" pitchFamily="34" charset="0"/>
              </a:rPr>
              <a:t> gas grid</a:t>
            </a:r>
          </a:p>
          <a:p>
            <a:pPr marL="285750" indent="-285750">
              <a:buFont typeface="Arial" panose="020B0604020202020204" pitchFamily="34" charset="0"/>
              <a:buChar char="•"/>
            </a:pPr>
            <a:endParaRPr lang="nb-NO" dirty="0" smtClean="0"/>
          </a:p>
          <a:p>
            <a:endParaRPr lang="nb-NO" dirty="0"/>
          </a:p>
          <a:p>
            <a:endParaRPr lang="nb-NO" dirty="0"/>
          </a:p>
        </p:txBody>
      </p:sp>
    </p:spTree>
    <p:extLst>
      <p:ext uri="{BB962C8B-B14F-4D97-AF65-F5344CB8AC3E}">
        <p14:creationId xmlns:p14="http://schemas.microsoft.com/office/powerpoint/2010/main" val="1273214734"/>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0000" y="360000"/>
            <a:ext cx="8424000" cy="792000"/>
          </a:xfrm>
        </p:spPr>
        <p:txBody>
          <a:bodyPr/>
          <a:lstStyle/>
          <a:p>
            <a:r>
              <a:rPr lang="en-US" altLang="en-US" dirty="0" smtClean="0"/>
              <a:t>Thank you from the IEA HIA </a:t>
            </a:r>
            <a:br>
              <a:rPr lang="en-US" altLang="en-US" dirty="0" smtClean="0"/>
            </a:br>
            <a:r>
              <a:rPr lang="en-US" altLang="en-US" sz="1800" i="1" dirty="0" smtClean="0">
                <a:solidFill>
                  <a:schemeClr val="bg2"/>
                </a:solidFill>
              </a:rPr>
              <a:t>A </a:t>
            </a:r>
            <a:r>
              <a:rPr lang="en-US" altLang="en-US" sz="1800" i="1" dirty="0">
                <a:solidFill>
                  <a:schemeClr val="bg2"/>
                </a:solidFill>
              </a:rPr>
              <a:t>premier global resource for technical expertise in H2 RD&amp;D</a:t>
            </a:r>
            <a:r>
              <a:rPr lang="en-US" altLang="en-US" i="1" dirty="0">
                <a:solidFill>
                  <a:schemeClr val="bg2"/>
                </a:solidFill>
              </a:rPr>
              <a:t/>
            </a:r>
            <a:br>
              <a:rPr lang="en-US" altLang="en-US" i="1" dirty="0">
                <a:solidFill>
                  <a:schemeClr val="bg2"/>
                </a:solidFill>
              </a:rPr>
            </a:br>
            <a:endParaRPr lang="de-CH" dirty="0"/>
          </a:p>
        </p:txBody>
      </p:sp>
      <p:pic>
        <p:nvPicPr>
          <p:cNvPr id="5" name="Picture 5" descr="Z:\Shared\Gabes Documents\Strategic Planning\2015-2020 prep and planning\REWP Presentation\photos\P6120771.jpg"/>
          <p:cNvPicPr>
            <a:picLocks noChangeAspect="1" noChangeArrowheads="1"/>
          </p:cNvPicPr>
          <p:nvPr/>
        </p:nvPicPr>
        <p:blipFill>
          <a:blip r:embed="rId3" cstate="print"/>
          <a:srcRect/>
          <a:stretch>
            <a:fillRect/>
          </a:stretch>
        </p:blipFill>
        <p:spPr bwMode="auto">
          <a:xfrm>
            <a:off x="359999" y="1606550"/>
            <a:ext cx="4854711" cy="3639772"/>
          </a:xfrm>
          <a:prstGeom prst="rect">
            <a:avLst/>
          </a:prstGeom>
          <a:noFill/>
          <a:ln w="9525">
            <a:noFill/>
            <a:miter lim="800000"/>
            <a:headEnd/>
            <a:tailEnd/>
          </a:ln>
        </p:spPr>
      </p:pic>
      <p:sp>
        <p:nvSpPr>
          <p:cNvPr id="6" name="Rectangle 1"/>
          <p:cNvSpPr>
            <a:spLocks noChangeArrowheads="1"/>
          </p:cNvSpPr>
          <p:nvPr/>
        </p:nvSpPr>
        <p:spPr bwMode="auto">
          <a:xfrm>
            <a:off x="5508130" y="1556740"/>
            <a:ext cx="3337420" cy="3016210"/>
          </a:xfrm>
          <a:prstGeom prst="rect">
            <a:avLst/>
          </a:prstGeom>
          <a:noFill/>
          <a:ln w="9525">
            <a:noFill/>
            <a:miter lim="800000"/>
            <a:headEnd/>
            <a:tailEnd/>
          </a:ln>
        </p:spPr>
        <p:txBody>
          <a:bodyPr wrap="square" lIns="0" tIns="0" rIns="0" bIns="0">
            <a:spAutoFit/>
          </a:bodyPr>
          <a:lstStyle/>
          <a:p>
            <a:r>
              <a:rPr lang="en-US" altLang="en-US" sz="2000" dirty="0" smtClean="0">
                <a:solidFill>
                  <a:srgbClr val="006CAF"/>
                </a:solidFill>
                <a:latin typeface="Century Gothic"/>
              </a:rPr>
              <a:t>Contact:</a:t>
            </a:r>
            <a:endParaRPr lang="en-US" altLang="en-US" sz="2000" dirty="0">
              <a:solidFill>
                <a:srgbClr val="006CAF"/>
              </a:solidFill>
              <a:latin typeface="Century Gothic"/>
            </a:endParaRPr>
          </a:p>
          <a:p>
            <a:r>
              <a:rPr lang="en-US" altLang="en-US" sz="1600" dirty="0">
                <a:solidFill>
                  <a:srgbClr val="006CAF"/>
                </a:solidFill>
                <a:latin typeface="Century Gothic"/>
              </a:rPr>
              <a:t>Dr. Stefan </a:t>
            </a:r>
            <a:r>
              <a:rPr lang="en-US" altLang="en-US" sz="1600" dirty="0" err="1">
                <a:solidFill>
                  <a:srgbClr val="006CAF"/>
                </a:solidFill>
                <a:latin typeface="Century Gothic"/>
              </a:rPr>
              <a:t>Oberholzer</a:t>
            </a:r>
            <a:endParaRPr lang="en-US" altLang="en-US" sz="1600" dirty="0">
              <a:solidFill>
                <a:srgbClr val="006CAF"/>
              </a:solidFill>
              <a:latin typeface="Century Gothic"/>
            </a:endParaRPr>
          </a:p>
          <a:p>
            <a:r>
              <a:rPr lang="en-US" altLang="en-US" sz="1600" dirty="0" err="1">
                <a:solidFill>
                  <a:srgbClr val="006CAF"/>
                </a:solidFill>
                <a:latin typeface="Century Gothic"/>
              </a:rPr>
              <a:t>ExCo</a:t>
            </a:r>
            <a:r>
              <a:rPr lang="en-US" altLang="en-US" sz="1600" dirty="0">
                <a:solidFill>
                  <a:srgbClr val="006CAF"/>
                </a:solidFill>
                <a:latin typeface="Century Gothic"/>
              </a:rPr>
              <a:t> Chairman</a:t>
            </a:r>
          </a:p>
          <a:p>
            <a:r>
              <a:rPr lang="en-US" altLang="en-US" sz="1600" u="sng" dirty="0">
                <a:solidFill>
                  <a:srgbClr val="006CAF"/>
                </a:solidFill>
                <a:latin typeface="Century Gothic"/>
              </a:rPr>
              <a:t>stefan.oberholzer@bfe.admin.ch</a:t>
            </a:r>
          </a:p>
          <a:p>
            <a:r>
              <a:rPr lang="en-US" altLang="en-US" sz="1600" dirty="0">
                <a:solidFill>
                  <a:srgbClr val="006CAF"/>
                </a:solidFill>
                <a:latin typeface="Century Gothic"/>
              </a:rPr>
              <a:t>+41 58 465 89 20</a:t>
            </a:r>
          </a:p>
          <a:p>
            <a:endParaRPr lang="en-US" altLang="en-US" sz="1600" dirty="0" smtClean="0">
              <a:solidFill>
                <a:srgbClr val="006CAF"/>
              </a:solidFill>
              <a:latin typeface="Century Gothic"/>
            </a:endParaRPr>
          </a:p>
          <a:p>
            <a:r>
              <a:rPr lang="en-US" altLang="en-US" sz="1600" dirty="0" smtClean="0">
                <a:solidFill>
                  <a:srgbClr val="006CAF"/>
                </a:solidFill>
                <a:latin typeface="Century Gothic"/>
              </a:rPr>
              <a:t>Ms</a:t>
            </a:r>
            <a:r>
              <a:rPr lang="en-US" altLang="en-US" sz="1600" dirty="0">
                <a:solidFill>
                  <a:srgbClr val="006CAF"/>
                </a:solidFill>
                <a:latin typeface="Century Gothic"/>
              </a:rPr>
              <a:t>. Mary-Rose de Valladares </a:t>
            </a:r>
          </a:p>
          <a:p>
            <a:r>
              <a:rPr lang="en-US" altLang="en-US" sz="1600" dirty="0" err="1" smtClean="0">
                <a:solidFill>
                  <a:srgbClr val="006CAF"/>
                </a:solidFill>
                <a:latin typeface="Century Gothic"/>
              </a:rPr>
              <a:t>ExCo</a:t>
            </a:r>
            <a:r>
              <a:rPr lang="en-US" altLang="en-US" sz="1600" dirty="0" smtClean="0">
                <a:solidFill>
                  <a:srgbClr val="006CAF"/>
                </a:solidFill>
                <a:latin typeface="Century Gothic"/>
              </a:rPr>
              <a:t> </a:t>
            </a:r>
            <a:r>
              <a:rPr lang="en-US" altLang="en-US" sz="1600" dirty="0">
                <a:solidFill>
                  <a:srgbClr val="006CAF"/>
                </a:solidFill>
                <a:latin typeface="Century Gothic"/>
              </a:rPr>
              <a:t>Secretariat Manager</a:t>
            </a:r>
          </a:p>
          <a:p>
            <a:r>
              <a:rPr lang="en-US" altLang="en-US" sz="1600" u="sng" dirty="0">
                <a:solidFill>
                  <a:srgbClr val="006CAF"/>
                </a:solidFill>
                <a:latin typeface="Century Gothic"/>
              </a:rPr>
              <a:t>mvalladares@ieahia.org</a:t>
            </a:r>
          </a:p>
          <a:p>
            <a:r>
              <a:rPr lang="en-US" altLang="en-US" sz="1600" dirty="0">
                <a:solidFill>
                  <a:srgbClr val="006CAF"/>
                </a:solidFill>
                <a:latin typeface="Century Gothic"/>
              </a:rPr>
              <a:t>+1 301 634 </a:t>
            </a:r>
            <a:r>
              <a:rPr lang="en-US" altLang="en-US" sz="1600" dirty="0" smtClean="0">
                <a:solidFill>
                  <a:srgbClr val="006CAF"/>
                </a:solidFill>
                <a:latin typeface="Century Gothic"/>
              </a:rPr>
              <a:t>7423</a:t>
            </a:r>
          </a:p>
          <a:p>
            <a:endParaRPr lang="en-US" altLang="en-US" sz="1600" dirty="0">
              <a:solidFill>
                <a:srgbClr val="006CAF"/>
              </a:solidFill>
              <a:latin typeface="Century Gothic"/>
            </a:endParaRPr>
          </a:p>
          <a:p>
            <a:endParaRPr lang="en-US" altLang="en-US" sz="1600" dirty="0">
              <a:solidFill>
                <a:srgbClr val="006CAF"/>
              </a:solidFill>
              <a:latin typeface="Century Gothic"/>
            </a:endParaRPr>
          </a:p>
        </p:txBody>
      </p:sp>
      <p:pic>
        <p:nvPicPr>
          <p:cNvPr id="7" name="Picture 6" descr="ETN_Logo_BW_W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8230" y="4581160"/>
            <a:ext cx="1393825"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179503"/>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6"/>
          <p:cNvSpPr/>
          <p:nvPr/>
        </p:nvSpPr>
        <p:spPr>
          <a:xfrm>
            <a:off x="3409580" y="1005150"/>
            <a:ext cx="5400000" cy="4968690"/>
          </a:xfrm>
          <a:prstGeom prst="rect">
            <a:avLst/>
          </a:prstGeom>
          <a:gradFill>
            <a:gsLst>
              <a:gs pos="13000">
                <a:srgbClr val="006699"/>
              </a:gs>
              <a:gs pos="100000">
                <a:schemeClr val="accent2">
                  <a:tint val="15000"/>
                  <a:satMod val="350000"/>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schemeClr val="tx1"/>
              </a:solidFill>
              <a:effectLst>
                <a:outerShdw blurRad="38100" dist="38100" dir="2700000" algn="tl">
                  <a:srgbClr val="000000">
                    <a:alpha val="43137"/>
                  </a:srgbClr>
                </a:outerShdw>
              </a:effectLst>
            </a:endParaRPr>
          </a:p>
        </p:txBody>
      </p:sp>
      <p:sp>
        <p:nvSpPr>
          <p:cNvPr id="2" name="Titel 1"/>
          <p:cNvSpPr>
            <a:spLocks noGrp="1"/>
          </p:cNvSpPr>
          <p:nvPr>
            <p:ph type="title"/>
          </p:nvPr>
        </p:nvSpPr>
        <p:spPr/>
        <p:txBody>
          <a:bodyPr/>
          <a:lstStyle/>
          <a:p>
            <a:r>
              <a:rPr lang="de-CH" dirty="0" err="1" smtClean="0"/>
              <a:t>Perspectives</a:t>
            </a:r>
            <a:r>
              <a:rPr lang="en-US" dirty="0" smtClean="0"/>
              <a:t> – </a:t>
            </a:r>
            <a:r>
              <a:rPr lang="de-CH" dirty="0" smtClean="0"/>
              <a:t>Changing Global Context</a:t>
            </a:r>
            <a:endParaRPr lang="de-CH" dirty="0">
              <a:solidFill>
                <a:srgbClr val="FF0000"/>
              </a:solidFill>
            </a:endParaRPr>
          </a:p>
        </p:txBody>
      </p:sp>
      <p:sp>
        <p:nvSpPr>
          <p:cNvPr id="3" name="Textplatzhalter 2"/>
          <p:cNvSpPr>
            <a:spLocks noGrp="1"/>
          </p:cNvSpPr>
          <p:nvPr>
            <p:ph type="body" sz="quarter" idx="11"/>
          </p:nvPr>
        </p:nvSpPr>
        <p:spPr>
          <a:xfrm>
            <a:off x="251400" y="1124680"/>
            <a:ext cx="6264870" cy="4429182"/>
          </a:xfrm>
        </p:spPr>
        <p:txBody>
          <a:bodyPr/>
          <a:lstStyle/>
          <a:p>
            <a:pPr marL="0" indent="0">
              <a:spcAft>
                <a:spcPts val="800"/>
              </a:spcAft>
              <a:buNone/>
            </a:pPr>
            <a:r>
              <a:rPr lang="de-CH" sz="2400" dirty="0" err="1" smtClean="0"/>
              <a:t>Geographic</a:t>
            </a:r>
            <a:r>
              <a:rPr lang="de-CH" sz="2400" dirty="0" smtClean="0"/>
              <a:t> Outlook</a:t>
            </a:r>
          </a:p>
          <a:p>
            <a:pPr marL="342900" indent="-123825">
              <a:spcAft>
                <a:spcPts val="400"/>
              </a:spcAft>
            </a:pPr>
            <a:r>
              <a:rPr lang="de-CH" sz="1000" b="1" dirty="0" err="1" smtClean="0"/>
              <a:t>Asia</a:t>
            </a:r>
            <a:r>
              <a:rPr lang="de-CH" sz="1000" b="1" dirty="0" smtClean="0"/>
              <a:t> </a:t>
            </a:r>
          </a:p>
          <a:p>
            <a:pPr marL="566738" lvl="1" indent="-223838">
              <a:spcAft>
                <a:spcPts val="400"/>
              </a:spcAft>
            </a:pPr>
            <a:r>
              <a:rPr lang="de-CH" sz="1000" dirty="0" smtClean="0"/>
              <a:t>Car manufacturers are gearing up for the coming FCEV market.  Launch of Toyota Mirai imminent.  Mirai has 312 mile EPA rated driving range.</a:t>
            </a:r>
          </a:p>
          <a:p>
            <a:pPr marL="566738" lvl="1" indent="-223838">
              <a:spcAft>
                <a:spcPts val="400"/>
              </a:spcAft>
            </a:pPr>
            <a:r>
              <a:rPr lang="de-CH" sz="1000" dirty="0" smtClean="0"/>
              <a:t>Strategic plans in Japan, Korea, China feature hydrogen. Japan supporting 100 HRS</a:t>
            </a:r>
          </a:p>
          <a:p>
            <a:pPr marL="566738" lvl="1" indent="-223838">
              <a:spcAft>
                <a:spcPts val="400"/>
              </a:spcAft>
            </a:pPr>
            <a:r>
              <a:rPr lang="de-CH" sz="1000" dirty="0" smtClean="0"/>
              <a:t>Progress on Micro-CHP: 90,000 installations reported as of 2009</a:t>
            </a:r>
          </a:p>
          <a:p>
            <a:pPr marL="342900" indent="-123825">
              <a:spcAft>
                <a:spcPts val="400"/>
              </a:spcAft>
            </a:pPr>
            <a:r>
              <a:rPr lang="de-CH" sz="1000" b="1" dirty="0" smtClean="0"/>
              <a:t>Europe</a:t>
            </a:r>
          </a:p>
          <a:p>
            <a:pPr marL="566738" lvl="1" indent="-223838">
              <a:spcAft>
                <a:spcPts val="400"/>
              </a:spcAft>
            </a:pPr>
            <a:r>
              <a:rPr lang="de-CH" sz="1000" dirty="0" smtClean="0"/>
              <a:t>Strategic plans on mobility and implementation: H2 </a:t>
            </a:r>
            <a:r>
              <a:rPr lang="de-CH" sz="1000" dirty="0"/>
              <a:t>Mobility(ies), </a:t>
            </a:r>
            <a:r>
              <a:rPr lang="de-CH" sz="1000" dirty="0" smtClean="0"/>
              <a:t>HyNor </a:t>
            </a:r>
          </a:p>
          <a:p>
            <a:pPr marL="566738" lvl="1" indent="-223838">
              <a:spcAft>
                <a:spcPts val="400"/>
              </a:spcAft>
            </a:pPr>
            <a:r>
              <a:rPr lang="de-CH" sz="1000" dirty="0" smtClean="0"/>
              <a:t>German public-private partnership will  develop 50 fueling stations in Germany through a public private partnership; 400 HRS by 2020</a:t>
            </a:r>
          </a:p>
          <a:p>
            <a:pPr marL="566738" lvl="1" indent="-223838">
              <a:spcAft>
                <a:spcPts val="400"/>
              </a:spcAft>
            </a:pPr>
            <a:r>
              <a:rPr lang="de-CH" sz="1000" dirty="0" smtClean="0"/>
              <a:t>Power–to–Gas: increasing number of demo project at large scale</a:t>
            </a:r>
          </a:p>
          <a:p>
            <a:pPr marL="566738" lvl="1" indent="-223838">
              <a:spcAft>
                <a:spcPts val="400"/>
              </a:spcAft>
            </a:pPr>
            <a:r>
              <a:rPr lang="de-CH" sz="1000" dirty="0" smtClean="0"/>
              <a:t>Second phase of Private/Public partnership FCH JU 2 (2014-2020)underway</a:t>
            </a:r>
          </a:p>
          <a:p>
            <a:pPr marL="342900" indent="-123825">
              <a:spcAft>
                <a:spcPts val="400"/>
              </a:spcAft>
            </a:pPr>
            <a:r>
              <a:rPr lang="de-CH" sz="1000" b="1" dirty="0" smtClean="0"/>
              <a:t>US</a:t>
            </a:r>
          </a:p>
          <a:p>
            <a:pPr marL="566738" lvl="1" indent="-223838">
              <a:spcAft>
                <a:spcPts val="400"/>
              </a:spcAft>
            </a:pPr>
            <a:r>
              <a:rPr lang="de-CH" sz="1000" dirty="0" smtClean="0"/>
              <a:t>US-CA </a:t>
            </a:r>
            <a:r>
              <a:rPr lang="de-CH" sz="1000" dirty="0"/>
              <a:t>– infrastructure </a:t>
            </a:r>
            <a:r>
              <a:rPr lang="de-CH" sz="1000" dirty="0" smtClean="0"/>
              <a:t>plan:  44 currently funded fueling stations will be in operation</a:t>
            </a:r>
          </a:p>
          <a:p>
            <a:pPr marL="342900" lvl="1" indent="0">
              <a:spcAft>
                <a:spcPts val="400"/>
              </a:spcAft>
              <a:buNone/>
            </a:pPr>
            <a:r>
              <a:rPr lang="de-CH" sz="1000" dirty="0"/>
              <a:t> </a:t>
            </a:r>
            <a:r>
              <a:rPr lang="de-CH" sz="1000" dirty="0" smtClean="0"/>
              <a:t>      year-end 2015; 51 currently funded fueling stations will be installed by 2016 </a:t>
            </a:r>
          </a:p>
          <a:p>
            <a:pPr marL="566738" lvl="1" indent="-223838">
              <a:spcAft>
                <a:spcPts val="400"/>
              </a:spcAft>
            </a:pPr>
            <a:r>
              <a:rPr lang="de-CH" sz="1000" dirty="0" smtClean="0"/>
              <a:t>H2 USA published maps showing potential fuel cell transportation applications in the</a:t>
            </a:r>
          </a:p>
          <a:p>
            <a:pPr marL="342900" lvl="1" indent="0">
              <a:spcAft>
                <a:spcPts val="400"/>
              </a:spcAft>
              <a:buNone/>
            </a:pPr>
            <a:r>
              <a:rPr lang="de-CH" sz="1000" dirty="0"/>
              <a:t> </a:t>
            </a:r>
            <a:r>
              <a:rPr lang="de-CH" sz="1000" dirty="0" smtClean="0"/>
              <a:t>      Northeast states in preparation for infrastructure development; Toyota to team </a:t>
            </a:r>
          </a:p>
          <a:p>
            <a:pPr marL="342900" lvl="1" indent="0">
              <a:spcAft>
                <a:spcPts val="400"/>
              </a:spcAft>
              <a:buNone/>
            </a:pPr>
            <a:r>
              <a:rPr lang="de-CH" altLang="en-US" sz="1000" dirty="0"/>
              <a:t> </a:t>
            </a:r>
            <a:r>
              <a:rPr lang="de-CH" altLang="en-US" sz="1000" dirty="0" smtClean="0"/>
              <a:t>      with Air Liquide to deploy 12 stations in NE US.</a:t>
            </a:r>
            <a:endParaRPr lang="en-US" altLang="en-US" sz="1000" dirty="0" smtClean="0"/>
          </a:p>
          <a:p>
            <a:pPr marL="566738" lvl="1" indent="-223838">
              <a:spcAft>
                <a:spcPts val="400"/>
              </a:spcAft>
            </a:pPr>
            <a:r>
              <a:rPr lang="en-US" sz="1000" dirty="0" smtClean="0"/>
              <a:t>&gt; 13,500 fork lift installations </a:t>
            </a:r>
          </a:p>
          <a:p>
            <a:pPr marL="342900" indent="-123825">
              <a:spcAft>
                <a:spcPts val="400"/>
              </a:spcAft>
            </a:pPr>
            <a:r>
              <a:rPr lang="de-CH" sz="1000" b="1" dirty="0" smtClean="0"/>
              <a:t>International level</a:t>
            </a:r>
          </a:p>
          <a:p>
            <a:pPr marL="571500" lvl="1" indent="-230188">
              <a:spcAft>
                <a:spcPts val="400"/>
              </a:spcAft>
            </a:pPr>
            <a:r>
              <a:rPr lang="de-CH" sz="1000" i="1" dirty="0" smtClean="0"/>
              <a:t>IEA Technology Roadmap Hydrogen and Fuel Cells </a:t>
            </a:r>
            <a:r>
              <a:rPr lang="de-CH" sz="1000" dirty="0" smtClean="0"/>
              <a:t>released 30 June 2015</a:t>
            </a:r>
          </a:p>
          <a:p>
            <a:pPr marL="712788" lvl="1" indent="0">
              <a:spcAft>
                <a:spcPts val="400"/>
              </a:spcAft>
              <a:buNone/>
            </a:pPr>
            <a:endParaRPr lang="de-CH" sz="1000" dirty="0" smtClean="0"/>
          </a:p>
          <a:p>
            <a:pPr marL="277812" indent="0">
              <a:spcAft>
                <a:spcPts val="400"/>
              </a:spcAft>
              <a:buNone/>
            </a:pPr>
            <a:endParaRPr lang="de-CH" sz="1000" dirty="0"/>
          </a:p>
        </p:txBody>
      </p:sp>
      <p:sp>
        <p:nvSpPr>
          <p:cNvPr id="6" name="Rectangle 17"/>
          <p:cNvSpPr>
            <a:spLocks noChangeArrowheads="1"/>
          </p:cNvSpPr>
          <p:nvPr/>
        </p:nvSpPr>
        <p:spPr bwMode="auto">
          <a:xfrm>
            <a:off x="5952993" y="5373270"/>
            <a:ext cx="2747962" cy="600164"/>
          </a:xfrm>
          <a:prstGeom prst="rect">
            <a:avLst/>
          </a:prstGeom>
          <a:noFill/>
          <a:ln w="9525">
            <a:noFill/>
            <a:miter lim="800000"/>
            <a:headEnd/>
            <a:tailEnd/>
          </a:ln>
        </p:spPr>
        <p:txBody>
          <a:bodyPr>
            <a:spAutoFit/>
          </a:bodyPr>
          <a:lstStyle/>
          <a:p>
            <a:pPr algn="ctr"/>
            <a:r>
              <a:rPr lang="en-US" altLang="en-US" sz="1100" b="1" dirty="0">
                <a:solidFill>
                  <a:srgbClr val="F8F8F8"/>
                </a:solidFill>
                <a:latin typeface="+mn-lt"/>
              </a:rPr>
              <a:t>Hyundai’s Tucson Refueling at Shell Station in Newport Beach, CA 2014</a:t>
            </a:r>
          </a:p>
          <a:p>
            <a:pPr algn="ctr"/>
            <a:r>
              <a:rPr lang="en-US" altLang="en-US" sz="1100" dirty="0">
                <a:solidFill>
                  <a:srgbClr val="F8F8F8"/>
                </a:solidFill>
                <a:latin typeface="+mn-lt"/>
              </a:rPr>
              <a:t>2012 Paris Motor Show</a:t>
            </a:r>
          </a:p>
        </p:txBody>
      </p:sp>
      <p:sp>
        <p:nvSpPr>
          <p:cNvPr id="7" name="Rectangle 18"/>
          <p:cNvSpPr>
            <a:spLocks noChangeArrowheads="1"/>
          </p:cNvSpPr>
          <p:nvPr/>
        </p:nvSpPr>
        <p:spPr bwMode="auto">
          <a:xfrm>
            <a:off x="5905368" y="3743470"/>
            <a:ext cx="2843212" cy="261610"/>
          </a:xfrm>
          <a:prstGeom prst="rect">
            <a:avLst/>
          </a:prstGeom>
          <a:noFill/>
          <a:ln w="9525">
            <a:noFill/>
            <a:miter lim="800000"/>
            <a:headEnd/>
            <a:tailEnd/>
          </a:ln>
        </p:spPr>
        <p:txBody>
          <a:bodyPr>
            <a:spAutoFit/>
          </a:bodyPr>
          <a:lstStyle/>
          <a:p>
            <a:pPr algn="ctr"/>
            <a:r>
              <a:rPr lang="en-US" altLang="en-US" sz="1100" b="1" dirty="0" smtClean="0">
                <a:solidFill>
                  <a:srgbClr val="F8F8F8"/>
                </a:solidFill>
                <a:latin typeface="+mn-lt"/>
              </a:rPr>
              <a:t> MICRO CHP AND FORKLIFT</a:t>
            </a:r>
            <a:endParaRPr lang="en-US" altLang="en-US" sz="1050" dirty="0">
              <a:solidFill>
                <a:srgbClr val="F8F8F8"/>
              </a:solidFill>
              <a:latin typeface="+mn-lt"/>
            </a:endParaRPr>
          </a:p>
        </p:txBody>
      </p:sp>
      <p:sp>
        <p:nvSpPr>
          <p:cNvPr id="8" name="Rectangle 20"/>
          <p:cNvSpPr>
            <a:spLocks noChangeArrowheads="1"/>
          </p:cNvSpPr>
          <p:nvPr/>
        </p:nvSpPr>
        <p:spPr bwMode="auto">
          <a:xfrm>
            <a:off x="5905368" y="2132820"/>
            <a:ext cx="2843212" cy="261610"/>
          </a:xfrm>
          <a:prstGeom prst="rect">
            <a:avLst/>
          </a:prstGeom>
          <a:noFill/>
          <a:ln w="9525">
            <a:noFill/>
            <a:miter lim="800000"/>
            <a:headEnd/>
            <a:tailEnd/>
          </a:ln>
        </p:spPr>
        <p:txBody>
          <a:bodyPr>
            <a:spAutoFit/>
          </a:bodyPr>
          <a:lstStyle/>
          <a:p>
            <a:pPr algn="ctr"/>
            <a:r>
              <a:rPr lang="en-US" altLang="en-US" sz="1100" b="1" dirty="0" smtClean="0">
                <a:solidFill>
                  <a:srgbClr val="F8F8F8"/>
                </a:solidFill>
                <a:latin typeface="+mn-lt"/>
              </a:rPr>
              <a:t>Toyota </a:t>
            </a:r>
            <a:r>
              <a:rPr lang="en-US" altLang="en-US" sz="1100" b="1" dirty="0" err="1" smtClean="0">
                <a:solidFill>
                  <a:srgbClr val="F8F8F8"/>
                </a:solidFill>
                <a:latin typeface="+mn-lt"/>
              </a:rPr>
              <a:t>Mirai</a:t>
            </a:r>
            <a:endParaRPr lang="en-US" altLang="en-US" sz="1100" b="1" dirty="0">
              <a:solidFill>
                <a:srgbClr val="F8F8F8"/>
              </a:solidFill>
              <a:latin typeface="+mn-lt"/>
            </a:endParaRPr>
          </a:p>
        </p:txBody>
      </p:sp>
      <p:pic>
        <p:nvPicPr>
          <p:cNvPr id="9" name="Picture 82" descr="Z:\Shared\Gabes Documents\Strategic Planning\2015-2020 prep and planning\REWP Presentation\ap_hydrogen_fuel_mt_140813_16x9_992.jpg"/>
          <p:cNvPicPr>
            <a:picLocks noChangeAspect="1" noChangeArrowheads="1"/>
          </p:cNvPicPr>
          <p:nvPr/>
        </p:nvPicPr>
        <p:blipFill rotWithShape="1">
          <a:blip r:embed="rId3" cstate="print"/>
          <a:srcRect t="7320"/>
          <a:stretch/>
        </p:blipFill>
        <p:spPr bwMode="auto">
          <a:xfrm>
            <a:off x="6174974" y="4171950"/>
            <a:ext cx="2304000" cy="1200955"/>
          </a:xfrm>
          <a:prstGeom prst="rect">
            <a:avLst/>
          </a:prstGeom>
          <a:noFill/>
          <a:ln w="9525">
            <a:noFill/>
            <a:miter lim="800000"/>
            <a:headEnd/>
            <a:tailEnd/>
          </a:ln>
        </p:spPr>
      </p:pic>
      <p:pic>
        <p:nvPicPr>
          <p:cNvPr id="2050" name="Picture 2" descr="C:\Users\associate\Desktop\Toyota_MIRAI_(JPD10)_fro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63743" y="1037112"/>
            <a:ext cx="1526462" cy="114484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associate\Desktop\H2forklif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52400" y="2617485"/>
            <a:ext cx="999730" cy="90709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ssociate\Desktop\micro-chp boiler.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43691" y="2492870"/>
            <a:ext cx="892679" cy="1263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6457291"/>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88821" y="5614900"/>
            <a:ext cx="4049507" cy="415498"/>
          </a:xfrm>
          <a:prstGeom prst="rect">
            <a:avLst/>
          </a:prstGeom>
          <a:noFill/>
        </p:spPr>
        <p:txBody>
          <a:bodyPr wrap="none">
            <a:spAutoFit/>
          </a:bodyPr>
          <a:lstStyle/>
          <a:p>
            <a:pPr>
              <a:defRPr/>
            </a:pPr>
            <a:r>
              <a:rPr lang="en-US" sz="1050" dirty="0" smtClean="0"/>
              <a:t>International </a:t>
            </a:r>
            <a:r>
              <a:rPr lang="en-US" sz="1050" dirty="0"/>
              <a:t>Energy Agency Hydrogen Implementing Agreement</a:t>
            </a:r>
          </a:p>
          <a:p>
            <a:pPr>
              <a:defRPr/>
            </a:pPr>
            <a:r>
              <a:rPr lang="en-US" sz="1050" dirty="0"/>
              <a:t>(Created by treaty in 1977)</a:t>
            </a:r>
          </a:p>
        </p:txBody>
      </p:sp>
      <p:sp>
        <p:nvSpPr>
          <p:cNvPr id="5" name="Rounded Rectangle 4"/>
          <p:cNvSpPr/>
          <p:nvPr/>
        </p:nvSpPr>
        <p:spPr>
          <a:xfrm>
            <a:off x="705395" y="243840"/>
            <a:ext cx="7855132" cy="1036318"/>
          </a:xfrm>
          <a:prstGeom prst="roundRect">
            <a:avLst/>
          </a:prstGeom>
          <a:solidFill>
            <a:schemeClr val="accent5">
              <a:lumMod val="90000"/>
            </a:schemeClr>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2000" b="1" dirty="0">
                <a:solidFill>
                  <a:schemeClr val="tx1"/>
                </a:solidFill>
              </a:rPr>
              <a:t>OECD</a:t>
            </a:r>
            <a:r>
              <a:rPr lang="en-US" sz="1400" b="1" dirty="0">
                <a:solidFill>
                  <a:schemeClr val="tx1"/>
                </a:solidFill>
              </a:rPr>
              <a:t> </a:t>
            </a:r>
          </a:p>
          <a:p>
            <a:pPr algn="ctr">
              <a:defRPr/>
            </a:pPr>
            <a:r>
              <a:rPr lang="en-US" dirty="0">
                <a:solidFill>
                  <a:schemeClr val="tx1"/>
                </a:solidFill>
              </a:rPr>
              <a:t>Organisation for Economic Co-operation and Development </a:t>
            </a:r>
          </a:p>
          <a:p>
            <a:pPr algn="ctr">
              <a:defRPr/>
            </a:pPr>
            <a:r>
              <a:rPr lang="en-US" sz="1600" i="1" dirty="0">
                <a:solidFill>
                  <a:schemeClr val="tx1"/>
                </a:solidFill>
              </a:rPr>
              <a:t>(Created by treaty post war)</a:t>
            </a:r>
          </a:p>
        </p:txBody>
      </p:sp>
      <p:cxnSp>
        <p:nvCxnSpPr>
          <p:cNvPr id="12" name="Straight Arrow Connector 11"/>
          <p:cNvCxnSpPr/>
          <p:nvPr/>
        </p:nvCxnSpPr>
        <p:spPr>
          <a:xfrm>
            <a:off x="4632325" y="1279525"/>
            <a:ext cx="4763" cy="895350"/>
          </a:xfrm>
          <a:prstGeom prst="straightConnector1">
            <a:avLst/>
          </a:prstGeom>
          <a:ln w="22225">
            <a:solidFill>
              <a:schemeClr val="tx1"/>
            </a:solidFill>
            <a:headEnd type="none" w="med" len="med"/>
            <a:tailEnd type="triangle"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2611438" y="4070350"/>
            <a:ext cx="319087" cy="254000"/>
          </a:xfrm>
          <a:prstGeom prst="rect">
            <a:avLst/>
          </a:prstGeom>
        </p:spPr>
        <p:txBody>
          <a:bodyPr wrap="none">
            <a:spAutoFit/>
          </a:bodyPr>
          <a:lstStyle/>
          <a:p>
            <a:pPr>
              <a:defRPr/>
            </a:pPr>
            <a:r>
              <a:rPr lang="en-US" sz="1050" b="1" dirty="0"/>
              <a:t>IA</a:t>
            </a:r>
          </a:p>
        </p:txBody>
      </p:sp>
      <p:sp>
        <p:nvSpPr>
          <p:cNvPr id="38" name="Rectangle 37"/>
          <p:cNvSpPr/>
          <p:nvPr/>
        </p:nvSpPr>
        <p:spPr>
          <a:xfrm>
            <a:off x="3419475" y="4838700"/>
            <a:ext cx="319088" cy="254000"/>
          </a:xfrm>
          <a:prstGeom prst="rect">
            <a:avLst/>
          </a:prstGeom>
        </p:spPr>
        <p:txBody>
          <a:bodyPr wrap="none">
            <a:spAutoFit/>
          </a:bodyPr>
          <a:lstStyle/>
          <a:p>
            <a:pPr>
              <a:defRPr/>
            </a:pPr>
            <a:r>
              <a:rPr lang="en-US" sz="1050" b="1" dirty="0"/>
              <a:t>IA</a:t>
            </a:r>
          </a:p>
        </p:txBody>
      </p:sp>
      <p:sp>
        <p:nvSpPr>
          <p:cNvPr id="39" name="Rectangle 38"/>
          <p:cNvSpPr/>
          <p:nvPr/>
        </p:nvSpPr>
        <p:spPr>
          <a:xfrm>
            <a:off x="4394200" y="5099050"/>
            <a:ext cx="319088" cy="254000"/>
          </a:xfrm>
          <a:prstGeom prst="rect">
            <a:avLst/>
          </a:prstGeom>
        </p:spPr>
        <p:txBody>
          <a:bodyPr wrap="none">
            <a:spAutoFit/>
          </a:bodyPr>
          <a:lstStyle/>
          <a:p>
            <a:pPr>
              <a:defRPr/>
            </a:pPr>
            <a:r>
              <a:rPr lang="en-US" sz="1050" b="1" dirty="0"/>
              <a:t>IA</a:t>
            </a:r>
          </a:p>
        </p:txBody>
      </p:sp>
      <p:sp>
        <p:nvSpPr>
          <p:cNvPr id="40" name="Rectangle 39"/>
          <p:cNvSpPr/>
          <p:nvPr/>
        </p:nvSpPr>
        <p:spPr>
          <a:xfrm>
            <a:off x="6308725" y="4070350"/>
            <a:ext cx="319088" cy="254000"/>
          </a:xfrm>
          <a:prstGeom prst="rect">
            <a:avLst/>
          </a:prstGeom>
        </p:spPr>
        <p:txBody>
          <a:bodyPr wrap="none">
            <a:spAutoFit/>
          </a:bodyPr>
          <a:lstStyle/>
          <a:p>
            <a:pPr>
              <a:defRPr/>
            </a:pPr>
            <a:r>
              <a:rPr lang="en-US" sz="1050" b="1" dirty="0"/>
              <a:t>IA</a:t>
            </a:r>
          </a:p>
        </p:txBody>
      </p:sp>
      <p:sp>
        <p:nvSpPr>
          <p:cNvPr id="41" name="Rectangle 40"/>
          <p:cNvSpPr/>
          <p:nvPr/>
        </p:nvSpPr>
        <p:spPr>
          <a:xfrm>
            <a:off x="6675438" y="3094038"/>
            <a:ext cx="319087" cy="254000"/>
          </a:xfrm>
          <a:prstGeom prst="rect">
            <a:avLst/>
          </a:prstGeom>
        </p:spPr>
        <p:txBody>
          <a:bodyPr wrap="none">
            <a:spAutoFit/>
          </a:bodyPr>
          <a:lstStyle/>
          <a:p>
            <a:pPr>
              <a:defRPr/>
            </a:pPr>
            <a:r>
              <a:rPr lang="en-US" sz="1050" b="1" dirty="0"/>
              <a:t>IA</a:t>
            </a:r>
          </a:p>
        </p:txBody>
      </p:sp>
      <p:sp>
        <p:nvSpPr>
          <p:cNvPr id="42" name="Rectangle 41"/>
          <p:cNvSpPr/>
          <p:nvPr/>
        </p:nvSpPr>
        <p:spPr>
          <a:xfrm>
            <a:off x="2185988" y="3111500"/>
            <a:ext cx="319087" cy="254000"/>
          </a:xfrm>
          <a:prstGeom prst="rect">
            <a:avLst/>
          </a:prstGeom>
        </p:spPr>
        <p:txBody>
          <a:bodyPr wrap="none">
            <a:spAutoFit/>
          </a:bodyPr>
          <a:lstStyle/>
          <a:p>
            <a:pPr>
              <a:defRPr/>
            </a:pPr>
            <a:r>
              <a:rPr lang="en-US" sz="1050" b="1" dirty="0"/>
              <a:t>IA</a:t>
            </a:r>
          </a:p>
        </p:txBody>
      </p:sp>
      <p:sp>
        <p:nvSpPr>
          <p:cNvPr id="43" name="Rectangle 42"/>
          <p:cNvSpPr/>
          <p:nvPr/>
        </p:nvSpPr>
        <p:spPr>
          <a:xfrm>
            <a:off x="2525713" y="2143125"/>
            <a:ext cx="319087" cy="254000"/>
          </a:xfrm>
          <a:prstGeom prst="rect">
            <a:avLst/>
          </a:prstGeom>
        </p:spPr>
        <p:txBody>
          <a:bodyPr wrap="none">
            <a:spAutoFit/>
          </a:bodyPr>
          <a:lstStyle/>
          <a:p>
            <a:pPr>
              <a:defRPr/>
            </a:pPr>
            <a:r>
              <a:rPr lang="en-US" sz="1050" b="1" dirty="0"/>
              <a:t>IA</a:t>
            </a:r>
          </a:p>
        </p:txBody>
      </p:sp>
      <p:sp>
        <p:nvSpPr>
          <p:cNvPr id="54" name="Rectangle 53"/>
          <p:cNvSpPr/>
          <p:nvPr/>
        </p:nvSpPr>
        <p:spPr>
          <a:xfrm>
            <a:off x="6403975" y="2143125"/>
            <a:ext cx="320675" cy="254000"/>
          </a:xfrm>
          <a:prstGeom prst="rect">
            <a:avLst/>
          </a:prstGeom>
        </p:spPr>
        <p:txBody>
          <a:bodyPr wrap="none">
            <a:spAutoFit/>
          </a:bodyPr>
          <a:lstStyle/>
          <a:p>
            <a:pPr>
              <a:defRPr/>
            </a:pPr>
            <a:r>
              <a:rPr lang="en-US" sz="1050" b="1" dirty="0"/>
              <a:t>IA</a:t>
            </a:r>
          </a:p>
        </p:txBody>
      </p:sp>
      <p:sp>
        <p:nvSpPr>
          <p:cNvPr id="55" name="Rectangle 54"/>
          <p:cNvSpPr/>
          <p:nvPr/>
        </p:nvSpPr>
        <p:spPr>
          <a:xfrm>
            <a:off x="5387975" y="1628775"/>
            <a:ext cx="319088" cy="254000"/>
          </a:xfrm>
          <a:prstGeom prst="rect">
            <a:avLst/>
          </a:prstGeom>
        </p:spPr>
        <p:txBody>
          <a:bodyPr wrap="none">
            <a:spAutoFit/>
          </a:bodyPr>
          <a:lstStyle/>
          <a:p>
            <a:pPr>
              <a:defRPr/>
            </a:pPr>
            <a:r>
              <a:rPr lang="en-US" sz="1050" b="1" dirty="0"/>
              <a:t>IA</a:t>
            </a:r>
          </a:p>
        </p:txBody>
      </p:sp>
      <p:sp>
        <p:nvSpPr>
          <p:cNvPr id="56" name="Rectangle 55"/>
          <p:cNvSpPr/>
          <p:nvPr/>
        </p:nvSpPr>
        <p:spPr>
          <a:xfrm>
            <a:off x="3648075" y="1598613"/>
            <a:ext cx="320675" cy="252412"/>
          </a:xfrm>
          <a:prstGeom prst="rect">
            <a:avLst/>
          </a:prstGeom>
        </p:spPr>
        <p:txBody>
          <a:bodyPr wrap="none">
            <a:spAutoFit/>
          </a:bodyPr>
          <a:lstStyle/>
          <a:p>
            <a:pPr>
              <a:defRPr/>
            </a:pPr>
            <a:r>
              <a:rPr lang="en-US" sz="1050" b="1" dirty="0"/>
              <a:t>IA</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464" y="4836169"/>
            <a:ext cx="1696977" cy="758471"/>
          </a:xfrm>
          <a:prstGeom prst="rect">
            <a:avLst/>
          </a:prstGeom>
        </p:spPr>
      </p:pic>
      <p:sp>
        <p:nvSpPr>
          <p:cNvPr id="3" name="Oval 2"/>
          <p:cNvSpPr/>
          <p:nvPr/>
        </p:nvSpPr>
        <p:spPr>
          <a:xfrm>
            <a:off x="5286935" y="4380095"/>
            <a:ext cx="1117040" cy="111704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5473846" y="4838700"/>
            <a:ext cx="743217" cy="276999"/>
          </a:xfrm>
          <a:prstGeom prst="rect">
            <a:avLst/>
          </a:prstGeom>
        </p:spPr>
        <p:txBody>
          <a:bodyPr wrap="none">
            <a:spAutoFit/>
          </a:bodyPr>
          <a:lstStyle/>
          <a:p>
            <a:pPr>
              <a:defRPr/>
            </a:pPr>
            <a:r>
              <a:rPr lang="en-US" sz="1200" b="1" dirty="0"/>
              <a:t>IEA HIA</a:t>
            </a:r>
          </a:p>
        </p:txBody>
      </p:sp>
      <p:cxnSp>
        <p:nvCxnSpPr>
          <p:cNvPr id="10" name="Straight Connector 9"/>
          <p:cNvCxnSpPr>
            <a:stCxn id="56" idx="2"/>
            <a:endCxn id="3" idx="1"/>
          </p:cNvCxnSpPr>
          <p:nvPr/>
        </p:nvCxnSpPr>
        <p:spPr>
          <a:xfrm>
            <a:off x="3808413" y="1851025"/>
            <a:ext cx="1642109" cy="2692657"/>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43" idx="3"/>
            <a:endCxn id="40" idx="1"/>
          </p:cNvCxnSpPr>
          <p:nvPr/>
        </p:nvCxnSpPr>
        <p:spPr>
          <a:xfrm>
            <a:off x="2844800" y="2270125"/>
            <a:ext cx="3463925" cy="192722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55" idx="2"/>
            <a:endCxn id="38" idx="0"/>
          </p:cNvCxnSpPr>
          <p:nvPr/>
        </p:nvCxnSpPr>
        <p:spPr>
          <a:xfrm flipH="1">
            <a:off x="3579019" y="1882775"/>
            <a:ext cx="1968500" cy="295592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54" idx="2"/>
            <a:endCxn id="37" idx="3"/>
          </p:cNvCxnSpPr>
          <p:nvPr/>
        </p:nvCxnSpPr>
        <p:spPr>
          <a:xfrm flipH="1">
            <a:off x="2930525" y="2397125"/>
            <a:ext cx="3633788" cy="180022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42" idx="3"/>
            <a:endCxn id="41" idx="1"/>
          </p:cNvCxnSpPr>
          <p:nvPr/>
        </p:nvCxnSpPr>
        <p:spPr>
          <a:xfrm flipV="1">
            <a:off x="2505075" y="3221038"/>
            <a:ext cx="4170363" cy="17462"/>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endCxn id="39" idx="0"/>
          </p:cNvCxnSpPr>
          <p:nvPr/>
        </p:nvCxnSpPr>
        <p:spPr>
          <a:xfrm flipH="1">
            <a:off x="4553744" y="3297237"/>
            <a:ext cx="83344" cy="180181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3503073" y="2174655"/>
            <a:ext cx="2266710" cy="2266710"/>
          </a:xfrm>
          <a:prstGeom prst="ellipse">
            <a:avLst/>
          </a:prstGeom>
          <a:solidFill>
            <a:srgbClr val="006699"/>
          </a:solidFill>
        </p:spPr>
        <p:style>
          <a:lnRef idx="0">
            <a:schemeClr val="accent2"/>
          </a:lnRef>
          <a:fillRef idx="3">
            <a:schemeClr val="accent2"/>
          </a:fillRef>
          <a:effectRef idx="3">
            <a:schemeClr val="accent2"/>
          </a:effectRef>
          <a:fontRef idx="minor">
            <a:schemeClr val="lt1"/>
          </a:fontRef>
        </p:style>
        <p:txBody>
          <a:bodyPr anchor="ctr"/>
          <a:lstStyle/>
          <a:p>
            <a:pPr algn="ctr">
              <a:spcBef>
                <a:spcPts val="0"/>
              </a:spcBef>
              <a:defRPr/>
            </a:pPr>
            <a:r>
              <a:rPr lang="en-US" sz="1400" b="1" dirty="0">
                <a:solidFill>
                  <a:schemeClr val="bg1"/>
                </a:solidFill>
                <a:latin typeface="Arial" charset="0"/>
                <a:cs typeface="Arial" charset="0"/>
              </a:rPr>
              <a:t>IEA </a:t>
            </a:r>
          </a:p>
          <a:p>
            <a:pPr algn="ctr">
              <a:spcBef>
                <a:spcPts val="0"/>
              </a:spcBef>
              <a:defRPr/>
            </a:pPr>
            <a:r>
              <a:rPr lang="en-US" sz="1400" dirty="0">
                <a:solidFill>
                  <a:schemeClr val="bg1"/>
                </a:solidFill>
                <a:latin typeface="Arial" charset="0"/>
                <a:cs typeface="Arial" charset="0"/>
              </a:rPr>
              <a:t>International Energy Agency </a:t>
            </a:r>
          </a:p>
          <a:p>
            <a:pPr algn="ctr">
              <a:spcBef>
                <a:spcPts val="0"/>
              </a:spcBef>
              <a:defRPr/>
            </a:pPr>
            <a:r>
              <a:rPr lang="en-US" sz="900" i="1" dirty="0">
                <a:solidFill>
                  <a:schemeClr val="bg1"/>
                </a:solidFill>
                <a:latin typeface="Arial" charset="0"/>
                <a:cs typeface="Arial" charset="0"/>
              </a:rPr>
              <a:t>(Created by treaty in 1974, enabling Implementing </a:t>
            </a:r>
            <a:r>
              <a:rPr lang="en-US" sz="900" i="1" dirty="0" smtClean="0">
                <a:solidFill>
                  <a:schemeClr val="bg1"/>
                </a:solidFill>
                <a:latin typeface="Arial" charset="0"/>
                <a:cs typeface="Arial" charset="0"/>
              </a:rPr>
              <a:t>Agreements)</a:t>
            </a:r>
            <a:endParaRPr lang="en-US" sz="900" i="1" dirty="0">
              <a:solidFill>
                <a:schemeClr val="bg1"/>
              </a:solidFill>
              <a:latin typeface="Arial" charset="0"/>
              <a:cs typeface="Arial" charset="0"/>
            </a:endParaRPr>
          </a:p>
        </p:txBody>
      </p:sp>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3032" y="4415865"/>
            <a:ext cx="427462" cy="388743"/>
          </a:xfrm>
          <a:prstGeom prst="rect">
            <a:avLst/>
          </a:prstGeom>
        </p:spPr>
      </p:pic>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11976" y="5249458"/>
            <a:ext cx="396749" cy="345182"/>
          </a:xfrm>
          <a:prstGeom prst="rect">
            <a:avLst/>
          </a:prstGeom>
        </p:spPr>
      </p:pic>
      <p:pic>
        <p:nvPicPr>
          <p:cNvPr id="36" name="Picture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00752" y="4717013"/>
            <a:ext cx="372365" cy="339358"/>
          </a:xfrm>
          <a:prstGeom prst="rect">
            <a:avLst/>
          </a:prstGeom>
        </p:spPr>
      </p:pic>
    </p:spTree>
    <p:extLst>
      <p:ext uri="{BB962C8B-B14F-4D97-AF65-F5344CB8AC3E}">
        <p14:creationId xmlns:p14="http://schemas.microsoft.com/office/powerpoint/2010/main" val="3868674506"/>
      </p:ext>
    </p:extLst>
  </p:cSld>
  <p:clrMapOvr>
    <a:masterClrMapping/>
  </p:clrMapOvr>
  <p:transition>
    <p:strips dir="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Text Box 3"/>
          <p:cNvSpPr txBox="1">
            <a:spLocks noChangeArrowheads="1"/>
          </p:cNvSpPr>
          <p:nvPr/>
        </p:nvSpPr>
        <p:spPr bwMode="auto">
          <a:xfrm>
            <a:off x="165100" y="969963"/>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400" b="1" dirty="0">
                <a:solidFill>
                  <a:srgbClr val="006600"/>
                </a:solidFill>
                <a:latin typeface="Century Gothic" pitchFamily="34" charset="0"/>
              </a:rPr>
              <a:t>Europe</a:t>
            </a:r>
          </a:p>
        </p:txBody>
      </p:sp>
      <p:grpSp>
        <p:nvGrpSpPr>
          <p:cNvPr id="2" name="Group 73"/>
          <p:cNvGrpSpPr>
            <a:grpSpLocks/>
          </p:cNvGrpSpPr>
          <p:nvPr/>
        </p:nvGrpSpPr>
        <p:grpSpPr bwMode="auto">
          <a:xfrm>
            <a:off x="190500" y="5164138"/>
            <a:ext cx="8953500" cy="1047750"/>
            <a:chOff x="120" y="3253"/>
            <a:chExt cx="5640" cy="660"/>
          </a:xfrm>
        </p:grpSpPr>
        <p:sp>
          <p:nvSpPr>
            <p:cNvPr id="1088" name="Text Box 5"/>
            <p:cNvSpPr txBox="1">
              <a:spLocks noChangeArrowheads="1"/>
            </p:cNvSpPr>
            <p:nvPr/>
          </p:nvSpPr>
          <p:spPr bwMode="auto">
            <a:xfrm>
              <a:off x="384" y="3253"/>
              <a:ext cx="206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400" b="1">
                  <a:solidFill>
                    <a:srgbClr val="006600"/>
                  </a:solidFill>
                  <a:latin typeface="Century Gothic" pitchFamily="34" charset="0"/>
                </a:rPr>
                <a:t>Asia - Pacific</a:t>
              </a:r>
            </a:p>
          </p:txBody>
        </p:sp>
        <p:sp>
          <p:nvSpPr>
            <p:cNvPr id="1089" name="Text Box 12"/>
            <p:cNvSpPr txBox="1">
              <a:spLocks noChangeArrowheads="1"/>
            </p:cNvSpPr>
            <p:nvPr/>
          </p:nvSpPr>
          <p:spPr bwMode="auto">
            <a:xfrm>
              <a:off x="628" y="3588"/>
              <a:ext cx="835" cy="291"/>
            </a:xfrm>
            <a:prstGeom prst="rect">
              <a:avLst/>
            </a:prstGeom>
            <a:solidFill>
              <a:schemeClr val="accent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200" b="1" dirty="0">
                  <a:solidFill>
                    <a:srgbClr val="000000"/>
                  </a:solidFill>
                  <a:latin typeface="Century Gothic" pitchFamily="34" charset="0"/>
                </a:rPr>
                <a:t>Japan</a:t>
              </a:r>
            </a:p>
            <a:p>
              <a:r>
                <a:rPr lang="en-US" altLang="en-US" sz="1200" dirty="0" err="1" smtClean="0">
                  <a:solidFill>
                    <a:srgbClr val="000000"/>
                  </a:solidFill>
                  <a:latin typeface="Century Gothic" pitchFamily="34" charset="0"/>
                </a:rPr>
                <a:t>Ms</a:t>
              </a:r>
              <a:r>
                <a:rPr lang="en-US" altLang="en-US" sz="1200" dirty="0" smtClean="0">
                  <a:solidFill>
                    <a:srgbClr val="000000"/>
                  </a:solidFill>
                  <a:latin typeface="Century Gothic" pitchFamily="34" charset="0"/>
                </a:rPr>
                <a:t>  Hayasaka</a:t>
              </a:r>
              <a:endParaRPr lang="en-US" altLang="en-US" sz="1200" dirty="0">
                <a:solidFill>
                  <a:srgbClr val="000000"/>
                </a:solidFill>
                <a:latin typeface="Century Gothic" pitchFamily="34" charset="0"/>
              </a:endParaRPr>
            </a:p>
          </p:txBody>
        </p:sp>
        <p:pic>
          <p:nvPicPr>
            <p:cNvPr id="1090" name="Picture 13" descr="japa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2" y="3582"/>
              <a:ext cx="488" cy="31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91" name="Picture 14" descr="southkorea-tn - fla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34" y="3604"/>
              <a:ext cx="504"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2" name="Rectangle 15"/>
            <p:cNvSpPr>
              <a:spLocks noChangeArrowheads="1"/>
            </p:cNvSpPr>
            <p:nvPr/>
          </p:nvSpPr>
          <p:spPr bwMode="auto">
            <a:xfrm>
              <a:off x="1938" y="3583"/>
              <a:ext cx="1006" cy="330"/>
            </a:xfrm>
            <a:prstGeom prst="rect">
              <a:avLst/>
            </a:prstGeom>
            <a:solidFill>
              <a:schemeClr val="accent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dirty="0">
                  <a:solidFill>
                    <a:srgbClr val="000000"/>
                  </a:solidFill>
                  <a:latin typeface="Century Gothic" pitchFamily="34" charset="0"/>
                </a:rPr>
                <a:t>Korea</a:t>
              </a:r>
            </a:p>
            <a:p>
              <a:pPr eaLnBrk="1" hangingPunct="1"/>
              <a:r>
                <a:rPr lang="en-US" altLang="en-US" sz="1200" dirty="0" err="1">
                  <a:solidFill>
                    <a:srgbClr val="000000"/>
                  </a:solidFill>
                  <a:latin typeface="Century Gothic" pitchFamily="34" charset="0"/>
                </a:rPr>
                <a:t>Dr</a:t>
              </a:r>
              <a:r>
                <a:rPr lang="en-US" altLang="en-US" sz="1200" dirty="0">
                  <a:solidFill>
                    <a:srgbClr val="000000"/>
                  </a:solidFill>
                  <a:latin typeface="Century Gothic" pitchFamily="34" charset="0"/>
                </a:rPr>
                <a:t> </a:t>
              </a:r>
              <a:r>
                <a:rPr lang="en-US" altLang="en-US" sz="1200" dirty="0" smtClean="0">
                  <a:solidFill>
                    <a:srgbClr val="000000"/>
                  </a:solidFill>
                  <a:latin typeface="Century Gothic" pitchFamily="34" charset="0"/>
                </a:rPr>
                <a:t>Y. Shul</a:t>
              </a:r>
              <a:r>
                <a:rPr lang="en-US" altLang="en-US" sz="1600" dirty="0" smtClean="0">
                  <a:solidFill>
                    <a:srgbClr val="000000"/>
                  </a:solidFill>
                </a:rPr>
                <a:t> </a:t>
              </a:r>
              <a:endParaRPr lang="en-US" altLang="en-US" sz="1600" dirty="0">
                <a:solidFill>
                  <a:srgbClr val="000000"/>
                </a:solidFill>
              </a:endParaRPr>
            </a:p>
          </p:txBody>
        </p:sp>
        <p:grpSp>
          <p:nvGrpSpPr>
            <p:cNvPr id="1093" name="Group 16"/>
            <p:cNvGrpSpPr>
              <a:grpSpLocks/>
            </p:cNvGrpSpPr>
            <p:nvPr/>
          </p:nvGrpSpPr>
          <p:grpSpPr bwMode="auto">
            <a:xfrm>
              <a:off x="3072" y="3586"/>
              <a:ext cx="2688" cy="297"/>
              <a:chOff x="3072" y="3312"/>
              <a:chExt cx="2688" cy="297"/>
            </a:xfrm>
          </p:grpSpPr>
          <p:pic>
            <p:nvPicPr>
              <p:cNvPr id="1096" name="Picture 17" descr="Australia">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72" y="3328"/>
                <a:ext cx="384" cy="25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097" name="Text Box 18"/>
              <p:cNvSpPr txBox="1">
                <a:spLocks noChangeArrowheads="1"/>
              </p:cNvSpPr>
              <p:nvPr/>
            </p:nvSpPr>
            <p:spPr bwMode="auto">
              <a:xfrm>
                <a:off x="3456" y="3312"/>
                <a:ext cx="9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solidFill>
                      <a:srgbClr val="000000"/>
                    </a:solidFill>
                    <a:latin typeface="Century Gothic" pitchFamily="34" charset="0"/>
                  </a:rPr>
                  <a:t>Australia</a:t>
                </a:r>
              </a:p>
              <a:p>
                <a:pPr eaLnBrk="1" hangingPunct="1"/>
                <a:r>
                  <a:rPr lang="en-US" altLang="en-US" sz="1200">
                    <a:solidFill>
                      <a:srgbClr val="000000"/>
                    </a:solidFill>
                    <a:latin typeface="Century Gothic" pitchFamily="34" charset="0"/>
                  </a:rPr>
                  <a:t>Mr Chas. Thorn</a:t>
                </a:r>
                <a:endParaRPr lang="en-US" altLang="en-US" sz="1400">
                  <a:solidFill>
                    <a:srgbClr val="000000"/>
                  </a:solidFill>
                  <a:latin typeface="Century Gothic" pitchFamily="34" charset="0"/>
                </a:endParaRPr>
              </a:p>
            </p:txBody>
          </p:sp>
          <p:sp>
            <p:nvSpPr>
              <p:cNvPr id="1098" name="Rectangle 19"/>
              <p:cNvSpPr>
                <a:spLocks noChangeArrowheads="1"/>
              </p:cNvSpPr>
              <p:nvPr/>
            </p:nvSpPr>
            <p:spPr bwMode="auto">
              <a:xfrm>
                <a:off x="4800" y="3321"/>
                <a:ext cx="960" cy="288"/>
              </a:xfrm>
              <a:prstGeom prst="rect">
                <a:avLst/>
              </a:prstGeom>
              <a:solidFill>
                <a:schemeClr val="accent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solidFill>
                      <a:srgbClr val="000000"/>
                    </a:solidFill>
                    <a:latin typeface="Century Gothic" pitchFamily="34" charset="0"/>
                  </a:rPr>
                  <a:t>New Zealand</a:t>
                </a:r>
              </a:p>
              <a:p>
                <a:pPr eaLnBrk="1" hangingPunct="1"/>
                <a:r>
                  <a:rPr lang="en-US" altLang="en-US" sz="1200">
                    <a:solidFill>
                      <a:srgbClr val="000000"/>
                    </a:solidFill>
                    <a:latin typeface="Century Gothic" pitchFamily="34" charset="0"/>
                  </a:rPr>
                  <a:t>Dr J. Leaver</a:t>
                </a:r>
              </a:p>
            </p:txBody>
          </p:sp>
          <p:pic>
            <p:nvPicPr>
              <p:cNvPr id="43083" name="Picture 20" descr="nz"/>
              <p:cNvPicPr>
                <a:picLocks noChangeAspect="1" noChangeArrowheads="1"/>
              </p:cNvPicPr>
              <p:nvPr/>
            </p:nvPicPr>
            <p:blipFill>
              <a:blip r:embed="rId8" cstate="print"/>
              <a:srcRect/>
              <a:stretch>
                <a:fillRect/>
              </a:stretch>
            </p:blipFill>
            <p:spPr bwMode="auto">
              <a:xfrm>
                <a:off x="4416" y="3315"/>
                <a:ext cx="384" cy="266"/>
              </a:xfrm>
              <a:prstGeom prst="rect">
                <a:avLst/>
              </a:prstGeom>
              <a:noFill/>
              <a:ln w="9525">
                <a:solidFill>
                  <a:schemeClr val="bg1"/>
                </a:solidFill>
                <a:miter lim="800000"/>
                <a:headEnd/>
                <a:tailEnd/>
              </a:ln>
              <a:effectLst>
                <a:outerShdw dist="17961" dir="2700000" algn="ctr" rotWithShape="0">
                  <a:schemeClr val="bg2"/>
                </a:outerShdw>
              </a:effectLst>
            </p:spPr>
          </p:pic>
        </p:grpSp>
        <p:sp>
          <p:nvSpPr>
            <p:cNvPr id="1094" name="Text Box 21"/>
            <p:cNvSpPr txBox="1">
              <a:spLocks noChangeArrowheads="1"/>
            </p:cNvSpPr>
            <p:nvPr/>
          </p:nvSpPr>
          <p:spPr bwMode="auto">
            <a:xfrm>
              <a:off x="2832" y="3253"/>
              <a:ext cx="206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400" b="1">
                  <a:solidFill>
                    <a:srgbClr val="006600"/>
                  </a:solidFill>
                  <a:latin typeface="Century Gothic" pitchFamily="34" charset="0"/>
                </a:rPr>
                <a:t> Oceania</a:t>
              </a:r>
            </a:p>
          </p:txBody>
        </p:sp>
        <p:sp>
          <p:nvSpPr>
            <p:cNvPr id="1095" name="Line 23"/>
            <p:cNvSpPr>
              <a:spLocks noChangeShapeType="1"/>
            </p:cNvSpPr>
            <p:nvPr/>
          </p:nvSpPr>
          <p:spPr bwMode="auto">
            <a:xfrm>
              <a:off x="120" y="3292"/>
              <a:ext cx="5520" cy="0"/>
            </a:xfrm>
            <a:prstGeom prst="line">
              <a:avLst/>
            </a:prstGeom>
            <a:noFill/>
            <a:ln w="9525">
              <a:solidFill>
                <a:srgbClr val="006CAF"/>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sp>
        <p:nvSpPr>
          <p:cNvPr id="136216" name="Line 24"/>
          <p:cNvSpPr>
            <a:spLocks noChangeShapeType="1"/>
          </p:cNvSpPr>
          <p:nvPr/>
        </p:nvSpPr>
        <p:spPr bwMode="auto">
          <a:xfrm>
            <a:off x="4549775" y="4052888"/>
            <a:ext cx="31750" cy="2108200"/>
          </a:xfrm>
          <a:prstGeom prst="line">
            <a:avLst/>
          </a:prstGeom>
          <a:noFill/>
          <a:ln w="9525">
            <a:solidFill>
              <a:srgbClr val="006CAF"/>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nvGrpSpPr>
          <p:cNvPr id="4" name="Group 76"/>
          <p:cNvGrpSpPr>
            <a:grpSpLocks/>
          </p:cNvGrpSpPr>
          <p:nvPr/>
        </p:nvGrpSpPr>
        <p:grpSpPr bwMode="auto">
          <a:xfrm>
            <a:off x="2305050" y="679450"/>
            <a:ext cx="4437063" cy="461963"/>
            <a:chOff x="1452" y="428"/>
            <a:chExt cx="2795" cy="291"/>
          </a:xfrm>
        </p:grpSpPr>
        <p:pic>
          <p:nvPicPr>
            <p:cNvPr id="1083" name="Picture 26" descr="European Commission Fla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52" y="480"/>
              <a:ext cx="336" cy="207"/>
            </a:xfrm>
            <a:prstGeom prst="rect">
              <a:avLst/>
            </a:prstGeom>
            <a:solidFill>
              <a:schemeClr val="accent1"/>
            </a:solidFill>
            <a:ln w="9525">
              <a:solidFill>
                <a:schemeClr val="bg1"/>
              </a:solidFill>
              <a:miter lim="800000"/>
              <a:headEnd/>
              <a:tailEnd/>
            </a:ln>
          </p:spPr>
        </p:pic>
        <p:sp>
          <p:nvSpPr>
            <p:cNvPr id="1084" name="Text Box 27"/>
            <p:cNvSpPr txBox="1">
              <a:spLocks noChangeArrowheads="1"/>
            </p:cNvSpPr>
            <p:nvPr/>
          </p:nvSpPr>
          <p:spPr bwMode="auto">
            <a:xfrm>
              <a:off x="1788" y="430"/>
              <a:ext cx="1153" cy="288"/>
            </a:xfrm>
            <a:prstGeom prst="rect">
              <a:avLst/>
            </a:prstGeom>
            <a:solidFill>
              <a:schemeClr val="accent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200" b="1">
                  <a:solidFill>
                    <a:srgbClr val="000000"/>
                  </a:solidFill>
                  <a:latin typeface="Century Gothic" pitchFamily="34" charset="0"/>
                </a:rPr>
                <a:t>European Commission</a:t>
              </a:r>
            </a:p>
            <a:p>
              <a:r>
                <a:rPr lang="en-US" altLang="en-US" sz="1200">
                  <a:solidFill>
                    <a:srgbClr val="000000"/>
                  </a:solidFill>
                  <a:latin typeface="Century Gothic" pitchFamily="34" charset="0"/>
                </a:rPr>
                <a:t>Dr Marc Steen</a:t>
              </a:r>
            </a:p>
          </p:txBody>
        </p:sp>
        <p:grpSp>
          <p:nvGrpSpPr>
            <p:cNvPr id="1085" name="Group 9"/>
            <p:cNvGrpSpPr>
              <a:grpSpLocks/>
            </p:cNvGrpSpPr>
            <p:nvPr/>
          </p:nvGrpSpPr>
          <p:grpSpPr bwMode="auto">
            <a:xfrm>
              <a:off x="3324" y="468"/>
              <a:ext cx="192" cy="240"/>
              <a:chOff x="216" y="1736"/>
              <a:chExt cx="1112" cy="1120"/>
            </a:xfrm>
          </p:grpSpPr>
          <p:sp>
            <p:nvSpPr>
              <p:cNvPr id="1087" name="Rectangle 10"/>
              <p:cNvSpPr>
                <a:spLocks noChangeArrowheads="1"/>
              </p:cNvSpPr>
              <p:nvPr/>
            </p:nvSpPr>
            <p:spPr bwMode="auto">
              <a:xfrm>
                <a:off x="216" y="1736"/>
                <a:ext cx="1112" cy="11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l-GR" altLang="en-US" sz="1600">
                  <a:solidFill>
                    <a:srgbClr val="000000"/>
                  </a:solidFill>
                </a:endParaRPr>
              </a:p>
            </p:txBody>
          </p:sp>
          <p:graphicFrame>
            <p:nvGraphicFramePr>
              <p:cNvPr id="1026" name="Object 79"/>
              <p:cNvGraphicFramePr>
                <a:graphicFrameLocks noChangeAspect="1"/>
              </p:cNvGraphicFramePr>
              <p:nvPr/>
            </p:nvGraphicFramePr>
            <p:xfrm>
              <a:off x="242" y="1811"/>
              <a:ext cx="1064" cy="965"/>
            </p:xfrm>
            <a:graphic>
              <a:graphicData uri="http://schemas.openxmlformats.org/presentationml/2006/ole">
                <mc:AlternateContent xmlns:mc="http://schemas.openxmlformats.org/markup-compatibility/2006">
                  <mc:Choice xmlns:v="urn:schemas-microsoft-com:vml" Requires="v">
                    <p:oleObj spid="_x0000_s2121" name="Bitmap Image" r:id="rId10" imgW="4877481" imgH="4420217" progId="PBrush">
                      <p:embed/>
                    </p:oleObj>
                  </mc:Choice>
                  <mc:Fallback>
                    <p:oleObj name="Bitmap Image" r:id="rId10" imgW="4877481" imgH="4420217" progId="PBrush">
                      <p:embed/>
                      <p:pic>
                        <p:nvPicPr>
                          <p:cNvPr id="0" name="Picture 6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2" y="1811"/>
                            <a:ext cx="1064" cy="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086" name="Text Box 31"/>
            <p:cNvSpPr txBox="1">
              <a:spLocks noChangeArrowheads="1"/>
            </p:cNvSpPr>
            <p:nvPr/>
          </p:nvSpPr>
          <p:spPr bwMode="auto">
            <a:xfrm>
              <a:off x="3587" y="428"/>
              <a:ext cx="660" cy="291"/>
            </a:xfrm>
            <a:prstGeom prst="rect">
              <a:avLst/>
            </a:prstGeom>
            <a:solidFill>
              <a:schemeClr val="accent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200" b="1">
                  <a:solidFill>
                    <a:srgbClr val="000000"/>
                  </a:solidFill>
                  <a:latin typeface="Century Gothic" pitchFamily="34" charset="0"/>
                </a:rPr>
                <a:t>UNIDO (UN)</a:t>
              </a:r>
            </a:p>
            <a:p>
              <a:r>
                <a:rPr lang="en-US" altLang="en-US" sz="1200">
                  <a:solidFill>
                    <a:srgbClr val="000000"/>
                  </a:solidFill>
                  <a:latin typeface="Century Gothic" pitchFamily="34" charset="0"/>
                </a:rPr>
                <a:t>TBA</a:t>
              </a:r>
            </a:p>
          </p:txBody>
        </p:sp>
      </p:grpSp>
      <p:sp>
        <p:nvSpPr>
          <p:cNvPr id="136260" name="Rectangle 68"/>
          <p:cNvSpPr>
            <a:spLocks noChangeArrowheads="1"/>
          </p:cNvSpPr>
          <p:nvPr/>
        </p:nvSpPr>
        <p:spPr bwMode="auto">
          <a:xfrm>
            <a:off x="336550" y="6376988"/>
            <a:ext cx="84931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dirty="0">
                <a:solidFill>
                  <a:srgbClr val="006CAF"/>
                </a:solidFill>
                <a:latin typeface="Century Gothic" pitchFamily="34" charset="0"/>
              </a:rPr>
              <a:t> </a:t>
            </a:r>
            <a:r>
              <a:rPr lang="en-US" altLang="en-US" sz="2400" b="1" dirty="0">
                <a:solidFill>
                  <a:srgbClr val="006CAF"/>
                </a:solidFill>
                <a:latin typeface="Arial Narrow" pitchFamily="34" charset="0"/>
              </a:rPr>
              <a:t>20 Countries + </a:t>
            </a:r>
            <a:r>
              <a:rPr lang="en-US" altLang="en-US" sz="2400" b="1" dirty="0" smtClean="0">
                <a:solidFill>
                  <a:srgbClr val="006CAF"/>
                </a:solidFill>
                <a:latin typeface="Arial Narrow" pitchFamily="34" charset="0"/>
              </a:rPr>
              <a:t>European Commission + UN  </a:t>
            </a:r>
            <a:r>
              <a:rPr lang="en-US" altLang="en-US" sz="2400" b="1" dirty="0">
                <a:solidFill>
                  <a:srgbClr val="006CAF"/>
                </a:solidFill>
                <a:latin typeface="Arial Narrow" pitchFamily="34" charset="0"/>
              </a:rPr>
              <a:t>+ 3 Sponsors</a:t>
            </a:r>
          </a:p>
        </p:txBody>
      </p:sp>
      <p:sp>
        <p:nvSpPr>
          <p:cNvPr id="1032" name="Rectangle 70"/>
          <p:cNvSpPr>
            <a:spLocks noGrp="1" noChangeArrowheads="1"/>
          </p:cNvSpPr>
          <p:nvPr>
            <p:ph type="title"/>
          </p:nvPr>
        </p:nvSpPr>
        <p:spPr>
          <a:xfrm>
            <a:off x="280988" y="152400"/>
            <a:ext cx="8405812" cy="382588"/>
          </a:xfrm>
        </p:spPr>
        <p:txBody>
          <a:bodyPr/>
          <a:lstStyle/>
          <a:p>
            <a:pPr eaLnBrk="1" hangingPunct="1"/>
            <a:r>
              <a:rPr lang="en-US" altLang="en-US" dirty="0" smtClean="0"/>
              <a:t>IEA HIA Members - Executive Committee (October 2015)</a:t>
            </a:r>
          </a:p>
        </p:txBody>
      </p:sp>
      <p:grpSp>
        <p:nvGrpSpPr>
          <p:cNvPr id="8" name="Group 72"/>
          <p:cNvGrpSpPr>
            <a:grpSpLocks/>
          </p:cNvGrpSpPr>
          <p:nvPr/>
        </p:nvGrpSpPr>
        <p:grpSpPr bwMode="auto">
          <a:xfrm>
            <a:off x="4538663" y="4098925"/>
            <a:ext cx="4402137" cy="1052513"/>
            <a:chOff x="2859" y="2582"/>
            <a:chExt cx="2773" cy="663"/>
          </a:xfrm>
        </p:grpSpPr>
        <p:sp>
          <p:nvSpPr>
            <p:cNvPr id="1043" name="Text Box 4"/>
            <p:cNvSpPr txBox="1">
              <a:spLocks noChangeArrowheads="1"/>
            </p:cNvSpPr>
            <p:nvPr/>
          </p:nvSpPr>
          <p:spPr bwMode="auto">
            <a:xfrm>
              <a:off x="2866" y="2956"/>
              <a:ext cx="148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400" b="1">
                  <a:solidFill>
                    <a:srgbClr val="006600"/>
                  </a:solidFill>
                  <a:latin typeface="Century Gothic" pitchFamily="34" charset="0"/>
                </a:rPr>
                <a:t>North America</a:t>
              </a:r>
            </a:p>
          </p:txBody>
        </p:sp>
        <p:pic>
          <p:nvPicPr>
            <p:cNvPr id="1044" name="Picture 9" descr="United States"/>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342" y="2956"/>
              <a:ext cx="453" cy="28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45" name="Text Box 10"/>
            <p:cNvSpPr txBox="1">
              <a:spLocks noChangeArrowheads="1"/>
            </p:cNvSpPr>
            <p:nvPr/>
          </p:nvSpPr>
          <p:spPr bwMode="auto">
            <a:xfrm>
              <a:off x="4812" y="2954"/>
              <a:ext cx="718" cy="291"/>
            </a:xfrm>
            <a:prstGeom prst="rect">
              <a:avLst/>
            </a:prstGeom>
            <a:solidFill>
              <a:schemeClr val="accent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200" b="1">
                  <a:solidFill>
                    <a:srgbClr val="000000"/>
                  </a:solidFill>
                  <a:latin typeface="Century Gothic" pitchFamily="34" charset="0"/>
                </a:rPr>
                <a:t>United States</a:t>
              </a:r>
            </a:p>
            <a:p>
              <a:r>
                <a:rPr lang="en-US" altLang="en-US" sz="1200">
                  <a:solidFill>
                    <a:srgbClr val="000000"/>
                  </a:solidFill>
                  <a:latin typeface="Century Gothic" pitchFamily="34" charset="0"/>
                </a:rPr>
                <a:t>Dr  Eric Miller</a:t>
              </a:r>
            </a:p>
          </p:txBody>
        </p:sp>
        <p:sp>
          <p:nvSpPr>
            <p:cNvPr id="1046" name="Line 66"/>
            <p:cNvSpPr>
              <a:spLocks noChangeShapeType="1"/>
            </p:cNvSpPr>
            <p:nvPr/>
          </p:nvSpPr>
          <p:spPr bwMode="auto">
            <a:xfrm>
              <a:off x="2875" y="2901"/>
              <a:ext cx="2757" cy="0"/>
            </a:xfrm>
            <a:prstGeom prst="line">
              <a:avLst/>
            </a:prstGeom>
            <a:noFill/>
            <a:ln w="9525">
              <a:solidFill>
                <a:srgbClr val="006CAF"/>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1047" name="Text Box 4"/>
            <p:cNvSpPr txBox="1">
              <a:spLocks noChangeArrowheads="1"/>
            </p:cNvSpPr>
            <p:nvPr/>
          </p:nvSpPr>
          <p:spPr bwMode="auto">
            <a:xfrm>
              <a:off x="2859" y="2582"/>
              <a:ext cx="130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400" b="1">
                  <a:solidFill>
                    <a:srgbClr val="006600"/>
                  </a:solidFill>
                  <a:latin typeface="Century Gothic" pitchFamily="34" charset="0"/>
                </a:rPr>
                <a:t>Middle East</a:t>
              </a:r>
            </a:p>
          </p:txBody>
        </p:sp>
        <p:sp>
          <p:nvSpPr>
            <p:cNvPr id="1048" name="Text Box 8"/>
            <p:cNvSpPr txBox="1">
              <a:spLocks noChangeArrowheads="1"/>
            </p:cNvSpPr>
            <p:nvPr/>
          </p:nvSpPr>
          <p:spPr bwMode="auto">
            <a:xfrm>
              <a:off x="4811" y="2594"/>
              <a:ext cx="736" cy="291"/>
            </a:xfrm>
            <a:prstGeom prst="rect">
              <a:avLst/>
            </a:prstGeom>
            <a:solidFill>
              <a:schemeClr val="accent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200" b="1">
                  <a:solidFill>
                    <a:srgbClr val="000000"/>
                  </a:solidFill>
                  <a:latin typeface="Century Gothic" pitchFamily="34" charset="0"/>
                </a:rPr>
                <a:t>Israel</a:t>
              </a:r>
            </a:p>
            <a:p>
              <a:r>
                <a:rPr lang="en-US" altLang="en-US" sz="1200">
                  <a:solidFill>
                    <a:srgbClr val="000000"/>
                  </a:solidFill>
                  <a:latin typeface="Century Gothic" pitchFamily="34" charset="0"/>
                </a:rPr>
                <a:t>Dr Igor Derzy </a:t>
              </a:r>
            </a:p>
          </p:txBody>
        </p:sp>
        <p:pic>
          <p:nvPicPr>
            <p:cNvPr id="1049" name="Picture 1"/>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374" y="2603"/>
              <a:ext cx="380"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77"/>
          <p:cNvGrpSpPr>
            <a:grpSpLocks/>
          </p:cNvGrpSpPr>
          <p:nvPr/>
        </p:nvGrpSpPr>
        <p:grpSpPr bwMode="auto">
          <a:xfrm>
            <a:off x="141288" y="4098925"/>
            <a:ext cx="4451350" cy="1030288"/>
            <a:chOff x="89" y="2582"/>
            <a:chExt cx="2804" cy="649"/>
          </a:xfrm>
        </p:grpSpPr>
        <p:sp>
          <p:nvSpPr>
            <p:cNvPr id="1036" name="Text Box 8"/>
            <p:cNvSpPr txBox="1">
              <a:spLocks noChangeArrowheads="1"/>
            </p:cNvSpPr>
            <p:nvPr/>
          </p:nvSpPr>
          <p:spPr bwMode="auto">
            <a:xfrm>
              <a:off x="572" y="2921"/>
              <a:ext cx="874" cy="291"/>
            </a:xfrm>
            <a:prstGeom prst="rect">
              <a:avLst/>
            </a:prstGeom>
            <a:solidFill>
              <a:schemeClr val="accent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200" b="1">
                  <a:solidFill>
                    <a:srgbClr val="000000"/>
                  </a:solidFill>
                  <a:latin typeface="Century Gothic" pitchFamily="34" charset="0"/>
                </a:rPr>
                <a:t>NOW</a:t>
              </a:r>
            </a:p>
            <a:p>
              <a:r>
                <a:rPr lang="en-US" altLang="en-US" sz="1200">
                  <a:solidFill>
                    <a:srgbClr val="000000"/>
                  </a:solidFill>
                  <a:latin typeface="Century Gothic" pitchFamily="34" charset="0"/>
                </a:rPr>
                <a:t>Dr Klaus Bonhoff</a:t>
              </a:r>
            </a:p>
          </p:txBody>
        </p:sp>
        <p:sp>
          <p:nvSpPr>
            <p:cNvPr id="1037" name="Text Box 8"/>
            <p:cNvSpPr txBox="1">
              <a:spLocks noChangeArrowheads="1"/>
            </p:cNvSpPr>
            <p:nvPr/>
          </p:nvSpPr>
          <p:spPr bwMode="auto">
            <a:xfrm>
              <a:off x="1829" y="2587"/>
              <a:ext cx="908" cy="291"/>
            </a:xfrm>
            <a:prstGeom prst="rect">
              <a:avLst/>
            </a:prstGeom>
            <a:solidFill>
              <a:schemeClr val="accent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200" b="1">
                  <a:solidFill>
                    <a:srgbClr val="000000"/>
                  </a:solidFill>
                  <a:latin typeface="Century Gothic" pitchFamily="34" charset="0"/>
                </a:rPr>
                <a:t>IA Hysafe</a:t>
              </a:r>
            </a:p>
            <a:p>
              <a:r>
                <a:rPr lang="en-US" altLang="en-US" sz="1200">
                  <a:solidFill>
                    <a:srgbClr val="000000"/>
                  </a:solidFill>
                  <a:latin typeface="Century Gothic" pitchFamily="34" charset="0"/>
                </a:rPr>
                <a:t>Dr A. Tchouvelev</a:t>
              </a:r>
            </a:p>
          </p:txBody>
        </p:sp>
        <p:pic>
          <p:nvPicPr>
            <p:cNvPr id="1038" name="Picture 2"/>
            <p:cNvPicPr>
              <a:picLocks noChangeAspect="1"/>
            </p:cNvPicPr>
            <p:nvPr/>
          </p:nvPicPr>
          <p:blipFill>
            <a:blip r:embed="rId14" cstate="print">
              <a:extLst>
                <a:ext uri="{28A0092B-C50C-407E-A947-70E740481C1C}">
                  <a14:useLocalDpi xmlns:a14="http://schemas.microsoft.com/office/drawing/2010/main" val="0"/>
                </a:ext>
              </a:extLst>
            </a:blip>
            <a:srcRect b="17995"/>
            <a:stretch>
              <a:fillRect/>
            </a:stretch>
          </p:blipFill>
          <p:spPr bwMode="auto">
            <a:xfrm>
              <a:off x="1204" y="2626"/>
              <a:ext cx="518"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9" name="Text Box 4"/>
            <p:cNvSpPr txBox="1">
              <a:spLocks noChangeArrowheads="1"/>
            </p:cNvSpPr>
            <p:nvPr/>
          </p:nvSpPr>
          <p:spPr bwMode="auto">
            <a:xfrm>
              <a:off x="114" y="2582"/>
              <a:ext cx="98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400" b="1">
                  <a:solidFill>
                    <a:srgbClr val="006600"/>
                  </a:solidFill>
                  <a:latin typeface="Century Gothic" pitchFamily="34" charset="0"/>
                </a:rPr>
                <a:t>Sponsors</a:t>
              </a:r>
            </a:p>
          </p:txBody>
        </p:sp>
        <p:sp>
          <p:nvSpPr>
            <p:cNvPr id="1040" name="Text Box 8"/>
            <p:cNvSpPr txBox="1">
              <a:spLocks noChangeArrowheads="1"/>
            </p:cNvSpPr>
            <p:nvPr/>
          </p:nvSpPr>
          <p:spPr bwMode="auto">
            <a:xfrm>
              <a:off x="1848" y="2938"/>
              <a:ext cx="1045" cy="291"/>
            </a:xfrm>
            <a:prstGeom prst="rect">
              <a:avLst/>
            </a:prstGeom>
            <a:solidFill>
              <a:schemeClr val="accent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200" b="1">
                  <a:solidFill>
                    <a:srgbClr val="000000"/>
                  </a:solidFill>
                  <a:latin typeface="Century Gothic" pitchFamily="34" charset="0"/>
                </a:rPr>
                <a:t>Shell</a:t>
              </a:r>
            </a:p>
            <a:p>
              <a:r>
                <a:rPr lang="en-US" altLang="en-US" sz="1200">
                  <a:solidFill>
                    <a:srgbClr val="000000"/>
                  </a:solidFill>
                  <a:latin typeface="Century Gothic" pitchFamily="34" charset="0"/>
                </a:rPr>
                <a:t>Dr Gert Jan Kramer</a:t>
              </a:r>
            </a:p>
          </p:txBody>
        </p:sp>
        <p:pic>
          <p:nvPicPr>
            <p:cNvPr id="1041" name="Picture 3"/>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536" y="2968"/>
              <a:ext cx="284"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2" name="Picture 4"/>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9" y="2966"/>
              <a:ext cx="51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4"/>
          <p:cNvGrpSpPr/>
          <p:nvPr/>
        </p:nvGrpSpPr>
        <p:grpSpPr>
          <a:xfrm>
            <a:off x="190500" y="1200150"/>
            <a:ext cx="8801102" cy="2855913"/>
            <a:chOff x="190500" y="1200150"/>
            <a:chExt cx="8801102" cy="2855913"/>
          </a:xfrm>
        </p:grpSpPr>
        <p:grpSp>
          <p:nvGrpSpPr>
            <p:cNvPr id="6" name="Group 75"/>
            <p:cNvGrpSpPr>
              <a:grpSpLocks/>
            </p:cNvGrpSpPr>
            <p:nvPr/>
          </p:nvGrpSpPr>
          <p:grpSpPr bwMode="auto">
            <a:xfrm>
              <a:off x="190500" y="1200150"/>
              <a:ext cx="8801102" cy="2855913"/>
              <a:chOff x="120" y="756"/>
              <a:chExt cx="5544" cy="1799"/>
            </a:xfrm>
          </p:grpSpPr>
          <p:sp>
            <p:nvSpPr>
              <p:cNvPr id="1050" name="Line 67"/>
              <p:cNvSpPr>
                <a:spLocks noChangeShapeType="1"/>
              </p:cNvSpPr>
              <p:nvPr/>
            </p:nvSpPr>
            <p:spPr bwMode="auto">
              <a:xfrm flipV="1">
                <a:off x="1463" y="756"/>
                <a:ext cx="4153" cy="0"/>
              </a:xfrm>
              <a:prstGeom prst="line">
                <a:avLst/>
              </a:prstGeom>
              <a:noFill/>
              <a:ln w="9525">
                <a:solidFill>
                  <a:srgbClr val="006CAF"/>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nvGrpSpPr>
              <p:cNvPr id="1051" name="Group 71"/>
              <p:cNvGrpSpPr>
                <a:grpSpLocks/>
              </p:cNvGrpSpPr>
              <p:nvPr/>
            </p:nvGrpSpPr>
            <p:grpSpPr bwMode="auto">
              <a:xfrm>
                <a:off x="120" y="788"/>
                <a:ext cx="5544" cy="1767"/>
                <a:chOff x="120" y="788"/>
                <a:chExt cx="5544" cy="1767"/>
              </a:xfrm>
            </p:grpSpPr>
            <p:sp>
              <p:nvSpPr>
                <p:cNvPr id="1052" name="Text Box 33"/>
                <p:cNvSpPr txBox="1">
                  <a:spLocks noChangeArrowheads="1"/>
                </p:cNvSpPr>
                <p:nvPr/>
              </p:nvSpPr>
              <p:spPr bwMode="auto">
                <a:xfrm>
                  <a:off x="720" y="1814"/>
                  <a:ext cx="982" cy="291"/>
                </a:xfrm>
                <a:prstGeom prst="rect">
                  <a:avLst/>
                </a:prstGeom>
                <a:solidFill>
                  <a:schemeClr val="accent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200" b="1">
                      <a:solidFill>
                        <a:srgbClr val="000000"/>
                      </a:solidFill>
                      <a:latin typeface="Century Gothic" pitchFamily="34" charset="0"/>
                    </a:rPr>
                    <a:t>Italy</a:t>
                  </a:r>
                </a:p>
                <a:p>
                  <a:r>
                    <a:rPr lang="en-US" altLang="en-US" sz="1200">
                      <a:solidFill>
                        <a:srgbClr val="000000"/>
                      </a:solidFill>
                      <a:latin typeface="Century Gothic" pitchFamily="34" charset="0"/>
                    </a:rPr>
                    <a:t>Dr Angelo Moreno</a:t>
                  </a:r>
                </a:p>
              </p:txBody>
            </p:sp>
            <p:pic>
              <p:nvPicPr>
                <p:cNvPr id="1053" name="Picture 34" descr="it"/>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68" y="1828"/>
                  <a:ext cx="432" cy="288"/>
                </a:xfrm>
                <a:prstGeom prst="rect">
                  <a:avLst/>
                </a:prstGeom>
                <a:solidFill>
                  <a:schemeClr val="accent1"/>
                </a:solidFill>
                <a:ln w="9525">
                  <a:solidFill>
                    <a:schemeClr val="bg1"/>
                  </a:solidFill>
                  <a:miter lim="800000"/>
                  <a:headEnd/>
                  <a:tailEnd/>
                </a:ln>
              </p:spPr>
            </p:pic>
            <p:sp>
              <p:nvSpPr>
                <p:cNvPr id="1055" name="Text Box 36"/>
                <p:cNvSpPr txBox="1">
                  <a:spLocks noChangeArrowheads="1"/>
                </p:cNvSpPr>
                <p:nvPr/>
              </p:nvSpPr>
              <p:spPr bwMode="auto">
                <a:xfrm>
                  <a:off x="4397" y="1136"/>
                  <a:ext cx="992" cy="291"/>
                </a:xfrm>
                <a:prstGeom prst="rect">
                  <a:avLst/>
                </a:prstGeom>
                <a:solidFill>
                  <a:schemeClr val="accent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200" b="1" dirty="0">
                      <a:solidFill>
                        <a:srgbClr val="000000"/>
                      </a:solidFill>
                      <a:latin typeface="Century Gothic" pitchFamily="34" charset="0"/>
                    </a:rPr>
                    <a:t> </a:t>
                  </a:r>
                  <a:r>
                    <a:rPr lang="en-US" altLang="en-US" sz="1200" b="1" dirty="0" smtClean="0">
                      <a:solidFill>
                        <a:srgbClr val="000000"/>
                      </a:solidFill>
                      <a:latin typeface="Century Gothic" pitchFamily="34" charset="0"/>
                    </a:rPr>
                    <a:t>Belgium</a:t>
                  </a:r>
                  <a:endParaRPr lang="en-US" altLang="en-US" sz="1200" b="1" dirty="0">
                    <a:solidFill>
                      <a:srgbClr val="000000"/>
                    </a:solidFill>
                    <a:latin typeface="Century Gothic" pitchFamily="34" charset="0"/>
                  </a:endParaRPr>
                </a:p>
                <a:p>
                  <a:r>
                    <a:rPr lang="en-US" altLang="en-US" sz="1200" dirty="0">
                      <a:solidFill>
                        <a:srgbClr val="000000"/>
                      </a:solidFill>
                      <a:latin typeface="Century Gothic" pitchFamily="34" charset="0"/>
                    </a:rPr>
                    <a:t> </a:t>
                  </a:r>
                  <a:r>
                    <a:rPr lang="en-US" altLang="en-US" sz="1200" dirty="0" err="1" smtClean="0">
                      <a:solidFill>
                        <a:srgbClr val="000000"/>
                      </a:solidFill>
                      <a:latin typeface="Century Gothic" pitchFamily="34" charset="0"/>
                    </a:rPr>
                    <a:t>Mr</a:t>
                  </a:r>
                  <a:r>
                    <a:rPr lang="en-US" altLang="en-US" sz="1200" dirty="0" smtClean="0">
                      <a:solidFill>
                        <a:srgbClr val="000000"/>
                      </a:solidFill>
                      <a:latin typeface="Century Gothic" pitchFamily="34" charset="0"/>
                    </a:rPr>
                    <a:t> </a:t>
                  </a:r>
                  <a:r>
                    <a:rPr lang="en-US" altLang="en-US" sz="1200" dirty="0" err="1" smtClean="0">
                      <a:solidFill>
                        <a:srgbClr val="000000"/>
                      </a:solidFill>
                      <a:latin typeface="Century Gothic" pitchFamily="34" charset="0"/>
                    </a:rPr>
                    <a:t>Adwin</a:t>
                  </a:r>
                  <a:r>
                    <a:rPr lang="en-US" altLang="en-US" sz="1200" dirty="0" smtClean="0">
                      <a:solidFill>
                        <a:srgbClr val="000000"/>
                      </a:solidFill>
                      <a:latin typeface="Century Gothic" pitchFamily="34" charset="0"/>
                    </a:rPr>
                    <a:t> Martens</a:t>
                  </a:r>
                  <a:endParaRPr lang="en-US" altLang="en-US" sz="1200" dirty="0">
                    <a:solidFill>
                      <a:srgbClr val="000000"/>
                    </a:solidFill>
                    <a:latin typeface="Century Gothic" pitchFamily="34" charset="0"/>
                  </a:endParaRPr>
                </a:p>
              </p:txBody>
            </p:sp>
            <p:pic>
              <p:nvPicPr>
                <p:cNvPr id="1056" name="Picture 37" descr="Lithuania"/>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124" y="1484"/>
                  <a:ext cx="420" cy="282"/>
                </a:xfrm>
                <a:prstGeom prst="rect">
                  <a:avLst/>
                </a:prstGeom>
                <a:solidFill>
                  <a:schemeClr val="accent1"/>
                </a:solidFill>
                <a:ln w="9525">
                  <a:solidFill>
                    <a:schemeClr val="bg1"/>
                  </a:solidFill>
                  <a:miter lim="800000"/>
                  <a:headEnd/>
                  <a:tailEnd/>
                </a:ln>
              </p:spPr>
            </p:pic>
            <p:sp>
              <p:nvSpPr>
                <p:cNvPr id="1057" name="Text Box 38"/>
                <p:cNvSpPr txBox="1">
                  <a:spLocks noChangeArrowheads="1"/>
                </p:cNvSpPr>
                <p:nvPr/>
              </p:nvSpPr>
              <p:spPr bwMode="auto">
                <a:xfrm>
                  <a:off x="2666" y="1474"/>
                  <a:ext cx="743" cy="291"/>
                </a:xfrm>
                <a:prstGeom prst="rect">
                  <a:avLst/>
                </a:prstGeom>
                <a:solidFill>
                  <a:schemeClr val="accent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200" b="1">
                      <a:solidFill>
                        <a:srgbClr val="000000"/>
                      </a:solidFill>
                      <a:latin typeface="Century Gothic" pitchFamily="34" charset="0"/>
                    </a:rPr>
                    <a:t>Lithuania</a:t>
                  </a:r>
                </a:p>
                <a:p>
                  <a:r>
                    <a:rPr lang="en-US" altLang="en-US" sz="1200">
                      <a:solidFill>
                        <a:srgbClr val="000000"/>
                      </a:solidFill>
                      <a:latin typeface="Century Gothic" pitchFamily="34" charset="0"/>
                    </a:rPr>
                    <a:t>Dr R. Urbonas</a:t>
                  </a:r>
                </a:p>
              </p:txBody>
            </p:sp>
            <p:pic>
              <p:nvPicPr>
                <p:cNvPr id="1058" name="Picture 39" descr="f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854" y="804"/>
                  <a:ext cx="432" cy="287"/>
                </a:xfrm>
                <a:prstGeom prst="rect">
                  <a:avLst/>
                </a:prstGeom>
                <a:solidFill>
                  <a:schemeClr val="accent1"/>
                </a:solidFill>
                <a:ln w="9525">
                  <a:solidFill>
                    <a:schemeClr val="bg1"/>
                  </a:solidFill>
                  <a:miter lim="800000"/>
                  <a:headEnd/>
                  <a:tailEnd/>
                </a:ln>
              </p:spPr>
            </p:pic>
            <p:pic>
              <p:nvPicPr>
                <p:cNvPr id="1059" name="Picture 40" descr="the Netherlands"/>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120" y="2170"/>
                  <a:ext cx="470" cy="29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60" name="Text Box 41"/>
                <p:cNvSpPr txBox="1">
                  <a:spLocks noChangeArrowheads="1"/>
                </p:cNvSpPr>
                <p:nvPr/>
              </p:nvSpPr>
              <p:spPr bwMode="auto">
                <a:xfrm>
                  <a:off x="2664" y="2165"/>
                  <a:ext cx="870" cy="291"/>
                </a:xfrm>
                <a:prstGeom prst="rect">
                  <a:avLst/>
                </a:prstGeom>
                <a:solidFill>
                  <a:schemeClr val="accent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200" b="1" dirty="0">
                      <a:solidFill>
                        <a:srgbClr val="000000"/>
                      </a:solidFill>
                      <a:latin typeface="Century Gothic" pitchFamily="34" charset="0"/>
                    </a:rPr>
                    <a:t>The Netherlands</a:t>
                  </a:r>
                </a:p>
                <a:p>
                  <a:r>
                    <a:rPr lang="en-US" altLang="en-US" sz="1200" dirty="0" err="1" smtClean="0">
                      <a:solidFill>
                        <a:srgbClr val="000000"/>
                      </a:solidFill>
                      <a:latin typeface="Century Gothic" pitchFamily="34" charset="0"/>
                    </a:rPr>
                    <a:t>Dr</a:t>
                  </a:r>
                  <a:r>
                    <a:rPr lang="en-US" altLang="en-US" sz="1200" dirty="0" smtClean="0">
                      <a:solidFill>
                        <a:srgbClr val="000000"/>
                      </a:solidFill>
                      <a:latin typeface="Century Gothic" pitchFamily="34" charset="0"/>
                    </a:rPr>
                    <a:t> </a:t>
                  </a:r>
                  <a:r>
                    <a:rPr lang="en-US" altLang="en-US" sz="1200" dirty="0">
                      <a:solidFill>
                        <a:srgbClr val="000000"/>
                      </a:solidFill>
                      <a:latin typeface="Century Gothic" pitchFamily="34" charset="0"/>
                    </a:rPr>
                    <a:t>Evert Everts</a:t>
                  </a:r>
                </a:p>
              </p:txBody>
            </p:sp>
            <p:sp>
              <p:nvSpPr>
                <p:cNvPr id="1061" name="Rectangle 42"/>
                <p:cNvSpPr>
                  <a:spLocks noChangeArrowheads="1"/>
                </p:cNvSpPr>
                <p:nvPr/>
              </p:nvSpPr>
              <p:spPr bwMode="auto">
                <a:xfrm>
                  <a:off x="4397" y="788"/>
                  <a:ext cx="1209" cy="291"/>
                </a:xfrm>
                <a:prstGeom prst="rect">
                  <a:avLst/>
                </a:prstGeom>
                <a:solidFill>
                  <a:schemeClr val="accent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solidFill>
                        <a:srgbClr val="000000"/>
                      </a:solidFill>
                      <a:latin typeface="Century Gothic" pitchFamily="34" charset="0"/>
                    </a:rPr>
                    <a:t>France</a:t>
                  </a:r>
                </a:p>
                <a:p>
                  <a:pPr eaLnBrk="1" hangingPunct="1"/>
                  <a:r>
                    <a:rPr lang="en-US" altLang="en-US" sz="1200">
                      <a:solidFill>
                        <a:srgbClr val="000000"/>
                      </a:solidFill>
                      <a:latin typeface="Century Gothic" pitchFamily="34" charset="0"/>
                    </a:rPr>
                    <a:t>Mr Paul Lucchese</a:t>
                  </a:r>
                  <a:endParaRPr lang="nb-NO" altLang="en-US" sz="1200">
                    <a:solidFill>
                      <a:srgbClr val="000000"/>
                    </a:solidFill>
                    <a:latin typeface="Century Gothic" pitchFamily="34" charset="0"/>
                  </a:endParaRPr>
                </a:p>
              </p:txBody>
            </p:sp>
            <p:sp>
              <p:nvSpPr>
                <p:cNvPr id="1062" name="Rectangle 43"/>
                <p:cNvSpPr>
                  <a:spLocks noChangeArrowheads="1"/>
                </p:cNvSpPr>
                <p:nvPr/>
              </p:nvSpPr>
              <p:spPr bwMode="auto">
                <a:xfrm>
                  <a:off x="2666" y="1112"/>
                  <a:ext cx="960" cy="290"/>
                </a:xfrm>
                <a:prstGeom prst="rect">
                  <a:avLst/>
                </a:prstGeom>
                <a:solidFill>
                  <a:schemeClr val="accent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solidFill>
                        <a:srgbClr val="000000"/>
                      </a:solidFill>
                      <a:latin typeface="Century Gothic" pitchFamily="34" charset="0"/>
                    </a:rPr>
                    <a:t>Greece</a:t>
                  </a:r>
                </a:p>
                <a:p>
                  <a:pPr eaLnBrk="1" hangingPunct="1"/>
                  <a:r>
                    <a:rPr lang="en-US" altLang="en-US" sz="1200">
                      <a:solidFill>
                        <a:srgbClr val="000000"/>
                      </a:solidFill>
                      <a:latin typeface="Century Gothic" pitchFamily="34" charset="0"/>
                    </a:rPr>
                    <a:t>Dr Elli Varkaraki</a:t>
                  </a:r>
                </a:p>
              </p:txBody>
            </p:sp>
            <p:pic>
              <p:nvPicPr>
                <p:cNvPr id="1063" name="Picture 44" descr="Germany. International Energy Agency"/>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68" y="1466"/>
                  <a:ext cx="480"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4" name="Text Box 45"/>
                <p:cNvSpPr txBox="1">
                  <a:spLocks noChangeArrowheads="1"/>
                </p:cNvSpPr>
                <p:nvPr/>
              </p:nvSpPr>
              <p:spPr bwMode="auto">
                <a:xfrm>
                  <a:off x="720" y="1454"/>
                  <a:ext cx="91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b="1">
                      <a:solidFill>
                        <a:srgbClr val="000000"/>
                      </a:solidFill>
                      <a:latin typeface="Century Gothic" pitchFamily="34" charset="0"/>
                    </a:rPr>
                    <a:t>Germany</a:t>
                  </a:r>
                </a:p>
                <a:p>
                  <a:pPr eaLnBrk="1" hangingPunct="1"/>
                  <a:r>
                    <a:rPr lang="en-US" altLang="en-US" sz="1200">
                      <a:solidFill>
                        <a:srgbClr val="000000"/>
                      </a:solidFill>
                      <a:latin typeface="Century Gothic" pitchFamily="34" charset="0"/>
                    </a:rPr>
                    <a:t>Mr J.-F. Hake</a:t>
                  </a:r>
                </a:p>
              </p:txBody>
            </p:sp>
            <p:pic>
              <p:nvPicPr>
                <p:cNvPr id="1065" name="Picture 46" descr="Greece. International Energy Agency"/>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112" y="1132"/>
                  <a:ext cx="480"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6" name="Rectangle 47"/>
                <p:cNvSpPr>
                  <a:spLocks noChangeArrowheads="1"/>
                </p:cNvSpPr>
                <p:nvPr/>
              </p:nvSpPr>
              <p:spPr bwMode="auto">
                <a:xfrm>
                  <a:off x="720" y="1100"/>
                  <a:ext cx="893" cy="407"/>
                </a:xfrm>
                <a:prstGeom prst="rect">
                  <a:avLst/>
                </a:prstGeom>
                <a:solidFill>
                  <a:schemeClr val="accent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200" b="1" dirty="0">
                      <a:solidFill>
                        <a:srgbClr val="000000"/>
                      </a:solidFill>
                      <a:latin typeface="Century Gothic" pitchFamily="34" charset="0"/>
                    </a:rPr>
                    <a:t>Denmark</a:t>
                  </a:r>
                </a:p>
                <a:p>
                  <a:r>
                    <a:rPr lang="nl-NL" altLang="en-US" sz="1200" dirty="0">
                      <a:solidFill>
                        <a:srgbClr val="000000"/>
                      </a:solidFill>
                      <a:latin typeface="Century Gothic" pitchFamily="34" charset="0"/>
                    </a:rPr>
                    <a:t>Mr Jan Jensen</a:t>
                  </a:r>
                </a:p>
                <a:p>
                  <a:endParaRPr lang="nl-NL" altLang="en-US" sz="1200" dirty="0">
                    <a:solidFill>
                      <a:srgbClr val="000000"/>
                    </a:solidFill>
                    <a:latin typeface="Century Gothic" pitchFamily="34" charset="0"/>
                  </a:endParaRPr>
                </a:p>
              </p:txBody>
            </p:sp>
            <p:sp>
              <p:nvSpPr>
                <p:cNvPr id="1067" name="Rectangle 49"/>
                <p:cNvSpPr>
                  <a:spLocks noChangeArrowheads="1"/>
                </p:cNvSpPr>
                <p:nvPr/>
              </p:nvSpPr>
              <p:spPr bwMode="auto">
                <a:xfrm>
                  <a:off x="168" y="1132"/>
                  <a:ext cx="432" cy="270"/>
                </a:xfrm>
                <a:prstGeom prst="rect">
                  <a:avLst/>
                </a:prstGeom>
                <a:solidFill>
                  <a:srgbClr val="DA251D"/>
                </a:solidFill>
                <a:ln w="9525">
                  <a:solidFill>
                    <a:schemeClr val="bg1"/>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sz="1600">
                    <a:solidFill>
                      <a:srgbClr val="000000"/>
                    </a:solidFill>
                  </a:endParaRPr>
                </a:p>
              </p:txBody>
            </p:sp>
            <p:sp>
              <p:nvSpPr>
                <p:cNvPr id="1068" name="Freeform 50"/>
                <p:cNvSpPr>
                  <a:spLocks/>
                </p:cNvSpPr>
                <p:nvPr/>
              </p:nvSpPr>
              <p:spPr bwMode="auto">
                <a:xfrm>
                  <a:off x="168" y="1148"/>
                  <a:ext cx="432" cy="270"/>
                </a:xfrm>
                <a:custGeom>
                  <a:avLst/>
                  <a:gdLst>
                    <a:gd name="T0" fmla="*/ 5450353 w 367"/>
                    <a:gd name="T1" fmla="*/ 0 h 232"/>
                    <a:gd name="T2" fmla="*/ 5450353 w 367"/>
                    <a:gd name="T3" fmla="*/ 4466633 h 232"/>
                    <a:gd name="T4" fmla="*/ 0 w 367"/>
                    <a:gd name="T5" fmla="*/ 4466633 h 232"/>
                    <a:gd name="T6" fmla="*/ 0 w 367"/>
                    <a:gd name="T7" fmla="*/ 5851287 h 232"/>
                    <a:gd name="T8" fmla="*/ 5450353 w 367"/>
                    <a:gd name="T9" fmla="*/ 5851287 h 232"/>
                    <a:gd name="T10" fmla="*/ 5450353 w 367"/>
                    <a:gd name="T11" fmla="*/ 10362602 h 232"/>
                    <a:gd name="T12" fmla="*/ 7630514 w 367"/>
                    <a:gd name="T13" fmla="*/ 10362602 h 232"/>
                    <a:gd name="T14" fmla="*/ 7630514 w 367"/>
                    <a:gd name="T15" fmla="*/ 5851287 h 232"/>
                    <a:gd name="T16" fmla="*/ 21055612 w 367"/>
                    <a:gd name="T17" fmla="*/ 5851287 h 232"/>
                    <a:gd name="T18" fmla="*/ 21055612 w 367"/>
                    <a:gd name="T19" fmla="*/ 4466633 h 232"/>
                    <a:gd name="T20" fmla="*/ 7630514 w 367"/>
                    <a:gd name="T21" fmla="*/ 4466633 h 232"/>
                    <a:gd name="T22" fmla="*/ 7630514 w 367"/>
                    <a:gd name="T23" fmla="*/ 0 h 232"/>
                    <a:gd name="T24" fmla="*/ 5450353 w 367"/>
                    <a:gd name="T25" fmla="*/ 0 h 2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7"/>
                    <a:gd name="T40" fmla="*/ 0 h 232"/>
                    <a:gd name="T41" fmla="*/ 367 w 367"/>
                    <a:gd name="T42" fmla="*/ 232 h 2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7" h="232">
                      <a:moveTo>
                        <a:pt x="95" y="0"/>
                      </a:moveTo>
                      <a:lnTo>
                        <a:pt x="95" y="100"/>
                      </a:lnTo>
                      <a:lnTo>
                        <a:pt x="0" y="100"/>
                      </a:lnTo>
                      <a:lnTo>
                        <a:pt x="0" y="131"/>
                      </a:lnTo>
                      <a:lnTo>
                        <a:pt x="95" y="131"/>
                      </a:lnTo>
                      <a:lnTo>
                        <a:pt x="95" y="232"/>
                      </a:lnTo>
                      <a:lnTo>
                        <a:pt x="133" y="232"/>
                      </a:lnTo>
                      <a:lnTo>
                        <a:pt x="133" y="131"/>
                      </a:lnTo>
                      <a:lnTo>
                        <a:pt x="367" y="131"/>
                      </a:lnTo>
                      <a:lnTo>
                        <a:pt x="367" y="100"/>
                      </a:lnTo>
                      <a:lnTo>
                        <a:pt x="133" y="100"/>
                      </a:lnTo>
                      <a:lnTo>
                        <a:pt x="133" y="0"/>
                      </a:lnTo>
                      <a:lnTo>
                        <a:pt x="95" y="0"/>
                      </a:lnTo>
                      <a:close/>
                    </a:path>
                  </a:pathLst>
                </a:custGeom>
                <a:solidFill>
                  <a:srgbClr val="FFFFFF"/>
                </a:solidFill>
                <a:ln w="9525">
                  <a:solidFill>
                    <a:schemeClr val="bg1"/>
                  </a:solidFill>
                  <a:round/>
                  <a:headEnd/>
                  <a:tailEnd/>
                </a:ln>
              </p:spPr>
              <p:txBody>
                <a:bodyPr/>
                <a:lstStyle/>
                <a:p>
                  <a:endParaRPr lang="en-US"/>
                </a:p>
              </p:txBody>
            </p:sp>
            <p:sp>
              <p:nvSpPr>
                <p:cNvPr id="1069" name="Rectangle 51"/>
                <p:cNvSpPr>
                  <a:spLocks noChangeArrowheads="1"/>
                </p:cNvSpPr>
                <p:nvPr/>
              </p:nvSpPr>
              <p:spPr bwMode="auto">
                <a:xfrm>
                  <a:off x="168" y="1132"/>
                  <a:ext cx="432" cy="270"/>
                </a:xfrm>
                <a:prstGeom prst="rect">
                  <a:avLst/>
                </a:prstGeom>
                <a:noFill/>
                <a:ln w="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sz="1600">
                    <a:solidFill>
                      <a:srgbClr val="000000"/>
                    </a:solidFill>
                  </a:endParaRPr>
                </a:p>
              </p:txBody>
            </p:sp>
            <p:sp>
              <p:nvSpPr>
                <p:cNvPr id="1070" name="Text Box 52"/>
                <p:cNvSpPr txBox="1">
                  <a:spLocks noChangeArrowheads="1"/>
                </p:cNvSpPr>
                <p:nvPr/>
              </p:nvSpPr>
              <p:spPr bwMode="auto">
                <a:xfrm>
                  <a:off x="2666" y="788"/>
                  <a:ext cx="934" cy="291"/>
                </a:xfrm>
                <a:prstGeom prst="rect">
                  <a:avLst/>
                </a:prstGeom>
                <a:solidFill>
                  <a:schemeClr val="accent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200" b="1">
                      <a:solidFill>
                        <a:srgbClr val="000000"/>
                      </a:solidFill>
                      <a:latin typeface="Century Gothic" pitchFamily="34" charset="0"/>
                    </a:rPr>
                    <a:t>Finland</a:t>
                  </a:r>
                </a:p>
                <a:p>
                  <a:r>
                    <a:rPr lang="en-US" altLang="en-US" sz="1200">
                      <a:solidFill>
                        <a:srgbClr val="000000"/>
                      </a:solidFill>
                      <a:latin typeface="Century Gothic" pitchFamily="34" charset="0"/>
                    </a:rPr>
                    <a:t>Dr Michael Gasik</a:t>
                  </a:r>
                </a:p>
              </p:txBody>
            </p:sp>
            <p:pic>
              <p:nvPicPr>
                <p:cNvPr id="1071" name="Picture 53" descr="Finland">
                  <a:hlinkClick r:id="rId23"/>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2112" y="804"/>
                  <a:ext cx="432" cy="264"/>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072" name="Picture 54" descr="switzerland"/>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3840" y="1822"/>
                  <a:ext cx="494" cy="3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73" name="Text Box 55"/>
                <p:cNvSpPr txBox="1">
                  <a:spLocks noChangeArrowheads="1"/>
                </p:cNvSpPr>
                <p:nvPr/>
              </p:nvSpPr>
              <p:spPr bwMode="auto">
                <a:xfrm>
                  <a:off x="4397" y="1833"/>
                  <a:ext cx="1090" cy="291"/>
                </a:xfrm>
                <a:prstGeom prst="rect">
                  <a:avLst/>
                </a:prstGeom>
                <a:solidFill>
                  <a:schemeClr val="accent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200" b="1" dirty="0">
                      <a:solidFill>
                        <a:srgbClr val="000000"/>
                      </a:solidFill>
                      <a:latin typeface="Century Gothic" pitchFamily="34" charset="0"/>
                    </a:rPr>
                    <a:t>Switzerland</a:t>
                  </a:r>
                </a:p>
                <a:p>
                  <a:r>
                    <a:rPr lang="en-US" altLang="en-US" sz="1200" dirty="0" err="1">
                      <a:solidFill>
                        <a:srgbClr val="000000"/>
                      </a:solidFill>
                      <a:latin typeface="Century Gothic" pitchFamily="34" charset="0"/>
                    </a:rPr>
                    <a:t>Dr</a:t>
                  </a:r>
                  <a:r>
                    <a:rPr lang="en-US" altLang="en-US" sz="1200" dirty="0">
                      <a:solidFill>
                        <a:srgbClr val="000000"/>
                      </a:solidFill>
                      <a:latin typeface="Century Gothic" pitchFamily="34" charset="0"/>
                    </a:rPr>
                    <a:t> Stefan </a:t>
                  </a:r>
                  <a:r>
                    <a:rPr lang="en-US" altLang="en-US" sz="1200" dirty="0" err="1">
                      <a:solidFill>
                        <a:srgbClr val="000000"/>
                      </a:solidFill>
                      <a:latin typeface="Century Gothic" pitchFamily="34" charset="0"/>
                    </a:rPr>
                    <a:t>Oberholzer</a:t>
                  </a:r>
                  <a:endParaRPr lang="en-US" altLang="en-US" sz="1200" dirty="0">
                    <a:solidFill>
                      <a:srgbClr val="000000"/>
                    </a:solidFill>
                    <a:latin typeface="Century Gothic" pitchFamily="34" charset="0"/>
                  </a:endParaRPr>
                </a:p>
              </p:txBody>
            </p:sp>
            <p:pic>
              <p:nvPicPr>
                <p:cNvPr id="1074" name="Picture 56" descr="sweden"/>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2125" y="1846"/>
                  <a:ext cx="419" cy="26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75" name="Text Box 57"/>
                <p:cNvSpPr txBox="1">
                  <a:spLocks noChangeArrowheads="1"/>
                </p:cNvSpPr>
                <p:nvPr/>
              </p:nvSpPr>
              <p:spPr bwMode="auto">
                <a:xfrm>
                  <a:off x="2666" y="1833"/>
                  <a:ext cx="1106" cy="291"/>
                </a:xfrm>
                <a:prstGeom prst="rect">
                  <a:avLst/>
                </a:prstGeom>
                <a:solidFill>
                  <a:schemeClr val="accent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200" b="1">
                      <a:solidFill>
                        <a:srgbClr val="000000"/>
                      </a:solidFill>
                      <a:latin typeface="Century Gothic" pitchFamily="34" charset="0"/>
                    </a:rPr>
                    <a:t>Sweden</a:t>
                  </a:r>
                </a:p>
                <a:p>
                  <a:r>
                    <a:rPr lang="en-US" altLang="en-US" sz="1200">
                      <a:solidFill>
                        <a:srgbClr val="000000"/>
                      </a:solidFill>
                      <a:latin typeface="Century Gothic" pitchFamily="34" charset="0"/>
                    </a:rPr>
                    <a:t>Dr Bengt Ridell</a:t>
                  </a:r>
                </a:p>
              </p:txBody>
            </p:sp>
            <p:pic>
              <p:nvPicPr>
                <p:cNvPr id="1076" name="Picture 58" descr="spain"/>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168" y="2171"/>
                  <a:ext cx="480" cy="30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77" name="Text Box 59"/>
                <p:cNvSpPr txBox="1">
                  <a:spLocks noChangeArrowheads="1"/>
                </p:cNvSpPr>
                <p:nvPr/>
              </p:nvSpPr>
              <p:spPr bwMode="auto">
                <a:xfrm>
                  <a:off x="720" y="2177"/>
                  <a:ext cx="1248" cy="291"/>
                </a:xfrm>
                <a:prstGeom prst="rect">
                  <a:avLst/>
                </a:prstGeom>
                <a:solidFill>
                  <a:schemeClr val="accent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200" b="1" dirty="0">
                      <a:solidFill>
                        <a:srgbClr val="000000"/>
                      </a:solidFill>
                      <a:latin typeface="Century Gothic" pitchFamily="34" charset="0"/>
                    </a:rPr>
                    <a:t>Spain</a:t>
                  </a:r>
                </a:p>
                <a:p>
                  <a:r>
                    <a:rPr lang="en-US" altLang="en-US" sz="1200" dirty="0" err="1">
                      <a:solidFill>
                        <a:srgbClr val="000000"/>
                      </a:solidFill>
                      <a:latin typeface="Century Gothic" pitchFamily="34" charset="0"/>
                    </a:rPr>
                    <a:t>Mr</a:t>
                  </a:r>
                  <a:r>
                    <a:rPr lang="en-US" altLang="en-US" sz="1200" dirty="0">
                      <a:solidFill>
                        <a:srgbClr val="000000"/>
                      </a:solidFill>
                      <a:latin typeface="Century Gothic" pitchFamily="34" charset="0"/>
                    </a:rPr>
                    <a:t> A. Garcia-Conde</a:t>
                  </a:r>
                </a:p>
              </p:txBody>
            </p:sp>
            <p:pic>
              <p:nvPicPr>
                <p:cNvPr id="1078" name="Picture 60" descr="norway"/>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3842" y="1473"/>
                  <a:ext cx="492" cy="31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79" name="Text Box 61"/>
                <p:cNvSpPr txBox="1">
                  <a:spLocks noChangeArrowheads="1"/>
                </p:cNvSpPr>
                <p:nvPr/>
              </p:nvSpPr>
              <p:spPr bwMode="auto">
                <a:xfrm>
                  <a:off x="4397" y="1478"/>
                  <a:ext cx="845" cy="291"/>
                </a:xfrm>
                <a:prstGeom prst="rect">
                  <a:avLst/>
                </a:prstGeom>
                <a:solidFill>
                  <a:schemeClr val="accent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200" b="1">
                      <a:solidFill>
                        <a:srgbClr val="000000"/>
                      </a:solidFill>
                      <a:latin typeface="Century Gothic" pitchFamily="34" charset="0"/>
                    </a:rPr>
                    <a:t>Norway</a:t>
                  </a:r>
                </a:p>
                <a:p>
                  <a:r>
                    <a:rPr lang="en-US" altLang="en-US" sz="1200">
                      <a:solidFill>
                        <a:srgbClr val="000000"/>
                      </a:solidFill>
                      <a:latin typeface="Century Gothic" pitchFamily="34" charset="0"/>
                    </a:rPr>
                    <a:t>Mr Trygve U. Riis</a:t>
                  </a:r>
                </a:p>
              </p:txBody>
            </p:sp>
            <p:pic>
              <p:nvPicPr>
                <p:cNvPr id="1080" name="Picture 62" descr="ukf"/>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3867" y="2203"/>
                  <a:ext cx="432" cy="252"/>
                </a:xfrm>
                <a:prstGeom prst="rect">
                  <a:avLst/>
                </a:prstGeom>
                <a:solidFill>
                  <a:schemeClr val="accent1"/>
                </a:solidFill>
                <a:ln w="9525">
                  <a:solidFill>
                    <a:schemeClr val="bg1"/>
                  </a:solidFill>
                  <a:miter lim="800000"/>
                  <a:headEnd/>
                  <a:tailEnd/>
                </a:ln>
              </p:spPr>
            </p:pic>
            <p:sp>
              <p:nvSpPr>
                <p:cNvPr id="1081" name="Text Box 63"/>
                <p:cNvSpPr txBox="1">
                  <a:spLocks noChangeArrowheads="1"/>
                </p:cNvSpPr>
                <p:nvPr/>
              </p:nvSpPr>
              <p:spPr bwMode="auto">
                <a:xfrm>
                  <a:off x="4397" y="2184"/>
                  <a:ext cx="864" cy="291"/>
                </a:xfrm>
                <a:prstGeom prst="rect">
                  <a:avLst/>
                </a:prstGeom>
                <a:solidFill>
                  <a:schemeClr val="accent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200" b="1">
                      <a:solidFill>
                        <a:srgbClr val="000000"/>
                      </a:solidFill>
                      <a:latin typeface="Century Gothic" pitchFamily="34" charset="0"/>
                    </a:rPr>
                    <a:t>United Kingdom</a:t>
                  </a:r>
                </a:p>
                <a:p>
                  <a:r>
                    <a:rPr lang="en-US" altLang="en-US" sz="1200">
                      <a:solidFill>
                        <a:srgbClr val="000000"/>
                      </a:solidFill>
                      <a:latin typeface="Century Gothic" pitchFamily="34" charset="0"/>
                    </a:rPr>
                    <a:t>Mr Ray Eaton</a:t>
                  </a:r>
                </a:p>
              </p:txBody>
            </p:sp>
            <p:sp>
              <p:nvSpPr>
                <p:cNvPr id="1082" name="Line 66"/>
                <p:cNvSpPr>
                  <a:spLocks noChangeShapeType="1"/>
                </p:cNvSpPr>
                <p:nvPr/>
              </p:nvSpPr>
              <p:spPr bwMode="auto">
                <a:xfrm>
                  <a:off x="120" y="2553"/>
                  <a:ext cx="5544" cy="2"/>
                </a:xfrm>
                <a:prstGeom prst="line">
                  <a:avLst/>
                </a:prstGeom>
                <a:noFill/>
                <a:ln w="9525">
                  <a:solidFill>
                    <a:srgbClr val="006CAF"/>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grpSp>
        <p:pic>
          <p:nvPicPr>
            <p:cNvPr id="3" name="Picture 2" descr="Flag_of_Belgium.svg.png"/>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6084210" y="1844780"/>
              <a:ext cx="756104" cy="432060"/>
            </a:xfrm>
            <a:prstGeom prst="rect">
              <a:avLst/>
            </a:prstGeom>
          </p:spPr>
        </p:pic>
      </p:grpSp>
    </p:spTree>
    <p:extLst>
      <p:ext uri="{BB962C8B-B14F-4D97-AF65-F5344CB8AC3E}">
        <p14:creationId xmlns:p14="http://schemas.microsoft.com/office/powerpoint/2010/main" val="2248669661"/>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6195"/>
                                        </p:tgtEl>
                                        <p:attrNameLst>
                                          <p:attrName>style.visibility</p:attrName>
                                        </p:attrNameLst>
                                      </p:cBhvr>
                                      <p:to>
                                        <p:strVal val="visible"/>
                                      </p:to>
                                    </p:set>
                                    <p:animEffect transition="in" filter="wipe(left)">
                                      <p:cBhvr>
                                        <p:cTn id="10" dur="500"/>
                                        <p:tgtEl>
                                          <p:spTgt spid="136195"/>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10"/>
                                        <p:tgtEl>
                                          <p:spTgt spid="8"/>
                                        </p:tgtEl>
                                      </p:cBhvr>
                                    </p:animEffect>
                                  </p:childTnLst>
                                </p:cTn>
                              </p:par>
                            </p:childTnLst>
                          </p:cTn>
                        </p:par>
                        <p:par>
                          <p:cTn id="15" fill="hold">
                            <p:stCondLst>
                              <p:cond delay="510"/>
                            </p:stCondLst>
                            <p:childTnLst>
                              <p:par>
                                <p:cTn id="16" presetID="22" presetClass="entr" presetSubtype="8"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10"/>
                                        <p:tgtEl>
                                          <p:spTgt spid="2"/>
                                        </p:tgtEl>
                                      </p:cBhvr>
                                    </p:animEffect>
                                  </p:childTnLst>
                                </p:cTn>
                              </p:par>
                            </p:childTnLst>
                          </p:cTn>
                        </p:par>
                        <p:par>
                          <p:cTn id="19" fill="hold">
                            <p:stCondLst>
                              <p:cond delay="520"/>
                            </p:stCondLst>
                            <p:childTnLst>
                              <p:par>
                                <p:cTn id="20" presetID="22" presetClass="entr" presetSubtype="8" fill="hold" nodeType="afterEffect">
                                  <p:stCondLst>
                                    <p:cond delay="50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par>
                          <p:cTn id="23" fill="hold">
                            <p:stCondLst>
                              <p:cond delay="1520"/>
                            </p:stCondLst>
                            <p:childTnLst>
                              <p:par>
                                <p:cTn id="24" presetID="10" presetClass="entr" presetSubtype="0" fill="hold" nodeType="afterEffect">
                                  <p:stCondLst>
                                    <p:cond delay="50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136216"/>
                                        </p:tgtEl>
                                        <p:attrNameLst>
                                          <p:attrName>style.visibility</p:attrName>
                                        </p:attrNameLst>
                                      </p:cBhvr>
                                      <p:to>
                                        <p:strVal val="visible"/>
                                      </p:to>
                                    </p:set>
                                    <p:animEffect transition="in" filter="fade">
                                      <p:cBhvr>
                                        <p:cTn id="29" dur="500"/>
                                        <p:tgtEl>
                                          <p:spTgt spid="136216"/>
                                        </p:tgtEl>
                                      </p:cBhvr>
                                    </p:animEffect>
                                  </p:childTnLst>
                                </p:cTn>
                              </p:par>
                            </p:childTnLst>
                          </p:cTn>
                        </p:par>
                        <p:par>
                          <p:cTn id="30" fill="hold">
                            <p:stCondLst>
                              <p:cond delay="2520"/>
                            </p:stCondLst>
                            <p:childTnLst>
                              <p:par>
                                <p:cTn id="31" presetID="53" presetClass="entr" presetSubtype="0" fill="hold" grpId="0" nodeType="afterEffect">
                                  <p:stCondLst>
                                    <p:cond delay="500"/>
                                  </p:stCondLst>
                                  <p:childTnLst>
                                    <p:set>
                                      <p:cBhvr>
                                        <p:cTn id="32" dur="1" fill="hold">
                                          <p:stCondLst>
                                            <p:cond delay="0"/>
                                          </p:stCondLst>
                                        </p:cTn>
                                        <p:tgtEl>
                                          <p:spTgt spid="136260"/>
                                        </p:tgtEl>
                                        <p:attrNameLst>
                                          <p:attrName>style.visibility</p:attrName>
                                        </p:attrNameLst>
                                      </p:cBhvr>
                                      <p:to>
                                        <p:strVal val="visible"/>
                                      </p:to>
                                    </p:set>
                                    <p:anim calcmode="lin" valueType="num">
                                      <p:cBhvr>
                                        <p:cTn id="33" dur="500" fill="hold"/>
                                        <p:tgtEl>
                                          <p:spTgt spid="136260"/>
                                        </p:tgtEl>
                                        <p:attrNameLst>
                                          <p:attrName>ppt_w</p:attrName>
                                        </p:attrNameLst>
                                      </p:cBhvr>
                                      <p:tavLst>
                                        <p:tav tm="0">
                                          <p:val>
                                            <p:fltVal val="0"/>
                                          </p:val>
                                        </p:tav>
                                        <p:tav tm="100000">
                                          <p:val>
                                            <p:strVal val="#ppt_w"/>
                                          </p:val>
                                        </p:tav>
                                      </p:tavLst>
                                    </p:anim>
                                    <p:anim calcmode="lin" valueType="num">
                                      <p:cBhvr>
                                        <p:cTn id="34" dur="500" fill="hold"/>
                                        <p:tgtEl>
                                          <p:spTgt spid="136260"/>
                                        </p:tgtEl>
                                        <p:attrNameLst>
                                          <p:attrName>ppt_h</p:attrName>
                                        </p:attrNameLst>
                                      </p:cBhvr>
                                      <p:tavLst>
                                        <p:tav tm="0">
                                          <p:val>
                                            <p:fltVal val="0"/>
                                          </p:val>
                                        </p:tav>
                                        <p:tav tm="100000">
                                          <p:val>
                                            <p:strVal val="#ppt_h"/>
                                          </p:val>
                                        </p:tav>
                                      </p:tavLst>
                                    </p:anim>
                                    <p:animEffect transition="in" filter="fade">
                                      <p:cBhvr>
                                        <p:cTn id="35" dur="500"/>
                                        <p:tgtEl>
                                          <p:spTgt spid="136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5" grpId="0"/>
      <p:bldP spid="136216" grpId="0" animBg="1"/>
      <p:bldP spid="13626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Strategic Framework 2009</a:t>
            </a:r>
            <a:r>
              <a:rPr lang="en-US" dirty="0" smtClean="0"/>
              <a:t>–</a:t>
            </a:r>
            <a:r>
              <a:rPr lang="de-CH" dirty="0" smtClean="0"/>
              <a:t>2020</a:t>
            </a:r>
            <a:endParaRPr lang="de-CH" dirty="0"/>
          </a:p>
        </p:txBody>
      </p:sp>
      <p:sp>
        <p:nvSpPr>
          <p:cNvPr id="3" name="Textplatzhalter 2"/>
          <p:cNvSpPr>
            <a:spLocks noGrp="1"/>
          </p:cNvSpPr>
          <p:nvPr>
            <p:ph type="body" sz="quarter" idx="11"/>
          </p:nvPr>
        </p:nvSpPr>
        <p:spPr>
          <a:xfrm>
            <a:off x="467430" y="1263020"/>
            <a:ext cx="2520000" cy="3960000"/>
          </a:xfrm>
        </p:spPr>
        <p:txBody>
          <a:bodyPr/>
          <a:lstStyle/>
          <a:p>
            <a:pPr>
              <a:spcBef>
                <a:spcPts val="400"/>
              </a:spcBef>
              <a:spcAft>
                <a:spcPts val="800"/>
              </a:spcAft>
              <a:buNone/>
            </a:pPr>
            <a:r>
              <a:rPr lang="en-US" sz="2000" dirty="0" smtClean="0"/>
              <a:t>Vision:</a:t>
            </a:r>
          </a:p>
          <a:p>
            <a:pPr marL="0" indent="0">
              <a:buNone/>
            </a:pPr>
            <a:r>
              <a:rPr lang="en-US" sz="1600" dirty="0" smtClean="0"/>
              <a:t>A hydrogen future based on a clean sustainable energy supply of global proportions that plays a key role in all sectors of the economy.</a:t>
            </a:r>
          </a:p>
          <a:p>
            <a:endParaRPr lang="de-CH" dirty="0"/>
          </a:p>
        </p:txBody>
      </p:sp>
      <p:sp>
        <p:nvSpPr>
          <p:cNvPr id="4" name="Textplatzhalter 2"/>
          <p:cNvSpPr txBox="1">
            <a:spLocks/>
          </p:cNvSpPr>
          <p:nvPr/>
        </p:nvSpPr>
        <p:spPr>
          <a:xfrm>
            <a:off x="3186100" y="1260000"/>
            <a:ext cx="2520000" cy="3960000"/>
          </a:xfrm>
          <a:prstGeom prst="rect">
            <a:avLst/>
          </a:prstGeom>
        </p:spPr>
        <p:txBody>
          <a:bodyPr lIns="0" tIns="0" rIns="0" bIns="0"/>
          <a:lstStyle/>
          <a:p>
            <a:pPr marL="358775" marR="0" lvl="0" indent="-358775" algn="l" defTabSz="914400" rtl="0" eaLnBrk="0" fontAlgn="base" latinLnBrk="0" hangingPunct="0">
              <a:lnSpc>
                <a:spcPct val="100000"/>
              </a:lnSpc>
              <a:spcBef>
                <a:spcPts val="400"/>
              </a:spcBef>
              <a:spcAft>
                <a:spcPts val="800"/>
              </a:spcAft>
              <a:buClr>
                <a:srgbClr val="006CAF"/>
              </a:buClr>
              <a:buSzPct val="75000"/>
              <a:buFont typeface="Wingdings" pitchFamily="2" charset="2"/>
              <a:buNone/>
              <a:tabLst/>
              <a:defRPr/>
            </a:pPr>
            <a:r>
              <a:rPr kumimoji="0" lang="en-US" sz="2000" i="0" u="none" strike="noStrike" kern="0" cap="none" spc="0" normalizeH="0" baseline="0" noProof="0" dirty="0" smtClean="0">
                <a:ln>
                  <a:noFill/>
                </a:ln>
                <a:solidFill>
                  <a:schemeClr val="tx1"/>
                </a:solidFill>
                <a:effectLst/>
                <a:uLnTx/>
                <a:uFillTx/>
                <a:latin typeface="+mn-lt"/>
                <a:ea typeface="+mn-ea"/>
                <a:cs typeface="+mn-cs"/>
              </a:rPr>
              <a:t>Mission:</a:t>
            </a:r>
          </a:p>
          <a:p>
            <a:pPr lvl="0" eaLnBrk="0" hangingPunct="0">
              <a:spcBef>
                <a:spcPct val="20000"/>
              </a:spcBef>
              <a:spcAft>
                <a:spcPts val="200"/>
              </a:spcAft>
              <a:buClr>
                <a:srgbClr val="006CAF"/>
              </a:buClr>
              <a:buSzPct val="75000"/>
            </a:pPr>
            <a:r>
              <a:rPr kumimoji="0" lang="en-US" sz="1600" b="0" i="0" u="none" strike="noStrike" kern="0" cap="none" spc="0" normalizeH="0" baseline="0" noProof="0" dirty="0" smtClean="0">
                <a:ln>
                  <a:noFill/>
                </a:ln>
                <a:solidFill>
                  <a:schemeClr val="tx1"/>
                </a:solidFill>
                <a:effectLst/>
                <a:uLnTx/>
                <a:uFillTx/>
                <a:latin typeface="+mn-lt"/>
                <a:ea typeface="+mn-ea"/>
                <a:cs typeface="+mn-cs"/>
              </a:rPr>
              <a:t>To accelerate hydrogen implementation and widespread utilization to optimize environmental protection, improve energy security and promote economic development internationally while establishing the HIA as a premier global resource for expertise in hydrogen</a:t>
            </a:r>
          </a:p>
          <a:p>
            <a:pPr lvl="0" eaLnBrk="0" hangingPunct="0">
              <a:spcBef>
                <a:spcPct val="20000"/>
              </a:spcBef>
              <a:spcAft>
                <a:spcPts val="200"/>
              </a:spcAft>
              <a:buClr>
                <a:srgbClr val="006CAF"/>
              </a:buClr>
              <a:buSzPct val="75000"/>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lvl="0" eaLnBrk="0" hangingPunct="0">
              <a:spcBef>
                <a:spcPct val="20000"/>
              </a:spcBef>
              <a:spcAft>
                <a:spcPts val="200"/>
              </a:spcAft>
              <a:buClr>
                <a:srgbClr val="006CAF"/>
              </a:buClr>
              <a:buSzPct val="75000"/>
            </a:pPr>
            <a:r>
              <a:rPr kumimoji="0" lang="en-US" sz="2000" b="0" i="0" u="none" strike="noStrike" kern="0" cap="none" spc="0" normalizeH="0" baseline="0" noProof="0" dirty="0" smtClean="0">
                <a:ln>
                  <a:noFill/>
                </a:ln>
                <a:solidFill>
                  <a:schemeClr val="tx1"/>
                </a:solidFill>
                <a:effectLst/>
                <a:uLnTx/>
                <a:uFillTx/>
                <a:latin typeface="+mn-lt"/>
                <a:ea typeface="+mn-ea"/>
                <a:cs typeface="+mn-cs"/>
              </a:rPr>
              <a:t> </a:t>
            </a:r>
            <a:endParaRPr kumimoji="0" lang="de-CH" sz="2400" b="0" i="0" u="none" strike="noStrike" kern="0" cap="none" spc="0" normalizeH="0" baseline="0" noProof="0" dirty="0">
              <a:ln>
                <a:noFill/>
              </a:ln>
              <a:solidFill>
                <a:schemeClr val="tx1"/>
              </a:solidFill>
              <a:effectLst/>
              <a:uLnTx/>
              <a:uFillTx/>
              <a:latin typeface="+mn-lt"/>
              <a:ea typeface="+mn-ea"/>
              <a:cs typeface="+mn-cs"/>
            </a:endParaRPr>
          </a:p>
        </p:txBody>
      </p:sp>
      <p:sp>
        <p:nvSpPr>
          <p:cNvPr id="5" name="Textplatzhalter 2"/>
          <p:cNvSpPr txBox="1">
            <a:spLocks/>
          </p:cNvSpPr>
          <p:nvPr/>
        </p:nvSpPr>
        <p:spPr>
          <a:xfrm>
            <a:off x="6228230" y="1260000"/>
            <a:ext cx="2520000" cy="3960000"/>
          </a:xfrm>
          <a:prstGeom prst="rect">
            <a:avLst/>
          </a:prstGeom>
        </p:spPr>
        <p:txBody>
          <a:bodyPr lIns="0" tIns="0" rIns="0" bIns="0"/>
          <a:lstStyle/>
          <a:p>
            <a:pPr marL="358775" marR="0" lvl="0" indent="-358775" algn="l" defTabSz="914400" rtl="0" eaLnBrk="0" fontAlgn="base" latinLnBrk="0" hangingPunct="0">
              <a:lnSpc>
                <a:spcPct val="100000"/>
              </a:lnSpc>
              <a:spcBef>
                <a:spcPts val="400"/>
              </a:spcBef>
              <a:spcAft>
                <a:spcPts val="800"/>
              </a:spcAft>
              <a:buClr>
                <a:srgbClr val="006CAF"/>
              </a:buClr>
              <a:buSzPct val="75000"/>
              <a:buFont typeface="Wingdings" pitchFamily="2" charset="2"/>
              <a:buNone/>
              <a:tabLst/>
              <a:defRPr/>
            </a:pPr>
            <a:r>
              <a:rPr kumimoji="0" lang="en-US" sz="2000" i="0" u="none" strike="noStrike" kern="0" cap="none" spc="0" normalizeH="0" baseline="0" noProof="0" dirty="0" smtClean="0">
                <a:ln>
                  <a:noFill/>
                </a:ln>
                <a:solidFill>
                  <a:schemeClr val="tx1"/>
                </a:solidFill>
                <a:effectLst/>
                <a:uLnTx/>
                <a:uFillTx/>
                <a:latin typeface="+mn-lt"/>
                <a:ea typeface="+mn-ea"/>
                <a:cs typeface="+mn-cs"/>
              </a:rPr>
              <a:t>Strategy:</a:t>
            </a:r>
          </a:p>
          <a:p>
            <a:pPr lvl="0" eaLnBrk="0" hangingPunct="0">
              <a:spcBef>
                <a:spcPct val="20000"/>
              </a:spcBef>
              <a:spcAft>
                <a:spcPts val="200"/>
              </a:spcAft>
              <a:buClr>
                <a:srgbClr val="006CAF"/>
              </a:buClr>
              <a:buSzPct val="75000"/>
            </a:pPr>
            <a:r>
              <a:rPr kumimoji="0" lang="en-US" sz="1600" b="0" i="0" u="none" strike="noStrike" kern="0" cap="none" spc="0" normalizeH="0" baseline="0" noProof="0" dirty="0" smtClean="0">
                <a:ln>
                  <a:noFill/>
                </a:ln>
                <a:solidFill>
                  <a:schemeClr val="tx1"/>
                </a:solidFill>
                <a:effectLst/>
                <a:uLnTx/>
                <a:uFillTx/>
                <a:latin typeface="+mn-lt"/>
                <a:ea typeface="+mn-ea"/>
                <a:cs typeface="+mn-cs"/>
              </a:rPr>
              <a:t>To facilitate, coordinate and maintain innovative research, development and demonstration activities through international cooperation and information exchange</a:t>
            </a:r>
            <a:endParaRPr kumimoji="0" lang="de-CH" sz="16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
          <p:cNvSpPr>
            <a:spLocks noChangeArrowheads="1"/>
          </p:cNvSpPr>
          <p:nvPr/>
        </p:nvSpPr>
        <p:spPr bwMode="auto">
          <a:xfrm>
            <a:off x="5276850" y="571500"/>
            <a:ext cx="539750" cy="6746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l-GR" altLang="fr-FR" sz="1600"/>
          </a:p>
        </p:txBody>
      </p:sp>
      <p:sp>
        <p:nvSpPr>
          <p:cNvPr id="5126" name="Rectangle 70"/>
          <p:cNvSpPr>
            <a:spLocks noGrp="1" noChangeArrowheads="1"/>
          </p:cNvSpPr>
          <p:nvPr>
            <p:ph type="title"/>
          </p:nvPr>
        </p:nvSpPr>
        <p:spPr>
          <a:xfrm>
            <a:off x="503238" y="549275"/>
            <a:ext cx="6991350" cy="382588"/>
          </a:xfrm>
        </p:spPr>
        <p:txBody>
          <a:bodyPr lIns="0" tIns="0" rIns="0" bIns="0"/>
          <a:lstStyle/>
          <a:p>
            <a:pPr eaLnBrk="1" hangingPunct="1">
              <a:defRPr/>
            </a:pPr>
            <a:r>
              <a:rPr lang="en-US" dirty="0" smtClean="0">
                <a:latin typeface="+mn-lt"/>
              </a:rPr>
              <a:t>Themes and Portfolios</a:t>
            </a:r>
          </a:p>
        </p:txBody>
      </p:sp>
      <p:sp>
        <p:nvSpPr>
          <p:cNvPr id="37" name="Text Box 10"/>
          <p:cNvSpPr txBox="1">
            <a:spLocks noChangeArrowheads="1"/>
          </p:cNvSpPr>
          <p:nvPr/>
        </p:nvSpPr>
        <p:spPr bwMode="auto">
          <a:xfrm>
            <a:off x="971550" y="1268413"/>
            <a:ext cx="7913688"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a:spAutoFit/>
          </a:bodyPr>
          <a:lstStyle>
            <a:lvl1pPr marL="342900" indent="-342900" eaLnBrk="0" hangingPunct="0">
              <a:defRPr>
                <a:solidFill>
                  <a:schemeClr val="tx1"/>
                </a:solidFill>
                <a:latin typeface="Arial" charset="0"/>
                <a:cs typeface="Arial" charset="0"/>
              </a:defRPr>
            </a:lvl1pPr>
            <a:lvl2pPr marL="517525" indent="-517525"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eaLnBrk="1" hangingPunct="1">
              <a:spcAft>
                <a:spcPts val="600"/>
              </a:spcAft>
              <a:buClr>
                <a:srgbClr val="27A94C"/>
              </a:buClr>
            </a:pPr>
            <a:r>
              <a:rPr lang="en-US" altLang="en-US" b="1">
                <a:solidFill>
                  <a:srgbClr val="27A94C"/>
                </a:solidFill>
                <a:latin typeface="Century Gothic" pitchFamily="34" charset="0"/>
              </a:rPr>
              <a:t>Collaborative RD&amp;D that advances hydrogen science and technology</a:t>
            </a:r>
            <a:endParaRPr lang="en-US" altLang="en-US">
              <a:solidFill>
                <a:srgbClr val="27A94C"/>
              </a:solidFill>
              <a:latin typeface="Century Gothic" pitchFamily="34" charset="0"/>
            </a:endParaRPr>
          </a:p>
          <a:p>
            <a:pPr lvl="1" eaLnBrk="1" hangingPunct="1">
              <a:lnSpc>
                <a:spcPct val="80000"/>
              </a:lnSpc>
              <a:spcBef>
                <a:spcPct val="20000"/>
              </a:spcBef>
              <a:buClr>
                <a:srgbClr val="27A94C"/>
              </a:buClr>
              <a:buFont typeface="Wingdings" pitchFamily="2" charset="2"/>
              <a:buBlip>
                <a:blip r:embed="rId3"/>
              </a:buBlip>
            </a:pPr>
            <a:r>
              <a:rPr lang="en-US" altLang="en-US" sz="1600">
                <a:latin typeface="Century Gothic" pitchFamily="34" charset="0"/>
              </a:rPr>
              <a:t>Hydrogen production</a:t>
            </a:r>
          </a:p>
          <a:p>
            <a:pPr lvl="1" eaLnBrk="1" hangingPunct="1">
              <a:lnSpc>
                <a:spcPct val="80000"/>
              </a:lnSpc>
              <a:spcBef>
                <a:spcPct val="20000"/>
              </a:spcBef>
              <a:buClr>
                <a:srgbClr val="27A94C"/>
              </a:buClr>
              <a:buFont typeface="Wingdings" pitchFamily="2" charset="2"/>
              <a:buBlip>
                <a:blip r:embed="rId3"/>
              </a:buBlip>
            </a:pPr>
            <a:r>
              <a:rPr lang="en-US" altLang="en-US" sz="1600">
                <a:latin typeface="Century Gothic" pitchFamily="34" charset="0"/>
              </a:rPr>
              <a:t>Hydrogen storage</a:t>
            </a:r>
          </a:p>
          <a:p>
            <a:pPr lvl="1" eaLnBrk="1" hangingPunct="1">
              <a:lnSpc>
                <a:spcPct val="80000"/>
              </a:lnSpc>
              <a:spcBef>
                <a:spcPct val="20000"/>
              </a:spcBef>
              <a:buClr>
                <a:srgbClr val="27A94C"/>
              </a:buClr>
              <a:buFont typeface="Wingdings" pitchFamily="2" charset="2"/>
              <a:buBlip>
                <a:blip r:embed="rId3"/>
              </a:buBlip>
            </a:pPr>
            <a:r>
              <a:rPr lang="en-US" altLang="en-US" sz="1600">
                <a:latin typeface="Century Gothic" pitchFamily="34" charset="0"/>
              </a:rPr>
              <a:t>Integrated hydrogen systems</a:t>
            </a:r>
          </a:p>
          <a:p>
            <a:pPr lvl="1" eaLnBrk="1" hangingPunct="1">
              <a:lnSpc>
                <a:spcPct val="80000"/>
              </a:lnSpc>
              <a:spcBef>
                <a:spcPct val="20000"/>
              </a:spcBef>
              <a:buClr>
                <a:srgbClr val="27A94C"/>
              </a:buClr>
              <a:buFont typeface="Wingdings" pitchFamily="2" charset="2"/>
              <a:buBlip>
                <a:blip r:embed="rId3"/>
              </a:buBlip>
            </a:pPr>
            <a:r>
              <a:rPr lang="en-US" altLang="en-US" sz="1600">
                <a:latin typeface="Century Gothic" pitchFamily="34" charset="0"/>
              </a:rPr>
              <a:t>Integration of hydrogen in existing infrastructure</a:t>
            </a:r>
          </a:p>
        </p:txBody>
      </p:sp>
      <p:sp>
        <p:nvSpPr>
          <p:cNvPr id="43" name="Text Box 10"/>
          <p:cNvSpPr txBox="1">
            <a:spLocks noChangeArrowheads="1"/>
          </p:cNvSpPr>
          <p:nvPr/>
        </p:nvSpPr>
        <p:spPr bwMode="auto">
          <a:xfrm>
            <a:off x="971550" y="4292600"/>
            <a:ext cx="7646988"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a:spAutoFit/>
          </a:bodyPr>
          <a:lstStyle>
            <a:lvl1pPr marL="342900" indent="-342900" eaLnBrk="0" hangingPunct="0">
              <a:defRPr>
                <a:solidFill>
                  <a:schemeClr val="tx1"/>
                </a:solidFill>
                <a:latin typeface="Arial" charset="0"/>
                <a:cs typeface="Arial" charset="0"/>
              </a:defRPr>
            </a:lvl1pPr>
            <a:lvl2pPr marL="517525" indent="-517525"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eaLnBrk="1" hangingPunct="1">
              <a:spcAft>
                <a:spcPts val="600"/>
              </a:spcAft>
              <a:buClr>
                <a:srgbClr val="27A94C"/>
              </a:buClr>
            </a:pPr>
            <a:r>
              <a:rPr lang="en-US" altLang="en-US" b="1">
                <a:solidFill>
                  <a:srgbClr val="7030A0"/>
                </a:solidFill>
                <a:latin typeface="Century Gothic" pitchFamily="34" charset="0"/>
              </a:rPr>
              <a:t>Understanding, Awareness and Acceptance that fosters technology</a:t>
            </a:r>
          </a:p>
          <a:p>
            <a:pPr lvl="1" eaLnBrk="1" hangingPunct="1">
              <a:spcAft>
                <a:spcPts val="600"/>
              </a:spcAft>
              <a:buClr>
                <a:srgbClr val="27A94C"/>
              </a:buClr>
            </a:pPr>
            <a:r>
              <a:rPr lang="en-US" altLang="en-US" b="1">
                <a:solidFill>
                  <a:srgbClr val="7030A0"/>
                </a:solidFill>
                <a:latin typeface="Century Gothic" pitchFamily="34" charset="0"/>
              </a:rPr>
              <a:t>diffusion and commercialization</a:t>
            </a:r>
            <a:endParaRPr lang="en-US" altLang="en-US">
              <a:solidFill>
                <a:srgbClr val="7030A0"/>
              </a:solidFill>
              <a:latin typeface="Century Gothic" pitchFamily="34" charset="0"/>
            </a:endParaRPr>
          </a:p>
          <a:p>
            <a:pPr lvl="1" eaLnBrk="1" hangingPunct="1">
              <a:lnSpc>
                <a:spcPct val="80000"/>
              </a:lnSpc>
              <a:spcBef>
                <a:spcPct val="20000"/>
              </a:spcBef>
              <a:buClr>
                <a:srgbClr val="27A94C"/>
              </a:buClr>
              <a:buFont typeface="Wingdings" pitchFamily="2" charset="2"/>
              <a:buBlip>
                <a:blip r:embed="rId3"/>
              </a:buBlip>
            </a:pPr>
            <a:r>
              <a:rPr lang="en-US" altLang="en-US" sz="1600">
                <a:latin typeface="Century Gothic" pitchFamily="34" charset="0"/>
              </a:rPr>
              <a:t>Information dissemination</a:t>
            </a:r>
          </a:p>
          <a:p>
            <a:pPr lvl="1" eaLnBrk="1" hangingPunct="1">
              <a:lnSpc>
                <a:spcPct val="80000"/>
              </a:lnSpc>
              <a:spcBef>
                <a:spcPct val="20000"/>
              </a:spcBef>
              <a:buClr>
                <a:srgbClr val="27A94C"/>
              </a:buClr>
              <a:buFont typeface="Wingdings" pitchFamily="2" charset="2"/>
              <a:buBlip>
                <a:blip r:embed="rId3"/>
              </a:buBlip>
            </a:pPr>
            <a:r>
              <a:rPr lang="en-US" altLang="en-US" sz="1600">
                <a:latin typeface="Century Gothic" pitchFamily="34" charset="0"/>
              </a:rPr>
              <a:t>Safety</a:t>
            </a:r>
          </a:p>
          <a:p>
            <a:pPr lvl="1" eaLnBrk="1" hangingPunct="1">
              <a:lnSpc>
                <a:spcPct val="80000"/>
              </a:lnSpc>
              <a:spcBef>
                <a:spcPct val="20000"/>
              </a:spcBef>
              <a:buClr>
                <a:srgbClr val="27A94C"/>
              </a:buClr>
              <a:buFont typeface="Wingdings" pitchFamily="2" charset="2"/>
              <a:buBlip>
                <a:blip r:embed="rId3"/>
              </a:buBlip>
            </a:pPr>
            <a:r>
              <a:rPr lang="en-US" altLang="en-US" sz="1600">
                <a:latin typeface="Century Gothic" pitchFamily="34" charset="0"/>
              </a:rPr>
              <a:t>Outreach</a:t>
            </a:r>
          </a:p>
        </p:txBody>
      </p:sp>
      <p:sp>
        <p:nvSpPr>
          <p:cNvPr id="44" name="Text Box 10"/>
          <p:cNvSpPr txBox="1">
            <a:spLocks noChangeArrowheads="1"/>
          </p:cNvSpPr>
          <p:nvPr/>
        </p:nvSpPr>
        <p:spPr bwMode="auto">
          <a:xfrm>
            <a:off x="971550" y="2903538"/>
            <a:ext cx="5307013"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a:spAutoFit/>
          </a:bodyPr>
          <a:lstStyle>
            <a:lvl1pPr marL="342900" indent="-342900" eaLnBrk="0" hangingPunct="0">
              <a:defRPr>
                <a:solidFill>
                  <a:schemeClr val="tx1"/>
                </a:solidFill>
                <a:latin typeface="Arial" charset="0"/>
                <a:cs typeface="Arial" charset="0"/>
              </a:defRPr>
            </a:lvl1pPr>
            <a:lvl2pPr marL="517525" indent="-517525"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eaLnBrk="1" hangingPunct="1">
              <a:spcAft>
                <a:spcPts val="600"/>
              </a:spcAft>
              <a:buClr>
                <a:srgbClr val="27A94C"/>
              </a:buClr>
            </a:pPr>
            <a:r>
              <a:rPr lang="en-US" altLang="en-US" b="1">
                <a:solidFill>
                  <a:srgbClr val="FF0000"/>
                </a:solidFill>
                <a:latin typeface="Century Gothic" pitchFamily="34" charset="0"/>
              </a:rPr>
              <a:t>Analysis that positions hydrogen</a:t>
            </a:r>
            <a:endParaRPr lang="en-US" altLang="en-US">
              <a:solidFill>
                <a:srgbClr val="FF0000"/>
              </a:solidFill>
              <a:latin typeface="Century Gothic" pitchFamily="34" charset="0"/>
            </a:endParaRPr>
          </a:p>
          <a:p>
            <a:pPr lvl="1" eaLnBrk="1" hangingPunct="1">
              <a:lnSpc>
                <a:spcPct val="80000"/>
              </a:lnSpc>
              <a:spcBef>
                <a:spcPct val="20000"/>
              </a:spcBef>
              <a:buClr>
                <a:srgbClr val="27A94C"/>
              </a:buClr>
              <a:buFontTx/>
              <a:buBlip>
                <a:blip r:embed="rId3"/>
              </a:buBlip>
            </a:pPr>
            <a:r>
              <a:rPr lang="en-US" altLang="en-US" sz="1600">
                <a:latin typeface="Century Gothic" pitchFamily="34" charset="0"/>
              </a:rPr>
              <a:t>Technical progress and optimization</a:t>
            </a:r>
          </a:p>
          <a:p>
            <a:pPr lvl="1" eaLnBrk="1" hangingPunct="1">
              <a:lnSpc>
                <a:spcPct val="80000"/>
              </a:lnSpc>
              <a:spcBef>
                <a:spcPct val="20000"/>
              </a:spcBef>
              <a:buClr>
                <a:srgbClr val="27A94C"/>
              </a:buClr>
              <a:buFont typeface="Wingdings" pitchFamily="2" charset="2"/>
              <a:buBlip>
                <a:blip r:embed="rId3"/>
              </a:buBlip>
            </a:pPr>
            <a:r>
              <a:rPr lang="en-US" altLang="en-US" sz="1600">
                <a:latin typeface="Century Gothic" pitchFamily="34" charset="0"/>
              </a:rPr>
              <a:t>Market preparation and deployment</a:t>
            </a:r>
          </a:p>
          <a:p>
            <a:pPr lvl="1" eaLnBrk="1" hangingPunct="1">
              <a:lnSpc>
                <a:spcPct val="80000"/>
              </a:lnSpc>
              <a:spcBef>
                <a:spcPct val="20000"/>
              </a:spcBef>
              <a:buClr>
                <a:srgbClr val="27A94C"/>
              </a:buClr>
              <a:buFont typeface="Wingdings" pitchFamily="2" charset="2"/>
              <a:buBlip>
                <a:blip r:embed="rId3"/>
              </a:buBlip>
            </a:pPr>
            <a:r>
              <a:rPr lang="en-US" altLang="en-US" sz="1600">
                <a:latin typeface="Century Gothic" pitchFamily="34" charset="0"/>
              </a:rPr>
              <a:t>Support in political decision-making</a:t>
            </a:r>
          </a:p>
        </p:txBody>
      </p:sp>
    </p:spTree>
    <p:extLst>
      <p:ext uri="{BB962C8B-B14F-4D97-AF65-F5344CB8AC3E}">
        <p14:creationId xmlns:p14="http://schemas.microsoft.com/office/powerpoint/2010/main" val="2238422862"/>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500"/>
                                        <p:tgtEl>
                                          <p:spTgt spid="44"/>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
          <p:cNvSpPr>
            <a:spLocks noChangeArrowheads="1"/>
          </p:cNvSpPr>
          <p:nvPr/>
        </p:nvSpPr>
        <p:spPr bwMode="auto">
          <a:xfrm>
            <a:off x="5276850" y="571500"/>
            <a:ext cx="539750" cy="674688"/>
          </a:xfrm>
          <a:prstGeom prst="rect">
            <a:avLst/>
          </a:prstGeom>
          <a:solidFill>
            <a:schemeClr val="bg1"/>
          </a:solidFill>
          <a:ln w="9525">
            <a:noFill/>
            <a:miter lim="800000"/>
            <a:headEnd/>
            <a:tailEnd/>
          </a:ln>
        </p:spPr>
        <p:txBody>
          <a:bodyPr wrap="none" anchor="ctr"/>
          <a:lstStyle/>
          <a:p>
            <a:endParaRPr lang="el-GR" sz="1600"/>
          </a:p>
        </p:txBody>
      </p:sp>
      <p:sp>
        <p:nvSpPr>
          <p:cNvPr id="5126" name="Rectangle 70"/>
          <p:cNvSpPr>
            <a:spLocks noGrp="1" noChangeArrowheads="1"/>
          </p:cNvSpPr>
          <p:nvPr>
            <p:ph type="title"/>
          </p:nvPr>
        </p:nvSpPr>
        <p:spPr>
          <a:xfrm>
            <a:off x="360000" y="260560"/>
            <a:ext cx="8424000" cy="648284"/>
          </a:xfrm>
          <a:prstGeom prst="rect">
            <a:avLst/>
          </a:prstGeom>
        </p:spPr>
        <p:txBody>
          <a:bodyPr lIns="0" tIns="0" rIns="0" bIns="0"/>
          <a:lstStyle/>
          <a:p>
            <a:pPr eaLnBrk="1" hangingPunct="1">
              <a:defRPr/>
            </a:pPr>
            <a:r>
              <a:rPr lang="en-US" dirty="0" smtClean="0">
                <a:latin typeface="+mn-lt"/>
              </a:rPr>
              <a:t>Task Portfolio </a:t>
            </a:r>
            <a:r>
              <a:rPr lang="en-US" b="0" dirty="0" smtClean="0"/>
              <a:t>(Status September 2015)</a:t>
            </a:r>
            <a:endParaRPr lang="en-US" b="0" dirty="0" smtClean="0">
              <a:solidFill>
                <a:schemeClr val="tx1"/>
              </a:solidFill>
            </a:endParaRPr>
          </a:p>
        </p:txBody>
      </p:sp>
      <p:sp>
        <p:nvSpPr>
          <p:cNvPr id="6255" name="AutoShape 21"/>
          <p:cNvSpPr>
            <a:spLocks noChangeArrowheads="1"/>
          </p:cNvSpPr>
          <p:nvPr/>
        </p:nvSpPr>
        <p:spPr bwMode="auto">
          <a:xfrm>
            <a:off x="7548224" y="4581160"/>
            <a:ext cx="431800" cy="160338"/>
          </a:xfrm>
          <a:prstGeom prst="rightArrow">
            <a:avLst>
              <a:gd name="adj1" fmla="val 50000"/>
              <a:gd name="adj2" fmla="val 74658"/>
            </a:avLst>
          </a:prstGeom>
          <a:solidFill>
            <a:srgbClr val="0070C0"/>
          </a:solidFill>
          <a:ln w="9525">
            <a:noFill/>
            <a:miter lim="800000"/>
            <a:headEnd/>
            <a:tailEnd/>
          </a:ln>
        </p:spPr>
        <p:txBody>
          <a:bodyPr wrap="none" anchor="ctr"/>
          <a:lstStyle/>
          <a:p>
            <a:endParaRPr lang="de-DE"/>
          </a:p>
        </p:txBody>
      </p:sp>
      <p:graphicFrame>
        <p:nvGraphicFramePr>
          <p:cNvPr id="9" name="Group 134"/>
          <p:cNvGraphicFramePr>
            <a:graphicFrameLocks/>
          </p:cNvGraphicFramePr>
          <p:nvPr>
            <p:extLst>
              <p:ext uri="{D42A27DB-BD31-4B8C-83A1-F6EECF244321}">
                <p14:modId xmlns:p14="http://schemas.microsoft.com/office/powerpoint/2010/main" val="1406761073"/>
              </p:ext>
            </p:extLst>
          </p:nvPr>
        </p:nvGraphicFramePr>
        <p:xfrm>
          <a:off x="360001" y="764643"/>
          <a:ext cx="7950563" cy="5275927"/>
        </p:xfrm>
        <a:graphic>
          <a:graphicData uri="http://schemas.openxmlformats.org/drawingml/2006/table">
            <a:tbl>
              <a:tblPr/>
              <a:tblGrid>
                <a:gridCol w="450032"/>
                <a:gridCol w="4500318"/>
                <a:gridCol w="1125080"/>
                <a:gridCol w="1875133"/>
              </a:tblGrid>
              <a:tr h="237403">
                <a:tc>
                  <a:txBody>
                    <a:bodyPr/>
                    <a:lstStyle/>
                    <a:p>
                      <a:pPr marL="401638" marR="0" lvl="0" indent="-401638"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FFFFFF"/>
                          </a:solidFill>
                          <a:effectLst/>
                          <a:latin typeface="+mn-lt"/>
                          <a:cs typeface="Times New Roman" pitchFamily="18" charset="0"/>
                        </a:rPr>
                        <a:t>NR</a:t>
                      </a:r>
                      <a:endParaRPr kumimoji="0" lang="en-US" sz="900" b="1" i="0" u="none" strike="noStrike" cap="none" normalizeH="0" baseline="0" dirty="0" smtClean="0">
                        <a:ln>
                          <a:noFill/>
                        </a:ln>
                        <a:solidFill>
                          <a:schemeClr val="tx1"/>
                        </a:solidFill>
                        <a:effectLst/>
                        <a:latin typeface="+mn-lt"/>
                        <a:cs typeface="Arial" charset="0"/>
                      </a:endParaRP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rgbClr val="0070C0"/>
                    </a:solidFill>
                  </a:tcPr>
                </a:tc>
                <a:tc>
                  <a:txBody>
                    <a:bodyPr/>
                    <a:lstStyle/>
                    <a:p>
                      <a:pPr marL="401638" marR="0" lvl="0" indent="-401638"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FFFFFF"/>
                          </a:solidFill>
                          <a:effectLst/>
                          <a:latin typeface="+mn-lt"/>
                          <a:cs typeface="Times New Roman" pitchFamily="18" charset="0"/>
                        </a:rPr>
                        <a:t>NAME</a:t>
                      </a:r>
                      <a:endParaRPr kumimoji="0" lang="en-US" sz="900" b="1" i="0" u="none" strike="noStrike" cap="none" normalizeH="0" baseline="0" dirty="0" smtClean="0">
                        <a:ln>
                          <a:noFill/>
                        </a:ln>
                        <a:solidFill>
                          <a:schemeClr val="tx1"/>
                        </a:solidFill>
                        <a:effectLst/>
                        <a:latin typeface="+mn-lt"/>
                        <a:cs typeface="Arial" charset="0"/>
                      </a:endParaRP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rgbClr val="0070C0"/>
                    </a:solidFill>
                  </a:tcPr>
                </a:tc>
                <a:tc>
                  <a:txBody>
                    <a:bodyPr/>
                    <a:lstStyle/>
                    <a:p>
                      <a:pPr marL="401638" marR="0" lvl="0" indent="-401638"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FFFFFF"/>
                          </a:solidFill>
                          <a:effectLst/>
                          <a:latin typeface="+mn-lt"/>
                          <a:cs typeface="Times New Roman" pitchFamily="18" charset="0"/>
                        </a:rPr>
                        <a:t>DURATION</a:t>
                      </a:r>
                      <a:endParaRPr kumimoji="0" lang="en-US" sz="900" b="1" i="0" u="none" strike="noStrike" cap="none" normalizeH="0" baseline="0" smtClean="0">
                        <a:ln>
                          <a:noFill/>
                        </a:ln>
                        <a:solidFill>
                          <a:schemeClr val="tx1"/>
                        </a:solidFill>
                        <a:effectLst/>
                        <a:latin typeface="+mn-lt"/>
                        <a:cs typeface="Arial" charset="0"/>
                      </a:endParaRP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rgbClr val="0070C0"/>
                    </a:solidFill>
                  </a:tcPr>
                </a:tc>
                <a:tc>
                  <a:txBody>
                    <a:bodyPr/>
                    <a:lstStyle/>
                    <a:p>
                      <a:pPr marL="401638" marR="0" lvl="0" indent="-401638"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FFFFFF"/>
                          </a:solidFill>
                          <a:effectLst/>
                          <a:latin typeface="+mn-lt"/>
                          <a:cs typeface="Times New Roman" pitchFamily="18" charset="0"/>
                        </a:rPr>
                        <a:t>STATUS</a:t>
                      </a:r>
                      <a:endParaRPr kumimoji="0" lang="en-US" sz="900" b="1" i="0" u="none" strike="noStrike" cap="none" normalizeH="0" baseline="0" smtClean="0">
                        <a:ln>
                          <a:noFill/>
                        </a:ln>
                        <a:solidFill>
                          <a:schemeClr val="tx1"/>
                        </a:solidFill>
                        <a:effectLst/>
                        <a:latin typeface="+mn-lt"/>
                        <a:cs typeface="Times New Roman" pitchFamily="18" charset="0"/>
                      </a:endParaRP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rgbClr val="0070C0"/>
                    </a:solidFill>
                  </a:tcPr>
                </a:tc>
              </a:tr>
              <a:tr h="237403">
                <a:tc>
                  <a:txBody>
                    <a:bodyPr/>
                    <a:lstStyle/>
                    <a:p>
                      <a:pPr marL="401638" marR="0" lvl="0" indent="-401638"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latin typeface="+mn-lt"/>
                          <a:cs typeface="Times New Roman" pitchFamily="18" charset="0"/>
                        </a:rPr>
                        <a:t>18</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rgbClr val="883D91"/>
                    </a:solidFill>
                  </a:tcPr>
                </a:tc>
                <a:tc>
                  <a:txBody>
                    <a:bodyPr/>
                    <a:lstStyle/>
                    <a:p>
                      <a:pPr marL="401638" marR="0" lvl="0" indent="-401638"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latin typeface="+mn-lt"/>
                          <a:cs typeface="Times New Roman" pitchFamily="18" charset="0"/>
                        </a:rPr>
                        <a:t>Integrated Systems Evaluation</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rgbClr val="883D91"/>
                    </a:solidFill>
                  </a:tcPr>
                </a:tc>
                <a:tc>
                  <a:txBody>
                    <a:bodyPr/>
                    <a:lstStyle/>
                    <a:p>
                      <a:pPr marL="401638" marR="0" lvl="0" indent="-401638"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bg1"/>
                          </a:solidFill>
                          <a:effectLst/>
                          <a:latin typeface="+mn-lt"/>
                          <a:cs typeface="Times New Roman" pitchFamily="18" charset="0"/>
                        </a:rPr>
                        <a:t>2004</a:t>
                      </a:r>
                      <a:r>
                        <a:rPr lang="de-CH" sz="900" b="0" smtClean="0">
                          <a:solidFill>
                            <a:schemeClr val="bg1"/>
                          </a:solidFill>
                        </a:rPr>
                        <a:t>‒</a:t>
                      </a:r>
                      <a:r>
                        <a:rPr kumimoji="0" lang="en-US" sz="900" b="0" i="0" u="none" strike="noStrike" cap="none" normalizeH="0" baseline="0" smtClean="0">
                          <a:ln>
                            <a:noFill/>
                          </a:ln>
                          <a:solidFill>
                            <a:schemeClr val="bg1"/>
                          </a:solidFill>
                          <a:effectLst/>
                          <a:latin typeface="+mn-lt"/>
                          <a:cs typeface="Times New Roman" pitchFamily="18" charset="0"/>
                        </a:rPr>
                        <a:t>2009</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rgbClr val="883D91"/>
                    </a:solidFill>
                  </a:tcPr>
                </a:tc>
                <a:tc>
                  <a:txBody>
                    <a:bodyPr/>
                    <a:lstStyle/>
                    <a:p>
                      <a:pPr marL="401638" marR="0" lvl="0" indent="-401638"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bg1"/>
                          </a:solidFill>
                          <a:effectLst/>
                          <a:latin typeface="+mn-lt"/>
                          <a:cs typeface="Times New Roman" pitchFamily="18" charset="0"/>
                        </a:rPr>
                        <a:t>completed</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rgbClr val="883D91"/>
                    </a:solidFill>
                  </a:tcPr>
                </a:tc>
              </a:tr>
              <a:tr h="245404">
                <a:tc>
                  <a:txBody>
                    <a:bodyPr/>
                    <a:lstStyle/>
                    <a:p>
                      <a:pPr marL="401638" marR="0" lvl="0" indent="-401638"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bg1"/>
                          </a:solidFill>
                          <a:effectLst/>
                          <a:latin typeface="+mn-lt"/>
                          <a:cs typeface="Times New Roman" pitchFamily="18" charset="0"/>
                        </a:rPr>
                        <a:t>19</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rgbClr val="883D91"/>
                    </a:solidFill>
                  </a:tcPr>
                </a:tc>
                <a:tc>
                  <a:txBody>
                    <a:bodyPr/>
                    <a:lstStyle/>
                    <a:p>
                      <a:pPr marL="401638" marR="0" lvl="0" indent="-401638"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latin typeface="+mn-lt"/>
                          <a:cs typeface="Times New Roman" pitchFamily="18" charset="0"/>
                        </a:rPr>
                        <a:t>Hydrogen Safety</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rgbClr val="883D91"/>
                    </a:solidFill>
                  </a:tcPr>
                </a:tc>
                <a:tc>
                  <a:txBody>
                    <a:bodyPr/>
                    <a:lstStyle/>
                    <a:p>
                      <a:pPr marL="401638" marR="0" lvl="0" indent="-401638"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bg1"/>
                          </a:solidFill>
                          <a:effectLst/>
                          <a:latin typeface="+mn-lt"/>
                          <a:cs typeface="Times New Roman" pitchFamily="18" charset="0"/>
                        </a:rPr>
                        <a:t>2004</a:t>
                      </a:r>
                      <a:r>
                        <a:rPr lang="de-CH" sz="900" b="0" smtClean="0">
                          <a:solidFill>
                            <a:schemeClr val="bg1"/>
                          </a:solidFill>
                        </a:rPr>
                        <a:t>‒</a:t>
                      </a:r>
                      <a:r>
                        <a:rPr kumimoji="0" lang="en-US" sz="900" b="0" i="0" u="none" strike="noStrike" cap="none" normalizeH="0" baseline="0" smtClean="0">
                          <a:ln>
                            <a:noFill/>
                          </a:ln>
                          <a:solidFill>
                            <a:schemeClr val="bg1"/>
                          </a:solidFill>
                          <a:effectLst/>
                          <a:latin typeface="+mn-lt"/>
                          <a:cs typeface="Times New Roman" pitchFamily="18" charset="0"/>
                        </a:rPr>
                        <a:t>2010</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rgbClr val="883D91"/>
                    </a:solidFill>
                  </a:tcPr>
                </a:tc>
                <a:tc>
                  <a:txBody>
                    <a:bodyPr/>
                    <a:lstStyle/>
                    <a:p>
                      <a:pPr marL="401638" marR="0" lvl="0" indent="-401638"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cap="none" normalizeH="0" baseline="0" smtClean="0">
                          <a:ln>
                            <a:noFill/>
                          </a:ln>
                          <a:solidFill>
                            <a:schemeClr val="bg1"/>
                          </a:solidFill>
                          <a:effectLst/>
                          <a:latin typeface="+mn-lt"/>
                          <a:cs typeface="Times New Roman" pitchFamily="18" charset="0"/>
                        </a:rPr>
                        <a:t>completed</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rgbClr val="883D91"/>
                    </a:solidFill>
                  </a:tcPr>
                </a:tc>
              </a:tr>
              <a:tr h="237403">
                <a:tc>
                  <a:txBody>
                    <a:bodyPr/>
                    <a:lstStyle/>
                    <a:p>
                      <a:pPr marL="401638" marR="0" lvl="0" indent="-401638"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bg1"/>
                          </a:solidFill>
                          <a:effectLst/>
                          <a:latin typeface="+mn-lt"/>
                          <a:cs typeface="Times New Roman" pitchFamily="18" charset="0"/>
                        </a:rPr>
                        <a:t>21</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rgbClr val="883D91"/>
                    </a:solidFill>
                  </a:tcPr>
                </a:tc>
                <a:tc>
                  <a:txBody>
                    <a:bodyPr/>
                    <a:lstStyle/>
                    <a:p>
                      <a:pPr marL="401638" marR="0" lvl="0" indent="-401638"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err="1" smtClean="0">
                          <a:ln>
                            <a:noFill/>
                          </a:ln>
                          <a:solidFill>
                            <a:schemeClr val="bg1"/>
                          </a:solidFill>
                          <a:effectLst/>
                          <a:latin typeface="+mn-lt"/>
                          <a:cs typeface="Times New Roman" pitchFamily="18" charset="0"/>
                        </a:rPr>
                        <a:t>Biohydrogen</a:t>
                      </a:r>
                      <a:endParaRPr kumimoji="0" lang="en-US" sz="900" b="0" i="0" u="none" strike="noStrike" cap="none" normalizeH="0" baseline="0" dirty="0" smtClean="0">
                        <a:ln>
                          <a:noFill/>
                        </a:ln>
                        <a:solidFill>
                          <a:schemeClr val="bg1"/>
                        </a:solidFill>
                        <a:effectLst/>
                        <a:latin typeface="+mn-lt"/>
                        <a:cs typeface="Times New Roman" pitchFamily="18" charset="0"/>
                      </a:endParaRP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rgbClr val="883D91"/>
                    </a:solidFill>
                  </a:tcPr>
                </a:tc>
                <a:tc>
                  <a:txBody>
                    <a:bodyPr/>
                    <a:lstStyle/>
                    <a:p>
                      <a:pPr marL="401638" marR="0" lvl="0" indent="-401638"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bg1"/>
                          </a:solidFill>
                          <a:effectLst/>
                          <a:latin typeface="+mn-lt"/>
                          <a:cs typeface="Times New Roman" pitchFamily="18" charset="0"/>
                        </a:rPr>
                        <a:t>2005</a:t>
                      </a:r>
                      <a:r>
                        <a:rPr lang="de-CH" sz="900" b="0" smtClean="0">
                          <a:solidFill>
                            <a:schemeClr val="bg1"/>
                          </a:solidFill>
                        </a:rPr>
                        <a:t>‒</a:t>
                      </a:r>
                      <a:r>
                        <a:rPr kumimoji="0" lang="en-US" sz="900" b="0" i="0" u="none" strike="noStrike" cap="none" normalizeH="0" baseline="0" smtClean="0">
                          <a:ln>
                            <a:noFill/>
                          </a:ln>
                          <a:solidFill>
                            <a:schemeClr val="bg1"/>
                          </a:solidFill>
                          <a:effectLst/>
                          <a:latin typeface="+mn-lt"/>
                          <a:cs typeface="Times New Roman" pitchFamily="18" charset="0"/>
                        </a:rPr>
                        <a:t>2010</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rgbClr val="883D91"/>
                    </a:solidFill>
                  </a:tcPr>
                </a:tc>
                <a:tc>
                  <a:txBody>
                    <a:bodyPr/>
                    <a:lstStyle/>
                    <a:p>
                      <a:pPr marL="401638" marR="0" lvl="0" indent="-401638"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bg1"/>
                          </a:solidFill>
                          <a:effectLst/>
                          <a:latin typeface="+mn-lt"/>
                          <a:cs typeface="Times New Roman" pitchFamily="18" charset="0"/>
                        </a:rPr>
                        <a:t>completed</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rgbClr val="883D91"/>
                    </a:solidFill>
                  </a:tcPr>
                </a:tc>
              </a:tr>
              <a:tr h="237403">
                <a:tc>
                  <a:txBody>
                    <a:bodyPr/>
                    <a:lstStyle/>
                    <a:p>
                      <a:pPr marL="401638" marR="0" lvl="0" indent="-401638"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latin typeface="+mn-lt"/>
                          <a:cs typeface="Times New Roman" pitchFamily="18" charset="0"/>
                        </a:rPr>
                        <a:t>21</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rgbClr val="883D91"/>
                    </a:solidFill>
                  </a:tcPr>
                </a:tc>
                <a:tc>
                  <a:txBody>
                    <a:bodyPr/>
                    <a:lstStyle/>
                    <a:p>
                      <a:pPr marL="401638" marR="0" lvl="0" indent="-401638"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err="1" smtClean="0">
                          <a:ln>
                            <a:noFill/>
                          </a:ln>
                          <a:solidFill>
                            <a:schemeClr val="bg1"/>
                          </a:solidFill>
                          <a:effectLst/>
                          <a:latin typeface="+mn-lt"/>
                          <a:cs typeface="Times New Roman" pitchFamily="18" charset="0"/>
                        </a:rPr>
                        <a:t>Bioinspired</a:t>
                      </a:r>
                      <a:r>
                        <a:rPr kumimoji="0" lang="en-US" sz="900" b="0" i="0" u="none" strike="noStrike" cap="none" normalizeH="0" baseline="0" dirty="0" smtClean="0">
                          <a:ln>
                            <a:noFill/>
                          </a:ln>
                          <a:solidFill>
                            <a:schemeClr val="bg1"/>
                          </a:solidFill>
                          <a:effectLst/>
                          <a:latin typeface="+mn-lt"/>
                          <a:cs typeface="Times New Roman" pitchFamily="18" charset="0"/>
                        </a:rPr>
                        <a:t> and Biological Hydrogen Production</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rgbClr val="883D91"/>
                    </a:solidFill>
                  </a:tcPr>
                </a:tc>
                <a:tc>
                  <a:txBody>
                    <a:bodyPr/>
                    <a:lstStyle/>
                    <a:p>
                      <a:pPr marL="401638" marR="0" lvl="0" indent="-401638"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latin typeface="+mn-lt"/>
                          <a:cs typeface="Times New Roman" pitchFamily="18" charset="0"/>
                        </a:rPr>
                        <a:t>2010</a:t>
                      </a:r>
                      <a:r>
                        <a:rPr lang="de-CH" sz="900" b="0" dirty="0" smtClean="0">
                          <a:solidFill>
                            <a:schemeClr val="bg1"/>
                          </a:solidFill>
                        </a:rPr>
                        <a:t>‒2014</a:t>
                      </a:r>
                      <a:endParaRPr kumimoji="0" lang="en-US" sz="900" b="0" i="0" u="none" strike="noStrike" cap="none" normalizeH="0" baseline="0" dirty="0" smtClean="0">
                        <a:ln>
                          <a:noFill/>
                        </a:ln>
                        <a:solidFill>
                          <a:schemeClr val="bg1"/>
                        </a:solidFill>
                        <a:effectLst/>
                        <a:latin typeface="+mn-lt"/>
                        <a:cs typeface="Times New Roman" pitchFamily="18" charset="0"/>
                      </a:endParaRP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rgbClr val="883D91"/>
                    </a:solidFill>
                  </a:tcPr>
                </a:tc>
                <a:tc>
                  <a:txBody>
                    <a:bodyPr/>
                    <a:lstStyle/>
                    <a:p>
                      <a:pPr marL="401638" marR="0" lvl="0" indent="-401638"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latin typeface="+mn-lt"/>
                          <a:cs typeface="Times New Roman" pitchFamily="18" charset="0"/>
                        </a:rPr>
                        <a:t>completed</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rgbClr val="883D91"/>
                    </a:solidFill>
                  </a:tcPr>
                </a:tc>
              </a:tr>
              <a:tr h="237403">
                <a:tc>
                  <a:txBody>
                    <a:bodyPr/>
                    <a:lstStyle/>
                    <a:p>
                      <a:pPr marL="401638" marR="0" lvl="0" indent="-401638"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bg1"/>
                          </a:solidFill>
                          <a:effectLst/>
                          <a:latin typeface="+mn-lt"/>
                          <a:cs typeface="Times New Roman" pitchFamily="18" charset="0"/>
                        </a:rPr>
                        <a:t>22</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rgbClr val="883D91"/>
                    </a:solidFill>
                  </a:tcPr>
                </a:tc>
                <a:tc>
                  <a:txBody>
                    <a:bodyPr/>
                    <a:lstStyle/>
                    <a:p>
                      <a:pPr marL="401638" marR="0" lvl="0" indent="-401638"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latin typeface="+mn-lt"/>
                          <a:cs typeface="Times New Roman" pitchFamily="18" charset="0"/>
                        </a:rPr>
                        <a:t>Fundamental &amp; Applied H</a:t>
                      </a:r>
                      <a:r>
                        <a:rPr kumimoji="0" lang="en-US" sz="900" b="0" i="0" u="none" strike="noStrike" cap="none" normalizeH="0" baseline="-30000" dirty="0" smtClean="0">
                          <a:ln>
                            <a:noFill/>
                          </a:ln>
                          <a:solidFill>
                            <a:schemeClr val="bg1"/>
                          </a:solidFill>
                          <a:effectLst/>
                          <a:latin typeface="+mn-lt"/>
                          <a:cs typeface="Times New Roman" pitchFamily="18" charset="0"/>
                        </a:rPr>
                        <a:t>2</a:t>
                      </a:r>
                      <a:r>
                        <a:rPr kumimoji="0" lang="en-US" sz="900" b="0" i="0" u="none" strike="noStrike" cap="none" normalizeH="0" baseline="0" dirty="0" smtClean="0">
                          <a:ln>
                            <a:noFill/>
                          </a:ln>
                          <a:solidFill>
                            <a:schemeClr val="bg1"/>
                          </a:solidFill>
                          <a:effectLst/>
                          <a:latin typeface="+mn-lt"/>
                          <a:cs typeface="Times New Roman" pitchFamily="18" charset="0"/>
                        </a:rPr>
                        <a:t> Storage Materials Development</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rgbClr val="883D91"/>
                    </a:solidFill>
                  </a:tcPr>
                </a:tc>
                <a:tc>
                  <a:txBody>
                    <a:bodyPr/>
                    <a:lstStyle/>
                    <a:p>
                      <a:pPr marL="401638" marR="0" lvl="0" indent="-401638"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latin typeface="+mn-lt"/>
                          <a:cs typeface="Times New Roman" pitchFamily="18" charset="0"/>
                        </a:rPr>
                        <a:t>2006</a:t>
                      </a:r>
                      <a:r>
                        <a:rPr lang="de-CH" sz="900" b="0" dirty="0" smtClean="0">
                          <a:solidFill>
                            <a:schemeClr val="bg1"/>
                          </a:solidFill>
                        </a:rPr>
                        <a:t>‒</a:t>
                      </a:r>
                      <a:r>
                        <a:rPr kumimoji="0" lang="en-US" sz="900" b="0" i="0" u="none" strike="noStrike" cap="none" normalizeH="0" baseline="0" dirty="0" smtClean="0">
                          <a:ln>
                            <a:noFill/>
                          </a:ln>
                          <a:solidFill>
                            <a:schemeClr val="bg1"/>
                          </a:solidFill>
                          <a:effectLst/>
                          <a:latin typeface="+mn-lt"/>
                          <a:cs typeface="Times New Roman" pitchFamily="18" charset="0"/>
                        </a:rPr>
                        <a:t>2012</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rgbClr val="883D91"/>
                    </a:solidFill>
                  </a:tcPr>
                </a:tc>
                <a:tc>
                  <a:txBody>
                    <a:bodyPr/>
                    <a:lstStyle/>
                    <a:p>
                      <a:pPr marL="401638" marR="0" lvl="0" indent="-401638"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latin typeface="+mn-lt"/>
                          <a:cs typeface="Times New Roman" pitchFamily="18" charset="0"/>
                        </a:rPr>
                        <a:t>completed</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rgbClr val="883D91"/>
                    </a:solidFill>
                  </a:tcPr>
                </a:tc>
              </a:tr>
              <a:tr h="237403">
                <a:tc>
                  <a:txBody>
                    <a:bodyPr/>
                    <a:lstStyle/>
                    <a:p>
                      <a:pPr marL="401638" marR="0" lvl="0" indent="-401638"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bg1"/>
                          </a:solidFill>
                          <a:effectLst/>
                          <a:latin typeface="+mn-lt"/>
                          <a:cs typeface="Times New Roman" pitchFamily="18" charset="0"/>
                        </a:rPr>
                        <a:t>23</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rgbClr val="883D91"/>
                    </a:solidFill>
                  </a:tcPr>
                </a:tc>
                <a:tc>
                  <a:txBody>
                    <a:bodyPr/>
                    <a:lstStyle/>
                    <a:p>
                      <a:pPr marL="401638" marR="0" lvl="0" indent="-401638"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latin typeface="+mn-lt"/>
                          <a:cs typeface="Times New Roman" pitchFamily="18" charset="0"/>
                        </a:rPr>
                        <a:t>Small-Scale Reformers for on-Site H</a:t>
                      </a:r>
                      <a:r>
                        <a:rPr kumimoji="0" lang="en-US" sz="900" b="0" i="0" u="none" strike="noStrike" cap="none" normalizeH="0" baseline="-30000" dirty="0" smtClean="0">
                          <a:ln>
                            <a:noFill/>
                          </a:ln>
                          <a:solidFill>
                            <a:schemeClr val="bg1"/>
                          </a:solidFill>
                          <a:effectLst/>
                          <a:latin typeface="+mn-lt"/>
                          <a:cs typeface="Times New Roman" pitchFamily="18" charset="0"/>
                        </a:rPr>
                        <a:t>2</a:t>
                      </a:r>
                      <a:r>
                        <a:rPr kumimoji="0" lang="en-US" sz="900" b="0" i="0" u="none" strike="noStrike" cap="none" normalizeH="0" baseline="0" dirty="0" smtClean="0">
                          <a:ln>
                            <a:noFill/>
                          </a:ln>
                          <a:solidFill>
                            <a:schemeClr val="bg1"/>
                          </a:solidFill>
                          <a:effectLst/>
                          <a:latin typeface="+mn-lt"/>
                          <a:cs typeface="Times New Roman" pitchFamily="18" charset="0"/>
                        </a:rPr>
                        <a:t> Supply</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rgbClr val="883D91"/>
                    </a:solidFill>
                  </a:tcPr>
                </a:tc>
                <a:tc>
                  <a:txBody>
                    <a:bodyPr/>
                    <a:lstStyle/>
                    <a:p>
                      <a:pPr marL="401638" marR="0" lvl="0" indent="-401638"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latin typeface="+mn-lt"/>
                          <a:cs typeface="Times New Roman" pitchFamily="18" charset="0"/>
                        </a:rPr>
                        <a:t>2006</a:t>
                      </a:r>
                      <a:r>
                        <a:rPr lang="de-CH" sz="900" b="0" dirty="0" smtClean="0">
                          <a:solidFill>
                            <a:schemeClr val="bg1"/>
                          </a:solidFill>
                        </a:rPr>
                        <a:t>‒</a:t>
                      </a:r>
                      <a:r>
                        <a:rPr kumimoji="0" lang="en-US" sz="900" b="0" i="0" u="none" strike="noStrike" cap="none" normalizeH="0" baseline="0" dirty="0" smtClean="0">
                          <a:ln>
                            <a:noFill/>
                          </a:ln>
                          <a:solidFill>
                            <a:schemeClr val="bg1"/>
                          </a:solidFill>
                          <a:effectLst/>
                          <a:latin typeface="+mn-lt"/>
                          <a:cs typeface="Times New Roman" pitchFamily="18" charset="0"/>
                        </a:rPr>
                        <a:t>2011</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rgbClr val="883D91"/>
                    </a:solidFill>
                  </a:tcPr>
                </a:tc>
                <a:tc>
                  <a:txBody>
                    <a:bodyPr/>
                    <a:lstStyle/>
                    <a:p>
                      <a:pPr marL="401638" marR="0" lvl="0" indent="-401638"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bg1"/>
                          </a:solidFill>
                          <a:effectLst/>
                          <a:latin typeface="+mn-lt"/>
                          <a:cs typeface="Times New Roman" pitchFamily="18" charset="0"/>
                        </a:rPr>
                        <a:t>completed</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rgbClr val="883D91"/>
                    </a:solidFill>
                  </a:tcPr>
                </a:tc>
              </a:tr>
              <a:tr h="237403">
                <a:tc>
                  <a:txBody>
                    <a:bodyPr/>
                    <a:lstStyle/>
                    <a:p>
                      <a:pPr marL="401638" marR="0" lvl="0" indent="-401638"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latin typeface="+mn-lt"/>
                          <a:cs typeface="Times New Roman" pitchFamily="18" charset="0"/>
                        </a:rPr>
                        <a:t>24</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rgbClr val="883D91"/>
                    </a:solidFill>
                  </a:tcPr>
                </a:tc>
                <a:tc>
                  <a:txBody>
                    <a:bodyPr/>
                    <a:lstStyle/>
                    <a:p>
                      <a:pPr marL="401638" marR="0" lvl="0" indent="-401638"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latin typeface="+mn-lt"/>
                          <a:cs typeface="Times New Roman" pitchFamily="18" charset="0"/>
                        </a:rPr>
                        <a:t>Wind Energy and Hydrogen Production (Electrolysis)</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rgbClr val="883D91"/>
                    </a:solidFill>
                  </a:tcPr>
                </a:tc>
                <a:tc>
                  <a:txBody>
                    <a:bodyPr/>
                    <a:lstStyle/>
                    <a:p>
                      <a:pPr marL="401638" marR="0" lvl="0" indent="-401638"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latin typeface="+mn-lt"/>
                          <a:cs typeface="Times New Roman" pitchFamily="18" charset="0"/>
                        </a:rPr>
                        <a:t>2006</a:t>
                      </a:r>
                      <a:r>
                        <a:rPr lang="de-CH" sz="900" b="0" dirty="0" smtClean="0">
                          <a:solidFill>
                            <a:schemeClr val="bg1"/>
                          </a:solidFill>
                        </a:rPr>
                        <a:t>‒</a:t>
                      </a:r>
                      <a:r>
                        <a:rPr kumimoji="0" lang="en-US" sz="900" b="0" i="0" u="none" strike="noStrike" cap="none" normalizeH="0" baseline="0" dirty="0" smtClean="0">
                          <a:ln>
                            <a:noFill/>
                          </a:ln>
                          <a:solidFill>
                            <a:schemeClr val="bg1"/>
                          </a:solidFill>
                          <a:effectLst/>
                          <a:latin typeface="+mn-lt"/>
                          <a:cs typeface="Times New Roman" pitchFamily="18" charset="0"/>
                        </a:rPr>
                        <a:t>2011</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rgbClr val="883D91"/>
                    </a:solidFill>
                  </a:tcPr>
                </a:tc>
                <a:tc>
                  <a:txBody>
                    <a:bodyPr/>
                    <a:lstStyle/>
                    <a:p>
                      <a:pPr marL="401638" marR="0" lvl="0" indent="-401638"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bg1"/>
                          </a:solidFill>
                          <a:effectLst/>
                          <a:latin typeface="+mn-lt"/>
                          <a:cs typeface="Times New Roman" pitchFamily="18" charset="0"/>
                        </a:rPr>
                        <a:t>completed</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rgbClr val="883D91"/>
                    </a:solidFill>
                  </a:tcPr>
                </a:tc>
              </a:tr>
              <a:tr h="237403">
                <a:tc>
                  <a:txBody>
                    <a:bodyPr/>
                    <a:lstStyle/>
                    <a:p>
                      <a:pPr marL="401638" marR="0" lvl="0" indent="-401638"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bg1"/>
                          </a:solidFill>
                          <a:effectLst/>
                          <a:latin typeface="+mn-lt"/>
                          <a:cs typeface="Times New Roman" pitchFamily="18" charset="0"/>
                        </a:rPr>
                        <a:t>25</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rgbClr val="883D91"/>
                    </a:solidFill>
                  </a:tcPr>
                </a:tc>
                <a:tc>
                  <a:txBody>
                    <a:bodyPr/>
                    <a:lstStyle/>
                    <a:p>
                      <a:pPr marL="401638" marR="0" lvl="0" indent="-401638"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latin typeface="+mn-lt"/>
                          <a:cs typeface="Times New Roman" pitchFamily="18" charset="0"/>
                        </a:rPr>
                        <a:t>High Temperature Production of Hydrogen</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rgbClr val="883D91"/>
                    </a:solidFill>
                  </a:tcPr>
                </a:tc>
                <a:tc>
                  <a:txBody>
                    <a:bodyPr/>
                    <a:lstStyle/>
                    <a:p>
                      <a:pPr marL="401638" marR="0" lvl="0" indent="-401638"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latin typeface="+mn-lt"/>
                          <a:cs typeface="Times New Roman" pitchFamily="18" charset="0"/>
                        </a:rPr>
                        <a:t>2007</a:t>
                      </a:r>
                      <a:r>
                        <a:rPr lang="de-CH" sz="900" b="0" dirty="0" smtClean="0">
                          <a:solidFill>
                            <a:schemeClr val="bg1"/>
                          </a:solidFill>
                        </a:rPr>
                        <a:t>‒</a:t>
                      </a:r>
                      <a:r>
                        <a:rPr kumimoji="0" lang="en-US" sz="900" b="0" i="0" u="none" strike="noStrike" cap="none" normalizeH="0" baseline="0" dirty="0" smtClean="0">
                          <a:ln>
                            <a:noFill/>
                          </a:ln>
                          <a:solidFill>
                            <a:schemeClr val="bg1"/>
                          </a:solidFill>
                          <a:effectLst/>
                          <a:latin typeface="+mn-lt"/>
                          <a:cs typeface="Times New Roman" pitchFamily="18" charset="0"/>
                        </a:rPr>
                        <a:t>2011</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rgbClr val="883D91"/>
                    </a:solidFill>
                  </a:tcPr>
                </a:tc>
                <a:tc>
                  <a:txBody>
                    <a:bodyPr/>
                    <a:lstStyle/>
                    <a:p>
                      <a:pPr marL="401638" marR="0" lvl="0" indent="-401638"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latin typeface="+mn-lt"/>
                          <a:cs typeface="Times New Roman" pitchFamily="18" charset="0"/>
                        </a:rPr>
                        <a:t>completed</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rgbClr val="883D91"/>
                    </a:solidFill>
                  </a:tcPr>
                </a:tc>
              </a:tr>
              <a:tr h="237403">
                <a:tc>
                  <a:txBody>
                    <a:bodyPr/>
                    <a:lstStyle/>
                    <a:p>
                      <a:pPr marL="401638" marR="0" lvl="0" indent="-401638"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bg1"/>
                          </a:solidFill>
                          <a:effectLst/>
                          <a:latin typeface="+mn-lt"/>
                          <a:cs typeface="Times New Roman" pitchFamily="18" charset="0"/>
                        </a:rPr>
                        <a:t>26</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rgbClr val="883D91"/>
                    </a:solidFill>
                  </a:tcPr>
                </a:tc>
                <a:tc>
                  <a:txBody>
                    <a:bodyPr/>
                    <a:lstStyle/>
                    <a:p>
                      <a:pPr marL="401638" marR="0" lvl="0" indent="-401638"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latin typeface="+mn-lt"/>
                          <a:cs typeface="Times New Roman" pitchFamily="18" charset="0"/>
                        </a:rPr>
                        <a:t>Advanced Materials for </a:t>
                      </a:r>
                      <a:r>
                        <a:rPr kumimoji="0" lang="en-US" sz="900" b="0" i="0" u="none" strike="noStrike" cap="none" normalizeH="0" baseline="0" dirty="0" err="1" smtClean="0">
                          <a:ln>
                            <a:noFill/>
                          </a:ln>
                          <a:solidFill>
                            <a:schemeClr val="bg1"/>
                          </a:solidFill>
                          <a:effectLst/>
                          <a:latin typeface="+mn-lt"/>
                          <a:cs typeface="Times New Roman" pitchFamily="18" charset="0"/>
                        </a:rPr>
                        <a:t>Waterphotolysis</a:t>
                      </a:r>
                      <a:r>
                        <a:rPr kumimoji="0" lang="en-US" sz="900" b="0" i="0" u="none" strike="noStrike" cap="none" normalizeH="0" baseline="0" dirty="0" smtClean="0">
                          <a:ln>
                            <a:noFill/>
                          </a:ln>
                          <a:solidFill>
                            <a:schemeClr val="bg1"/>
                          </a:solidFill>
                          <a:effectLst/>
                          <a:latin typeface="+mn-lt"/>
                          <a:cs typeface="Times New Roman" pitchFamily="18" charset="0"/>
                        </a:rPr>
                        <a:t> with H</a:t>
                      </a:r>
                      <a:r>
                        <a:rPr kumimoji="0" lang="en-US" sz="900" b="0" i="0" u="none" strike="noStrike" cap="none" normalizeH="0" baseline="-30000" dirty="0" smtClean="0">
                          <a:ln>
                            <a:noFill/>
                          </a:ln>
                          <a:solidFill>
                            <a:schemeClr val="bg1"/>
                          </a:solidFill>
                          <a:effectLst/>
                          <a:latin typeface="+mn-lt"/>
                          <a:cs typeface="Times New Roman" pitchFamily="18" charset="0"/>
                        </a:rPr>
                        <a:t>2</a:t>
                      </a:r>
                      <a:endParaRPr kumimoji="0" lang="en-US" sz="900" b="0" i="0" u="none" strike="noStrike" cap="none" normalizeH="0" baseline="0" dirty="0" smtClean="0">
                        <a:ln>
                          <a:noFill/>
                        </a:ln>
                        <a:solidFill>
                          <a:schemeClr val="bg1"/>
                        </a:solidFill>
                        <a:effectLst/>
                        <a:latin typeface="+mn-lt"/>
                        <a:cs typeface="Times New Roman" pitchFamily="18" charset="0"/>
                      </a:endParaRP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rgbClr val="883D91"/>
                    </a:solidFill>
                  </a:tcPr>
                </a:tc>
                <a:tc>
                  <a:txBody>
                    <a:bodyPr/>
                    <a:lstStyle/>
                    <a:p>
                      <a:pPr marL="401638" marR="0" lvl="0" indent="-401638"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bg1"/>
                          </a:solidFill>
                          <a:effectLst/>
                          <a:latin typeface="+mn-lt"/>
                          <a:cs typeface="Times New Roman" pitchFamily="18" charset="0"/>
                        </a:rPr>
                        <a:t>2008</a:t>
                      </a:r>
                      <a:r>
                        <a:rPr lang="de-CH" sz="900" b="0" smtClean="0">
                          <a:solidFill>
                            <a:schemeClr val="bg1"/>
                          </a:solidFill>
                        </a:rPr>
                        <a:t>‒</a:t>
                      </a:r>
                      <a:r>
                        <a:rPr kumimoji="0" lang="en-US" sz="900" b="0" i="0" u="none" strike="noStrike" cap="none" normalizeH="0" baseline="0" smtClean="0">
                          <a:ln>
                            <a:noFill/>
                          </a:ln>
                          <a:solidFill>
                            <a:schemeClr val="bg1"/>
                          </a:solidFill>
                          <a:effectLst/>
                          <a:latin typeface="+mn-lt"/>
                          <a:cs typeface="Times New Roman" pitchFamily="18" charset="0"/>
                        </a:rPr>
                        <a:t>2013</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rgbClr val="883D91"/>
                    </a:solidFill>
                  </a:tcPr>
                </a:tc>
                <a:tc>
                  <a:txBody>
                    <a:bodyPr/>
                    <a:lstStyle/>
                    <a:p>
                      <a:pPr marL="401638" marR="0" lvl="0" indent="-401638"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latin typeface="+mn-lt"/>
                          <a:cs typeface="Times New Roman" pitchFamily="18" charset="0"/>
                        </a:rPr>
                        <a:t>completed</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rgbClr val="883D91"/>
                    </a:solidFill>
                  </a:tcPr>
                </a:tc>
              </a:tr>
              <a:tr h="237403">
                <a:tc>
                  <a:txBody>
                    <a:bodyPr/>
                    <a:lstStyle/>
                    <a:p>
                      <a:pPr marL="401638" marR="0" lvl="0" indent="-401638"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bg1"/>
                          </a:solidFill>
                          <a:effectLst/>
                          <a:latin typeface="+mn-lt"/>
                          <a:cs typeface="Times New Roman" pitchFamily="18" charset="0"/>
                        </a:rPr>
                        <a:t>27</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rgbClr val="883D91"/>
                    </a:solidFill>
                  </a:tcPr>
                </a:tc>
                <a:tc>
                  <a:txBody>
                    <a:bodyPr/>
                    <a:lstStyle/>
                    <a:p>
                      <a:pPr marL="401638" marR="0" lvl="0" indent="-401638"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latin typeface="+mn-lt"/>
                          <a:cs typeface="Times New Roman" pitchFamily="18" charset="0"/>
                        </a:rPr>
                        <a:t>Near-Term Market Routes to H</a:t>
                      </a:r>
                      <a:r>
                        <a:rPr kumimoji="0" lang="en-US" sz="900" b="0" i="0" u="none" strike="noStrike" cap="none" normalizeH="0" baseline="-30000" dirty="0" smtClean="0">
                          <a:ln>
                            <a:noFill/>
                          </a:ln>
                          <a:solidFill>
                            <a:schemeClr val="bg1"/>
                          </a:solidFill>
                          <a:effectLst/>
                          <a:latin typeface="+mn-lt"/>
                          <a:cs typeface="Times New Roman" pitchFamily="18" charset="0"/>
                        </a:rPr>
                        <a:t>2</a:t>
                      </a:r>
                      <a:r>
                        <a:rPr kumimoji="0" lang="en-US" sz="900" b="0" i="0" u="none" strike="noStrike" cap="none" normalizeH="0" baseline="0" dirty="0" smtClean="0">
                          <a:ln>
                            <a:noFill/>
                          </a:ln>
                          <a:solidFill>
                            <a:schemeClr val="bg1"/>
                          </a:solidFill>
                          <a:effectLst/>
                          <a:latin typeface="+mn-lt"/>
                          <a:cs typeface="Times New Roman" pitchFamily="18" charset="0"/>
                        </a:rPr>
                        <a:t> via Co-Gasification with Biomass</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rgbClr val="883D91"/>
                    </a:solidFill>
                  </a:tcPr>
                </a:tc>
                <a:tc>
                  <a:txBody>
                    <a:bodyPr/>
                    <a:lstStyle/>
                    <a:p>
                      <a:pPr marL="401638" marR="0" lvl="0" indent="-401638"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latin typeface="+mn-lt"/>
                          <a:cs typeface="Times New Roman" pitchFamily="18" charset="0"/>
                        </a:rPr>
                        <a:t>2009</a:t>
                      </a:r>
                      <a:r>
                        <a:rPr lang="de-CH" sz="900" b="0" dirty="0" smtClean="0">
                          <a:solidFill>
                            <a:schemeClr val="bg1"/>
                          </a:solidFill>
                        </a:rPr>
                        <a:t>‒</a:t>
                      </a:r>
                      <a:r>
                        <a:rPr kumimoji="0" lang="en-US" sz="900" b="0" i="0" u="none" strike="noStrike" cap="none" normalizeH="0" baseline="0" dirty="0" smtClean="0">
                          <a:ln>
                            <a:noFill/>
                          </a:ln>
                          <a:solidFill>
                            <a:schemeClr val="bg1"/>
                          </a:solidFill>
                          <a:effectLst/>
                          <a:latin typeface="+mn-lt"/>
                          <a:cs typeface="Times New Roman" pitchFamily="18" charset="0"/>
                        </a:rPr>
                        <a:t>2011</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rgbClr val="883D91"/>
                    </a:solidFill>
                  </a:tcPr>
                </a:tc>
                <a:tc>
                  <a:txBody>
                    <a:bodyPr/>
                    <a:lstStyle/>
                    <a:p>
                      <a:pPr marL="401638" marR="0" lvl="0" indent="-401638"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latin typeface="+mn-lt"/>
                          <a:cs typeface="Times New Roman" pitchFamily="18" charset="0"/>
                        </a:rPr>
                        <a:t>completed</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rgbClr val="883D91"/>
                    </a:solidFill>
                  </a:tcPr>
                </a:tc>
              </a:tr>
              <a:tr h="237403">
                <a:tc>
                  <a:txBody>
                    <a:bodyPr/>
                    <a:lstStyle/>
                    <a:p>
                      <a:pPr marL="401638" marR="0" lvl="0" indent="-401638"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latin typeface="+mn-lt"/>
                          <a:cs typeface="Times New Roman" pitchFamily="18" charset="0"/>
                        </a:rPr>
                        <a:t>28</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rgbClr val="27A94C"/>
                    </a:solidFill>
                  </a:tcPr>
                </a:tc>
                <a:tc>
                  <a:txBody>
                    <a:bodyPr/>
                    <a:lstStyle/>
                    <a:p>
                      <a:pPr marL="401638" marR="0" lvl="0" indent="-401638"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latin typeface="+mn-lt"/>
                          <a:cs typeface="Times New Roman" pitchFamily="18" charset="0"/>
                        </a:rPr>
                        <a:t>Large-Scale Hydrogen Delivery Infrastructure</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rgbClr val="27A94C"/>
                    </a:solidFill>
                  </a:tcPr>
                </a:tc>
                <a:tc>
                  <a:txBody>
                    <a:bodyPr/>
                    <a:lstStyle/>
                    <a:p>
                      <a:pPr marL="0" marR="0" lvl="0" indent="0" algn="l" defTabSz="914400" rtl="0" eaLnBrk="1" fontAlgn="base" latinLnBrk="0" hangingPunct="1">
                        <a:lnSpc>
                          <a:spcPct val="100000"/>
                        </a:lnSpc>
                        <a:spcBef>
                          <a:spcPct val="20000"/>
                        </a:spcBef>
                        <a:spcAft>
                          <a:spcPct val="0"/>
                        </a:spcAft>
                        <a:buClr>
                          <a:srgbClr val="006CAF"/>
                        </a:buClr>
                        <a:buSzPct val="75000"/>
                        <a:buFont typeface="Wingdings" pitchFamily="2" charset="2"/>
                        <a:buNone/>
                        <a:tabLst/>
                      </a:pPr>
                      <a:r>
                        <a:rPr kumimoji="0" lang="en-US" sz="900" b="0" i="0" u="none" strike="noStrike" cap="none" normalizeH="0" baseline="0" dirty="0" smtClean="0">
                          <a:ln>
                            <a:noFill/>
                          </a:ln>
                          <a:solidFill>
                            <a:schemeClr val="bg1"/>
                          </a:solidFill>
                          <a:effectLst/>
                          <a:latin typeface="+mn-lt"/>
                          <a:cs typeface="Arial" charset="0"/>
                        </a:rPr>
                        <a:t>2010</a:t>
                      </a:r>
                      <a:r>
                        <a:rPr lang="de-CH" sz="900" b="0" dirty="0" smtClean="0">
                          <a:solidFill>
                            <a:schemeClr val="bg1"/>
                          </a:solidFill>
                        </a:rPr>
                        <a:t>‒</a:t>
                      </a:r>
                      <a:r>
                        <a:rPr kumimoji="0" lang="en-US" sz="900" b="0" i="0" u="none" strike="noStrike" cap="none" normalizeH="0" baseline="0" dirty="0" smtClean="0">
                          <a:ln>
                            <a:noFill/>
                          </a:ln>
                          <a:solidFill>
                            <a:schemeClr val="bg1"/>
                          </a:solidFill>
                          <a:effectLst/>
                          <a:latin typeface="+mn-lt"/>
                          <a:cs typeface="Arial" charset="0"/>
                        </a:rPr>
                        <a:t>2014</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rgbClr val="27A94C"/>
                    </a:solidFill>
                  </a:tcPr>
                </a:tc>
                <a:tc>
                  <a:txBody>
                    <a:bodyPr/>
                    <a:lstStyle/>
                    <a:p>
                      <a:pPr marL="401638" marR="0" lvl="0" indent="-401638"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latin typeface="+mn-lt"/>
                          <a:cs typeface="Times New Roman" pitchFamily="18" charset="0"/>
                        </a:rPr>
                        <a:t>ongoing</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rgbClr val="27A94C"/>
                    </a:solidFill>
                  </a:tcPr>
                </a:tc>
              </a:tr>
              <a:tr h="237403">
                <a:tc>
                  <a:txBody>
                    <a:bodyPr/>
                    <a:lstStyle/>
                    <a:p>
                      <a:pPr marL="401638" marR="0" lvl="0" indent="-401638"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bg1"/>
                          </a:solidFill>
                          <a:effectLst/>
                          <a:latin typeface="+mn-lt"/>
                          <a:cs typeface="Times New Roman" pitchFamily="18" charset="0"/>
                        </a:rPr>
                        <a:t>29</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rgbClr val="27A94C"/>
                    </a:solidFill>
                  </a:tcPr>
                </a:tc>
                <a:tc>
                  <a:txBody>
                    <a:bodyPr/>
                    <a:lstStyle/>
                    <a:p>
                      <a:pPr marL="401638" marR="0" lvl="0" indent="-401638"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latin typeface="+mn-lt"/>
                          <a:cs typeface="Times New Roman" pitchFamily="18" charset="0"/>
                        </a:rPr>
                        <a:t>Distributed and Community Hydrogen (DISCO H</a:t>
                      </a:r>
                      <a:r>
                        <a:rPr kumimoji="0" lang="en-US" sz="900" b="0" i="0" u="none" strike="noStrike" cap="none" normalizeH="0" baseline="-25000" dirty="0" smtClean="0">
                          <a:ln>
                            <a:noFill/>
                          </a:ln>
                          <a:solidFill>
                            <a:schemeClr val="bg1"/>
                          </a:solidFill>
                          <a:effectLst/>
                          <a:latin typeface="+mn-lt"/>
                          <a:cs typeface="Times New Roman" pitchFamily="18" charset="0"/>
                        </a:rPr>
                        <a:t>2</a:t>
                      </a:r>
                      <a:r>
                        <a:rPr kumimoji="0" lang="en-US" sz="900" b="0" i="0" u="none" strike="noStrike" cap="none" normalizeH="0" baseline="0" dirty="0" smtClean="0">
                          <a:ln>
                            <a:noFill/>
                          </a:ln>
                          <a:solidFill>
                            <a:schemeClr val="bg1"/>
                          </a:solidFill>
                          <a:effectLst/>
                          <a:latin typeface="+mn-lt"/>
                          <a:cs typeface="Times New Roman" pitchFamily="18" charset="0"/>
                        </a:rPr>
                        <a:t>)</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rgbClr val="27A94C"/>
                    </a:solidFill>
                  </a:tcPr>
                </a:tc>
                <a:tc>
                  <a:txBody>
                    <a:bodyPr/>
                    <a:lstStyle/>
                    <a:p>
                      <a:pPr marL="0" marR="0" lvl="0" indent="0" algn="l" defTabSz="914400" rtl="0" eaLnBrk="1" fontAlgn="base" latinLnBrk="0" hangingPunct="1">
                        <a:lnSpc>
                          <a:spcPct val="100000"/>
                        </a:lnSpc>
                        <a:spcBef>
                          <a:spcPct val="20000"/>
                        </a:spcBef>
                        <a:spcAft>
                          <a:spcPct val="0"/>
                        </a:spcAft>
                        <a:buClr>
                          <a:srgbClr val="006CAF"/>
                        </a:buClr>
                        <a:buSzPct val="75000"/>
                        <a:buFont typeface="Wingdings" pitchFamily="2" charset="2"/>
                        <a:buNone/>
                        <a:tabLst/>
                      </a:pPr>
                      <a:r>
                        <a:rPr kumimoji="0" lang="en-US" sz="900" b="0" i="0" u="none" strike="noStrike" cap="none" normalizeH="0" baseline="0" dirty="0" smtClean="0">
                          <a:ln>
                            <a:noFill/>
                          </a:ln>
                          <a:solidFill>
                            <a:schemeClr val="bg1"/>
                          </a:solidFill>
                          <a:effectLst/>
                          <a:latin typeface="+mn-lt"/>
                          <a:cs typeface="Arial" charset="0"/>
                        </a:rPr>
                        <a:t>2011</a:t>
                      </a:r>
                      <a:r>
                        <a:rPr lang="de-CH" sz="900" b="0" dirty="0" smtClean="0">
                          <a:solidFill>
                            <a:schemeClr val="bg1"/>
                          </a:solidFill>
                        </a:rPr>
                        <a:t>‒</a:t>
                      </a:r>
                      <a:r>
                        <a:rPr kumimoji="0" lang="en-US" sz="900" b="0" i="0" u="none" strike="noStrike" cap="none" normalizeH="0" baseline="0" dirty="0" smtClean="0">
                          <a:ln>
                            <a:noFill/>
                          </a:ln>
                          <a:solidFill>
                            <a:schemeClr val="bg1"/>
                          </a:solidFill>
                          <a:effectLst/>
                          <a:latin typeface="+mn-lt"/>
                          <a:cs typeface="Arial" charset="0"/>
                        </a:rPr>
                        <a:t>2013</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rgbClr val="27A94C"/>
                    </a:solidFill>
                  </a:tcPr>
                </a:tc>
                <a:tc>
                  <a:txBody>
                    <a:bodyPr/>
                    <a:lstStyle/>
                    <a:p>
                      <a:pPr marL="401638" marR="0" lvl="0" indent="-401638"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latin typeface="+mn-lt"/>
                          <a:cs typeface="Times New Roman" pitchFamily="18" charset="0"/>
                        </a:rPr>
                        <a:t>ongoing</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rgbClr val="27A94C"/>
                    </a:solidFill>
                  </a:tcPr>
                </a:tc>
              </a:tr>
              <a:tr h="237403">
                <a:tc>
                  <a:txBody>
                    <a:bodyPr/>
                    <a:lstStyle/>
                    <a:p>
                      <a:pPr marL="401638" marR="0" lvl="0" indent="-401638"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bg1"/>
                          </a:solidFill>
                          <a:effectLst/>
                          <a:latin typeface="+mn-lt"/>
                          <a:cs typeface="Times New Roman" pitchFamily="18" charset="0"/>
                        </a:rPr>
                        <a:t>30</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rgbClr val="27A94C"/>
                    </a:solidFill>
                  </a:tcPr>
                </a:tc>
                <a:tc>
                  <a:txBody>
                    <a:bodyPr/>
                    <a:lstStyle/>
                    <a:p>
                      <a:pPr marL="401638" marR="0" lvl="0" indent="-401638"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latin typeface="+mn-lt"/>
                          <a:cs typeface="Times New Roman" pitchFamily="18" charset="0"/>
                        </a:rPr>
                        <a:t>Global Hydrogen Analysis </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rgbClr val="27A94C"/>
                    </a:solidFill>
                  </a:tcPr>
                </a:tc>
                <a:tc>
                  <a:txBody>
                    <a:bodyPr/>
                    <a:lstStyle/>
                    <a:p>
                      <a:pPr marL="0" marR="0" lvl="0" indent="0" algn="l" defTabSz="914400" rtl="0" eaLnBrk="1" fontAlgn="base" latinLnBrk="0" hangingPunct="1">
                        <a:lnSpc>
                          <a:spcPct val="100000"/>
                        </a:lnSpc>
                        <a:spcBef>
                          <a:spcPct val="20000"/>
                        </a:spcBef>
                        <a:spcAft>
                          <a:spcPct val="0"/>
                        </a:spcAft>
                        <a:buClr>
                          <a:srgbClr val="006CAF"/>
                        </a:buClr>
                        <a:buSzPct val="75000"/>
                        <a:buFont typeface="Wingdings" pitchFamily="2" charset="2"/>
                        <a:buNone/>
                        <a:tabLst/>
                      </a:pPr>
                      <a:r>
                        <a:rPr kumimoji="0" lang="en-US" sz="900" b="0" i="0" u="none" strike="noStrike" cap="none" normalizeH="0" baseline="0" dirty="0" smtClean="0">
                          <a:ln>
                            <a:noFill/>
                          </a:ln>
                          <a:solidFill>
                            <a:schemeClr val="bg1"/>
                          </a:solidFill>
                          <a:effectLst/>
                          <a:latin typeface="+mn-lt"/>
                          <a:cs typeface="Arial" charset="0"/>
                        </a:rPr>
                        <a:t>2010</a:t>
                      </a:r>
                      <a:r>
                        <a:rPr lang="de-CH" sz="900" b="0" dirty="0" smtClean="0">
                          <a:solidFill>
                            <a:schemeClr val="bg1"/>
                          </a:solidFill>
                        </a:rPr>
                        <a:t>‒</a:t>
                      </a:r>
                      <a:r>
                        <a:rPr kumimoji="0" lang="en-US" sz="900" b="0" i="0" u="none" strike="noStrike" cap="none" normalizeH="0" baseline="0" dirty="0" smtClean="0">
                          <a:ln>
                            <a:noFill/>
                          </a:ln>
                          <a:solidFill>
                            <a:schemeClr val="bg1"/>
                          </a:solidFill>
                          <a:effectLst/>
                          <a:latin typeface="+mn-lt"/>
                          <a:cs typeface="Arial" charset="0"/>
                        </a:rPr>
                        <a:t>2013</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rgbClr val="27A94C"/>
                    </a:solidFill>
                  </a:tcPr>
                </a:tc>
                <a:tc>
                  <a:txBody>
                    <a:bodyPr/>
                    <a:lstStyle/>
                    <a:p>
                      <a:pPr marL="401638" marR="0" lvl="0" indent="-401638"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latin typeface="+mn-lt"/>
                          <a:cs typeface="Times New Roman" pitchFamily="18" charset="0"/>
                        </a:rPr>
                        <a:t>ongoing</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rgbClr val="27A94C"/>
                    </a:solidFill>
                  </a:tcPr>
                </a:tc>
              </a:tr>
              <a:tr h="237403">
                <a:tc>
                  <a:txBody>
                    <a:bodyPr/>
                    <a:lstStyle/>
                    <a:p>
                      <a:pPr marL="401638" marR="0" lvl="0" indent="-401638"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latin typeface="+mn-lt"/>
                          <a:cs typeface="Times New Roman" pitchFamily="18" charset="0"/>
                        </a:rPr>
                        <a:t>31</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rgbClr val="883D91"/>
                    </a:solidFill>
                  </a:tcPr>
                </a:tc>
                <a:tc>
                  <a:txBody>
                    <a:bodyPr/>
                    <a:lstStyle/>
                    <a:p>
                      <a:pPr marL="401638" marR="0" lvl="0" indent="-401638"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latin typeface="+mn-lt"/>
                          <a:cs typeface="Times New Roman" pitchFamily="18" charset="0"/>
                        </a:rPr>
                        <a:t>Successor Hydrogen Safety Task</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rgbClr val="883D91"/>
                    </a:solidFill>
                  </a:tcPr>
                </a:tc>
                <a:tc>
                  <a:txBody>
                    <a:bodyPr/>
                    <a:lstStyle/>
                    <a:p>
                      <a:pPr marL="401638" marR="0" lvl="0" indent="-401638"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latin typeface="+mn-lt"/>
                          <a:cs typeface="Times New Roman" pitchFamily="18" charset="0"/>
                        </a:rPr>
                        <a:t>2010</a:t>
                      </a:r>
                      <a:r>
                        <a:rPr lang="de-CH" sz="900" b="0" dirty="0" smtClean="0">
                          <a:solidFill>
                            <a:schemeClr val="bg1"/>
                          </a:solidFill>
                        </a:rPr>
                        <a:t>‒</a:t>
                      </a:r>
                      <a:r>
                        <a:rPr kumimoji="0" lang="en-US" sz="900" b="0" i="0" u="none" strike="noStrike" cap="none" normalizeH="0" baseline="0" dirty="0" smtClean="0">
                          <a:ln>
                            <a:noFill/>
                          </a:ln>
                          <a:solidFill>
                            <a:schemeClr val="bg1"/>
                          </a:solidFill>
                          <a:effectLst/>
                          <a:latin typeface="+mn-lt"/>
                          <a:cs typeface="Times New Roman" pitchFamily="18" charset="0"/>
                        </a:rPr>
                        <a:t>2013</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rgbClr val="883D91"/>
                    </a:solidFill>
                  </a:tcPr>
                </a:tc>
                <a:tc>
                  <a:txBody>
                    <a:bodyPr/>
                    <a:lstStyle/>
                    <a:p>
                      <a:pPr marL="0" marR="0" lvl="0" indent="0" algn="l" defTabSz="914400" rtl="0" eaLnBrk="1" fontAlgn="base" latinLnBrk="0" hangingPunct="1">
                        <a:lnSpc>
                          <a:spcPct val="100000"/>
                        </a:lnSpc>
                        <a:spcBef>
                          <a:spcPct val="20000"/>
                        </a:spcBef>
                        <a:spcAft>
                          <a:spcPct val="0"/>
                        </a:spcAft>
                        <a:buClr>
                          <a:srgbClr val="006CAF"/>
                        </a:buClr>
                        <a:buSzPct val="75000"/>
                        <a:buFont typeface="Wingdings" pitchFamily="2" charset="2"/>
                        <a:buNone/>
                        <a:tabLst/>
                      </a:pPr>
                      <a:r>
                        <a:rPr kumimoji="0" lang="en-US" sz="900" b="0" i="0" u="none" strike="noStrike" cap="none" normalizeH="0" baseline="0" dirty="0" smtClean="0">
                          <a:ln>
                            <a:noFill/>
                          </a:ln>
                          <a:solidFill>
                            <a:schemeClr val="bg1"/>
                          </a:solidFill>
                          <a:effectLst/>
                          <a:latin typeface="+mn-lt"/>
                          <a:cs typeface="Times New Roman" pitchFamily="18" charset="0"/>
                        </a:rPr>
                        <a:t>completed</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rgbClr val="883D91"/>
                    </a:solidFill>
                  </a:tcPr>
                </a:tc>
              </a:tr>
              <a:tr h="237403">
                <a:tc>
                  <a:txBody>
                    <a:bodyPr/>
                    <a:lstStyle/>
                    <a:p>
                      <a:pPr marL="401638" marR="0" lvl="0" indent="-401638"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latin typeface="+mn-lt"/>
                          <a:cs typeface="Times New Roman" pitchFamily="18" charset="0"/>
                        </a:rPr>
                        <a:t>32</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rgbClr val="27A94C"/>
                    </a:solidFill>
                  </a:tcPr>
                </a:tc>
                <a:tc>
                  <a:txBody>
                    <a:bodyPr/>
                    <a:lstStyle/>
                    <a:p>
                      <a:pPr marL="401638" marR="0" lvl="0" indent="-401638"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latin typeface="+mn-lt"/>
                          <a:cs typeface="Times New Roman" pitchFamily="18" charset="0"/>
                        </a:rPr>
                        <a:t>H</a:t>
                      </a:r>
                      <a:r>
                        <a:rPr kumimoji="0" lang="en-US" sz="900" b="0" i="0" u="none" strike="noStrike" cap="none" normalizeH="0" baseline="-25000" dirty="0" smtClean="0">
                          <a:ln>
                            <a:noFill/>
                          </a:ln>
                          <a:solidFill>
                            <a:schemeClr val="bg1"/>
                          </a:solidFill>
                          <a:effectLst/>
                          <a:latin typeface="+mn-lt"/>
                          <a:cs typeface="Times New Roman" pitchFamily="18" charset="0"/>
                        </a:rPr>
                        <a:t>2</a:t>
                      </a:r>
                      <a:r>
                        <a:rPr kumimoji="0" lang="en-US" sz="900" b="0" i="0" u="none" strike="noStrike" cap="none" normalizeH="0" baseline="0" dirty="0" smtClean="0">
                          <a:ln>
                            <a:noFill/>
                          </a:ln>
                          <a:solidFill>
                            <a:schemeClr val="bg1"/>
                          </a:solidFill>
                          <a:effectLst/>
                          <a:latin typeface="+mn-lt"/>
                          <a:cs typeface="Times New Roman" pitchFamily="18" charset="0"/>
                        </a:rPr>
                        <a:t> Based Energy Storage</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rgbClr val="27A94C"/>
                    </a:solidFill>
                  </a:tcPr>
                </a:tc>
                <a:tc>
                  <a:txBody>
                    <a:bodyPr/>
                    <a:lstStyle/>
                    <a:p>
                      <a:pPr marL="401638" marR="0" lvl="0" indent="-401638"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latin typeface="+mn-lt"/>
                          <a:cs typeface="Times New Roman" pitchFamily="18" charset="0"/>
                        </a:rPr>
                        <a:t>2013</a:t>
                      </a:r>
                      <a:r>
                        <a:rPr lang="de-CH" sz="900" b="0" dirty="0" smtClean="0">
                          <a:solidFill>
                            <a:schemeClr val="bg1"/>
                          </a:solidFill>
                        </a:rPr>
                        <a:t>‒</a:t>
                      </a:r>
                      <a:r>
                        <a:rPr kumimoji="0" lang="en-US" sz="900" b="0" i="0" u="none" strike="noStrike" cap="none" normalizeH="0" baseline="0" dirty="0" smtClean="0">
                          <a:ln>
                            <a:noFill/>
                          </a:ln>
                          <a:solidFill>
                            <a:schemeClr val="bg1"/>
                          </a:solidFill>
                          <a:effectLst/>
                          <a:latin typeface="+mn-lt"/>
                          <a:cs typeface="Times New Roman" pitchFamily="18" charset="0"/>
                        </a:rPr>
                        <a:t>2016</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rgbClr val="27A94C"/>
                    </a:solidFill>
                  </a:tcPr>
                </a:tc>
                <a:tc>
                  <a:txBody>
                    <a:bodyPr/>
                    <a:lstStyle/>
                    <a:p>
                      <a:pPr marL="401638" marR="0" lvl="0" indent="-401638"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bg1"/>
                          </a:solidFill>
                          <a:effectLst/>
                          <a:latin typeface="+mn-lt"/>
                          <a:cs typeface="Times New Roman" pitchFamily="18" charset="0"/>
                        </a:rPr>
                        <a:t>ongoing</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rgbClr val="27A94C"/>
                    </a:solidFill>
                  </a:tcPr>
                </a:tc>
              </a:tr>
              <a:tr h="237403">
                <a:tc>
                  <a:txBody>
                    <a:bodyPr/>
                    <a:lstStyle/>
                    <a:p>
                      <a:pPr marL="401638" marR="0" lvl="0" indent="-401638"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bg1"/>
                          </a:solidFill>
                          <a:effectLst/>
                          <a:latin typeface="+mn-lt"/>
                          <a:cs typeface="Times New Roman" pitchFamily="18" charset="0"/>
                        </a:rPr>
                        <a:t>33</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rgbClr val="27A94C"/>
                    </a:solidFill>
                  </a:tcPr>
                </a:tc>
                <a:tc>
                  <a:txBody>
                    <a:bodyPr/>
                    <a:lstStyle/>
                    <a:p>
                      <a:pPr marL="401638" marR="0" lvl="0" indent="-401638"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latin typeface="+mn-lt"/>
                          <a:cs typeface="Times New Roman" pitchFamily="18" charset="0"/>
                        </a:rPr>
                        <a:t>Local H</a:t>
                      </a:r>
                      <a:r>
                        <a:rPr kumimoji="0" lang="en-US" sz="900" b="0" i="0" u="none" strike="noStrike" cap="none" normalizeH="0" baseline="-25000" dirty="0" smtClean="0">
                          <a:ln>
                            <a:noFill/>
                          </a:ln>
                          <a:solidFill>
                            <a:schemeClr val="bg1"/>
                          </a:solidFill>
                          <a:effectLst/>
                          <a:latin typeface="+mn-lt"/>
                          <a:cs typeface="Times New Roman" pitchFamily="18" charset="0"/>
                        </a:rPr>
                        <a:t>2</a:t>
                      </a:r>
                      <a:r>
                        <a:rPr kumimoji="0" lang="en-US" sz="900" b="0" i="0" u="none" strike="noStrike" cap="none" normalizeH="0" baseline="0" dirty="0" smtClean="0">
                          <a:ln>
                            <a:noFill/>
                          </a:ln>
                          <a:solidFill>
                            <a:schemeClr val="bg1"/>
                          </a:solidFill>
                          <a:effectLst/>
                          <a:latin typeface="+mn-lt"/>
                          <a:cs typeface="Times New Roman" pitchFamily="18" charset="0"/>
                        </a:rPr>
                        <a:t> Supply for Energy Applications</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rgbClr val="27A94C"/>
                    </a:solidFill>
                  </a:tcPr>
                </a:tc>
                <a:tc>
                  <a:txBody>
                    <a:bodyPr/>
                    <a:lstStyle/>
                    <a:p>
                      <a:pPr marL="401638" marR="0" lvl="0" indent="-401638"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latin typeface="+mn-lt"/>
                          <a:cs typeface="Times New Roman" pitchFamily="18" charset="0"/>
                        </a:rPr>
                        <a:t>2013</a:t>
                      </a:r>
                      <a:r>
                        <a:rPr lang="de-CH" sz="900" b="0" dirty="0" smtClean="0">
                          <a:solidFill>
                            <a:schemeClr val="bg1"/>
                          </a:solidFill>
                        </a:rPr>
                        <a:t>‒</a:t>
                      </a:r>
                      <a:r>
                        <a:rPr kumimoji="0" lang="en-US" sz="900" b="0" i="0" u="none" strike="noStrike" cap="none" normalizeH="0" baseline="0" dirty="0" smtClean="0">
                          <a:ln>
                            <a:noFill/>
                          </a:ln>
                          <a:solidFill>
                            <a:schemeClr val="bg1"/>
                          </a:solidFill>
                          <a:effectLst/>
                          <a:latin typeface="+mn-lt"/>
                          <a:cs typeface="Times New Roman" pitchFamily="18" charset="0"/>
                        </a:rPr>
                        <a:t>2016</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rgbClr val="27A94C"/>
                    </a:solidFill>
                  </a:tcPr>
                </a:tc>
                <a:tc>
                  <a:txBody>
                    <a:bodyPr/>
                    <a:lstStyle/>
                    <a:p>
                      <a:pPr marL="401638" marR="0" lvl="0" indent="-401638"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latin typeface="+mn-lt"/>
                          <a:cs typeface="Times New Roman" pitchFamily="18" charset="0"/>
                        </a:rPr>
                        <a:t>ongoing</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rgbClr val="27A94C"/>
                    </a:solidFill>
                  </a:tcPr>
                </a:tc>
              </a:tr>
              <a:tr h="237403">
                <a:tc>
                  <a:txBody>
                    <a:bodyPr/>
                    <a:lstStyle/>
                    <a:p>
                      <a:pPr marL="401638" marR="0" lvl="0" indent="-401638"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latin typeface="+mn-lt"/>
                          <a:cs typeface="Times New Roman" pitchFamily="18" charset="0"/>
                        </a:rPr>
                        <a:t>34</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rgbClr val="27A94C"/>
                    </a:solidFill>
                  </a:tcPr>
                </a:tc>
                <a:tc>
                  <a:txBody>
                    <a:bodyPr/>
                    <a:lstStyle/>
                    <a:p>
                      <a:pPr marL="401638" marR="0" lvl="0" indent="-401638"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latin typeface="+mn-lt"/>
                          <a:cs typeface="Times New Roman" pitchFamily="18" charset="0"/>
                        </a:rPr>
                        <a:t>BioH2 for Energy &amp; Environment (Successor to Task 21)</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rgbClr val="27A94C"/>
                    </a:solidFill>
                  </a:tcPr>
                </a:tc>
                <a:tc>
                  <a:txBody>
                    <a:bodyPr/>
                    <a:lstStyle/>
                    <a:p>
                      <a:pPr marL="401638" marR="0" lvl="0" indent="-401638"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cap="none" normalizeH="0" baseline="0" dirty="0" smtClean="0">
                          <a:ln>
                            <a:noFill/>
                          </a:ln>
                          <a:solidFill>
                            <a:schemeClr val="bg1"/>
                          </a:solidFill>
                          <a:effectLst/>
                          <a:latin typeface="+mn-lt"/>
                          <a:cs typeface="Times New Roman" pitchFamily="18" charset="0"/>
                        </a:rPr>
                        <a:t>2014</a:t>
                      </a:r>
                      <a:r>
                        <a:rPr lang="de-CH" sz="900" b="0" dirty="0" smtClean="0">
                          <a:solidFill>
                            <a:schemeClr val="bg1"/>
                          </a:solidFill>
                        </a:rPr>
                        <a:t>‒</a:t>
                      </a:r>
                      <a:r>
                        <a:rPr kumimoji="0" lang="en-US" sz="900" b="0" i="0" u="none" strike="noStrike" cap="none" normalizeH="0" baseline="0" dirty="0" smtClean="0">
                          <a:ln>
                            <a:noFill/>
                          </a:ln>
                          <a:solidFill>
                            <a:schemeClr val="bg1"/>
                          </a:solidFill>
                          <a:effectLst/>
                          <a:latin typeface="+mn-lt"/>
                          <a:cs typeface="Times New Roman" pitchFamily="18" charset="0"/>
                        </a:rPr>
                        <a:t>2017</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rgbClr val="27A94C"/>
                    </a:solidFill>
                  </a:tcPr>
                </a:tc>
                <a:tc>
                  <a:txBody>
                    <a:bodyPr/>
                    <a:lstStyle/>
                    <a:p>
                      <a:pPr marL="401638" marR="0" lvl="0" indent="-401638"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latin typeface="+mn-lt"/>
                          <a:cs typeface="Times New Roman" pitchFamily="18" charset="0"/>
                        </a:rPr>
                        <a:t>approved                </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rgbClr val="27A94C"/>
                    </a:solidFill>
                  </a:tcPr>
                </a:tc>
              </a:tr>
              <a:tr h="237403">
                <a:tc>
                  <a:txBody>
                    <a:bodyPr/>
                    <a:lstStyle/>
                    <a:p>
                      <a:pPr marL="401638" marR="0" lvl="0" indent="-401638"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latin typeface="+mn-lt"/>
                          <a:cs typeface="Times New Roman" pitchFamily="18" charset="0"/>
                        </a:rPr>
                        <a:t>35</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rgbClr val="27A94C"/>
                    </a:solidFill>
                  </a:tcPr>
                </a:tc>
                <a:tc>
                  <a:txBody>
                    <a:bodyPr/>
                    <a:lstStyle/>
                    <a:p>
                      <a:pPr marL="401638" marR="0" lvl="0" indent="-401638"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cap="none" normalizeH="0" baseline="0" dirty="0" smtClean="0">
                          <a:ln>
                            <a:noFill/>
                          </a:ln>
                          <a:solidFill>
                            <a:schemeClr val="bg1"/>
                          </a:solidFill>
                          <a:effectLst/>
                          <a:latin typeface="+mn-lt"/>
                          <a:cs typeface="Times New Roman" pitchFamily="18" charset="0"/>
                        </a:rPr>
                        <a:t>Renewable Hydrogen</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rgbClr val="27A94C"/>
                    </a:solidFill>
                  </a:tcPr>
                </a:tc>
                <a:tc>
                  <a:txBody>
                    <a:bodyPr/>
                    <a:lstStyle/>
                    <a:p>
                      <a:pPr marL="401638" marR="0" lvl="0" indent="-401638"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cap="none" normalizeH="0" baseline="0" dirty="0" smtClean="0">
                          <a:ln>
                            <a:noFill/>
                          </a:ln>
                          <a:solidFill>
                            <a:schemeClr val="bg1"/>
                          </a:solidFill>
                          <a:effectLst/>
                          <a:latin typeface="+mn-lt"/>
                          <a:cs typeface="Times New Roman" pitchFamily="18" charset="0"/>
                        </a:rPr>
                        <a:t>2014</a:t>
                      </a:r>
                      <a:r>
                        <a:rPr lang="de-CH" sz="900" b="0" dirty="0" smtClean="0">
                          <a:solidFill>
                            <a:schemeClr val="bg1"/>
                          </a:solidFill>
                        </a:rPr>
                        <a:t>‒</a:t>
                      </a:r>
                      <a:r>
                        <a:rPr kumimoji="0" lang="en-US" sz="900" b="0" i="0" u="none" strike="noStrike" cap="none" normalizeH="0" baseline="0" dirty="0" smtClean="0">
                          <a:ln>
                            <a:noFill/>
                          </a:ln>
                          <a:solidFill>
                            <a:schemeClr val="bg1"/>
                          </a:solidFill>
                          <a:effectLst/>
                          <a:latin typeface="+mn-lt"/>
                          <a:cs typeface="Times New Roman" pitchFamily="18" charset="0"/>
                        </a:rPr>
                        <a:t>2017</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rgbClr val="27A94C"/>
                    </a:solidFill>
                  </a:tcPr>
                </a:tc>
                <a:tc>
                  <a:txBody>
                    <a:bodyPr/>
                    <a:lstStyle/>
                    <a:p>
                      <a:pPr marL="401638" marR="0" lvl="0" indent="-401638"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cap="none" normalizeH="0" baseline="0" dirty="0" smtClean="0">
                          <a:ln>
                            <a:noFill/>
                          </a:ln>
                          <a:solidFill>
                            <a:schemeClr val="bg1"/>
                          </a:solidFill>
                          <a:effectLst/>
                          <a:latin typeface="+mn-lt"/>
                          <a:cs typeface="Times New Roman" pitchFamily="18" charset="0"/>
                        </a:rPr>
                        <a:t>approved                </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rgbClr val="27A94C"/>
                    </a:solidFill>
                  </a:tcPr>
                </a:tc>
              </a:tr>
              <a:tr h="237403">
                <a:tc>
                  <a:txBody>
                    <a:bodyPr/>
                    <a:lstStyle/>
                    <a:p>
                      <a:pPr marL="401638" marR="0" lvl="0" indent="-401638"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latin typeface="+mn-lt"/>
                          <a:cs typeface="Times New Roman" pitchFamily="18" charset="0"/>
                        </a:rPr>
                        <a:t>36</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rgbClr val="27A94C"/>
                    </a:solidFill>
                  </a:tcPr>
                </a:tc>
                <a:tc>
                  <a:txBody>
                    <a:bodyPr/>
                    <a:lstStyle/>
                    <a:p>
                      <a:pPr marL="401638" marR="0" lvl="0" indent="-401638"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cap="none" normalizeH="0" baseline="0" dirty="0" smtClean="0">
                          <a:ln>
                            <a:noFill/>
                          </a:ln>
                          <a:solidFill>
                            <a:schemeClr val="bg1"/>
                          </a:solidFill>
                          <a:effectLst/>
                          <a:latin typeface="+mn-lt"/>
                          <a:cs typeface="Times New Roman" pitchFamily="18" charset="0"/>
                        </a:rPr>
                        <a:t>Life Cycle Sustainability Assessment (LCSA) (Successor Task 30)</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rgbClr val="27A94C"/>
                    </a:solidFill>
                  </a:tcPr>
                </a:tc>
                <a:tc>
                  <a:txBody>
                    <a:bodyPr/>
                    <a:lstStyle/>
                    <a:p>
                      <a:pPr marL="401638" marR="0" lvl="0" indent="-401638"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cap="none" normalizeH="0" baseline="0" dirty="0" smtClean="0">
                          <a:ln>
                            <a:noFill/>
                          </a:ln>
                          <a:solidFill>
                            <a:schemeClr val="bg1"/>
                          </a:solidFill>
                          <a:effectLst/>
                          <a:latin typeface="+mn-lt"/>
                          <a:cs typeface="Times New Roman" pitchFamily="18" charset="0"/>
                        </a:rPr>
                        <a:t>2014-2017</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rgbClr val="27A94C"/>
                    </a:solidFill>
                  </a:tcPr>
                </a:tc>
                <a:tc>
                  <a:txBody>
                    <a:bodyPr/>
                    <a:lstStyle/>
                    <a:p>
                      <a:pPr marL="401638" marR="0" lvl="0" indent="-401638"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cap="none" normalizeH="0" baseline="0" dirty="0" smtClean="0">
                          <a:ln>
                            <a:noFill/>
                          </a:ln>
                          <a:solidFill>
                            <a:schemeClr val="bg1"/>
                          </a:solidFill>
                          <a:effectLst/>
                          <a:latin typeface="+mn-lt"/>
                          <a:cs typeface="Times New Roman" pitchFamily="18" charset="0"/>
                        </a:rPr>
                        <a:t>approved</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rgbClr val="27A94C"/>
                    </a:solidFill>
                  </a:tcPr>
                </a:tc>
              </a:tr>
              <a:tr h="237403">
                <a:tc>
                  <a:txBody>
                    <a:bodyPr/>
                    <a:lstStyle/>
                    <a:p>
                      <a:pPr marL="401638" marR="0" lvl="0" indent="-401638"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latin typeface="+mn-lt"/>
                          <a:cs typeface="Times New Roman" pitchFamily="18" charset="0"/>
                        </a:rPr>
                        <a:t>37</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rgbClr val="006BAE"/>
                    </a:solidFill>
                  </a:tcPr>
                </a:tc>
                <a:tc>
                  <a:txBody>
                    <a:bodyPr/>
                    <a:lstStyle/>
                    <a:p>
                      <a:pPr marL="401638" marR="0" lvl="0" indent="-401638"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cap="none" normalizeH="0" baseline="0" dirty="0" smtClean="0">
                          <a:ln>
                            <a:noFill/>
                          </a:ln>
                          <a:solidFill>
                            <a:schemeClr val="bg1"/>
                          </a:solidFill>
                          <a:effectLst/>
                          <a:latin typeface="+mn-lt"/>
                          <a:cs typeface="Times New Roman" pitchFamily="18" charset="0"/>
                        </a:rPr>
                        <a:t>Safety </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rgbClr val="006BAE"/>
                    </a:solidFill>
                  </a:tcPr>
                </a:tc>
                <a:tc>
                  <a:txBody>
                    <a:bodyPr/>
                    <a:lstStyle/>
                    <a:p>
                      <a:pPr marL="401638" marR="0" lvl="0" indent="-401638"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cap="none" normalizeH="0" baseline="0" dirty="0" smtClean="0">
                          <a:ln>
                            <a:noFill/>
                          </a:ln>
                          <a:solidFill>
                            <a:schemeClr val="bg1"/>
                          </a:solidFill>
                          <a:effectLst/>
                          <a:latin typeface="+mn-lt"/>
                          <a:cs typeface="Times New Roman" pitchFamily="18" charset="0"/>
                        </a:rPr>
                        <a:t>2015-2018</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rgbClr val="006BAE"/>
                    </a:solidFill>
                  </a:tcPr>
                </a:tc>
                <a:tc>
                  <a:txBody>
                    <a:bodyPr/>
                    <a:lstStyle/>
                    <a:p>
                      <a:pPr marL="401638" marR="0" lvl="0" indent="-401638"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cap="none" normalizeH="0" baseline="0" dirty="0" smtClean="0">
                          <a:ln>
                            <a:noFill/>
                          </a:ln>
                          <a:solidFill>
                            <a:schemeClr val="bg1"/>
                          </a:solidFill>
                          <a:effectLst/>
                          <a:latin typeface="+mn-lt"/>
                          <a:cs typeface="Times New Roman" pitchFamily="18" charset="0"/>
                        </a:rPr>
                        <a:t>approved</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rgbClr val="006BAE"/>
                    </a:solidFill>
                  </a:tcPr>
                </a:tc>
              </a:tr>
              <a:tr h="4722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lumMod val="85000"/>
                              <a:lumOff val="15000"/>
                            </a:schemeClr>
                          </a:solidFill>
                          <a:effectLst/>
                          <a:latin typeface="+mn-lt"/>
                          <a:cs typeface="Times New Roman" pitchFamily="18" charset="0"/>
                        </a:rPr>
                        <a:t>XX</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401638" marR="0" lvl="0" indent="-401638"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lumMod val="85000"/>
                              <a:lumOff val="15000"/>
                            </a:schemeClr>
                          </a:solidFill>
                          <a:effectLst/>
                          <a:latin typeface="+mn-lt"/>
                          <a:cs typeface="Times New Roman" pitchFamily="18" charset="0"/>
                        </a:rPr>
                        <a:t>Power-to-Hydrogen</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6CAF"/>
                        </a:buClr>
                        <a:buSzPct val="75000"/>
                        <a:buFont typeface="Wingdings" pitchFamily="2" charset="2"/>
                        <a:buNone/>
                        <a:tabLst/>
                      </a:pPr>
                      <a:r>
                        <a:rPr kumimoji="0" lang="en-US" sz="900" b="0" i="0" u="none" strike="noStrike" cap="none" normalizeH="0" baseline="0" dirty="0" smtClean="0">
                          <a:ln>
                            <a:noFill/>
                          </a:ln>
                          <a:solidFill>
                            <a:schemeClr val="tx1">
                              <a:lumMod val="85000"/>
                              <a:lumOff val="15000"/>
                            </a:schemeClr>
                          </a:solidFill>
                          <a:effectLst/>
                          <a:latin typeface="+mn-lt"/>
                          <a:cs typeface="Arial" charset="0"/>
                        </a:rPr>
                        <a:t>2015-2018</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401638" marR="0" lvl="0" indent="-401638"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lumMod val="85000"/>
                              <a:lumOff val="15000"/>
                            </a:schemeClr>
                          </a:solidFill>
                          <a:effectLst/>
                          <a:latin typeface="+mn-lt"/>
                          <a:cs typeface="Times New Roman" pitchFamily="18" charset="0"/>
                        </a:rPr>
                        <a:t>Preliminary approval</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noFill/>
                  </a:tcPr>
                </a:tc>
              </a:tr>
              <a:tr h="14530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lumMod val="85000"/>
                              <a:lumOff val="15000"/>
                            </a:schemeClr>
                          </a:solidFill>
                          <a:effectLst/>
                          <a:latin typeface="+mn-lt"/>
                          <a:cs typeface="Times New Roman" pitchFamily="18" charset="0"/>
                        </a:rPr>
                        <a:t>XX</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401638" marR="0" lvl="0" indent="-401638"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lumMod val="85000"/>
                              <a:lumOff val="15000"/>
                            </a:schemeClr>
                          </a:solidFill>
                          <a:effectLst/>
                          <a:latin typeface="+mn-lt"/>
                          <a:cs typeface="Times New Roman" pitchFamily="18" charset="0"/>
                        </a:rPr>
                        <a:t>Marine Sector</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6CAF"/>
                        </a:buClr>
                        <a:buSzPct val="75000"/>
                        <a:buFont typeface="Wingdings" pitchFamily="2" charset="2"/>
                        <a:buNone/>
                        <a:tabLst/>
                      </a:pPr>
                      <a:endParaRPr kumimoji="0" lang="en-US" sz="900" b="0" i="0" u="none" strike="noStrike" cap="none" normalizeH="0" baseline="0" dirty="0" smtClean="0">
                        <a:ln>
                          <a:noFill/>
                        </a:ln>
                        <a:solidFill>
                          <a:schemeClr val="tx1">
                            <a:lumMod val="85000"/>
                            <a:lumOff val="15000"/>
                          </a:schemeClr>
                        </a:solidFill>
                        <a:effectLst/>
                        <a:latin typeface="+mn-lt"/>
                        <a:cs typeface="Arial" charset="0"/>
                      </a:endParaRP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401638" marR="0" lvl="0" indent="-401638"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lumMod val="85000"/>
                              <a:lumOff val="15000"/>
                            </a:schemeClr>
                          </a:solidFill>
                          <a:effectLst/>
                          <a:latin typeface="+mn-lt"/>
                          <a:cs typeface="Times New Roman" pitchFamily="18" charset="0"/>
                        </a:rPr>
                        <a:t>In Definition</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noFill/>
                  </a:tcPr>
                </a:tc>
              </a:tr>
            </a:tbl>
          </a:graphicData>
        </a:graphic>
      </p:graphicFrame>
      <p:sp>
        <p:nvSpPr>
          <p:cNvPr id="6256" name="AutoShape 21"/>
          <p:cNvSpPr>
            <a:spLocks noChangeArrowheads="1"/>
          </p:cNvSpPr>
          <p:nvPr/>
        </p:nvSpPr>
        <p:spPr bwMode="auto">
          <a:xfrm>
            <a:off x="7524410" y="3429000"/>
            <a:ext cx="431800" cy="160337"/>
          </a:xfrm>
          <a:prstGeom prst="rightArrow">
            <a:avLst>
              <a:gd name="adj1" fmla="val 50000"/>
              <a:gd name="adj2" fmla="val 74658"/>
            </a:avLst>
          </a:prstGeom>
          <a:solidFill>
            <a:srgbClr val="0070C0"/>
          </a:solidFill>
          <a:ln w="9525">
            <a:noFill/>
            <a:miter lim="800000"/>
            <a:headEnd/>
            <a:tailEnd/>
          </a:ln>
        </p:spPr>
        <p:txBody>
          <a:bodyPr wrap="none" anchor="ctr"/>
          <a:lstStyle/>
          <a:p>
            <a:endParaRPr lang="de-DE"/>
          </a:p>
        </p:txBody>
      </p:sp>
      <p:sp>
        <p:nvSpPr>
          <p:cNvPr id="6257" name="AutoShape 21"/>
          <p:cNvSpPr>
            <a:spLocks noChangeArrowheads="1"/>
          </p:cNvSpPr>
          <p:nvPr/>
        </p:nvSpPr>
        <p:spPr bwMode="auto">
          <a:xfrm>
            <a:off x="7524410" y="3612356"/>
            <a:ext cx="431800" cy="160338"/>
          </a:xfrm>
          <a:prstGeom prst="rightArrow">
            <a:avLst>
              <a:gd name="adj1" fmla="val 50000"/>
              <a:gd name="adj2" fmla="val 74658"/>
            </a:avLst>
          </a:prstGeom>
          <a:solidFill>
            <a:srgbClr val="0070C0"/>
          </a:solidFill>
          <a:ln w="9525">
            <a:noFill/>
            <a:miter lim="800000"/>
            <a:headEnd/>
            <a:tailEnd/>
          </a:ln>
        </p:spPr>
        <p:txBody>
          <a:bodyPr wrap="none" anchor="ctr"/>
          <a:lstStyle/>
          <a:p>
            <a:endParaRPr lang="de-DE"/>
          </a:p>
        </p:txBody>
      </p:sp>
      <p:sp>
        <p:nvSpPr>
          <p:cNvPr id="6258" name="AutoShape 21"/>
          <p:cNvSpPr>
            <a:spLocks noChangeArrowheads="1"/>
          </p:cNvSpPr>
          <p:nvPr/>
        </p:nvSpPr>
        <p:spPr bwMode="auto">
          <a:xfrm>
            <a:off x="7535523" y="3861060"/>
            <a:ext cx="431800" cy="160337"/>
          </a:xfrm>
          <a:prstGeom prst="rightArrow">
            <a:avLst>
              <a:gd name="adj1" fmla="val 50000"/>
              <a:gd name="adj2" fmla="val 74658"/>
            </a:avLst>
          </a:prstGeom>
          <a:solidFill>
            <a:srgbClr val="0070C0"/>
          </a:solidFill>
          <a:ln w="9525">
            <a:noFill/>
            <a:miter lim="800000"/>
            <a:headEnd/>
            <a:tailEnd/>
          </a:ln>
        </p:spPr>
        <p:txBody>
          <a:bodyPr wrap="none" anchor="ctr"/>
          <a:lstStyle/>
          <a:p>
            <a:endParaRPr lang="de-DE"/>
          </a:p>
        </p:txBody>
      </p:sp>
      <p:sp>
        <p:nvSpPr>
          <p:cNvPr id="6260" name="AutoShape 21"/>
          <p:cNvSpPr>
            <a:spLocks noChangeArrowheads="1"/>
          </p:cNvSpPr>
          <p:nvPr/>
        </p:nvSpPr>
        <p:spPr bwMode="auto">
          <a:xfrm>
            <a:off x="7545048" y="4365130"/>
            <a:ext cx="431800" cy="160337"/>
          </a:xfrm>
          <a:prstGeom prst="rightArrow">
            <a:avLst>
              <a:gd name="adj1" fmla="val 50000"/>
              <a:gd name="adj2" fmla="val 74658"/>
            </a:avLst>
          </a:prstGeom>
          <a:solidFill>
            <a:srgbClr val="0070C0"/>
          </a:solidFill>
          <a:ln w="9525">
            <a:noFill/>
            <a:miter lim="800000"/>
            <a:headEnd/>
            <a:tailEnd/>
          </a:ln>
        </p:spPr>
        <p:txBody>
          <a:bodyPr wrap="none" anchor="ctr"/>
          <a:lstStyle/>
          <a:p>
            <a:endParaRPr lang="de-DE"/>
          </a:p>
        </p:txBody>
      </p:sp>
    </p:spTree>
    <p:extLst>
      <p:ext uri="{BB962C8B-B14F-4D97-AF65-F5344CB8AC3E}">
        <p14:creationId xmlns:p14="http://schemas.microsoft.com/office/powerpoint/2010/main" val="3043596802"/>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 </a:t>
            </a:r>
            <a:endParaRPr lang="nb-NO" dirty="0"/>
          </a:p>
        </p:txBody>
      </p:sp>
      <p:sp>
        <p:nvSpPr>
          <p:cNvPr id="3" name="Plassholder for tekst 2"/>
          <p:cNvSpPr>
            <a:spLocks noGrp="1"/>
          </p:cNvSpPr>
          <p:nvPr>
            <p:ph type="body" sz="quarter" idx="11"/>
          </p:nvPr>
        </p:nvSpPr>
        <p:spPr>
          <a:xfrm>
            <a:off x="323410" y="260560"/>
            <a:ext cx="8424000" cy="5688790"/>
          </a:xfrm>
        </p:spPr>
        <p:txBody>
          <a:bodyPr/>
          <a:lstStyle/>
          <a:p>
            <a:r>
              <a:rPr lang="nb-NO" dirty="0" smtClean="0"/>
              <a:t> </a:t>
            </a:r>
            <a:endParaRPr lang="nb-NO" dirty="0"/>
          </a:p>
        </p:txBody>
      </p:sp>
      <p:graphicFrame>
        <p:nvGraphicFramePr>
          <p:cNvPr id="4" name="Tabell 3"/>
          <p:cNvGraphicFramePr>
            <a:graphicFrameLocks noGrp="1"/>
          </p:cNvGraphicFramePr>
          <p:nvPr>
            <p:extLst>
              <p:ext uri="{D42A27DB-BD31-4B8C-83A1-F6EECF244321}">
                <p14:modId xmlns:p14="http://schemas.microsoft.com/office/powerpoint/2010/main" val="4095814900"/>
              </p:ext>
            </p:extLst>
          </p:nvPr>
        </p:nvGraphicFramePr>
        <p:xfrm>
          <a:off x="457200" y="332574"/>
          <a:ext cx="8219370" cy="5400748"/>
        </p:xfrm>
        <a:graphic>
          <a:graphicData uri="http://schemas.openxmlformats.org/drawingml/2006/table">
            <a:tbl>
              <a:tblPr/>
              <a:tblGrid>
                <a:gridCol w="747216"/>
                <a:gridCol w="7472154"/>
              </a:tblGrid>
              <a:tr h="482649">
                <a:tc>
                  <a:txBody>
                    <a:bodyPr/>
                    <a:lstStyle/>
                    <a:p>
                      <a:pPr marL="401638" marR="0" lvl="0" indent="-401638"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latin typeface="+mn-lt"/>
                          <a:cs typeface="Times New Roman" pitchFamily="18" charset="0"/>
                        </a:rPr>
                        <a:t>28</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rgbClr val="27A94C"/>
                    </a:solidFill>
                  </a:tcPr>
                </a:tc>
                <a:tc>
                  <a:txBody>
                    <a:bodyPr/>
                    <a:lstStyle/>
                    <a:p>
                      <a:pPr marL="401638" marR="0" lvl="0" indent="-401638"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latin typeface="+mn-lt"/>
                          <a:cs typeface="Times New Roman" pitchFamily="18" charset="0"/>
                        </a:rPr>
                        <a:t>Large-Scale Hydrogen Delivery Infrastructure</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rgbClr val="27A94C"/>
                    </a:solidFill>
                  </a:tcPr>
                </a:tc>
              </a:tr>
              <a:tr h="482649">
                <a:tc>
                  <a:txBody>
                    <a:bodyPr/>
                    <a:lstStyle/>
                    <a:p>
                      <a:pPr marL="401638" marR="0" lvl="0" indent="-401638"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bg1"/>
                          </a:solidFill>
                          <a:effectLst/>
                          <a:latin typeface="+mn-lt"/>
                          <a:cs typeface="Times New Roman" pitchFamily="18" charset="0"/>
                        </a:rPr>
                        <a:t>29</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rgbClr val="27A94C"/>
                    </a:solidFill>
                  </a:tcPr>
                </a:tc>
                <a:tc>
                  <a:txBody>
                    <a:bodyPr/>
                    <a:lstStyle/>
                    <a:p>
                      <a:pPr marL="401638" marR="0" lvl="0" indent="-401638"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latin typeface="+mn-lt"/>
                          <a:cs typeface="Times New Roman" pitchFamily="18" charset="0"/>
                        </a:rPr>
                        <a:t>Distributed and Community Hydrogen (DISCO H</a:t>
                      </a:r>
                      <a:r>
                        <a:rPr kumimoji="0" lang="en-US" sz="900" b="0" i="0" u="none" strike="noStrike" cap="none" normalizeH="0" baseline="-25000" dirty="0" smtClean="0">
                          <a:ln>
                            <a:noFill/>
                          </a:ln>
                          <a:solidFill>
                            <a:schemeClr val="bg1"/>
                          </a:solidFill>
                          <a:effectLst/>
                          <a:latin typeface="+mn-lt"/>
                          <a:cs typeface="Times New Roman" pitchFamily="18" charset="0"/>
                        </a:rPr>
                        <a:t>2</a:t>
                      </a:r>
                      <a:r>
                        <a:rPr kumimoji="0" lang="en-US" sz="900" b="0" i="0" u="none" strike="noStrike" cap="none" normalizeH="0" baseline="0" dirty="0" smtClean="0">
                          <a:ln>
                            <a:noFill/>
                          </a:ln>
                          <a:solidFill>
                            <a:schemeClr val="bg1"/>
                          </a:solidFill>
                          <a:effectLst/>
                          <a:latin typeface="+mn-lt"/>
                          <a:cs typeface="Times New Roman" pitchFamily="18" charset="0"/>
                        </a:rPr>
                        <a:t>)</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rgbClr val="27A94C"/>
                    </a:solidFill>
                  </a:tcPr>
                </a:tc>
              </a:tr>
              <a:tr h="482649">
                <a:tc>
                  <a:txBody>
                    <a:bodyPr/>
                    <a:lstStyle/>
                    <a:p>
                      <a:pPr marL="401638" marR="0" lvl="0" indent="-401638"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bg1"/>
                          </a:solidFill>
                          <a:effectLst/>
                          <a:latin typeface="+mn-lt"/>
                          <a:cs typeface="Times New Roman" pitchFamily="18" charset="0"/>
                        </a:rPr>
                        <a:t>30</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rgbClr val="27A94C"/>
                    </a:solidFill>
                  </a:tcPr>
                </a:tc>
                <a:tc>
                  <a:txBody>
                    <a:bodyPr/>
                    <a:lstStyle/>
                    <a:p>
                      <a:pPr marL="401638" marR="0" lvl="0" indent="-401638"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latin typeface="+mn-lt"/>
                          <a:cs typeface="Times New Roman" pitchFamily="18" charset="0"/>
                        </a:rPr>
                        <a:t>Global Hydrogen Analysis </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rgbClr val="27A94C"/>
                    </a:solidFill>
                  </a:tcPr>
                </a:tc>
              </a:tr>
              <a:tr h="482649">
                <a:tc>
                  <a:txBody>
                    <a:bodyPr/>
                    <a:lstStyle/>
                    <a:p>
                      <a:pPr marL="401638" marR="0" lvl="0" indent="-401638"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latin typeface="+mn-lt"/>
                          <a:cs typeface="Times New Roman" pitchFamily="18" charset="0"/>
                        </a:rPr>
                        <a:t>31</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rgbClr val="883D91"/>
                    </a:solidFill>
                  </a:tcPr>
                </a:tc>
                <a:tc>
                  <a:txBody>
                    <a:bodyPr/>
                    <a:lstStyle/>
                    <a:p>
                      <a:pPr marL="401638" marR="0" lvl="0" indent="-401638"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latin typeface="+mn-lt"/>
                          <a:cs typeface="Times New Roman" pitchFamily="18" charset="0"/>
                        </a:rPr>
                        <a:t>Successor Hydrogen Safety Task</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rgbClr val="883D91"/>
                    </a:solidFill>
                  </a:tcPr>
                </a:tc>
              </a:tr>
              <a:tr h="482649">
                <a:tc>
                  <a:txBody>
                    <a:bodyPr/>
                    <a:lstStyle/>
                    <a:p>
                      <a:pPr marL="401638" marR="0" lvl="0" indent="-401638"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latin typeface="+mn-lt"/>
                          <a:cs typeface="Times New Roman" pitchFamily="18" charset="0"/>
                        </a:rPr>
                        <a:t>32</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rgbClr val="27A94C"/>
                    </a:solidFill>
                  </a:tcPr>
                </a:tc>
                <a:tc>
                  <a:txBody>
                    <a:bodyPr/>
                    <a:lstStyle/>
                    <a:p>
                      <a:pPr marL="401638" marR="0" lvl="0" indent="-401638"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latin typeface="+mn-lt"/>
                          <a:cs typeface="Times New Roman" pitchFamily="18" charset="0"/>
                        </a:rPr>
                        <a:t>H</a:t>
                      </a:r>
                      <a:r>
                        <a:rPr kumimoji="0" lang="en-US" sz="900" b="0" i="0" u="none" strike="noStrike" cap="none" normalizeH="0" baseline="-25000" dirty="0" smtClean="0">
                          <a:ln>
                            <a:noFill/>
                          </a:ln>
                          <a:solidFill>
                            <a:schemeClr val="bg1"/>
                          </a:solidFill>
                          <a:effectLst/>
                          <a:latin typeface="+mn-lt"/>
                          <a:cs typeface="Times New Roman" pitchFamily="18" charset="0"/>
                        </a:rPr>
                        <a:t>2</a:t>
                      </a:r>
                      <a:r>
                        <a:rPr kumimoji="0" lang="en-US" sz="900" b="0" i="0" u="none" strike="noStrike" cap="none" normalizeH="0" baseline="0" dirty="0" smtClean="0">
                          <a:ln>
                            <a:noFill/>
                          </a:ln>
                          <a:solidFill>
                            <a:schemeClr val="bg1"/>
                          </a:solidFill>
                          <a:effectLst/>
                          <a:latin typeface="+mn-lt"/>
                          <a:cs typeface="Times New Roman" pitchFamily="18" charset="0"/>
                        </a:rPr>
                        <a:t> Based Energy Storage</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rgbClr val="27A94C"/>
                    </a:solidFill>
                  </a:tcPr>
                </a:tc>
              </a:tr>
              <a:tr h="482649">
                <a:tc>
                  <a:txBody>
                    <a:bodyPr/>
                    <a:lstStyle/>
                    <a:p>
                      <a:pPr marL="401638" marR="0" lvl="0" indent="-401638"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bg1"/>
                          </a:solidFill>
                          <a:effectLst/>
                          <a:latin typeface="+mn-lt"/>
                          <a:cs typeface="Times New Roman" pitchFamily="18" charset="0"/>
                        </a:rPr>
                        <a:t>33</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rgbClr val="27A94C"/>
                    </a:solidFill>
                  </a:tcPr>
                </a:tc>
                <a:tc>
                  <a:txBody>
                    <a:bodyPr/>
                    <a:lstStyle/>
                    <a:p>
                      <a:pPr marL="401638" marR="0" lvl="0" indent="-401638"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latin typeface="+mn-lt"/>
                          <a:cs typeface="Times New Roman" pitchFamily="18" charset="0"/>
                        </a:rPr>
                        <a:t>Local H</a:t>
                      </a:r>
                      <a:r>
                        <a:rPr kumimoji="0" lang="en-US" sz="900" b="0" i="0" u="none" strike="noStrike" cap="none" normalizeH="0" baseline="-25000" dirty="0" smtClean="0">
                          <a:ln>
                            <a:noFill/>
                          </a:ln>
                          <a:solidFill>
                            <a:schemeClr val="bg1"/>
                          </a:solidFill>
                          <a:effectLst/>
                          <a:latin typeface="+mn-lt"/>
                          <a:cs typeface="Times New Roman" pitchFamily="18" charset="0"/>
                        </a:rPr>
                        <a:t>2</a:t>
                      </a:r>
                      <a:r>
                        <a:rPr kumimoji="0" lang="en-US" sz="900" b="0" i="0" u="none" strike="noStrike" cap="none" normalizeH="0" baseline="0" dirty="0" smtClean="0">
                          <a:ln>
                            <a:noFill/>
                          </a:ln>
                          <a:solidFill>
                            <a:schemeClr val="bg1"/>
                          </a:solidFill>
                          <a:effectLst/>
                          <a:latin typeface="+mn-lt"/>
                          <a:cs typeface="Times New Roman" pitchFamily="18" charset="0"/>
                        </a:rPr>
                        <a:t> Supply for Energy Applications</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rgbClr val="27A94C"/>
                    </a:solidFill>
                  </a:tcPr>
                </a:tc>
              </a:tr>
              <a:tr h="482649">
                <a:tc>
                  <a:txBody>
                    <a:bodyPr/>
                    <a:lstStyle/>
                    <a:p>
                      <a:pPr marL="401638" marR="0" lvl="0" indent="-401638"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latin typeface="+mn-lt"/>
                          <a:cs typeface="Times New Roman" pitchFamily="18" charset="0"/>
                        </a:rPr>
                        <a:t>34</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rgbClr val="27A94C"/>
                    </a:solidFill>
                  </a:tcPr>
                </a:tc>
                <a:tc>
                  <a:txBody>
                    <a:bodyPr/>
                    <a:lstStyle/>
                    <a:p>
                      <a:pPr marL="401638" marR="0" lvl="0" indent="-401638"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latin typeface="+mn-lt"/>
                          <a:cs typeface="Times New Roman" pitchFamily="18" charset="0"/>
                        </a:rPr>
                        <a:t>BioH2 for Energy &amp; Environment (Successor to Task 21)</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rgbClr val="27A94C"/>
                    </a:solidFill>
                  </a:tcPr>
                </a:tc>
              </a:tr>
              <a:tr h="482649">
                <a:tc>
                  <a:txBody>
                    <a:bodyPr/>
                    <a:lstStyle/>
                    <a:p>
                      <a:pPr marL="401638" marR="0" lvl="0" indent="-401638"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latin typeface="+mn-lt"/>
                          <a:cs typeface="Times New Roman" pitchFamily="18" charset="0"/>
                        </a:rPr>
                        <a:t>35</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rgbClr val="27A94C"/>
                    </a:solidFill>
                  </a:tcPr>
                </a:tc>
                <a:tc>
                  <a:txBody>
                    <a:bodyPr/>
                    <a:lstStyle/>
                    <a:p>
                      <a:pPr marL="401638" marR="0" lvl="0" indent="-401638"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cap="none" normalizeH="0" baseline="0" dirty="0" smtClean="0">
                          <a:ln>
                            <a:noFill/>
                          </a:ln>
                          <a:solidFill>
                            <a:schemeClr val="bg1"/>
                          </a:solidFill>
                          <a:effectLst/>
                          <a:latin typeface="+mn-lt"/>
                          <a:cs typeface="Times New Roman" pitchFamily="18" charset="0"/>
                        </a:rPr>
                        <a:t>Renewable Hydrogen</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rgbClr val="27A94C"/>
                    </a:solidFill>
                  </a:tcPr>
                </a:tc>
              </a:tr>
              <a:tr h="482649">
                <a:tc>
                  <a:txBody>
                    <a:bodyPr/>
                    <a:lstStyle/>
                    <a:p>
                      <a:pPr marL="401638" marR="0" lvl="0" indent="-401638"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latin typeface="+mn-lt"/>
                          <a:cs typeface="Times New Roman" pitchFamily="18" charset="0"/>
                        </a:rPr>
                        <a:t>36</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rgbClr val="27A94C"/>
                    </a:solidFill>
                  </a:tcPr>
                </a:tc>
                <a:tc>
                  <a:txBody>
                    <a:bodyPr/>
                    <a:lstStyle/>
                    <a:p>
                      <a:pPr marL="401638" marR="0" lvl="0" indent="-401638"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cap="none" normalizeH="0" baseline="0" dirty="0" smtClean="0">
                          <a:ln>
                            <a:noFill/>
                          </a:ln>
                          <a:solidFill>
                            <a:schemeClr val="bg1"/>
                          </a:solidFill>
                          <a:effectLst/>
                          <a:latin typeface="+mn-lt"/>
                          <a:cs typeface="Times New Roman" pitchFamily="18" charset="0"/>
                        </a:rPr>
                        <a:t>Life Cycle Sustainability Assessment (LCSA) (Successor Task 30)</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rgbClr val="27A94C"/>
                    </a:solidFill>
                  </a:tcPr>
                </a:tc>
              </a:tr>
              <a:tr h="482649">
                <a:tc>
                  <a:txBody>
                    <a:bodyPr/>
                    <a:lstStyle/>
                    <a:p>
                      <a:pPr marL="401638" marR="0" lvl="0" indent="-401638"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latin typeface="+mn-lt"/>
                          <a:cs typeface="Times New Roman" pitchFamily="18" charset="0"/>
                        </a:rPr>
                        <a:t>37</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rgbClr val="006BAE"/>
                    </a:solidFill>
                  </a:tcPr>
                </a:tc>
                <a:tc>
                  <a:txBody>
                    <a:bodyPr/>
                    <a:lstStyle/>
                    <a:p>
                      <a:pPr marL="401638" marR="0" lvl="0" indent="-401638"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cap="none" normalizeH="0" baseline="0" dirty="0" smtClean="0">
                          <a:ln>
                            <a:noFill/>
                          </a:ln>
                          <a:solidFill>
                            <a:schemeClr val="bg1"/>
                          </a:solidFill>
                          <a:effectLst/>
                          <a:latin typeface="+mn-lt"/>
                          <a:cs typeface="Times New Roman" pitchFamily="18" charset="0"/>
                        </a:rPr>
                        <a:t>Safety </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rgbClr val="006BAE"/>
                    </a:solidFill>
                  </a:tcPr>
                </a:tc>
              </a:tr>
              <a:tr h="2788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lumMod val="85000"/>
                              <a:lumOff val="15000"/>
                            </a:schemeClr>
                          </a:solidFill>
                          <a:effectLst/>
                          <a:latin typeface="+mn-lt"/>
                          <a:cs typeface="Times New Roman" pitchFamily="18" charset="0"/>
                        </a:rPr>
                        <a:t>XX</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401638" marR="0" lvl="0" indent="-401638"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lumMod val="85000"/>
                              <a:lumOff val="15000"/>
                            </a:schemeClr>
                          </a:solidFill>
                          <a:effectLst/>
                          <a:latin typeface="+mn-lt"/>
                          <a:cs typeface="Times New Roman" pitchFamily="18" charset="0"/>
                        </a:rPr>
                        <a:t>Power-to-Hydrogen</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noFill/>
                  </a:tcPr>
                </a:tc>
              </a:tr>
              <a:tr h="29540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lumMod val="85000"/>
                              <a:lumOff val="15000"/>
                            </a:schemeClr>
                          </a:solidFill>
                          <a:effectLst/>
                          <a:latin typeface="+mn-lt"/>
                          <a:cs typeface="Times New Roman" pitchFamily="18" charset="0"/>
                        </a:rPr>
                        <a:t>XX</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401638" marR="0" lvl="0" indent="-401638"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lumMod val="85000"/>
                              <a:lumOff val="15000"/>
                            </a:schemeClr>
                          </a:solidFill>
                          <a:effectLst/>
                          <a:latin typeface="+mn-lt"/>
                          <a:cs typeface="Times New Roman" pitchFamily="18" charset="0"/>
                        </a:rPr>
                        <a:t>Marine Sector</a:t>
                      </a:r>
                    </a:p>
                  </a:txBody>
                  <a:tcPr marT="0" marB="0" anchor="ctr" horzOverflow="overflow">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565719197"/>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Narrow"/>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Narrow"/>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Narrow"/>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14280</TotalTime>
  <Words>4293</Words>
  <Application>Microsoft Office PowerPoint</Application>
  <PresentationFormat>Skjermfremvisning (4:3)</PresentationFormat>
  <Paragraphs>657</Paragraphs>
  <Slides>25</Slides>
  <Notes>21</Notes>
  <HiddenSlides>0</HiddenSlides>
  <MMClips>0</MMClips>
  <ScaleCrop>false</ScaleCrop>
  <HeadingPairs>
    <vt:vector size="6" baseType="variant">
      <vt:variant>
        <vt:lpstr>Tema</vt:lpstr>
      </vt:variant>
      <vt:variant>
        <vt:i4>3</vt:i4>
      </vt:variant>
      <vt:variant>
        <vt:lpstr>Innebygde OLE-servere</vt:lpstr>
      </vt:variant>
      <vt:variant>
        <vt:i4>1</vt:i4>
      </vt:variant>
      <vt:variant>
        <vt:lpstr>Lysbildetitler</vt:lpstr>
      </vt:variant>
      <vt:variant>
        <vt:i4>25</vt:i4>
      </vt:variant>
    </vt:vector>
  </HeadingPairs>
  <TitlesOfParts>
    <vt:vector size="29" baseType="lpstr">
      <vt:lpstr>Custom Design</vt:lpstr>
      <vt:lpstr>1_Custom Design</vt:lpstr>
      <vt:lpstr>2_Custom Design</vt:lpstr>
      <vt:lpstr>Bitmap Image</vt:lpstr>
      <vt:lpstr>PowerPoint-presentasjon</vt:lpstr>
      <vt:lpstr>AGENDA </vt:lpstr>
      <vt:lpstr>Perspectives – Changing Global Context</vt:lpstr>
      <vt:lpstr>PowerPoint-presentasjon</vt:lpstr>
      <vt:lpstr>IEA HIA Members - Executive Committee (October 2015)</vt:lpstr>
      <vt:lpstr>Strategic Framework 2009–2020</vt:lpstr>
      <vt:lpstr>Themes and Portfolios</vt:lpstr>
      <vt:lpstr>Task Portfolio (Status September 2015)</vt:lpstr>
      <vt:lpstr> </vt:lpstr>
      <vt:lpstr>Success Stories: Task 18 to Task 23</vt:lpstr>
      <vt:lpstr>Success Stories: Task 24 to Task 31</vt:lpstr>
      <vt:lpstr>Success Stories IEA HIA wide</vt:lpstr>
      <vt:lpstr>Information Dissemination and Outreach 2009-2015</vt:lpstr>
      <vt:lpstr>IEA HIA Prize </vt:lpstr>
      <vt:lpstr>AGENDA </vt:lpstr>
      <vt:lpstr>R,D&amp;D Collaboration: Hydrogen Production</vt:lpstr>
      <vt:lpstr>R,D&amp;D Collaboration: Hydrogen Storage</vt:lpstr>
      <vt:lpstr>Infrastructure Portfolios: Integrated H2 Systems/ Integration in Existing Infrastructure</vt:lpstr>
      <vt:lpstr>Analysis</vt:lpstr>
      <vt:lpstr>Hydrogen Safety</vt:lpstr>
      <vt:lpstr>AGENDA   </vt:lpstr>
      <vt:lpstr>PowerPoint-presentasjon</vt:lpstr>
      <vt:lpstr>PowerPoint-presentasjon</vt:lpstr>
      <vt:lpstr>PowerPoint-presentasjon</vt:lpstr>
      <vt:lpstr>Thank you from the IEA HIA  A premier global resource for technical expertise in H2 RD&amp;D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Elham Baj</dc:creator>
  <cp:lastModifiedBy>Trygve Utheim Riis</cp:lastModifiedBy>
  <cp:revision>612</cp:revision>
  <cp:lastPrinted>2015-09-16T16:12:34Z</cp:lastPrinted>
  <dcterms:created xsi:type="dcterms:W3CDTF">2011-05-12T15:38:56Z</dcterms:created>
  <dcterms:modified xsi:type="dcterms:W3CDTF">2015-10-12T07:15:46Z</dcterms:modified>
</cp:coreProperties>
</file>