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28"/>
  </p:notesMasterIdLst>
  <p:sldIdLst>
    <p:sldId id="274" r:id="rId3"/>
    <p:sldId id="265" r:id="rId4"/>
    <p:sldId id="306" r:id="rId5"/>
    <p:sldId id="303" r:id="rId6"/>
    <p:sldId id="304" r:id="rId7"/>
    <p:sldId id="305" r:id="rId8"/>
    <p:sldId id="336" r:id="rId9"/>
    <p:sldId id="311" r:id="rId10"/>
    <p:sldId id="340" r:id="rId11"/>
    <p:sldId id="338" r:id="rId12"/>
    <p:sldId id="339" r:id="rId13"/>
    <p:sldId id="325" r:id="rId14"/>
    <p:sldId id="324" r:id="rId15"/>
    <p:sldId id="316" r:id="rId16"/>
    <p:sldId id="317" r:id="rId17"/>
    <p:sldId id="318" r:id="rId18"/>
    <p:sldId id="320" r:id="rId19"/>
    <p:sldId id="322" r:id="rId20"/>
    <p:sldId id="335" r:id="rId21"/>
    <p:sldId id="330" r:id="rId22"/>
    <p:sldId id="331" r:id="rId23"/>
    <p:sldId id="332" r:id="rId24"/>
    <p:sldId id="333" r:id="rId25"/>
    <p:sldId id="334" r:id="rId26"/>
    <p:sldId id="337" r:id="rId27"/>
  </p:sldIdLst>
  <p:sldSz cx="9144000" cy="6858000" type="screen4x3"/>
  <p:notesSz cx="6805613" cy="9939338"/>
  <p:defaultTextStyle>
    <a:defPPr>
      <a:defRPr lang="en-US"/>
    </a:defPPr>
    <a:lvl1pPr marL="0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93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86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79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75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65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60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54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547" algn="l" defTabSz="913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187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A4D23-A1EA-46F1-BDE2-33E91106514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1A16FCE-B386-4EE1-AF44-1D34A6D30D7D}">
      <dgm:prSet phldrT="[Text]" custT="1"/>
      <dgm:spPr>
        <a:solidFill>
          <a:srgbClr val="FFC000"/>
        </a:solidFill>
      </dgm:spPr>
      <dgm:t>
        <a:bodyPr/>
        <a:lstStyle/>
        <a:p>
          <a:pPr marL="182563" indent="0" algn="l"/>
          <a:r>
            <a:rPr lang="en-ZA" sz="1800" b="1" dirty="0" smtClean="0"/>
            <a:t>Commercialise South African Innovation</a:t>
          </a:r>
          <a:endParaRPr lang="en-GB" sz="1800" b="1" dirty="0"/>
        </a:p>
      </dgm:t>
    </dgm:pt>
    <dgm:pt modelId="{D75517A9-D94C-431F-BC8E-40E3AC647763}" type="sibTrans" cxnId="{C49B5665-29B9-473D-BB16-735F5CEE27FF}">
      <dgm:prSet/>
      <dgm:spPr/>
      <dgm:t>
        <a:bodyPr/>
        <a:lstStyle/>
        <a:p>
          <a:endParaRPr lang="en-GB" sz="1800" b="1"/>
        </a:p>
      </dgm:t>
    </dgm:pt>
    <dgm:pt modelId="{1B7F07E8-3022-4EA3-9E7D-64BAFFE15156}" type="parTrans" cxnId="{C49B5665-29B9-473D-BB16-735F5CEE27FF}">
      <dgm:prSet/>
      <dgm:spPr/>
      <dgm:t>
        <a:bodyPr/>
        <a:lstStyle/>
        <a:p>
          <a:endParaRPr lang="en-GB" sz="1800" b="1"/>
        </a:p>
      </dgm:t>
    </dgm:pt>
    <dgm:pt modelId="{E288CA53-92D0-480B-8E93-0127C043F540}">
      <dgm:prSet phldrT="[Text]" custT="1"/>
      <dgm:spPr>
        <a:solidFill>
          <a:srgbClr val="FFC000"/>
        </a:solidFill>
      </dgm:spPr>
      <dgm:t>
        <a:bodyPr/>
        <a:lstStyle/>
        <a:p>
          <a:pPr marL="92075" indent="0" algn="l"/>
          <a:r>
            <a:rPr lang="en-ZA" sz="1800" b="1" dirty="0" smtClean="0"/>
            <a:t>Demonstrate </a:t>
          </a:r>
          <a:br>
            <a:rPr lang="en-ZA" sz="1800" b="1" dirty="0" smtClean="0"/>
          </a:br>
          <a:r>
            <a:rPr lang="en-ZA" sz="1800" b="1" dirty="0" smtClean="0"/>
            <a:t>and Validate</a:t>
          </a:r>
          <a:br>
            <a:rPr lang="en-ZA" sz="1800" b="1" dirty="0" smtClean="0"/>
          </a:br>
          <a:r>
            <a:rPr lang="en-ZA" sz="1800" b="1" dirty="0" smtClean="0"/>
            <a:t>Technology</a:t>
          </a:r>
          <a:endParaRPr lang="en-GB" sz="1800" b="1" dirty="0"/>
        </a:p>
      </dgm:t>
    </dgm:pt>
    <dgm:pt modelId="{37526D63-B55B-4C9E-9515-8799E9A2B3CA}" type="sibTrans" cxnId="{C41BFABB-C1AD-485D-AD10-CE0771D1D37D}">
      <dgm:prSet/>
      <dgm:spPr/>
      <dgm:t>
        <a:bodyPr/>
        <a:lstStyle/>
        <a:p>
          <a:endParaRPr lang="en-GB" sz="1800" b="1"/>
        </a:p>
      </dgm:t>
    </dgm:pt>
    <dgm:pt modelId="{A80746EB-DDFD-4DC5-BEA6-007E563F018A}" type="parTrans" cxnId="{C41BFABB-C1AD-485D-AD10-CE0771D1D37D}">
      <dgm:prSet/>
      <dgm:spPr/>
      <dgm:t>
        <a:bodyPr/>
        <a:lstStyle/>
        <a:p>
          <a:endParaRPr lang="en-GB" sz="1800" b="1"/>
        </a:p>
      </dgm:t>
    </dgm:pt>
    <dgm:pt modelId="{9082AA16-5B19-4D7E-95A1-EBB7F562471B}">
      <dgm:prSet phldrT="[Text]" custT="1"/>
      <dgm:spPr>
        <a:solidFill>
          <a:srgbClr val="FFC000"/>
        </a:solidFill>
      </dgm:spPr>
      <dgm:t>
        <a:bodyPr/>
        <a:lstStyle/>
        <a:p>
          <a:pPr marL="92075" indent="0" algn="l"/>
          <a:r>
            <a:rPr lang="en-ZA" sz="1800" b="1" dirty="0" smtClean="0"/>
            <a:t>Establish</a:t>
          </a:r>
          <a:br>
            <a:rPr lang="en-ZA" sz="1800" b="1" dirty="0" smtClean="0"/>
          </a:br>
          <a:r>
            <a:rPr lang="en-ZA" sz="1800" b="1" dirty="0" smtClean="0"/>
            <a:t> R&amp;D Capability</a:t>
          </a:r>
          <a:endParaRPr lang="en-GB" sz="1800" b="1" dirty="0"/>
        </a:p>
      </dgm:t>
    </dgm:pt>
    <dgm:pt modelId="{5020E079-CA9D-4E67-9D09-F87A278DB004}" type="sibTrans" cxnId="{7673865E-39DB-49B8-BE46-844A6A8B5956}">
      <dgm:prSet/>
      <dgm:spPr/>
      <dgm:t>
        <a:bodyPr/>
        <a:lstStyle/>
        <a:p>
          <a:endParaRPr lang="en-GB" sz="1800" b="1"/>
        </a:p>
      </dgm:t>
    </dgm:pt>
    <dgm:pt modelId="{A2FA47A6-9E6E-482F-AD99-01C97D56592B}" type="parTrans" cxnId="{7673865E-39DB-49B8-BE46-844A6A8B5956}">
      <dgm:prSet/>
      <dgm:spPr/>
      <dgm:t>
        <a:bodyPr/>
        <a:lstStyle/>
        <a:p>
          <a:endParaRPr lang="en-GB" sz="1800" b="1"/>
        </a:p>
      </dgm:t>
    </dgm:pt>
    <dgm:pt modelId="{B1FDC459-293F-4607-90D2-98B1F2DEE47B}" type="pres">
      <dgm:prSet presAssocID="{8D0A4D23-A1EA-46F1-BDE2-33E91106514E}" presName="Name0" presStyleCnt="0">
        <dgm:presLayoutVars>
          <dgm:dir/>
          <dgm:resizeHandles val="exact"/>
        </dgm:presLayoutVars>
      </dgm:prSet>
      <dgm:spPr/>
    </dgm:pt>
    <dgm:pt modelId="{0432AEA7-BDAB-40E5-A5FF-2CAEC11AF574}" type="pres">
      <dgm:prSet presAssocID="{9082AA16-5B19-4D7E-95A1-EBB7F562471B}" presName="parTxOnly" presStyleLbl="node1" presStyleIdx="0" presStyleCnt="3" custScaleX="82207" custLinFactNeighborX="-7" custLinFactNeighborY="-10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63B1F-F144-4E3A-879B-44BA19CDD639}" type="pres">
      <dgm:prSet presAssocID="{5020E079-CA9D-4E67-9D09-F87A278DB004}" presName="parSpace" presStyleCnt="0"/>
      <dgm:spPr/>
    </dgm:pt>
    <dgm:pt modelId="{E20C6AF6-1ECA-4128-A954-8889239FAFCA}" type="pres">
      <dgm:prSet presAssocID="{E288CA53-92D0-480B-8E93-0127C043F540}" presName="parTxOnly" presStyleLbl="node1" presStyleIdx="1" presStyleCnt="3" custScaleX="91177" custLinFactNeighborY="-566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35BE8C-02D1-4E8A-9B98-9F4A4040B538}" type="pres">
      <dgm:prSet presAssocID="{37526D63-B55B-4C9E-9515-8799E9A2B3CA}" presName="parSpace" presStyleCnt="0"/>
      <dgm:spPr/>
    </dgm:pt>
    <dgm:pt modelId="{FFC7BE88-AEB6-405C-AC25-ACEEC992AA63}" type="pres">
      <dgm:prSet presAssocID="{21A16FCE-B386-4EE1-AF44-1D34A6D30D7D}" presName="parTxOnly" presStyleLbl="node1" presStyleIdx="2" presStyleCnt="3" custScaleX="74321" custLinFactNeighborX="572" custLinFactNeighborY="-533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F880AB-2B36-4C45-95FA-4C69EFE67606}" type="presOf" srcId="{E288CA53-92D0-480B-8E93-0127C043F540}" destId="{E20C6AF6-1ECA-4128-A954-8889239FAFCA}" srcOrd="0" destOrd="0" presId="urn:microsoft.com/office/officeart/2005/8/layout/hChevron3"/>
    <dgm:cxn modelId="{7673865E-39DB-49B8-BE46-844A6A8B5956}" srcId="{8D0A4D23-A1EA-46F1-BDE2-33E91106514E}" destId="{9082AA16-5B19-4D7E-95A1-EBB7F562471B}" srcOrd="0" destOrd="0" parTransId="{A2FA47A6-9E6E-482F-AD99-01C97D56592B}" sibTransId="{5020E079-CA9D-4E67-9D09-F87A278DB004}"/>
    <dgm:cxn modelId="{1C07AB77-9F95-4047-939D-A3479BF4E41B}" type="presOf" srcId="{8D0A4D23-A1EA-46F1-BDE2-33E91106514E}" destId="{B1FDC459-293F-4607-90D2-98B1F2DEE47B}" srcOrd="0" destOrd="0" presId="urn:microsoft.com/office/officeart/2005/8/layout/hChevron3"/>
    <dgm:cxn modelId="{C49B5665-29B9-473D-BB16-735F5CEE27FF}" srcId="{8D0A4D23-A1EA-46F1-BDE2-33E91106514E}" destId="{21A16FCE-B386-4EE1-AF44-1D34A6D30D7D}" srcOrd="2" destOrd="0" parTransId="{1B7F07E8-3022-4EA3-9E7D-64BAFFE15156}" sibTransId="{D75517A9-D94C-431F-BC8E-40E3AC647763}"/>
    <dgm:cxn modelId="{C41BFABB-C1AD-485D-AD10-CE0771D1D37D}" srcId="{8D0A4D23-A1EA-46F1-BDE2-33E91106514E}" destId="{E288CA53-92D0-480B-8E93-0127C043F540}" srcOrd="1" destOrd="0" parTransId="{A80746EB-DDFD-4DC5-BEA6-007E563F018A}" sibTransId="{37526D63-B55B-4C9E-9515-8799E9A2B3CA}"/>
    <dgm:cxn modelId="{56B43E95-58F0-4362-8CF7-6A17375F7495}" type="presOf" srcId="{21A16FCE-B386-4EE1-AF44-1D34A6D30D7D}" destId="{FFC7BE88-AEB6-405C-AC25-ACEEC992AA63}" srcOrd="0" destOrd="0" presId="urn:microsoft.com/office/officeart/2005/8/layout/hChevron3"/>
    <dgm:cxn modelId="{9F3023CE-4241-46E0-8B99-0CF617325AF1}" type="presOf" srcId="{9082AA16-5B19-4D7E-95A1-EBB7F562471B}" destId="{0432AEA7-BDAB-40E5-A5FF-2CAEC11AF574}" srcOrd="0" destOrd="0" presId="urn:microsoft.com/office/officeart/2005/8/layout/hChevron3"/>
    <dgm:cxn modelId="{2BD75585-BA9A-4FD7-8EE2-12B3C7C262C5}" type="presParOf" srcId="{B1FDC459-293F-4607-90D2-98B1F2DEE47B}" destId="{0432AEA7-BDAB-40E5-A5FF-2CAEC11AF574}" srcOrd="0" destOrd="0" presId="urn:microsoft.com/office/officeart/2005/8/layout/hChevron3"/>
    <dgm:cxn modelId="{60D73D45-F530-49F8-B629-DE55981EA633}" type="presParOf" srcId="{B1FDC459-293F-4607-90D2-98B1F2DEE47B}" destId="{49A63B1F-F144-4E3A-879B-44BA19CDD639}" srcOrd="1" destOrd="0" presId="urn:microsoft.com/office/officeart/2005/8/layout/hChevron3"/>
    <dgm:cxn modelId="{332F1375-B181-4B9C-945F-4DA73140F7F3}" type="presParOf" srcId="{B1FDC459-293F-4607-90D2-98B1F2DEE47B}" destId="{E20C6AF6-1ECA-4128-A954-8889239FAFCA}" srcOrd="2" destOrd="0" presId="urn:microsoft.com/office/officeart/2005/8/layout/hChevron3"/>
    <dgm:cxn modelId="{22E939FF-E46A-4C94-9EC8-904C55499459}" type="presParOf" srcId="{B1FDC459-293F-4607-90D2-98B1F2DEE47B}" destId="{4635BE8C-02D1-4E8A-9B98-9F4A4040B538}" srcOrd="3" destOrd="0" presId="urn:microsoft.com/office/officeart/2005/8/layout/hChevron3"/>
    <dgm:cxn modelId="{FFE98B14-6F0C-4A3A-9B16-26AA968585B2}" type="presParOf" srcId="{B1FDC459-293F-4607-90D2-98B1F2DEE47B}" destId="{FFC7BE88-AEB6-405C-AC25-ACEEC992AA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BAA28-D8C6-4588-A1FB-A6F86483568F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4056BC6-ECD5-401F-8726-7F1FC34F6F5C}">
      <dgm:prSet phldrT="[Text]" custT="1"/>
      <dgm:spPr>
        <a:solidFill>
          <a:srgbClr val="00A79C"/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lang="en-ZA" sz="1800" dirty="0" smtClean="0"/>
            <a:t>PGM-based Catalyst</a:t>
          </a:r>
        </a:p>
        <a:p>
          <a:endParaRPr lang="en-ZA" sz="1800" dirty="0" smtClean="0"/>
        </a:p>
        <a:p>
          <a:r>
            <a:rPr lang="en-ZA" sz="1800" dirty="0" smtClean="0"/>
            <a:t>Pt / C</a:t>
          </a:r>
        </a:p>
        <a:p>
          <a:r>
            <a:rPr lang="en-ZA" sz="1800" dirty="0" smtClean="0"/>
            <a:t>Pt alloys / C </a:t>
          </a:r>
          <a:endParaRPr lang="en-ZA" sz="1800" dirty="0"/>
        </a:p>
      </dgm:t>
    </dgm:pt>
    <dgm:pt modelId="{3FEA3292-0A95-4005-9C15-89940A77CA82}" type="parTrans" cxnId="{29FE6106-6D40-4E48-B415-69FA99689C65}">
      <dgm:prSet/>
      <dgm:spPr/>
      <dgm:t>
        <a:bodyPr/>
        <a:lstStyle/>
        <a:p>
          <a:endParaRPr lang="en-ZA"/>
        </a:p>
      </dgm:t>
    </dgm:pt>
    <dgm:pt modelId="{5EAD5F4E-AC63-4360-8CEA-8AB721664A35}" type="sibTrans" cxnId="{29FE6106-6D40-4E48-B415-69FA99689C65}">
      <dgm:prSet/>
      <dgm:spPr/>
      <dgm:t>
        <a:bodyPr/>
        <a:lstStyle/>
        <a:p>
          <a:endParaRPr lang="en-ZA"/>
        </a:p>
      </dgm:t>
    </dgm:pt>
    <dgm:pt modelId="{EBEC5511-DE5F-4F8E-8A70-AD86F1720F30}">
      <dgm:prSet phldrT="[Text]" custT="1"/>
      <dgm:spPr>
        <a:solidFill>
          <a:srgbClr val="00A79C"/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lang="en-US" altLang="ja-JP" sz="1800" dirty="0" smtClean="0"/>
            <a:t>MEA Components</a:t>
          </a:r>
          <a:br>
            <a:rPr lang="en-US" altLang="ja-JP" sz="1800" dirty="0" smtClean="0"/>
          </a:br>
          <a:endParaRPr lang="en-US" altLang="ja-JP" sz="1800" dirty="0" smtClean="0"/>
        </a:p>
        <a:p>
          <a:endParaRPr lang="en-US" sz="1800" dirty="0" smtClean="0"/>
        </a:p>
        <a:p>
          <a:r>
            <a:rPr lang="en-US" sz="1800" dirty="0" smtClean="0"/>
            <a:t>Electrode structures </a:t>
          </a:r>
        </a:p>
        <a:p>
          <a:r>
            <a:rPr lang="en-US" sz="1800" dirty="0" smtClean="0"/>
            <a:t>Gas </a:t>
          </a:r>
          <a:r>
            <a:rPr lang="en-US" sz="1800" dirty="0" err="1" smtClean="0"/>
            <a:t>diffusioin</a:t>
          </a:r>
          <a:r>
            <a:rPr lang="en-US" sz="1800" dirty="0" smtClean="0"/>
            <a:t> layers</a:t>
          </a:r>
        </a:p>
        <a:p>
          <a:endParaRPr lang="en-ZA" sz="1800" dirty="0"/>
        </a:p>
      </dgm:t>
    </dgm:pt>
    <dgm:pt modelId="{44121CB5-645E-4620-AE1F-1ED0E4A751EC}" type="parTrans" cxnId="{E9557D7E-CA10-46BB-B36C-D318610074D0}">
      <dgm:prSet/>
      <dgm:spPr/>
      <dgm:t>
        <a:bodyPr/>
        <a:lstStyle/>
        <a:p>
          <a:endParaRPr lang="en-ZA"/>
        </a:p>
      </dgm:t>
    </dgm:pt>
    <dgm:pt modelId="{E9F78890-F596-47C7-BD5B-AFCAA55C5315}" type="sibTrans" cxnId="{E9557D7E-CA10-46BB-B36C-D318610074D0}">
      <dgm:prSet/>
      <dgm:spPr/>
      <dgm:t>
        <a:bodyPr/>
        <a:lstStyle/>
        <a:p>
          <a:endParaRPr lang="en-ZA"/>
        </a:p>
      </dgm:t>
    </dgm:pt>
    <dgm:pt modelId="{50A30262-75AF-4ABE-8F0D-725825234167}">
      <dgm:prSet phldrT="[Text]" custT="1"/>
      <dgm:spPr>
        <a:solidFill>
          <a:srgbClr val="00A79C"/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lang="en-US" altLang="ja-JP" sz="1800" dirty="0" smtClean="0"/>
            <a:t>Custom and Standardized Finished MEAs</a:t>
          </a:r>
        </a:p>
        <a:p>
          <a:r>
            <a:rPr lang="en-US" altLang="ja-JP" sz="1800" dirty="0" smtClean="0"/>
            <a:t/>
          </a:r>
          <a:br>
            <a:rPr lang="en-US" altLang="ja-JP" sz="1800" dirty="0" smtClean="0"/>
          </a:br>
          <a:r>
            <a:rPr lang="en-US" altLang="ja-JP" sz="1800" dirty="0" smtClean="0"/>
            <a:t>3/5/7 layer MEAs</a:t>
          </a:r>
          <a:endParaRPr lang="ja-JP" altLang="en-US" sz="1800" dirty="0" smtClean="0"/>
        </a:p>
      </dgm:t>
    </dgm:pt>
    <dgm:pt modelId="{950A499B-266F-4E16-9E87-2ADD9E2A4D5B}" type="parTrans" cxnId="{4C4F10C8-8B14-4C5F-BD69-FEED1C8BAB38}">
      <dgm:prSet/>
      <dgm:spPr/>
      <dgm:t>
        <a:bodyPr/>
        <a:lstStyle/>
        <a:p>
          <a:endParaRPr lang="en-ZA"/>
        </a:p>
      </dgm:t>
    </dgm:pt>
    <dgm:pt modelId="{B218CF94-FECD-4C97-9F0F-B4214F33A10A}" type="sibTrans" cxnId="{4C4F10C8-8B14-4C5F-BD69-FEED1C8BAB38}">
      <dgm:prSet/>
      <dgm:spPr/>
      <dgm:t>
        <a:bodyPr/>
        <a:lstStyle/>
        <a:p>
          <a:endParaRPr lang="en-ZA"/>
        </a:p>
      </dgm:t>
    </dgm:pt>
    <dgm:pt modelId="{2F120BEC-D202-45F2-800F-8457FE029D45}">
      <dgm:prSet phldrT="[Text]" custT="1"/>
      <dgm:spPr>
        <a:solidFill>
          <a:srgbClr val="00A79C"/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lang="en-ZA" sz="1800" dirty="0" smtClean="0"/>
            <a:t>Customised Fuel Cell stacks</a:t>
          </a:r>
        </a:p>
        <a:p>
          <a:endParaRPr lang="en-ZA" sz="1800" dirty="0" smtClean="0"/>
        </a:p>
        <a:p>
          <a:r>
            <a:rPr lang="en-ZA" sz="1800" dirty="0" smtClean="0"/>
            <a:t>Designed to meet customer needs</a:t>
          </a:r>
        </a:p>
      </dgm:t>
    </dgm:pt>
    <dgm:pt modelId="{8FA620ED-DB37-4E5B-B5CB-9427A3507D29}" type="parTrans" cxnId="{7039E1C7-9892-4DEC-BB1F-2E75E2603331}">
      <dgm:prSet/>
      <dgm:spPr/>
      <dgm:t>
        <a:bodyPr/>
        <a:lstStyle/>
        <a:p>
          <a:endParaRPr lang="en-ZA"/>
        </a:p>
      </dgm:t>
    </dgm:pt>
    <dgm:pt modelId="{DF89B838-F3D6-4919-8865-D18BF7DAC178}" type="sibTrans" cxnId="{7039E1C7-9892-4DEC-BB1F-2E75E2603331}">
      <dgm:prSet/>
      <dgm:spPr/>
      <dgm:t>
        <a:bodyPr/>
        <a:lstStyle/>
        <a:p>
          <a:endParaRPr lang="en-ZA"/>
        </a:p>
      </dgm:t>
    </dgm:pt>
    <dgm:pt modelId="{52022433-943B-4009-9644-5A864AAB45A9}" type="pres">
      <dgm:prSet presAssocID="{49ABAA28-D8C6-4588-A1FB-A6F86483568F}" presName="Name0" presStyleCnt="0">
        <dgm:presLayoutVars>
          <dgm:dir/>
          <dgm:resizeHandles val="exact"/>
        </dgm:presLayoutVars>
      </dgm:prSet>
      <dgm:spPr/>
    </dgm:pt>
    <dgm:pt modelId="{D8E2CA6E-FC0E-4513-8E2A-A39DE5172DF7}" type="pres">
      <dgm:prSet presAssocID="{49ABAA28-D8C6-4588-A1FB-A6F86483568F}" presName="bkgdShp" presStyleLbl="alignAccFollowNode1" presStyleIdx="0" presStyleCnt="1" custScaleY="100000" custLinFactY="23192" custLinFactNeighborY="100000"/>
      <dgm:spPr>
        <a:solidFill>
          <a:srgbClr val="5EBE89">
            <a:alpha val="90000"/>
          </a:srgbClr>
        </a:solidFill>
      </dgm:spPr>
      <dgm:t>
        <a:bodyPr/>
        <a:lstStyle/>
        <a:p>
          <a:endParaRPr lang="en-GB"/>
        </a:p>
      </dgm:t>
    </dgm:pt>
    <dgm:pt modelId="{4981205F-9EDC-4686-9BD5-E7036A09D590}" type="pres">
      <dgm:prSet presAssocID="{49ABAA28-D8C6-4588-A1FB-A6F86483568F}" presName="linComp" presStyleCnt="0"/>
      <dgm:spPr/>
    </dgm:pt>
    <dgm:pt modelId="{D1E03AA0-0D56-417C-ADF0-CFC486666FC6}" type="pres">
      <dgm:prSet presAssocID="{A4056BC6-ECD5-401F-8726-7F1FC34F6F5C}" presName="compNode" presStyleCnt="0"/>
      <dgm:spPr/>
    </dgm:pt>
    <dgm:pt modelId="{594D9169-9E70-4063-AFD5-1E26385BC932}" type="pres">
      <dgm:prSet presAssocID="{A4056BC6-ECD5-401F-8726-7F1FC34F6F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A379A2-7F56-424C-B86F-B4588DBEDFD1}" type="pres">
      <dgm:prSet presAssocID="{A4056BC6-ECD5-401F-8726-7F1FC34F6F5C}" presName="invisiNode" presStyleLbl="node1" presStyleIdx="0" presStyleCnt="4"/>
      <dgm:spPr/>
    </dgm:pt>
    <dgm:pt modelId="{B8FE219E-1F6D-4E5C-8CFF-7883B930FCA6}" type="pres">
      <dgm:prSet presAssocID="{A4056BC6-ECD5-401F-8726-7F1FC34F6F5C}" presName="imagNode" presStyleLbl="fgImgPlace1" presStyleIdx="0" presStyleCnt="4" custLinFactNeighborX="-846" custLinFactNeighborY="-147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A877D217-AAE7-45AA-8F94-102CE76426B2}" type="pres">
      <dgm:prSet presAssocID="{5EAD5F4E-AC63-4360-8CEA-8AB721664A35}" presName="sibTrans" presStyleLbl="sibTrans2D1" presStyleIdx="0" presStyleCnt="0"/>
      <dgm:spPr/>
      <dgm:t>
        <a:bodyPr/>
        <a:lstStyle/>
        <a:p>
          <a:endParaRPr lang="en-ZA"/>
        </a:p>
      </dgm:t>
    </dgm:pt>
    <dgm:pt modelId="{D4A559B5-B158-47CF-9BAB-1A7732511C2C}" type="pres">
      <dgm:prSet presAssocID="{EBEC5511-DE5F-4F8E-8A70-AD86F1720F30}" presName="compNode" presStyleCnt="0"/>
      <dgm:spPr/>
    </dgm:pt>
    <dgm:pt modelId="{12BAF8B5-F8DC-4393-98B7-6111C2810B89}" type="pres">
      <dgm:prSet presAssocID="{EBEC5511-DE5F-4F8E-8A70-AD86F1720F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606676-07E5-4EAA-A1E4-279C193DB32B}" type="pres">
      <dgm:prSet presAssocID="{EBEC5511-DE5F-4F8E-8A70-AD86F1720F30}" presName="invisiNode" presStyleLbl="node1" presStyleIdx="1" presStyleCnt="4"/>
      <dgm:spPr/>
    </dgm:pt>
    <dgm:pt modelId="{F6D11E54-7582-4951-A0ED-F8BC58E32408}" type="pres">
      <dgm:prSet presAssocID="{EBEC5511-DE5F-4F8E-8A70-AD86F1720F30}" presName="imagNode" presStyleLbl="fgImgPlace1" presStyleIdx="1" presStyleCnt="4" custLinFactX="20601" custLinFactNeighborX="100000" custLinFactNeighborY="-920"/>
      <dgm:spPr/>
      <dgm:t>
        <a:bodyPr/>
        <a:lstStyle/>
        <a:p>
          <a:endParaRPr lang="en-ZA"/>
        </a:p>
      </dgm:t>
    </dgm:pt>
    <dgm:pt modelId="{BC1CE875-6009-43B4-94C7-5D1D3D86E7FA}" type="pres">
      <dgm:prSet presAssocID="{E9F78890-F596-47C7-BD5B-AFCAA55C5315}" presName="sibTrans" presStyleLbl="sibTrans2D1" presStyleIdx="0" presStyleCnt="0"/>
      <dgm:spPr/>
      <dgm:t>
        <a:bodyPr/>
        <a:lstStyle/>
        <a:p>
          <a:endParaRPr lang="en-ZA"/>
        </a:p>
      </dgm:t>
    </dgm:pt>
    <dgm:pt modelId="{E7813AAE-3D78-416A-B769-C0270F1B3C8E}" type="pres">
      <dgm:prSet presAssocID="{50A30262-75AF-4ABE-8F0D-725825234167}" presName="compNode" presStyleCnt="0"/>
      <dgm:spPr/>
    </dgm:pt>
    <dgm:pt modelId="{4D08E72A-B198-4924-AB28-C85C2B6382F4}" type="pres">
      <dgm:prSet presAssocID="{50A30262-75AF-4ABE-8F0D-725825234167}" presName="node" presStyleLbl="node1" presStyleIdx="2" presStyleCnt="4" custScaleX="11701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D6A699-0F5C-4E07-9922-3A9D38E72D53}" type="pres">
      <dgm:prSet presAssocID="{50A30262-75AF-4ABE-8F0D-725825234167}" presName="invisiNode" presStyleLbl="node1" presStyleIdx="2" presStyleCnt="4"/>
      <dgm:spPr/>
    </dgm:pt>
    <dgm:pt modelId="{383FD004-6BC6-45D6-8D30-58FAF81E4038}" type="pres">
      <dgm:prSet presAssocID="{50A30262-75AF-4ABE-8F0D-725825234167}" presName="imagNode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9A188E-4BB1-4229-ACC6-C10527CB2D87}" type="pres">
      <dgm:prSet presAssocID="{B218CF94-FECD-4C97-9F0F-B4214F33A10A}" presName="sibTrans" presStyleLbl="sibTrans2D1" presStyleIdx="0" presStyleCnt="0"/>
      <dgm:spPr/>
      <dgm:t>
        <a:bodyPr/>
        <a:lstStyle/>
        <a:p>
          <a:endParaRPr lang="en-ZA"/>
        </a:p>
      </dgm:t>
    </dgm:pt>
    <dgm:pt modelId="{EC8C9655-537E-4C1E-90FE-AF534F5C1221}" type="pres">
      <dgm:prSet presAssocID="{2F120BEC-D202-45F2-800F-8457FE029D45}" presName="compNode" presStyleCnt="0"/>
      <dgm:spPr/>
    </dgm:pt>
    <dgm:pt modelId="{783A71BE-C467-4776-A671-87C999F6EF92}" type="pres">
      <dgm:prSet presAssocID="{2F120BEC-D202-45F2-800F-8457FE029D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1B74B2-4C90-406B-A82B-325A4947537C}" type="pres">
      <dgm:prSet presAssocID="{2F120BEC-D202-45F2-800F-8457FE029D45}" presName="invisiNode" presStyleLbl="node1" presStyleIdx="3" presStyleCnt="4"/>
      <dgm:spPr/>
    </dgm:pt>
    <dgm:pt modelId="{2D7493FF-9C26-4ECA-BAEA-D1BA53D03798}" type="pres">
      <dgm:prSet presAssocID="{2F120BEC-D202-45F2-800F-8457FE029D45}" presName="imagNode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C4F10C8-8B14-4C5F-BD69-FEED1C8BAB38}" srcId="{49ABAA28-D8C6-4588-A1FB-A6F86483568F}" destId="{50A30262-75AF-4ABE-8F0D-725825234167}" srcOrd="2" destOrd="0" parTransId="{950A499B-266F-4E16-9E87-2ADD9E2A4D5B}" sibTransId="{B218CF94-FECD-4C97-9F0F-B4214F33A10A}"/>
    <dgm:cxn modelId="{208B8B74-AE26-4A70-8BEB-C0F7CCB470E7}" type="presOf" srcId="{E9F78890-F596-47C7-BD5B-AFCAA55C5315}" destId="{BC1CE875-6009-43B4-94C7-5D1D3D86E7FA}" srcOrd="0" destOrd="0" presId="urn:microsoft.com/office/officeart/2005/8/layout/pList2#1"/>
    <dgm:cxn modelId="{29FE6106-6D40-4E48-B415-69FA99689C65}" srcId="{49ABAA28-D8C6-4588-A1FB-A6F86483568F}" destId="{A4056BC6-ECD5-401F-8726-7F1FC34F6F5C}" srcOrd="0" destOrd="0" parTransId="{3FEA3292-0A95-4005-9C15-89940A77CA82}" sibTransId="{5EAD5F4E-AC63-4360-8CEA-8AB721664A35}"/>
    <dgm:cxn modelId="{AFA90546-5900-471F-8745-52269447826C}" type="presOf" srcId="{49ABAA28-D8C6-4588-A1FB-A6F86483568F}" destId="{52022433-943B-4009-9644-5A864AAB45A9}" srcOrd="0" destOrd="0" presId="urn:microsoft.com/office/officeart/2005/8/layout/pList2#1"/>
    <dgm:cxn modelId="{7039E1C7-9892-4DEC-BB1F-2E75E2603331}" srcId="{49ABAA28-D8C6-4588-A1FB-A6F86483568F}" destId="{2F120BEC-D202-45F2-800F-8457FE029D45}" srcOrd="3" destOrd="0" parTransId="{8FA620ED-DB37-4E5B-B5CB-9427A3507D29}" sibTransId="{DF89B838-F3D6-4919-8865-D18BF7DAC178}"/>
    <dgm:cxn modelId="{58D3A34D-0B1B-4739-93C9-28F1F010417A}" type="presOf" srcId="{5EAD5F4E-AC63-4360-8CEA-8AB721664A35}" destId="{A877D217-AAE7-45AA-8F94-102CE76426B2}" srcOrd="0" destOrd="0" presId="urn:microsoft.com/office/officeart/2005/8/layout/pList2#1"/>
    <dgm:cxn modelId="{61DD7466-EAAC-448B-A8C9-8C01D0FD8593}" type="presOf" srcId="{2F120BEC-D202-45F2-800F-8457FE029D45}" destId="{783A71BE-C467-4776-A671-87C999F6EF92}" srcOrd="0" destOrd="0" presId="urn:microsoft.com/office/officeart/2005/8/layout/pList2#1"/>
    <dgm:cxn modelId="{748DE3AA-D6E8-42E4-A1EB-90CE890B2BB4}" type="presOf" srcId="{B218CF94-FECD-4C97-9F0F-B4214F33A10A}" destId="{129A188E-4BB1-4229-ACC6-C10527CB2D87}" srcOrd="0" destOrd="0" presId="urn:microsoft.com/office/officeart/2005/8/layout/pList2#1"/>
    <dgm:cxn modelId="{EE7D6AA8-0DCD-41B8-B73E-DA0D6406453B}" type="presOf" srcId="{50A30262-75AF-4ABE-8F0D-725825234167}" destId="{4D08E72A-B198-4924-AB28-C85C2B6382F4}" srcOrd="0" destOrd="0" presId="urn:microsoft.com/office/officeart/2005/8/layout/pList2#1"/>
    <dgm:cxn modelId="{E9557D7E-CA10-46BB-B36C-D318610074D0}" srcId="{49ABAA28-D8C6-4588-A1FB-A6F86483568F}" destId="{EBEC5511-DE5F-4F8E-8A70-AD86F1720F30}" srcOrd="1" destOrd="0" parTransId="{44121CB5-645E-4620-AE1F-1ED0E4A751EC}" sibTransId="{E9F78890-F596-47C7-BD5B-AFCAA55C5315}"/>
    <dgm:cxn modelId="{7B0668A1-73CC-431D-87F8-12E831752826}" type="presOf" srcId="{EBEC5511-DE5F-4F8E-8A70-AD86F1720F30}" destId="{12BAF8B5-F8DC-4393-98B7-6111C2810B89}" srcOrd="0" destOrd="0" presId="urn:microsoft.com/office/officeart/2005/8/layout/pList2#1"/>
    <dgm:cxn modelId="{916F5E1D-6986-41D4-9A1D-24DE68C83810}" type="presOf" srcId="{A4056BC6-ECD5-401F-8726-7F1FC34F6F5C}" destId="{594D9169-9E70-4063-AFD5-1E26385BC932}" srcOrd="0" destOrd="0" presId="urn:microsoft.com/office/officeart/2005/8/layout/pList2#1"/>
    <dgm:cxn modelId="{6E19C078-D1C6-462D-977B-CD9284580DAF}" type="presParOf" srcId="{52022433-943B-4009-9644-5A864AAB45A9}" destId="{D8E2CA6E-FC0E-4513-8E2A-A39DE5172DF7}" srcOrd="0" destOrd="0" presId="urn:microsoft.com/office/officeart/2005/8/layout/pList2#1"/>
    <dgm:cxn modelId="{A5291735-006F-4B5F-93A9-F644E72FFB39}" type="presParOf" srcId="{52022433-943B-4009-9644-5A864AAB45A9}" destId="{4981205F-9EDC-4686-9BD5-E7036A09D590}" srcOrd="1" destOrd="0" presId="urn:microsoft.com/office/officeart/2005/8/layout/pList2#1"/>
    <dgm:cxn modelId="{E5B491B7-8CB9-4240-B728-4D0B64257569}" type="presParOf" srcId="{4981205F-9EDC-4686-9BD5-E7036A09D590}" destId="{D1E03AA0-0D56-417C-ADF0-CFC486666FC6}" srcOrd="0" destOrd="0" presId="urn:microsoft.com/office/officeart/2005/8/layout/pList2#1"/>
    <dgm:cxn modelId="{DBCF9CA1-BDC6-44CE-800A-0D4AAAB648F1}" type="presParOf" srcId="{D1E03AA0-0D56-417C-ADF0-CFC486666FC6}" destId="{594D9169-9E70-4063-AFD5-1E26385BC932}" srcOrd="0" destOrd="0" presId="urn:microsoft.com/office/officeart/2005/8/layout/pList2#1"/>
    <dgm:cxn modelId="{7247C019-09BA-4732-8784-FD8B5CD5AA71}" type="presParOf" srcId="{D1E03AA0-0D56-417C-ADF0-CFC486666FC6}" destId="{24A379A2-7F56-424C-B86F-B4588DBEDFD1}" srcOrd="1" destOrd="0" presId="urn:microsoft.com/office/officeart/2005/8/layout/pList2#1"/>
    <dgm:cxn modelId="{7B17219F-720C-40EC-BEA3-EF70842B08DB}" type="presParOf" srcId="{D1E03AA0-0D56-417C-ADF0-CFC486666FC6}" destId="{B8FE219E-1F6D-4E5C-8CFF-7883B930FCA6}" srcOrd="2" destOrd="0" presId="urn:microsoft.com/office/officeart/2005/8/layout/pList2#1"/>
    <dgm:cxn modelId="{718E7B4E-97DA-4AC4-ADEA-458A2DE5B5D2}" type="presParOf" srcId="{4981205F-9EDC-4686-9BD5-E7036A09D590}" destId="{A877D217-AAE7-45AA-8F94-102CE76426B2}" srcOrd="1" destOrd="0" presId="urn:microsoft.com/office/officeart/2005/8/layout/pList2#1"/>
    <dgm:cxn modelId="{62119A0A-89C7-4C86-B1C9-23F674608D35}" type="presParOf" srcId="{4981205F-9EDC-4686-9BD5-E7036A09D590}" destId="{D4A559B5-B158-47CF-9BAB-1A7732511C2C}" srcOrd="2" destOrd="0" presId="urn:microsoft.com/office/officeart/2005/8/layout/pList2#1"/>
    <dgm:cxn modelId="{F09DB09F-F1B6-45AD-9789-BDD460B6A32A}" type="presParOf" srcId="{D4A559B5-B158-47CF-9BAB-1A7732511C2C}" destId="{12BAF8B5-F8DC-4393-98B7-6111C2810B89}" srcOrd="0" destOrd="0" presId="urn:microsoft.com/office/officeart/2005/8/layout/pList2#1"/>
    <dgm:cxn modelId="{1178AAFB-3A8F-483D-A19F-8E78C8EE8829}" type="presParOf" srcId="{D4A559B5-B158-47CF-9BAB-1A7732511C2C}" destId="{91606676-07E5-4EAA-A1E4-279C193DB32B}" srcOrd="1" destOrd="0" presId="urn:microsoft.com/office/officeart/2005/8/layout/pList2#1"/>
    <dgm:cxn modelId="{11DFA136-7DAB-42DE-BD70-DAAA6206AF06}" type="presParOf" srcId="{D4A559B5-B158-47CF-9BAB-1A7732511C2C}" destId="{F6D11E54-7582-4951-A0ED-F8BC58E32408}" srcOrd="2" destOrd="0" presId="urn:microsoft.com/office/officeart/2005/8/layout/pList2#1"/>
    <dgm:cxn modelId="{E9235F60-C8A1-4DD7-8FE1-9D6A0918FFA0}" type="presParOf" srcId="{4981205F-9EDC-4686-9BD5-E7036A09D590}" destId="{BC1CE875-6009-43B4-94C7-5D1D3D86E7FA}" srcOrd="3" destOrd="0" presId="urn:microsoft.com/office/officeart/2005/8/layout/pList2#1"/>
    <dgm:cxn modelId="{8AC3E5E4-A517-4F2E-B1F0-7389E79F3617}" type="presParOf" srcId="{4981205F-9EDC-4686-9BD5-E7036A09D590}" destId="{E7813AAE-3D78-416A-B769-C0270F1B3C8E}" srcOrd="4" destOrd="0" presId="urn:microsoft.com/office/officeart/2005/8/layout/pList2#1"/>
    <dgm:cxn modelId="{46F8C4E9-E298-4A8E-B1C5-0DF827528DC0}" type="presParOf" srcId="{E7813AAE-3D78-416A-B769-C0270F1B3C8E}" destId="{4D08E72A-B198-4924-AB28-C85C2B6382F4}" srcOrd="0" destOrd="0" presId="urn:microsoft.com/office/officeart/2005/8/layout/pList2#1"/>
    <dgm:cxn modelId="{F0B5B61A-39A6-4EF6-95C1-C2889CAB8F11}" type="presParOf" srcId="{E7813AAE-3D78-416A-B769-C0270F1B3C8E}" destId="{C3D6A699-0F5C-4E07-9922-3A9D38E72D53}" srcOrd="1" destOrd="0" presId="urn:microsoft.com/office/officeart/2005/8/layout/pList2#1"/>
    <dgm:cxn modelId="{3B1110D6-1799-4A7F-826D-B69AD205ED90}" type="presParOf" srcId="{E7813AAE-3D78-416A-B769-C0270F1B3C8E}" destId="{383FD004-6BC6-45D6-8D30-58FAF81E4038}" srcOrd="2" destOrd="0" presId="urn:microsoft.com/office/officeart/2005/8/layout/pList2#1"/>
    <dgm:cxn modelId="{D259D9B0-2F5E-4B2E-9A80-B297944862BA}" type="presParOf" srcId="{4981205F-9EDC-4686-9BD5-E7036A09D590}" destId="{129A188E-4BB1-4229-ACC6-C10527CB2D87}" srcOrd="5" destOrd="0" presId="urn:microsoft.com/office/officeart/2005/8/layout/pList2#1"/>
    <dgm:cxn modelId="{D7217FC1-326F-40ED-82BE-B41D0486DDA0}" type="presParOf" srcId="{4981205F-9EDC-4686-9BD5-E7036A09D590}" destId="{EC8C9655-537E-4C1E-90FE-AF534F5C1221}" srcOrd="6" destOrd="0" presId="urn:microsoft.com/office/officeart/2005/8/layout/pList2#1"/>
    <dgm:cxn modelId="{6E96B1EA-0BCC-4E3D-94F4-A1FBB0778F49}" type="presParOf" srcId="{EC8C9655-537E-4C1E-90FE-AF534F5C1221}" destId="{783A71BE-C467-4776-A671-87C999F6EF92}" srcOrd="0" destOrd="0" presId="urn:microsoft.com/office/officeart/2005/8/layout/pList2#1"/>
    <dgm:cxn modelId="{E3A4F38F-1AC7-4016-93F9-A91C35F674BC}" type="presParOf" srcId="{EC8C9655-537E-4C1E-90FE-AF534F5C1221}" destId="{0C1B74B2-4C90-406B-A82B-325A4947537C}" srcOrd="1" destOrd="0" presId="urn:microsoft.com/office/officeart/2005/8/layout/pList2#1"/>
    <dgm:cxn modelId="{FF866DD8-A0F0-4953-9158-5F60396F656D}" type="presParOf" srcId="{EC8C9655-537E-4C1E-90FE-AF534F5C1221}" destId="{2D7493FF-9C26-4ECA-BAEA-D1BA53D0379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2AEA7-BDAB-40E5-A5FF-2CAEC11AF574}">
      <dsp:nvSpPr>
        <dsp:cNvPr id="0" name=""/>
        <dsp:cNvSpPr/>
      </dsp:nvSpPr>
      <dsp:spPr>
        <a:xfrm>
          <a:off x="2" y="0"/>
          <a:ext cx="3220438" cy="926123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920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Establish</a:t>
          </a:r>
          <a:br>
            <a:rPr lang="en-ZA" sz="1800" b="1" kern="1200" dirty="0" smtClean="0"/>
          </a:br>
          <a:r>
            <a:rPr lang="en-ZA" sz="1800" b="1" kern="1200" dirty="0" smtClean="0"/>
            <a:t> R&amp;D Capability</a:t>
          </a:r>
          <a:endParaRPr lang="en-GB" sz="1800" b="1" kern="1200" dirty="0"/>
        </a:p>
      </dsp:txBody>
      <dsp:txXfrm>
        <a:off x="2" y="0"/>
        <a:ext cx="3220438" cy="926123"/>
      </dsp:txXfrm>
    </dsp:sp>
    <dsp:sp modelId="{E20C6AF6-1ECA-4128-A954-8889239FAFCA}">
      <dsp:nvSpPr>
        <dsp:cNvPr id="0" name=""/>
        <dsp:cNvSpPr/>
      </dsp:nvSpPr>
      <dsp:spPr>
        <a:xfrm>
          <a:off x="2437000" y="0"/>
          <a:ext cx="3571835" cy="92612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920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Demonstrate </a:t>
          </a:r>
          <a:br>
            <a:rPr lang="en-ZA" sz="1800" b="1" kern="1200" dirty="0" smtClean="0"/>
          </a:br>
          <a:r>
            <a:rPr lang="en-ZA" sz="1800" b="1" kern="1200" dirty="0" smtClean="0"/>
            <a:t>and Validate</a:t>
          </a:r>
          <a:br>
            <a:rPr lang="en-ZA" sz="1800" b="1" kern="1200" dirty="0" smtClean="0"/>
          </a:br>
          <a:r>
            <a:rPr lang="en-ZA" sz="1800" b="1" kern="1200" dirty="0" smtClean="0"/>
            <a:t>Technology</a:t>
          </a:r>
          <a:endParaRPr lang="en-GB" sz="1800" b="1" kern="1200" dirty="0"/>
        </a:p>
      </dsp:txBody>
      <dsp:txXfrm>
        <a:off x="2437000" y="0"/>
        <a:ext cx="3571835" cy="926123"/>
      </dsp:txXfrm>
    </dsp:sp>
    <dsp:sp modelId="{FFC7BE88-AEB6-405C-AC25-ACEEC992AA63}">
      <dsp:nvSpPr>
        <dsp:cNvPr id="0" name=""/>
        <dsp:cNvSpPr/>
      </dsp:nvSpPr>
      <dsp:spPr>
        <a:xfrm>
          <a:off x="5225397" y="0"/>
          <a:ext cx="2911506" cy="92612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1825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Commercialise South African Innovation</a:t>
          </a:r>
          <a:endParaRPr lang="en-GB" sz="1800" b="1" kern="1200" dirty="0"/>
        </a:p>
      </dsp:txBody>
      <dsp:txXfrm>
        <a:off x="5225397" y="0"/>
        <a:ext cx="2911506" cy="9261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829C49F4-1941-4702-B6E4-333980E94D10}" type="datetimeFigureOut">
              <a:rPr lang="en-GB" smtClean="0"/>
              <a:pPr/>
              <a:t>17/10/2015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D1D05F7B-9850-46FB-99A3-34F4D9951AB9}" type="slidenum">
              <a:rPr lang="en-GB" smtClean="0"/>
              <a:pPr/>
              <a:t>&lt;#&gt;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936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3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86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79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75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65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60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54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47" algn="l" defTabSz="913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With the sponsorship of Impala Platinum, HySA Catalysis is scaling</a:t>
            </a:r>
            <a:r>
              <a:rPr lang="en-ZA" baseline="0" dirty="0" smtClean="0"/>
              <a:t> up its processes to 1 kg batches in 2015-16.  Reproducibility data is encouraging.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ABC64-4D11-4C23-ADB7-42833552C87F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098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With the support of TIA, we are making MEAs to customers specifications.  </a:t>
            </a:r>
            <a:r>
              <a:rPr lang="en-ZA" dirty="0" err="1" smtClean="0"/>
              <a:t>Gasketed</a:t>
            </a:r>
            <a:r>
              <a:rPr lang="en-ZA" dirty="0" smtClean="0"/>
              <a:t> catalyst coated membrane (3-layer) or 5/7-layer MEAs are being produced.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ABC64-4D11-4C23-ADB7-42833552C87F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660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-6350"/>
            <a:ext cx="91360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940152" y="6309321"/>
            <a:ext cx="122413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7" name="Picture 5" descr="dst_logo_scre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80576"/>
            <a:ext cx="1584176" cy="5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707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7126"/>
            <a:ext cx="7772400" cy="1470025"/>
          </a:xfrm>
        </p:spPr>
        <p:txBody>
          <a:bodyPr>
            <a:normAutofit/>
          </a:bodyPr>
          <a:lstStyle>
            <a:lvl1pPr>
              <a:defRPr sz="5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Put title here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9289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Put name and date</a:t>
            </a:r>
            <a:endParaRPr lang="en-ZA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409" y="6270451"/>
            <a:ext cx="2854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 descr="Minte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55833"/>
            <a:ext cx="990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311" y="428478"/>
            <a:ext cx="3745378" cy="15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-15706" y="5958933"/>
            <a:ext cx="9176088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6327" y="5893630"/>
            <a:ext cx="9176088" cy="0"/>
          </a:xfrm>
          <a:prstGeom prst="line">
            <a:avLst/>
          </a:prstGeom>
          <a:ln w="889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082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09" y="1462593"/>
            <a:ext cx="7837228" cy="4525963"/>
          </a:xfrm>
        </p:spPr>
        <p:txBody>
          <a:bodyPr>
            <a:normAutofit/>
          </a:bodyPr>
          <a:lstStyle>
            <a:lvl1pPr>
              <a:defRPr sz="2900">
                <a:latin typeface="Arial Rounded MT Bold" pitchFamily="34" charset="0"/>
              </a:defRPr>
            </a:lvl1pPr>
            <a:lvl2pPr>
              <a:defRPr sz="2500">
                <a:latin typeface="Arial Rounded MT Bold" pitchFamily="34" charset="0"/>
              </a:defRPr>
            </a:lvl2pPr>
            <a:lvl3pPr>
              <a:defRPr sz="2200">
                <a:latin typeface="Arial Rounded MT Bold" pitchFamily="34" charset="0"/>
              </a:defRPr>
            </a:lvl3pPr>
            <a:lvl4pPr>
              <a:defRPr sz="1800">
                <a:latin typeface="Arial Rounded MT Bold" pitchFamily="34" charset="0"/>
              </a:defRPr>
            </a:lvl4pPr>
            <a:lvl5pPr>
              <a:defRPr sz="1800"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87632" y="6237357"/>
            <a:ext cx="8555641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5" descr="Minte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022" y="6378282"/>
            <a:ext cx="617103" cy="4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659" y="140483"/>
            <a:ext cx="1595049" cy="6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751" y="6406065"/>
            <a:ext cx="1845043" cy="3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7" y="20635"/>
            <a:ext cx="7510721" cy="936104"/>
          </a:xfrm>
          <a:noFill/>
        </p:spPr>
        <p:txBody>
          <a:bodyPr>
            <a:normAutofit/>
          </a:bodyPr>
          <a:lstStyle>
            <a:lvl1pPr algn="l">
              <a:defRPr sz="3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defRPr>
            </a:lvl1pPr>
          </a:lstStyle>
          <a:p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7633" y="816574"/>
            <a:ext cx="6661644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118" y="6298278"/>
            <a:ext cx="446807" cy="5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32" y="6315452"/>
            <a:ext cx="1582518" cy="48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028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68654" y="-18363"/>
            <a:ext cx="8375353" cy="936104"/>
          </a:xfrm>
          <a:prstGeom prst="rect">
            <a:avLst/>
          </a:prstGeom>
          <a:solidFill>
            <a:srgbClr val="EC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algn="ctr" defTabSz="913499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450281" y="-144306"/>
            <a:ext cx="536754" cy="16805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66" tIns="41433" rIns="82866" bIns="41433" rtlCol="0" anchor="ctr"/>
          <a:lstStyle/>
          <a:p>
            <a:pPr algn="ctr" defTabSz="913499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77" y="48983"/>
            <a:ext cx="648000" cy="190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502077" y="128721"/>
            <a:ext cx="4145687" cy="584775"/>
          </a:xfrm>
          <a:prstGeom prst="rect">
            <a:avLst/>
          </a:prstGeom>
        </p:spPr>
        <p:txBody>
          <a:bodyPr wrap="none" lIns="91350" tIns="45675" rIns="91350" bIns="45675">
            <a:spAutoFit/>
          </a:bodyPr>
          <a:lstStyle/>
          <a:p>
            <a:pPr defTabSz="913499"/>
            <a:r>
              <a:rPr lang="en-US" sz="3200" dirty="0" smtClean="0">
                <a:solidFill>
                  <a:prstClr val="white"/>
                </a:solidFill>
                <a:latin typeface="Arial Rounded MT Bold" pitchFamily="34" charset="0"/>
              </a:rPr>
              <a:t>Acknowledgements</a:t>
            </a:r>
            <a:endParaRPr lang="en-ZA" sz="3200" dirty="0">
              <a:solidFill>
                <a:prstClr val="white"/>
              </a:solidFill>
              <a:latin typeface="Arial Rounded MT Bold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33250" y="3534869"/>
            <a:ext cx="2117867" cy="1535678"/>
            <a:chOff x="3870000" y="3896638"/>
            <a:chExt cx="2334802" cy="1693157"/>
          </a:xfrm>
        </p:grpSpPr>
        <p:graphicFrame>
          <p:nvGraphicFramePr>
            <p:cNvPr id="16" name="Object 7"/>
            <p:cNvGraphicFramePr>
              <a:graphicFrameLocks noChangeAspect="1"/>
            </p:cNvGraphicFramePr>
            <p:nvPr/>
          </p:nvGraphicFramePr>
          <p:xfrm>
            <a:off x="4442651" y="3896638"/>
            <a:ext cx="1149822" cy="1478997"/>
          </p:xfrm>
          <a:graphic>
            <a:graphicData uri="http://schemas.openxmlformats.org/presentationml/2006/ole">
              <p:oleObj spid="_x0000_s4120" name="Bitmap Image" r:id="rId4" imgW="1228571" imgH="1580952" progId="PBrush">
                <p:embed/>
              </p:oleObj>
            </a:graphicData>
          </a:graphic>
        </p:graphicFrame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870000" y="5352267"/>
              <a:ext cx="2334802" cy="237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defTabSz="9128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28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2813" defTabSz="9128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28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9128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800" b="1" dirty="0">
                  <a:solidFill>
                    <a:prstClr val="black"/>
                  </a:solidFill>
                  <a:latin typeface="Arial" charset="0"/>
                </a:rPr>
                <a:t>Department of Science and Technology</a:t>
              </a:r>
              <a:endParaRPr lang="en-GB" sz="9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9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32" y="5877273"/>
            <a:ext cx="3024621" cy="5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 descr="Minte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0173"/>
            <a:ext cx="990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8081" y="1796234"/>
            <a:ext cx="2583721" cy="109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590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89485" y="-416833"/>
            <a:ext cx="6462600" cy="1143000"/>
          </a:xfrm>
          <a:prstGeom prst="rect">
            <a:avLst/>
          </a:prstGeom>
        </p:spPr>
        <p:txBody>
          <a:bodyPr lIns="91336" tIns="91336" rIns="91336" bIns="91336" anchor="b" anchorCtr="0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93700" y="1831452"/>
            <a:ext cx="6462600" cy="4736399"/>
          </a:xfrm>
          <a:prstGeom prst="rect">
            <a:avLst/>
          </a:prstGeom>
        </p:spPr>
        <p:txBody>
          <a:bodyPr lIns="91336" tIns="91336" rIns="91336" bIns="91336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/>
          <p:nvPr/>
        </p:nvSpPr>
        <p:spPr>
          <a:xfrm>
            <a:off x="7356374" y="6755108"/>
            <a:ext cx="893699" cy="102899"/>
          </a:xfrm>
          <a:prstGeom prst="rect">
            <a:avLst/>
          </a:prstGeom>
          <a:solidFill>
            <a:srgbClr val="00A79C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>
            <a:off x="8250319" y="6755108"/>
            <a:ext cx="893699" cy="102899"/>
          </a:xfrm>
          <a:prstGeom prst="rect">
            <a:avLst/>
          </a:prstGeom>
          <a:solidFill>
            <a:srgbClr val="5EBE89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32" name="Shape 32"/>
          <p:cNvSpPr/>
          <p:nvPr/>
        </p:nvSpPr>
        <p:spPr>
          <a:xfrm>
            <a:off x="8" y="6755108"/>
            <a:ext cx="893699" cy="102899"/>
          </a:xfrm>
          <a:prstGeom prst="rect">
            <a:avLst/>
          </a:prstGeom>
          <a:solidFill>
            <a:srgbClr val="5EBE89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893709" y="6755108"/>
            <a:ext cx="6462600" cy="102899"/>
          </a:xfrm>
          <a:prstGeom prst="rect">
            <a:avLst/>
          </a:prstGeom>
          <a:solidFill>
            <a:srgbClr val="38B059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Shape 38"/>
          <p:cNvSpPr/>
          <p:nvPr userDrawn="1"/>
        </p:nvSpPr>
        <p:spPr>
          <a:xfrm>
            <a:off x="7356374" y="6567849"/>
            <a:ext cx="893699" cy="288000"/>
          </a:xfrm>
          <a:prstGeom prst="rect">
            <a:avLst/>
          </a:prstGeom>
          <a:solidFill>
            <a:srgbClr val="0B8C4B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hape 39"/>
          <p:cNvSpPr/>
          <p:nvPr userDrawn="1"/>
        </p:nvSpPr>
        <p:spPr>
          <a:xfrm>
            <a:off x="8250319" y="6567849"/>
            <a:ext cx="893699" cy="288000"/>
          </a:xfrm>
          <a:prstGeom prst="rect">
            <a:avLst/>
          </a:prstGeom>
          <a:solidFill>
            <a:srgbClr val="9AD2B2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Shape 40"/>
          <p:cNvSpPr/>
          <p:nvPr userDrawn="1"/>
        </p:nvSpPr>
        <p:spPr>
          <a:xfrm>
            <a:off x="8" y="6567849"/>
            <a:ext cx="893699" cy="288000"/>
          </a:xfrm>
          <a:prstGeom prst="rect">
            <a:avLst/>
          </a:prstGeom>
          <a:solidFill>
            <a:srgbClr val="9AD2B2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Shape 41"/>
          <p:cNvSpPr/>
          <p:nvPr userDrawn="1"/>
        </p:nvSpPr>
        <p:spPr>
          <a:xfrm>
            <a:off x="893709" y="6567849"/>
            <a:ext cx="6462600" cy="288000"/>
          </a:xfrm>
          <a:prstGeom prst="rect">
            <a:avLst/>
          </a:prstGeom>
          <a:solidFill>
            <a:srgbClr val="3B6389"/>
          </a:solidFill>
          <a:ln>
            <a:noFill/>
          </a:ln>
        </p:spPr>
        <p:txBody>
          <a:bodyPr lIns="91336" tIns="91336" rIns="91336" bIns="91336" anchor="ctr" anchorCtr="0">
            <a:noAutofit/>
          </a:bodyPr>
          <a:lstStyle/>
          <a:p>
            <a:pPr defTabSz="913499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49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8"/>
          <p:cNvSpPr txBox="1">
            <a:spLocks noGrp="1"/>
          </p:cNvSpPr>
          <p:nvPr>
            <p:ph type="title"/>
          </p:nvPr>
        </p:nvSpPr>
        <p:spPr>
          <a:xfrm>
            <a:off x="893699" y="-334948"/>
            <a:ext cx="6462600" cy="1143000"/>
          </a:xfrm>
          <a:prstGeom prst="rect">
            <a:avLst/>
          </a:prstGeom>
        </p:spPr>
        <p:txBody>
          <a:bodyPr lIns="91314" tIns="91314" rIns="91314" bIns="91314" anchor="b" anchorCtr="0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6" name="Shape 38"/>
          <p:cNvSpPr/>
          <p:nvPr userDrawn="1"/>
        </p:nvSpPr>
        <p:spPr>
          <a:xfrm>
            <a:off x="7356376" y="6567900"/>
            <a:ext cx="893699" cy="288000"/>
          </a:xfrm>
          <a:prstGeom prst="roundRect">
            <a:avLst/>
          </a:prstGeom>
          <a:solidFill>
            <a:srgbClr val="0B8C4B"/>
          </a:solidFill>
          <a:ln>
            <a:noFill/>
          </a:ln>
        </p:spPr>
        <p:txBody>
          <a:bodyPr lIns="91314" tIns="91314" rIns="91314" bIns="91314" anchor="ctr" anchorCtr="0">
            <a:noAutofit/>
          </a:bodyPr>
          <a:lstStyle/>
          <a:p>
            <a:pPr defTabSz="828545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39"/>
          <p:cNvSpPr/>
          <p:nvPr userDrawn="1"/>
        </p:nvSpPr>
        <p:spPr>
          <a:xfrm>
            <a:off x="8250321" y="6567900"/>
            <a:ext cx="893699" cy="288000"/>
          </a:xfrm>
          <a:prstGeom prst="roundRect">
            <a:avLst/>
          </a:prstGeom>
          <a:solidFill>
            <a:srgbClr val="9AD2B2"/>
          </a:solidFill>
          <a:ln>
            <a:noFill/>
          </a:ln>
        </p:spPr>
        <p:txBody>
          <a:bodyPr lIns="91314" tIns="91314" rIns="91314" bIns="91314" anchor="ctr" anchorCtr="0">
            <a:noAutofit/>
          </a:bodyPr>
          <a:lstStyle/>
          <a:p>
            <a:pPr defTabSz="828545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Shape 40"/>
          <p:cNvSpPr/>
          <p:nvPr userDrawn="1"/>
        </p:nvSpPr>
        <p:spPr>
          <a:xfrm>
            <a:off x="10" y="6567900"/>
            <a:ext cx="893699" cy="288000"/>
          </a:xfrm>
          <a:prstGeom prst="roundRect">
            <a:avLst/>
          </a:prstGeom>
          <a:solidFill>
            <a:srgbClr val="9AD2B2"/>
          </a:solidFill>
          <a:ln>
            <a:noFill/>
          </a:ln>
        </p:spPr>
        <p:txBody>
          <a:bodyPr lIns="91314" tIns="91314" rIns="91314" bIns="91314" anchor="ctr" anchorCtr="0">
            <a:noAutofit/>
          </a:bodyPr>
          <a:lstStyle/>
          <a:p>
            <a:pPr defTabSz="828545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Shape 41"/>
          <p:cNvSpPr/>
          <p:nvPr userDrawn="1"/>
        </p:nvSpPr>
        <p:spPr>
          <a:xfrm>
            <a:off x="893709" y="6567900"/>
            <a:ext cx="6462600" cy="288000"/>
          </a:xfrm>
          <a:prstGeom prst="roundRect">
            <a:avLst/>
          </a:prstGeom>
          <a:solidFill>
            <a:srgbClr val="3B6389"/>
          </a:solidFill>
          <a:ln>
            <a:noFill/>
          </a:ln>
        </p:spPr>
        <p:txBody>
          <a:bodyPr lIns="91314" tIns="91314" rIns="91314" bIns="91314" anchor="ctr" anchorCtr="0">
            <a:noAutofit/>
          </a:bodyPr>
          <a:lstStyle/>
          <a:p>
            <a:pPr defTabSz="828545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29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9" rIns="91339" bIns="45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69" rIns="91339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39" tIns="45669" rIns="91339" bIns="45669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39" tIns="45669" rIns="91339" bIns="45669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39" tIns="45669" rIns="91339" bIns="45669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>
                <a:latin typeface="Arial" pitchFamily="34" charset="0"/>
                <a:cs typeface="Arial" pitchFamily="34" charset="0"/>
              </a:rPr>
              <a:t>Slide </a:t>
            </a:r>
            <a:fld id="{FD24B6D2-FDD7-486E-B82C-7FED973F6444}" type="slidenum">
              <a:rPr lang="en-CA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lang="en-CA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6350"/>
            <a:ext cx="91360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672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3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0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7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19" indent="-3425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27" indent="-2854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3" indent="-2283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26" indent="-2283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21" indent="-2283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12" indent="-228345" algn="l" defTabSz="913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06" indent="-228345" algn="l" defTabSz="913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00" indent="-228345" algn="l" defTabSz="913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96" indent="-228345" algn="l" defTabSz="913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3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6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9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5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5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60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54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47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99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99"/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99"/>
            <a:fld id="{85E7DDFB-3FEF-4171-A4DB-EB3058D7112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913499"/>
              <a:t>&lt;#&gt;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ctr" defTabSz="9134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2" indent="-342562" algn="l" defTabSz="9134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9" indent="-285469" algn="l" defTabSz="9134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73" indent="-228374" algn="l" defTabSz="9134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23" indent="-228374" algn="l" defTabSz="9134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74" indent="-228374" algn="l" defTabSz="9134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22" indent="-228374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72" indent="-228374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22" indent="-228374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74" indent="-228374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9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9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8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0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46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98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48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97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image" Target="../media/image38.pn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Hydrogen@csir.co.za" TargetMode="External"/><Relationship Id="rId3" Type="http://schemas.openxmlformats.org/officeDocument/2006/relationships/hyperlink" Target="http://www.saasta.ac.za/" TargetMode="External"/><Relationship Id="rId7" Type="http://schemas.openxmlformats.org/officeDocument/2006/relationships/hyperlink" Target="mailto:Bnorth@csir.co.za" TargetMode="External"/><Relationship Id="rId2" Type="http://schemas.openxmlformats.org/officeDocument/2006/relationships/hyperlink" Target="http://www.dst.org.z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ysainfrastructure.org/" TargetMode="External"/><Relationship Id="rId5" Type="http://schemas.openxmlformats.org/officeDocument/2006/relationships/hyperlink" Target="http://www.hysacatalysis.uct.ac.za/" TargetMode="External"/><Relationship Id="rId4" Type="http://schemas.openxmlformats.org/officeDocument/2006/relationships/hyperlink" Target="http://www.hysasystem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North</a:t>
            </a:r>
          </a:p>
          <a:p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Infrastructure/CSIR</a:t>
            </a:r>
          </a:p>
          <a:p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ICHS, Yokohama 19 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2015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outh Africa (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SA H2 Safety Programmes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3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Scale up of Catalyst Production</a:t>
            </a:r>
            <a:endParaRPr lang="en-ZA" dirty="0"/>
          </a:p>
        </p:txBody>
      </p:sp>
      <p:pic>
        <p:nvPicPr>
          <p:cNvPr id="4" name="Picture 2" descr="C:\Users\matthewst\Desktop\20140304_0927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20" r="28094"/>
          <a:stretch/>
        </p:blipFill>
        <p:spPr bwMode="auto">
          <a:xfrm>
            <a:off x="4853038" y="3832574"/>
            <a:ext cx="3656059" cy="224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atthewst\Desktop\UCT Pres - Gary\Camera Pics\DSCN6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9000"/>
                    </a14:imgEffect>
                    <a14:imgEffect>
                      <a14:colorTemperature colorTemp="6875"/>
                    </a14:imgEffect>
                    <a14:imgEffect>
                      <a14:saturation sat="109000"/>
                    </a14:imgEffect>
                    <a14:imgEffect>
                      <a14:brightnessContrast bright="1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" t="8357" b="20917"/>
          <a:stretch>
            <a:fillRect/>
          </a:stretch>
        </p:blipFill>
        <p:spPr bwMode="auto">
          <a:xfrm>
            <a:off x="957709" y="4209906"/>
            <a:ext cx="3582792" cy="181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ScreenHunter_598 Aug. 11 11.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19" y="1174853"/>
            <a:ext cx="1732886" cy="8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17132" y="1023219"/>
            <a:ext cx="8144365" cy="2889326"/>
            <a:chOff x="402090" y="1135594"/>
            <a:chExt cx="8380485" cy="3530025"/>
          </a:xfrm>
        </p:grpSpPr>
        <p:sp>
          <p:nvSpPr>
            <p:cNvPr id="8" name="Shape 7"/>
            <p:cNvSpPr/>
            <p:nvPr/>
          </p:nvSpPr>
          <p:spPr>
            <a:xfrm>
              <a:off x="402090" y="1135594"/>
              <a:ext cx="7240171" cy="3530025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887486" y="3963075"/>
              <a:ext cx="1720529" cy="702544"/>
              <a:chOff x="601412" y="3170318"/>
              <a:chExt cx="1195000" cy="51992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01412" y="3170318"/>
                <a:ext cx="108676" cy="10867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reeform 16"/>
              <p:cNvSpPr/>
              <p:nvPr/>
            </p:nvSpPr>
            <p:spPr>
              <a:xfrm>
                <a:off x="631270" y="3223973"/>
                <a:ext cx="1165142" cy="466269"/>
              </a:xfrm>
              <a:custGeom>
                <a:avLst/>
                <a:gdLst>
                  <a:gd name="connsiteX0" fmla="*/ 0 w 1235553"/>
                  <a:gd name="connsiteY0" fmla="*/ 0 h 289976"/>
                  <a:gd name="connsiteX1" fmla="*/ 1235553 w 1235553"/>
                  <a:gd name="connsiteY1" fmla="*/ 0 h 289976"/>
                  <a:gd name="connsiteX2" fmla="*/ 1235553 w 1235553"/>
                  <a:gd name="connsiteY2" fmla="*/ 289976 h 289976"/>
                  <a:gd name="connsiteX3" fmla="*/ 0 w 1235553"/>
                  <a:gd name="connsiteY3" fmla="*/ 289976 h 289976"/>
                  <a:gd name="connsiteX4" fmla="*/ 0 w 1235553"/>
                  <a:gd name="connsiteY4" fmla="*/ 0 h 28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5553" h="289976">
                    <a:moveTo>
                      <a:pt x="0" y="0"/>
                    </a:moveTo>
                    <a:lnTo>
                      <a:pt x="1235553" y="0"/>
                    </a:lnTo>
                    <a:lnTo>
                      <a:pt x="1235553" y="289976"/>
                    </a:lnTo>
                    <a:lnTo>
                      <a:pt x="0" y="2899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3964" tIns="0" rIns="0" bIns="0" numCol="1" spcCol="1270" anchor="ctr" anchorCtr="0">
                <a:noAutofit/>
              </a:bodyPr>
              <a:lstStyle/>
              <a:p>
                <a:pPr defTabSz="64497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Lab Scale-up (50g)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666567" y="2807293"/>
              <a:ext cx="3005332" cy="1625967"/>
              <a:chOff x="1783258" y="2337751"/>
              <a:chExt cx="2087366" cy="120331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83258" y="2337751"/>
                <a:ext cx="196454" cy="19645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Freeform 14"/>
              <p:cNvSpPr/>
              <p:nvPr/>
            </p:nvSpPr>
            <p:spPr>
              <a:xfrm>
                <a:off x="1865130" y="2435978"/>
                <a:ext cx="2005494" cy="1105084"/>
              </a:xfrm>
              <a:custGeom>
                <a:avLst/>
                <a:gdLst>
                  <a:gd name="connsiteX0" fmla="*/ 0 w 2110973"/>
                  <a:gd name="connsiteY0" fmla="*/ 0 h 1421159"/>
                  <a:gd name="connsiteX1" fmla="*/ 2110973 w 2110973"/>
                  <a:gd name="connsiteY1" fmla="*/ 0 h 1421159"/>
                  <a:gd name="connsiteX2" fmla="*/ 2110973 w 2110973"/>
                  <a:gd name="connsiteY2" fmla="*/ 1421159 h 1421159"/>
                  <a:gd name="connsiteX3" fmla="*/ 0 w 2110973"/>
                  <a:gd name="connsiteY3" fmla="*/ 1421159 h 1421159"/>
                  <a:gd name="connsiteX4" fmla="*/ 0 w 2110973"/>
                  <a:gd name="connsiteY4" fmla="*/ 0 h 142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973" h="1421159">
                    <a:moveTo>
                      <a:pt x="0" y="0"/>
                    </a:moveTo>
                    <a:lnTo>
                      <a:pt x="2110973" y="0"/>
                    </a:lnTo>
                    <a:lnTo>
                      <a:pt x="2110973" y="1421159"/>
                    </a:lnTo>
                    <a:lnTo>
                      <a:pt x="0" y="1421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3964" tIns="0" rIns="0" bIns="0" numCol="1" spcCol="1270" anchor="ctr" anchorCtr="0">
                <a:noAutofit/>
              </a:bodyPr>
              <a:lstStyle/>
              <a:p>
                <a:pPr defTabSz="64497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Pilot Process   </a:t>
                </a:r>
              </a:p>
              <a:p>
                <a:pPr defTabSz="64497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(0.5-1kg)</a:t>
                </a:r>
              </a:p>
              <a:p>
                <a:pPr marL="103657" lvl="1" indent="-103657" defTabSz="564356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Mintek’s gold catalyst production facility (hundreds of kg/year)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38928" y="2058175"/>
              <a:ext cx="3143647" cy="1886612"/>
              <a:chOff x="3767677" y="1760581"/>
              <a:chExt cx="2183433" cy="139620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767677" y="1760581"/>
                <a:ext cx="271692" cy="27169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3896349" y="1898964"/>
                <a:ext cx="2054761" cy="1257820"/>
              </a:xfrm>
              <a:custGeom>
                <a:avLst/>
                <a:gdLst>
                  <a:gd name="connsiteX0" fmla="*/ 0 w 2345485"/>
                  <a:gd name="connsiteY0" fmla="*/ 0 h 1815636"/>
                  <a:gd name="connsiteX1" fmla="*/ 2345485 w 2345485"/>
                  <a:gd name="connsiteY1" fmla="*/ 0 h 1815636"/>
                  <a:gd name="connsiteX2" fmla="*/ 2345485 w 2345485"/>
                  <a:gd name="connsiteY2" fmla="*/ 1815636 h 1815636"/>
                  <a:gd name="connsiteX3" fmla="*/ 0 w 2345485"/>
                  <a:gd name="connsiteY3" fmla="*/ 1815636 h 1815636"/>
                  <a:gd name="connsiteX4" fmla="*/ 0 w 2345485"/>
                  <a:gd name="connsiteY4" fmla="*/ 0 h 181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5485" h="1815636">
                    <a:moveTo>
                      <a:pt x="0" y="0"/>
                    </a:moveTo>
                    <a:lnTo>
                      <a:pt x="2345485" y="0"/>
                    </a:lnTo>
                    <a:lnTo>
                      <a:pt x="2345485" y="1815636"/>
                    </a:lnTo>
                    <a:lnTo>
                      <a:pt x="0" y="1815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3964" tIns="0" rIns="0" bIns="0" numCol="1" spcCol="1270" anchor="ctr" anchorCtr="0">
                <a:noAutofit/>
              </a:bodyPr>
              <a:lstStyle/>
              <a:p>
                <a:pPr defTabSz="64497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Commercial Process </a:t>
                </a:r>
              </a:p>
              <a:p>
                <a:pPr defTabSz="64497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(50 kg)</a:t>
                </a:r>
              </a:p>
              <a:p>
                <a:pPr marL="103657" lvl="1" indent="-103657" defTabSz="564356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ZA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Full production scale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3985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540"/>
            <a:r>
              <a:rPr lang="en-ZA" sz="3200" dirty="0"/>
              <a:t>Scale-up of MEA  </a:t>
            </a:r>
          </a:p>
        </p:txBody>
      </p:sp>
      <p:sp>
        <p:nvSpPr>
          <p:cNvPr id="4" name="Shape 3"/>
          <p:cNvSpPr/>
          <p:nvPr/>
        </p:nvSpPr>
        <p:spPr>
          <a:xfrm>
            <a:off x="130409" y="1078065"/>
            <a:ext cx="5028690" cy="261215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366766" y="3170345"/>
            <a:ext cx="1500686" cy="659212"/>
            <a:chOff x="500634" y="3170318"/>
            <a:chExt cx="1500686" cy="659283"/>
          </a:xfrm>
        </p:grpSpPr>
        <p:sp>
          <p:nvSpPr>
            <p:cNvPr id="6" name="Oval 5"/>
            <p:cNvSpPr/>
            <p:nvPr/>
          </p:nvSpPr>
          <p:spPr>
            <a:xfrm>
              <a:off x="601412" y="3170318"/>
              <a:ext cx="108676" cy="1086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00634" y="3363332"/>
              <a:ext cx="1500686" cy="466269"/>
            </a:xfrm>
            <a:custGeom>
              <a:avLst/>
              <a:gdLst>
                <a:gd name="connsiteX0" fmla="*/ 0 w 1235553"/>
                <a:gd name="connsiteY0" fmla="*/ 0 h 289976"/>
                <a:gd name="connsiteX1" fmla="*/ 1235553 w 1235553"/>
                <a:gd name="connsiteY1" fmla="*/ 0 h 289976"/>
                <a:gd name="connsiteX2" fmla="*/ 1235553 w 1235553"/>
                <a:gd name="connsiteY2" fmla="*/ 289976 h 289976"/>
                <a:gd name="connsiteX3" fmla="*/ 0 w 1235553"/>
                <a:gd name="connsiteY3" fmla="*/ 289976 h 289976"/>
                <a:gd name="connsiteX4" fmla="*/ 0 w 1235553"/>
                <a:gd name="connsiteY4" fmla="*/ 0 h 2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553" h="289976">
                  <a:moveTo>
                    <a:pt x="0" y="0"/>
                  </a:moveTo>
                  <a:lnTo>
                    <a:pt x="1235553" y="0"/>
                  </a:lnTo>
                  <a:lnTo>
                    <a:pt x="1235553" y="289976"/>
                  </a:lnTo>
                  <a:lnTo>
                    <a:pt x="0" y="28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73025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710" tIns="0" rIns="0" bIns="0" numCol="1" spcCol="1270" anchor="ctr" anchorCtr="0">
              <a:noAutofit/>
            </a:bodyPr>
            <a:lstStyle/>
            <a:p>
              <a:pPr defTabSz="711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2015/16 </a:t>
              </a:r>
              <a:b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5 000 MEAs /year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3211" y="2315090"/>
            <a:ext cx="2087366" cy="1120984"/>
            <a:chOff x="1783258" y="2337751"/>
            <a:chExt cx="2087366" cy="1203311"/>
          </a:xfrm>
        </p:grpSpPr>
        <p:sp>
          <p:nvSpPr>
            <p:cNvPr id="9" name="Oval 8"/>
            <p:cNvSpPr/>
            <p:nvPr/>
          </p:nvSpPr>
          <p:spPr>
            <a:xfrm>
              <a:off x="1783258" y="2337751"/>
              <a:ext cx="196454" cy="1964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865130" y="2435978"/>
              <a:ext cx="2005494" cy="1105084"/>
            </a:xfrm>
            <a:custGeom>
              <a:avLst/>
              <a:gdLst>
                <a:gd name="connsiteX0" fmla="*/ 0 w 2110973"/>
                <a:gd name="connsiteY0" fmla="*/ 0 h 1421159"/>
                <a:gd name="connsiteX1" fmla="*/ 2110973 w 2110973"/>
                <a:gd name="connsiteY1" fmla="*/ 0 h 1421159"/>
                <a:gd name="connsiteX2" fmla="*/ 2110973 w 2110973"/>
                <a:gd name="connsiteY2" fmla="*/ 1421159 h 1421159"/>
                <a:gd name="connsiteX3" fmla="*/ 0 w 2110973"/>
                <a:gd name="connsiteY3" fmla="*/ 1421159 h 1421159"/>
                <a:gd name="connsiteX4" fmla="*/ 0 w 2110973"/>
                <a:gd name="connsiteY4" fmla="*/ 0 h 142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973" h="1421159">
                  <a:moveTo>
                    <a:pt x="0" y="0"/>
                  </a:moveTo>
                  <a:lnTo>
                    <a:pt x="2110973" y="0"/>
                  </a:lnTo>
                  <a:lnTo>
                    <a:pt x="2110973" y="1421159"/>
                  </a:lnTo>
                  <a:lnTo>
                    <a:pt x="0" y="1421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710" tIns="0" rIns="0" bIns="0" numCol="1" spcCol="1270" anchor="ctr" anchorCtr="0">
              <a:noAutofit/>
            </a:bodyPr>
            <a:lstStyle/>
            <a:p>
              <a:pPr defTabSz="711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2016/17</a:t>
              </a:r>
            </a:p>
            <a:p>
              <a:pPr marL="114272" lvl="1" indent="-114272" defTabSz="62214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10 000 MEAs/year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67678" y="1760757"/>
            <a:ext cx="2183432" cy="1396056"/>
            <a:chOff x="3767677" y="1760581"/>
            <a:chExt cx="2183432" cy="1396203"/>
          </a:xfrm>
        </p:grpSpPr>
        <p:sp>
          <p:nvSpPr>
            <p:cNvPr id="12" name="Oval 11"/>
            <p:cNvSpPr/>
            <p:nvPr/>
          </p:nvSpPr>
          <p:spPr>
            <a:xfrm>
              <a:off x="3767677" y="1760581"/>
              <a:ext cx="271692" cy="2716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896348" y="1898964"/>
              <a:ext cx="2054761" cy="1257820"/>
            </a:xfrm>
            <a:custGeom>
              <a:avLst/>
              <a:gdLst>
                <a:gd name="connsiteX0" fmla="*/ 0 w 2345485"/>
                <a:gd name="connsiteY0" fmla="*/ 0 h 1815636"/>
                <a:gd name="connsiteX1" fmla="*/ 2345485 w 2345485"/>
                <a:gd name="connsiteY1" fmla="*/ 0 h 1815636"/>
                <a:gd name="connsiteX2" fmla="*/ 2345485 w 2345485"/>
                <a:gd name="connsiteY2" fmla="*/ 1815636 h 1815636"/>
                <a:gd name="connsiteX3" fmla="*/ 0 w 2345485"/>
                <a:gd name="connsiteY3" fmla="*/ 1815636 h 1815636"/>
                <a:gd name="connsiteX4" fmla="*/ 0 w 2345485"/>
                <a:gd name="connsiteY4" fmla="*/ 0 h 181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485" h="1815636">
                  <a:moveTo>
                    <a:pt x="0" y="0"/>
                  </a:moveTo>
                  <a:lnTo>
                    <a:pt x="2345485" y="0"/>
                  </a:lnTo>
                  <a:lnTo>
                    <a:pt x="2345485" y="1815636"/>
                  </a:lnTo>
                  <a:lnTo>
                    <a:pt x="0" y="1815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710" tIns="0" rIns="0" bIns="0" numCol="1" spcCol="1270" anchor="ctr" anchorCtr="0">
              <a:noAutofit/>
            </a:bodyPr>
            <a:lstStyle/>
            <a:p>
              <a:pPr defTabSz="711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2017 onwards</a:t>
              </a:r>
            </a:p>
            <a:p>
              <a:pPr marL="171428" indent="-171428" defTabSz="711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Z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&gt;50 000 MEAs/year</a:t>
              </a:r>
            </a:p>
          </p:txBody>
        </p:sp>
      </p:grp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958" y="4511072"/>
            <a:ext cx="869006" cy="11755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964" y="4511072"/>
            <a:ext cx="1628246" cy="117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057" y="3527579"/>
            <a:ext cx="2601167" cy="220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361" y="1669870"/>
            <a:ext cx="2697548" cy="202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877" y="3831980"/>
            <a:ext cx="2798125" cy="190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User\Desktop\ScreenHunter_597 Aug. 11 11.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84" y="1108845"/>
            <a:ext cx="1503360" cy="8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3743770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Systems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082914"/>
            <a:ext cx="7093405" cy="2215888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Z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solidFill>
                <a:prstClr val="black"/>
              </a:solidFill>
            </a:endParaRPr>
          </a:p>
          <a:p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 Centre Director: Dr </a:t>
            </a: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Cordelia </a:t>
            </a:r>
            <a:r>
              <a:rPr lang="en-ZA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</a:t>
            </a:r>
            <a:endParaRPr lang="en-ZA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Programme: 1 (Combined Heat and Power)</a:t>
            </a:r>
          </a:p>
          <a:p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3 (Hydrogen Fuelled Vehicles)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3743770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Systems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5"/>
          <p:cNvGrpSpPr/>
          <p:nvPr/>
        </p:nvGrpSpPr>
        <p:grpSpPr>
          <a:xfrm>
            <a:off x="2279650" y="1116012"/>
            <a:ext cx="3859213" cy="1073151"/>
            <a:chOff x="0" y="0"/>
            <a:chExt cx="3859212" cy="1073150"/>
          </a:xfrm>
        </p:grpSpPr>
        <p:pic>
          <p:nvPicPr>
            <p:cNvPr id="6" name="image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3859213" cy="1073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54"/>
            <p:cNvSpPr/>
            <p:nvPr/>
          </p:nvSpPr>
          <p:spPr>
            <a:xfrm>
              <a:off x="381000" y="70167"/>
              <a:ext cx="3441700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 b="1" i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2800" b="1" i="1">
                  <a:solidFill>
                    <a:srgbClr val="FFFFFF"/>
                  </a:solidFill>
                </a:rPr>
                <a:t>HySA Systems</a:t>
              </a: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354012" y="2414587"/>
            <a:ext cx="1773238" cy="500063"/>
            <a:chOff x="0" y="0"/>
            <a:chExt cx="1773237" cy="500062"/>
          </a:xfrm>
        </p:grpSpPr>
        <p:pic>
          <p:nvPicPr>
            <p:cNvPr id="9" name="image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1773238" cy="500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Shape 57"/>
            <p:cNvSpPr/>
            <p:nvPr/>
          </p:nvSpPr>
          <p:spPr>
            <a:xfrm>
              <a:off x="107950" y="63817"/>
              <a:ext cx="161290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80000"/>
                </a:lnSpc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HT-MEA (&gt;120)</a:t>
              </a:r>
            </a:p>
          </p:txBody>
        </p:sp>
      </p:grpSp>
      <p:sp>
        <p:nvSpPr>
          <p:cNvPr id="11" name="Shape 59"/>
          <p:cNvSpPr/>
          <p:nvPr/>
        </p:nvSpPr>
        <p:spPr>
          <a:xfrm flipH="1">
            <a:off x="311149" y="2354262"/>
            <a:ext cx="2" cy="1558926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" name="Shape 60"/>
          <p:cNvSpPr/>
          <p:nvPr/>
        </p:nvSpPr>
        <p:spPr>
          <a:xfrm flipH="1" flipV="1">
            <a:off x="311150" y="2598737"/>
            <a:ext cx="136526" cy="1588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" name="Shape 61"/>
          <p:cNvSpPr/>
          <p:nvPr/>
        </p:nvSpPr>
        <p:spPr>
          <a:xfrm flipH="1" flipV="1">
            <a:off x="311150" y="3025775"/>
            <a:ext cx="136526" cy="1588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4" name="Group 64"/>
          <p:cNvGrpSpPr/>
          <p:nvPr/>
        </p:nvGrpSpPr>
        <p:grpSpPr>
          <a:xfrm>
            <a:off x="6870700" y="2432050"/>
            <a:ext cx="1766888" cy="500063"/>
            <a:chOff x="0" y="0"/>
            <a:chExt cx="1766887" cy="500062"/>
          </a:xfrm>
        </p:grpSpPr>
        <p:pic>
          <p:nvPicPr>
            <p:cNvPr id="15" name="image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1766888" cy="500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Shape 63"/>
            <p:cNvSpPr/>
            <p:nvPr/>
          </p:nvSpPr>
          <p:spPr>
            <a:xfrm>
              <a:off x="106362" y="46355"/>
              <a:ext cx="1612901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H2 Storage</a:t>
              </a:r>
            </a:p>
          </p:txBody>
        </p:sp>
      </p:grpSp>
      <p:sp>
        <p:nvSpPr>
          <p:cNvPr id="17" name="Shape 65"/>
          <p:cNvSpPr/>
          <p:nvPr/>
        </p:nvSpPr>
        <p:spPr>
          <a:xfrm flipH="1" flipV="1">
            <a:off x="6826249" y="2638425"/>
            <a:ext cx="136526" cy="1588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" name="Shape 66"/>
          <p:cNvSpPr/>
          <p:nvPr/>
        </p:nvSpPr>
        <p:spPr>
          <a:xfrm flipH="1" flipV="1">
            <a:off x="6826249" y="2997200"/>
            <a:ext cx="136526" cy="1588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" name="Group 69"/>
          <p:cNvGrpSpPr/>
          <p:nvPr/>
        </p:nvGrpSpPr>
        <p:grpSpPr>
          <a:xfrm>
            <a:off x="6870700" y="2798762"/>
            <a:ext cx="1766888" cy="498476"/>
            <a:chOff x="0" y="0"/>
            <a:chExt cx="1766887" cy="498475"/>
          </a:xfrm>
        </p:grpSpPr>
        <p:pic>
          <p:nvPicPr>
            <p:cNvPr id="20" name="image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1766888" cy="498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68"/>
            <p:cNvSpPr/>
            <p:nvPr/>
          </p:nvSpPr>
          <p:spPr>
            <a:xfrm>
              <a:off x="106362" y="47942"/>
              <a:ext cx="1612901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PEMFC Stacks</a:t>
              </a:r>
            </a:p>
          </p:txBody>
        </p:sp>
      </p:grpSp>
      <p:grpSp>
        <p:nvGrpSpPr>
          <p:cNvPr id="22" name="Group 72"/>
          <p:cNvGrpSpPr/>
          <p:nvPr/>
        </p:nvGrpSpPr>
        <p:grpSpPr>
          <a:xfrm>
            <a:off x="6870700" y="3111817"/>
            <a:ext cx="1766888" cy="552133"/>
            <a:chOff x="0" y="0"/>
            <a:chExt cx="1766887" cy="552132"/>
          </a:xfrm>
        </p:grpSpPr>
        <p:pic>
          <p:nvPicPr>
            <p:cNvPr id="23" name="image.png"/>
            <p:cNvPicPr/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52069"/>
              <a:ext cx="1766888" cy="5000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Shape 71"/>
            <p:cNvSpPr/>
            <p:nvPr/>
          </p:nvSpPr>
          <p:spPr>
            <a:xfrm>
              <a:off x="106362" y="-1"/>
              <a:ext cx="1612901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System Integration</a:t>
              </a:r>
            </a:p>
          </p:txBody>
        </p:sp>
      </p:grpSp>
      <p:sp>
        <p:nvSpPr>
          <p:cNvPr id="25" name="Shape 73"/>
          <p:cNvSpPr/>
          <p:nvPr/>
        </p:nvSpPr>
        <p:spPr>
          <a:xfrm flipH="1">
            <a:off x="6826250" y="3335020"/>
            <a:ext cx="136525" cy="1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" name="Shape 74"/>
          <p:cNvSpPr/>
          <p:nvPr/>
        </p:nvSpPr>
        <p:spPr>
          <a:xfrm flipH="1">
            <a:off x="6804024" y="2354262"/>
            <a:ext cx="22226" cy="1866901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" name="Shape 75"/>
          <p:cNvSpPr/>
          <p:nvPr/>
        </p:nvSpPr>
        <p:spPr>
          <a:xfrm>
            <a:off x="1131887" y="1863724"/>
            <a:ext cx="6567489" cy="1589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Shape 76"/>
          <p:cNvSpPr/>
          <p:nvPr/>
        </p:nvSpPr>
        <p:spPr>
          <a:xfrm rot="5400000">
            <a:off x="1070768" y="1923256"/>
            <a:ext cx="122239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" name="Shape 77"/>
          <p:cNvSpPr/>
          <p:nvPr/>
        </p:nvSpPr>
        <p:spPr>
          <a:xfrm rot="5400000">
            <a:off x="7608093" y="1954212"/>
            <a:ext cx="184151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0" name="Shape 78"/>
          <p:cNvSpPr/>
          <p:nvPr/>
        </p:nvSpPr>
        <p:spPr>
          <a:xfrm rot="5400000">
            <a:off x="4323556" y="1770062"/>
            <a:ext cx="184151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1" name="Group 84"/>
          <p:cNvGrpSpPr/>
          <p:nvPr/>
        </p:nvGrpSpPr>
        <p:grpSpPr>
          <a:xfrm>
            <a:off x="6400800" y="1931987"/>
            <a:ext cx="2292350" cy="908051"/>
            <a:chOff x="0" y="0"/>
            <a:chExt cx="2292350" cy="908050"/>
          </a:xfrm>
        </p:grpSpPr>
        <p:pic>
          <p:nvPicPr>
            <p:cNvPr id="32" name="image.png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0"/>
              <a:ext cx="2292350" cy="908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Shape 83"/>
            <p:cNvSpPr/>
            <p:nvPr/>
          </p:nvSpPr>
          <p:spPr>
            <a:xfrm>
              <a:off x="381000" y="19367"/>
              <a:ext cx="1873250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Hydrogen Fuelled Vehicles</a:t>
              </a:r>
            </a:p>
          </p:txBody>
        </p:sp>
      </p:grpSp>
      <p:sp>
        <p:nvSpPr>
          <p:cNvPr id="34" name="Shape 85"/>
          <p:cNvSpPr/>
          <p:nvPr/>
        </p:nvSpPr>
        <p:spPr>
          <a:xfrm flipH="1">
            <a:off x="6808787" y="3757612"/>
            <a:ext cx="152401" cy="1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5" name="Group 88"/>
          <p:cNvGrpSpPr/>
          <p:nvPr/>
        </p:nvGrpSpPr>
        <p:grpSpPr>
          <a:xfrm>
            <a:off x="6870700" y="3578225"/>
            <a:ext cx="1766888" cy="493713"/>
            <a:chOff x="0" y="0"/>
            <a:chExt cx="1766887" cy="493712"/>
          </a:xfrm>
        </p:grpSpPr>
        <p:pic>
          <p:nvPicPr>
            <p:cNvPr id="36" name="image.png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0"/>
              <a:ext cx="1766888" cy="493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" name="Shape 87"/>
            <p:cNvSpPr/>
            <p:nvPr/>
          </p:nvSpPr>
          <p:spPr>
            <a:xfrm>
              <a:off x="106362" y="44767"/>
              <a:ext cx="1612901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System  Validation</a:t>
              </a:r>
            </a:p>
          </p:txBody>
        </p:sp>
      </p:grpSp>
      <p:sp>
        <p:nvSpPr>
          <p:cNvPr id="38" name="Shape 89"/>
          <p:cNvSpPr/>
          <p:nvPr/>
        </p:nvSpPr>
        <p:spPr>
          <a:xfrm flipH="1">
            <a:off x="6808787" y="4221162"/>
            <a:ext cx="152401" cy="1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9" name="Group 92"/>
          <p:cNvGrpSpPr/>
          <p:nvPr/>
        </p:nvGrpSpPr>
        <p:grpSpPr>
          <a:xfrm>
            <a:off x="390525" y="2746692"/>
            <a:ext cx="1766888" cy="550546"/>
            <a:chOff x="0" y="0"/>
            <a:chExt cx="1766887" cy="550545"/>
          </a:xfrm>
        </p:grpSpPr>
        <p:pic>
          <p:nvPicPr>
            <p:cNvPr id="40" name="image.png"/>
            <p:cNvPicPr/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56832"/>
              <a:ext cx="1766888" cy="493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Shape 91"/>
            <p:cNvSpPr/>
            <p:nvPr/>
          </p:nvSpPr>
          <p:spPr>
            <a:xfrm>
              <a:off x="106362" y="-1"/>
              <a:ext cx="161131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System Integration</a:t>
              </a:r>
            </a:p>
          </p:txBody>
        </p:sp>
      </p:grpSp>
      <p:sp>
        <p:nvSpPr>
          <p:cNvPr id="42" name="Shape 93"/>
          <p:cNvSpPr/>
          <p:nvPr/>
        </p:nvSpPr>
        <p:spPr>
          <a:xfrm flipH="1">
            <a:off x="328612" y="3906837"/>
            <a:ext cx="152401" cy="1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3" name="Group 96"/>
          <p:cNvGrpSpPr/>
          <p:nvPr/>
        </p:nvGrpSpPr>
        <p:grpSpPr>
          <a:xfrm>
            <a:off x="390525" y="3213100"/>
            <a:ext cx="1766888" cy="493713"/>
            <a:chOff x="0" y="0"/>
            <a:chExt cx="1766887" cy="493712"/>
          </a:xfrm>
        </p:grpSpPr>
        <p:pic>
          <p:nvPicPr>
            <p:cNvPr id="44" name="image.png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0" y="0"/>
              <a:ext cx="1766888" cy="493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Shape 95"/>
            <p:cNvSpPr/>
            <p:nvPr/>
          </p:nvSpPr>
          <p:spPr>
            <a:xfrm>
              <a:off x="106362" y="44767"/>
              <a:ext cx="161131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System  Validation</a:t>
              </a:r>
            </a:p>
          </p:txBody>
        </p:sp>
      </p:grpSp>
      <p:sp>
        <p:nvSpPr>
          <p:cNvPr id="46" name="Shape 97"/>
          <p:cNvSpPr/>
          <p:nvPr/>
        </p:nvSpPr>
        <p:spPr>
          <a:xfrm flipH="1">
            <a:off x="323850" y="3403600"/>
            <a:ext cx="150813" cy="0"/>
          </a:xfrm>
          <a:prstGeom prst="line">
            <a:avLst/>
          </a:prstGeom>
          <a:ln w="381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7" name="Group 101"/>
          <p:cNvGrpSpPr/>
          <p:nvPr/>
        </p:nvGrpSpPr>
        <p:grpSpPr>
          <a:xfrm>
            <a:off x="2341562" y="3571875"/>
            <a:ext cx="3863976" cy="1073150"/>
            <a:chOff x="0" y="0"/>
            <a:chExt cx="3863975" cy="1073150"/>
          </a:xfrm>
        </p:grpSpPr>
        <p:pic>
          <p:nvPicPr>
            <p:cNvPr id="48" name="image.png"/>
            <p:cNvPicPr/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0" y="0"/>
              <a:ext cx="3863975" cy="1073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Shape 100"/>
            <p:cNvSpPr/>
            <p:nvPr/>
          </p:nvSpPr>
          <p:spPr>
            <a:xfrm>
              <a:off x="382587" y="69373"/>
              <a:ext cx="344011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 b="1" i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2800" b="1" i="1">
                  <a:solidFill>
                    <a:srgbClr val="FFFFFF"/>
                  </a:solidFill>
                </a:rPr>
                <a:t>Key Technologies</a:t>
              </a:r>
            </a:p>
          </p:txBody>
        </p:sp>
      </p:grpSp>
      <p:grpSp>
        <p:nvGrpSpPr>
          <p:cNvPr id="50" name="Group 104"/>
          <p:cNvGrpSpPr/>
          <p:nvPr/>
        </p:nvGrpSpPr>
        <p:grpSpPr>
          <a:xfrm>
            <a:off x="377825" y="3614737"/>
            <a:ext cx="1768475" cy="708026"/>
            <a:chOff x="0" y="0"/>
            <a:chExt cx="1768475" cy="708025"/>
          </a:xfrm>
        </p:grpSpPr>
        <p:pic>
          <p:nvPicPr>
            <p:cNvPr id="51" name="image.png"/>
            <p:cNvPicPr/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0" y="0"/>
              <a:ext cx="1768475" cy="708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" name="Shape 103"/>
            <p:cNvSpPr/>
            <p:nvPr/>
          </p:nvSpPr>
          <p:spPr>
            <a:xfrm>
              <a:off x="111125" y="50323"/>
              <a:ext cx="159861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System/Stack Modelling</a:t>
              </a:r>
            </a:p>
          </p:txBody>
        </p:sp>
      </p:grpSp>
      <p:grpSp>
        <p:nvGrpSpPr>
          <p:cNvPr id="53" name="Group 107"/>
          <p:cNvGrpSpPr/>
          <p:nvPr/>
        </p:nvGrpSpPr>
        <p:grpSpPr>
          <a:xfrm>
            <a:off x="6870700" y="3919537"/>
            <a:ext cx="1766888" cy="712788"/>
            <a:chOff x="0" y="0"/>
            <a:chExt cx="1766887" cy="712787"/>
          </a:xfrm>
        </p:grpSpPr>
        <p:pic>
          <p:nvPicPr>
            <p:cNvPr id="54" name="image.png"/>
            <p:cNvPicPr/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>
              <a:off x="0" y="0"/>
              <a:ext cx="1766888" cy="712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" name="Shape 106"/>
            <p:cNvSpPr/>
            <p:nvPr/>
          </p:nvSpPr>
          <p:spPr>
            <a:xfrm>
              <a:off x="114300" y="51117"/>
              <a:ext cx="1597025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System/Stack Modelling</a:t>
              </a:r>
            </a:p>
          </p:txBody>
        </p:sp>
      </p:grpSp>
      <p:pic>
        <p:nvPicPr>
          <p:cNvPr id="56" name="hydrogen_golf_cartv2_491x342.jpg" descr="\\JINGO\Users\Grant\Documents\Melex\New\hydrogen_golf_cartv2_491x342.jpg"/>
          <p:cNvPicPr/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4445000" y="2020887"/>
            <a:ext cx="2160588" cy="150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jp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2339975" y="1962150"/>
            <a:ext cx="1660525" cy="159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1.jpg" descr="C:\Users\User\Pictures\saasta\1.jp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246062" y="4203700"/>
            <a:ext cx="1262063" cy="115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1010005.jpg" descr="C:\Users\User\Desktop\Work\DST Centre\ZSW\breadboard and stack\P1010005.JPG"/>
          <p:cNvPicPr/>
          <p:nvPr/>
        </p:nvPicPr>
        <p:blipFill>
          <a:blip r:embed="rId17" cstate="print">
            <a:extLst/>
          </a:blip>
          <a:srcRect l="20074" t="50000" r="19288" b="16400"/>
          <a:stretch>
            <a:fillRect/>
          </a:stretch>
        </p:blipFill>
        <p:spPr>
          <a:xfrm>
            <a:off x="6962774" y="4537074"/>
            <a:ext cx="1611314" cy="9366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Group 81"/>
          <p:cNvGrpSpPr/>
          <p:nvPr/>
        </p:nvGrpSpPr>
        <p:grpSpPr>
          <a:xfrm>
            <a:off x="-115888" y="1931987"/>
            <a:ext cx="2292351" cy="908051"/>
            <a:chOff x="0" y="0"/>
            <a:chExt cx="2292350" cy="908050"/>
          </a:xfrm>
        </p:grpSpPr>
        <p:pic>
          <p:nvPicPr>
            <p:cNvPr id="116" name="image.png"/>
            <p:cNvPicPr/>
            <p:nvPr/>
          </p:nvPicPr>
          <p:blipFill>
            <a:blip r:embed="rId18" cstate="print">
              <a:extLst/>
            </a:blip>
            <a:stretch>
              <a:fillRect/>
            </a:stretch>
          </p:blipFill>
          <p:spPr>
            <a:xfrm>
              <a:off x="0" y="0"/>
              <a:ext cx="2292350" cy="908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Shape 80"/>
            <p:cNvSpPr/>
            <p:nvPr/>
          </p:nvSpPr>
          <p:spPr>
            <a:xfrm>
              <a:off x="382587" y="19367"/>
              <a:ext cx="1873251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 dirty="0">
                  <a:solidFill>
                    <a:srgbClr val="FFFFFF"/>
                  </a:solidFill>
                </a:rPr>
                <a:t>Combined Heat &amp; Power</a:t>
              </a:r>
            </a:p>
          </p:txBody>
        </p:sp>
      </p:grpSp>
      <p:sp>
        <p:nvSpPr>
          <p:cNvPr id="121" name="Shape 98"/>
          <p:cNvSpPr/>
          <p:nvPr/>
        </p:nvSpPr>
        <p:spPr>
          <a:xfrm>
            <a:off x="1616075" y="4251325"/>
            <a:ext cx="6299200" cy="204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 b="1" u="sng" dirty="0"/>
              <a:t>Key </a:t>
            </a:r>
            <a:r>
              <a:rPr sz="1200" b="1" u="sng" dirty="0" err="1"/>
              <a:t>Programme</a:t>
            </a:r>
            <a:r>
              <a:rPr sz="1200" b="1" u="sng" dirty="0"/>
              <a:t> 1- Combined Heat and Power</a:t>
            </a:r>
          </a:p>
          <a:p>
            <a:pPr lvl="0">
              <a:buSzPct val="100000"/>
              <a:buFont typeface="Arial"/>
              <a:buChar char="•"/>
            </a:pPr>
            <a:r>
              <a:rPr sz="1200" b="1" dirty="0"/>
              <a:t>KP1-S01 Fuel Cell Catalysts and Membrane Electrode Assemblies (HT-MEAs)</a:t>
            </a:r>
          </a:p>
          <a:p>
            <a:pPr lvl="0">
              <a:buSzPct val="100000"/>
              <a:buFont typeface="Arial"/>
              <a:buChar char="•"/>
            </a:pPr>
            <a:r>
              <a:rPr sz="1200" b="1" dirty="0"/>
              <a:t>KP1-S03 CHP System Integration </a:t>
            </a:r>
            <a:br>
              <a:rPr sz="1200" b="1" dirty="0"/>
            </a:br>
            <a:r>
              <a:rPr sz="1200" b="1" dirty="0"/>
              <a:t>and Technology Validation</a:t>
            </a:r>
          </a:p>
          <a:p>
            <a:pPr lvl="0"/>
            <a:r>
              <a:rPr sz="1200" b="1" u="sng" dirty="0"/>
              <a:t>Key </a:t>
            </a:r>
            <a:r>
              <a:rPr sz="1200" b="1" u="sng" dirty="0" err="1"/>
              <a:t>Programme</a:t>
            </a:r>
            <a:r>
              <a:rPr sz="1200" b="1" u="sng" dirty="0"/>
              <a:t> 3 – Hydrogen </a:t>
            </a:r>
            <a:r>
              <a:rPr sz="1200" b="1" u="sng" dirty="0" err="1"/>
              <a:t>Fuelled</a:t>
            </a:r>
            <a:r>
              <a:rPr sz="1200" b="1" u="sng" dirty="0"/>
              <a:t> Vehicles</a:t>
            </a:r>
          </a:p>
          <a:p>
            <a:pPr lvl="0">
              <a:buSzPct val="100000"/>
              <a:buFont typeface="Arial"/>
              <a:buChar char="•"/>
            </a:pPr>
            <a:r>
              <a:rPr sz="1200" b="1" dirty="0"/>
              <a:t>KP3-SO2 On-Board Use of Metal Hydrides for Utility Vehicles</a:t>
            </a:r>
          </a:p>
          <a:p>
            <a:pPr lvl="0">
              <a:buSzPct val="100000"/>
              <a:buFont typeface="Arial"/>
              <a:buChar char="•"/>
            </a:pPr>
            <a:r>
              <a:rPr sz="1200" b="1" dirty="0"/>
              <a:t>KP3-S03  FCV Systems Integration and Technology Validation</a:t>
            </a:r>
          </a:p>
          <a:p>
            <a:pPr lvl="0"/>
            <a:r>
              <a:rPr sz="1200" b="1" u="sng" dirty="0"/>
              <a:t>Key </a:t>
            </a:r>
            <a:r>
              <a:rPr sz="1200" b="1" u="sng" dirty="0" err="1"/>
              <a:t>Programme</a:t>
            </a:r>
            <a:r>
              <a:rPr sz="1200" b="1" u="sng" dirty="0"/>
              <a:t> 8 – Special Projects</a:t>
            </a:r>
          </a:p>
          <a:p>
            <a:pPr lvl="0">
              <a:buSzPct val="100000"/>
              <a:buFont typeface="Arial"/>
              <a:buChar char="•"/>
            </a:pPr>
            <a:r>
              <a:rPr sz="1200" b="1" dirty="0"/>
              <a:t>KP8-S03 </a:t>
            </a:r>
            <a:r>
              <a:rPr sz="1200" b="1" dirty="0" err="1"/>
              <a:t>Pd</a:t>
            </a:r>
            <a:r>
              <a:rPr sz="1200" b="1" dirty="0"/>
              <a:t>-nanocomposite membrane Reactors</a:t>
            </a:r>
          </a:p>
          <a:p>
            <a:pPr lvl="0">
              <a:buSzPct val="100000"/>
              <a:buFont typeface="Arial"/>
              <a:buChar char="•"/>
            </a:pPr>
            <a:r>
              <a:rPr sz="1200" b="1" dirty="0"/>
              <a:t>KP8-SO5 Metal Hydrides for underground Mining Applications (NEW)</a:t>
            </a:r>
          </a:p>
        </p:txBody>
      </p:sp>
      <p:pic>
        <p:nvPicPr>
          <p:cNvPr id="122" name="systems650mm.jpg" descr="systems650mm"/>
          <p:cNvPicPr/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93042" y="6298565"/>
            <a:ext cx="1886670" cy="54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jpg"/>
          <p:cNvPicPr/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4029636" y="6289834"/>
            <a:ext cx="1514476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UWC logo[4].jpg" descr="UWC logo[4].jpg"/>
          <p:cNvPicPr/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6768306" y="6289834"/>
            <a:ext cx="2293938" cy="5833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1021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2394221" cy="461655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Highlights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92" y="1052736"/>
            <a:ext cx="8427103" cy="5170543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Competence Centre Director: Dr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Dmitri </a:t>
            </a:r>
            <a:r>
              <a:rPr lang="en-Z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Bessarabov</a:t>
            </a:r>
            <a:endParaRPr lang="en-Z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Programmes: 4 (H2 Fuelling Stations) and </a:t>
            </a: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5 (Renewable H2)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areas: Hydrogen Production and Storage, RCS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to Hydrogen (generation, compression, storage)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storage on/in porous materials (MOF, CNS)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Carriers (Ammonia, Formic Acid)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Composite Overwrapped Pressure Vessels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4376956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Infrastructure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109601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to Hydrogen plant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ICHS2015\NWU\HySA - Hoogt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36" y="1628800"/>
            <a:ext cx="669609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5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4376956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Infrastructure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271" y="1120320"/>
            <a:ext cx="3669390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to Hydrogen plant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D:\ICHS2015\NWU\S2H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60" y="1571609"/>
            <a:ext cx="4134088" cy="33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ICHS2015\NWU\ECC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3194"/>
            <a:ext cx="4002379" cy="46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60" y="5013176"/>
            <a:ext cx="28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Cabin containing electrolyser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22576" y="5733256"/>
            <a:ext cx="28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Electrochemical compressor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55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09944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4376956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Infrastructure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09944"/>
            <a:ext cx="814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synthesis and characterisation of Metal Organic Frameworks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096499"/>
              </p:ext>
            </p:extLst>
          </p:nvPr>
        </p:nvGraphicFramePr>
        <p:xfrm>
          <a:off x="539552" y="1540338"/>
          <a:ext cx="8064897" cy="753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879"/>
                <a:gridCol w="4377139"/>
                <a:gridCol w="184387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XRD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patterns, and (b-d) SEM images of core-shell MOF (MIL-101(Cr)@UiO-66(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grown for 3, 6 and 12 h, respectively (insert, TEM images).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4968552" cy="37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9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09944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4376956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Infrastructure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113" y="110781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Granulator and MOF pellets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CSIR项目资料(updating)\HTC004X\HySA orders\Centrifugal granulator\临沂环世微丸\BZL-300 granul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09"/>
            <a:ext cx="3740100" cy="40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ICHS2015\CSIR\MOF pellets cropp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155" y="1824224"/>
            <a:ext cx="3461927" cy="35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3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4944419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initiatives in South Africa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92" y="1052736"/>
            <a:ext cx="8427103" cy="5170543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Competence Centre Director: Dr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Dmitri </a:t>
            </a:r>
            <a:r>
              <a:rPr lang="en-Z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Bessarabov</a:t>
            </a:r>
            <a:endParaRPr lang="en-Z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Programmes: 4 (H2 Fuelling Stations) and </a:t>
            </a: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5 (Renewable H2)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areas: Hydrogen Production and Storage, RCS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to Hydrogen (generation, compression, storage)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storage on/in porous materials (MOF, CNS)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Carriers (Ammonia, Formic Acid)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Composite Overwrapped Pressure Vessels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5625" y="110878"/>
            <a:ext cx="5137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9" tIns="45669" rIns="91339" bIns="4566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Outline of presentation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55576" y="1700812"/>
            <a:ext cx="7632848" cy="3960440"/>
          </a:xfrm>
          <a:prstGeom prst="roundRect">
            <a:avLst/>
          </a:prstGeom>
          <a:solidFill>
            <a:srgbClr val="EC3D1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39" tIns="45669" rIns="91339" bIns="45669" anchor="ctr"/>
          <a:lstStyle/>
          <a:p>
            <a:pPr marL="342519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HySA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overview</a:t>
            </a:r>
          </a:p>
          <a:p>
            <a:pPr marL="799215" lvl="1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Rational/background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99215" lvl="1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Competence</a:t>
            </a:r>
          </a:p>
          <a:p>
            <a:pPr marL="799215" lvl="1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Major achievements to date</a:t>
            </a:r>
          </a:p>
          <a:p>
            <a:pPr marL="342519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Hydrogen Initiatives in South Africa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519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Status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H2 RCS in South Africa (SANS)</a:t>
            </a:r>
          </a:p>
          <a:p>
            <a:pPr marL="342519" indent="-34251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Case study – use of High Pressure H2 in laboratories</a:t>
            </a:r>
          </a:p>
        </p:txBody>
      </p:sp>
    </p:spTree>
    <p:extLst>
      <p:ext uri="{BB962C8B-B14F-4D97-AF65-F5344CB8AC3E}">
        <p14:creationId xmlns:p14="http://schemas.microsoft.com/office/powerpoint/2010/main" xmlns="" val="22840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6074536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African Fuel Cell and Hydrogen RCS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South African Bureau of Standards (SABS) develops voluntary standards</a:t>
            </a:r>
            <a:b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These Standards can be used by regulators such as the National Regulator for Compulsory Standards (NRCS) to regulate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Committees and Working Groups are created to facilitate the adaptation and/or adoption of standards (such as ISO)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which standards to adopt is largely needs based</a:t>
            </a: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criteria such as impact on social and economic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 also considered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H2FCT has lagged, largely due to a lack of need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Adoption of FC standards has accelerated (through formation of International </a:t>
            </a: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lectrotechnical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Commission (IEC) mirror committee) TC105: Fuel Cell Technologies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79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6290364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SANS: Fuel Cells </a:t>
            </a:r>
            <a:r>
              <a:rPr lang="en-Z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K </a:t>
            </a:r>
            <a:r>
              <a:rPr lang="en-Z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Shuda</a:t>
            </a:r>
            <a:r>
              <a:rPr lang="en-Z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Z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PowerTech</a:t>
            </a:r>
            <a:r>
              <a:rPr lang="en-Z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62282-1,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Fuel cell technologies Part 1: Terminology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62282-2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, Fuel cell technologies Part 2: Fuel cell modules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62281-3-100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, Fuel cell technologies Part 3-100: Stationary fuel cell power systems – Safety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62282-4-101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, Fuel cell technologies - Part 4-101: Fuel cell power systems for propulsion other than road vehicles and auxiliary power units (APU) - Safety of electrically powered industrial trucks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62282-3-200,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Fuel cell technologies Part 3-200: Stationary fuel cell power systems - Performance test methods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62282-3-201,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Fuel cell technologies Part 3-201: Stationary fuel cell power systems - Performance test methods for small fuel cell power systems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62282-3-300,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Fuel cell technologies - Part 3-300: Stationary fuel cell power systems - Installation  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62282-5-1,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Fuel cell technologies Part 5-1: Portable fuel cell power systems – Safety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62282-6-100,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Fuel cell technologies Part 6-100: Micro fuel cell power systems - Safety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62282-6-200,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Fuel cell technologies Part 6-300: Micro fuel cell power systems – Performance test methods           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62282-6-300,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Fuel cell technologies Part 6-300: Micro fuel cell power systems - Fuel cartridge interchangeability     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62282-7-1,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Fuel cell technologies Part 7-1: Single cell test methods for polymer electrolyte fuel cell (PEFC)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SATS 62282-7-2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, Fuel cell technologies - Part 7-2: Test methods - Single cell and stack performance tests for solid oxide fuel cells (SOFC)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6074536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African Fuel Cell and Hydrogen RCS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South African National Standards cover aspects such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embrittlement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FC Vehicles (measurement of speed and energy consumption)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FC Vehicles (safety and protection against Hydrogen hazards)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10260-2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Industrial gas pipelines: Distribution of Hydrogen at consumer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Limits Hydrogen pressure to 16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being conducted by TC 1019. Max pressure to be raised to 50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classification covered by SANS 60079-10-1-1:2010 &amp; 10108:2005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vessel and explosive atmosphere standards also exist.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1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2571334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“Simple” Problem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340777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How to operate a PCT Pro to measure Hydrogen uptake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Cylinders are not allowed in laboratories in most provinces (Western Province and Kwa-Zulu Natal are current exceptions)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 Gauteng (Pretoria), we so far have been unable to get permission to pipe Hydrogen into the laboratory at cylinder pressure – SANS 10260-2 (by default) limits line pressure to 16 bar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Opinion is divided – “common sense”, Rational Design, or Major Hazardous Installation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This is due (in my opinion) to a lack of experience with Hydrogen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We continue to work with The Emergency Services, Building Control Officer and Risk Analysis Consultants to resolve this.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2925597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636" y="119675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 lags behind other countries in terms of Hydrogen Regulations, Codes and Standards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This is largely due to our relatively new Hydrogen programme – there has not been a need for such standards. Hydrogen education required. (SAASTA)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This is changing rapidly, due to the needs of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and companies rolling out Fuel Cell solutions (off-grid and back-up power)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 the absence of a South African standard, other codes or standards such as ISO and NFPA can be used to “defend” a design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We value the opportunity to meet and learn from the international Hydrogen RCS community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Kennith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Shuda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PowerTech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SI), Peter Cross (SABS), Gavin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Coetser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(CEI), Philip Venn (Air Products) Cosmas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Chitime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(DST),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Directors and researchers for </a:t>
            </a:r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information provided.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4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8615" y="1338529"/>
            <a:ext cx="2664292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274" y="188640"/>
            <a:ext cx="2120633" cy="58467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199928"/>
            <a:ext cx="38232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www.dst.org.za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www.saasta.ac.za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www.hysasystems.com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www.hysacatalysis.uct.ac.za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www.hysainfrastructure.org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BNorth@csir.co.za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Hydrogen@csir.co.za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6" descr="parent65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904" y="1296987"/>
            <a:ext cx="2165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infrastructure 65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46" y="4381501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catalysis650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992" y="4381509"/>
            <a:ext cx="16160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systems650m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904" y="4381500"/>
            <a:ext cx="1771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_s522247"/>
          <p:cNvSpPr>
            <a:spLocks noChangeArrowheads="1"/>
          </p:cNvSpPr>
          <p:nvPr/>
        </p:nvSpPr>
        <p:spPr bwMode="auto">
          <a:xfrm>
            <a:off x="3339514" y="1154112"/>
            <a:ext cx="2466975" cy="191135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sz="2400" dirty="0">
                <a:ea typeface="MS PGothic" panose="020B0600070205080204" pitchFamily="34" charset="-128"/>
              </a:rPr>
              <a:t>DST</a:t>
            </a:r>
            <a:endParaRPr lang="nb-NO" sz="2400" dirty="0">
              <a:ea typeface="MS PGothic" panose="020B0600070205080204" pitchFamily="34" charset="-128"/>
            </a:endParaRPr>
          </a:p>
        </p:txBody>
      </p:sp>
      <p:sp>
        <p:nvSpPr>
          <p:cNvPr id="8" name="_s522250"/>
          <p:cNvSpPr>
            <a:spLocks noChangeArrowheads="1"/>
          </p:cNvSpPr>
          <p:nvPr/>
        </p:nvSpPr>
        <p:spPr bwMode="auto">
          <a:xfrm>
            <a:off x="6219229" y="4019550"/>
            <a:ext cx="2468562" cy="191135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sz="2400" dirty="0">
                <a:ea typeface="MS PGothic" panose="020B0600070205080204" pitchFamily="34" charset="-128"/>
              </a:rPr>
              <a:t>UWC</a:t>
            </a:r>
            <a:endParaRPr lang="nb-NO" sz="2400" dirty="0">
              <a:ea typeface="MS PGothic" panose="020B0600070205080204" pitchFamily="34" charset="-128"/>
            </a:endParaRPr>
          </a:p>
        </p:txBody>
      </p:sp>
      <p:sp>
        <p:nvSpPr>
          <p:cNvPr id="9" name="_s522249"/>
          <p:cNvSpPr>
            <a:spLocks noChangeArrowheads="1"/>
          </p:cNvSpPr>
          <p:nvPr/>
        </p:nvSpPr>
        <p:spPr bwMode="auto">
          <a:xfrm>
            <a:off x="3349029" y="4019550"/>
            <a:ext cx="2468562" cy="191135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sz="2400" dirty="0">
                <a:ea typeface="MS PGothic" panose="020B0600070205080204" pitchFamily="34" charset="-128"/>
              </a:rPr>
              <a:t>UCT / MINTEK</a:t>
            </a:r>
            <a:endParaRPr lang="nb-NO" sz="2400" dirty="0">
              <a:ea typeface="MS PGothic" panose="020B0600070205080204" pitchFamily="34" charset="-128"/>
            </a:endParaRPr>
          </a:p>
        </p:txBody>
      </p:sp>
      <p:sp>
        <p:nvSpPr>
          <p:cNvPr id="10" name="_s522248"/>
          <p:cNvSpPr>
            <a:spLocks noChangeArrowheads="1"/>
          </p:cNvSpPr>
          <p:nvPr/>
        </p:nvSpPr>
        <p:spPr bwMode="auto">
          <a:xfrm>
            <a:off x="458201" y="4019550"/>
            <a:ext cx="2468563" cy="191135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endParaRPr lang="en-US" dirty="0"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sz="2400" dirty="0">
                <a:ea typeface="MS PGothic" panose="020B0600070205080204" pitchFamily="34" charset="-128"/>
              </a:rPr>
              <a:t>NWU / CSIR</a:t>
            </a:r>
            <a:endParaRPr lang="nb-NO" sz="2400" dirty="0">
              <a:ea typeface="MS PGothic" panose="020B0600070205080204" pitchFamily="34" charset="-128"/>
            </a:endParaRPr>
          </a:p>
        </p:txBody>
      </p:sp>
      <p:cxnSp>
        <p:nvCxnSpPr>
          <p:cNvPr id="11" name="_s522244"/>
          <p:cNvCxnSpPr>
            <a:cxnSpLocks noChangeShapeType="1"/>
          </p:cNvCxnSpPr>
          <p:nvPr/>
        </p:nvCxnSpPr>
        <p:spPr bwMode="auto">
          <a:xfrm rot="5400000" flipH="1">
            <a:off x="5548520" y="2102653"/>
            <a:ext cx="930275" cy="2881313"/>
          </a:xfrm>
          <a:prstGeom prst="bentConnector3">
            <a:avLst>
              <a:gd name="adj1" fmla="val 1325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_s522246"/>
          <p:cNvCxnSpPr>
            <a:cxnSpLocks noChangeShapeType="1"/>
          </p:cNvCxnSpPr>
          <p:nvPr/>
        </p:nvCxnSpPr>
        <p:spPr bwMode="auto">
          <a:xfrm rot="-5400000">
            <a:off x="2667207" y="2102644"/>
            <a:ext cx="930275" cy="2881312"/>
          </a:xfrm>
          <a:prstGeom prst="bentConnector3">
            <a:avLst>
              <a:gd name="adj1" fmla="val 1325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115616" y="332665"/>
            <a:ext cx="6912768" cy="461665"/>
          </a:xfrm>
          <a:prstGeom prst="rect">
            <a:avLst/>
          </a:prstGeom>
          <a:noFill/>
        </p:spPr>
        <p:txBody>
          <a:bodyPr wrap="squar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 of Competence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562" y="2564904"/>
            <a:ext cx="1629594" cy="914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spcCol="0"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RCS efforts  focussed in Infrastructure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87624" y="3479304"/>
            <a:ext cx="288032" cy="540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spcCol="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84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7" y="1196761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6167825" y="2676119"/>
            <a:ext cx="1841449" cy="2952328"/>
            <a:chOff x="6194719" y="2540200"/>
            <a:chExt cx="1841449" cy="2952328"/>
          </a:xfrm>
        </p:grpSpPr>
        <p:sp>
          <p:nvSpPr>
            <p:cNvPr id="4" name="Rectangle 3"/>
            <p:cNvSpPr/>
            <p:nvPr/>
          </p:nvSpPr>
          <p:spPr>
            <a:xfrm>
              <a:off x="6194719" y="2540200"/>
              <a:ext cx="1841449" cy="2952328"/>
            </a:xfrm>
            <a:prstGeom prst="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>
                <a:defRPr/>
              </a:pPr>
              <a:r>
                <a:rPr lang="en-ZA" dirty="0">
                  <a:latin typeface="Arial Rounded MT Bold" pitchFamily="34" charset="0"/>
                </a:rPr>
                <a:t>Systems </a:t>
              </a:r>
              <a:r>
                <a:rPr lang="en-ZA" dirty="0" smtClean="0">
                  <a:latin typeface="Arial Rounded MT Bold" pitchFamily="34" charset="0"/>
                </a:rPr>
                <a:t/>
              </a:r>
              <a:br>
                <a:rPr lang="en-ZA" dirty="0" smtClean="0">
                  <a:latin typeface="Arial Rounded MT Bold" pitchFamily="34" charset="0"/>
                </a:rPr>
              </a:br>
              <a:r>
                <a:rPr lang="en-ZA" dirty="0" smtClean="0">
                  <a:latin typeface="Arial Rounded MT Bold" pitchFamily="34" charset="0"/>
                </a:rPr>
                <a:t>and  </a:t>
              </a:r>
              <a:r>
                <a:rPr lang="en-ZA" dirty="0">
                  <a:latin typeface="Arial Rounded MT Bold" pitchFamily="34" charset="0"/>
                </a:rPr>
                <a:t>Infrastructure</a:t>
              </a: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272" y="2578226"/>
              <a:ext cx="1428750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7"/>
          <p:cNvGrpSpPr/>
          <p:nvPr/>
        </p:nvGrpSpPr>
        <p:grpSpPr>
          <a:xfrm>
            <a:off x="1847347" y="2676119"/>
            <a:ext cx="1800200" cy="2952328"/>
            <a:chOff x="1874240" y="2540200"/>
            <a:chExt cx="1800200" cy="2952328"/>
          </a:xfrm>
        </p:grpSpPr>
        <p:sp>
          <p:nvSpPr>
            <p:cNvPr id="7" name="Rectangle 6"/>
            <p:cNvSpPr/>
            <p:nvPr/>
          </p:nvSpPr>
          <p:spPr>
            <a:xfrm>
              <a:off x="1874240" y="2540200"/>
              <a:ext cx="1800200" cy="2952328"/>
            </a:xfrm>
            <a:prstGeom prst="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dirty="0">
                  <a:latin typeface="Arial Rounded MT Bold" pitchFamily="34" charset="0"/>
                </a:rPr>
                <a:t>Materials and Components</a:t>
              </a:r>
            </a:p>
          </p:txBody>
        </p:sp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784" y="2578227"/>
              <a:ext cx="12969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2"/>
          <p:cNvGrpSpPr/>
          <p:nvPr/>
        </p:nvGrpSpPr>
        <p:grpSpPr>
          <a:xfrm>
            <a:off x="4007591" y="2676119"/>
            <a:ext cx="1800200" cy="2952328"/>
            <a:chOff x="4034480" y="2540200"/>
            <a:chExt cx="1800200" cy="2952328"/>
          </a:xfrm>
        </p:grpSpPr>
        <p:sp>
          <p:nvSpPr>
            <p:cNvPr id="10" name="Rectangle 9"/>
            <p:cNvSpPr/>
            <p:nvPr/>
          </p:nvSpPr>
          <p:spPr>
            <a:xfrm>
              <a:off x="4034480" y="2540200"/>
              <a:ext cx="1800200" cy="2952328"/>
            </a:xfrm>
            <a:prstGeom prst="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dirty="0">
                  <a:latin typeface="Arial Rounded MT Bold" pitchFamily="34" charset="0"/>
                </a:rPr>
                <a:t>Components and </a:t>
              </a:r>
              <a:r>
                <a:rPr lang="en-ZA" dirty="0" smtClean="0">
                  <a:latin typeface="Arial Rounded MT Bold" pitchFamily="34" charset="0"/>
                </a:rPr>
                <a:t/>
              </a:r>
              <a:br>
                <a:rPr lang="en-ZA" dirty="0" smtClean="0">
                  <a:latin typeface="Arial Rounded MT Bold" pitchFamily="34" charset="0"/>
                </a:rPr>
              </a:br>
              <a:r>
                <a:rPr lang="en-ZA" dirty="0" smtClean="0">
                  <a:latin typeface="Arial Rounded MT Bold" pitchFamily="34" charset="0"/>
                </a:rPr>
                <a:t>Systems</a:t>
              </a:r>
              <a:endParaRPr lang="en-ZA" dirty="0">
                <a:latin typeface="Arial Rounded MT Bold" pitchFamily="34" charset="0"/>
              </a:endParaRPr>
            </a:p>
          </p:txBody>
        </p:sp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660" y="2578227"/>
              <a:ext cx="1268413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ight Arrow 11"/>
          <p:cNvSpPr/>
          <p:nvPr/>
        </p:nvSpPr>
        <p:spPr>
          <a:xfrm>
            <a:off x="1703330" y="5556435"/>
            <a:ext cx="6696744" cy="64804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39" tIns="45669" rIns="91339" bIns="45669" anchor="ctr"/>
          <a:lstStyle/>
          <a:p>
            <a:pPr algn="ctr">
              <a:defRPr/>
            </a:pPr>
            <a:r>
              <a:rPr lang="en-ZA" sz="2400" dirty="0">
                <a:latin typeface="Arial Rounded MT Bold" pitchFamily="34" charset="0"/>
              </a:rPr>
              <a:t>Value Chain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5175" y="3307867"/>
            <a:ext cx="6913563" cy="504050"/>
            <a:chOff x="1532060" y="3171377"/>
            <a:chExt cx="6913563" cy="50405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532060" y="3171377"/>
              <a:ext cx="6913563" cy="504050"/>
            </a:xfrm>
            <a:prstGeom prst="round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ZA" dirty="0">
                  <a:latin typeface="Arial Rounded MT Bold" pitchFamily="34" charset="0"/>
                </a:rPr>
                <a:t>Key Programme 2: Portable Power Systems</a:t>
              </a:r>
            </a:p>
          </p:txBody>
        </p:sp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173" y="3247757"/>
              <a:ext cx="850974" cy="38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"/>
          <p:cNvGrpSpPr/>
          <p:nvPr/>
        </p:nvGrpSpPr>
        <p:grpSpPr>
          <a:xfrm>
            <a:off x="1505175" y="2713128"/>
            <a:ext cx="6913563" cy="504050"/>
            <a:chOff x="1532060" y="2576638"/>
            <a:chExt cx="6913563" cy="50405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532060" y="2576638"/>
              <a:ext cx="6913563" cy="504050"/>
            </a:xfrm>
            <a:prstGeom prst="round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ZA" dirty="0">
                  <a:latin typeface="Arial Rounded MT Bold" pitchFamily="34" charset="0"/>
                </a:rPr>
                <a:t>Key Programme 1: Combined Heat and Power</a:t>
              </a:r>
            </a:p>
          </p:txBody>
        </p:sp>
        <p:pic>
          <p:nvPicPr>
            <p:cNvPr id="18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952" y="2639287"/>
              <a:ext cx="864195" cy="40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1"/>
          <p:cNvGrpSpPr/>
          <p:nvPr/>
        </p:nvGrpSpPr>
        <p:grpSpPr>
          <a:xfrm>
            <a:off x="1505175" y="3890975"/>
            <a:ext cx="6913563" cy="504050"/>
            <a:chOff x="1532060" y="3754485"/>
            <a:chExt cx="6913563" cy="50405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532060" y="3754485"/>
              <a:ext cx="6913563" cy="504050"/>
            </a:xfrm>
            <a:prstGeom prst="round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ZA" dirty="0">
                  <a:latin typeface="Arial Rounded MT Bold" pitchFamily="34" charset="0"/>
                </a:rPr>
                <a:t>Key Programme 3: Hydrogen Fuelled Vehicles</a:t>
              </a:r>
            </a:p>
          </p:txBody>
        </p:sp>
        <p:pic>
          <p:nvPicPr>
            <p:cNvPr id="21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951" y="3813626"/>
              <a:ext cx="864195" cy="40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2"/>
          <p:cNvGrpSpPr/>
          <p:nvPr/>
        </p:nvGrpSpPr>
        <p:grpSpPr>
          <a:xfrm>
            <a:off x="1505175" y="4486268"/>
            <a:ext cx="6913563" cy="504050"/>
            <a:chOff x="1532060" y="4349778"/>
            <a:chExt cx="6913563" cy="50405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532060" y="4349778"/>
              <a:ext cx="6913563" cy="504050"/>
            </a:xfrm>
            <a:prstGeom prst="round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ZA" dirty="0">
                  <a:latin typeface="Arial Rounded MT Bold" pitchFamily="34" charset="0"/>
                </a:rPr>
                <a:t>Key Programme 4: Hydrogen Filling Stations</a:t>
              </a:r>
            </a:p>
          </p:txBody>
        </p:sp>
        <p:pic>
          <p:nvPicPr>
            <p:cNvPr id="24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173" y="4424809"/>
              <a:ext cx="850975" cy="3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505175" y="5097753"/>
            <a:ext cx="6913563" cy="504050"/>
            <a:chOff x="1532060" y="4961838"/>
            <a:chExt cx="6913563" cy="50405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532060" y="4961838"/>
              <a:ext cx="6913563" cy="504050"/>
            </a:xfrm>
            <a:prstGeom prst="roundRect">
              <a:avLst/>
            </a:prstGeom>
            <a:solidFill>
              <a:srgbClr val="F03C1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ZA" dirty="0">
                  <a:latin typeface="Arial Rounded MT Bold" pitchFamily="34" charset="0"/>
                </a:rPr>
                <a:t>Key Programme 5: Renewable H</a:t>
              </a:r>
              <a:r>
                <a:rPr lang="en-ZA" baseline="-25000" dirty="0">
                  <a:latin typeface="Arial Rounded MT Bold" pitchFamily="34" charset="0"/>
                </a:rPr>
                <a:t>2</a:t>
              </a:r>
              <a:r>
                <a:rPr lang="en-ZA" dirty="0">
                  <a:latin typeface="Arial Rounded MT Bold" pitchFamily="34" charset="0"/>
                </a:rPr>
                <a:t> Production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172" y="5036869"/>
              <a:ext cx="850975" cy="3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35"/>
          <p:cNvGrpSpPr/>
          <p:nvPr/>
        </p:nvGrpSpPr>
        <p:grpSpPr>
          <a:xfrm>
            <a:off x="1304761" y="1090569"/>
            <a:ext cx="7259638" cy="1486644"/>
            <a:chOff x="1331655" y="954654"/>
            <a:chExt cx="7259638" cy="1486644"/>
          </a:xfrm>
        </p:grpSpPr>
        <p:sp>
          <p:nvSpPr>
            <p:cNvPr id="29" name="Isosceles Triangle 28"/>
            <p:cNvSpPr/>
            <p:nvPr/>
          </p:nvSpPr>
          <p:spPr>
            <a:xfrm>
              <a:off x="1331655" y="954654"/>
              <a:ext cx="7259638" cy="1486644"/>
            </a:xfrm>
            <a:prstGeom prst="triangle">
              <a:avLst>
                <a:gd name="adj" fmla="val 49815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/>
            </a:p>
          </p:txBody>
        </p:sp>
        <p:pic>
          <p:nvPicPr>
            <p:cNvPr id="30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810" y="1468074"/>
              <a:ext cx="2035175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1415301" y="332665"/>
            <a:ext cx="4464496" cy="461665"/>
          </a:xfrm>
          <a:prstGeom prst="rect">
            <a:avLst/>
          </a:prstGeom>
          <a:noFill/>
        </p:spPr>
        <p:txBody>
          <a:bodyPr wrap="squar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R&amp;D Programmes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25559397"/>
              </p:ext>
            </p:extLst>
          </p:nvPr>
        </p:nvGraphicFramePr>
        <p:xfrm>
          <a:off x="539552" y="2060848"/>
          <a:ext cx="8136904" cy="92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47370" y="3086284"/>
            <a:ext cx="2474150" cy="296926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60" tIns="71919" rIns="91339" bIns="0" anchor="t"/>
          <a:lstStyle/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ZA" dirty="0">
                <a:solidFill>
                  <a:srgbClr val="002060"/>
                </a:solidFill>
              </a:rPr>
              <a:t>Recruit mission-critical staff</a:t>
            </a:r>
          </a:p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ZA" dirty="0">
                <a:solidFill>
                  <a:srgbClr val="002060"/>
                </a:solidFill>
              </a:rPr>
              <a:t>Identify initial markets</a:t>
            </a:r>
          </a:p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ZA" dirty="0">
                <a:solidFill>
                  <a:srgbClr val="002060"/>
                </a:solidFill>
              </a:rPr>
              <a:t>Develop first-pre commercial technologies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09630" y="3086284"/>
            <a:ext cx="2531645" cy="296926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60" tIns="71919" rIns="91339" bIns="0" anchor="t"/>
          <a:lstStyle/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ZA" dirty="0">
                <a:solidFill>
                  <a:srgbClr val="002060"/>
                </a:solidFill>
              </a:rPr>
              <a:t>Establish critical  supply chain capability</a:t>
            </a:r>
          </a:p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ZA" dirty="0">
                <a:solidFill>
                  <a:srgbClr val="002060"/>
                </a:solidFill>
              </a:rPr>
              <a:t>Deliver first products to market</a:t>
            </a:r>
          </a:p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ZA" dirty="0">
                <a:solidFill>
                  <a:srgbClr val="002060"/>
                </a:solidFill>
              </a:rPr>
              <a:t>Demonstrate capabilities in pilot markets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8184" y="3086284"/>
            <a:ext cx="2592288" cy="296926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60" tIns="71919" rIns="0" bIns="0" anchor="t"/>
          <a:lstStyle/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ZA" dirty="0">
                <a:solidFill>
                  <a:srgbClr val="002060"/>
                </a:solidFill>
              </a:rPr>
              <a:t>Contribute to international  innovation</a:t>
            </a:r>
          </a:p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ZA" dirty="0">
                <a:solidFill>
                  <a:srgbClr val="002060"/>
                </a:solidFill>
              </a:rPr>
              <a:t>Compete successfully on world market</a:t>
            </a:r>
          </a:p>
          <a:p>
            <a:pPr marL="182360" indent="-182360">
              <a:spcAft>
                <a:spcPts val="600"/>
              </a:spcAft>
              <a:buClr>
                <a:srgbClr val="53719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ZA" dirty="0">
                <a:solidFill>
                  <a:srgbClr val="002060"/>
                </a:solidFill>
              </a:rPr>
              <a:t>Capture 25% of global catalysis value chain in hydrogen and fuel cells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8203" y="1268760"/>
            <a:ext cx="2713178" cy="665285"/>
            <a:chOff x="0" y="0"/>
            <a:chExt cx="2713178" cy="665285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713178" cy="665285"/>
            </a:xfrm>
            <a:prstGeom prst="roundRect">
              <a:avLst>
                <a:gd name="adj" fmla="val 10000"/>
              </a:avLst>
            </a:prstGeom>
            <a:solidFill>
              <a:srgbClr val="3FCD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9486" y="19486"/>
              <a:ext cx="2674206" cy="62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7992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srgbClr val="002060"/>
                  </a:solidFill>
                </a:rPr>
                <a:t>2008 - 2013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28378" y="1288245"/>
            <a:ext cx="2704114" cy="665285"/>
            <a:chOff x="3202863" y="0"/>
            <a:chExt cx="2704114" cy="665285"/>
          </a:xfrm>
        </p:grpSpPr>
        <p:sp>
          <p:nvSpPr>
            <p:cNvPr id="15" name="Rounded Rectangle 14"/>
            <p:cNvSpPr/>
            <p:nvPr/>
          </p:nvSpPr>
          <p:spPr>
            <a:xfrm>
              <a:off x="3202863" y="0"/>
              <a:ext cx="2704114" cy="665285"/>
            </a:xfrm>
            <a:prstGeom prst="roundRect">
              <a:avLst>
                <a:gd name="adj" fmla="val 10000"/>
              </a:avLst>
            </a:prstGeom>
            <a:solidFill>
              <a:srgbClr val="3FCD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222349" y="19486"/>
              <a:ext cx="2665142" cy="62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7992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srgbClr val="002060"/>
                  </a:solidFill>
                </a:rPr>
                <a:t>2014 - 2018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2450" y="1272918"/>
            <a:ext cx="2704114" cy="665285"/>
            <a:chOff x="3202863" y="0"/>
            <a:chExt cx="2704114" cy="665285"/>
          </a:xfrm>
        </p:grpSpPr>
        <p:sp>
          <p:nvSpPr>
            <p:cNvPr id="18" name="Rounded Rectangle 17"/>
            <p:cNvSpPr/>
            <p:nvPr/>
          </p:nvSpPr>
          <p:spPr>
            <a:xfrm>
              <a:off x="3202863" y="0"/>
              <a:ext cx="2704114" cy="665285"/>
            </a:xfrm>
            <a:prstGeom prst="roundRect">
              <a:avLst>
                <a:gd name="adj" fmla="val 10000"/>
              </a:avLst>
            </a:prstGeom>
            <a:solidFill>
              <a:srgbClr val="3FCD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222349" y="19486"/>
              <a:ext cx="2665142" cy="62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7992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srgbClr val="002060"/>
                  </a:solidFill>
                </a:rPr>
                <a:t>2014 - 2018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19681" y="332665"/>
            <a:ext cx="3369833" cy="461665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phases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7" y="1196761"/>
            <a:ext cx="7704856" cy="452431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 marL="342519" indent="-342519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Develop local cost competitive hydrogen generation solutions based on renewable resources</a:t>
            </a:r>
          </a:p>
          <a:p>
            <a:pPr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19" indent="-342519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Wealth Creation through value added manufacturing of PGM catalysis  with a goal of supplying 25% of PGM catalysts demand by 2020</a:t>
            </a:r>
          </a:p>
          <a:p>
            <a:pPr marL="342519" indent="-342519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19" indent="-34251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Promote equity and inclusion in the economic benefits of South Africa’s resources</a:t>
            </a:r>
          </a:p>
          <a:p>
            <a:pPr marL="342519" indent="-342519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19" indent="-342519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Strong focus on Human Capital Development in line with DST’s broader HCD Strategy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9" y="332665"/>
            <a:ext cx="3144451" cy="461665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Goals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7" y="1196761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057311"/>
              </p:ext>
            </p:extLst>
          </p:nvPr>
        </p:nvGraphicFramePr>
        <p:xfrm>
          <a:off x="157139" y="764713"/>
          <a:ext cx="8815563" cy="54577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5502"/>
                <a:gridCol w="1662584"/>
                <a:gridCol w="3837477"/>
              </a:tblGrid>
              <a:tr h="589051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Project Description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Fuel Cell type and Size (kW)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Project Partners</a:t>
                      </a:r>
                      <a:endParaRPr lang="en-GB" sz="1600" dirty="0"/>
                    </a:p>
                  </a:txBody>
                  <a:tcPr/>
                </a:tc>
              </a:tr>
              <a:tr h="563068"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Fuel Cell Mini</a:t>
                      </a:r>
                      <a:r>
                        <a:rPr lang="en-ZA" sz="1500" baseline="0" dirty="0" smtClean="0"/>
                        <a:t> grid providing primary power to 34 homes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dirty="0" smtClean="0"/>
                        <a:t>3</a:t>
                      </a:r>
                      <a:r>
                        <a:rPr lang="en-ZA" sz="1500" baseline="0" dirty="0" smtClean="0"/>
                        <a:t> x 5 kW (15 kW) PEM FCs (</a:t>
                      </a:r>
                      <a:r>
                        <a:rPr lang="en-ZA" sz="1500" baseline="0" dirty="0" err="1" smtClean="0"/>
                        <a:t>MeOH</a:t>
                      </a:r>
                      <a:r>
                        <a:rPr lang="en-ZA" sz="1500" baseline="0" dirty="0" smtClean="0"/>
                        <a:t>)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Anglo Platinum</a:t>
                      </a:r>
                      <a:r>
                        <a:rPr lang="en-ZA" sz="1500" baseline="0" dirty="0" smtClean="0"/>
                        <a:t> and Ballard Power Systems, Other local companies</a:t>
                      </a:r>
                      <a:endParaRPr lang="en-GB" sz="15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en-GB" sz="1500" kern="0" dirty="0" smtClean="0"/>
                        <a:t>Provision of</a:t>
                      </a:r>
                      <a:r>
                        <a:rPr lang="en-GB" sz="1500" kern="0" baseline="0" dirty="0" smtClean="0"/>
                        <a:t> </a:t>
                      </a:r>
                      <a:r>
                        <a:rPr lang="en-GB" sz="1500" kern="0" dirty="0" smtClean="0"/>
                        <a:t>back up power to ICT equipment in three rural schools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kern="0" dirty="0" smtClean="0"/>
                        <a:t>3 x 5 kW PEM</a:t>
                      </a:r>
                      <a:r>
                        <a:rPr lang="en-GB" sz="1500" kern="0" baseline="0" dirty="0" smtClean="0"/>
                        <a:t> FCs</a:t>
                      </a:r>
                      <a:r>
                        <a:rPr lang="en-GB" sz="1500" kern="0" dirty="0" smtClean="0"/>
                        <a:t> 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Department of Science and Technology (DST),</a:t>
                      </a:r>
                      <a:r>
                        <a:rPr lang="en-ZA" sz="1500" baseline="0" dirty="0" smtClean="0"/>
                        <a:t> Anglo Platinum, Clean Energy, Air Products</a:t>
                      </a:r>
                      <a:endParaRPr lang="en-GB" sz="1500" dirty="0"/>
                    </a:p>
                  </a:txBody>
                  <a:tcPr/>
                </a:tc>
              </a:tr>
              <a:tr h="819655">
                <a:tc>
                  <a:txBody>
                    <a:bodyPr/>
                    <a:lstStyle/>
                    <a:p>
                      <a:pPr algn="just"/>
                      <a:r>
                        <a:rPr lang="en-GB" sz="1500" kern="0" dirty="0" smtClean="0"/>
                        <a:t>Provision of back up power to vaccine fridges at a clinic in Johannesburg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kern="0" dirty="0" smtClean="0"/>
                        <a:t>5kW PEM FC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DST,</a:t>
                      </a:r>
                      <a:r>
                        <a:rPr lang="en-ZA" sz="1500" baseline="0" dirty="0" smtClean="0"/>
                        <a:t> Anglo Platinum, Clean Energy, Powertech System Integrators, Air Products, Gridline Construction, City of Johannesburg </a:t>
                      </a:r>
                      <a:endParaRPr lang="en-GB" sz="1500" dirty="0"/>
                    </a:p>
                  </a:txBody>
                  <a:tcPr/>
                </a:tc>
              </a:tr>
              <a:tr h="836529">
                <a:tc>
                  <a:txBody>
                    <a:bodyPr/>
                    <a:lstStyle/>
                    <a:p>
                      <a:pPr algn="just"/>
                      <a:r>
                        <a:rPr lang="en-GB" sz="1500" kern="0" dirty="0" smtClean="0"/>
                        <a:t>Provision of base-load power to the</a:t>
                      </a:r>
                      <a:r>
                        <a:rPr lang="en-GB" sz="1500" kern="0" baseline="0" dirty="0" smtClean="0"/>
                        <a:t> Chamber of Mines building</a:t>
                      </a:r>
                      <a:r>
                        <a:rPr lang="en-GB" sz="1500" kern="0" dirty="0" smtClean="0"/>
                        <a:t> in Johannesburg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kern="0" dirty="0" smtClean="0"/>
                        <a:t>100 kW PAFC powered by </a:t>
                      </a:r>
                      <a:r>
                        <a:rPr lang="en-GB" sz="1500" kern="0" baseline="0" dirty="0" smtClean="0"/>
                        <a:t> 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DTI,</a:t>
                      </a:r>
                      <a:r>
                        <a:rPr lang="en-ZA" sz="1500" baseline="0" dirty="0" smtClean="0"/>
                        <a:t> Chamber of Mines, Egoli Gas, Mitochondria Energy Company</a:t>
                      </a:r>
                      <a:endParaRPr lang="en-GB" sz="15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en-GB" sz="1500" kern="0" dirty="0" smtClean="0"/>
                        <a:t>Provision of power to the University of Western Cape Nature Reserve building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kern="0" dirty="0" smtClean="0"/>
                        <a:t>2.5 kW PEM FC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DST,</a:t>
                      </a:r>
                      <a:r>
                        <a:rPr lang="en-ZA" sz="1500" baseline="0" dirty="0" smtClean="0"/>
                        <a:t>  HySA Systems, Hot Platinum</a:t>
                      </a:r>
                      <a:endParaRPr lang="en-GB" sz="15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Telecomm back-up power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dirty="0" smtClean="0"/>
                        <a:t>300 by 5kW PEMFC (</a:t>
                      </a:r>
                      <a:r>
                        <a:rPr lang="en-ZA" sz="1500" dirty="0" err="1" smtClean="0"/>
                        <a:t>MeOH</a:t>
                      </a:r>
                      <a:r>
                        <a:rPr lang="en-ZA" sz="1500" dirty="0" smtClean="0"/>
                        <a:t> OSR)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err="1" smtClean="0"/>
                        <a:t>Idatech</a:t>
                      </a:r>
                      <a:r>
                        <a:rPr lang="en-ZA" sz="1500" dirty="0" smtClean="0"/>
                        <a:t>, Inala Technology, Ballard</a:t>
                      </a:r>
                      <a:endParaRPr lang="en-GB" sz="15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smtClean="0"/>
                        <a:t>Telecomm back-up power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dirty="0" smtClean="0"/>
                        <a:t>133 by 5kW PEMFC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500" dirty="0" err="1" smtClean="0"/>
                        <a:t>Powertech</a:t>
                      </a:r>
                      <a:r>
                        <a:rPr lang="en-ZA" sz="1500" dirty="0" smtClean="0"/>
                        <a:t> Systems Integration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88649"/>
            <a:ext cx="8012130" cy="461665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Collaborations: Local Supply Chain Development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4" y="1340777"/>
            <a:ext cx="7704856" cy="461665"/>
          </a:xfrm>
          <a:prstGeom prst="rect">
            <a:avLst/>
          </a:prstGeom>
        </p:spPr>
        <p:txBody>
          <a:bodyPr wrap="square" lIns="91339" tIns="45669" rIns="91339" bIns="45669">
            <a:spAutoFit/>
          </a:bodyPr>
          <a:lstStyle/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60649"/>
            <a:ext cx="3814302" cy="461562"/>
          </a:xfrm>
          <a:prstGeom prst="rect">
            <a:avLst/>
          </a:prstGeom>
          <a:noFill/>
        </p:spPr>
        <p:txBody>
          <a:bodyPr wrap="none" lIns="91339" tIns="45669" rIns="91339" bIns="45669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Catalysis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082914"/>
            <a:ext cx="8064896" cy="3323884"/>
          </a:xfrm>
          <a:prstGeom prst="rect">
            <a:avLst/>
          </a:prstGeom>
          <a:noFill/>
        </p:spPr>
        <p:txBody>
          <a:bodyPr wrap="square" lIns="91339" tIns="45669" rIns="91339" bIns="45669" rtlCol="0">
            <a:spAutoFit/>
          </a:bodyPr>
          <a:lstStyle/>
          <a:p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HySA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Catalysis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Competence Centre Director: Dr Sharon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Blair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Programme: 2 (Portable Power)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expertise: Catalysts (FC and fuel processing), MEAs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0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Fuel Cell Materials and Components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2562225" y="2193179"/>
            <a:ext cx="1731818" cy="1314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4842703"/>
              </p:ext>
            </p:extLst>
          </p:nvPr>
        </p:nvGraphicFramePr>
        <p:xfrm>
          <a:off x="115008" y="1926855"/>
          <a:ext cx="8871045" cy="406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2676" y="2215500"/>
            <a:ext cx="118840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7147014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ySA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1563</Words>
  <Application>Microsoft Office PowerPoint</Application>
  <PresentationFormat>画面に合わせる (4:3)</PresentationFormat>
  <Paragraphs>283</Paragraphs>
  <Slides>25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5_Office Theme</vt:lpstr>
      <vt:lpstr>1_HySA template 1</vt:lpstr>
      <vt:lpstr>Bitmap Image</vt:lpstr>
      <vt:lpstr>Hydrogen South Africa (HySA) and SA H2 Safety Programmes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Fuel Cell Materials and Components</vt:lpstr>
      <vt:lpstr>Scale up of Catalyst Production</vt:lpstr>
      <vt:lpstr>Scale-up of MEA  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CSIR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review: Hydrogen storage tanks</dc:title>
  <dc:creator>Ashton</dc:creator>
  <cp:lastModifiedBy>Ohtani</cp:lastModifiedBy>
  <cp:revision>201</cp:revision>
  <cp:lastPrinted>2015-10-12T13:07:58Z</cp:lastPrinted>
  <dcterms:created xsi:type="dcterms:W3CDTF">2013-12-09T03:41:25Z</dcterms:created>
  <dcterms:modified xsi:type="dcterms:W3CDTF">2015-10-17T05:50:12Z</dcterms:modified>
</cp:coreProperties>
</file>