
<file path=[Content_Types].xml><?xml version="1.0" encoding="utf-8"?>
<Types xmlns="http://schemas.openxmlformats.org/package/2006/content-types">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Default Extension="jpeg" ContentType="image/jpeg"/>
  <Override PartName="/ppt/slideLayouts/slideLayout90.xml" ContentType="application/vnd.openxmlformats-officedocument.presentationml.slideLayout+xml"/>
  <Override PartName="/ppt/slideLayouts/slideLayout92.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71" r:id="rId2"/>
  </p:sldMasterIdLst>
  <p:notesMasterIdLst>
    <p:notesMasterId r:id="rId41"/>
  </p:notesMasterIdLst>
  <p:handoutMasterIdLst>
    <p:handoutMasterId r:id="rId42"/>
  </p:handoutMasterIdLst>
  <p:sldIdLst>
    <p:sldId id="322" r:id="rId3"/>
    <p:sldId id="312" r:id="rId4"/>
    <p:sldId id="277" r:id="rId5"/>
    <p:sldId id="278" r:id="rId6"/>
    <p:sldId id="279" r:id="rId7"/>
    <p:sldId id="281" r:id="rId8"/>
    <p:sldId id="287" r:id="rId9"/>
    <p:sldId id="289" r:id="rId10"/>
    <p:sldId id="282" r:id="rId11"/>
    <p:sldId id="284" r:id="rId12"/>
    <p:sldId id="296" r:id="rId13"/>
    <p:sldId id="292" r:id="rId14"/>
    <p:sldId id="297" r:id="rId15"/>
    <p:sldId id="294" r:id="rId16"/>
    <p:sldId id="299" r:id="rId17"/>
    <p:sldId id="300" r:id="rId18"/>
    <p:sldId id="323" r:id="rId19"/>
    <p:sldId id="301" r:id="rId20"/>
    <p:sldId id="313" r:id="rId21"/>
    <p:sldId id="314" r:id="rId22"/>
    <p:sldId id="315" r:id="rId23"/>
    <p:sldId id="316" r:id="rId24"/>
    <p:sldId id="317" r:id="rId25"/>
    <p:sldId id="318" r:id="rId26"/>
    <p:sldId id="319" r:id="rId27"/>
    <p:sldId id="320" r:id="rId28"/>
    <p:sldId id="321" r:id="rId29"/>
    <p:sldId id="324" r:id="rId30"/>
    <p:sldId id="302" r:id="rId31"/>
    <p:sldId id="303" r:id="rId32"/>
    <p:sldId id="304" r:id="rId33"/>
    <p:sldId id="305" r:id="rId34"/>
    <p:sldId id="306" r:id="rId35"/>
    <p:sldId id="307" r:id="rId36"/>
    <p:sldId id="308" r:id="rId37"/>
    <p:sldId id="309" r:id="rId38"/>
    <p:sldId id="310" r:id="rId39"/>
    <p:sldId id="311" r:id="rId40"/>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ill, Laura (FELLOW)" initials="L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18" autoAdjust="0"/>
    <p:restoredTop sz="94660"/>
  </p:normalViewPr>
  <p:slideViewPr>
    <p:cSldViewPr>
      <p:cViewPr varScale="1">
        <p:scale>
          <a:sx n="106" d="100"/>
          <a:sy n="106" d="100"/>
        </p:scale>
        <p:origin x="-1422" y="-96"/>
      </p:cViewPr>
      <p:guideLst>
        <p:guide orient="horz" pos="2160"/>
        <p:guide pos="2880"/>
      </p:guideLst>
    </p:cSldViewPr>
  </p:slideViewPr>
  <p:notesTextViewPr>
    <p:cViewPr>
      <p:scale>
        <a:sx n="3" d="2"/>
        <a:sy n="3" d="2"/>
      </p:scale>
      <p:origin x="0" y="0"/>
    </p:cViewPr>
  </p:notesTextViewPr>
  <p:sorterViewPr>
    <p:cViewPr>
      <p:scale>
        <a:sx n="110" d="100"/>
        <a:sy n="11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AA50DEAF-B202-4870-A7EA-54049D23E477}" type="datetimeFigureOut">
              <a:rPr lang="en-US" smtClean="0"/>
              <a:pPr/>
              <a:t>10/17/2015</a:t>
            </a:fld>
            <a:endParaRPr lang="en-US"/>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ECCD8423-EBB3-478E-9D38-5BBCF46981AB}" type="slidenum">
              <a:rPr lang="en-US" smtClean="0"/>
              <a:pPr/>
              <a:t>&lt;#&gt;</a:t>
            </a:fld>
            <a:endParaRPr lang="en-US"/>
          </a:p>
        </p:txBody>
      </p:sp>
    </p:spTree>
    <p:extLst>
      <p:ext uri="{BB962C8B-B14F-4D97-AF65-F5344CB8AC3E}">
        <p14:creationId xmlns:p14="http://schemas.microsoft.com/office/powerpoint/2010/main" xmlns="" val="1784618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F7ECAD97-5657-4FA3-BD10-364A9BD89DD3}" type="datetimeFigureOut">
              <a:rPr lang="en-US" smtClean="0"/>
              <a:pPr/>
              <a:t>10/17/2015</a:t>
            </a:fld>
            <a:endParaRPr lang="en-US"/>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7DE94D83-08B0-4F28-84D5-8F866A6BA3D4}" type="slidenum">
              <a:rPr lang="en-US" smtClean="0"/>
              <a:pPr/>
              <a:t>&lt;#&gt;</a:t>
            </a:fld>
            <a:endParaRPr lang="en-US"/>
          </a:p>
        </p:txBody>
      </p:sp>
    </p:spTree>
    <p:extLst>
      <p:ext uri="{BB962C8B-B14F-4D97-AF65-F5344CB8AC3E}">
        <p14:creationId xmlns:p14="http://schemas.microsoft.com/office/powerpoint/2010/main" xmlns="" val="2002417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Rot="1" noChangeAspect="1" noChangeArrowheads="1" noTextEdit="1"/>
          </p:cNvSpPr>
          <p:nvPr>
            <p:ph type="sldImg"/>
          </p:nvPr>
        </p:nvSpPr>
        <p:spPr bwMode="auto">
          <a:xfrm>
            <a:off x="928688" y="752475"/>
            <a:ext cx="4949825" cy="3713163"/>
          </a:xfrm>
          <a:prstGeom prst="rect">
            <a:avLst/>
          </a:prstGeom>
          <a:solidFill>
            <a:srgbClr val="FFFFFF"/>
          </a:solidFill>
          <a:ln>
            <a:solidFill>
              <a:srgbClr val="000000"/>
            </a:solidFill>
            <a:miter lim="800000"/>
            <a:headEnd/>
            <a:tailEnd/>
          </a:ln>
        </p:spPr>
      </p:sp>
      <p:sp>
        <p:nvSpPr>
          <p:cNvPr id="557059" name="Rectangle 3"/>
          <p:cNvSpPr>
            <a:spLocks noGrp="1" noChangeArrowheads="1"/>
          </p:cNvSpPr>
          <p:nvPr>
            <p:ph type="body" idx="1"/>
          </p:nvPr>
        </p:nvSpPr>
        <p:spPr bwMode="auto">
          <a:xfrm>
            <a:off x="907415" y="4721186"/>
            <a:ext cx="4990783" cy="4472702"/>
          </a:xfrm>
          <a:prstGeom prst="rect">
            <a:avLst/>
          </a:prstGeom>
          <a:solidFill>
            <a:srgbClr val="FFFFFF"/>
          </a:solidFill>
          <a:ln>
            <a:solidFill>
              <a:srgbClr val="000000"/>
            </a:solidFill>
            <a:miter lim="800000"/>
            <a:headEnd/>
            <a:tailEnd/>
          </a:ln>
        </p:spPr>
        <p:txBody>
          <a:bodyPr lIns="91391" tIns="45695" rIns="91391" bIns="45695"/>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7666" name="Rectangle 2"/>
          <p:cNvSpPr>
            <a:spLocks noGrp="1" noRot="1" noChangeAspect="1" noChangeArrowheads="1" noTextEdit="1"/>
          </p:cNvSpPr>
          <p:nvPr>
            <p:ph type="sldImg"/>
          </p:nvPr>
        </p:nvSpPr>
        <p:spPr>
          <a:ln/>
        </p:spPr>
      </p:sp>
      <p:sp>
        <p:nvSpPr>
          <p:cNvPr id="1137667" name="Rectangle 3"/>
          <p:cNvSpPr>
            <a:spLocks noGrp="1" noChangeArrowheads="1"/>
          </p:cNvSpPr>
          <p:nvPr>
            <p:ph type="body" idx="1"/>
          </p:nvPr>
        </p:nvSpPr>
        <p:spPr/>
        <p:txBody>
          <a:bodyPr lIns="91391" tIns="45695" rIns="91391" bIns="45695"/>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8" name="Picture 27" descr="13823.jpg"/>
          <p:cNvPicPr>
            <a:picLocks noChangeAspect="1"/>
          </p:cNvPicPr>
          <p:nvPr userDrawn="1"/>
        </p:nvPicPr>
        <p:blipFill>
          <a:blip r:embed="rId2" cstate="print"/>
          <a:stretch>
            <a:fillRect/>
          </a:stretch>
        </p:blipFill>
        <p:spPr>
          <a:xfrm>
            <a:off x="-12299" y="948269"/>
            <a:ext cx="9178000" cy="4189846"/>
          </a:xfrm>
          <a:prstGeom prst="rect">
            <a:avLst/>
          </a:prstGeom>
        </p:spPr>
      </p:pic>
      <p:sp>
        <p:nvSpPr>
          <p:cNvPr id="21" name="Rectangle 20"/>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userDrawn="1"/>
        </p:nvSpPr>
        <p:spPr>
          <a:xfrm>
            <a:off x="0" y="6455664"/>
            <a:ext cx="9144000" cy="40233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7" name="Rectangle 6"/>
          <p:cNvSpPr/>
          <p:nvPr userDrawn="1"/>
        </p:nvSpPr>
        <p:spPr>
          <a:xfrm flipH="1">
            <a:off x="0" y="5093208"/>
            <a:ext cx="4572000" cy="136245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9" name="Rectangle 8"/>
          <p:cNvSpPr/>
          <p:nvPr userDrawn="1"/>
        </p:nvSpPr>
        <p:spPr>
          <a:xfrm flipH="1">
            <a:off x="4572000" y="5093208"/>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0" name="Rectangle 9"/>
          <p:cNvSpPr/>
          <p:nvPr userDrawn="1"/>
        </p:nvSpPr>
        <p:spPr>
          <a:xfrm flipH="1">
            <a:off x="5833872" y="5093208"/>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p:cNvSpPr>
            <a:spLocks noGrp="1"/>
          </p:cNvSpPr>
          <p:nvPr userDrawn="1">
            <p:ph type="ctrTitle" hasCustomPrompt="1"/>
          </p:nvPr>
        </p:nvSpPr>
        <p:spPr>
          <a:xfrm>
            <a:off x="0" y="0"/>
            <a:ext cx="6629400" cy="921003"/>
          </a:xfrm>
          <a:prstGeom prst="rect">
            <a:avLst/>
          </a:prstGeom>
        </p:spPr>
        <p:txBody>
          <a:bodyPr lIns="0" rIns="0" anchor="ctr" anchorCtr="0">
            <a:normAutofit/>
          </a:bodyPr>
          <a:lstStyle>
            <a:lvl1pPr marL="228600" algn="l">
              <a:defRPr sz="2800">
                <a:solidFill>
                  <a:srgbClr val="FFFFFF"/>
                </a:solidFill>
                <a:latin typeface="Calibri" panose="020F0502020204030204" pitchFamily="34" charset="0"/>
                <a:cs typeface="Calibri" panose="020F0502020204030204" pitchFamily="34" charset="0"/>
              </a:defRPr>
            </a:lvl1pPr>
          </a:lstStyle>
          <a:p>
            <a:r>
              <a:rPr lang="en-US" dirty="0" smtClean="0"/>
              <a:t>U.S. Department of Energy Fuel Cell Technologies Office Program Overview </a:t>
            </a:r>
            <a:endParaRPr lang="en-US" dirty="0"/>
          </a:p>
        </p:txBody>
      </p:sp>
      <p:sp>
        <p:nvSpPr>
          <p:cNvPr id="3" name="Subtitle 2"/>
          <p:cNvSpPr>
            <a:spLocks noGrp="1"/>
          </p:cNvSpPr>
          <p:nvPr userDrawn="1">
            <p:ph type="subTitle" idx="1" hasCustomPrompt="1"/>
          </p:nvPr>
        </p:nvSpPr>
        <p:spPr>
          <a:xfrm>
            <a:off x="0" y="5093208"/>
            <a:ext cx="4545346" cy="1334952"/>
          </a:xfrm>
          <a:prstGeom prst="rect">
            <a:avLst/>
          </a:prstGeom>
        </p:spPr>
        <p:txBody>
          <a:bodyPr>
            <a:normAutofit/>
          </a:bodyPr>
          <a:lstStyle>
            <a:lvl1pPr marL="0" indent="0" algn="l">
              <a:buNone/>
              <a:defRPr sz="2400" b="1" i="0">
                <a:solidFill>
                  <a:srgbClr val="FFFFFF"/>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118608"/>
            <a:ext cx="3082300" cy="443992"/>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j-lt"/>
                <a:cs typeface="Arial"/>
              </a:defRPr>
            </a:lvl1pPr>
          </a:lstStyle>
          <a:p>
            <a:pPr lvl="0"/>
            <a:r>
              <a:rPr lang="en-US" noProof="0" dirty="0" smtClean="0"/>
              <a:t>Presenter </a:t>
            </a:r>
            <a:r>
              <a:rPr lang="en-US" noProof="0" dirty="0" err="1" smtClean="0"/>
              <a:t>Name(s</a:t>
            </a:r>
            <a:r>
              <a:rPr lang="en-US" noProof="0" dirty="0" smtClean="0"/>
              <a:t>)</a:t>
            </a:r>
          </a:p>
        </p:txBody>
      </p:sp>
      <p:sp>
        <p:nvSpPr>
          <p:cNvPr id="24" name="Text Placeholder 22"/>
          <p:cNvSpPr>
            <a:spLocks noGrp="1"/>
          </p:cNvSpPr>
          <p:nvPr userDrawn="1">
            <p:ph type="body" sz="quarter" idx="12"/>
          </p:nvPr>
        </p:nvSpPr>
        <p:spPr>
          <a:xfrm>
            <a:off x="6054450" y="55626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Narrow"/>
              </a:defRPr>
            </a:lvl1pPr>
          </a:lstStyle>
          <a:p>
            <a:pPr lvl="0"/>
            <a:r>
              <a:rPr lang="en-US" noProof="0" smtClean="0"/>
              <a:t>Click to edit Master text styles</a:t>
            </a:r>
          </a:p>
        </p:txBody>
      </p:sp>
      <p:sp>
        <p:nvSpPr>
          <p:cNvPr id="19" name="Text Placeholder 18"/>
          <p:cNvSpPr>
            <a:spLocks noGrp="1"/>
          </p:cNvSpPr>
          <p:nvPr userDrawn="1">
            <p:ph type="body" sz="quarter" idx="13" hasCustomPrompt="1"/>
          </p:nvPr>
        </p:nvSpPr>
        <p:spPr>
          <a:xfrm>
            <a:off x="76200" y="6112113"/>
            <a:ext cx="1390650" cy="288687"/>
          </a:xfrm>
        </p:spPr>
        <p:txBody>
          <a:bodyPr>
            <a:normAutofit/>
          </a:bodyPr>
          <a:lstStyle>
            <a:lvl1pPr>
              <a:buNone/>
              <a:defRPr sz="1200" baseline="0">
                <a:solidFill>
                  <a:schemeClr val="bg1"/>
                </a:solidFill>
                <a:latin typeface="+mn-lt"/>
              </a:defRPr>
            </a:lvl1pPr>
            <a:lvl5pPr>
              <a:defRPr/>
            </a:lvl5pPr>
          </a:lstStyle>
          <a:p>
            <a:pPr lvl="0"/>
            <a:r>
              <a:rPr lang="en-US" dirty="0" smtClean="0"/>
              <a:t>Date </a:t>
            </a:r>
          </a:p>
        </p:txBody>
      </p:sp>
      <p:grpSp>
        <p:nvGrpSpPr>
          <p:cNvPr id="22" name="Group 21"/>
          <p:cNvGrpSpPr/>
          <p:nvPr userDrawn="1"/>
        </p:nvGrpSpPr>
        <p:grpSpPr>
          <a:xfrm flipH="1" flipV="1">
            <a:off x="0" y="921004"/>
            <a:ext cx="9144000" cy="54864"/>
            <a:chOff x="0" y="832104"/>
            <a:chExt cx="9144000" cy="54864"/>
          </a:xfrm>
        </p:grpSpPr>
        <p:sp>
          <p:nvSpPr>
            <p:cNvPr id="23"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5" name="Rectangle 24"/>
            <p:cNvSpPr/>
            <p:nvPr userDrawn="1"/>
          </p:nvSpPr>
          <p:spPr>
            <a:xfrm>
              <a:off x="3310128" y="8321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6" name="Rectangle 25"/>
            <p:cNvSpPr/>
            <p:nvPr userDrawn="1"/>
          </p:nvSpPr>
          <p:spPr>
            <a:xfrm>
              <a:off x="0" y="8321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pic>
        <p:nvPicPr>
          <p:cNvPr id="27" name="Picture 26" descr="doe_logo_ppt.png"/>
          <p:cNvPicPr>
            <a:picLocks noChangeAspect="1"/>
          </p:cNvPicPr>
          <p:nvPr userDrawn="1"/>
        </p:nvPicPr>
        <p:blipFill>
          <a:blip r:embed="rId3" cstate="print"/>
          <a:stretch>
            <a:fillRect/>
          </a:stretch>
        </p:blipFill>
        <p:spPr>
          <a:xfrm>
            <a:off x="6705600" y="309561"/>
            <a:ext cx="2362200" cy="355423"/>
          </a:xfrm>
          <a:prstGeom prst="rect">
            <a:avLst/>
          </a:prstGeom>
        </p:spPr>
      </p:pic>
      <p:sp>
        <p:nvSpPr>
          <p:cNvPr id="29" name="Text Placeholder 18"/>
          <p:cNvSpPr>
            <a:spLocks noGrp="1"/>
          </p:cNvSpPr>
          <p:nvPr>
            <p:ph type="body" sz="quarter" idx="14" hasCustomPrompt="1"/>
          </p:nvPr>
        </p:nvSpPr>
        <p:spPr>
          <a:xfrm>
            <a:off x="76200" y="5781524"/>
            <a:ext cx="2362200" cy="288687"/>
          </a:xfrm>
        </p:spPr>
        <p:txBody>
          <a:bodyPr>
            <a:noAutofit/>
          </a:bodyPr>
          <a:lstStyle>
            <a:lvl1pPr>
              <a:buNone/>
              <a:defRPr sz="1400">
                <a:solidFill>
                  <a:schemeClr val="bg1"/>
                </a:solidFill>
                <a:latin typeface="+mn-lt"/>
              </a:defRPr>
            </a:lvl1pPr>
            <a:lvl5pPr>
              <a:defRPr/>
            </a:lvl5pPr>
          </a:lstStyle>
          <a:p>
            <a:pPr lvl="0"/>
            <a:r>
              <a:rPr lang="en-US" dirty="0" smtClean="0"/>
              <a:t>City/State</a:t>
            </a:r>
          </a:p>
        </p:txBody>
      </p:sp>
      <p:pic>
        <p:nvPicPr>
          <p:cNvPr id="20" name="Picture 2" descr="C:\Users\Kathleen.O'Malley\AppData\Local\Microsoft\Windows\Temporary Internet Files\Content.Outlook\P9ZH4ON4\Tube Trailer Hexagon Lincoln okay to use.jp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6200" y="3266790"/>
            <a:ext cx="2743200" cy="1828800"/>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Picture 5" descr="fuel cell graphic -- H2 overview book"/>
          <p:cNvPicPr>
            <a:picLocks noChangeAspect="1" noChangeArrowheads="1"/>
          </p:cNvPicPr>
          <p:nvPr userDrawn="1"/>
        </p:nvPicPr>
        <p:blipFill>
          <a:blip r:embed="rId5" cstate="print"/>
          <a:srcRect t="4610" b="12292"/>
          <a:stretch>
            <a:fillRect/>
          </a:stretch>
        </p:blipFill>
        <p:spPr bwMode="auto">
          <a:xfrm>
            <a:off x="6611864" y="3266791"/>
            <a:ext cx="2573080" cy="1853499"/>
          </a:xfrm>
          <a:prstGeom prst="rect">
            <a:avLst/>
          </a:prstGeom>
          <a:noFill/>
          <a:ln w="9525">
            <a:noFill/>
            <a:miter lim="800000"/>
            <a:headEnd/>
            <a:tailEnd/>
          </a:ln>
        </p:spPr>
      </p:pic>
    </p:spTree>
    <p:extLst>
      <p:ext uri="{BB962C8B-B14F-4D97-AF65-F5344CB8AC3E}">
        <p14:creationId xmlns:p14="http://schemas.microsoft.com/office/powerpoint/2010/main" xmlns="" val="33656068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5_Custom Layout">
    <p:spTree>
      <p:nvGrpSpPr>
        <p:cNvPr id="1" name=""/>
        <p:cNvGrpSpPr/>
        <p:nvPr/>
      </p:nvGrpSpPr>
      <p:grpSpPr>
        <a:xfrm>
          <a:off x="0" y="0"/>
          <a:ext cx="0" cy="0"/>
          <a:chOff x="0" y="0"/>
          <a:chExt cx="0" cy="0"/>
        </a:xfrm>
      </p:grpSpPr>
      <p:sp>
        <p:nvSpPr>
          <p:cNvPr id="4" name="Rectangle 2"/>
          <p:cNvSpPr/>
          <p:nvPr userDrawn="1"/>
        </p:nvSpPr>
        <p:spPr>
          <a:xfrm>
            <a:off x="0" y="620713"/>
            <a:ext cx="9144000" cy="669925"/>
          </a:xfrm>
          <a:prstGeom prst="rect">
            <a:avLst/>
          </a:prstGeom>
          <a:solidFill>
            <a:srgbClr val="00A4E4"/>
          </a:solidFill>
          <a:ln>
            <a:solidFill>
              <a:srgbClr val="00A4E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grpSp>
        <p:nvGrpSpPr>
          <p:cNvPr id="3" name="Group 3"/>
          <p:cNvGrpSpPr>
            <a:grpSpLocks/>
          </p:cNvGrpSpPr>
          <p:nvPr userDrawn="1"/>
        </p:nvGrpSpPr>
        <p:grpSpPr bwMode="auto">
          <a:xfrm flipH="1" flipV="1">
            <a:off x="0" y="1298575"/>
            <a:ext cx="9144000" cy="55563"/>
            <a:chOff x="0" y="832104"/>
            <a:chExt cx="9144000" cy="54864"/>
          </a:xfrm>
        </p:grpSpPr>
        <p:sp>
          <p:nvSpPr>
            <p:cNvPr id="6" name="Rectangle 4"/>
            <p:cNvSpPr/>
            <p:nvPr userDrawn="1"/>
          </p:nvSpPr>
          <p:spPr>
            <a:xfrm>
              <a:off x="4572000" y="832104"/>
              <a:ext cx="4572000" cy="54864"/>
            </a:xfrm>
            <a:prstGeom prst="rect">
              <a:avLst/>
            </a:prstGeom>
            <a:solidFill>
              <a:srgbClr val="0068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7" name="Rectangle 5"/>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8" name="Rectangle 6"/>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3"/>
          <p:cNvSpPr>
            <a:spLocks noGrp="1"/>
          </p:cNvSpPr>
          <p:nvPr>
            <p:ph type="body" sz="quarter" idx="10"/>
          </p:nvPr>
        </p:nvSpPr>
        <p:spPr>
          <a:xfrm>
            <a:off x="0" y="583583"/>
            <a:ext cx="9144000" cy="722313"/>
          </a:xfrm>
        </p:spPr>
        <p:txBody>
          <a:bodyPr anchor="ctr">
            <a:normAutofit/>
          </a:bodyPr>
          <a:lstStyle>
            <a:lvl1pPr algn="ctr">
              <a:buNone/>
              <a:defRPr sz="1800" b="1" i="1">
                <a:solidFill>
                  <a:schemeClr val="bg1"/>
                </a:solidFill>
                <a:effectLst>
                  <a:outerShdw blurRad="38100" dist="38100" dir="2700000" algn="tl">
                    <a:srgbClr val="000000">
                      <a:alpha val="43137"/>
                    </a:srgbClr>
                  </a:outerShdw>
                </a:effectLst>
              </a:defRPr>
            </a:lvl1pPr>
          </a:lstStyle>
          <a:p>
            <a:pPr lvl="0"/>
            <a:r>
              <a:rPr lang="en-US" smtClean="0"/>
              <a:t>Click to edit Master text styles</a:t>
            </a:r>
          </a:p>
        </p:txBody>
      </p:sp>
    </p:spTree>
    <p:extLst>
      <p:ext uri="{BB962C8B-B14F-4D97-AF65-F5344CB8AC3E}">
        <p14:creationId xmlns:p14="http://schemas.microsoft.com/office/powerpoint/2010/main" xmlns="" val="1603658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8" name="Text Placeholder 12"/>
          <p:cNvSpPr>
            <a:spLocks noGrp="1"/>
          </p:cNvSpPr>
          <p:nvPr>
            <p:ph type="body" sz="quarter" idx="13" hasCustomPrompt="1"/>
          </p:nvPr>
        </p:nvSpPr>
        <p:spPr>
          <a:xfrm>
            <a:off x="0" y="0"/>
            <a:ext cx="7467600" cy="609600"/>
          </a:xfrm>
          <a:prstGeom prst="rect">
            <a:avLst/>
          </a:prstGeom>
        </p:spPr>
        <p:txBody>
          <a:bodyPr anchor="ctr"/>
          <a:lstStyle>
            <a:lvl1pPr>
              <a:spcBef>
                <a:spcPts val="0"/>
              </a:spcBef>
              <a:buNone/>
              <a:defRPr sz="2400" b="1" baseline="0">
                <a:solidFill>
                  <a:schemeClr val="bg1"/>
                </a:solidFill>
                <a:latin typeface="+mj-lt"/>
              </a:defRPr>
            </a:lvl1pPr>
          </a:lstStyle>
          <a:p>
            <a:pPr lvl="0"/>
            <a:r>
              <a:rPr lang="en-US" dirty="0" smtClean="0"/>
              <a:t>Slide Heading</a:t>
            </a:r>
            <a:endParaRPr lang="en-US" dirty="0"/>
          </a:p>
        </p:txBody>
      </p:sp>
    </p:spTree>
    <p:extLst>
      <p:ext uri="{BB962C8B-B14F-4D97-AF65-F5344CB8AC3E}">
        <p14:creationId xmlns:p14="http://schemas.microsoft.com/office/powerpoint/2010/main" xmlns="" val="3939665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56"/>
            <a:ext cx="8229600" cy="5404219"/>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1">
                <a:latin typeface="Century Gothic"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1603713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56"/>
            <a:ext cx="8229600" cy="5404219"/>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1">
                <a:latin typeface="Century Gothic"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759713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56"/>
            <a:ext cx="8229600" cy="5404219"/>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1">
                <a:latin typeface="Century Gothic"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3078540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56"/>
            <a:ext cx="8229600" cy="5404219"/>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1">
                <a:latin typeface="Century Gothic"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1931646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56"/>
            <a:ext cx="8229600" cy="5404219"/>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1">
                <a:latin typeface="Century Gothic"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2044348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56"/>
            <a:ext cx="8229600" cy="5404219"/>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1">
                <a:latin typeface="Century Gothic"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231366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56"/>
            <a:ext cx="8229600" cy="5404219"/>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1">
                <a:latin typeface="Century Gothic"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38761732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56"/>
            <a:ext cx="8229600" cy="5404219"/>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1">
                <a:latin typeface="Century Gothic"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2549223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Rectangle 5"/>
          <p:cNvSpPr/>
          <p:nvPr userDrawn="1"/>
        </p:nvSpPr>
        <p:spPr>
          <a:xfrm>
            <a:off x="152400" y="5867400"/>
            <a:ext cx="8839200" cy="83820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0" y="685801"/>
            <a:ext cx="9144000" cy="5029199"/>
          </a:xfrm>
          <a:prstGeom prst="rect">
            <a:avLst/>
          </a:prstGeom>
        </p:spPr>
        <p:txBody>
          <a:bodyPr/>
          <a:lstStyle>
            <a:lvl1pPr marL="457200">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p:cNvSpPr>
            <a:spLocks noGrp="1"/>
          </p:cNvSpPr>
          <p:nvPr>
            <p:ph type="title"/>
          </p:nvPr>
        </p:nvSpPr>
        <p:spPr/>
        <p:txBody>
          <a:bodyPr>
            <a:normAutofit/>
          </a:bodyPr>
          <a:lstStyle>
            <a:lvl1pPr>
              <a:defRPr sz="2600"/>
            </a:lvl1pPr>
          </a:lstStyle>
          <a:p>
            <a:r>
              <a:rPr lang="en-US" smtClean="0"/>
              <a:t>Click to edit Master title style</a:t>
            </a:r>
            <a:endParaRPr lang="en-US" dirty="0"/>
          </a:p>
        </p:txBody>
      </p:sp>
      <p:sp>
        <p:nvSpPr>
          <p:cNvPr id="10" name="Text Placeholder 9"/>
          <p:cNvSpPr>
            <a:spLocks noGrp="1"/>
          </p:cNvSpPr>
          <p:nvPr>
            <p:ph type="body" sz="quarter" idx="10"/>
          </p:nvPr>
        </p:nvSpPr>
        <p:spPr>
          <a:xfrm>
            <a:off x="152400" y="5867400"/>
            <a:ext cx="8839200" cy="838200"/>
          </a:xfrm>
          <a:noFill/>
        </p:spPr>
        <p:txBody>
          <a:bodyPr anchor="ctr">
            <a:normAutofit/>
          </a:bodyPr>
          <a:lstStyle>
            <a:lvl1pPr marL="0" indent="0" algn="ctr">
              <a:lnSpc>
                <a:spcPct val="150000"/>
              </a:lnSpc>
              <a:spcBef>
                <a:spcPts val="0"/>
              </a:spcBef>
              <a:buNone/>
              <a:defRPr sz="2200" b="1" i="1" baseline="0">
                <a:solidFill>
                  <a:schemeClr val="bg1"/>
                </a:solidFill>
                <a:effectLst/>
              </a:defRPr>
            </a:lvl1pPr>
          </a:lstStyle>
          <a:p>
            <a:pPr lvl="0"/>
            <a:r>
              <a:rPr lang="en-US" smtClean="0"/>
              <a:t>Click to edit Master text styles</a:t>
            </a:r>
          </a:p>
        </p:txBody>
      </p:sp>
    </p:spTree>
    <p:extLst>
      <p:ext uri="{BB962C8B-B14F-4D97-AF65-F5344CB8AC3E}">
        <p14:creationId xmlns:p14="http://schemas.microsoft.com/office/powerpoint/2010/main" xmlns="" val="2749807724"/>
      </p:ext>
    </p:extLst>
  </p:cSld>
  <p:clrMapOvr>
    <a:masterClrMapping/>
  </p:clrMapOvr>
  <p:timing>
    <p:tnLst>
      <p:par>
        <p:cTn id="1" dur="indefinite" restart="never" nodeType="tmRoot"/>
      </p:par>
    </p:tnLst>
  </p:timing>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56"/>
            <a:ext cx="8229600" cy="5404219"/>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1">
                <a:latin typeface="Century Gothic"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6844643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56"/>
            <a:ext cx="8229600" cy="5404219"/>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1">
                <a:latin typeface="Century Gothic"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3877437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56"/>
            <a:ext cx="8229600" cy="5404219"/>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1">
                <a:latin typeface="Century Gothic"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2559596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56"/>
            <a:ext cx="8229600" cy="5404219"/>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1">
                <a:latin typeface="Century Gothic"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27076416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56"/>
            <a:ext cx="8229600" cy="5404219"/>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1">
                <a:latin typeface="Century Gothic"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24932560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56"/>
            <a:ext cx="8229600" cy="5404219"/>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1">
                <a:latin typeface="Century Gothic"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146387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56"/>
            <a:ext cx="8229600" cy="5404219"/>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1">
                <a:latin typeface="Century Gothic"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33312274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56"/>
            <a:ext cx="8229600" cy="5404219"/>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1">
                <a:latin typeface="Century Gothic"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2110013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56"/>
            <a:ext cx="8229600" cy="5404219"/>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1">
                <a:latin typeface="Century Gothic"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27381267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56"/>
            <a:ext cx="8229600" cy="5404219"/>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1">
                <a:latin typeface="Century Gothic"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1154168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14475"/>
            <a:ext cx="4038600" cy="49530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14475"/>
            <a:ext cx="4038600" cy="49530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lvl1pPr>
              <a:defRPr b="1">
                <a:latin typeface="Century Gothic" pitchFamily="34" charset="0"/>
              </a:defRPr>
            </a:lvl1pPr>
          </a:lstStyle>
          <a:p>
            <a:r>
              <a:rPr lang="en-US" smtClean="0"/>
              <a:t>Click to edit Master title style</a:t>
            </a:r>
            <a:endParaRPr lang="en-US" dirty="0"/>
          </a:p>
        </p:txBody>
      </p:sp>
      <p:grpSp>
        <p:nvGrpSpPr>
          <p:cNvPr id="7" name="Group 6"/>
          <p:cNvGrpSpPr/>
          <p:nvPr userDrawn="1"/>
        </p:nvGrpSpPr>
        <p:grpSpPr>
          <a:xfrm flipH="1" flipV="1">
            <a:off x="0" y="1298657"/>
            <a:ext cx="9144000" cy="54864"/>
            <a:chOff x="0" y="832104"/>
            <a:chExt cx="9144000" cy="54864"/>
          </a:xfrm>
        </p:grpSpPr>
        <p:sp>
          <p:nvSpPr>
            <p:cNvPr id="8" name="Rectangle 7"/>
            <p:cNvSpPr/>
            <p:nvPr userDrawn="1"/>
          </p:nvSpPr>
          <p:spPr>
            <a:xfrm>
              <a:off x="4572000" y="832104"/>
              <a:ext cx="4572000" cy="54864"/>
            </a:xfrm>
            <a:prstGeom prst="rect">
              <a:avLst/>
            </a:prstGeom>
            <a:solidFill>
              <a:srgbClr val="0068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9" name="Rectangle 8"/>
            <p:cNvSpPr/>
            <p:nvPr userDrawn="1"/>
          </p:nvSpPr>
          <p:spPr>
            <a:xfrm>
              <a:off x="3310128" y="8321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0" name="Rectangle 9"/>
            <p:cNvSpPr/>
            <p:nvPr userDrawn="1"/>
          </p:nvSpPr>
          <p:spPr>
            <a:xfrm>
              <a:off x="0" y="8321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sp>
        <p:nvSpPr>
          <p:cNvPr id="13" name="TextBox 12"/>
          <p:cNvSpPr txBox="1"/>
          <p:nvPr userDrawn="1"/>
        </p:nvSpPr>
        <p:spPr>
          <a:xfrm>
            <a:off x="0" y="619125"/>
            <a:ext cx="9144000" cy="685800"/>
          </a:xfrm>
          <a:prstGeom prst="rect">
            <a:avLst/>
          </a:prstGeom>
        </p:spPr>
        <p:txBody>
          <a:bodyPr vert="horz" wrap="square" lIns="91440" tIns="45720" rIns="91440" bIns="45720" rtlCol="0" anchor="ctr">
            <a:normAutofit/>
          </a:bodyPr>
          <a:lstStyle/>
          <a:p>
            <a:pPr algn="ctr" defTabSz="457200">
              <a:spcBef>
                <a:spcPct val="20000"/>
              </a:spcBef>
              <a:buFont typeface="Arial"/>
              <a:buNone/>
            </a:pPr>
            <a:endParaRPr lang="en-US" b="1" i="1" dirty="0">
              <a:solidFill>
                <a:srgbClr val="FFFFFF"/>
              </a:solidFill>
              <a:effectLst>
                <a:outerShdw blurRad="38100" dist="38100" dir="2700000" algn="tl">
                  <a:srgbClr val="000000">
                    <a:alpha val="43137"/>
                  </a:srgbClr>
                </a:outerShdw>
              </a:effectLst>
              <a:cs typeface="Arial Narrow"/>
            </a:endParaRPr>
          </a:p>
        </p:txBody>
      </p:sp>
      <p:sp>
        <p:nvSpPr>
          <p:cNvPr id="15" name="Text Placeholder 14"/>
          <p:cNvSpPr>
            <a:spLocks noGrp="1"/>
          </p:cNvSpPr>
          <p:nvPr>
            <p:ph type="body" sz="quarter" idx="10"/>
          </p:nvPr>
        </p:nvSpPr>
        <p:spPr>
          <a:xfrm>
            <a:off x="0" y="638175"/>
            <a:ext cx="9144000" cy="657225"/>
          </a:xfrm>
          <a:solidFill>
            <a:schemeClr val="accent3"/>
          </a:solidFill>
        </p:spPr>
        <p:txBody>
          <a:bodyPr anchor="ctr">
            <a:normAutofit/>
          </a:bodyPr>
          <a:lstStyle>
            <a:lvl1pPr algn="ctr">
              <a:buNone/>
              <a:defRPr sz="1800" b="1" i="1">
                <a:solidFill>
                  <a:schemeClr val="bg1"/>
                </a:solidFill>
                <a:effectLst>
                  <a:outerShdw blurRad="38100" dist="38100" dir="2700000" algn="tl">
                    <a:srgbClr val="000000">
                      <a:alpha val="43137"/>
                    </a:srgbClr>
                  </a:outerShdw>
                </a:effectLst>
              </a:defRPr>
            </a:lvl1pPr>
          </a:lstStyle>
          <a:p>
            <a:pPr lvl="0"/>
            <a:r>
              <a:rPr lang="en-US" smtClean="0"/>
              <a:t>Click to edit Master text styles</a:t>
            </a:r>
          </a:p>
        </p:txBody>
      </p:sp>
    </p:spTree>
    <p:extLst>
      <p:ext uri="{BB962C8B-B14F-4D97-AF65-F5344CB8AC3E}">
        <p14:creationId xmlns:p14="http://schemas.microsoft.com/office/powerpoint/2010/main" xmlns="" val="9705790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56"/>
            <a:ext cx="8229600" cy="5404219"/>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1">
                <a:latin typeface="Century Gothic"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2572302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56"/>
            <a:ext cx="8229600" cy="5404219"/>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1">
                <a:latin typeface="Century Gothic"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9628979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1_Blank">
    <p:spTree>
      <p:nvGrpSpPr>
        <p:cNvPr id="1" name=""/>
        <p:cNvGrpSpPr/>
        <p:nvPr/>
      </p:nvGrpSpPr>
      <p:grpSpPr>
        <a:xfrm>
          <a:off x="0" y="0"/>
          <a:ext cx="0" cy="0"/>
          <a:chOff x="0" y="0"/>
          <a:chExt cx="0" cy="0"/>
        </a:xfrm>
      </p:grpSpPr>
      <p:sp>
        <p:nvSpPr>
          <p:cNvPr id="8" name="Text Placeholder 12"/>
          <p:cNvSpPr>
            <a:spLocks noGrp="1"/>
          </p:cNvSpPr>
          <p:nvPr>
            <p:ph type="body" sz="quarter" idx="13" hasCustomPrompt="1"/>
          </p:nvPr>
        </p:nvSpPr>
        <p:spPr>
          <a:xfrm>
            <a:off x="228600" y="0"/>
            <a:ext cx="7239000" cy="609600"/>
          </a:xfrm>
          <a:prstGeom prst="rect">
            <a:avLst/>
          </a:prstGeom>
        </p:spPr>
        <p:txBody>
          <a:bodyPr anchor="ctr"/>
          <a:lstStyle>
            <a:lvl1pPr marL="0" indent="0">
              <a:buNone/>
              <a:defRPr sz="2600" b="1" baseline="0">
                <a:solidFill>
                  <a:schemeClr val="bg1"/>
                </a:solidFill>
                <a:latin typeface="Century Gothic" pitchFamily="34" charset="0"/>
              </a:defRPr>
            </a:lvl1pPr>
          </a:lstStyle>
          <a:p>
            <a:pPr lvl="0"/>
            <a:r>
              <a:rPr lang="en-US" dirty="0" smtClean="0"/>
              <a:t>Slide Heading</a:t>
            </a:r>
            <a:endParaRPr lang="en-US" dirty="0"/>
          </a:p>
        </p:txBody>
      </p:sp>
    </p:spTree>
    <p:extLst>
      <p:ext uri="{BB962C8B-B14F-4D97-AF65-F5344CB8AC3E}">
        <p14:creationId xmlns:p14="http://schemas.microsoft.com/office/powerpoint/2010/main" xmlns="" val="20836251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56"/>
            <a:ext cx="8229600" cy="5404219"/>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1">
                <a:latin typeface="Century Gothic"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41241325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56"/>
            <a:ext cx="8229600" cy="5404219"/>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1">
                <a:latin typeface="Century Gothic"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16139948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56"/>
            <a:ext cx="8229600" cy="5404219"/>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1">
                <a:latin typeface="Century Gothic"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22334016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56"/>
            <a:ext cx="8229600" cy="5404219"/>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1">
                <a:latin typeface="Century Gothic"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19491654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56"/>
            <a:ext cx="8229600" cy="5404219"/>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1">
                <a:latin typeface="Century Gothic"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36042324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56"/>
            <a:ext cx="8229600" cy="5404219"/>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1">
                <a:latin typeface="Century Gothic"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20693000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56"/>
            <a:ext cx="8229600" cy="5404219"/>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1">
                <a:latin typeface="Century Gothic"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821494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56"/>
            <a:ext cx="8229600" cy="5404219"/>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1">
                <a:latin typeface="Century Gothic"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38900236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56"/>
            <a:ext cx="8229600" cy="5404219"/>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1">
                <a:latin typeface="Century Gothic"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25611556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77800" y="0"/>
            <a:ext cx="5664200" cy="63795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xmlns="" val="13755317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5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56"/>
            <a:ext cx="8229600" cy="5404219"/>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1">
                <a:latin typeface="Century Gothic"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132666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5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56"/>
            <a:ext cx="8229600" cy="5404219"/>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1">
                <a:latin typeface="Century Gothic"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37909803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5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56"/>
            <a:ext cx="8229600" cy="5404219"/>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1">
                <a:latin typeface="Century Gothic"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10681404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56"/>
            <a:ext cx="8229600" cy="5404219"/>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1">
                <a:latin typeface="Century Gothic"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39776475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5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56"/>
            <a:ext cx="8229600" cy="5404219"/>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1">
                <a:latin typeface="Century Gothic"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10927156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6_Custom Layout">
    <p:spTree>
      <p:nvGrpSpPr>
        <p:cNvPr id="1" name=""/>
        <p:cNvGrpSpPr/>
        <p:nvPr/>
      </p:nvGrpSpPr>
      <p:grpSpPr>
        <a:xfrm>
          <a:off x="0" y="0"/>
          <a:ext cx="0" cy="0"/>
          <a:chOff x="0" y="0"/>
          <a:chExt cx="0" cy="0"/>
        </a:xfrm>
      </p:grpSpPr>
      <p:sp>
        <p:nvSpPr>
          <p:cNvPr id="3" name="Rectangle 2"/>
          <p:cNvSpPr/>
          <p:nvPr userDrawn="1"/>
        </p:nvSpPr>
        <p:spPr>
          <a:xfrm>
            <a:off x="0" y="628650"/>
            <a:ext cx="9144000" cy="662490"/>
          </a:xfrm>
          <a:prstGeom prst="rect">
            <a:avLst/>
          </a:prstGeom>
          <a:solidFill>
            <a:srgbClr val="00A4E4"/>
          </a:solidFill>
          <a:ln>
            <a:solidFill>
              <a:srgbClr val="00A4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grpSp>
        <p:nvGrpSpPr>
          <p:cNvPr id="4" name="Group 3"/>
          <p:cNvGrpSpPr/>
          <p:nvPr userDrawn="1"/>
        </p:nvGrpSpPr>
        <p:grpSpPr>
          <a:xfrm flipH="1" flipV="1">
            <a:off x="0" y="1298657"/>
            <a:ext cx="9144000" cy="54864"/>
            <a:chOff x="0" y="832104"/>
            <a:chExt cx="9144000" cy="54864"/>
          </a:xfrm>
        </p:grpSpPr>
        <p:sp>
          <p:nvSpPr>
            <p:cNvPr id="5" name="Rectangle 4"/>
            <p:cNvSpPr/>
            <p:nvPr userDrawn="1"/>
          </p:nvSpPr>
          <p:spPr>
            <a:xfrm>
              <a:off x="4572000" y="832104"/>
              <a:ext cx="4572000" cy="54864"/>
            </a:xfrm>
            <a:prstGeom prst="rect">
              <a:avLst/>
            </a:prstGeom>
            <a:solidFill>
              <a:srgbClr val="0068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6" name="Rectangle 5"/>
            <p:cNvSpPr/>
            <p:nvPr userDrawn="1"/>
          </p:nvSpPr>
          <p:spPr>
            <a:xfrm>
              <a:off x="3310128" y="8321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 name="Rectangle 6"/>
            <p:cNvSpPr/>
            <p:nvPr userDrawn="1"/>
          </p:nvSpPr>
          <p:spPr>
            <a:xfrm>
              <a:off x="0" y="8321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sp>
        <p:nvSpPr>
          <p:cNvPr id="14" name="Text Placeholder 13"/>
          <p:cNvSpPr>
            <a:spLocks noGrp="1"/>
          </p:cNvSpPr>
          <p:nvPr>
            <p:ph type="body" sz="quarter" idx="10"/>
          </p:nvPr>
        </p:nvSpPr>
        <p:spPr>
          <a:xfrm>
            <a:off x="0" y="638175"/>
            <a:ext cx="9144000" cy="667721"/>
          </a:xfrm>
        </p:spPr>
        <p:txBody>
          <a:bodyPr anchor="ctr">
            <a:normAutofit/>
          </a:bodyPr>
          <a:lstStyle>
            <a:lvl1pPr algn="ctr">
              <a:buNone/>
              <a:defRPr sz="1800" b="1" i="1">
                <a:solidFill>
                  <a:schemeClr val="bg1"/>
                </a:solidFill>
                <a:effectLst>
                  <a:outerShdw blurRad="38100" dist="38100" dir="2700000" algn="tl">
                    <a:srgbClr val="000000">
                      <a:alpha val="43137"/>
                    </a:srgbClr>
                  </a:outerShdw>
                </a:effectLst>
              </a:defRPr>
            </a:lvl1pPr>
          </a:lstStyle>
          <a:p>
            <a:pPr lvl="0"/>
            <a:r>
              <a:rPr lang="en-US" smtClean="0"/>
              <a:t>Click to edit Master text styles</a:t>
            </a:r>
          </a:p>
        </p:txBody>
      </p:sp>
    </p:spTree>
    <p:extLst>
      <p:ext uri="{BB962C8B-B14F-4D97-AF65-F5344CB8AC3E}">
        <p14:creationId xmlns:p14="http://schemas.microsoft.com/office/powerpoint/2010/main" xmlns="" val="24522119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9_Custom Layout">
    <p:spTree>
      <p:nvGrpSpPr>
        <p:cNvPr id="1" name=""/>
        <p:cNvGrpSpPr/>
        <p:nvPr/>
      </p:nvGrpSpPr>
      <p:grpSpPr>
        <a:xfrm>
          <a:off x="0" y="0"/>
          <a:ext cx="0" cy="0"/>
          <a:chOff x="0" y="0"/>
          <a:chExt cx="0" cy="0"/>
        </a:xfrm>
      </p:grpSpPr>
      <p:sp>
        <p:nvSpPr>
          <p:cNvPr id="4" name="Rectangle 2"/>
          <p:cNvSpPr/>
          <p:nvPr userDrawn="1"/>
        </p:nvSpPr>
        <p:spPr>
          <a:xfrm>
            <a:off x="0" y="628650"/>
            <a:ext cx="9144000" cy="661988"/>
          </a:xfrm>
          <a:prstGeom prst="rect">
            <a:avLst/>
          </a:prstGeom>
          <a:solidFill>
            <a:srgbClr val="00A4E4"/>
          </a:solidFill>
          <a:ln>
            <a:solidFill>
              <a:srgbClr val="00A4E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grpSp>
        <p:nvGrpSpPr>
          <p:cNvPr id="5" name="Group 3"/>
          <p:cNvGrpSpPr>
            <a:grpSpLocks/>
          </p:cNvGrpSpPr>
          <p:nvPr userDrawn="1"/>
        </p:nvGrpSpPr>
        <p:grpSpPr bwMode="auto">
          <a:xfrm flipH="1" flipV="1">
            <a:off x="0" y="1298575"/>
            <a:ext cx="9144000" cy="55563"/>
            <a:chOff x="0" y="832104"/>
            <a:chExt cx="9144000" cy="54864"/>
          </a:xfrm>
        </p:grpSpPr>
        <p:sp>
          <p:nvSpPr>
            <p:cNvPr id="6" name="Rectangle 4"/>
            <p:cNvSpPr/>
            <p:nvPr userDrawn="1"/>
          </p:nvSpPr>
          <p:spPr>
            <a:xfrm>
              <a:off x="4572000" y="832104"/>
              <a:ext cx="4572000" cy="54864"/>
            </a:xfrm>
            <a:prstGeom prst="rect">
              <a:avLst/>
            </a:prstGeom>
            <a:solidFill>
              <a:srgbClr val="0068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7" name="Rectangle 5"/>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8" name="Rectangle 6"/>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3"/>
          <p:cNvSpPr>
            <a:spLocks noGrp="1"/>
          </p:cNvSpPr>
          <p:nvPr>
            <p:ph type="body" sz="quarter" idx="10"/>
          </p:nvPr>
        </p:nvSpPr>
        <p:spPr>
          <a:xfrm>
            <a:off x="0" y="638175"/>
            <a:ext cx="9144000" cy="667721"/>
          </a:xfrm>
        </p:spPr>
        <p:txBody>
          <a:bodyPr anchor="ctr">
            <a:normAutofit/>
          </a:bodyPr>
          <a:lstStyle>
            <a:lvl1pPr algn="ctr">
              <a:buNone/>
              <a:defRPr sz="1800" b="1" i="1">
                <a:solidFill>
                  <a:schemeClr val="bg1"/>
                </a:solidFill>
                <a:effectLst>
                  <a:outerShdw blurRad="38100" dist="38100" dir="2700000" algn="tl">
                    <a:srgbClr val="000000">
                      <a:alpha val="43137"/>
                    </a:srgbClr>
                  </a:outerShdw>
                </a:effectLst>
              </a:defRPr>
            </a:lvl1pPr>
          </a:lstStyle>
          <a:p>
            <a:pPr lvl="0"/>
            <a:r>
              <a:rPr lang="en-US" smtClean="0"/>
              <a:t>Click to edit Master text styles</a:t>
            </a:r>
          </a:p>
        </p:txBody>
      </p:sp>
    </p:spTree>
    <p:extLst>
      <p:ext uri="{BB962C8B-B14F-4D97-AF65-F5344CB8AC3E}">
        <p14:creationId xmlns:p14="http://schemas.microsoft.com/office/powerpoint/2010/main" xmlns="" val="16499424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28" name="Picture 27" descr="13823.jpg"/>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12299" y="948269"/>
            <a:ext cx="9178000" cy="4189846"/>
          </a:xfrm>
          <a:prstGeom prst="rect">
            <a:avLst/>
          </a:prstGeom>
        </p:spPr>
      </p:pic>
      <p:sp>
        <p:nvSpPr>
          <p:cNvPr id="21" name="Rectangle 20"/>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 name="Rectangle 7"/>
          <p:cNvSpPr/>
          <p:nvPr userDrawn="1"/>
        </p:nvSpPr>
        <p:spPr>
          <a:xfrm>
            <a:off x="0" y="6455664"/>
            <a:ext cx="9144000" cy="40233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 name="Rectangle 6"/>
          <p:cNvSpPr/>
          <p:nvPr userDrawn="1"/>
        </p:nvSpPr>
        <p:spPr>
          <a:xfrm flipH="1">
            <a:off x="0" y="5093208"/>
            <a:ext cx="4572000" cy="136245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9" name="Rectangle 8"/>
          <p:cNvSpPr/>
          <p:nvPr userDrawn="1"/>
        </p:nvSpPr>
        <p:spPr>
          <a:xfrm flipH="1">
            <a:off x="4572000" y="5093208"/>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 name="Rectangle 9"/>
          <p:cNvSpPr/>
          <p:nvPr userDrawn="1"/>
        </p:nvSpPr>
        <p:spPr>
          <a:xfrm flipH="1">
            <a:off x="5833872" y="5093208"/>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userDrawn="1">
            <p:ph type="ctrTitle" hasCustomPrompt="1"/>
          </p:nvPr>
        </p:nvSpPr>
        <p:spPr>
          <a:xfrm>
            <a:off x="202680" y="147797"/>
            <a:ext cx="5626620" cy="603505"/>
          </a:xfrm>
          <a:prstGeom prst="rect">
            <a:avLst/>
          </a:prstGeom>
        </p:spPr>
        <p:txBody>
          <a:bodyPr lIns="0" rIns="0" anchor="ctr" anchorCtr="0">
            <a:normAutofit/>
          </a:bodyPr>
          <a:lstStyle>
            <a:lvl1pPr algn="l">
              <a:defRPr sz="1600">
                <a:solidFill>
                  <a:srgbClr val="FFFFFF"/>
                </a:solidFill>
                <a:latin typeface="+mj-lt"/>
                <a:cs typeface="Arial Narrow"/>
              </a:defRPr>
            </a:lvl1pPr>
          </a:lstStyle>
          <a:p>
            <a:r>
              <a:rPr lang="en-US" dirty="0" smtClean="0"/>
              <a:t>PROGRAM NAME (CAPS)</a:t>
            </a:r>
            <a:endParaRPr lang="en-US" dirty="0"/>
          </a:p>
        </p:txBody>
      </p:sp>
      <p:sp>
        <p:nvSpPr>
          <p:cNvPr id="3" name="Subtitle 2"/>
          <p:cNvSpPr>
            <a:spLocks noGrp="1"/>
          </p:cNvSpPr>
          <p:nvPr userDrawn="1">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j-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j-lt"/>
                <a:cs typeface="Arial"/>
              </a:defRPr>
            </a:lvl1pPr>
          </a:lstStyle>
          <a:p>
            <a:pPr lvl="0"/>
            <a:r>
              <a:rPr lang="en-US" noProof="0" dirty="0" smtClean="0"/>
              <a:t>Presenter </a:t>
            </a:r>
            <a:r>
              <a:rPr lang="en-US" noProof="0" dirty="0" err="1" smtClean="0"/>
              <a:t>Name(s</a:t>
            </a:r>
            <a:r>
              <a:rPr lang="en-US" noProof="0" dirty="0" smtClean="0"/>
              <a:t>)</a:t>
            </a:r>
          </a:p>
        </p:txBody>
      </p:sp>
      <p:sp>
        <p:nvSpPr>
          <p:cNvPr id="24" name="Text Placeholder 22"/>
          <p:cNvSpPr>
            <a:spLocks noGrp="1"/>
          </p:cNvSpPr>
          <p:nvPr userDrawn="1">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Narrow"/>
              </a:defRPr>
            </a:lvl1pPr>
          </a:lstStyle>
          <a:p>
            <a:pPr lvl="0"/>
            <a:r>
              <a:rPr lang="en-US" noProof="0" smtClean="0"/>
              <a:t>Click to edit Master text styles</a:t>
            </a:r>
          </a:p>
        </p:txBody>
      </p:sp>
      <p:sp>
        <p:nvSpPr>
          <p:cNvPr id="19" name="Text Placeholder 18"/>
          <p:cNvSpPr>
            <a:spLocks noGrp="1"/>
          </p:cNvSpPr>
          <p:nvPr userDrawn="1">
            <p:ph type="body" sz="quarter" idx="13" hasCustomPrompt="1"/>
          </p:nvPr>
        </p:nvSpPr>
        <p:spPr>
          <a:xfrm>
            <a:off x="168100" y="5672913"/>
            <a:ext cx="1390650" cy="288687"/>
          </a:xfrm>
        </p:spPr>
        <p:txBody>
          <a:bodyPr>
            <a:normAutofit/>
          </a:bodyPr>
          <a:lstStyle>
            <a:lvl1pPr>
              <a:buNone/>
              <a:defRPr sz="1200">
                <a:solidFill>
                  <a:schemeClr val="bg1"/>
                </a:solidFill>
                <a:latin typeface="+mn-lt"/>
              </a:defRPr>
            </a:lvl1pPr>
            <a:lvl5pPr>
              <a:defRPr/>
            </a:lvl5pPr>
          </a:lstStyle>
          <a:p>
            <a:pPr lvl="0"/>
            <a:r>
              <a:rPr lang="en-US" dirty="0" smtClean="0"/>
              <a:t>Date</a:t>
            </a:r>
            <a:endParaRPr lang="en-US" dirty="0"/>
          </a:p>
        </p:txBody>
      </p:sp>
      <p:grpSp>
        <p:nvGrpSpPr>
          <p:cNvPr id="22" name="Group 21"/>
          <p:cNvGrpSpPr/>
          <p:nvPr userDrawn="1"/>
        </p:nvGrpSpPr>
        <p:grpSpPr>
          <a:xfrm flipH="1" flipV="1">
            <a:off x="0" y="921004"/>
            <a:ext cx="9144000" cy="54864"/>
            <a:chOff x="0" y="832104"/>
            <a:chExt cx="9144000" cy="54864"/>
          </a:xfrm>
        </p:grpSpPr>
        <p:sp>
          <p:nvSpPr>
            <p:cNvPr id="23"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5" name="Rectangle 24"/>
            <p:cNvSpPr/>
            <p:nvPr userDrawn="1"/>
          </p:nvSpPr>
          <p:spPr>
            <a:xfrm>
              <a:off x="3310128" y="8321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6" name="Rectangle 25"/>
            <p:cNvSpPr/>
            <p:nvPr userDrawn="1"/>
          </p:nvSpPr>
          <p:spPr>
            <a:xfrm>
              <a:off x="0" y="8321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pic>
        <p:nvPicPr>
          <p:cNvPr id="27" name="Picture 26" descr="doe_logo_ppt.png"/>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6121400" y="276225"/>
            <a:ext cx="2743200" cy="412750"/>
          </a:xfrm>
          <a:prstGeom prst="rect">
            <a:avLst/>
          </a:prstGeom>
        </p:spPr>
      </p:pic>
    </p:spTree>
    <p:extLst>
      <p:ext uri="{BB962C8B-B14F-4D97-AF65-F5344CB8AC3E}">
        <p14:creationId xmlns:p14="http://schemas.microsoft.com/office/powerpoint/2010/main" xmlns="" val="3412337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Rectangle 2"/>
          <p:cNvSpPr/>
          <p:nvPr userDrawn="1"/>
        </p:nvSpPr>
        <p:spPr>
          <a:xfrm>
            <a:off x="0" y="628650"/>
            <a:ext cx="9144000" cy="662490"/>
          </a:xfrm>
          <a:prstGeom prst="rect">
            <a:avLst/>
          </a:prstGeom>
          <a:solidFill>
            <a:srgbClr val="00A4E4"/>
          </a:solidFill>
          <a:ln>
            <a:solidFill>
              <a:srgbClr val="00A4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grpSp>
        <p:nvGrpSpPr>
          <p:cNvPr id="4" name="Group 3"/>
          <p:cNvGrpSpPr/>
          <p:nvPr userDrawn="1"/>
        </p:nvGrpSpPr>
        <p:grpSpPr>
          <a:xfrm flipH="1" flipV="1">
            <a:off x="0" y="1298657"/>
            <a:ext cx="9144000" cy="54864"/>
            <a:chOff x="0" y="832104"/>
            <a:chExt cx="9144000" cy="54864"/>
          </a:xfrm>
        </p:grpSpPr>
        <p:sp>
          <p:nvSpPr>
            <p:cNvPr id="5" name="Rectangle 4"/>
            <p:cNvSpPr/>
            <p:nvPr userDrawn="1"/>
          </p:nvSpPr>
          <p:spPr>
            <a:xfrm>
              <a:off x="4572000" y="832104"/>
              <a:ext cx="4572000" cy="54864"/>
            </a:xfrm>
            <a:prstGeom prst="rect">
              <a:avLst/>
            </a:prstGeom>
            <a:solidFill>
              <a:srgbClr val="0068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userDrawn="1"/>
          </p:nvSpPr>
          <p:spPr>
            <a:xfrm>
              <a:off x="3310128" y="8321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userDrawn="1"/>
          </p:nvSpPr>
          <p:spPr>
            <a:xfrm>
              <a:off x="0" y="8321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14" name="Text Placeholder 13"/>
          <p:cNvSpPr>
            <a:spLocks noGrp="1"/>
          </p:cNvSpPr>
          <p:nvPr>
            <p:ph type="body" sz="quarter" idx="10"/>
          </p:nvPr>
        </p:nvSpPr>
        <p:spPr>
          <a:xfrm>
            <a:off x="0" y="638175"/>
            <a:ext cx="9144000" cy="667721"/>
          </a:xfrm>
        </p:spPr>
        <p:txBody>
          <a:bodyPr anchor="ctr">
            <a:normAutofit/>
          </a:bodyPr>
          <a:lstStyle>
            <a:lvl1pPr algn="ctr">
              <a:buNone/>
              <a:defRPr sz="1800" b="1" i="1">
                <a:solidFill>
                  <a:schemeClr val="bg1"/>
                </a:solidFill>
                <a:effectLst>
                  <a:outerShdw blurRad="38100" dist="38100" dir="2700000" algn="tl">
                    <a:srgbClr val="000000">
                      <a:alpha val="43137"/>
                    </a:srgbClr>
                  </a:outerShdw>
                </a:effectLst>
              </a:defRPr>
            </a:lvl1pPr>
          </a:lstStyle>
          <a:p>
            <a:pPr lvl="0"/>
            <a:r>
              <a:rPr lang="en-US" smtClean="0"/>
              <a:t>Click to edit Master text styles</a:t>
            </a:r>
          </a:p>
        </p:txBody>
      </p:sp>
    </p:spTree>
    <p:extLst>
      <p:ext uri="{BB962C8B-B14F-4D97-AF65-F5344CB8AC3E}">
        <p14:creationId xmlns:p14="http://schemas.microsoft.com/office/powerpoint/2010/main" xmlns="" val="14713834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8" name="Text Placeholder 12"/>
          <p:cNvSpPr>
            <a:spLocks noGrp="1"/>
          </p:cNvSpPr>
          <p:nvPr>
            <p:ph type="body" sz="quarter" idx="13"/>
          </p:nvPr>
        </p:nvSpPr>
        <p:spPr>
          <a:xfrm>
            <a:off x="228600" y="0"/>
            <a:ext cx="7239000" cy="609600"/>
          </a:xfrm>
          <a:prstGeom prst="rect">
            <a:avLst/>
          </a:prstGeom>
        </p:spPr>
        <p:txBody>
          <a:bodyPr anchor="ctr"/>
          <a:lstStyle>
            <a:lvl1pPr>
              <a:buNone/>
              <a:defRPr sz="2600" b="1" baseline="0">
                <a:solidFill>
                  <a:schemeClr val="bg1"/>
                </a:solidFill>
                <a:latin typeface="Century Gothic" pitchFamily="34" charset="0"/>
              </a:defRPr>
            </a:lvl1pPr>
          </a:lstStyle>
          <a:p>
            <a:pPr lvl="0"/>
            <a:r>
              <a:rPr lang="en-US" smtClean="0"/>
              <a:t>Click to edit Master text styles</a:t>
            </a:r>
          </a:p>
        </p:txBody>
      </p:sp>
      <p:sp>
        <p:nvSpPr>
          <p:cNvPr id="11" name="Text Placeholder 10"/>
          <p:cNvSpPr>
            <a:spLocks noGrp="1"/>
          </p:cNvSpPr>
          <p:nvPr>
            <p:ph type="body" sz="quarter" idx="14"/>
          </p:nvPr>
        </p:nvSpPr>
        <p:spPr>
          <a:xfrm>
            <a:off x="0" y="609600"/>
            <a:ext cx="9144000" cy="685800"/>
          </a:xfrm>
          <a:prstGeom prst="rect">
            <a:avLst/>
          </a:prstGeom>
          <a:solidFill>
            <a:schemeClr val="accent1">
              <a:lumMod val="60000"/>
              <a:lumOff val="40000"/>
            </a:schemeClr>
          </a:solidFill>
        </p:spPr>
        <p:txBody>
          <a:bodyPr anchor="ctr"/>
          <a:lstStyle>
            <a:lvl1pPr algn="ctr">
              <a:buNone/>
              <a:defRPr sz="2000" b="1" i="1" baseline="0">
                <a:solidFill>
                  <a:schemeClr val="bg1"/>
                </a:solidFill>
                <a:effectLst>
                  <a:outerShdw blurRad="38100" dist="38100" dir="2700000" algn="tl">
                    <a:srgbClr val="000000">
                      <a:alpha val="43137"/>
                    </a:srgbClr>
                  </a:outerShdw>
                </a:effectLst>
              </a:defRPr>
            </a:lvl1pPr>
          </a:lstStyle>
          <a:p>
            <a:pPr lvl="0"/>
            <a:r>
              <a:rPr lang="en-US" smtClean="0"/>
              <a:t>Click to edit Master text styles</a:t>
            </a:r>
          </a:p>
        </p:txBody>
      </p:sp>
      <p:sp>
        <p:nvSpPr>
          <p:cNvPr id="4" name="Date Placeholder 3"/>
          <p:cNvSpPr>
            <a:spLocks noGrp="1"/>
          </p:cNvSpPr>
          <p:nvPr>
            <p:ph type="dt" sz="half" idx="15"/>
          </p:nvPr>
        </p:nvSpPr>
        <p:spPr>
          <a:xfrm>
            <a:off x="457200" y="6356350"/>
            <a:ext cx="2133600" cy="365125"/>
          </a:xfrm>
          <a:prstGeom prst="rect">
            <a:avLst/>
          </a:prstGeom>
        </p:spPr>
        <p:txBody>
          <a:bodyPr/>
          <a:lstStyle>
            <a:lvl1pPr fontAlgn="auto">
              <a:spcBef>
                <a:spcPts val="0"/>
              </a:spcBef>
              <a:spcAft>
                <a:spcPts val="0"/>
              </a:spcAft>
              <a:defRPr>
                <a:solidFill>
                  <a:prstClr val="black">
                    <a:tint val="75000"/>
                  </a:prstClr>
                </a:solidFill>
                <a:latin typeface="+mn-lt"/>
              </a:defRPr>
            </a:lvl1pPr>
          </a:lstStyle>
          <a:p>
            <a:pPr>
              <a:defRPr/>
            </a:pPr>
            <a:fld id="{74918747-46E7-4E67-A38E-DB8BE2058981}" type="datetime1">
              <a:rPr lang="en-US"/>
              <a:pPr>
                <a:defRPr/>
              </a:pPr>
              <a:t>10/17/2015</a:t>
            </a:fld>
            <a:endParaRPr lang="en-US"/>
          </a:p>
        </p:txBody>
      </p:sp>
      <p:sp>
        <p:nvSpPr>
          <p:cNvPr id="5" name="Footer Placeholder 4"/>
          <p:cNvSpPr>
            <a:spLocks noGrp="1"/>
          </p:cNvSpPr>
          <p:nvPr>
            <p:ph type="ftr" sz="quarter" idx="16"/>
          </p:nvPr>
        </p:nvSpPr>
        <p:spPr>
          <a:xfrm>
            <a:off x="3124200" y="6356350"/>
            <a:ext cx="2895600" cy="365125"/>
          </a:xfrm>
          <a:prstGeom prst="rect">
            <a:avLst/>
          </a:prstGeom>
        </p:spPr>
        <p:txBody>
          <a:bodyPr/>
          <a:lstStyle>
            <a:lvl1pPr fontAlgn="auto">
              <a:spcBef>
                <a:spcPts val="0"/>
              </a:spcBef>
              <a:spcAft>
                <a:spcPts val="0"/>
              </a:spcAft>
              <a:defRPr>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17"/>
          </p:nvPr>
        </p:nvSpPr>
        <p:spPr>
          <a:xfrm>
            <a:off x="6934200" y="6492875"/>
            <a:ext cx="2133600" cy="365125"/>
          </a:xfrm>
          <a:prstGeom prst="rect">
            <a:avLst/>
          </a:prstGeom>
        </p:spPr>
        <p:txBody>
          <a:bodyPr/>
          <a:lstStyle>
            <a:lvl1pPr fontAlgn="auto">
              <a:spcBef>
                <a:spcPts val="0"/>
              </a:spcBef>
              <a:spcAft>
                <a:spcPts val="0"/>
              </a:spcAft>
              <a:defRPr>
                <a:solidFill>
                  <a:prstClr val="black">
                    <a:tint val="75000"/>
                  </a:prstClr>
                </a:solidFill>
                <a:latin typeface="+mn-lt"/>
              </a:defRPr>
            </a:lvl1pPr>
          </a:lstStyle>
          <a:p>
            <a:pPr>
              <a:defRPr/>
            </a:pPr>
            <a:fld id="{E0F09B07-B4D0-4BF2-A431-DF46B71683EA}" type="slidenum">
              <a:rPr lang="en-US"/>
              <a:pPr>
                <a:defRPr/>
              </a:pPr>
              <a:t>&lt;#&gt;</a:t>
            </a:fld>
            <a:endParaRPr lang="en-US"/>
          </a:p>
        </p:txBody>
      </p:sp>
    </p:spTree>
    <p:extLst>
      <p:ext uri="{BB962C8B-B14F-4D97-AF65-F5344CB8AC3E}">
        <p14:creationId xmlns:p14="http://schemas.microsoft.com/office/powerpoint/2010/main" xmlns="" val="11497868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56"/>
            <a:ext cx="8229600" cy="5404219"/>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1">
                <a:latin typeface="Century Gothic"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19974817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8" name="Text Placeholder 12"/>
          <p:cNvSpPr>
            <a:spLocks noGrp="1"/>
          </p:cNvSpPr>
          <p:nvPr>
            <p:ph type="body" sz="quarter" idx="13" hasCustomPrompt="1"/>
          </p:nvPr>
        </p:nvSpPr>
        <p:spPr>
          <a:xfrm>
            <a:off x="0" y="0"/>
            <a:ext cx="7467600" cy="609600"/>
          </a:xfrm>
          <a:prstGeom prst="rect">
            <a:avLst/>
          </a:prstGeom>
        </p:spPr>
        <p:txBody>
          <a:bodyPr anchor="ctr"/>
          <a:lstStyle>
            <a:lvl1pPr>
              <a:spcBef>
                <a:spcPts val="0"/>
              </a:spcBef>
              <a:buNone/>
              <a:defRPr sz="2400" b="1" baseline="0">
                <a:solidFill>
                  <a:schemeClr val="bg1"/>
                </a:solidFill>
                <a:latin typeface="+mj-lt"/>
              </a:defRPr>
            </a:lvl1pPr>
          </a:lstStyle>
          <a:p>
            <a:pPr lvl="0"/>
            <a:r>
              <a:rPr lang="en-US" dirty="0" smtClean="0"/>
              <a:t>Slide Heading</a:t>
            </a:r>
            <a:endParaRPr lang="en-US" dirty="0"/>
          </a:p>
        </p:txBody>
      </p:sp>
    </p:spTree>
    <p:extLst>
      <p:ext uri="{BB962C8B-B14F-4D97-AF65-F5344CB8AC3E}">
        <p14:creationId xmlns:p14="http://schemas.microsoft.com/office/powerpoint/2010/main" xmlns="" val="12813655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56"/>
            <a:ext cx="8229600" cy="5404219"/>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1">
                <a:latin typeface="Century Gothic"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39200110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56"/>
            <a:ext cx="8229600" cy="5404219"/>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1">
                <a:latin typeface="Century Gothic"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27435816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56"/>
            <a:ext cx="8229600" cy="5404219"/>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1">
                <a:latin typeface="Century Gothic"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1200205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56"/>
            <a:ext cx="8229600" cy="5404219"/>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1">
                <a:latin typeface="Century Gothic"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18458667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56"/>
            <a:ext cx="8229600" cy="5404219"/>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1">
                <a:latin typeface="Century Gothic"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42597390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56"/>
            <a:ext cx="8229600" cy="5404219"/>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1">
                <a:latin typeface="Century Gothic"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6867550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56"/>
            <a:ext cx="8229600" cy="5404219"/>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1">
                <a:latin typeface="Century Gothic"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2735629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ulleted text &amp;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192088" y="819150"/>
            <a:ext cx="8731250" cy="5524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9146479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1_Custom Layout">
    <p:spTree>
      <p:nvGrpSpPr>
        <p:cNvPr id="1" name=""/>
        <p:cNvGrpSpPr/>
        <p:nvPr/>
      </p:nvGrpSpPr>
      <p:grpSpPr>
        <a:xfrm>
          <a:off x="0" y="0"/>
          <a:ext cx="0" cy="0"/>
          <a:chOff x="0" y="0"/>
          <a:chExt cx="0" cy="0"/>
        </a:xfrm>
      </p:grpSpPr>
      <p:sp>
        <p:nvSpPr>
          <p:cNvPr id="4" name="Rectangle 2"/>
          <p:cNvSpPr/>
          <p:nvPr userDrawn="1"/>
        </p:nvSpPr>
        <p:spPr>
          <a:xfrm>
            <a:off x="0" y="628650"/>
            <a:ext cx="9144000" cy="661988"/>
          </a:xfrm>
          <a:prstGeom prst="rect">
            <a:avLst/>
          </a:prstGeom>
          <a:solidFill>
            <a:srgbClr val="00A4E4"/>
          </a:solidFill>
          <a:ln>
            <a:solidFill>
              <a:srgbClr val="00A4E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grpSp>
        <p:nvGrpSpPr>
          <p:cNvPr id="5" name="Group 3"/>
          <p:cNvGrpSpPr>
            <a:grpSpLocks/>
          </p:cNvGrpSpPr>
          <p:nvPr userDrawn="1"/>
        </p:nvGrpSpPr>
        <p:grpSpPr bwMode="auto">
          <a:xfrm flipH="1" flipV="1">
            <a:off x="0" y="1298575"/>
            <a:ext cx="9144000" cy="55563"/>
            <a:chOff x="0" y="832104"/>
            <a:chExt cx="9144000" cy="54864"/>
          </a:xfrm>
        </p:grpSpPr>
        <p:sp>
          <p:nvSpPr>
            <p:cNvPr id="6" name="Rectangle 4"/>
            <p:cNvSpPr/>
            <p:nvPr userDrawn="1"/>
          </p:nvSpPr>
          <p:spPr>
            <a:xfrm>
              <a:off x="4572000" y="832104"/>
              <a:ext cx="4572000" cy="54864"/>
            </a:xfrm>
            <a:prstGeom prst="rect">
              <a:avLst/>
            </a:prstGeom>
            <a:solidFill>
              <a:srgbClr val="0068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7" name="Rectangle 5"/>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8" name="Rectangle 6"/>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3"/>
          <p:cNvSpPr>
            <a:spLocks noGrp="1"/>
          </p:cNvSpPr>
          <p:nvPr>
            <p:ph type="body" sz="quarter" idx="10"/>
          </p:nvPr>
        </p:nvSpPr>
        <p:spPr>
          <a:xfrm>
            <a:off x="0" y="638175"/>
            <a:ext cx="9144000" cy="667721"/>
          </a:xfrm>
        </p:spPr>
        <p:txBody>
          <a:bodyPr anchor="ctr">
            <a:normAutofit/>
          </a:bodyPr>
          <a:lstStyle>
            <a:lvl1pPr algn="ctr">
              <a:buNone/>
              <a:defRPr sz="1800" b="1" i="1">
                <a:solidFill>
                  <a:schemeClr val="bg1"/>
                </a:solidFill>
                <a:effectLst>
                  <a:outerShdw blurRad="38100" dist="38100" dir="2700000" algn="tl">
                    <a:srgbClr val="000000">
                      <a:alpha val="43137"/>
                    </a:srgbClr>
                  </a:outerShdw>
                </a:effectLst>
              </a:defRPr>
            </a:lvl1pPr>
          </a:lstStyle>
          <a:p>
            <a:pPr lvl="0"/>
            <a:r>
              <a:rPr lang="en-US" smtClean="0"/>
              <a:t>Click to edit Master text styles</a:t>
            </a:r>
          </a:p>
        </p:txBody>
      </p:sp>
    </p:spTree>
    <p:extLst>
      <p:ext uri="{BB962C8B-B14F-4D97-AF65-F5344CB8AC3E}">
        <p14:creationId xmlns:p14="http://schemas.microsoft.com/office/powerpoint/2010/main" xmlns="" val="28744490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56"/>
            <a:ext cx="8229600" cy="5404219"/>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1">
                <a:latin typeface="Century Gothic"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11477668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3"/>
          <p:cNvSpPr>
            <a:spLocks noGrp="1"/>
          </p:cNvSpPr>
          <p:nvPr>
            <p:ph type="body" sz="quarter" idx="10"/>
          </p:nvPr>
        </p:nvSpPr>
        <p:spPr>
          <a:xfrm>
            <a:off x="0" y="638175"/>
            <a:ext cx="9144000" cy="667721"/>
          </a:xfrm>
          <a:ln>
            <a:noFill/>
          </a:ln>
        </p:spPr>
        <p:txBody>
          <a:bodyPr anchor="ctr">
            <a:normAutofit/>
          </a:bodyPr>
          <a:lstStyle>
            <a:lvl1pPr algn="ctr">
              <a:buNone/>
              <a:defRPr sz="1800" b="1" i="1">
                <a:solidFill>
                  <a:schemeClr val="accent4"/>
                </a:solidFill>
                <a:effectLst/>
              </a:defRPr>
            </a:lvl1pPr>
          </a:lstStyle>
          <a:p>
            <a:pPr lvl="0"/>
            <a:r>
              <a:rPr lang="en-US" smtClean="0"/>
              <a:t>Click to edit Master text styles</a:t>
            </a:r>
          </a:p>
        </p:txBody>
      </p:sp>
    </p:spTree>
    <p:extLst>
      <p:ext uri="{BB962C8B-B14F-4D97-AF65-F5344CB8AC3E}">
        <p14:creationId xmlns:p14="http://schemas.microsoft.com/office/powerpoint/2010/main" xmlns="" val="10376723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63256"/>
            <a:ext cx="4038600" cy="5404219"/>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063256"/>
            <a:ext cx="4038600" cy="5404219"/>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lvl1pPr>
              <a:defRPr b="1">
                <a:latin typeface="Century Gothic"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11841254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14475"/>
            <a:ext cx="4038600" cy="49530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14475"/>
            <a:ext cx="4038600" cy="49530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lvl1pPr>
              <a:defRPr b="1">
                <a:latin typeface="Century Gothic" pitchFamily="34" charset="0"/>
              </a:defRPr>
            </a:lvl1pPr>
          </a:lstStyle>
          <a:p>
            <a:r>
              <a:rPr lang="en-US" smtClean="0"/>
              <a:t>Click to edit Master title style</a:t>
            </a:r>
            <a:endParaRPr lang="en-US" dirty="0"/>
          </a:p>
        </p:txBody>
      </p:sp>
      <p:grpSp>
        <p:nvGrpSpPr>
          <p:cNvPr id="7" name="Group 6"/>
          <p:cNvGrpSpPr/>
          <p:nvPr userDrawn="1"/>
        </p:nvGrpSpPr>
        <p:grpSpPr>
          <a:xfrm flipH="1" flipV="1">
            <a:off x="0" y="1298657"/>
            <a:ext cx="9144000" cy="54864"/>
            <a:chOff x="0" y="832104"/>
            <a:chExt cx="9144000" cy="54864"/>
          </a:xfrm>
        </p:grpSpPr>
        <p:sp>
          <p:nvSpPr>
            <p:cNvPr id="8" name="Rectangle 7"/>
            <p:cNvSpPr/>
            <p:nvPr userDrawn="1"/>
          </p:nvSpPr>
          <p:spPr>
            <a:xfrm>
              <a:off x="4572000" y="832104"/>
              <a:ext cx="4572000" cy="54864"/>
            </a:xfrm>
            <a:prstGeom prst="rect">
              <a:avLst/>
            </a:prstGeom>
            <a:solidFill>
              <a:srgbClr val="0068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9" name="Rectangle 8"/>
            <p:cNvSpPr/>
            <p:nvPr userDrawn="1"/>
          </p:nvSpPr>
          <p:spPr>
            <a:xfrm>
              <a:off x="3310128" y="8321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 name="Rectangle 9"/>
            <p:cNvSpPr/>
            <p:nvPr userDrawn="1"/>
          </p:nvSpPr>
          <p:spPr>
            <a:xfrm>
              <a:off x="0" y="8321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sp>
        <p:nvSpPr>
          <p:cNvPr id="13" name="TextBox 12"/>
          <p:cNvSpPr txBox="1"/>
          <p:nvPr userDrawn="1"/>
        </p:nvSpPr>
        <p:spPr>
          <a:xfrm>
            <a:off x="0" y="619125"/>
            <a:ext cx="9144000" cy="685800"/>
          </a:xfrm>
          <a:prstGeom prst="rect">
            <a:avLst/>
          </a:prstGeom>
        </p:spPr>
        <p:txBody>
          <a:bodyPr vert="horz" wrap="square" lIns="91440" tIns="45720" rIns="91440" bIns="45720" rtlCol="0" anchor="ctr">
            <a:normAutofit/>
          </a:bodyPr>
          <a:lstStyle/>
          <a:p>
            <a:pPr algn="ctr" defTabSz="457200">
              <a:spcBef>
                <a:spcPct val="20000"/>
              </a:spcBef>
              <a:buFont typeface="Arial"/>
              <a:buNone/>
            </a:pPr>
            <a:endParaRPr lang="en-US" b="1" i="1" dirty="0">
              <a:solidFill>
                <a:srgbClr val="FFFFFF"/>
              </a:solidFill>
              <a:effectLst>
                <a:outerShdw blurRad="38100" dist="38100" dir="2700000" algn="tl">
                  <a:srgbClr val="000000">
                    <a:alpha val="43137"/>
                  </a:srgbClr>
                </a:outerShdw>
              </a:effectLst>
              <a:cs typeface="Arial Narrow"/>
            </a:endParaRPr>
          </a:p>
        </p:txBody>
      </p:sp>
      <p:sp>
        <p:nvSpPr>
          <p:cNvPr id="15" name="Text Placeholder 14"/>
          <p:cNvSpPr>
            <a:spLocks noGrp="1"/>
          </p:cNvSpPr>
          <p:nvPr>
            <p:ph type="body" sz="quarter" idx="10"/>
          </p:nvPr>
        </p:nvSpPr>
        <p:spPr>
          <a:xfrm>
            <a:off x="0" y="638175"/>
            <a:ext cx="9144000" cy="657225"/>
          </a:xfrm>
          <a:solidFill>
            <a:schemeClr val="accent3"/>
          </a:solidFill>
        </p:spPr>
        <p:txBody>
          <a:bodyPr anchor="ctr">
            <a:normAutofit/>
          </a:bodyPr>
          <a:lstStyle>
            <a:lvl1pPr algn="ctr">
              <a:buNone/>
              <a:defRPr sz="1800" b="1" i="1">
                <a:solidFill>
                  <a:schemeClr val="bg1"/>
                </a:solidFill>
                <a:effectLst>
                  <a:outerShdw blurRad="38100" dist="38100" dir="2700000" algn="tl">
                    <a:srgbClr val="000000">
                      <a:alpha val="43137"/>
                    </a:srgbClr>
                  </a:outerShdw>
                </a:effectLst>
              </a:defRPr>
            </a:lvl1pPr>
          </a:lstStyle>
          <a:p>
            <a:pPr lvl="0"/>
            <a:r>
              <a:rPr lang="en-US" smtClean="0"/>
              <a:t>Click to edit Master text styles</a:t>
            </a:r>
          </a:p>
        </p:txBody>
      </p:sp>
    </p:spTree>
    <p:extLst>
      <p:ext uri="{BB962C8B-B14F-4D97-AF65-F5344CB8AC3E}">
        <p14:creationId xmlns:p14="http://schemas.microsoft.com/office/powerpoint/2010/main" xmlns="" val="14507908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76841"/>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07535"/>
            <a:ext cx="4040188" cy="465994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976841"/>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07535"/>
            <a:ext cx="4041775" cy="465994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7306983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105786"/>
            <a:ext cx="5111750" cy="5418839"/>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793686"/>
            <a:ext cx="3008313" cy="4676341"/>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7548438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7693255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Rectangle 2"/>
          <p:cNvSpPr/>
          <p:nvPr userDrawn="1"/>
        </p:nvSpPr>
        <p:spPr>
          <a:xfrm>
            <a:off x="0" y="6455664"/>
            <a:ext cx="9144000" cy="40233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4" name="Rectangle 3"/>
          <p:cNvSpPr/>
          <p:nvPr userDrawn="1"/>
        </p:nvSpPr>
        <p:spPr>
          <a:xfrm flipH="1">
            <a:off x="0" y="5093208"/>
            <a:ext cx="4572000" cy="136245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5" name="Rectangle 4"/>
          <p:cNvSpPr/>
          <p:nvPr userDrawn="1"/>
        </p:nvSpPr>
        <p:spPr>
          <a:xfrm flipH="1">
            <a:off x="4572000" y="5093208"/>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6" name="Rectangle 5"/>
          <p:cNvSpPr/>
          <p:nvPr userDrawn="1"/>
        </p:nvSpPr>
        <p:spPr>
          <a:xfrm flipH="1">
            <a:off x="5833872" y="5093208"/>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xmlns="" val="2554756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38_Custom Layout">
    <p:spTree>
      <p:nvGrpSpPr>
        <p:cNvPr id="1" name=""/>
        <p:cNvGrpSpPr/>
        <p:nvPr/>
      </p:nvGrpSpPr>
      <p:grpSpPr>
        <a:xfrm>
          <a:off x="0" y="0"/>
          <a:ext cx="0" cy="0"/>
          <a:chOff x="0" y="0"/>
          <a:chExt cx="0" cy="0"/>
        </a:xfrm>
      </p:grpSpPr>
      <p:sp>
        <p:nvSpPr>
          <p:cNvPr id="3" name="Rectangle 2"/>
          <p:cNvSpPr/>
          <p:nvPr userDrawn="1"/>
        </p:nvSpPr>
        <p:spPr>
          <a:xfrm>
            <a:off x="0" y="628650"/>
            <a:ext cx="9144000" cy="662490"/>
          </a:xfrm>
          <a:prstGeom prst="rect">
            <a:avLst/>
          </a:prstGeom>
          <a:solidFill>
            <a:srgbClr val="00A4E4"/>
          </a:solidFill>
          <a:ln>
            <a:solidFill>
              <a:srgbClr val="00A4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grpSp>
        <p:nvGrpSpPr>
          <p:cNvPr id="4" name="Group 3"/>
          <p:cNvGrpSpPr/>
          <p:nvPr userDrawn="1"/>
        </p:nvGrpSpPr>
        <p:grpSpPr>
          <a:xfrm flipH="1" flipV="1">
            <a:off x="0" y="1298657"/>
            <a:ext cx="9144000" cy="54864"/>
            <a:chOff x="0" y="832104"/>
            <a:chExt cx="9144000" cy="54864"/>
          </a:xfrm>
        </p:grpSpPr>
        <p:sp>
          <p:nvSpPr>
            <p:cNvPr id="5" name="Rectangle 4"/>
            <p:cNvSpPr/>
            <p:nvPr userDrawn="1"/>
          </p:nvSpPr>
          <p:spPr>
            <a:xfrm>
              <a:off x="4572000" y="832104"/>
              <a:ext cx="4572000" cy="54864"/>
            </a:xfrm>
            <a:prstGeom prst="rect">
              <a:avLst/>
            </a:prstGeom>
            <a:solidFill>
              <a:srgbClr val="0068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6" name="Rectangle 5"/>
            <p:cNvSpPr/>
            <p:nvPr userDrawn="1"/>
          </p:nvSpPr>
          <p:spPr>
            <a:xfrm>
              <a:off x="3310128" y="8321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 name="Rectangle 6"/>
            <p:cNvSpPr/>
            <p:nvPr userDrawn="1"/>
          </p:nvSpPr>
          <p:spPr>
            <a:xfrm>
              <a:off x="0" y="8321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sp>
        <p:nvSpPr>
          <p:cNvPr id="14" name="Text Placeholder 13"/>
          <p:cNvSpPr>
            <a:spLocks noGrp="1"/>
          </p:cNvSpPr>
          <p:nvPr>
            <p:ph type="body" sz="quarter" idx="10"/>
          </p:nvPr>
        </p:nvSpPr>
        <p:spPr>
          <a:xfrm>
            <a:off x="0" y="638175"/>
            <a:ext cx="9144000" cy="667721"/>
          </a:xfrm>
        </p:spPr>
        <p:txBody>
          <a:bodyPr anchor="ctr">
            <a:normAutofit/>
          </a:bodyPr>
          <a:lstStyle>
            <a:lvl1pPr algn="ctr">
              <a:buNone/>
              <a:defRPr sz="1800" b="1" i="1">
                <a:solidFill>
                  <a:schemeClr val="bg1"/>
                </a:solidFill>
                <a:effectLst>
                  <a:outerShdw blurRad="38100" dist="38100" dir="2700000" algn="tl">
                    <a:srgbClr val="000000">
                      <a:alpha val="43137"/>
                    </a:srgbClr>
                  </a:outerShdw>
                </a:effectLst>
              </a:defRPr>
            </a:lvl1pPr>
          </a:lstStyle>
          <a:p>
            <a:pPr lvl="0"/>
            <a:r>
              <a:rPr lang="en-US" smtClean="0"/>
              <a:t>Click to edit Master text styles</a:t>
            </a:r>
          </a:p>
        </p:txBody>
      </p:sp>
    </p:spTree>
    <p:extLst>
      <p:ext uri="{BB962C8B-B14F-4D97-AF65-F5344CB8AC3E}">
        <p14:creationId xmlns:p14="http://schemas.microsoft.com/office/powerpoint/2010/main" xmlns="" val="3888277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56"/>
            <a:ext cx="8229600" cy="5404219"/>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1">
                <a:latin typeface="Century Gothic"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36422663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3" name="Rectangle 2"/>
          <p:cNvSpPr/>
          <p:nvPr userDrawn="1"/>
        </p:nvSpPr>
        <p:spPr>
          <a:xfrm>
            <a:off x="0" y="628650"/>
            <a:ext cx="9144000" cy="662490"/>
          </a:xfrm>
          <a:prstGeom prst="rect">
            <a:avLst/>
          </a:prstGeom>
          <a:solidFill>
            <a:srgbClr val="00A4E4"/>
          </a:solidFill>
          <a:ln>
            <a:solidFill>
              <a:srgbClr val="00A4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grpSp>
        <p:nvGrpSpPr>
          <p:cNvPr id="4" name="Group 3"/>
          <p:cNvGrpSpPr/>
          <p:nvPr userDrawn="1"/>
        </p:nvGrpSpPr>
        <p:grpSpPr>
          <a:xfrm flipH="1" flipV="1">
            <a:off x="0" y="1298657"/>
            <a:ext cx="9144000" cy="54864"/>
            <a:chOff x="0" y="832104"/>
            <a:chExt cx="9144000" cy="54864"/>
          </a:xfrm>
        </p:grpSpPr>
        <p:sp>
          <p:nvSpPr>
            <p:cNvPr id="5" name="Rectangle 4"/>
            <p:cNvSpPr/>
            <p:nvPr userDrawn="1"/>
          </p:nvSpPr>
          <p:spPr>
            <a:xfrm>
              <a:off x="4572000" y="832104"/>
              <a:ext cx="4572000" cy="54864"/>
            </a:xfrm>
            <a:prstGeom prst="rect">
              <a:avLst/>
            </a:prstGeom>
            <a:solidFill>
              <a:srgbClr val="0068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6" name="Rectangle 5"/>
            <p:cNvSpPr/>
            <p:nvPr userDrawn="1"/>
          </p:nvSpPr>
          <p:spPr>
            <a:xfrm>
              <a:off x="3310128" y="8321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 name="Rectangle 6"/>
            <p:cNvSpPr/>
            <p:nvPr userDrawn="1"/>
          </p:nvSpPr>
          <p:spPr>
            <a:xfrm>
              <a:off x="0" y="8321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sp>
        <p:nvSpPr>
          <p:cNvPr id="14" name="Text Placeholder 13"/>
          <p:cNvSpPr>
            <a:spLocks noGrp="1"/>
          </p:cNvSpPr>
          <p:nvPr>
            <p:ph type="body" sz="quarter" idx="10"/>
          </p:nvPr>
        </p:nvSpPr>
        <p:spPr>
          <a:xfrm>
            <a:off x="0" y="638175"/>
            <a:ext cx="9144000" cy="667721"/>
          </a:xfrm>
        </p:spPr>
        <p:txBody>
          <a:bodyPr anchor="ctr">
            <a:normAutofit/>
          </a:bodyPr>
          <a:lstStyle>
            <a:lvl1pPr algn="ctr">
              <a:buNone/>
              <a:defRPr sz="1800" b="1" i="1">
                <a:solidFill>
                  <a:schemeClr val="bg1"/>
                </a:solidFill>
                <a:effectLst>
                  <a:outerShdw blurRad="38100" dist="38100" dir="2700000" algn="tl">
                    <a:srgbClr val="000000">
                      <a:alpha val="43137"/>
                    </a:srgbClr>
                  </a:outerShdw>
                </a:effectLst>
              </a:defRPr>
            </a:lvl1pPr>
          </a:lstStyle>
          <a:p>
            <a:pPr lvl="0"/>
            <a:r>
              <a:rPr lang="en-US" smtClean="0"/>
              <a:t>Click to edit Master text styles</a:t>
            </a:r>
          </a:p>
        </p:txBody>
      </p:sp>
    </p:spTree>
    <p:extLst>
      <p:ext uri="{BB962C8B-B14F-4D97-AF65-F5344CB8AC3E}">
        <p14:creationId xmlns:p14="http://schemas.microsoft.com/office/powerpoint/2010/main" xmlns="" val="33167919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b="1"/>
            </a:lvl1pPr>
            <a:lvl2pPr>
              <a:defRPr b="1"/>
            </a:lvl2pPr>
            <a:lvl3pPr>
              <a:defRPr b="1"/>
            </a:lvl3pPr>
            <a:lvl4pPr>
              <a:defRPr b="1"/>
            </a:lvl4pPr>
            <a:lvl5pPr>
              <a:defRPr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12"/>
          <p:cNvSpPr>
            <a:spLocks noGrp="1"/>
          </p:cNvSpPr>
          <p:nvPr>
            <p:ph type="body" sz="quarter" idx="13"/>
          </p:nvPr>
        </p:nvSpPr>
        <p:spPr>
          <a:xfrm>
            <a:off x="228600" y="0"/>
            <a:ext cx="7239000" cy="609600"/>
          </a:xfrm>
          <a:prstGeom prst="rect">
            <a:avLst/>
          </a:prstGeom>
        </p:spPr>
        <p:txBody>
          <a:bodyPr anchor="ctr"/>
          <a:lstStyle>
            <a:lvl1pPr>
              <a:buNone/>
              <a:defRPr sz="2600" b="1" baseline="0">
                <a:solidFill>
                  <a:schemeClr val="bg1"/>
                </a:solidFill>
                <a:latin typeface="Century Gothic" pitchFamily="34" charset="0"/>
              </a:defRPr>
            </a:lvl1pPr>
          </a:lstStyle>
          <a:p>
            <a:pPr lvl="0"/>
            <a:r>
              <a:rPr lang="en-US" smtClean="0"/>
              <a:t>Click to edit Master text styles</a:t>
            </a:r>
          </a:p>
        </p:txBody>
      </p:sp>
      <p:sp>
        <p:nvSpPr>
          <p:cNvPr id="5" name="Date Placeholder 3"/>
          <p:cNvSpPr>
            <a:spLocks noGrp="1"/>
          </p:cNvSpPr>
          <p:nvPr>
            <p:ph type="dt" sz="half" idx="14"/>
          </p:nvPr>
        </p:nvSpPr>
        <p:spPr>
          <a:xfrm>
            <a:off x="457200" y="6356350"/>
            <a:ext cx="2133600" cy="365125"/>
          </a:xfrm>
          <a:prstGeom prst="rect">
            <a:avLst/>
          </a:prstGeom>
        </p:spPr>
        <p:txBody>
          <a:bodyPr/>
          <a:lstStyle>
            <a:lvl1pPr>
              <a:defRPr>
                <a:solidFill>
                  <a:prstClr val="black">
                    <a:tint val="75000"/>
                  </a:prstClr>
                </a:solidFill>
              </a:defRPr>
            </a:lvl1pPr>
          </a:lstStyle>
          <a:p>
            <a:pPr defTabSz="457200">
              <a:defRPr/>
            </a:pPr>
            <a:fld id="{66A6D26A-D336-40CC-AE4A-E6D54D2542A7}" type="datetime1">
              <a:rPr lang="en-US"/>
              <a:pPr defTabSz="457200">
                <a:defRPr/>
              </a:pPr>
              <a:t>10/17/2015</a:t>
            </a:fld>
            <a:endParaRPr lang="en-US"/>
          </a:p>
        </p:txBody>
      </p:sp>
      <p:sp>
        <p:nvSpPr>
          <p:cNvPr id="6" name="Footer Placeholder 4"/>
          <p:cNvSpPr>
            <a:spLocks noGrp="1"/>
          </p:cNvSpPr>
          <p:nvPr>
            <p:ph type="ftr" sz="quarter" idx="15"/>
          </p:nvPr>
        </p:nvSpPr>
        <p:spPr>
          <a:xfrm>
            <a:off x="3124200" y="6356350"/>
            <a:ext cx="2895600" cy="365125"/>
          </a:xfrm>
          <a:prstGeom prst="rect">
            <a:avLst/>
          </a:prstGeom>
        </p:spPr>
        <p:txBody>
          <a:bodyPr/>
          <a:lstStyle>
            <a:lvl1pPr>
              <a:defRPr>
                <a:solidFill>
                  <a:prstClr val="black">
                    <a:tint val="75000"/>
                  </a:prstClr>
                </a:solidFill>
              </a:defRPr>
            </a:lvl1pPr>
          </a:lstStyle>
          <a:p>
            <a:pPr defTabSz="457200">
              <a:defRPr/>
            </a:pPr>
            <a:endParaRPr lang="en-US"/>
          </a:p>
        </p:txBody>
      </p:sp>
      <p:sp>
        <p:nvSpPr>
          <p:cNvPr id="7" name="Slide Number Placeholder 5"/>
          <p:cNvSpPr>
            <a:spLocks noGrp="1"/>
          </p:cNvSpPr>
          <p:nvPr>
            <p:ph type="sldNum" sz="quarter" idx="16"/>
          </p:nvPr>
        </p:nvSpPr>
        <p:spPr>
          <a:xfrm>
            <a:off x="6934200" y="6492875"/>
            <a:ext cx="2133600" cy="365125"/>
          </a:xfrm>
          <a:prstGeom prst="rect">
            <a:avLst/>
          </a:prstGeom>
        </p:spPr>
        <p:txBody>
          <a:bodyPr/>
          <a:lstStyle>
            <a:lvl1pPr>
              <a:defRPr>
                <a:solidFill>
                  <a:prstClr val="black">
                    <a:tint val="75000"/>
                  </a:prstClr>
                </a:solidFill>
              </a:defRPr>
            </a:lvl1pPr>
          </a:lstStyle>
          <a:p>
            <a:pPr defTabSz="457200">
              <a:defRPr/>
            </a:pPr>
            <a:fld id="{AE78EE77-3149-48E3-BDB6-E0B4800D398E}" type="slidenum">
              <a:rPr lang="en-US"/>
              <a:pPr defTabSz="457200">
                <a:defRPr/>
              </a:pPr>
              <a:t>&lt;#&gt;</a:t>
            </a:fld>
            <a:endParaRPr lang="en-US"/>
          </a:p>
        </p:txBody>
      </p:sp>
    </p:spTree>
    <p:extLst>
      <p:ext uri="{BB962C8B-B14F-4D97-AF65-F5344CB8AC3E}">
        <p14:creationId xmlns:p14="http://schemas.microsoft.com/office/powerpoint/2010/main" xmlns="" val="20884273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3" name="Rectangle 2"/>
          <p:cNvSpPr/>
          <p:nvPr userDrawn="1"/>
        </p:nvSpPr>
        <p:spPr>
          <a:xfrm>
            <a:off x="0" y="628650"/>
            <a:ext cx="9144000" cy="662490"/>
          </a:xfrm>
          <a:prstGeom prst="rect">
            <a:avLst/>
          </a:prstGeom>
          <a:solidFill>
            <a:srgbClr val="00A4E4"/>
          </a:solidFill>
          <a:ln>
            <a:solidFill>
              <a:srgbClr val="00A4E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grpSp>
        <p:nvGrpSpPr>
          <p:cNvPr id="4" name="Group 3"/>
          <p:cNvGrpSpPr/>
          <p:nvPr userDrawn="1"/>
        </p:nvGrpSpPr>
        <p:grpSpPr>
          <a:xfrm flipH="1" flipV="1">
            <a:off x="0" y="1298657"/>
            <a:ext cx="9144000" cy="54864"/>
            <a:chOff x="0" y="832104"/>
            <a:chExt cx="9144000" cy="54864"/>
          </a:xfrm>
        </p:grpSpPr>
        <p:sp>
          <p:nvSpPr>
            <p:cNvPr id="5" name="Rectangle 4"/>
            <p:cNvSpPr/>
            <p:nvPr userDrawn="1"/>
          </p:nvSpPr>
          <p:spPr>
            <a:xfrm>
              <a:off x="4572000" y="832104"/>
              <a:ext cx="4572000" cy="54864"/>
            </a:xfrm>
            <a:prstGeom prst="rect">
              <a:avLst/>
            </a:prstGeom>
            <a:solidFill>
              <a:srgbClr val="00689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6" name="Rectangle 5"/>
            <p:cNvSpPr/>
            <p:nvPr userDrawn="1"/>
          </p:nvSpPr>
          <p:spPr>
            <a:xfrm>
              <a:off x="3310128" y="8321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 name="Rectangle 6"/>
            <p:cNvSpPr/>
            <p:nvPr userDrawn="1"/>
          </p:nvSpPr>
          <p:spPr>
            <a:xfrm>
              <a:off x="0" y="8321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grpSp>
      <p:sp>
        <p:nvSpPr>
          <p:cNvPr id="14" name="Text Placeholder 13"/>
          <p:cNvSpPr>
            <a:spLocks noGrp="1"/>
          </p:cNvSpPr>
          <p:nvPr>
            <p:ph type="body" sz="quarter" idx="10"/>
          </p:nvPr>
        </p:nvSpPr>
        <p:spPr>
          <a:xfrm>
            <a:off x="0" y="638175"/>
            <a:ext cx="9144000" cy="667721"/>
          </a:xfrm>
        </p:spPr>
        <p:txBody>
          <a:bodyPr anchor="ctr">
            <a:normAutofit/>
          </a:bodyPr>
          <a:lstStyle>
            <a:lvl1pPr algn="ctr">
              <a:buNone/>
              <a:defRPr sz="1800" b="1" i="1">
                <a:solidFill>
                  <a:schemeClr val="bg1"/>
                </a:solidFill>
                <a:effectLst>
                  <a:outerShdw blurRad="38100" dist="38100" dir="2700000" algn="tl">
                    <a:srgbClr val="000000">
                      <a:alpha val="43137"/>
                    </a:srgbClr>
                  </a:outerShdw>
                </a:effectLst>
              </a:defRPr>
            </a:lvl1pPr>
          </a:lstStyle>
          <a:p>
            <a:pPr lvl="0"/>
            <a:r>
              <a:rPr lang="en-US" smtClean="0"/>
              <a:t>Click to edit Master text styles</a:t>
            </a:r>
          </a:p>
        </p:txBody>
      </p:sp>
    </p:spTree>
    <p:extLst>
      <p:ext uri="{BB962C8B-B14F-4D97-AF65-F5344CB8AC3E}">
        <p14:creationId xmlns:p14="http://schemas.microsoft.com/office/powerpoint/2010/main" xmlns="" val="18498319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2972990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40_Custom Layout">
    <p:spTree>
      <p:nvGrpSpPr>
        <p:cNvPr id="1" name=""/>
        <p:cNvGrpSpPr/>
        <p:nvPr/>
      </p:nvGrpSpPr>
      <p:grpSpPr>
        <a:xfrm>
          <a:off x="0" y="0"/>
          <a:ext cx="0" cy="0"/>
          <a:chOff x="0" y="0"/>
          <a:chExt cx="0" cy="0"/>
        </a:xfrm>
      </p:grpSpPr>
      <p:sp>
        <p:nvSpPr>
          <p:cNvPr id="4" name="Rectangle 2"/>
          <p:cNvSpPr/>
          <p:nvPr userDrawn="1"/>
        </p:nvSpPr>
        <p:spPr>
          <a:xfrm>
            <a:off x="0" y="628650"/>
            <a:ext cx="9144000" cy="661988"/>
          </a:xfrm>
          <a:prstGeom prst="rect">
            <a:avLst/>
          </a:prstGeom>
          <a:solidFill>
            <a:srgbClr val="00A4E4"/>
          </a:solidFill>
          <a:ln>
            <a:solidFill>
              <a:srgbClr val="00A4E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grpSp>
        <p:nvGrpSpPr>
          <p:cNvPr id="5" name="Group 3"/>
          <p:cNvGrpSpPr>
            <a:grpSpLocks/>
          </p:cNvGrpSpPr>
          <p:nvPr userDrawn="1"/>
        </p:nvGrpSpPr>
        <p:grpSpPr bwMode="auto">
          <a:xfrm flipH="1" flipV="1">
            <a:off x="0" y="1298575"/>
            <a:ext cx="9144000" cy="55563"/>
            <a:chOff x="0" y="832104"/>
            <a:chExt cx="9144000" cy="54864"/>
          </a:xfrm>
        </p:grpSpPr>
        <p:sp>
          <p:nvSpPr>
            <p:cNvPr id="6" name="Rectangle 4"/>
            <p:cNvSpPr/>
            <p:nvPr userDrawn="1"/>
          </p:nvSpPr>
          <p:spPr>
            <a:xfrm>
              <a:off x="4572000" y="832104"/>
              <a:ext cx="4572000" cy="54864"/>
            </a:xfrm>
            <a:prstGeom prst="rect">
              <a:avLst/>
            </a:prstGeom>
            <a:solidFill>
              <a:srgbClr val="0068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7" name="Rectangle 5"/>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8" name="Rectangle 6"/>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14" name="Text Placeholder 13"/>
          <p:cNvSpPr>
            <a:spLocks noGrp="1"/>
          </p:cNvSpPr>
          <p:nvPr>
            <p:ph type="body" sz="quarter" idx="10"/>
          </p:nvPr>
        </p:nvSpPr>
        <p:spPr>
          <a:xfrm>
            <a:off x="0" y="638175"/>
            <a:ext cx="9144000" cy="667721"/>
          </a:xfrm>
        </p:spPr>
        <p:txBody>
          <a:bodyPr anchor="ctr">
            <a:normAutofit/>
          </a:bodyPr>
          <a:lstStyle>
            <a:lvl1pPr algn="ctr">
              <a:buNone/>
              <a:defRPr sz="1800" b="1" i="1">
                <a:solidFill>
                  <a:schemeClr val="bg1"/>
                </a:solidFill>
                <a:effectLst>
                  <a:outerShdw blurRad="38100" dist="38100" dir="2700000" algn="tl">
                    <a:srgbClr val="000000">
                      <a:alpha val="43137"/>
                    </a:srgbClr>
                  </a:outerShdw>
                </a:effectLst>
              </a:defRPr>
            </a:lvl1pPr>
          </a:lstStyle>
          <a:p>
            <a:pPr lvl="0"/>
            <a:r>
              <a:rPr lang="en-US" smtClean="0"/>
              <a:t>Click to edit Master text styles</a:t>
            </a:r>
          </a:p>
        </p:txBody>
      </p:sp>
    </p:spTree>
    <p:extLst>
      <p:ext uri="{BB962C8B-B14F-4D97-AF65-F5344CB8AC3E}">
        <p14:creationId xmlns:p14="http://schemas.microsoft.com/office/powerpoint/2010/main" xmlns="" val="16120282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31532"/>
            <a:ext cx="5975131" cy="504497"/>
          </a:xfrm>
          <a:prstGeom prst="rect">
            <a:avLst/>
          </a:prstGeom>
        </p:spPr>
        <p:txBody>
          <a:bodyPr/>
          <a:lstStyle>
            <a:lvl1pPr algn="l">
              <a:defRPr sz="2400">
                <a:solidFill>
                  <a:schemeClr val="bg1"/>
                </a:solidFill>
                <a:latin typeface="+mn-lt"/>
              </a:defRPr>
            </a:lvl1pPr>
          </a:lstStyle>
          <a:p>
            <a:r>
              <a:rPr lang="en-US" smtClean="0"/>
              <a:t>Click to edit Master title style</a:t>
            </a:r>
            <a:endParaRPr lang="en-US" dirty="0"/>
          </a:p>
        </p:txBody>
      </p:sp>
    </p:spTree>
    <p:extLst>
      <p:ext uri="{BB962C8B-B14F-4D97-AF65-F5344CB8AC3E}">
        <p14:creationId xmlns:p14="http://schemas.microsoft.com/office/powerpoint/2010/main" xmlns="" val="1378522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8" name="Text Placeholder 12"/>
          <p:cNvSpPr>
            <a:spLocks noGrp="1"/>
          </p:cNvSpPr>
          <p:nvPr>
            <p:ph type="body" sz="quarter" idx="13"/>
          </p:nvPr>
        </p:nvSpPr>
        <p:spPr>
          <a:xfrm>
            <a:off x="228600" y="0"/>
            <a:ext cx="7239000" cy="609600"/>
          </a:xfrm>
          <a:prstGeom prst="rect">
            <a:avLst/>
          </a:prstGeom>
        </p:spPr>
        <p:txBody>
          <a:bodyPr anchor="ctr"/>
          <a:lstStyle>
            <a:lvl1pPr>
              <a:buNone/>
              <a:defRPr sz="2600" b="1" baseline="0">
                <a:solidFill>
                  <a:schemeClr val="bg1"/>
                </a:solidFill>
                <a:latin typeface="Century Gothic" pitchFamily="34" charset="0"/>
              </a:defRPr>
            </a:lvl1pPr>
          </a:lstStyle>
          <a:p>
            <a:pPr lvl="0"/>
            <a:r>
              <a:rPr lang="en-US" smtClean="0"/>
              <a:t>Click to edit Master text styles</a:t>
            </a:r>
          </a:p>
        </p:txBody>
      </p:sp>
      <p:sp>
        <p:nvSpPr>
          <p:cNvPr id="11" name="Text Placeholder 10"/>
          <p:cNvSpPr>
            <a:spLocks noGrp="1"/>
          </p:cNvSpPr>
          <p:nvPr>
            <p:ph type="body" sz="quarter" idx="14"/>
          </p:nvPr>
        </p:nvSpPr>
        <p:spPr>
          <a:xfrm>
            <a:off x="0" y="609600"/>
            <a:ext cx="9144000" cy="685800"/>
          </a:xfrm>
          <a:prstGeom prst="rect">
            <a:avLst/>
          </a:prstGeom>
          <a:solidFill>
            <a:schemeClr val="accent3"/>
          </a:solidFill>
        </p:spPr>
        <p:txBody>
          <a:bodyPr anchor="ctr"/>
          <a:lstStyle>
            <a:lvl1pPr algn="ctr">
              <a:buNone/>
              <a:defRPr sz="2000" b="1" i="1" baseline="0">
                <a:solidFill>
                  <a:schemeClr val="bg1"/>
                </a:solidFill>
                <a:effectLst>
                  <a:outerShdw blurRad="38100" dist="38100" dir="2700000" algn="tl">
                    <a:srgbClr val="000000">
                      <a:alpha val="43137"/>
                    </a:srgbClr>
                  </a:outerShdw>
                </a:effectLst>
              </a:defRPr>
            </a:lvl1pPr>
          </a:lstStyle>
          <a:p>
            <a:pPr lvl="0"/>
            <a:r>
              <a:rPr lang="en-US" smtClean="0"/>
              <a:t>Click to edit Master text styles</a:t>
            </a:r>
          </a:p>
        </p:txBody>
      </p:sp>
      <p:sp>
        <p:nvSpPr>
          <p:cNvPr id="6" name="Slide Number Placeholder 5"/>
          <p:cNvSpPr>
            <a:spLocks noGrp="1"/>
          </p:cNvSpPr>
          <p:nvPr>
            <p:ph type="sldNum" sz="quarter" idx="17"/>
          </p:nvPr>
        </p:nvSpPr>
        <p:spPr>
          <a:xfrm>
            <a:off x="7010400" y="6524105"/>
            <a:ext cx="2133600" cy="365125"/>
          </a:xfrm>
          <a:prstGeom prst="rect">
            <a:avLst/>
          </a:prstGeom>
        </p:spPr>
        <p:txBody>
          <a:bodyPr/>
          <a:lstStyle>
            <a:lvl1pPr>
              <a:defRPr/>
            </a:lvl1pPr>
          </a:lstStyle>
          <a:p>
            <a:pPr>
              <a:defRPr/>
            </a:pPr>
            <a:fld id="{8D8FC70C-B15B-42D0-A62B-B6FA96EBBFEF}" type="slidenum">
              <a:rPr lang="en-US">
                <a:solidFill>
                  <a:srgbClr val="50565C"/>
                </a:solidFill>
              </a:rPr>
              <a:pPr>
                <a:defRPr/>
              </a:pPr>
              <a:t>&lt;#&gt;</a:t>
            </a:fld>
            <a:endParaRPr lang="en-US">
              <a:solidFill>
                <a:srgbClr val="50565C"/>
              </a:solidFill>
            </a:endParaRPr>
          </a:p>
        </p:txBody>
      </p:sp>
    </p:spTree>
    <p:extLst>
      <p:ext uri="{BB962C8B-B14F-4D97-AF65-F5344CB8AC3E}">
        <p14:creationId xmlns:p14="http://schemas.microsoft.com/office/powerpoint/2010/main" xmlns="" val="19465642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8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56"/>
            <a:ext cx="8229600" cy="5404219"/>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1">
                <a:latin typeface="Century Gothic"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2621893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7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56"/>
            <a:ext cx="8229600" cy="5404219"/>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1">
                <a:latin typeface="Century Gothic"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9302359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9" name="Text Placeholder 12"/>
          <p:cNvSpPr>
            <a:spLocks noGrp="1"/>
          </p:cNvSpPr>
          <p:nvPr>
            <p:ph type="body" sz="quarter" idx="13"/>
          </p:nvPr>
        </p:nvSpPr>
        <p:spPr>
          <a:xfrm>
            <a:off x="228600" y="0"/>
            <a:ext cx="7239000" cy="609600"/>
          </a:xfrm>
          <a:prstGeom prst="rect">
            <a:avLst/>
          </a:prstGeom>
        </p:spPr>
        <p:txBody>
          <a:bodyPr anchor="ctr"/>
          <a:lstStyle>
            <a:lvl1pPr>
              <a:buNone/>
              <a:defRPr sz="2600" b="1" baseline="0">
                <a:solidFill>
                  <a:schemeClr val="bg1"/>
                </a:solidFill>
                <a:latin typeface="Century Gothic" pitchFamily="34" charset="0"/>
              </a:defRPr>
            </a:lvl1pPr>
          </a:lstStyle>
          <a:p>
            <a:pPr lvl="0"/>
            <a:r>
              <a:rPr lang="en-US" smtClean="0"/>
              <a:t>Click to edit Master text styles</a:t>
            </a:r>
          </a:p>
        </p:txBody>
      </p:sp>
    </p:spTree>
    <p:extLst>
      <p:ext uri="{BB962C8B-B14F-4D97-AF65-F5344CB8AC3E}">
        <p14:creationId xmlns:p14="http://schemas.microsoft.com/office/powerpoint/2010/main" xmlns="" val="364814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56"/>
            <a:ext cx="8229600" cy="5404219"/>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1">
                <a:latin typeface="Century Gothic"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18858989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Rectangle 5"/>
          <p:cNvSpPr/>
          <p:nvPr userDrawn="1"/>
        </p:nvSpPr>
        <p:spPr>
          <a:xfrm>
            <a:off x="152400" y="5867400"/>
            <a:ext cx="8839200" cy="83820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0" y="685801"/>
            <a:ext cx="9144000" cy="5029199"/>
          </a:xfrm>
          <a:prstGeom prst="rect">
            <a:avLst/>
          </a:prstGeom>
        </p:spPr>
        <p:txBody>
          <a:bodyPr/>
          <a:lstStyle>
            <a:lvl1pPr marL="457200">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p:cNvSpPr>
            <a:spLocks noGrp="1"/>
          </p:cNvSpPr>
          <p:nvPr>
            <p:ph type="title"/>
          </p:nvPr>
        </p:nvSpPr>
        <p:spPr/>
        <p:txBody>
          <a:bodyPr>
            <a:normAutofit/>
          </a:bodyPr>
          <a:lstStyle>
            <a:lvl1pPr>
              <a:defRPr sz="2600"/>
            </a:lvl1pPr>
          </a:lstStyle>
          <a:p>
            <a:r>
              <a:rPr lang="en-US" smtClean="0"/>
              <a:t>Click to edit Master title style</a:t>
            </a:r>
            <a:endParaRPr lang="en-US" dirty="0"/>
          </a:p>
        </p:txBody>
      </p:sp>
      <p:sp>
        <p:nvSpPr>
          <p:cNvPr id="10" name="Text Placeholder 9"/>
          <p:cNvSpPr>
            <a:spLocks noGrp="1"/>
          </p:cNvSpPr>
          <p:nvPr>
            <p:ph type="body" sz="quarter" idx="10"/>
          </p:nvPr>
        </p:nvSpPr>
        <p:spPr>
          <a:xfrm>
            <a:off x="152400" y="5867400"/>
            <a:ext cx="8839200" cy="838200"/>
          </a:xfrm>
          <a:noFill/>
        </p:spPr>
        <p:txBody>
          <a:bodyPr anchor="ctr">
            <a:normAutofit/>
          </a:bodyPr>
          <a:lstStyle>
            <a:lvl1pPr marL="0" indent="0" algn="ctr">
              <a:lnSpc>
                <a:spcPct val="150000"/>
              </a:lnSpc>
              <a:spcBef>
                <a:spcPts val="0"/>
              </a:spcBef>
              <a:buNone/>
              <a:defRPr sz="2200" b="1" i="1" baseline="0">
                <a:solidFill>
                  <a:schemeClr val="bg1"/>
                </a:solidFill>
                <a:effectLst/>
              </a:defRPr>
            </a:lvl1pPr>
          </a:lstStyle>
          <a:p>
            <a:pPr lvl="0"/>
            <a:r>
              <a:rPr lang="en-US" smtClean="0"/>
              <a:t>Click to edit Master text styles</a:t>
            </a:r>
          </a:p>
        </p:txBody>
      </p:sp>
    </p:spTree>
    <p:extLst>
      <p:ext uri="{BB962C8B-B14F-4D97-AF65-F5344CB8AC3E}">
        <p14:creationId xmlns:p14="http://schemas.microsoft.com/office/powerpoint/2010/main" xmlns="" val="1508342645"/>
      </p:ext>
    </p:extLst>
  </p:cSld>
  <p:clrMapOvr>
    <a:masterClrMapping/>
  </p:clrMapOvr>
  <p:timing>
    <p:tnLst>
      <p:par>
        <p:cTn id="1" dur="indefinite" restart="never" nodeType="tmRoot"/>
      </p:par>
    </p:tnLst>
  </p:timing>
  <p:hf sldNum="0" hdr="0" ftr="0"/>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Rectangle 5"/>
          <p:cNvSpPr/>
          <p:nvPr userDrawn="1"/>
        </p:nvSpPr>
        <p:spPr>
          <a:xfrm>
            <a:off x="152400" y="5867400"/>
            <a:ext cx="8839200" cy="83820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0" y="685801"/>
            <a:ext cx="9144000" cy="5029199"/>
          </a:xfrm>
          <a:prstGeom prst="rect">
            <a:avLst/>
          </a:prstGeom>
        </p:spPr>
        <p:txBody>
          <a:bodyPr/>
          <a:lstStyle>
            <a:lvl1pPr marL="457200">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p:cNvSpPr>
            <a:spLocks noGrp="1"/>
          </p:cNvSpPr>
          <p:nvPr>
            <p:ph type="title"/>
          </p:nvPr>
        </p:nvSpPr>
        <p:spPr/>
        <p:txBody>
          <a:bodyPr>
            <a:normAutofit/>
          </a:bodyPr>
          <a:lstStyle>
            <a:lvl1pPr>
              <a:defRPr sz="2600"/>
            </a:lvl1pPr>
          </a:lstStyle>
          <a:p>
            <a:r>
              <a:rPr lang="en-US" smtClean="0"/>
              <a:t>Click to edit Master title style</a:t>
            </a:r>
            <a:endParaRPr lang="en-US" dirty="0"/>
          </a:p>
        </p:txBody>
      </p:sp>
      <p:sp>
        <p:nvSpPr>
          <p:cNvPr id="10" name="Text Placeholder 9"/>
          <p:cNvSpPr>
            <a:spLocks noGrp="1"/>
          </p:cNvSpPr>
          <p:nvPr>
            <p:ph type="body" sz="quarter" idx="10"/>
          </p:nvPr>
        </p:nvSpPr>
        <p:spPr>
          <a:xfrm>
            <a:off x="152400" y="5867400"/>
            <a:ext cx="8839200" cy="838200"/>
          </a:xfrm>
          <a:noFill/>
        </p:spPr>
        <p:txBody>
          <a:bodyPr anchor="ctr">
            <a:normAutofit/>
          </a:bodyPr>
          <a:lstStyle>
            <a:lvl1pPr marL="0" indent="0" algn="ctr">
              <a:lnSpc>
                <a:spcPct val="150000"/>
              </a:lnSpc>
              <a:spcBef>
                <a:spcPts val="0"/>
              </a:spcBef>
              <a:buNone/>
              <a:defRPr sz="2200" b="1" i="1" baseline="0">
                <a:solidFill>
                  <a:schemeClr val="bg1"/>
                </a:solidFill>
                <a:effectLst/>
              </a:defRPr>
            </a:lvl1pPr>
          </a:lstStyle>
          <a:p>
            <a:pPr lvl="0"/>
            <a:r>
              <a:rPr lang="en-US" smtClean="0"/>
              <a:t>Click to edit Master text styles</a:t>
            </a:r>
          </a:p>
        </p:txBody>
      </p:sp>
    </p:spTree>
    <p:extLst>
      <p:ext uri="{BB962C8B-B14F-4D97-AF65-F5344CB8AC3E}">
        <p14:creationId xmlns:p14="http://schemas.microsoft.com/office/powerpoint/2010/main" xmlns="" val="2672301552"/>
      </p:ext>
    </p:extLst>
  </p:cSld>
  <p:clrMapOvr>
    <a:masterClrMapping/>
  </p:clrMapOvr>
  <p:timing>
    <p:tnLst>
      <p:par>
        <p:cTn id="1" dur="indefinite" restart="never" nodeType="tmRoot"/>
      </p:par>
    </p:tnLst>
  </p:timing>
  <p:hf sldNum="0" hdr="0" ftr="0"/>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Rectangle 5"/>
          <p:cNvSpPr/>
          <p:nvPr userDrawn="1"/>
        </p:nvSpPr>
        <p:spPr>
          <a:xfrm>
            <a:off x="152400" y="5867400"/>
            <a:ext cx="8839200" cy="83820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0" y="685801"/>
            <a:ext cx="9144000" cy="5029199"/>
          </a:xfrm>
          <a:prstGeom prst="rect">
            <a:avLst/>
          </a:prstGeom>
        </p:spPr>
        <p:txBody>
          <a:bodyPr/>
          <a:lstStyle>
            <a:lvl1pPr marL="457200">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p:cNvSpPr>
            <a:spLocks noGrp="1"/>
          </p:cNvSpPr>
          <p:nvPr>
            <p:ph type="title"/>
          </p:nvPr>
        </p:nvSpPr>
        <p:spPr/>
        <p:txBody>
          <a:bodyPr>
            <a:normAutofit/>
          </a:bodyPr>
          <a:lstStyle>
            <a:lvl1pPr>
              <a:defRPr sz="2600"/>
            </a:lvl1pPr>
          </a:lstStyle>
          <a:p>
            <a:r>
              <a:rPr lang="en-US" smtClean="0"/>
              <a:t>Click to edit Master title style</a:t>
            </a:r>
            <a:endParaRPr lang="en-US" dirty="0"/>
          </a:p>
        </p:txBody>
      </p:sp>
      <p:sp>
        <p:nvSpPr>
          <p:cNvPr id="10" name="Text Placeholder 9"/>
          <p:cNvSpPr>
            <a:spLocks noGrp="1"/>
          </p:cNvSpPr>
          <p:nvPr>
            <p:ph type="body" sz="quarter" idx="10"/>
          </p:nvPr>
        </p:nvSpPr>
        <p:spPr>
          <a:xfrm>
            <a:off x="152400" y="5867400"/>
            <a:ext cx="8839200" cy="838200"/>
          </a:xfrm>
          <a:noFill/>
        </p:spPr>
        <p:txBody>
          <a:bodyPr anchor="ctr">
            <a:normAutofit/>
          </a:bodyPr>
          <a:lstStyle>
            <a:lvl1pPr marL="0" indent="0" algn="ctr">
              <a:lnSpc>
                <a:spcPct val="150000"/>
              </a:lnSpc>
              <a:spcBef>
                <a:spcPts val="0"/>
              </a:spcBef>
              <a:buNone/>
              <a:defRPr sz="2200" b="1" i="1" baseline="0">
                <a:solidFill>
                  <a:schemeClr val="bg1"/>
                </a:solidFill>
                <a:effectLst/>
              </a:defRPr>
            </a:lvl1pPr>
          </a:lstStyle>
          <a:p>
            <a:pPr lvl="0"/>
            <a:r>
              <a:rPr lang="en-US" smtClean="0"/>
              <a:t>Click to edit Master text styles</a:t>
            </a:r>
          </a:p>
        </p:txBody>
      </p:sp>
    </p:spTree>
    <p:extLst>
      <p:ext uri="{BB962C8B-B14F-4D97-AF65-F5344CB8AC3E}">
        <p14:creationId xmlns:p14="http://schemas.microsoft.com/office/powerpoint/2010/main" xmlns="" val="239903371"/>
      </p:ext>
    </p:extLst>
  </p:cSld>
  <p:clrMapOvr>
    <a:masterClrMapping/>
  </p:clrMapOvr>
  <p:timing>
    <p:tnLst>
      <p:par>
        <p:cTn id="1" dur="indefinite" restart="never" nodeType="tmRoot"/>
      </p:par>
    </p:tnLst>
  </p:timing>
  <p:hf sldNum="0" hdr="0" ftr="0"/>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p>
          <a:p>
            <a:r>
              <a:rPr lang="en-US" dirty="0" smtClean="0"/>
              <a:t>6 October 2015</a:t>
            </a:r>
            <a:endParaRPr lang="en-US" dirty="0"/>
          </a:p>
        </p:txBody>
      </p:sp>
      <p:sp>
        <p:nvSpPr>
          <p:cNvPr id="8" name="Rectangle 7"/>
          <p:cNvSpPr/>
          <p:nvPr userDrawn="1"/>
        </p:nvSpPr>
        <p:spPr>
          <a:xfrm>
            <a:off x="0" y="0"/>
            <a:ext cx="9144000" cy="990600"/>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userDrawn="1"/>
        </p:nvGrpSpPr>
        <p:grpSpPr>
          <a:xfrm>
            <a:off x="-10758" y="1012116"/>
            <a:ext cx="9144000" cy="129800"/>
            <a:chOff x="0" y="1000648"/>
            <a:chExt cx="9144000" cy="129800"/>
          </a:xfrm>
        </p:grpSpPr>
        <p:cxnSp>
          <p:nvCxnSpPr>
            <p:cNvPr id="11" name="Straight Connector 10"/>
            <p:cNvCxnSpPr/>
            <p:nvPr userDrawn="1"/>
          </p:nvCxnSpPr>
          <p:spPr>
            <a:xfrm>
              <a:off x="0" y="106680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130448"/>
              <a:ext cx="9144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0" y="1000648"/>
              <a:ext cx="9144000" cy="0"/>
            </a:xfrm>
            <a:prstGeom prst="line">
              <a:avLst/>
            </a:prstGeom>
            <a:ln w="28575"/>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xmlns="" val="1718889378"/>
      </p:ext>
    </p:extLst>
  </p:cSld>
  <p:clrMapOvr>
    <a:masterClrMapping/>
  </p:clrMapOvr>
  <p:hf sldNum="0" hdr="0" ftr="0"/>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725677"/>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543300" y="6400800"/>
            <a:ext cx="2057400" cy="365125"/>
          </a:xfrm>
        </p:spPr>
        <p:txBody>
          <a:bodyPr/>
          <a:lstStyle>
            <a:lvl1pPr algn="ctr">
              <a:defRPr/>
            </a:lvl1pPr>
          </a:lstStyle>
          <a:p>
            <a:fld id="{761C3672-C5E8-4913-AAB2-D2C097396753}" type="datetimeFigureOut">
              <a:rPr lang="en-US" smtClean="0"/>
              <a:pPr/>
              <a:t>10/17/2015</a:t>
            </a:fld>
            <a:endParaRPr lang="en-US"/>
          </a:p>
        </p:txBody>
      </p:sp>
      <p:sp>
        <p:nvSpPr>
          <p:cNvPr id="6" name="Slide Number Placeholder 5"/>
          <p:cNvSpPr>
            <a:spLocks noGrp="1"/>
          </p:cNvSpPr>
          <p:nvPr>
            <p:ph type="sldNum" sz="quarter" idx="12"/>
          </p:nvPr>
        </p:nvSpPr>
        <p:spPr>
          <a:xfrm>
            <a:off x="7086600" y="244475"/>
            <a:ext cx="2057400" cy="365125"/>
          </a:xfrm>
        </p:spPr>
        <p:txBody>
          <a:bodyPr/>
          <a:lstStyle/>
          <a:p>
            <a:fld id="{E52DC3ED-3829-421B-BC5C-8F03067BFE18}" type="slidenum">
              <a:rPr lang="en-US" smtClean="0"/>
              <a:pPr/>
              <a:t>&lt;#&gt;</a:t>
            </a:fld>
            <a:endParaRPr lang="en-US"/>
          </a:p>
        </p:txBody>
      </p:sp>
    </p:spTree>
    <p:extLst>
      <p:ext uri="{BB962C8B-B14F-4D97-AF65-F5344CB8AC3E}">
        <p14:creationId xmlns:p14="http://schemas.microsoft.com/office/powerpoint/2010/main" xmlns="" val="4152364990"/>
      </p:ext>
    </p:extLst>
  </p:cSld>
  <p:clrMapOvr>
    <a:masterClrMapping/>
  </p:clrMapOvr>
  <p:hf sldNum="0" hdr="0" ftr="0"/>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50565C"/>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a:defRPr/>
            </a:pPr>
            <a:endParaRPr lang="en-US">
              <a:solidFill>
                <a:srgbClr val="50565C"/>
              </a:solidFill>
            </a:endParaRPr>
          </a:p>
        </p:txBody>
      </p:sp>
      <p:sp>
        <p:nvSpPr>
          <p:cNvPr id="6" name="Slide Number Placeholder 5"/>
          <p:cNvSpPr>
            <a:spLocks noGrp="1"/>
          </p:cNvSpPr>
          <p:nvPr>
            <p:ph type="sldNum" sz="quarter" idx="12"/>
          </p:nvPr>
        </p:nvSpPr>
        <p:spPr/>
        <p:txBody>
          <a:bodyPr/>
          <a:lstStyle/>
          <a:p>
            <a:pPr>
              <a:defRPr/>
            </a:pPr>
            <a:fld id="{E6CF51C3-80AE-4905-B60B-EC4DF674A1A9}" type="slidenum">
              <a:rPr lang="en-US" smtClean="0">
                <a:solidFill>
                  <a:srgbClr val="50565C"/>
                </a:solidFill>
              </a:rPr>
              <a:pPr>
                <a:defRPr/>
              </a:pPr>
              <a:t>&lt;#&gt;</a:t>
            </a:fld>
            <a:endParaRPr lang="en-US">
              <a:solidFill>
                <a:srgbClr val="50565C"/>
              </a:solidFill>
            </a:endParaRPr>
          </a:p>
        </p:txBody>
      </p:sp>
    </p:spTree>
    <p:extLst>
      <p:ext uri="{BB962C8B-B14F-4D97-AF65-F5344CB8AC3E}">
        <p14:creationId xmlns:p14="http://schemas.microsoft.com/office/powerpoint/2010/main" xmlns="" val="32398662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1C3672-C5E8-4913-AAB2-D2C097396753}" type="datetimeFigureOut">
              <a:rPr lang="en-US" smtClean="0"/>
              <a:pPr/>
              <a:t>10/17/2015</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52DC3ED-3829-421B-BC5C-8F03067BFE18}" type="slidenum">
              <a:rPr lang="en-US" smtClean="0"/>
              <a:pPr/>
              <a:t>&lt;#&gt;</a:t>
            </a:fld>
            <a:endParaRPr lang="en-US"/>
          </a:p>
        </p:txBody>
      </p:sp>
    </p:spTree>
    <p:extLst>
      <p:ext uri="{BB962C8B-B14F-4D97-AF65-F5344CB8AC3E}">
        <p14:creationId xmlns:p14="http://schemas.microsoft.com/office/powerpoint/2010/main" xmlns="" val="2761437273"/>
      </p:ext>
    </p:extLst>
  </p:cSld>
  <p:clrMapOvr>
    <a:masterClrMapping/>
  </p:clrMapOvr>
  <p:hf sldNum="0" hdr="0" ftr="0"/>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1C3672-C5E8-4913-AAB2-D2C097396753}" type="datetimeFigureOut">
              <a:rPr lang="en-US" smtClean="0"/>
              <a:pPr/>
              <a:t>10/17/2015</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E52DC3ED-3829-421B-BC5C-8F03067BFE18}" type="slidenum">
              <a:rPr lang="en-US" smtClean="0"/>
              <a:pPr/>
              <a:t>&lt;#&gt;</a:t>
            </a:fld>
            <a:endParaRPr lang="en-US"/>
          </a:p>
        </p:txBody>
      </p:sp>
    </p:spTree>
    <p:extLst>
      <p:ext uri="{BB962C8B-B14F-4D97-AF65-F5344CB8AC3E}">
        <p14:creationId xmlns:p14="http://schemas.microsoft.com/office/powerpoint/2010/main" xmlns="" val="69311233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1C3672-C5E8-4913-AAB2-D2C097396753}" type="datetimeFigureOut">
              <a:rPr lang="en-US" smtClean="0"/>
              <a:pPr/>
              <a:t>10/17/2015</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E52DC3ED-3829-421B-BC5C-8F03067BFE18}" type="slidenum">
              <a:rPr lang="en-US" smtClean="0"/>
              <a:pPr/>
              <a:t>&lt;#&gt;</a:t>
            </a:fld>
            <a:endParaRPr lang="en-US"/>
          </a:p>
        </p:txBody>
      </p:sp>
    </p:spTree>
    <p:extLst>
      <p:ext uri="{BB962C8B-B14F-4D97-AF65-F5344CB8AC3E}">
        <p14:creationId xmlns:p14="http://schemas.microsoft.com/office/powerpoint/2010/main" xmlns="" val="246480588"/>
      </p:ext>
    </p:extLst>
  </p:cSld>
  <p:clrMapOvr>
    <a:masterClrMapping/>
  </p:clrMapOvr>
  <p:hf sldNum="0" hdr="0" ftr="0"/>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1C3672-C5E8-4913-AAB2-D2C097396753}" type="datetimeFigureOut">
              <a:rPr lang="en-US" smtClean="0"/>
              <a:pPr/>
              <a:t>10/17/2015</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E52DC3ED-3829-421B-BC5C-8F03067BFE18}" type="slidenum">
              <a:rPr lang="en-US" smtClean="0"/>
              <a:pPr/>
              <a:t>&lt;#&gt;</a:t>
            </a:fld>
            <a:endParaRPr lang="en-US"/>
          </a:p>
        </p:txBody>
      </p:sp>
    </p:spTree>
    <p:extLst>
      <p:ext uri="{BB962C8B-B14F-4D97-AF65-F5344CB8AC3E}">
        <p14:creationId xmlns:p14="http://schemas.microsoft.com/office/powerpoint/2010/main" xmlns="" val="2306955569"/>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a:defRPr/>
            </a:pPr>
            <a:endParaRPr lang="en-US">
              <a:solidFill>
                <a:srgbClr val="50565C"/>
              </a:solidFill>
            </a:endParaRPr>
          </a:p>
        </p:txBody>
      </p:sp>
      <p:sp>
        <p:nvSpPr>
          <p:cNvPr id="5" name="Rectangle 3"/>
          <p:cNvSpPr>
            <a:spLocks noGrp="1" noChangeArrowheads="1"/>
          </p:cNvSpPr>
          <p:nvPr>
            <p:ph type="sldNum" sz="quarter" idx="11"/>
          </p:nvPr>
        </p:nvSpPr>
        <p:spPr>
          <a:xfrm>
            <a:off x="6553200" y="6248400"/>
            <a:ext cx="2133600" cy="457200"/>
          </a:xfrm>
          <a:prstGeom prst="rect">
            <a:avLst/>
          </a:prstGeom>
          <a:ln/>
        </p:spPr>
        <p:txBody>
          <a:bodyPr/>
          <a:lstStyle>
            <a:lvl1pPr>
              <a:defRPr/>
            </a:lvl1pPr>
          </a:lstStyle>
          <a:p>
            <a:pPr>
              <a:defRPr/>
            </a:pPr>
            <a:fld id="{E6CF51C3-80AE-4905-B60B-EC4DF674A1A9}" type="slidenum">
              <a:rPr lang="en-US">
                <a:solidFill>
                  <a:srgbClr val="50565C"/>
                </a:solidFill>
              </a:rPr>
              <a:pPr>
                <a:defRPr/>
              </a:pPr>
              <a:t>&lt;#&gt;</a:t>
            </a:fld>
            <a:endParaRPr lang="en-US">
              <a:solidFill>
                <a:srgbClr val="50565C"/>
              </a:solidFill>
            </a:endParaRPr>
          </a:p>
        </p:txBody>
      </p:sp>
      <p:sp>
        <p:nvSpPr>
          <p:cNvPr id="6" name="Rectangle 16"/>
          <p:cNvSpPr>
            <a:spLocks noGrp="1" noChangeArrowheads="1"/>
          </p:cNvSpPr>
          <p:nvPr>
            <p:ph type="dt" sz="half" idx="12"/>
          </p:nvPr>
        </p:nvSpPr>
        <p:spPr>
          <a:xfrm>
            <a:off x="457200" y="6245225"/>
            <a:ext cx="2133600" cy="476250"/>
          </a:xfrm>
          <a:prstGeom prst="rect">
            <a:avLst/>
          </a:prstGeom>
          <a:ln/>
        </p:spPr>
        <p:txBody>
          <a:bodyPr/>
          <a:lstStyle>
            <a:lvl1pPr>
              <a:defRPr/>
            </a:lvl1pPr>
          </a:lstStyle>
          <a:p>
            <a:pPr>
              <a:defRPr/>
            </a:pPr>
            <a:endParaRPr lang="en-US">
              <a:solidFill>
                <a:srgbClr val="50565C"/>
              </a:solidFill>
            </a:endParaRPr>
          </a:p>
        </p:txBody>
      </p:sp>
    </p:spTree>
    <p:extLst>
      <p:ext uri="{BB962C8B-B14F-4D97-AF65-F5344CB8AC3E}">
        <p14:creationId xmlns:p14="http://schemas.microsoft.com/office/powerpoint/2010/main" xmlns="" val="208717672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1C3672-C5E8-4913-AAB2-D2C097396753}" type="datetimeFigureOut">
              <a:rPr lang="en-US" smtClean="0"/>
              <a:pPr/>
              <a:t>10/17/2015</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52DC3ED-3829-421B-BC5C-8F03067BFE18}" type="slidenum">
              <a:rPr lang="en-US" smtClean="0"/>
              <a:pPr/>
              <a:t>&lt;#&gt;</a:t>
            </a:fld>
            <a:endParaRPr lang="en-US"/>
          </a:p>
        </p:txBody>
      </p:sp>
    </p:spTree>
    <p:extLst>
      <p:ext uri="{BB962C8B-B14F-4D97-AF65-F5344CB8AC3E}">
        <p14:creationId xmlns:p14="http://schemas.microsoft.com/office/powerpoint/2010/main" xmlns="" val="32580113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1C3672-C5E8-4913-AAB2-D2C097396753}" type="datetimeFigureOut">
              <a:rPr lang="en-US" smtClean="0"/>
              <a:pPr/>
              <a:t>10/17/2015</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52DC3ED-3829-421B-BC5C-8F03067BFE18}" type="slidenum">
              <a:rPr lang="en-US" smtClean="0"/>
              <a:pPr/>
              <a:t>&lt;#&gt;</a:t>
            </a:fld>
            <a:endParaRPr lang="en-US"/>
          </a:p>
        </p:txBody>
      </p:sp>
    </p:spTree>
    <p:extLst>
      <p:ext uri="{BB962C8B-B14F-4D97-AF65-F5344CB8AC3E}">
        <p14:creationId xmlns:p14="http://schemas.microsoft.com/office/powerpoint/2010/main" xmlns="" val="4210108843"/>
      </p:ext>
    </p:extLst>
  </p:cSld>
  <p:clrMapOvr>
    <a:masterClrMapping/>
  </p:clrMapOvr>
  <p:hf sldNum="0" hdr="0" ftr="0"/>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1C3672-C5E8-4913-AAB2-D2C097396753}" type="datetimeFigureOut">
              <a:rPr lang="en-US" smtClean="0"/>
              <a:pPr/>
              <a:t>10/17/2015</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52DC3ED-3829-421B-BC5C-8F03067BFE18}" type="slidenum">
              <a:rPr lang="en-US" smtClean="0"/>
              <a:pPr/>
              <a:t>&lt;#&gt;</a:t>
            </a:fld>
            <a:endParaRPr lang="en-US"/>
          </a:p>
        </p:txBody>
      </p:sp>
    </p:spTree>
    <p:extLst>
      <p:ext uri="{BB962C8B-B14F-4D97-AF65-F5344CB8AC3E}">
        <p14:creationId xmlns:p14="http://schemas.microsoft.com/office/powerpoint/2010/main" xmlns="" val="3738649977"/>
      </p:ext>
    </p:extLst>
  </p:cSld>
  <p:clrMapOvr>
    <a:masterClrMapping/>
  </p:clrMapOvr>
  <p:hf sldNum="0" hdr="0" ftr="0"/>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1C3672-C5E8-4913-AAB2-D2C097396753}" type="datetimeFigureOut">
              <a:rPr lang="en-US" smtClean="0"/>
              <a:pPr/>
              <a:t>10/17/2015</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52DC3ED-3829-421B-BC5C-8F03067BFE18}" type="slidenum">
              <a:rPr lang="en-US" smtClean="0"/>
              <a:pPr/>
              <a:t>&lt;#&gt;</a:t>
            </a:fld>
            <a:endParaRPr lang="en-US"/>
          </a:p>
        </p:txBody>
      </p:sp>
    </p:spTree>
    <p:extLst>
      <p:ext uri="{BB962C8B-B14F-4D97-AF65-F5344CB8AC3E}">
        <p14:creationId xmlns:p14="http://schemas.microsoft.com/office/powerpoint/2010/main" xmlns="" val="3992110305"/>
      </p:ext>
    </p:extLst>
  </p:cSld>
  <p:clrMapOvr>
    <a:masterClrMapping/>
  </p:clrMapOvr>
  <p:hf sldNum="0" hdr="0" ftr="0"/>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Rectangle 5"/>
          <p:cNvSpPr/>
          <p:nvPr userDrawn="1"/>
        </p:nvSpPr>
        <p:spPr>
          <a:xfrm>
            <a:off x="152400" y="5867400"/>
            <a:ext cx="8839200" cy="83820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0" y="685801"/>
            <a:ext cx="9144000" cy="5029199"/>
          </a:xfrm>
          <a:prstGeom prst="rect">
            <a:avLst/>
          </a:prstGeom>
        </p:spPr>
        <p:txBody>
          <a:bodyPr/>
          <a:lstStyle>
            <a:lvl1pPr marL="457200">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p:cNvSpPr>
            <a:spLocks noGrp="1"/>
          </p:cNvSpPr>
          <p:nvPr>
            <p:ph type="title"/>
          </p:nvPr>
        </p:nvSpPr>
        <p:spPr/>
        <p:txBody>
          <a:bodyPr>
            <a:normAutofit/>
          </a:bodyPr>
          <a:lstStyle>
            <a:lvl1pPr>
              <a:defRPr sz="2600"/>
            </a:lvl1pPr>
          </a:lstStyle>
          <a:p>
            <a:r>
              <a:rPr lang="en-US" smtClean="0"/>
              <a:t>Click to edit Master title style</a:t>
            </a:r>
            <a:endParaRPr lang="en-US" dirty="0"/>
          </a:p>
        </p:txBody>
      </p:sp>
      <p:sp>
        <p:nvSpPr>
          <p:cNvPr id="10" name="Text Placeholder 9"/>
          <p:cNvSpPr>
            <a:spLocks noGrp="1"/>
          </p:cNvSpPr>
          <p:nvPr>
            <p:ph type="body" sz="quarter" idx="10"/>
          </p:nvPr>
        </p:nvSpPr>
        <p:spPr>
          <a:xfrm>
            <a:off x="152400" y="5867400"/>
            <a:ext cx="8839200" cy="838200"/>
          </a:xfrm>
          <a:noFill/>
        </p:spPr>
        <p:txBody>
          <a:bodyPr anchor="ctr">
            <a:normAutofit/>
          </a:bodyPr>
          <a:lstStyle>
            <a:lvl1pPr marL="0" indent="0" algn="ctr">
              <a:lnSpc>
                <a:spcPct val="150000"/>
              </a:lnSpc>
              <a:spcBef>
                <a:spcPts val="0"/>
              </a:spcBef>
              <a:buNone/>
              <a:defRPr sz="2200" b="1" i="1" baseline="0">
                <a:solidFill>
                  <a:schemeClr val="bg1"/>
                </a:solidFill>
                <a:effectLst/>
              </a:defRPr>
            </a:lvl1pPr>
          </a:lstStyle>
          <a:p>
            <a:pPr lvl="0"/>
            <a:r>
              <a:rPr lang="en-US" smtClean="0"/>
              <a:t>Click to edit Master text styles</a:t>
            </a:r>
          </a:p>
        </p:txBody>
      </p:sp>
    </p:spTree>
    <p:extLst>
      <p:ext uri="{BB962C8B-B14F-4D97-AF65-F5344CB8AC3E}">
        <p14:creationId xmlns:p14="http://schemas.microsoft.com/office/powerpoint/2010/main" xmlns="" val="2625676474"/>
      </p:ext>
    </p:extLst>
  </p:cSld>
  <p:clrMapOvr>
    <a:masterClrMapping/>
  </p:clrMapOvr>
  <p:timing>
    <p:tnLst>
      <p:par>
        <p:cTn id="1" dur="indefinite" restart="never" nodeType="tmRoot"/>
      </p:par>
    </p:tnLst>
  </p:timing>
  <p:hf sldNum="0" hdr="0" ftr="0"/>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Rectangle 5"/>
          <p:cNvSpPr/>
          <p:nvPr userDrawn="1"/>
        </p:nvSpPr>
        <p:spPr>
          <a:xfrm>
            <a:off x="152400" y="5867400"/>
            <a:ext cx="8839200" cy="83820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0" y="685801"/>
            <a:ext cx="9144000" cy="5029199"/>
          </a:xfrm>
          <a:prstGeom prst="rect">
            <a:avLst/>
          </a:prstGeom>
        </p:spPr>
        <p:txBody>
          <a:bodyPr/>
          <a:lstStyle>
            <a:lvl1pPr marL="457200">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p:cNvSpPr>
            <a:spLocks noGrp="1"/>
          </p:cNvSpPr>
          <p:nvPr>
            <p:ph type="title"/>
          </p:nvPr>
        </p:nvSpPr>
        <p:spPr/>
        <p:txBody>
          <a:bodyPr>
            <a:normAutofit/>
          </a:bodyPr>
          <a:lstStyle>
            <a:lvl1pPr>
              <a:defRPr sz="2600"/>
            </a:lvl1pPr>
          </a:lstStyle>
          <a:p>
            <a:r>
              <a:rPr lang="en-US" smtClean="0"/>
              <a:t>Click to edit Master title style</a:t>
            </a:r>
            <a:endParaRPr lang="en-US" dirty="0"/>
          </a:p>
        </p:txBody>
      </p:sp>
      <p:sp>
        <p:nvSpPr>
          <p:cNvPr id="10" name="Text Placeholder 9"/>
          <p:cNvSpPr>
            <a:spLocks noGrp="1"/>
          </p:cNvSpPr>
          <p:nvPr>
            <p:ph type="body" sz="quarter" idx="10"/>
          </p:nvPr>
        </p:nvSpPr>
        <p:spPr>
          <a:xfrm>
            <a:off x="152400" y="5867400"/>
            <a:ext cx="8839200" cy="838200"/>
          </a:xfrm>
          <a:noFill/>
        </p:spPr>
        <p:txBody>
          <a:bodyPr anchor="ctr">
            <a:normAutofit/>
          </a:bodyPr>
          <a:lstStyle>
            <a:lvl1pPr marL="0" indent="0" algn="ctr">
              <a:lnSpc>
                <a:spcPct val="150000"/>
              </a:lnSpc>
              <a:spcBef>
                <a:spcPts val="0"/>
              </a:spcBef>
              <a:buNone/>
              <a:defRPr sz="2200" b="1" i="1" baseline="0">
                <a:solidFill>
                  <a:schemeClr val="bg1"/>
                </a:solidFill>
                <a:effectLst/>
              </a:defRPr>
            </a:lvl1pPr>
          </a:lstStyle>
          <a:p>
            <a:pPr lvl="0"/>
            <a:r>
              <a:rPr lang="en-US" smtClean="0"/>
              <a:t>Click to edit Master text styles</a:t>
            </a:r>
          </a:p>
        </p:txBody>
      </p:sp>
    </p:spTree>
    <p:extLst>
      <p:ext uri="{BB962C8B-B14F-4D97-AF65-F5344CB8AC3E}">
        <p14:creationId xmlns:p14="http://schemas.microsoft.com/office/powerpoint/2010/main" xmlns="" val="2306638792"/>
      </p:ext>
    </p:extLst>
  </p:cSld>
  <p:clrMapOvr>
    <a:masterClrMapping/>
  </p:clrMapOvr>
  <p:timing>
    <p:tnLst>
      <p:par>
        <p:cTn id="1" dur="indefinite" restart="never" nodeType="tmRoot"/>
      </p:par>
    </p:tnLst>
  </p:timing>
  <p:hf sldNum="0" hdr="0" ftr="0"/>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56"/>
            <a:ext cx="8229600" cy="5404219"/>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b="1">
                <a:latin typeface="Century Gothic"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7622049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image" Target="../media/image1.png"/><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image" Target="../media/image8.jpeg"/><Relationship Id="rId2" Type="http://schemas.openxmlformats.org/officeDocument/2006/relationships/slideLayout" Target="../slideLayouts/slideLayout84.xml"/><Relationship Id="rId16" Type="http://schemas.openxmlformats.org/officeDocument/2006/relationships/image" Target="../media/image7.png"/><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theme" Target="../theme/theme2.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64858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4" name="Title Placeholder 13"/>
          <p:cNvSpPr>
            <a:spLocks noGrp="1"/>
          </p:cNvSpPr>
          <p:nvPr>
            <p:ph type="title"/>
          </p:nvPr>
        </p:nvSpPr>
        <p:spPr>
          <a:xfrm>
            <a:off x="0" y="-11355"/>
            <a:ext cx="6858000" cy="63795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5" name="Text Placeholder 14"/>
          <p:cNvSpPr>
            <a:spLocks noGrp="1"/>
          </p:cNvSpPr>
          <p:nvPr>
            <p:ph type="body" idx="1"/>
          </p:nvPr>
        </p:nvSpPr>
        <p:spPr>
          <a:xfrm>
            <a:off x="0" y="692095"/>
            <a:ext cx="9144000" cy="616590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21" name="Group 20"/>
          <p:cNvGrpSpPr/>
          <p:nvPr/>
        </p:nvGrpSpPr>
        <p:grpSpPr>
          <a:xfrm flipH="1" flipV="1">
            <a:off x="0" y="637231"/>
            <a:ext cx="9144000" cy="54864"/>
            <a:chOff x="0" y="832104"/>
            <a:chExt cx="9144000" cy="54864"/>
          </a:xfrm>
        </p:grpSpPr>
        <p:sp>
          <p:nvSpPr>
            <p:cNvPr id="23"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4" name="Rectangle 23"/>
            <p:cNvSpPr/>
            <p:nvPr userDrawn="1"/>
          </p:nvSpPr>
          <p:spPr>
            <a:xfrm>
              <a:off x="3310128" y="8321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5" name="Rectangle 24"/>
            <p:cNvSpPr/>
            <p:nvPr userDrawn="1"/>
          </p:nvSpPr>
          <p:spPr>
            <a:xfrm>
              <a:off x="0" y="8321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indent="-342900" algn="r" defTabSz="457200">
              <a:spcBef>
                <a:spcPct val="20000"/>
              </a:spcBef>
              <a:buFont typeface="Arial"/>
              <a:buNone/>
              <a:defRPr/>
            </a:pPr>
            <a:endParaRPr lang="en-US" dirty="0">
              <a:solidFill>
                <a:prstClr val="white"/>
              </a:solidFill>
            </a:endParaRPr>
          </a:p>
        </p:txBody>
      </p:sp>
      <p:pic>
        <p:nvPicPr>
          <p:cNvPr id="19" name="Picture 18" descr="doe_logo_ppt.png"/>
          <p:cNvPicPr>
            <a:picLocks noChangeAspect="1"/>
          </p:cNvPicPr>
          <p:nvPr/>
        </p:nvPicPr>
        <p:blipFill>
          <a:blip r:embed="rId84" cstate="print"/>
          <a:stretch>
            <a:fillRect/>
          </a:stretch>
        </p:blipFill>
        <p:spPr>
          <a:xfrm>
            <a:off x="7010400" y="42782"/>
            <a:ext cx="1981200" cy="323132"/>
          </a:xfrm>
          <a:prstGeom prst="rect">
            <a:avLst/>
          </a:prstGeom>
        </p:spPr>
      </p:pic>
      <p:sp>
        <p:nvSpPr>
          <p:cNvPr id="2" name="Rectangle 1"/>
          <p:cNvSpPr/>
          <p:nvPr/>
        </p:nvSpPr>
        <p:spPr>
          <a:xfrm>
            <a:off x="6914707" y="365914"/>
            <a:ext cx="2667000" cy="230832"/>
          </a:xfrm>
          <a:prstGeom prst="rect">
            <a:avLst/>
          </a:prstGeom>
        </p:spPr>
        <p:txBody>
          <a:bodyPr wrap="square">
            <a:spAutoFit/>
          </a:bodyPr>
          <a:lstStyle/>
          <a:p>
            <a:pPr indent="-342900" defTabSz="457200">
              <a:buFont typeface="Arial"/>
              <a:buNone/>
              <a:defRPr/>
            </a:pPr>
            <a:r>
              <a:rPr lang="en-US" sz="900" b="1" dirty="0">
                <a:solidFill>
                  <a:prstClr val="white"/>
                </a:solidFill>
                <a:latin typeface="Arial Black" panose="020B0A04020102020204" pitchFamily="34" charset="0"/>
              </a:rPr>
              <a:t>Fuel Cell Technologies Office </a:t>
            </a:r>
            <a:r>
              <a:rPr lang="en-US" sz="900" b="1" dirty="0">
                <a:solidFill>
                  <a:prstClr val="white"/>
                </a:solidFill>
              </a:rPr>
              <a:t>| </a:t>
            </a:r>
            <a:fld id="{2BEB0A62-0430-FE41-A5E0-B494BC2D9928}" type="slidenum">
              <a:rPr lang="en-US" sz="900" b="1">
                <a:solidFill>
                  <a:prstClr val="white"/>
                </a:solidFill>
              </a:rPr>
              <a:pPr indent="-342900" defTabSz="457200">
                <a:buFont typeface="Arial"/>
                <a:buNone/>
                <a:defRPr/>
              </a:pPr>
              <a:t>&lt;#&gt;</a:t>
            </a:fld>
            <a:endParaRPr lang="en-US" sz="900" b="1" dirty="0">
              <a:solidFill>
                <a:prstClr val="white"/>
              </a:solidFill>
            </a:endParaRPr>
          </a:p>
        </p:txBody>
      </p:sp>
      <p:sp>
        <p:nvSpPr>
          <p:cNvPr id="3" name="TextBox 2"/>
          <p:cNvSpPr txBox="1"/>
          <p:nvPr/>
        </p:nvSpPr>
        <p:spPr>
          <a:xfrm>
            <a:off x="0" y="6248400"/>
            <a:ext cx="9144000" cy="609600"/>
          </a:xfrm>
          <a:prstGeom prst="rect">
            <a:avLst/>
          </a:prstGeom>
        </p:spPr>
        <p:txBody>
          <a:bodyPr vert="horz" wrap="square" lIns="91440" tIns="45720" rIns="91440" bIns="45720" rtlCol="0">
            <a:normAutofit/>
          </a:bodyPr>
          <a:lstStyle/>
          <a:p>
            <a:pPr defTabSz="457200">
              <a:spcBef>
                <a:spcPct val="20000"/>
              </a:spcBef>
              <a:buFont typeface="Arial"/>
              <a:buNone/>
            </a:pPr>
            <a:endParaRPr lang="en-US" sz="2323" b="1" dirty="0">
              <a:solidFill>
                <a:srgbClr val="FFFFFF"/>
              </a:solidFill>
              <a:latin typeface="Arial Narrow"/>
              <a:cs typeface="Arial Narrow"/>
            </a:endParaRPr>
          </a:p>
        </p:txBody>
      </p:sp>
      <p:sp>
        <p:nvSpPr>
          <p:cNvPr id="28" name="Title Placeholder 13"/>
          <p:cNvSpPr txBox="1">
            <a:spLocks/>
          </p:cNvSpPr>
          <p:nvPr/>
        </p:nvSpPr>
        <p:spPr>
          <a:xfrm>
            <a:off x="0" y="6220047"/>
            <a:ext cx="9144000" cy="637953"/>
          </a:xfrm>
          <a:prstGeom prst="rect">
            <a:avLst/>
          </a:prstGeom>
        </p:spPr>
        <p:txBody>
          <a:bodyPr vert="horz" lIns="91440" tIns="45720" rIns="91440" bIns="45720" rtlCol="0" anchor="ctr">
            <a:normAutofit/>
          </a:bodyPr>
          <a:lstStyle>
            <a:lvl1pPr algn="l" defTabSz="457200" rtl="0" eaLnBrk="1" latinLnBrk="0" hangingPunct="1">
              <a:lnSpc>
                <a:spcPts val="2800"/>
              </a:lnSpc>
              <a:spcBef>
                <a:spcPct val="0"/>
              </a:spcBef>
              <a:buNone/>
              <a:defRPr sz="3000" b="1" kern="1200">
                <a:solidFill>
                  <a:srgbClr val="FFFFFF"/>
                </a:solidFill>
                <a:latin typeface="Calibri" panose="020F0502020204030204" pitchFamily="34" charset="0"/>
                <a:ea typeface="+mj-ea"/>
                <a:cs typeface="+mj-cs"/>
              </a:defRPr>
            </a:lvl1pPr>
          </a:lstStyle>
          <a:p>
            <a:endParaRPr lang="en-US" sz="2000" i="1" dirty="0">
              <a:effectLst>
                <a:outerShdw blurRad="38100" dist="38100" dir="2700000" algn="tl">
                  <a:srgbClr val="000000">
                    <a:alpha val="43137"/>
                  </a:srgbClr>
                </a:outerShdw>
              </a:effectLst>
            </a:endParaRPr>
          </a:p>
        </p:txBody>
      </p:sp>
      <p:sp>
        <p:nvSpPr>
          <p:cNvPr id="4" name="TextBox 3"/>
          <p:cNvSpPr txBox="1"/>
          <p:nvPr/>
        </p:nvSpPr>
        <p:spPr>
          <a:xfrm>
            <a:off x="0" y="6248400"/>
            <a:ext cx="9144000" cy="609600"/>
          </a:xfrm>
          <a:prstGeom prst="rect">
            <a:avLst/>
          </a:prstGeom>
        </p:spPr>
        <p:txBody>
          <a:bodyPr vert="horz" wrap="square" lIns="91440" tIns="45720" rIns="91440" bIns="45720" rtlCol="0">
            <a:normAutofit/>
          </a:bodyPr>
          <a:lstStyle/>
          <a:p>
            <a:pPr defTabSz="457200">
              <a:spcBef>
                <a:spcPct val="20000"/>
              </a:spcBef>
              <a:buFont typeface="Arial"/>
              <a:buNone/>
            </a:pPr>
            <a:endParaRPr lang="en-US" sz="2323" b="1" dirty="0">
              <a:solidFill>
                <a:srgbClr val="FFFFFF"/>
              </a:solidFill>
              <a:latin typeface="Arial Narrow"/>
              <a:cs typeface="Arial Narrow"/>
            </a:endParaRPr>
          </a:p>
        </p:txBody>
      </p:sp>
      <p:sp>
        <p:nvSpPr>
          <p:cNvPr id="5" name="TextBox 4"/>
          <p:cNvSpPr txBox="1"/>
          <p:nvPr/>
        </p:nvSpPr>
        <p:spPr>
          <a:xfrm>
            <a:off x="8382000" y="6781800"/>
            <a:ext cx="1828800" cy="138516"/>
          </a:xfrm>
          <a:prstGeom prst="rect">
            <a:avLst/>
          </a:prstGeom>
        </p:spPr>
        <p:txBody>
          <a:bodyPr vert="horz" wrap="square" lIns="91440" tIns="45720" rIns="91440" bIns="45720" rtlCol="0" anchor="b">
            <a:noAutofit/>
          </a:bodyPr>
          <a:lstStyle/>
          <a:p>
            <a:pPr defTabSz="457200">
              <a:spcBef>
                <a:spcPct val="20000"/>
              </a:spcBef>
              <a:buFont typeface="Arial"/>
              <a:buNone/>
            </a:pPr>
            <a:fld id="{A0745E6A-3485-44A4-9B47-10D0211BCC79}" type="datetime1">
              <a:rPr lang="en-US" sz="900" b="1">
                <a:solidFill>
                  <a:srgbClr val="50565C"/>
                </a:solidFill>
                <a:cs typeface="Arial Narrow"/>
              </a:rPr>
              <a:pPr defTabSz="457200">
                <a:spcBef>
                  <a:spcPct val="20000"/>
                </a:spcBef>
                <a:buFont typeface="Arial"/>
                <a:buNone/>
              </a:pPr>
              <a:t>10/17/2015</a:t>
            </a:fld>
            <a:endParaRPr lang="en-US" sz="900" b="1" dirty="0">
              <a:solidFill>
                <a:srgbClr val="50565C"/>
              </a:solidFill>
              <a:cs typeface="Arial Narrow"/>
            </a:endParaRPr>
          </a:p>
        </p:txBody>
      </p:sp>
    </p:spTree>
    <p:extLst>
      <p:ext uri="{BB962C8B-B14F-4D97-AF65-F5344CB8AC3E}">
        <p14:creationId xmlns:p14="http://schemas.microsoft.com/office/powerpoint/2010/main" xmlns="" val="69186859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9" r:id="rId3"/>
    <p:sldLayoutId id="2147483670"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97" r:id="rId28"/>
    <p:sldLayoutId id="2147483698" r:id="rId29"/>
    <p:sldLayoutId id="2147483699" r:id="rId30"/>
    <p:sldLayoutId id="2147483700" r:id="rId31"/>
    <p:sldLayoutId id="2147483701" r:id="rId32"/>
    <p:sldLayoutId id="2147483702" r:id="rId33"/>
    <p:sldLayoutId id="2147483703" r:id="rId34"/>
    <p:sldLayoutId id="2147483704" r:id="rId35"/>
    <p:sldLayoutId id="2147483705" r:id="rId36"/>
    <p:sldLayoutId id="2147483706" r:id="rId37"/>
    <p:sldLayoutId id="2147483707" r:id="rId38"/>
    <p:sldLayoutId id="2147483708" r:id="rId39"/>
    <p:sldLayoutId id="2147483709" r:id="rId40"/>
    <p:sldLayoutId id="2147483710" r:id="rId41"/>
    <p:sldLayoutId id="2147483711" r:id="rId42"/>
    <p:sldLayoutId id="2147483712" r:id="rId43"/>
    <p:sldLayoutId id="2147483713" r:id="rId44"/>
    <p:sldLayoutId id="2147483714" r:id="rId45"/>
    <p:sldLayoutId id="2147483715" r:id="rId46"/>
    <p:sldLayoutId id="2147483716" r:id="rId47"/>
    <p:sldLayoutId id="2147483717" r:id="rId48"/>
    <p:sldLayoutId id="2147483718" r:id="rId49"/>
    <p:sldLayoutId id="2147483719" r:id="rId50"/>
    <p:sldLayoutId id="2147483720" r:id="rId51"/>
    <p:sldLayoutId id="2147483721" r:id="rId52"/>
    <p:sldLayoutId id="2147483722" r:id="rId53"/>
    <p:sldLayoutId id="2147483723" r:id="rId54"/>
    <p:sldLayoutId id="2147483724" r:id="rId55"/>
    <p:sldLayoutId id="2147483725" r:id="rId56"/>
    <p:sldLayoutId id="2147483726" r:id="rId57"/>
    <p:sldLayoutId id="2147483727" r:id="rId58"/>
    <p:sldLayoutId id="2147483728" r:id="rId59"/>
    <p:sldLayoutId id="2147483729" r:id="rId60"/>
    <p:sldLayoutId id="2147483730" r:id="rId61"/>
    <p:sldLayoutId id="2147483731" r:id="rId62"/>
    <p:sldLayoutId id="2147483732" r:id="rId63"/>
    <p:sldLayoutId id="2147483733" r:id="rId64"/>
    <p:sldLayoutId id="2147483734" r:id="rId65"/>
    <p:sldLayoutId id="2147483735" r:id="rId66"/>
    <p:sldLayoutId id="2147483736" r:id="rId67"/>
    <p:sldLayoutId id="2147483737" r:id="rId68"/>
    <p:sldLayoutId id="2147483738" r:id="rId69"/>
    <p:sldLayoutId id="2147483739" r:id="rId70"/>
    <p:sldLayoutId id="2147483740" r:id="rId71"/>
    <p:sldLayoutId id="2147483741" r:id="rId72"/>
    <p:sldLayoutId id="2147483742" r:id="rId73"/>
    <p:sldLayoutId id="2147483743" r:id="rId74"/>
    <p:sldLayoutId id="2147483744" r:id="rId75"/>
    <p:sldLayoutId id="2147483745" r:id="rId76"/>
    <p:sldLayoutId id="2147483747" r:id="rId77"/>
    <p:sldLayoutId id="2147483749" r:id="rId78"/>
    <p:sldLayoutId id="2147483752" r:id="rId79"/>
    <p:sldLayoutId id="2147483769" r:id="rId80"/>
    <p:sldLayoutId id="2147483770" r:id="rId81"/>
    <p:sldLayoutId id="2147483768" r:id="rId82"/>
  </p:sldLayoutIdLst>
  <p:timing>
    <p:tnLst>
      <p:par>
        <p:cTn id="1" dur="indefinite" restart="never" nodeType="tmRoot"/>
      </p:par>
    </p:tnLst>
  </p:timing>
  <p:hf sldNum="0" hdr="0" ftr="0"/>
  <p:txStyles>
    <p:titleStyle>
      <a:lvl1pPr algn="l" defTabSz="457200" rtl="0" eaLnBrk="1" latinLnBrk="0" hangingPunct="1">
        <a:lnSpc>
          <a:spcPts val="2800"/>
        </a:lnSpc>
        <a:spcBef>
          <a:spcPct val="0"/>
        </a:spcBef>
        <a:buNone/>
        <a:defRPr sz="2600" b="1" kern="1200">
          <a:solidFill>
            <a:srgbClr val="FFFFFF"/>
          </a:solidFill>
          <a:latin typeface="Calibri" panose="020F0502020204030204" pitchFamily="34" charset="0"/>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Calibri" panose="020F0502020204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
            <a:ext cx="7886700" cy="71001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974240"/>
            <a:ext cx="7886700" cy="520272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543300" y="6311392"/>
            <a:ext cx="20574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fld id="{761C3672-C5E8-4913-AAB2-D2C097396753}" type="datetimeFigureOut">
              <a:rPr lang="en-US" smtClean="0"/>
              <a:pPr/>
              <a:t>10/17/2015</a:t>
            </a:fld>
            <a:endParaRPr lang="en-US" dirty="0"/>
          </a:p>
        </p:txBody>
      </p:sp>
      <p:sp>
        <p:nvSpPr>
          <p:cNvPr id="6" name="Slide Number Placeholder 5"/>
          <p:cNvSpPr>
            <a:spLocks noGrp="1"/>
          </p:cNvSpPr>
          <p:nvPr>
            <p:ph type="sldNum" sz="quarter" idx="4"/>
          </p:nvPr>
        </p:nvSpPr>
        <p:spPr>
          <a:xfrm>
            <a:off x="7086600" y="332707"/>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52DC3ED-3829-421B-BC5C-8F03067BFE18}" type="slidenum">
              <a:rPr lang="en-US" smtClean="0"/>
              <a:pPr/>
              <a:t>&lt;#&gt;</a:t>
            </a:fld>
            <a:endParaRPr lang="en-US"/>
          </a:p>
        </p:txBody>
      </p:sp>
      <p:grpSp>
        <p:nvGrpSpPr>
          <p:cNvPr id="18" name="Group 17"/>
          <p:cNvGrpSpPr/>
          <p:nvPr userDrawn="1"/>
        </p:nvGrpSpPr>
        <p:grpSpPr>
          <a:xfrm>
            <a:off x="0" y="756065"/>
            <a:ext cx="9144000" cy="129800"/>
            <a:chOff x="0" y="1000648"/>
            <a:chExt cx="9144000" cy="129800"/>
          </a:xfrm>
        </p:grpSpPr>
        <p:cxnSp>
          <p:nvCxnSpPr>
            <p:cNvPr id="8" name="Straight Connector 7"/>
            <p:cNvCxnSpPr/>
            <p:nvPr userDrawn="1"/>
          </p:nvCxnSpPr>
          <p:spPr>
            <a:xfrm>
              <a:off x="0" y="106680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1130448"/>
              <a:ext cx="9144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0" y="1000648"/>
              <a:ext cx="9144000" cy="0"/>
            </a:xfrm>
            <a:prstGeom prst="line">
              <a:avLst/>
            </a:prstGeom>
            <a:ln w="28575"/>
          </p:spPr>
          <p:style>
            <a:lnRef idx="1">
              <a:schemeClr val="accent2"/>
            </a:lnRef>
            <a:fillRef idx="0">
              <a:schemeClr val="accent2"/>
            </a:fillRef>
            <a:effectRef idx="0">
              <a:schemeClr val="accent2"/>
            </a:effectRef>
            <a:fontRef idx="minor">
              <a:schemeClr val="tx1"/>
            </a:fontRef>
          </p:style>
        </p:cxnSp>
      </p:grpSp>
      <p:pic>
        <p:nvPicPr>
          <p:cNvPr id="17" name="Picture 16"/>
          <p:cNvPicPr>
            <a:picLocks noChangeAspect="1"/>
          </p:cNvPicPr>
          <p:nvPr userDrawn="1"/>
        </p:nvPicPr>
        <p:blipFill>
          <a:blip r:embed="rId16" cstate="print">
            <a:extLst>
              <a:ext uri="{28A0092B-C50C-407E-A947-70E740481C1C}">
                <a14:useLocalDpi xmlns:a14="http://schemas.microsoft.com/office/drawing/2010/main" xmlns="" val="0"/>
              </a:ext>
            </a:extLst>
          </a:blip>
          <a:stretch>
            <a:fillRect/>
          </a:stretch>
        </p:blipFill>
        <p:spPr>
          <a:xfrm>
            <a:off x="152401" y="5997104"/>
            <a:ext cx="1523999" cy="813843"/>
          </a:xfrm>
          <a:prstGeom prst="rect">
            <a:avLst/>
          </a:prstGeom>
        </p:spPr>
      </p:pic>
      <p:pic>
        <p:nvPicPr>
          <p:cNvPr id="21" name="Picture 20"/>
          <p:cNvPicPr>
            <a:picLocks noChangeAspect="1"/>
          </p:cNvPicPr>
          <p:nvPr userDrawn="1"/>
        </p:nvPicPr>
        <p:blipFill>
          <a:blip r:embed="rId17" cstate="print">
            <a:extLst>
              <a:ext uri="{28A0092B-C50C-407E-A947-70E740481C1C}">
                <a14:useLocalDpi xmlns:a14="http://schemas.microsoft.com/office/drawing/2010/main" xmlns="" val="0"/>
              </a:ext>
            </a:extLst>
          </a:blip>
          <a:stretch>
            <a:fillRect/>
          </a:stretch>
        </p:blipFill>
        <p:spPr>
          <a:xfrm>
            <a:off x="5430296" y="6223017"/>
            <a:ext cx="3581399" cy="524923"/>
          </a:xfrm>
          <a:prstGeom prst="rect">
            <a:avLst/>
          </a:prstGeom>
        </p:spPr>
      </p:pic>
    </p:spTree>
    <p:extLst>
      <p:ext uri="{BB962C8B-B14F-4D97-AF65-F5344CB8AC3E}">
        <p14:creationId xmlns:p14="http://schemas.microsoft.com/office/powerpoint/2010/main" xmlns="" val="2669085586"/>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Lst>
  <p:hf sldNum="0" hdr="0" ftr="0"/>
  <p:txStyles>
    <p:titleStyle>
      <a:lvl1pPr algn="l" defTabSz="6858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4294967295"/>
          </p:nvPr>
        </p:nvSpPr>
        <p:spPr>
          <a:xfrm>
            <a:off x="6727032" y="6407944"/>
            <a:ext cx="1920240" cy="365760"/>
          </a:xfrm>
          <a:prstGeom prst="rect">
            <a:avLst/>
          </a:prstGeom>
        </p:spPr>
        <p:txBody>
          <a:bodyPr/>
          <a:lstStyle/>
          <a:p>
            <a:r>
              <a:rPr lang="en-US" altLang="en-US"/>
              <a:t>9/11/07</a:t>
            </a:r>
            <a:endParaRPr lang="en-US" altLang="en-US" sz="1400"/>
          </a:p>
        </p:txBody>
      </p:sp>
      <p:sp>
        <p:nvSpPr>
          <p:cNvPr id="556034" name="Rectangle 2"/>
          <p:cNvSpPr>
            <a:spLocks noChangeArrowheads="1"/>
          </p:cNvSpPr>
          <p:nvPr/>
        </p:nvSpPr>
        <p:spPr bwMode="auto">
          <a:xfrm>
            <a:off x="0" y="0"/>
            <a:ext cx="9144000" cy="6858000"/>
          </a:xfrm>
          <a:prstGeom prst="rect">
            <a:avLst/>
          </a:prstGeom>
          <a:solidFill>
            <a:srgbClr val="000000"/>
          </a:solidFill>
          <a:ln w="12700">
            <a:solidFill>
              <a:schemeClr val="tx1"/>
            </a:solidFill>
            <a:miter lim="800000"/>
            <a:headEnd/>
            <a:tailEnd/>
          </a:ln>
          <a:effectLst/>
          <a:extLst/>
        </p:spPr>
        <p:txBody>
          <a:bodyPr wrap="none" anchor="ctr"/>
          <a:lstStyle/>
          <a:p>
            <a:endParaRPr lang="en-US" altLang="en-US">
              <a:latin typeface="Times New Roman" pitchFamily="18" charset="0"/>
            </a:endParaRPr>
          </a:p>
        </p:txBody>
      </p:sp>
      <p:sp>
        <p:nvSpPr>
          <p:cNvPr id="556037" name="Rectangle 5"/>
          <p:cNvSpPr>
            <a:spLocks noGrp="1" noChangeArrowheads="1"/>
          </p:cNvSpPr>
          <p:nvPr>
            <p:ph type="title" idx="4294967295"/>
          </p:nvPr>
        </p:nvSpPr>
        <p:spPr>
          <a:xfrm>
            <a:off x="0" y="82550"/>
            <a:ext cx="9144000" cy="284163"/>
          </a:xfrm>
          <a:prstGeom prst="rect">
            <a:avLst/>
          </a:prstGeom>
        </p:spPr>
        <p:txBody>
          <a:bodyPr>
            <a:normAutofit fontScale="90000"/>
          </a:bodyPr>
          <a:lstStyle/>
          <a:p>
            <a:pPr algn="ctr"/>
            <a:r>
              <a:rPr lang="en-US" altLang="en-US" sz="1600" dirty="0">
                <a:solidFill>
                  <a:schemeClr val="bg2"/>
                </a:solidFill>
              </a:rPr>
              <a:t>Presentation Start</a:t>
            </a:r>
          </a:p>
        </p:txBody>
      </p:sp>
    </p:spTree>
    <p:extLst>
      <p:ext uri="{BB962C8B-B14F-4D97-AF65-F5344CB8AC3E}">
        <p14:creationId xmlns:p14="http://schemas.microsoft.com/office/powerpoint/2010/main" xmlns="" val="656048441"/>
      </p:ext>
    </p:extLst>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Storage (8%)</a:t>
            </a:r>
            <a:endParaRPr lang="en-US" dirty="0"/>
          </a:p>
        </p:txBody>
      </p:sp>
      <p:sp>
        <p:nvSpPr>
          <p:cNvPr id="6" name="Content Placeholder 5"/>
          <p:cNvSpPr>
            <a:spLocks noGrp="1"/>
          </p:cNvSpPr>
          <p:nvPr>
            <p:ph idx="1"/>
          </p:nvPr>
        </p:nvSpPr>
        <p:spPr/>
        <p:txBody>
          <a:bodyPr>
            <a:normAutofit lnSpcReduction="10000"/>
          </a:bodyPr>
          <a:lstStyle/>
          <a:p>
            <a:pPr marL="0" indent="0">
              <a:buNone/>
            </a:pPr>
            <a:r>
              <a:rPr lang="en-US" sz="2400" b="1" dirty="0" smtClean="0"/>
              <a:t>Priority 1: Vent </a:t>
            </a:r>
            <a:r>
              <a:rPr lang="en-US" sz="2400" b="1" dirty="0"/>
              <a:t>sizing and tank protection (22%)</a:t>
            </a:r>
          </a:p>
          <a:p>
            <a:r>
              <a:rPr lang="en-US" sz="2200" dirty="0" smtClean="0"/>
              <a:t>A </a:t>
            </a:r>
            <a:r>
              <a:rPr lang="en-US" sz="2200" dirty="0"/>
              <a:t>better thinking behind blowdown times and secondary phenomena or mitigation techniques supports progress in both vent sizing and tank protection from a scientific perspective. </a:t>
            </a:r>
            <a:endParaRPr lang="en-US" sz="2200" dirty="0" smtClean="0"/>
          </a:p>
          <a:p>
            <a:r>
              <a:rPr lang="en-US" sz="2200" dirty="0" smtClean="0"/>
              <a:t>Equipment </a:t>
            </a:r>
            <a:r>
              <a:rPr lang="en-US" sz="2200" dirty="0"/>
              <a:t>enclosures are being utilized in large numbers in the deployment of hydrogen and fuel cell technology </a:t>
            </a:r>
            <a:r>
              <a:rPr lang="en-US" sz="2200" dirty="0" smtClean="0"/>
              <a:t>equipment. Focused </a:t>
            </a:r>
            <a:r>
              <a:rPr lang="en-US" sz="2200" dirty="0"/>
              <a:t>research on the following issues could be </a:t>
            </a:r>
            <a:r>
              <a:rPr lang="en-US" sz="2200" dirty="0" smtClean="0"/>
              <a:t>beneficial:</a:t>
            </a:r>
            <a:endParaRPr lang="en-US" sz="2200" dirty="0"/>
          </a:p>
          <a:p>
            <a:pPr lvl="1"/>
            <a:r>
              <a:rPr lang="en-US" sz="2000" dirty="0"/>
              <a:t>Leak rate, which is a function of hydrogen pressure and what components are inside the enclosure</a:t>
            </a:r>
          </a:p>
          <a:p>
            <a:pPr lvl="1"/>
            <a:r>
              <a:rPr lang="en-US" sz="2000" dirty="0"/>
              <a:t>Probability of a leak, accounting for scenarios such as normal equipment degradation, incompatible materials and improper installations</a:t>
            </a:r>
          </a:p>
          <a:p>
            <a:pPr lvl="1"/>
            <a:r>
              <a:rPr lang="en-US" sz="2000" dirty="0"/>
              <a:t>Ventilation required (natural or mechanical) to prevent flammable hydrogen ceiling layer concentrations from developing</a:t>
            </a:r>
          </a:p>
          <a:p>
            <a:pPr lvl="1"/>
            <a:r>
              <a:rPr lang="en-US" sz="2000" dirty="0"/>
              <a:t>Explosion protection measures other than leak prevention and ventilation</a:t>
            </a:r>
          </a:p>
          <a:p>
            <a:pPr lvl="1"/>
            <a:r>
              <a:rPr lang="en-US" sz="2000" dirty="0"/>
              <a:t>Some secondary consequences need to be moderated. </a:t>
            </a:r>
          </a:p>
        </p:txBody>
      </p:sp>
    </p:spTree>
    <p:extLst>
      <p:ext uri="{BB962C8B-B14F-4D97-AF65-F5344CB8AC3E}">
        <p14:creationId xmlns:p14="http://schemas.microsoft.com/office/powerpoint/2010/main" xmlns="" val="986864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Integration Platforms (7%)</a:t>
            </a:r>
            <a:endParaRPr lang="en-US" dirty="0"/>
          </a:p>
        </p:txBody>
      </p:sp>
      <p:sp>
        <p:nvSpPr>
          <p:cNvPr id="2" name="Content Placeholder 1"/>
          <p:cNvSpPr>
            <a:spLocks noGrp="1"/>
          </p:cNvSpPr>
          <p:nvPr>
            <p:ph idx="1"/>
          </p:nvPr>
        </p:nvSpPr>
        <p:spPr>
          <a:xfrm>
            <a:off x="628650" y="1431440"/>
            <a:ext cx="7886700" cy="4131160"/>
          </a:xfrm>
        </p:spPr>
        <p:txBody>
          <a:bodyPr>
            <a:normAutofit/>
          </a:bodyPr>
          <a:lstStyle/>
          <a:p>
            <a:pPr marL="0" indent="0">
              <a:buNone/>
            </a:pPr>
            <a:r>
              <a:rPr lang="en-US" sz="2400" b="1" dirty="0" smtClean="0"/>
              <a:t>Priority 1: Model </a:t>
            </a:r>
            <a:r>
              <a:rPr lang="en-US" sz="2400" b="1" dirty="0"/>
              <a:t>verification and validation (55%)</a:t>
            </a:r>
          </a:p>
          <a:p>
            <a:r>
              <a:rPr lang="en-US" sz="2200" dirty="0" smtClean="0"/>
              <a:t>Integration </a:t>
            </a:r>
            <a:r>
              <a:rPr lang="en-US" sz="2200" dirty="0"/>
              <a:t>platforms are useful, necessary, and very timely given that a wider class of stakeholders other than scientists is increasingly involved in the deployment of hydrogen infrastructure. </a:t>
            </a:r>
            <a:endParaRPr lang="en-US" sz="2200" dirty="0" smtClean="0"/>
          </a:p>
          <a:p>
            <a:r>
              <a:rPr lang="en-US" sz="2200" dirty="0" smtClean="0"/>
              <a:t>Verification </a:t>
            </a:r>
            <a:r>
              <a:rPr lang="en-US" sz="2200" dirty="0"/>
              <a:t>and validation efforts can assure the repeatability, verifiability, and robustness of models and ensure credibility for prospective users and other relevant stakeholders. </a:t>
            </a:r>
            <a:endParaRPr lang="en-US" sz="2200" dirty="0" smtClean="0"/>
          </a:p>
          <a:p>
            <a:r>
              <a:rPr lang="en-US" sz="2200" dirty="0" smtClean="0"/>
              <a:t>This </a:t>
            </a:r>
            <a:r>
              <a:rPr lang="en-US" sz="2200" dirty="0"/>
              <a:t>is an important consideration, specifically relating to documenting the validity range, experimental support, reproducibility, and clarification of assumptions for models informing or supporting hydrogen safety measures. </a:t>
            </a:r>
          </a:p>
        </p:txBody>
      </p:sp>
    </p:spTree>
    <p:extLst>
      <p:ext uri="{BB962C8B-B14F-4D97-AF65-F5344CB8AC3E}">
        <p14:creationId xmlns:p14="http://schemas.microsoft.com/office/powerpoint/2010/main" xmlns="" val="32204707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Hydrogen Safety Training (7%)</a:t>
            </a:r>
            <a:endParaRPr lang="en-US" dirty="0"/>
          </a:p>
        </p:txBody>
      </p:sp>
      <p:sp>
        <p:nvSpPr>
          <p:cNvPr id="2" name="Content Placeholder 1"/>
          <p:cNvSpPr>
            <a:spLocks noGrp="1"/>
          </p:cNvSpPr>
          <p:nvPr>
            <p:ph idx="1"/>
          </p:nvPr>
        </p:nvSpPr>
        <p:spPr>
          <a:xfrm>
            <a:off x="628650" y="1431440"/>
            <a:ext cx="7886700" cy="2759560"/>
          </a:xfrm>
        </p:spPr>
        <p:txBody>
          <a:bodyPr>
            <a:normAutofit/>
          </a:bodyPr>
          <a:lstStyle/>
          <a:p>
            <a:pPr marL="0" indent="0">
              <a:buNone/>
            </a:pPr>
            <a:r>
              <a:rPr lang="en-US" sz="2400" b="1" dirty="0" smtClean="0"/>
              <a:t>Priority 1: Higher </a:t>
            </a:r>
            <a:r>
              <a:rPr lang="en-US" sz="2400" b="1" dirty="0"/>
              <a:t>education in hydrogen safety engineering (17%)</a:t>
            </a:r>
          </a:p>
          <a:p>
            <a:r>
              <a:rPr lang="en-US" sz="2200" dirty="0" smtClean="0"/>
              <a:t>It </a:t>
            </a:r>
            <a:r>
              <a:rPr lang="en-US" sz="2200" dirty="0"/>
              <a:t>is vital to the progress of hydrogen safety to implement a "train the trainer" strategy. </a:t>
            </a:r>
            <a:endParaRPr lang="en-US" sz="2200" dirty="0" smtClean="0"/>
          </a:p>
          <a:p>
            <a:r>
              <a:rPr lang="en-US" sz="2200" dirty="0" smtClean="0"/>
              <a:t>Building </a:t>
            </a:r>
            <a:r>
              <a:rPr lang="en-US" sz="2200" dirty="0"/>
              <a:t>comfort with H2 safety systems/understanding is crucial to market acceptance – if First Responders/AHJs are comfortable with it, their neighbors are more likely to be comfortable. </a:t>
            </a:r>
          </a:p>
        </p:txBody>
      </p:sp>
    </p:spTree>
    <p:extLst>
      <p:ext uri="{BB962C8B-B14F-4D97-AF65-F5344CB8AC3E}">
        <p14:creationId xmlns:p14="http://schemas.microsoft.com/office/powerpoint/2010/main" xmlns="" val="16139920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Materials Compatibility/Sensors (7%)</a:t>
            </a:r>
            <a:endParaRPr lang="en-US" dirty="0"/>
          </a:p>
        </p:txBody>
      </p:sp>
      <p:sp>
        <p:nvSpPr>
          <p:cNvPr id="2" name="Content Placeholder 1"/>
          <p:cNvSpPr>
            <a:spLocks noGrp="1"/>
          </p:cNvSpPr>
          <p:nvPr>
            <p:ph idx="1"/>
          </p:nvPr>
        </p:nvSpPr>
        <p:spPr>
          <a:xfrm>
            <a:off x="304800" y="974240"/>
            <a:ext cx="8686800" cy="5202723"/>
          </a:xfrm>
        </p:spPr>
        <p:txBody>
          <a:bodyPr>
            <a:noAutofit/>
          </a:bodyPr>
          <a:lstStyle/>
          <a:p>
            <a:pPr marL="0" indent="0">
              <a:buNone/>
            </a:pPr>
            <a:r>
              <a:rPr lang="en-US" sz="2400" b="1" dirty="0" smtClean="0"/>
              <a:t>Priority 1: Reliability </a:t>
            </a:r>
            <a:r>
              <a:rPr lang="en-US" sz="2400" b="1" dirty="0"/>
              <a:t>testing and validation of sensors for specific applications (22%)</a:t>
            </a:r>
          </a:p>
          <a:p>
            <a:r>
              <a:rPr lang="en-US" sz="2200" dirty="0" smtClean="0"/>
              <a:t>Field </a:t>
            </a:r>
            <a:r>
              <a:rPr lang="en-US" sz="2200" dirty="0"/>
              <a:t>experience has shown that some sensors work well in one environment but may perform poorly in another</a:t>
            </a:r>
            <a:r>
              <a:rPr lang="en-US" sz="1400" dirty="0"/>
              <a:t>.  </a:t>
            </a:r>
            <a:endParaRPr lang="en-US" sz="1400" dirty="0" smtClean="0"/>
          </a:p>
          <a:p>
            <a:pPr lvl="1"/>
            <a:r>
              <a:rPr lang="en-US" sz="2000" dirty="0" smtClean="0"/>
              <a:t>Manufacturers </a:t>
            </a:r>
            <a:r>
              <a:rPr lang="en-US" sz="2000" dirty="0"/>
              <a:t>can validate and even certify to laboratory conditions, but these are not necessarily mimicking real-world conditions. </a:t>
            </a:r>
            <a:endParaRPr lang="en-US" sz="2000" dirty="0" smtClean="0"/>
          </a:p>
          <a:p>
            <a:r>
              <a:rPr lang="en-US" sz="2400" dirty="0" smtClean="0"/>
              <a:t>The development </a:t>
            </a:r>
            <a:r>
              <a:rPr lang="en-US" sz="2400" dirty="0"/>
              <a:t>of performance tests targeting real-world operative conditions is required. </a:t>
            </a:r>
          </a:p>
          <a:p>
            <a:pPr lvl="1"/>
            <a:r>
              <a:rPr lang="en-US" sz="2200" dirty="0" smtClean="0"/>
              <a:t>Typical </a:t>
            </a:r>
            <a:r>
              <a:rPr lang="en-US" sz="2200" dirty="0"/>
              <a:t>deployment conditions would include sensors for the FC-vehicle exhaust (i.e., high temperature gradients, quick response, and hydrogen concentration above 4% LEL) and sensors in industrial settings where presence of contaminants can be expected</a:t>
            </a:r>
            <a:r>
              <a:rPr lang="en-US" sz="1400" dirty="0"/>
              <a:t>. </a:t>
            </a:r>
            <a:endParaRPr lang="en-US" sz="1400" dirty="0" smtClean="0"/>
          </a:p>
          <a:p>
            <a:r>
              <a:rPr lang="en-US" sz="2400" dirty="0" smtClean="0"/>
              <a:t>Guidance </a:t>
            </a:r>
            <a:r>
              <a:rPr lang="en-US" sz="2400" dirty="0"/>
              <a:t>describing best practice for testing is also essential for effective use of sensors</a:t>
            </a:r>
            <a:r>
              <a:rPr lang="en-US" sz="1400" dirty="0"/>
              <a:t>. </a:t>
            </a:r>
            <a:endParaRPr lang="en-US" sz="1400" dirty="0" smtClean="0"/>
          </a:p>
        </p:txBody>
      </p:sp>
    </p:spTree>
    <p:extLst>
      <p:ext uri="{BB962C8B-B14F-4D97-AF65-F5344CB8AC3E}">
        <p14:creationId xmlns:p14="http://schemas.microsoft.com/office/powerpoint/2010/main" xmlns="" val="1848965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Applications (2%)</a:t>
            </a:r>
            <a:endParaRPr lang="en-US" dirty="0"/>
          </a:p>
        </p:txBody>
      </p:sp>
      <p:sp>
        <p:nvSpPr>
          <p:cNvPr id="2" name="Content Placeholder 1"/>
          <p:cNvSpPr>
            <a:spLocks noGrp="1"/>
          </p:cNvSpPr>
          <p:nvPr>
            <p:ph idx="1"/>
          </p:nvPr>
        </p:nvSpPr>
        <p:spPr>
          <a:xfrm>
            <a:off x="628650" y="1964840"/>
            <a:ext cx="7886700" cy="2759560"/>
          </a:xfrm>
        </p:spPr>
        <p:txBody>
          <a:bodyPr>
            <a:normAutofit/>
          </a:bodyPr>
          <a:lstStyle/>
          <a:p>
            <a:pPr marL="0" indent="0">
              <a:buNone/>
            </a:pPr>
            <a:r>
              <a:rPr lang="en-US" sz="2400" b="1" dirty="0" smtClean="0"/>
              <a:t>Priority 1: Vehicle </a:t>
            </a:r>
            <a:r>
              <a:rPr lang="en-US" sz="2400" b="1" dirty="0"/>
              <a:t>tank protection (50%)</a:t>
            </a:r>
          </a:p>
          <a:p>
            <a:r>
              <a:rPr lang="en-US" sz="2200" dirty="0" smtClean="0"/>
              <a:t>Improved </a:t>
            </a:r>
            <a:r>
              <a:rPr lang="en-US" sz="2200" dirty="0"/>
              <a:t>protection through tank design or safety measures need to focus on allowing safely optimized blow-down times. </a:t>
            </a:r>
            <a:endParaRPr lang="en-US" sz="2200" dirty="0" smtClean="0"/>
          </a:p>
          <a:p>
            <a:r>
              <a:rPr lang="en-US" sz="2200" dirty="0" smtClean="0"/>
              <a:t>The </a:t>
            </a:r>
            <a:r>
              <a:rPr lang="en-US" sz="2200" dirty="0"/>
              <a:t>potential for long flames from temperature and pressure relief devices (TPRDs), pressure-peaking phenomena, and other secondary consequences need to be appropriately addressed and mitigated. </a:t>
            </a:r>
            <a:endParaRPr lang="en-US" sz="2200" dirty="0" smtClean="0"/>
          </a:p>
        </p:txBody>
      </p:sp>
    </p:spTree>
    <p:extLst>
      <p:ext uri="{BB962C8B-B14F-4D97-AF65-F5344CB8AC3E}">
        <p14:creationId xmlns:p14="http://schemas.microsoft.com/office/powerpoint/2010/main" xmlns="" val="6953780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Summary of Recommendations</a:t>
            </a:r>
            <a:endParaRPr lang="en-US" dirty="0"/>
          </a:p>
        </p:txBody>
      </p:sp>
      <p:sp>
        <p:nvSpPr>
          <p:cNvPr id="2" name="Content Placeholder 1"/>
          <p:cNvSpPr>
            <a:spLocks noGrp="1"/>
          </p:cNvSpPr>
          <p:nvPr>
            <p:ph idx="1"/>
          </p:nvPr>
        </p:nvSpPr>
        <p:spPr>
          <a:xfrm>
            <a:off x="628650" y="2269640"/>
            <a:ext cx="7886700" cy="3064360"/>
          </a:xfrm>
        </p:spPr>
        <p:txBody>
          <a:bodyPr>
            <a:normAutofit fontScale="92500" lnSpcReduction="20000"/>
          </a:bodyPr>
          <a:lstStyle/>
          <a:p>
            <a:r>
              <a:rPr lang="en-US" sz="2400" dirty="0" smtClean="0"/>
              <a:t>The </a:t>
            </a:r>
            <a:r>
              <a:rPr lang="en-US" sz="2400" dirty="0"/>
              <a:t>need for user friendly validated QRA tools was clearly recognized as a critical need for this industry.  </a:t>
            </a:r>
            <a:endParaRPr lang="en-US" sz="2400" dirty="0" smtClean="0"/>
          </a:p>
          <a:p>
            <a:pPr lvl="1"/>
            <a:r>
              <a:rPr lang="en-US" sz="2200" dirty="0" smtClean="0"/>
              <a:t>In support of the QRA tools was also a recognized need for Reduced Validated Modeling Tools to be used in understanding hydrogen behavior for unintended releases and for use in the QRA tool kits. </a:t>
            </a:r>
          </a:p>
          <a:p>
            <a:r>
              <a:rPr lang="en-US" sz="2600" dirty="0" smtClean="0"/>
              <a:t>The </a:t>
            </a:r>
            <a:r>
              <a:rPr lang="en-US" sz="2600" dirty="0"/>
              <a:t>workshop participants then ranked scenarios where hydrogen behavior is not well understood.   </a:t>
            </a:r>
            <a:endParaRPr lang="en-US" sz="2600" dirty="0" smtClean="0"/>
          </a:p>
          <a:p>
            <a:pPr lvl="1"/>
            <a:r>
              <a:rPr lang="en-US" sz="2400" dirty="0" smtClean="0"/>
              <a:t>Understanding </a:t>
            </a:r>
            <a:r>
              <a:rPr lang="en-US" sz="2400" dirty="0"/>
              <a:t>the behavior of indoor releases ranked first with 13% of the votes but close behind are unintended release liquid phase with 11% followed again close behind are unintended release gas phase with 8</a:t>
            </a:r>
            <a:r>
              <a:rPr lang="en-US" sz="2400" dirty="0" smtClean="0"/>
              <a:t>%.</a:t>
            </a:r>
            <a:endParaRPr lang="en-US" sz="2400" dirty="0"/>
          </a:p>
        </p:txBody>
      </p:sp>
    </p:spTree>
    <p:extLst>
      <p:ext uri="{BB962C8B-B14F-4D97-AF65-F5344CB8AC3E}">
        <p14:creationId xmlns:p14="http://schemas.microsoft.com/office/powerpoint/2010/main" xmlns="" val="13380183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xmlns="" val="33578968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4294967295"/>
          </p:nvPr>
        </p:nvSpPr>
        <p:spPr>
          <a:xfrm>
            <a:off x="6727032" y="6407944"/>
            <a:ext cx="1920240" cy="365760"/>
          </a:xfrm>
          <a:prstGeom prst="rect">
            <a:avLst/>
          </a:prstGeom>
        </p:spPr>
        <p:txBody>
          <a:bodyPr/>
          <a:lstStyle/>
          <a:p>
            <a:r>
              <a:rPr lang="en-US" altLang="en-US"/>
              <a:t>9/11/07</a:t>
            </a:r>
            <a:endParaRPr lang="en-US" altLang="en-US" sz="1400"/>
          </a:p>
        </p:txBody>
      </p:sp>
      <p:sp>
        <p:nvSpPr>
          <p:cNvPr id="1136642" name="Rectangle 2"/>
          <p:cNvSpPr>
            <a:spLocks noChangeArrowheads="1"/>
          </p:cNvSpPr>
          <p:nvPr/>
        </p:nvSpPr>
        <p:spPr bwMode="auto">
          <a:xfrm>
            <a:off x="0" y="0"/>
            <a:ext cx="9144000" cy="6858000"/>
          </a:xfrm>
          <a:prstGeom prst="rect">
            <a:avLst/>
          </a:prstGeom>
          <a:solidFill>
            <a:srgbClr val="000000"/>
          </a:solidFill>
          <a:ln w="12700">
            <a:solidFill>
              <a:schemeClr val="tx1"/>
            </a:solidFill>
            <a:miter lim="800000"/>
            <a:headEnd/>
            <a:tailEnd/>
          </a:ln>
          <a:effectLst/>
          <a:extLst/>
        </p:spPr>
        <p:txBody>
          <a:bodyPr wrap="none" anchor="ctr"/>
          <a:lstStyle/>
          <a:p>
            <a:endParaRPr lang="en-US" altLang="en-US">
              <a:latin typeface="Times New Roman" pitchFamily="18" charset="0"/>
            </a:endParaRPr>
          </a:p>
        </p:txBody>
      </p:sp>
      <p:sp>
        <p:nvSpPr>
          <p:cNvPr id="1136643" name="Rectangle 3"/>
          <p:cNvSpPr>
            <a:spLocks noGrp="1" noChangeArrowheads="1"/>
          </p:cNvSpPr>
          <p:nvPr>
            <p:ph type="title" idx="4294967295"/>
          </p:nvPr>
        </p:nvSpPr>
        <p:spPr>
          <a:xfrm>
            <a:off x="0" y="82550"/>
            <a:ext cx="9144000" cy="284163"/>
          </a:xfrm>
          <a:prstGeom prst="rect">
            <a:avLst/>
          </a:prstGeom>
        </p:spPr>
        <p:txBody>
          <a:bodyPr>
            <a:normAutofit fontScale="90000"/>
          </a:bodyPr>
          <a:lstStyle/>
          <a:p>
            <a:pPr algn="ctr"/>
            <a:r>
              <a:rPr lang="en-US" altLang="en-US" sz="1600" dirty="0">
                <a:solidFill>
                  <a:schemeClr val="bg2"/>
                </a:solidFill>
              </a:rPr>
              <a:t>Presentation End</a:t>
            </a:r>
          </a:p>
        </p:txBody>
      </p:sp>
    </p:spTree>
    <p:extLst>
      <p:ext uri="{BB962C8B-B14F-4D97-AF65-F5344CB8AC3E}">
        <p14:creationId xmlns:p14="http://schemas.microsoft.com/office/powerpoint/2010/main" xmlns="" val="3060437638"/>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1970507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Quantitative Risk Assessment (QRA) Tools (23%)</a:t>
            </a:r>
            <a:endParaRPr lang="en-US" dirty="0"/>
          </a:p>
        </p:txBody>
      </p:sp>
      <p:sp>
        <p:nvSpPr>
          <p:cNvPr id="6" name="Content Placeholder 5"/>
          <p:cNvSpPr>
            <a:spLocks noGrp="1"/>
          </p:cNvSpPr>
          <p:nvPr>
            <p:ph idx="1"/>
          </p:nvPr>
        </p:nvSpPr>
        <p:spPr>
          <a:xfrm>
            <a:off x="304800" y="1752600"/>
            <a:ext cx="8763000" cy="4054960"/>
          </a:xfrm>
        </p:spPr>
        <p:txBody>
          <a:bodyPr>
            <a:noAutofit/>
          </a:bodyPr>
          <a:lstStyle/>
          <a:p>
            <a:pPr marL="0" indent="0">
              <a:buNone/>
            </a:pPr>
            <a:r>
              <a:rPr lang="en-US" sz="2400" b="1" dirty="0" smtClean="0"/>
              <a:t>Priority 2: Guidance </a:t>
            </a:r>
            <a:r>
              <a:rPr lang="en-US" sz="2400" b="1" dirty="0"/>
              <a:t>on the use of risk insights in decision making (18%)</a:t>
            </a:r>
          </a:p>
          <a:p>
            <a:pPr lvl="1"/>
            <a:r>
              <a:rPr lang="en-US" sz="2200" dirty="0" smtClean="0"/>
              <a:t>Need for </a:t>
            </a:r>
            <a:r>
              <a:rPr lang="en-US" sz="2200" dirty="0"/>
              <a:t>proper </a:t>
            </a:r>
            <a:r>
              <a:rPr lang="en-US" sz="2200" dirty="0" smtClean="0"/>
              <a:t>guidance </a:t>
            </a:r>
            <a:r>
              <a:rPr lang="en-US" sz="2200" dirty="0"/>
              <a:t>on the use of risk insights in decision making for the siting and design of hydrogen systems. </a:t>
            </a:r>
            <a:endParaRPr lang="en-US" sz="2200" dirty="0" smtClean="0"/>
          </a:p>
          <a:p>
            <a:pPr lvl="1"/>
            <a:r>
              <a:rPr lang="en-US" sz="2200" dirty="0" smtClean="0"/>
              <a:t>Strong </a:t>
            </a:r>
            <a:r>
              <a:rPr lang="en-US" sz="2200" dirty="0"/>
              <a:t>need for repeatable results and user-friendly tools that can be used by the necessary stakeholder groups. </a:t>
            </a:r>
            <a:endParaRPr lang="en-US" sz="2200" dirty="0" smtClean="0"/>
          </a:p>
          <a:p>
            <a:pPr lvl="1"/>
            <a:r>
              <a:rPr lang="en-US" sz="2200" dirty="0" smtClean="0"/>
              <a:t>QRA </a:t>
            </a:r>
            <a:r>
              <a:rPr lang="en-US" sz="2200" dirty="0"/>
              <a:t>guidance targeting the hydrogen industry will help facilitate further adoption of QRA and safety research methodologies and approaches. </a:t>
            </a:r>
          </a:p>
          <a:p>
            <a:pPr lvl="1"/>
            <a:r>
              <a:rPr lang="en-US" sz="2200" dirty="0" smtClean="0"/>
              <a:t>Can </a:t>
            </a:r>
            <a:r>
              <a:rPr lang="en-US" sz="2200" dirty="0"/>
              <a:t>accelerate the closing of other research gaps and further proliferate the use of a scientific basis to inform the deployment of hydrogen and fuel cell technologies</a:t>
            </a:r>
            <a:r>
              <a:rPr lang="en-US" sz="2400" dirty="0"/>
              <a:t>. </a:t>
            </a:r>
          </a:p>
        </p:txBody>
      </p:sp>
    </p:spTree>
    <p:extLst>
      <p:ext uri="{BB962C8B-B14F-4D97-AF65-F5344CB8AC3E}">
        <p14:creationId xmlns:p14="http://schemas.microsoft.com/office/powerpoint/2010/main" xmlns="" val="3641047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HySafe</a:t>
            </a:r>
            <a:r>
              <a:rPr lang="en-US" dirty="0" smtClean="0"/>
              <a:t> Research Priorities Workshop Findings</a:t>
            </a:r>
            <a:endParaRPr lang="en-US" dirty="0"/>
          </a:p>
        </p:txBody>
      </p:sp>
      <p:sp>
        <p:nvSpPr>
          <p:cNvPr id="3" name="Text Placeholder 2"/>
          <p:cNvSpPr>
            <a:spLocks noGrp="1"/>
          </p:cNvSpPr>
          <p:nvPr>
            <p:ph type="subTitle" idx="1"/>
          </p:nvPr>
        </p:nvSpPr>
        <p:spPr/>
        <p:txBody>
          <a:bodyPr>
            <a:normAutofit fontScale="92500" lnSpcReduction="20000"/>
          </a:bodyPr>
          <a:lstStyle/>
          <a:p>
            <a:r>
              <a:rPr lang="en-US" dirty="0" smtClean="0"/>
              <a:t>Jay Keller</a:t>
            </a:r>
          </a:p>
          <a:p>
            <a:r>
              <a:rPr lang="en-US" dirty="0" smtClean="0"/>
              <a:t>Laura Hill, Kristian </a:t>
            </a:r>
            <a:r>
              <a:rPr lang="en-US" dirty="0" err="1" smtClean="0"/>
              <a:t>Kiuru</a:t>
            </a:r>
            <a:endParaRPr lang="en-US" dirty="0" smtClean="0"/>
          </a:p>
          <a:p>
            <a:r>
              <a:rPr lang="en-US" dirty="0" smtClean="0"/>
              <a:t>Monday, October 19, 2015</a:t>
            </a:r>
          </a:p>
          <a:p>
            <a:endParaRPr lang="en-US" dirty="0"/>
          </a:p>
          <a:p>
            <a:r>
              <a:rPr lang="en-US" dirty="0" smtClean="0"/>
              <a:t>6</a:t>
            </a:r>
            <a:r>
              <a:rPr lang="en-US" baseline="30000" dirty="0" smtClean="0"/>
              <a:t>th</a:t>
            </a:r>
            <a:r>
              <a:rPr lang="en-US" dirty="0" smtClean="0"/>
              <a:t> International Conference on Hydrogen Safety</a:t>
            </a:r>
            <a:br>
              <a:rPr lang="en-US" dirty="0" smtClean="0"/>
            </a:br>
            <a:r>
              <a:rPr lang="en-US" dirty="0" smtClean="0"/>
              <a:t>Yokohama, Japan</a:t>
            </a:r>
            <a:endParaRPr lang="en-US" dirty="0"/>
          </a:p>
        </p:txBody>
      </p:sp>
    </p:spTree>
    <p:extLst>
      <p:ext uri="{BB962C8B-B14F-4D97-AF65-F5344CB8AC3E}">
        <p14:creationId xmlns:p14="http://schemas.microsoft.com/office/powerpoint/2010/main" xmlns="" val="11278855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Reduced Model Tools (15%)</a:t>
            </a:r>
            <a:endParaRPr lang="en-US" dirty="0"/>
          </a:p>
        </p:txBody>
      </p:sp>
      <p:sp>
        <p:nvSpPr>
          <p:cNvPr id="6" name="Content Placeholder 5"/>
          <p:cNvSpPr>
            <a:spLocks noGrp="1"/>
          </p:cNvSpPr>
          <p:nvPr>
            <p:ph idx="1"/>
          </p:nvPr>
        </p:nvSpPr>
        <p:spPr>
          <a:xfrm>
            <a:off x="628650" y="1736240"/>
            <a:ext cx="7886700" cy="3140560"/>
          </a:xfrm>
        </p:spPr>
        <p:txBody>
          <a:bodyPr>
            <a:noAutofit/>
          </a:bodyPr>
          <a:lstStyle/>
          <a:p>
            <a:pPr marL="0" indent="0">
              <a:buNone/>
            </a:pPr>
            <a:r>
              <a:rPr lang="en-US" sz="2400" b="1" dirty="0" smtClean="0"/>
              <a:t>Priority 2: Collect tools published in peer reviewed journals and develop/support an online tool for hydrogen safety research and engineering (20%)</a:t>
            </a:r>
          </a:p>
          <a:p>
            <a:pPr lvl="1"/>
            <a:r>
              <a:rPr lang="en-US" sz="2200" dirty="0" smtClean="0"/>
              <a:t>Need </a:t>
            </a:r>
            <a:r>
              <a:rPr lang="en-US" sz="2200" dirty="0"/>
              <a:t>for collecting tools published in peer reviewed journals and developing an online tool for hydrogen safety research and engineering information resources. </a:t>
            </a:r>
            <a:endParaRPr lang="en-US" sz="2200" dirty="0" smtClean="0"/>
          </a:p>
          <a:p>
            <a:pPr lvl="1"/>
            <a:r>
              <a:rPr lang="en-US" sz="2200" dirty="0" smtClean="0"/>
              <a:t>The </a:t>
            </a:r>
            <a:r>
              <a:rPr lang="en-US" sz="2200" dirty="0"/>
              <a:t>development and/or support of such an online tool that consolidates peer reviewed tools and other resources would provide easy access for all stakeholders. </a:t>
            </a:r>
          </a:p>
        </p:txBody>
      </p:sp>
    </p:spTree>
    <p:extLst>
      <p:ext uri="{BB962C8B-B14F-4D97-AF65-F5344CB8AC3E}">
        <p14:creationId xmlns:p14="http://schemas.microsoft.com/office/powerpoint/2010/main" xmlns="" val="20482587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Indoor (13%)</a:t>
            </a:r>
            <a:endParaRPr lang="en-US" dirty="0"/>
          </a:p>
        </p:txBody>
      </p:sp>
      <p:sp>
        <p:nvSpPr>
          <p:cNvPr id="2" name="Content Placeholder 1"/>
          <p:cNvSpPr>
            <a:spLocks noGrp="1"/>
          </p:cNvSpPr>
          <p:nvPr>
            <p:ph idx="1"/>
          </p:nvPr>
        </p:nvSpPr>
        <p:spPr>
          <a:xfrm>
            <a:off x="628650" y="914400"/>
            <a:ext cx="7886700" cy="5274160"/>
          </a:xfrm>
        </p:spPr>
        <p:txBody>
          <a:bodyPr>
            <a:normAutofit/>
          </a:bodyPr>
          <a:lstStyle/>
          <a:p>
            <a:pPr marL="0" indent="0">
              <a:buNone/>
            </a:pPr>
            <a:r>
              <a:rPr lang="en-US" sz="2400" b="1" dirty="0" smtClean="0"/>
              <a:t>Priority 2: Improve </a:t>
            </a:r>
            <a:r>
              <a:rPr lang="en-US" sz="2400" b="1" dirty="0"/>
              <a:t>understanding of hydrogen behavior indoors (22%)</a:t>
            </a:r>
          </a:p>
          <a:p>
            <a:r>
              <a:rPr lang="en-US" sz="2200" dirty="0"/>
              <a:t>Current correlations do not take into account all possible configurations and all relevant parameters. </a:t>
            </a:r>
          </a:p>
          <a:p>
            <a:pPr lvl="1"/>
            <a:r>
              <a:rPr lang="en-US" sz="2000" dirty="0" smtClean="0"/>
              <a:t>As an example, a study should be performed looking at dependence on point of release. </a:t>
            </a:r>
          </a:p>
          <a:p>
            <a:r>
              <a:rPr lang="en-US" sz="2200" dirty="0" smtClean="0"/>
              <a:t>Validated </a:t>
            </a:r>
            <a:r>
              <a:rPr lang="en-US" sz="2200" dirty="0"/>
              <a:t>method is necessary for hydrogen technology deployment in indoor spaces. </a:t>
            </a:r>
            <a:endParaRPr lang="en-US" sz="2200" dirty="0" smtClean="0"/>
          </a:p>
          <a:p>
            <a:r>
              <a:rPr lang="en-US" sz="2200" dirty="0" smtClean="0"/>
              <a:t>Consideration </a:t>
            </a:r>
            <a:r>
              <a:rPr lang="en-US" sz="2200" dirty="0"/>
              <a:t>should be given </a:t>
            </a:r>
            <a:r>
              <a:rPr lang="en-US" sz="2200" dirty="0" smtClean="0"/>
              <a:t>to such </a:t>
            </a:r>
            <a:r>
              <a:rPr lang="en-US" sz="2200" dirty="0"/>
              <a:t>factors </a:t>
            </a:r>
            <a:r>
              <a:rPr lang="en-US" sz="2200" dirty="0" smtClean="0"/>
              <a:t>as: </a:t>
            </a:r>
          </a:p>
          <a:p>
            <a:pPr lvl="1"/>
            <a:r>
              <a:rPr lang="en-US" sz="2000" dirty="0" smtClean="0"/>
              <a:t>Obstacles</a:t>
            </a:r>
          </a:p>
          <a:p>
            <a:pPr lvl="1"/>
            <a:r>
              <a:rPr lang="en-US" sz="2000" dirty="0" smtClean="0"/>
              <a:t>Wind</a:t>
            </a:r>
          </a:p>
          <a:p>
            <a:pPr lvl="1"/>
            <a:r>
              <a:rPr lang="en-US" sz="2000" dirty="0" smtClean="0"/>
              <a:t>Size </a:t>
            </a:r>
            <a:r>
              <a:rPr lang="en-US" sz="2000" dirty="0"/>
              <a:t>and type of </a:t>
            </a:r>
            <a:r>
              <a:rPr lang="en-US" sz="2000" dirty="0" smtClean="0"/>
              <a:t>enclosures</a:t>
            </a:r>
          </a:p>
          <a:p>
            <a:pPr lvl="1"/>
            <a:r>
              <a:rPr lang="en-US" sz="2000" dirty="0"/>
              <a:t>T</a:t>
            </a:r>
            <a:r>
              <a:rPr lang="en-US" sz="2000" dirty="0" smtClean="0"/>
              <a:t>ypes </a:t>
            </a:r>
            <a:r>
              <a:rPr lang="en-US" sz="2000" dirty="0"/>
              <a:t>of release </a:t>
            </a:r>
            <a:endParaRPr lang="en-US" sz="2000" dirty="0" smtClean="0"/>
          </a:p>
          <a:p>
            <a:pPr lvl="1"/>
            <a:r>
              <a:rPr lang="en-US" sz="2000" dirty="0"/>
              <a:t>V</a:t>
            </a:r>
            <a:r>
              <a:rPr lang="en-US" sz="2000" dirty="0" smtClean="0"/>
              <a:t>ent </a:t>
            </a:r>
            <a:r>
              <a:rPr lang="en-US" sz="2000" dirty="0"/>
              <a:t>shape and </a:t>
            </a:r>
            <a:r>
              <a:rPr lang="en-US" sz="2000" dirty="0" smtClean="0"/>
              <a:t>position and vent number</a:t>
            </a:r>
          </a:p>
          <a:p>
            <a:r>
              <a:rPr lang="en-US" sz="2200" dirty="0" smtClean="0"/>
              <a:t>This topic </a:t>
            </a:r>
            <a:r>
              <a:rPr lang="en-US" sz="2200" dirty="0"/>
              <a:t>impacts integrated modeling and QRA efforts as well</a:t>
            </a:r>
            <a:r>
              <a:rPr lang="en-US" sz="1800" dirty="0"/>
              <a:t>. </a:t>
            </a:r>
          </a:p>
        </p:txBody>
      </p:sp>
    </p:spTree>
    <p:extLst>
      <p:ext uri="{BB962C8B-B14F-4D97-AF65-F5344CB8AC3E}">
        <p14:creationId xmlns:p14="http://schemas.microsoft.com/office/powerpoint/2010/main" xmlns="" val="9104827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Unintended Release – Liquid (11%)</a:t>
            </a:r>
            <a:endParaRPr lang="en-US" dirty="0"/>
          </a:p>
        </p:txBody>
      </p:sp>
      <p:sp>
        <p:nvSpPr>
          <p:cNvPr id="2" name="Content Placeholder 1"/>
          <p:cNvSpPr>
            <a:spLocks noGrp="1"/>
          </p:cNvSpPr>
          <p:nvPr>
            <p:ph idx="1"/>
          </p:nvPr>
        </p:nvSpPr>
        <p:spPr>
          <a:xfrm>
            <a:off x="457200" y="1600200"/>
            <a:ext cx="7886700" cy="2667000"/>
          </a:xfrm>
        </p:spPr>
        <p:txBody>
          <a:bodyPr>
            <a:normAutofit/>
          </a:bodyPr>
          <a:lstStyle/>
          <a:p>
            <a:pPr marL="0" indent="0">
              <a:buNone/>
            </a:pPr>
            <a:r>
              <a:rPr lang="en-US" sz="2400" b="1" dirty="0" smtClean="0"/>
              <a:t>Priority 2: Flashing </a:t>
            </a:r>
            <a:r>
              <a:rPr lang="en-US" sz="2400" b="1" dirty="0"/>
              <a:t>liquid hydrogen jet releases (16%)</a:t>
            </a:r>
          </a:p>
          <a:p>
            <a:r>
              <a:rPr lang="en-US" sz="2200" dirty="0" smtClean="0"/>
              <a:t>Accurate </a:t>
            </a:r>
            <a:r>
              <a:rPr lang="en-US" sz="2200" dirty="0"/>
              <a:t>models to represent the sources of flashing jet releases should include insight and predictive tools for ignited releases and account for solid deposition of oxygen and nitrogen. </a:t>
            </a:r>
            <a:endParaRPr lang="en-US" sz="2200" dirty="0" smtClean="0"/>
          </a:p>
          <a:p>
            <a:r>
              <a:rPr lang="en-US" sz="2200" dirty="0" smtClean="0"/>
              <a:t>A secondary </a:t>
            </a:r>
            <a:r>
              <a:rPr lang="en-US" sz="2200" dirty="0"/>
              <a:t>explosion occurred in one of the test carried out by the HSL – the conditions of its occurrence and potential consequences need to be better understood. </a:t>
            </a:r>
          </a:p>
        </p:txBody>
      </p:sp>
    </p:spTree>
    <p:extLst>
      <p:ext uri="{BB962C8B-B14F-4D97-AF65-F5344CB8AC3E}">
        <p14:creationId xmlns:p14="http://schemas.microsoft.com/office/powerpoint/2010/main" xmlns="" val="14077886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Unintended Release – Gas (8%)</a:t>
            </a:r>
            <a:endParaRPr lang="en-US" dirty="0"/>
          </a:p>
        </p:txBody>
      </p:sp>
      <p:sp>
        <p:nvSpPr>
          <p:cNvPr id="6" name="Content Placeholder 5"/>
          <p:cNvSpPr>
            <a:spLocks noGrp="1"/>
          </p:cNvSpPr>
          <p:nvPr>
            <p:ph idx="1"/>
          </p:nvPr>
        </p:nvSpPr>
        <p:spPr>
          <a:xfrm>
            <a:off x="628650" y="1812440"/>
            <a:ext cx="7886700" cy="2530960"/>
          </a:xfrm>
        </p:spPr>
        <p:txBody>
          <a:bodyPr>
            <a:noAutofit/>
          </a:bodyPr>
          <a:lstStyle/>
          <a:p>
            <a:pPr marL="0" indent="0">
              <a:buNone/>
            </a:pPr>
            <a:r>
              <a:rPr lang="en-US" sz="2400" b="1" dirty="0" smtClean="0"/>
              <a:t>Priority 2: Validation </a:t>
            </a:r>
            <a:r>
              <a:rPr lang="en-US" sz="2400" b="1" dirty="0"/>
              <a:t>of notional nozzle models in real configurations (20%)</a:t>
            </a:r>
          </a:p>
          <a:p>
            <a:r>
              <a:rPr lang="en-US" sz="2200" dirty="0"/>
              <a:t>Modeling sonic jets requires the notional nozzle model in order to reduce the computer time to reasonable and feasible levels. </a:t>
            </a:r>
            <a:endParaRPr lang="en-US" sz="2200" dirty="0" smtClean="0"/>
          </a:p>
          <a:p>
            <a:r>
              <a:rPr lang="en-US" sz="2200" dirty="0" smtClean="0"/>
              <a:t>By </a:t>
            </a:r>
            <a:r>
              <a:rPr lang="en-US" sz="2200" dirty="0"/>
              <a:t>validating notional models using configurations with a real-world basis, the behavior of gaseous hydrogen under these conditions can be used to support further development QRA tool. </a:t>
            </a:r>
            <a:endParaRPr lang="en-US" sz="2200" dirty="0" smtClean="0"/>
          </a:p>
        </p:txBody>
      </p:sp>
    </p:spTree>
    <p:extLst>
      <p:ext uri="{BB962C8B-B14F-4D97-AF65-F5344CB8AC3E}">
        <p14:creationId xmlns:p14="http://schemas.microsoft.com/office/powerpoint/2010/main" xmlns="" val="22939909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Storage (8%)</a:t>
            </a:r>
            <a:endParaRPr lang="en-US" dirty="0"/>
          </a:p>
        </p:txBody>
      </p:sp>
      <p:sp>
        <p:nvSpPr>
          <p:cNvPr id="6" name="Content Placeholder 5"/>
          <p:cNvSpPr>
            <a:spLocks noGrp="1"/>
          </p:cNvSpPr>
          <p:nvPr>
            <p:ph idx="1"/>
          </p:nvPr>
        </p:nvSpPr>
        <p:spPr>
          <a:xfrm>
            <a:off x="628650" y="2117240"/>
            <a:ext cx="7886700" cy="2911960"/>
          </a:xfrm>
        </p:spPr>
        <p:txBody>
          <a:bodyPr>
            <a:normAutofit/>
          </a:bodyPr>
          <a:lstStyle/>
          <a:p>
            <a:pPr marL="0" indent="0">
              <a:buNone/>
            </a:pPr>
            <a:r>
              <a:rPr lang="en-US" sz="2400" b="1" dirty="0" smtClean="0"/>
              <a:t>Priority 2: Wrap </a:t>
            </a:r>
            <a:r>
              <a:rPr lang="en-US" sz="2400" b="1" dirty="0"/>
              <a:t>material performance in fires (17%)</a:t>
            </a:r>
          </a:p>
          <a:p>
            <a:r>
              <a:rPr lang="en-US" sz="2200" dirty="0"/>
              <a:t>Improved design of storage tank wrap materials should be pursued. </a:t>
            </a:r>
            <a:endParaRPr lang="en-US" sz="2200" dirty="0" smtClean="0"/>
          </a:p>
          <a:p>
            <a:pPr lvl="1"/>
            <a:r>
              <a:rPr lang="en-US" sz="2000" dirty="0" smtClean="0"/>
              <a:t>In </a:t>
            </a:r>
            <a:r>
              <a:rPr lang="en-US" sz="2000" dirty="0"/>
              <a:t>particular, the effect of glass transition temperature of resin on the fire resistance rating of on-board storage tanks should be investigated. </a:t>
            </a:r>
            <a:endParaRPr lang="en-US" sz="2000" dirty="0" smtClean="0"/>
          </a:p>
          <a:p>
            <a:r>
              <a:rPr lang="en-US" sz="2200" dirty="0" smtClean="0"/>
              <a:t>A </a:t>
            </a:r>
            <a:r>
              <a:rPr lang="en-US" sz="2200" dirty="0"/>
              <a:t>key area of impact for prioritizing this topic is for onboard storage</a:t>
            </a:r>
            <a:r>
              <a:rPr lang="en-US" sz="1700" dirty="0"/>
              <a:t>. </a:t>
            </a:r>
          </a:p>
        </p:txBody>
      </p:sp>
    </p:spTree>
    <p:extLst>
      <p:ext uri="{BB962C8B-B14F-4D97-AF65-F5344CB8AC3E}">
        <p14:creationId xmlns:p14="http://schemas.microsoft.com/office/powerpoint/2010/main" xmlns="" val="38204454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Integration Platforms (7%)</a:t>
            </a:r>
            <a:endParaRPr lang="en-US" dirty="0"/>
          </a:p>
        </p:txBody>
      </p:sp>
      <p:sp>
        <p:nvSpPr>
          <p:cNvPr id="2" name="Content Placeholder 1"/>
          <p:cNvSpPr>
            <a:spLocks noGrp="1"/>
          </p:cNvSpPr>
          <p:nvPr>
            <p:ph idx="1"/>
          </p:nvPr>
        </p:nvSpPr>
        <p:spPr>
          <a:xfrm>
            <a:off x="628650" y="1401943"/>
            <a:ext cx="7886700" cy="4236857"/>
          </a:xfrm>
        </p:spPr>
        <p:txBody>
          <a:bodyPr>
            <a:normAutofit/>
          </a:bodyPr>
          <a:lstStyle/>
          <a:p>
            <a:pPr marL="0" indent="0">
              <a:buNone/>
            </a:pPr>
            <a:r>
              <a:rPr lang="en-US" sz="2400" b="1" dirty="0" smtClean="0"/>
              <a:t>Priority 2: Platform </a:t>
            </a:r>
            <a:r>
              <a:rPr lang="en-US" sz="2400" b="1" dirty="0"/>
              <a:t>completeness (25%)</a:t>
            </a:r>
          </a:p>
          <a:p>
            <a:r>
              <a:rPr lang="en-US" sz="2200" dirty="0" smtClean="0"/>
              <a:t>Need a focus on integrating all appropriately related models into a single platform to maximize user-friendliness and provide a high-level overview of hydrogen hazards in one tool. </a:t>
            </a:r>
          </a:p>
          <a:p>
            <a:r>
              <a:rPr lang="en-US" sz="2200" dirty="0" smtClean="0"/>
              <a:t>A common platform for appropriate hydrogen safety models would enable completeness, comparability, repeatability, and verifiability of modeling methods and results. </a:t>
            </a:r>
          </a:p>
          <a:p>
            <a:r>
              <a:rPr lang="en-US" sz="2200" dirty="0" smtClean="0"/>
              <a:t>The suggested platform should address the needs of and provide valuable insight for all stakeholders, including an application programming interface (API) for developers. </a:t>
            </a:r>
          </a:p>
          <a:p>
            <a:pPr lvl="1"/>
            <a:r>
              <a:rPr lang="en-US" sz="2000" dirty="0" smtClean="0"/>
              <a:t>Use </a:t>
            </a:r>
            <a:r>
              <a:rPr lang="en-US" sz="2000" dirty="0"/>
              <a:t>cases need to be defined and rules for development, quality assurance, and use should be included. </a:t>
            </a:r>
          </a:p>
        </p:txBody>
      </p:sp>
    </p:spTree>
    <p:extLst>
      <p:ext uri="{BB962C8B-B14F-4D97-AF65-F5344CB8AC3E}">
        <p14:creationId xmlns:p14="http://schemas.microsoft.com/office/powerpoint/2010/main" xmlns="" val="38478247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Hydrogen Safety Training (7%)</a:t>
            </a:r>
            <a:endParaRPr lang="en-US" dirty="0"/>
          </a:p>
        </p:txBody>
      </p:sp>
      <p:sp>
        <p:nvSpPr>
          <p:cNvPr id="2" name="Content Placeholder 1"/>
          <p:cNvSpPr>
            <a:spLocks noGrp="1"/>
          </p:cNvSpPr>
          <p:nvPr>
            <p:ph idx="1"/>
          </p:nvPr>
        </p:nvSpPr>
        <p:spPr/>
        <p:txBody>
          <a:bodyPr>
            <a:normAutofit/>
          </a:bodyPr>
          <a:lstStyle/>
          <a:p>
            <a:pPr marL="0" indent="0">
              <a:buNone/>
            </a:pPr>
            <a:r>
              <a:rPr lang="en-US" sz="2400" b="1" dirty="0" smtClean="0"/>
              <a:t>Priority 2: Establish </a:t>
            </a:r>
            <a:r>
              <a:rPr lang="en-US" sz="2400" b="1" dirty="0"/>
              <a:t>an international forum to facilitate discussion on FR training with a focus on user experiences, needs and products (12%)</a:t>
            </a:r>
          </a:p>
          <a:p>
            <a:r>
              <a:rPr lang="en-US" sz="2200" dirty="0"/>
              <a:t>A properly trained first responder community is critical to the successful introduction of hydrogen fuel cell applications. </a:t>
            </a:r>
          </a:p>
          <a:p>
            <a:r>
              <a:rPr lang="en-US" sz="2200" dirty="0"/>
              <a:t>Providing resources with accurate information and current knowledge is essential to the delivery of effective hydrogen and fuel cell-related first responder training. </a:t>
            </a:r>
          </a:p>
          <a:p>
            <a:r>
              <a:rPr lang="en-US" sz="2200" dirty="0"/>
              <a:t>International collaboration in this area facilitates efficient use of international training resources. </a:t>
            </a:r>
          </a:p>
          <a:p>
            <a:r>
              <a:rPr lang="en-US" sz="2200" dirty="0"/>
              <a:t>Establishing an international forum will help ensure that needs are identified and resources shared and have a direct impact on safety around the world.</a:t>
            </a:r>
          </a:p>
        </p:txBody>
      </p:sp>
    </p:spTree>
    <p:extLst>
      <p:ext uri="{BB962C8B-B14F-4D97-AF65-F5344CB8AC3E}">
        <p14:creationId xmlns:p14="http://schemas.microsoft.com/office/powerpoint/2010/main" xmlns="" val="42823700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Materials Compatibility/Sensors (7%)</a:t>
            </a:r>
            <a:endParaRPr lang="en-US" dirty="0"/>
          </a:p>
        </p:txBody>
      </p:sp>
      <p:sp>
        <p:nvSpPr>
          <p:cNvPr id="2" name="Content Placeholder 1"/>
          <p:cNvSpPr>
            <a:spLocks noGrp="1"/>
          </p:cNvSpPr>
          <p:nvPr>
            <p:ph idx="1"/>
          </p:nvPr>
        </p:nvSpPr>
        <p:spPr>
          <a:xfrm>
            <a:off x="304800" y="1736240"/>
            <a:ext cx="8686800" cy="3978760"/>
          </a:xfrm>
        </p:spPr>
        <p:txBody>
          <a:bodyPr>
            <a:noAutofit/>
          </a:bodyPr>
          <a:lstStyle/>
          <a:p>
            <a:pPr marL="0" indent="0">
              <a:buNone/>
            </a:pPr>
            <a:r>
              <a:rPr lang="en-US" sz="2400" b="1" dirty="0" smtClean="0"/>
              <a:t>Priority 2: Sensor </a:t>
            </a:r>
            <a:r>
              <a:rPr lang="en-US" sz="2400" b="1" dirty="0"/>
              <a:t>placement to maximize effectiveness in specific applications (21%)</a:t>
            </a:r>
          </a:p>
          <a:p>
            <a:r>
              <a:rPr lang="en-US" sz="2200" dirty="0" smtClean="0"/>
              <a:t>Sensors </a:t>
            </a:r>
            <a:r>
              <a:rPr lang="en-US" sz="2200" dirty="0"/>
              <a:t>must be deployed properly in order to maximize effectiveness.  </a:t>
            </a:r>
            <a:endParaRPr lang="en-US" sz="2200" dirty="0" smtClean="0"/>
          </a:p>
          <a:p>
            <a:r>
              <a:rPr lang="en-US" sz="2200" dirty="0" smtClean="0"/>
              <a:t>Many </a:t>
            </a:r>
            <a:r>
              <a:rPr lang="en-US" sz="2200" dirty="0"/>
              <a:t>facilities will be relying on detection of H</a:t>
            </a:r>
            <a:r>
              <a:rPr lang="en-US" sz="2200" baseline="-25000" dirty="0"/>
              <a:t>2</a:t>
            </a:r>
            <a:r>
              <a:rPr lang="en-US" sz="2200" dirty="0"/>
              <a:t> leaks and the positioning is an essential part of that strategy (like smoke and fire detectors). </a:t>
            </a:r>
          </a:p>
          <a:p>
            <a:pPr lvl="1"/>
            <a:r>
              <a:rPr lang="en-US" sz="2000" dirty="0" smtClean="0"/>
              <a:t>This </a:t>
            </a:r>
            <a:r>
              <a:rPr lang="en-US" sz="2000" dirty="0"/>
              <a:t>is not always intuitive, especially for large scale or mobile operations (i.e., fork lifts in a warehouse, FCEVs driving to work bays in repair facilities). </a:t>
            </a:r>
            <a:endParaRPr lang="en-US" sz="2000" dirty="0" smtClean="0"/>
          </a:p>
          <a:p>
            <a:r>
              <a:rPr lang="en-US" sz="2200" dirty="0" smtClean="0"/>
              <a:t>New </a:t>
            </a:r>
            <a:r>
              <a:rPr lang="en-US" sz="2200" dirty="0"/>
              <a:t>tests for specific operative conditions as well as optimal installation strategy in case of complex applications are necessary</a:t>
            </a:r>
            <a:r>
              <a:rPr lang="en-US" sz="2200" dirty="0" smtClean="0"/>
              <a:t>.</a:t>
            </a:r>
          </a:p>
          <a:p>
            <a:r>
              <a:rPr lang="en-US" sz="2200" dirty="0" smtClean="0"/>
              <a:t>Deployment </a:t>
            </a:r>
            <a:r>
              <a:rPr lang="en-US" sz="2200" dirty="0"/>
              <a:t>guidelines are needed to answer such questions as where sensors should be located or how many are necessary. </a:t>
            </a:r>
            <a:endParaRPr lang="en-US" sz="2200" dirty="0" smtClean="0"/>
          </a:p>
        </p:txBody>
      </p:sp>
    </p:spTree>
    <p:extLst>
      <p:ext uri="{BB962C8B-B14F-4D97-AF65-F5344CB8AC3E}">
        <p14:creationId xmlns:p14="http://schemas.microsoft.com/office/powerpoint/2010/main" xmlns="" val="3758844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Applications (2%)</a:t>
            </a:r>
            <a:endParaRPr lang="en-US" dirty="0"/>
          </a:p>
        </p:txBody>
      </p:sp>
      <p:sp>
        <p:nvSpPr>
          <p:cNvPr id="2" name="Content Placeholder 1"/>
          <p:cNvSpPr>
            <a:spLocks noGrp="1"/>
          </p:cNvSpPr>
          <p:nvPr>
            <p:ph idx="1"/>
          </p:nvPr>
        </p:nvSpPr>
        <p:spPr>
          <a:xfrm>
            <a:off x="628650" y="2041040"/>
            <a:ext cx="7886700" cy="2226160"/>
          </a:xfrm>
        </p:spPr>
        <p:txBody>
          <a:bodyPr>
            <a:normAutofit/>
          </a:bodyPr>
          <a:lstStyle/>
          <a:p>
            <a:pPr marL="0" indent="0">
              <a:buNone/>
            </a:pPr>
            <a:r>
              <a:rPr lang="en-US" sz="2400" b="1" dirty="0" smtClean="0"/>
              <a:t>Priority 2: Gas </a:t>
            </a:r>
            <a:r>
              <a:rPr lang="en-US" sz="2400" b="1" dirty="0"/>
              <a:t>turbines (21%)</a:t>
            </a:r>
          </a:p>
          <a:p>
            <a:r>
              <a:rPr lang="en-US" sz="2200" dirty="0" smtClean="0"/>
              <a:t>Efforts </a:t>
            </a:r>
            <a:r>
              <a:rPr lang="en-US" sz="2200" dirty="0"/>
              <a:t>should focus on the safety issues surrounding the use of hydrogen and hydrogen-rich waste streams in gas turbines</a:t>
            </a:r>
            <a:r>
              <a:rPr lang="en-US" sz="2200" dirty="0" smtClean="0"/>
              <a:t>.</a:t>
            </a:r>
          </a:p>
          <a:p>
            <a:r>
              <a:rPr lang="en-US" sz="2200" dirty="0" smtClean="0"/>
              <a:t>Credible data </a:t>
            </a:r>
            <a:r>
              <a:rPr lang="en-US" sz="2200" dirty="0"/>
              <a:t>and science-based guidance will be required to further develop this market. </a:t>
            </a:r>
          </a:p>
        </p:txBody>
      </p:sp>
    </p:spTree>
    <p:extLst>
      <p:ext uri="{BB962C8B-B14F-4D97-AF65-F5344CB8AC3E}">
        <p14:creationId xmlns:p14="http://schemas.microsoft.com/office/powerpoint/2010/main" xmlns="" val="15300599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Quantitative Risk Assessment (QRA) Tools</a:t>
            </a:r>
          </a:p>
        </p:txBody>
      </p:sp>
      <p:graphicFrame>
        <p:nvGraphicFramePr>
          <p:cNvPr id="7" name="Content Placeholder 6"/>
          <p:cNvGraphicFramePr>
            <a:graphicFrameLocks noGrp="1"/>
          </p:cNvGraphicFramePr>
          <p:nvPr>
            <p:ph idx="1"/>
            <p:extLst/>
          </p:nvPr>
        </p:nvGraphicFramePr>
        <p:xfrm>
          <a:off x="771525" y="1025525"/>
          <a:ext cx="7600950" cy="4829719"/>
        </p:xfrm>
        <a:graphic>
          <a:graphicData uri="http://schemas.openxmlformats.org/drawingml/2006/table">
            <a:tbl>
              <a:tblPr firstRow="1" firstCol="1" bandRow="1">
                <a:tableStyleId>{1E171933-4619-4E11-9A3F-F7608DF75F80}</a:tableStyleId>
              </a:tblPr>
              <a:tblGrid>
                <a:gridCol w="5172075"/>
                <a:gridCol w="1219200"/>
                <a:gridCol w="1209675"/>
              </a:tblGrid>
              <a:tr h="650875">
                <a:tc>
                  <a:txBody>
                    <a:bodyPr/>
                    <a:lstStyle/>
                    <a:p>
                      <a:pPr marL="0" marR="0" algn="ctr">
                        <a:lnSpc>
                          <a:spcPct val="107000"/>
                        </a:lnSpc>
                        <a:spcBef>
                          <a:spcPts val="0"/>
                        </a:spcBef>
                        <a:spcAft>
                          <a:spcPts val="0"/>
                        </a:spcAft>
                      </a:pPr>
                      <a:r>
                        <a:rPr lang="en-US" sz="1600" dirty="0">
                          <a:effectLst/>
                        </a:rPr>
                        <a:t>Topic</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992" marR="61992" marT="0" marB="0" anchor="ctr"/>
                </a:tc>
                <a:tc>
                  <a:txBody>
                    <a:bodyPr/>
                    <a:lstStyle/>
                    <a:p>
                      <a:pPr marL="0" marR="0" algn="ctr">
                        <a:lnSpc>
                          <a:spcPct val="107000"/>
                        </a:lnSpc>
                        <a:spcBef>
                          <a:spcPts val="0"/>
                        </a:spcBef>
                        <a:spcAft>
                          <a:spcPts val="0"/>
                        </a:spcAft>
                      </a:pPr>
                      <a:r>
                        <a:rPr lang="en-US" sz="1600">
                          <a:effectLst/>
                        </a:rPr>
                        <a:t>Number of Votes</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1992" marR="61992" marT="0" marB="0" anchor="ctr"/>
                </a:tc>
                <a:tc>
                  <a:txBody>
                    <a:bodyPr/>
                    <a:lstStyle/>
                    <a:p>
                      <a:pPr marL="0" marR="0" algn="ctr">
                        <a:lnSpc>
                          <a:spcPct val="107000"/>
                        </a:lnSpc>
                        <a:spcBef>
                          <a:spcPts val="0"/>
                        </a:spcBef>
                        <a:spcAft>
                          <a:spcPts val="0"/>
                        </a:spcAft>
                      </a:pPr>
                      <a:r>
                        <a:rPr lang="en-US" sz="1600" dirty="0">
                          <a:effectLst/>
                        </a:rPr>
                        <a:t>% of Votes Received</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992" marR="61992" marT="0" marB="0" anchor="ctr"/>
                </a:tc>
              </a:tr>
              <a:tr h="609427">
                <a:tc>
                  <a:txBody>
                    <a:bodyPr/>
                    <a:lstStyle/>
                    <a:p>
                      <a:pPr marL="0" marR="0" algn="ctr">
                        <a:lnSpc>
                          <a:spcPct val="107000"/>
                        </a:lnSpc>
                        <a:spcBef>
                          <a:spcPts val="0"/>
                        </a:spcBef>
                        <a:spcAft>
                          <a:spcPts val="0"/>
                        </a:spcAft>
                      </a:pPr>
                      <a:r>
                        <a:rPr lang="en-US" sz="1400" b="0" dirty="0">
                          <a:effectLst/>
                        </a:rPr>
                        <a:t>User-friendly, industry-focused software tools to enable risk-informed decision making</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992" marR="61992" marT="0" marB="0" anchor="ctr"/>
                </a:tc>
                <a:tc>
                  <a:txBody>
                    <a:bodyPr/>
                    <a:lstStyle/>
                    <a:p>
                      <a:pPr marL="0" marR="0" algn="ctr">
                        <a:lnSpc>
                          <a:spcPct val="107000"/>
                        </a:lnSpc>
                        <a:spcBef>
                          <a:spcPts val="0"/>
                        </a:spcBef>
                        <a:spcAft>
                          <a:spcPts val="0"/>
                        </a:spcAft>
                      </a:pPr>
                      <a:r>
                        <a:rPr lang="en-US" sz="1400">
                          <a:effectLst/>
                        </a:rPr>
                        <a:t>21</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1992" marR="61992" marT="0" marB="0" anchor="ctr"/>
                </a:tc>
                <a:tc>
                  <a:txBody>
                    <a:bodyPr/>
                    <a:lstStyle/>
                    <a:p>
                      <a:pPr marL="0" marR="0" algn="ctr">
                        <a:lnSpc>
                          <a:spcPct val="107000"/>
                        </a:lnSpc>
                        <a:spcBef>
                          <a:spcPts val="0"/>
                        </a:spcBef>
                        <a:spcAft>
                          <a:spcPts val="0"/>
                        </a:spcAft>
                      </a:pPr>
                      <a:r>
                        <a:rPr lang="en-US" sz="1400" dirty="0">
                          <a:effectLst/>
                        </a:rPr>
                        <a:t>22</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992" marR="61992" marT="0" marB="0" anchor="ctr"/>
                </a:tc>
              </a:tr>
              <a:tr h="476510">
                <a:tc>
                  <a:txBody>
                    <a:bodyPr/>
                    <a:lstStyle/>
                    <a:p>
                      <a:pPr marL="0" marR="0" algn="ctr">
                        <a:lnSpc>
                          <a:spcPct val="107000"/>
                        </a:lnSpc>
                        <a:spcBef>
                          <a:spcPts val="0"/>
                        </a:spcBef>
                        <a:spcAft>
                          <a:spcPts val="0"/>
                        </a:spcAft>
                      </a:pPr>
                      <a:r>
                        <a:rPr lang="en-US" sz="1400" b="0" dirty="0">
                          <a:effectLst/>
                        </a:rPr>
                        <a:t>Guidance on the use of risk insights in decision making</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992" marR="61992" marT="0" marB="0" anchor="ctr"/>
                </a:tc>
                <a:tc>
                  <a:txBody>
                    <a:bodyPr/>
                    <a:lstStyle/>
                    <a:p>
                      <a:pPr marL="0" marR="0" algn="ctr">
                        <a:lnSpc>
                          <a:spcPct val="107000"/>
                        </a:lnSpc>
                        <a:spcBef>
                          <a:spcPts val="0"/>
                        </a:spcBef>
                        <a:spcAft>
                          <a:spcPts val="0"/>
                        </a:spcAft>
                      </a:pPr>
                      <a:r>
                        <a:rPr lang="en-US" sz="1400">
                          <a:effectLst/>
                        </a:rPr>
                        <a:t>17</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1992" marR="61992" marT="0" marB="0" anchor="ctr"/>
                </a:tc>
                <a:tc>
                  <a:txBody>
                    <a:bodyPr/>
                    <a:lstStyle/>
                    <a:p>
                      <a:pPr marL="0" marR="0" algn="ctr">
                        <a:lnSpc>
                          <a:spcPct val="107000"/>
                        </a:lnSpc>
                        <a:spcBef>
                          <a:spcPts val="0"/>
                        </a:spcBef>
                        <a:spcAft>
                          <a:spcPts val="0"/>
                        </a:spcAft>
                      </a:pPr>
                      <a:r>
                        <a:rPr lang="en-US" sz="1400">
                          <a:effectLst/>
                        </a:rPr>
                        <a:t>18</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1992" marR="61992" marT="0" marB="0" anchor="ctr"/>
                </a:tc>
              </a:tr>
              <a:tr h="921033">
                <a:tc>
                  <a:txBody>
                    <a:bodyPr/>
                    <a:lstStyle/>
                    <a:p>
                      <a:pPr marL="0" marR="0" algn="ctr">
                        <a:lnSpc>
                          <a:spcPct val="107000"/>
                        </a:lnSpc>
                        <a:spcBef>
                          <a:spcPts val="0"/>
                        </a:spcBef>
                        <a:spcAft>
                          <a:spcPts val="0"/>
                        </a:spcAft>
                      </a:pPr>
                      <a:r>
                        <a:rPr lang="en-US" sz="1400" b="0" dirty="0">
                          <a:effectLst/>
                        </a:rPr>
                        <a:t>Validated probability models and consequence scenarios including: overpressure, </a:t>
                      </a:r>
                      <a:r>
                        <a:rPr lang="en-US" sz="1400" b="0" dirty="0" err="1">
                          <a:effectLst/>
                        </a:rPr>
                        <a:t>cryo</a:t>
                      </a:r>
                      <a:r>
                        <a:rPr lang="en-US" sz="1400" b="0" dirty="0">
                          <a:effectLst/>
                        </a:rPr>
                        <a:t>-release, barrier walls, and detonation/ignition probability</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992" marR="61992" marT="0" marB="0" anchor="ctr"/>
                </a:tc>
                <a:tc>
                  <a:txBody>
                    <a:bodyPr/>
                    <a:lstStyle/>
                    <a:p>
                      <a:pPr marL="0" marR="0" algn="ctr">
                        <a:lnSpc>
                          <a:spcPct val="107000"/>
                        </a:lnSpc>
                        <a:spcBef>
                          <a:spcPts val="0"/>
                        </a:spcBef>
                        <a:spcAft>
                          <a:spcPts val="0"/>
                        </a:spcAft>
                      </a:pPr>
                      <a:r>
                        <a:rPr lang="en-US" sz="1400">
                          <a:effectLst/>
                        </a:rPr>
                        <a:t>16</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1992" marR="61992" marT="0" marB="0" anchor="ctr"/>
                </a:tc>
                <a:tc>
                  <a:txBody>
                    <a:bodyPr/>
                    <a:lstStyle/>
                    <a:p>
                      <a:pPr marL="0" marR="0" algn="ctr">
                        <a:lnSpc>
                          <a:spcPct val="107000"/>
                        </a:lnSpc>
                        <a:spcBef>
                          <a:spcPts val="0"/>
                        </a:spcBef>
                        <a:spcAft>
                          <a:spcPts val="0"/>
                        </a:spcAft>
                      </a:pPr>
                      <a:r>
                        <a:rPr lang="en-US" sz="1400">
                          <a:effectLst/>
                        </a:rPr>
                        <a:t>17</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1992" marR="61992" marT="0" marB="0" anchor="ctr"/>
                </a:tc>
              </a:tr>
              <a:tr h="609427">
                <a:tc>
                  <a:txBody>
                    <a:bodyPr/>
                    <a:lstStyle/>
                    <a:p>
                      <a:pPr marL="0" marR="0" algn="ctr">
                        <a:lnSpc>
                          <a:spcPct val="107000"/>
                        </a:lnSpc>
                        <a:spcBef>
                          <a:spcPts val="0"/>
                        </a:spcBef>
                        <a:spcAft>
                          <a:spcPts val="0"/>
                        </a:spcAft>
                      </a:pPr>
                      <a:r>
                        <a:rPr lang="en-US" sz="1400" b="0" dirty="0">
                          <a:effectLst/>
                        </a:rPr>
                        <a:t>Comprehensive incident databases and guidelines for estimating the probability of events</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992" marR="61992" marT="0" marB="0" anchor="ctr"/>
                </a:tc>
                <a:tc>
                  <a:txBody>
                    <a:bodyPr/>
                    <a:lstStyle/>
                    <a:p>
                      <a:pPr marL="0" marR="0" algn="ctr">
                        <a:lnSpc>
                          <a:spcPct val="107000"/>
                        </a:lnSpc>
                        <a:spcBef>
                          <a:spcPts val="0"/>
                        </a:spcBef>
                        <a:spcAft>
                          <a:spcPts val="0"/>
                        </a:spcAft>
                      </a:pPr>
                      <a:r>
                        <a:rPr lang="en-US" sz="1400">
                          <a:effectLst/>
                        </a:rPr>
                        <a:t>14</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1992" marR="61992" marT="0" marB="0" anchor="ctr"/>
                </a:tc>
                <a:tc>
                  <a:txBody>
                    <a:bodyPr/>
                    <a:lstStyle/>
                    <a:p>
                      <a:pPr marL="0" marR="0" algn="ctr">
                        <a:lnSpc>
                          <a:spcPct val="107000"/>
                        </a:lnSpc>
                        <a:spcBef>
                          <a:spcPts val="0"/>
                        </a:spcBef>
                        <a:spcAft>
                          <a:spcPts val="0"/>
                        </a:spcAft>
                      </a:pPr>
                      <a:r>
                        <a:rPr lang="en-US" sz="1400">
                          <a:effectLst/>
                        </a:rPr>
                        <a:t>15</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1992" marR="61992" marT="0" marB="0" anchor="ctr"/>
                </a:tc>
              </a:tr>
              <a:tr h="609427">
                <a:tc>
                  <a:txBody>
                    <a:bodyPr/>
                    <a:lstStyle/>
                    <a:p>
                      <a:pPr marL="0" marR="0" algn="ctr">
                        <a:lnSpc>
                          <a:spcPct val="107000"/>
                        </a:lnSpc>
                        <a:spcBef>
                          <a:spcPts val="0"/>
                        </a:spcBef>
                        <a:spcAft>
                          <a:spcPts val="0"/>
                        </a:spcAft>
                      </a:pPr>
                      <a:r>
                        <a:rPr lang="en-US" sz="1400" b="0" dirty="0">
                          <a:effectLst/>
                        </a:rPr>
                        <a:t>Development of static and dynamical QRA systems to facilitate reproducible risk assessments for a variety of scenarios</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992" marR="61992" marT="0" marB="0" anchor="ctr"/>
                </a:tc>
                <a:tc>
                  <a:txBody>
                    <a:bodyPr/>
                    <a:lstStyle/>
                    <a:p>
                      <a:pPr marL="0" marR="0" algn="ctr">
                        <a:lnSpc>
                          <a:spcPct val="107000"/>
                        </a:lnSpc>
                        <a:spcBef>
                          <a:spcPts val="0"/>
                        </a:spcBef>
                        <a:spcAft>
                          <a:spcPts val="0"/>
                        </a:spcAft>
                      </a:pPr>
                      <a:r>
                        <a:rPr lang="en-US" sz="1400" dirty="0">
                          <a:effectLst/>
                        </a:rPr>
                        <a:t>13</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992" marR="61992" marT="0" marB="0" anchor="ctr"/>
                </a:tc>
                <a:tc>
                  <a:txBody>
                    <a:bodyPr/>
                    <a:lstStyle/>
                    <a:p>
                      <a:pPr marL="0" marR="0" algn="ctr">
                        <a:lnSpc>
                          <a:spcPct val="107000"/>
                        </a:lnSpc>
                        <a:spcBef>
                          <a:spcPts val="0"/>
                        </a:spcBef>
                        <a:spcAft>
                          <a:spcPts val="0"/>
                        </a:spcAft>
                      </a:pPr>
                      <a:r>
                        <a:rPr lang="en-US" sz="1400">
                          <a:effectLst/>
                        </a:rPr>
                        <a:t>14</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1992" marR="61992" marT="0" marB="0" anchor="ctr"/>
                </a:tc>
              </a:tr>
              <a:tr h="476510">
                <a:tc>
                  <a:txBody>
                    <a:bodyPr/>
                    <a:lstStyle/>
                    <a:p>
                      <a:pPr marL="0" marR="0" algn="ctr">
                        <a:lnSpc>
                          <a:spcPct val="107000"/>
                        </a:lnSpc>
                        <a:spcBef>
                          <a:spcPts val="0"/>
                        </a:spcBef>
                        <a:spcAft>
                          <a:spcPts val="0"/>
                        </a:spcAft>
                      </a:pPr>
                      <a:r>
                        <a:rPr lang="en-US" sz="1400" b="0" dirty="0">
                          <a:effectLst/>
                        </a:rPr>
                        <a:t>Hydrogen-specific data for updating probability models</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992" marR="61992" marT="0" marB="0" anchor="ctr"/>
                </a:tc>
                <a:tc>
                  <a:txBody>
                    <a:bodyPr/>
                    <a:lstStyle/>
                    <a:p>
                      <a:pPr marL="0" marR="0" algn="ctr">
                        <a:lnSpc>
                          <a:spcPct val="107000"/>
                        </a:lnSpc>
                        <a:spcBef>
                          <a:spcPts val="0"/>
                        </a:spcBef>
                        <a:spcAft>
                          <a:spcPts val="0"/>
                        </a:spcAft>
                      </a:pPr>
                      <a:r>
                        <a:rPr lang="en-US" sz="1400" dirty="0">
                          <a:effectLst/>
                        </a:rPr>
                        <a:t>11</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992" marR="61992" marT="0" marB="0" anchor="ctr"/>
                </a:tc>
                <a:tc>
                  <a:txBody>
                    <a:bodyPr/>
                    <a:lstStyle/>
                    <a:p>
                      <a:pPr marL="0" marR="0" algn="ctr">
                        <a:lnSpc>
                          <a:spcPct val="107000"/>
                        </a:lnSpc>
                        <a:spcBef>
                          <a:spcPts val="0"/>
                        </a:spcBef>
                        <a:spcAft>
                          <a:spcPts val="0"/>
                        </a:spcAft>
                      </a:pPr>
                      <a:r>
                        <a:rPr lang="en-US" sz="1400" dirty="0">
                          <a:effectLst/>
                        </a:rPr>
                        <a:t>11</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992" marR="61992" marT="0" marB="0" anchor="ctr"/>
                </a:tc>
              </a:tr>
              <a:tr h="476510">
                <a:tc>
                  <a:txBody>
                    <a:bodyPr/>
                    <a:lstStyle/>
                    <a:p>
                      <a:pPr marL="0" marR="0" algn="ctr">
                        <a:lnSpc>
                          <a:spcPct val="107000"/>
                        </a:lnSpc>
                        <a:spcBef>
                          <a:spcPts val="0"/>
                        </a:spcBef>
                        <a:spcAft>
                          <a:spcPts val="0"/>
                        </a:spcAft>
                      </a:pPr>
                      <a:r>
                        <a:rPr lang="en-US" sz="1400" b="0" dirty="0">
                          <a:effectLst/>
                        </a:rPr>
                        <a:t>Statistics on initiation data</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992" marR="61992" marT="0" marB="0" anchor="ctr"/>
                </a:tc>
                <a:tc>
                  <a:txBody>
                    <a:bodyPr/>
                    <a:lstStyle/>
                    <a:p>
                      <a:pPr marL="0" marR="0" algn="ctr">
                        <a:lnSpc>
                          <a:spcPct val="107000"/>
                        </a:lnSpc>
                        <a:spcBef>
                          <a:spcPts val="0"/>
                        </a:spcBef>
                        <a:spcAft>
                          <a:spcPts val="0"/>
                        </a:spcAft>
                      </a:pPr>
                      <a:r>
                        <a:rPr lang="en-US" sz="1400">
                          <a:effectLst/>
                        </a:rPr>
                        <a:t>4</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1992" marR="61992" marT="0" marB="0" anchor="ctr"/>
                </a:tc>
                <a:tc>
                  <a:txBody>
                    <a:bodyPr/>
                    <a:lstStyle/>
                    <a:p>
                      <a:pPr marL="0" marR="0" algn="ctr">
                        <a:lnSpc>
                          <a:spcPct val="107000"/>
                        </a:lnSpc>
                        <a:spcBef>
                          <a:spcPts val="0"/>
                        </a:spcBef>
                        <a:spcAft>
                          <a:spcPts val="0"/>
                        </a:spcAft>
                      </a:pPr>
                      <a:r>
                        <a:rPr lang="en-US" sz="1400" dirty="0">
                          <a:effectLst/>
                        </a:rPr>
                        <a:t>4</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992" marR="61992" marT="0" marB="0" anchor="ctr"/>
                </a:tc>
              </a:tr>
            </a:tbl>
          </a:graphicData>
        </a:graphic>
      </p:graphicFrame>
    </p:spTree>
    <p:extLst>
      <p:ext uri="{BB962C8B-B14F-4D97-AF65-F5344CB8AC3E}">
        <p14:creationId xmlns:p14="http://schemas.microsoft.com/office/powerpoint/2010/main" xmlns="" val="1790905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
            <a:ext cx="7886700" cy="761999"/>
          </a:xfrm>
        </p:spPr>
        <p:txBody>
          <a:bodyPr/>
          <a:lstStyle/>
          <a:p>
            <a:r>
              <a:rPr lang="en-US" dirty="0" smtClean="0"/>
              <a:t>Purpose of Prioritization Effort</a:t>
            </a:r>
            <a:endParaRPr lang="en-US" dirty="0"/>
          </a:p>
        </p:txBody>
      </p:sp>
      <p:sp>
        <p:nvSpPr>
          <p:cNvPr id="2" name="Content Placeholder 1"/>
          <p:cNvSpPr>
            <a:spLocks noGrp="1"/>
          </p:cNvSpPr>
          <p:nvPr>
            <p:ph idx="1"/>
          </p:nvPr>
        </p:nvSpPr>
        <p:spPr/>
        <p:txBody>
          <a:bodyPr/>
          <a:lstStyle/>
          <a:p>
            <a:r>
              <a:rPr lang="en-US" sz="2400" dirty="0" smtClean="0"/>
              <a:t>Identify those research activities deemed most critical by workshop attendees</a:t>
            </a:r>
          </a:p>
          <a:p>
            <a:pPr lvl="1"/>
            <a:r>
              <a:rPr lang="en-US" sz="2200" dirty="0" smtClean="0"/>
              <a:t>Ensure that research priorities are aligned with the needs of the hydrogen industry</a:t>
            </a:r>
          </a:p>
          <a:p>
            <a:r>
              <a:rPr lang="en-US" sz="2400" dirty="0" err="1" smtClean="0"/>
              <a:t>HySafe</a:t>
            </a:r>
            <a:r>
              <a:rPr lang="en-US" sz="2400" dirty="0" smtClean="0"/>
              <a:t> Research Priorities Workshop held November 10-11, 2014, in Washington, D.C.</a:t>
            </a:r>
            <a:endParaRPr lang="en-US" sz="2400" dirty="0"/>
          </a:p>
          <a:p>
            <a:pPr lvl="1"/>
            <a:r>
              <a:rPr lang="en-US" sz="2200" dirty="0" smtClean="0"/>
              <a:t>Attendees included international members of the the academic community, national laboratories, funding agencies and industry.</a:t>
            </a:r>
          </a:p>
          <a:p>
            <a:pPr lvl="1"/>
            <a:r>
              <a:rPr lang="en-US" sz="2200" dirty="0" smtClean="0"/>
              <a:t>Workshop to address the state of the art in hydrogen behavior understanding with a focus on safety efforts</a:t>
            </a:r>
          </a:p>
          <a:p>
            <a:r>
              <a:rPr lang="en-US" sz="2400" dirty="0" smtClean="0"/>
              <a:t>Following the workshop, participants were asked to prioritize and provide feedback on topics within each research category</a:t>
            </a:r>
            <a:endParaRPr lang="en-US" sz="2400" dirty="0"/>
          </a:p>
        </p:txBody>
      </p:sp>
    </p:spTree>
    <p:extLst>
      <p:ext uri="{BB962C8B-B14F-4D97-AF65-F5344CB8AC3E}">
        <p14:creationId xmlns:p14="http://schemas.microsoft.com/office/powerpoint/2010/main" xmlns="" val="5650669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Reduced Model Tools</a:t>
            </a:r>
            <a:endParaRPr lang="en-US" dirty="0"/>
          </a:p>
        </p:txBody>
      </p:sp>
      <p:graphicFrame>
        <p:nvGraphicFramePr>
          <p:cNvPr id="4" name="Content Placeholder 3"/>
          <p:cNvGraphicFramePr>
            <a:graphicFrameLocks noGrp="1"/>
          </p:cNvGraphicFramePr>
          <p:nvPr>
            <p:ph idx="1"/>
            <p:extLst/>
          </p:nvPr>
        </p:nvGraphicFramePr>
        <p:xfrm>
          <a:off x="923925" y="949325"/>
          <a:ext cx="7296150" cy="4902301"/>
        </p:xfrm>
        <a:graphic>
          <a:graphicData uri="http://schemas.openxmlformats.org/drawingml/2006/table">
            <a:tbl>
              <a:tblPr firstRow="1" firstCol="1" bandRow="1">
                <a:tableStyleId>{1E171933-4619-4E11-9A3F-F7608DF75F80}</a:tableStyleId>
              </a:tblPr>
              <a:tblGrid>
                <a:gridCol w="5238750"/>
                <a:gridCol w="914400"/>
                <a:gridCol w="1143000"/>
              </a:tblGrid>
              <a:tr h="650875">
                <a:tc>
                  <a:txBody>
                    <a:bodyPr/>
                    <a:lstStyle/>
                    <a:p>
                      <a:pPr marL="0" marR="0" algn="ctr">
                        <a:lnSpc>
                          <a:spcPct val="107000"/>
                        </a:lnSpc>
                        <a:spcBef>
                          <a:spcPts val="0"/>
                        </a:spcBef>
                        <a:spcAft>
                          <a:spcPts val="0"/>
                        </a:spcAft>
                      </a:pPr>
                      <a:r>
                        <a:rPr lang="en-US" sz="1600" dirty="0">
                          <a:effectLst/>
                        </a:rPr>
                        <a:t>Topic</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190" marR="61190" marT="0" marB="0" anchor="ctr"/>
                </a:tc>
                <a:tc>
                  <a:txBody>
                    <a:bodyPr/>
                    <a:lstStyle/>
                    <a:p>
                      <a:pPr marL="0" marR="0" algn="ctr">
                        <a:lnSpc>
                          <a:spcPct val="107000"/>
                        </a:lnSpc>
                        <a:spcBef>
                          <a:spcPts val="0"/>
                        </a:spcBef>
                        <a:spcAft>
                          <a:spcPts val="0"/>
                        </a:spcAft>
                      </a:pPr>
                      <a:r>
                        <a:rPr lang="en-US" sz="1600">
                          <a:effectLst/>
                        </a:rPr>
                        <a:t>Number of Votes</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1190" marR="61190" marT="0" marB="0" anchor="ctr"/>
                </a:tc>
                <a:tc>
                  <a:txBody>
                    <a:bodyPr/>
                    <a:lstStyle/>
                    <a:p>
                      <a:pPr marL="0" marR="0" algn="ctr">
                        <a:lnSpc>
                          <a:spcPct val="107000"/>
                        </a:lnSpc>
                        <a:spcBef>
                          <a:spcPts val="0"/>
                        </a:spcBef>
                        <a:spcAft>
                          <a:spcPts val="0"/>
                        </a:spcAft>
                      </a:pPr>
                      <a:r>
                        <a:rPr lang="en-US" sz="1600" dirty="0">
                          <a:effectLst/>
                        </a:rPr>
                        <a:t>% of Votes Received</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190" marR="61190" marT="0" marB="0" anchor="ctr"/>
                </a:tc>
              </a:tr>
              <a:tr h="572906">
                <a:tc>
                  <a:txBody>
                    <a:bodyPr/>
                    <a:lstStyle/>
                    <a:p>
                      <a:pPr marL="0" marR="0" algn="ctr">
                        <a:lnSpc>
                          <a:spcPct val="107000"/>
                        </a:lnSpc>
                        <a:spcBef>
                          <a:spcPts val="0"/>
                        </a:spcBef>
                        <a:spcAft>
                          <a:spcPts val="0"/>
                        </a:spcAft>
                      </a:pPr>
                      <a:r>
                        <a:rPr lang="en-US" sz="1400" b="0" dirty="0">
                          <a:effectLst/>
                        </a:rPr>
                        <a:t>Model of barrier wall effects on flame and overpressure behavior</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190" marR="61190" marT="0" marB="0" anchor="ctr"/>
                </a:tc>
                <a:tc>
                  <a:txBody>
                    <a:bodyPr/>
                    <a:lstStyle/>
                    <a:p>
                      <a:pPr marL="0" marR="0" algn="ctr">
                        <a:lnSpc>
                          <a:spcPct val="107000"/>
                        </a:lnSpc>
                        <a:spcBef>
                          <a:spcPts val="0"/>
                        </a:spcBef>
                        <a:spcAft>
                          <a:spcPts val="0"/>
                        </a:spcAft>
                      </a:pPr>
                      <a:r>
                        <a:rPr lang="en-US" sz="1400">
                          <a:effectLst/>
                        </a:rPr>
                        <a:t>22</a:t>
                      </a:r>
                      <a:endParaRPr lang="en-US"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1190" marR="61190" marT="0" marB="0" anchor="ctr"/>
                </a:tc>
                <a:tc>
                  <a:txBody>
                    <a:bodyPr/>
                    <a:lstStyle/>
                    <a:p>
                      <a:pPr marL="0" marR="0" algn="ctr">
                        <a:lnSpc>
                          <a:spcPct val="107000"/>
                        </a:lnSpc>
                        <a:spcBef>
                          <a:spcPts val="0"/>
                        </a:spcBef>
                        <a:spcAft>
                          <a:spcPts val="0"/>
                        </a:spcAft>
                      </a:pPr>
                      <a:r>
                        <a:rPr lang="en-US" sz="1400">
                          <a:effectLst/>
                        </a:rPr>
                        <a:t>22</a:t>
                      </a:r>
                      <a:endParaRPr lang="en-US"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1190" marR="61190" marT="0" marB="0" anchor="ctr"/>
                </a:tc>
              </a:tr>
              <a:tr h="865839">
                <a:tc>
                  <a:txBody>
                    <a:bodyPr/>
                    <a:lstStyle/>
                    <a:p>
                      <a:pPr marL="0" marR="0" algn="ctr">
                        <a:lnSpc>
                          <a:spcPct val="107000"/>
                        </a:lnSpc>
                        <a:spcBef>
                          <a:spcPts val="0"/>
                        </a:spcBef>
                        <a:spcAft>
                          <a:spcPts val="0"/>
                        </a:spcAft>
                      </a:pPr>
                      <a:r>
                        <a:rPr lang="en-US" sz="1400" b="0" dirty="0">
                          <a:effectLst/>
                        </a:rPr>
                        <a:t>Collect tools published in peer reviewed journals and develop/support an online tool for hydrogen safety research and engineering</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190" marR="61190" marT="0" marB="0" anchor="ctr"/>
                </a:tc>
                <a:tc>
                  <a:txBody>
                    <a:bodyPr/>
                    <a:lstStyle/>
                    <a:p>
                      <a:pPr marL="0" marR="0" algn="ctr">
                        <a:lnSpc>
                          <a:spcPct val="107000"/>
                        </a:lnSpc>
                        <a:spcBef>
                          <a:spcPts val="0"/>
                        </a:spcBef>
                        <a:spcAft>
                          <a:spcPts val="0"/>
                        </a:spcAft>
                      </a:pPr>
                      <a:r>
                        <a:rPr lang="en-US" sz="1400">
                          <a:effectLst/>
                        </a:rPr>
                        <a:t>20</a:t>
                      </a:r>
                      <a:endParaRPr lang="en-US"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1190" marR="61190" marT="0" marB="0" anchor="ctr"/>
                </a:tc>
                <a:tc>
                  <a:txBody>
                    <a:bodyPr/>
                    <a:lstStyle/>
                    <a:p>
                      <a:pPr marL="0" marR="0" algn="ctr">
                        <a:lnSpc>
                          <a:spcPct val="107000"/>
                        </a:lnSpc>
                        <a:spcBef>
                          <a:spcPts val="0"/>
                        </a:spcBef>
                        <a:spcAft>
                          <a:spcPts val="0"/>
                        </a:spcAft>
                      </a:pPr>
                      <a:r>
                        <a:rPr lang="en-US" sz="1400">
                          <a:effectLst/>
                        </a:rPr>
                        <a:t>20</a:t>
                      </a:r>
                      <a:endParaRPr lang="en-US"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1190" marR="61190" marT="0" marB="0" anchor="ctr"/>
                </a:tc>
              </a:tr>
              <a:tr h="447955">
                <a:tc>
                  <a:txBody>
                    <a:bodyPr/>
                    <a:lstStyle/>
                    <a:p>
                      <a:pPr marL="0" marR="0" algn="ctr">
                        <a:lnSpc>
                          <a:spcPct val="107000"/>
                        </a:lnSpc>
                        <a:spcBef>
                          <a:spcPts val="0"/>
                        </a:spcBef>
                        <a:spcAft>
                          <a:spcPts val="0"/>
                        </a:spcAft>
                      </a:pPr>
                      <a:r>
                        <a:rPr lang="en-US" sz="1400" b="0" dirty="0">
                          <a:effectLst/>
                        </a:rPr>
                        <a:t>Cryogenic release behavior prediction</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190" marR="61190" marT="0" marB="0" anchor="ctr"/>
                </a:tc>
                <a:tc>
                  <a:txBody>
                    <a:bodyPr/>
                    <a:lstStyle/>
                    <a:p>
                      <a:pPr marL="0" marR="0" algn="ctr">
                        <a:lnSpc>
                          <a:spcPct val="107000"/>
                        </a:lnSpc>
                        <a:spcBef>
                          <a:spcPts val="0"/>
                        </a:spcBef>
                        <a:spcAft>
                          <a:spcPts val="0"/>
                        </a:spcAft>
                      </a:pPr>
                      <a:r>
                        <a:rPr lang="en-US" sz="1400">
                          <a:effectLst/>
                        </a:rPr>
                        <a:t>16</a:t>
                      </a:r>
                      <a:endParaRPr lang="en-US"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1190" marR="61190" marT="0" marB="0" anchor="ctr"/>
                </a:tc>
                <a:tc>
                  <a:txBody>
                    <a:bodyPr/>
                    <a:lstStyle/>
                    <a:p>
                      <a:pPr marL="0" marR="0" algn="ctr">
                        <a:lnSpc>
                          <a:spcPct val="107000"/>
                        </a:lnSpc>
                        <a:spcBef>
                          <a:spcPts val="0"/>
                        </a:spcBef>
                        <a:spcAft>
                          <a:spcPts val="0"/>
                        </a:spcAft>
                      </a:pPr>
                      <a:r>
                        <a:rPr lang="en-US" sz="1400">
                          <a:effectLst/>
                        </a:rPr>
                        <a:t>16</a:t>
                      </a:r>
                      <a:endParaRPr lang="en-US"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1190" marR="61190" marT="0" marB="0" anchor="ctr"/>
                </a:tc>
              </a:tr>
              <a:tr h="572906">
                <a:tc>
                  <a:txBody>
                    <a:bodyPr/>
                    <a:lstStyle/>
                    <a:p>
                      <a:pPr marL="0" marR="0" algn="ctr">
                        <a:lnSpc>
                          <a:spcPct val="107000"/>
                        </a:lnSpc>
                        <a:spcBef>
                          <a:spcPts val="0"/>
                        </a:spcBef>
                        <a:spcAft>
                          <a:spcPts val="0"/>
                        </a:spcAft>
                      </a:pPr>
                      <a:r>
                        <a:rPr lang="en-US" sz="1400" b="0" dirty="0">
                          <a:effectLst/>
                        </a:rPr>
                        <a:t>Validated two-zone notional nozzle model and notional nozzle model for non-circular orifice</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190" marR="61190" marT="0" marB="0" anchor="ctr"/>
                </a:tc>
                <a:tc>
                  <a:txBody>
                    <a:bodyPr/>
                    <a:lstStyle/>
                    <a:p>
                      <a:pPr marL="0" marR="0" algn="ctr">
                        <a:lnSpc>
                          <a:spcPct val="107000"/>
                        </a:lnSpc>
                        <a:spcBef>
                          <a:spcPts val="0"/>
                        </a:spcBef>
                        <a:spcAft>
                          <a:spcPts val="0"/>
                        </a:spcAft>
                      </a:pPr>
                      <a:r>
                        <a:rPr lang="en-US" sz="1400">
                          <a:effectLst/>
                        </a:rPr>
                        <a:t>11</a:t>
                      </a:r>
                      <a:endParaRPr lang="en-US"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1190" marR="61190" marT="0" marB="0" anchor="ctr"/>
                </a:tc>
                <a:tc>
                  <a:txBody>
                    <a:bodyPr/>
                    <a:lstStyle/>
                    <a:p>
                      <a:pPr marL="0" marR="0" algn="ctr">
                        <a:lnSpc>
                          <a:spcPct val="107000"/>
                        </a:lnSpc>
                        <a:spcBef>
                          <a:spcPts val="0"/>
                        </a:spcBef>
                        <a:spcAft>
                          <a:spcPts val="0"/>
                        </a:spcAft>
                      </a:pPr>
                      <a:r>
                        <a:rPr lang="en-US" sz="1400">
                          <a:effectLst/>
                        </a:rPr>
                        <a:t>11</a:t>
                      </a:r>
                      <a:endParaRPr lang="en-US"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1190" marR="61190" marT="0" marB="0" anchor="ctr"/>
                </a:tc>
              </a:tr>
              <a:tr h="447955">
                <a:tc>
                  <a:txBody>
                    <a:bodyPr/>
                    <a:lstStyle/>
                    <a:p>
                      <a:pPr marL="0" marR="0" algn="ctr">
                        <a:lnSpc>
                          <a:spcPct val="107000"/>
                        </a:lnSpc>
                        <a:spcBef>
                          <a:spcPts val="0"/>
                        </a:spcBef>
                        <a:spcAft>
                          <a:spcPts val="0"/>
                        </a:spcAft>
                      </a:pPr>
                      <a:r>
                        <a:rPr lang="en-US" sz="1400" b="0" dirty="0">
                          <a:effectLst/>
                        </a:rPr>
                        <a:t>Integration of tools to provide a systematic approach</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190" marR="61190" marT="0" marB="0" anchor="ctr"/>
                </a:tc>
                <a:tc>
                  <a:txBody>
                    <a:bodyPr/>
                    <a:lstStyle/>
                    <a:p>
                      <a:pPr marL="0" marR="0" algn="ctr">
                        <a:lnSpc>
                          <a:spcPct val="107000"/>
                        </a:lnSpc>
                        <a:spcBef>
                          <a:spcPts val="0"/>
                        </a:spcBef>
                        <a:spcAft>
                          <a:spcPts val="0"/>
                        </a:spcAft>
                      </a:pPr>
                      <a:r>
                        <a:rPr lang="en-US" sz="1400">
                          <a:effectLst/>
                        </a:rPr>
                        <a:t>10</a:t>
                      </a:r>
                      <a:endParaRPr lang="en-US"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1190" marR="61190" marT="0" marB="0" anchor="ctr"/>
                </a:tc>
                <a:tc>
                  <a:txBody>
                    <a:bodyPr/>
                    <a:lstStyle/>
                    <a:p>
                      <a:pPr marL="0" marR="0" algn="ctr">
                        <a:lnSpc>
                          <a:spcPct val="107000"/>
                        </a:lnSpc>
                        <a:spcBef>
                          <a:spcPts val="0"/>
                        </a:spcBef>
                        <a:spcAft>
                          <a:spcPts val="0"/>
                        </a:spcAft>
                      </a:pPr>
                      <a:r>
                        <a:rPr lang="en-US" sz="1400">
                          <a:effectLst/>
                        </a:rPr>
                        <a:t>10</a:t>
                      </a:r>
                      <a:endParaRPr lang="en-US"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1190" marR="61190" marT="0" marB="0" anchor="ctr"/>
                </a:tc>
              </a:tr>
              <a:tr h="447955">
                <a:tc>
                  <a:txBody>
                    <a:bodyPr/>
                    <a:lstStyle/>
                    <a:p>
                      <a:pPr marL="0" marR="0" algn="ctr">
                        <a:lnSpc>
                          <a:spcPct val="107000"/>
                        </a:lnSpc>
                        <a:spcBef>
                          <a:spcPts val="0"/>
                        </a:spcBef>
                        <a:spcAft>
                          <a:spcPts val="0"/>
                        </a:spcAft>
                      </a:pPr>
                      <a:r>
                        <a:rPr lang="en-US" sz="1400" b="0" dirty="0">
                          <a:effectLst/>
                        </a:rPr>
                        <a:t>Deflagration overpressure prediction</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190" marR="61190" marT="0" marB="0" anchor="ctr"/>
                </a:tc>
                <a:tc>
                  <a:txBody>
                    <a:bodyPr/>
                    <a:lstStyle/>
                    <a:p>
                      <a:pPr marL="0" marR="0" algn="ctr">
                        <a:lnSpc>
                          <a:spcPct val="107000"/>
                        </a:lnSpc>
                        <a:spcBef>
                          <a:spcPts val="0"/>
                        </a:spcBef>
                        <a:spcAft>
                          <a:spcPts val="0"/>
                        </a:spcAft>
                      </a:pPr>
                      <a:r>
                        <a:rPr lang="en-US" sz="1400" dirty="0">
                          <a:effectLst/>
                        </a:rPr>
                        <a:t>10</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190" marR="61190" marT="0" marB="0" anchor="ctr"/>
                </a:tc>
                <a:tc>
                  <a:txBody>
                    <a:bodyPr/>
                    <a:lstStyle/>
                    <a:p>
                      <a:pPr marL="0" marR="0" algn="ctr">
                        <a:lnSpc>
                          <a:spcPct val="107000"/>
                        </a:lnSpc>
                        <a:spcBef>
                          <a:spcPts val="0"/>
                        </a:spcBef>
                        <a:spcAft>
                          <a:spcPts val="0"/>
                        </a:spcAft>
                      </a:pPr>
                      <a:r>
                        <a:rPr lang="en-US" sz="1400" dirty="0">
                          <a:effectLst/>
                        </a:rPr>
                        <a:t>10</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190" marR="61190" marT="0" marB="0" anchor="ctr"/>
                </a:tc>
              </a:tr>
              <a:tr h="447955">
                <a:tc>
                  <a:txBody>
                    <a:bodyPr/>
                    <a:lstStyle/>
                    <a:p>
                      <a:pPr marL="0" marR="0" algn="ctr">
                        <a:lnSpc>
                          <a:spcPct val="107000"/>
                        </a:lnSpc>
                        <a:spcBef>
                          <a:spcPts val="0"/>
                        </a:spcBef>
                        <a:spcAft>
                          <a:spcPts val="0"/>
                        </a:spcAft>
                      </a:pPr>
                      <a:r>
                        <a:rPr lang="en-US" sz="1400" b="0" dirty="0">
                          <a:effectLst/>
                        </a:rPr>
                        <a:t>Transient models</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190" marR="61190" marT="0" marB="0" anchor="ctr"/>
                </a:tc>
                <a:tc>
                  <a:txBody>
                    <a:bodyPr/>
                    <a:lstStyle/>
                    <a:p>
                      <a:pPr marL="0" marR="0" algn="ctr">
                        <a:lnSpc>
                          <a:spcPct val="107000"/>
                        </a:lnSpc>
                        <a:spcBef>
                          <a:spcPts val="0"/>
                        </a:spcBef>
                        <a:spcAft>
                          <a:spcPts val="0"/>
                        </a:spcAft>
                      </a:pPr>
                      <a:r>
                        <a:rPr lang="en-US" sz="1400" dirty="0">
                          <a:effectLst/>
                        </a:rPr>
                        <a:t>10</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190" marR="61190" marT="0" marB="0" anchor="ctr"/>
                </a:tc>
                <a:tc>
                  <a:txBody>
                    <a:bodyPr/>
                    <a:lstStyle/>
                    <a:p>
                      <a:pPr marL="0" marR="0" algn="ctr">
                        <a:lnSpc>
                          <a:spcPct val="107000"/>
                        </a:lnSpc>
                        <a:spcBef>
                          <a:spcPts val="0"/>
                        </a:spcBef>
                        <a:spcAft>
                          <a:spcPts val="0"/>
                        </a:spcAft>
                      </a:pPr>
                      <a:r>
                        <a:rPr lang="en-US" sz="1400" dirty="0">
                          <a:effectLst/>
                        </a:rPr>
                        <a:t>10</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190" marR="61190" marT="0" marB="0" anchor="ctr"/>
                </a:tc>
              </a:tr>
              <a:tr h="447955">
                <a:tc>
                  <a:txBody>
                    <a:bodyPr/>
                    <a:lstStyle/>
                    <a:p>
                      <a:pPr marL="0" marR="0" algn="ctr">
                        <a:lnSpc>
                          <a:spcPct val="107000"/>
                        </a:lnSpc>
                        <a:spcBef>
                          <a:spcPts val="0"/>
                        </a:spcBef>
                        <a:spcAft>
                          <a:spcPts val="0"/>
                        </a:spcAft>
                      </a:pPr>
                      <a:r>
                        <a:rPr lang="en-US" sz="1400" b="0" dirty="0">
                          <a:effectLst/>
                        </a:rPr>
                        <a:t>Incompressible/phase change network flow model</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190" marR="61190" marT="0" marB="0" anchor="ctr"/>
                </a:tc>
                <a:tc>
                  <a:txBody>
                    <a:bodyPr/>
                    <a:lstStyle/>
                    <a:p>
                      <a:pPr marL="0" marR="0" algn="ctr">
                        <a:lnSpc>
                          <a:spcPct val="107000"/>
                        </a:lnSpc>
                        <a:spcBef>
                          <a:spcPts val="0"/>
                        </a:spcBef>
                        <a:spcAft>
                          <a:spcPts val="0"/>
                        </a:spcAft>
                      </a:pPr>
                      <a:r>
                        <a:rPr lang="en-US" sz="1400" dirty="0">
                          <a:effectLst/>
                        </a:rPr>
                        <a:t>0</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190" marR="61190" marT="0" marB="0" anchor="ctr"/>
                </a:tc>
                <a:tc>
                  <a:txBody>
                    <a:bodyPr/>
                    <a:lstStyle/>
                    <a:p>
                      <a:pPr marL="0" marR="0" algn="ctr">
                        <a:lnSpc>
                          <a:spcPct val="107000"/>
                        </a:lnSpc>
                        <a:spcBef>
                          <a:spcPts val="0"/>
                        </a:spcBef>
                        <a:spcAft>
                          <a:spcPts val="0"/>
                        </a:spcAft>
                      </a:pPr>
                      <a:r>
                        <a:rPr lang="en-US" sz="1400" dirty="0">
                          <a:effectLst/>
                        </a:rPr>
                        <a:t>0</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190" marR="61190" marT="0" marB="0" anchor="ctr"/>
                </a:tc>
              </a:tr>
            </a:tbl>
          </a:graphicData>
        </a:graphic>
      </p:graphicFrame>
    </p:spTree>
    <p:extLst>
      <p:ext uri="{BB962C8B-B14F-4D97-AF65-F5344CB8AC3E}">
        <p14:creationId xmlns:p14="http://schemas.microsoft.com/office/powerpoint/2010/main" xmlns="" val="27358981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Indoor</a:t>
            </a:r>
            <a:endParaRPr lang="en-US" dirty="0"/>
          </a:p>
        </p:txBody>
      </p:sp>
      <p:graphicFrame>
        <p:nvGraphicFramePr>
          <p:cNvPr id="4" name="Content Placeholder 3"/>
          <p:cNvGraphicFramePr>
            <a:graphicFrameLocks noGrp="1"/>
          </p:cNvGraphicFramePr>
          <p:nvPr>
            <p:ph idx="1"/>
            <p:extLst/>
          </p:nvPr>
        </p:nvGraphicFramePr>
        <p:xfrm>
          <a:off x="1000125" y="949325"/>
          <a:ext cx="7143751" cy="4942229"/>
        </p:xfrm>
        <a:graphic>
          <a:graphicData uri="http://schemas.openxmlformats.org/drawingml/2006/table">
            <a:tbl>
              <a:tblPr firstRow="1" firstCol="1" bandRow="1">
                <a:tableStyleId>{1E171933-4619-4E11-9A3F-F7608DF75F80}</a:tableStyleId>
              </a:tblPr>
              <a:tblGrid>
                <a:gridCol w="5172075"/>
                <a:gridCol w="914400"/>
                <a:gridCol w="1057276"/>
              </a:tblGrid>
              <a:tr h="855799">
                <a:tc>
                  <a:txBody>
                    <a:bodyPr/>
                    <a:lstStyle/>
                    <a:p>
                      <a:pPr marL="0" marR="0" algn="ctr">
                        <a:lnSpc>
                          <a:spcPct val="107000"/>
                        </a:lnSpc>
                        <a:spcBef>
                          <a:spcPts val="0"/>
                        </a:spcBef>
                        <a:spcAft>
                          <a:spcPts val="0"/>
                        </a:spcAft>
                      </a:pPr>
                      <a:r>
                        <a:rPr lang="en-US" sz="1600" dirty="0">
                          <a:effectLst/>
                        </a:rPr>
                        <a:t>Topic</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263" marR="62263" marT="0" marB="0" anchor="ctr"/>
                </a:tc>
                <a:tc>
                  <a:txBody>
                    <a:bodyPr/>
                    <a:lstStyle/>
                    <a:p>
                      <a:pPr marL="0" marR="0" algn="ctr">
                        <a:lnSpc>
                          <a:spcPct val="107000"/>
                        </a:lnSpc>
                        <a:spcBef>
                          <a:spcPts val="0"/>
                        </a:spcBef>
                        <a:spcAft>
                          <a:spcPts val="0"/>
                        </a:spcAft>
                      </a:pPr>
                      <a:r>
                        <a:rPr lang="en-US" sz="1600" dirty="0">
                          <a:effectLst/>
                        </a:rPr>
                        <a:t>Number of Votes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263" marR="62263" marT="0" marB="0" anchor="ctr"/>
                </a:tc>
                <a:tc>
                  <a:txBody>
                    <a:bodyPr/>
                    <a:lstStyle/>
                    <a:p>
                      <a:pPr marL="0" marR="0" algn="ctr">
                        <a:lnSpc>
                          <a:spcPct val="107000"/>
                        </a:lnSpc>
                        <a:spcBef>
                          <a:spcPts val="0"/>
                        </a:spcBef>
                        <a:spcAft>
                          <a:spcPts val="0"/>
                        </a:spcAft>
                      </a:pPr>
                      <a:r>
                        <a:rPr lang="en-US" sz="1600" dirty="0">
                          <a:effectLst/>
                        </a:rPr>
                        <a:t>% of Votes Received</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263" marR="62263" marT="0" marB="0" anchor="ctr"/>
                </a:tc>
              </a:tr>
              <a:tr h="330833">
                <a:tc>
                  <a:txBody>
                    <a:bodyPr/>
                    <a:lstStyle/>
                    <a:p>
                      <a:pPr marL="0" marR="0" algn="ctr">
                        <a:lnSpc>
                          <a:spcPct val="107000"/>
                        </a:lnSpc>
                        <a:spcBef>
                          <a:spcPts val="0"/>
                        </a:spcBef>
                        <a:spcAft>
                          <a:spcPts val="0"/>
                        </a:spcAft>
                      </a:pPr>
                      <a:r>
                        <a:rPr lang="en-US" sz="1400" b="0" dirty="0">
                          <a:effectLst/>
                        </a:rPr>
                        <a:t>Behavior and dispersion of cryogenic jets</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263" marR="62263" marT="0" marB="0" anchor="ctr"/>
                </a:tc>
                <a:tc>
                  <a:txBody>
                    <a:bodyPr/>
                    <a:lstStyle/>
                    <a:p>
                      <a:pPr marL="0" marR="0" algn="ctr">
                        <a:lnSpc>
                          <a:spcPct val="107000"/>
                        </a:lnSpc>
                        <a:spcBef>
                          <a:spcPts val="0"/>
                        </a:spcBef>
                        <a:spcAft>
                          <a:spcPts val="0"/>
                        </a:spcAft>
                      </a:pPr>
                      <a:r>
                        <a:rPr lang="en-US" sz="1400">
                          <a:effectLst/>
                        </a:rPr>
                        <a:t>23</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2263" marR="62263" marT="0" marB="0" anchor="ctr"/>
                </a:tc>
                <a:tc>
                  <a:txBody>
                    <a:bodyPr/>
                    <a:lstStyle/>
                    <a:p>
                      <a:pPr marL="0" marR="0" algn="ctr">
                        <a:lnSpc>
                          <a:spcPct val="107000"/>
                        </a:lnSpc>
                        <a:spcBef>
                          <a:spcPts val="0"/>
                        </a:spcBef>
                        <a:spcAft>
                          <a:spcPts val="0"/>
                        </a:spcAft>
                      </a:pPr>
                      <a:r>
                        <a:rPr lang="en-US" sz="1400">
                          <a:effectLst/>
                        </a:rPr>
                        <a:t>24</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2263" marR="62263" marT="0" marB="0" anchor="ctr"/>
                </a:tc>
              </a:tr>
              <a:tr h="330833">
                <a:tc>
                  <a:txBody>
                    <a:bodyPr/>
                    <a:lstStyle/>
                    <a:p>
                      <a:pPr marL="0" marR="0" algn="ctr">
                        <a:lnSpc>
                          <a:spcPct val="107000"/>
                        </a:lnSpc>
                        <a:spcBef>
                          <a:spcPts val="0"/>
                        </a:spcBef>
                        <a:spcAft>
                          <a:spcPts val="0"/>
                        </a:spcAft>
                      </a:pPr>
                      <a:r>
                        <a:rPr lang="en-US" sz="1400" b="0" dirty="0">
                          <a:effectLst/>
                        </a:rPr>
                        <a:t>Improve understanding of hydrogen behavior indoors</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263" marR="62263" marT="0" marB="0" anchor="ctr"/>
                </a:tc>
                <a:tc>
                  <a:txBody>
                    <a:bodyPr/>
                    <a:lstStyle/>
                    <a:p>
                      <a:pPr marL="0" marR="0" algn="ctr">
                        <a:lnSpc>
                          <a:spcPct val="107000"/>
                        </a:lnSpc>
                        <a:spcBef>
                          <a:spcPts val="0"/>
                        </a:spcBef>
                        <a:spcAft>
                          <a:spcPts val="0"/>
                        </a:spcAft>
                      </a:pPr>
                      <a:r>
                        <a:rPr lang="en-US" sz="1400">
                          <a:effectLst/>
                        </a:rPr>
                        <a:t>21</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2263" marR="62263" marT="0" marB="0" anchor="ctr"/>
                </a:tc>
                <a:tc>
                  <a:txBody>
                    <a:bodyPr/>
                    <a:lstStyle/>
                    <a:p>
                      <a:pPr marL="0" marR="0" algn="ctr">
                        <a:lnSpc>
                          <a:spcPct val="107000"/>
                        </a:lnSpc>
                        <a:spcBef>
                          <a:spcPts val="0"/>
                        </a:spcBef>
                        <a:spcAft>
                          <a:spcPts val="0"/>
                        </a:spcAft>
                      </a:pPr>
                      <a:r>
                        <a:rPr lang="en-US" sz="1400">
                          <a:effectLst/>
                        </a:rPr>
                        <a:t>22</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2263" marR="62263" marT="0" marB="0" anchor="ctr"/>
                </a:tc>
              </a:tr>
              <a:tr h="423114">
                <a:tc>
                  <a:txBody>
                    <a:bodyPr/>
                    <a:lstStyle/>
                    <a:p>
                      <a:pPr marL="0" marR="0" algn="ctr">
                        <a:lnSpc>
                          <a:spcPct val="107000"/>
                        </a:lnSpc>
                        <a:spcBef>
                          <a:spcPts val="0"/>
                        </a:spcBef>
                        <a:spcAft>
                          <a:spcPts val="0"/>
                        </a:spcAft>
                      </a:pPr>
                      <a:r>
                        <a:rPr lang="en-US" sz="1400" b="0" dirty="0">
                          <a:effectLst/>
                        </a:rPr>
                        <a:t>Simplified model development for indoor accidents and incidents</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263" marR="62263" marT="0" marB="0" anchor="ctr"/>
                </a:tc>
                <a:tc>
                  <a:txBody>
                    <a:bodyPr/>
                    <a:lstStyle/>
                    <a:p>
                      <a:pPr marL="0" marR="0" algn="ctr">
                        <a:lnSpc>
                          <a:spcPct val="107000"/>
                        </a:lnSpc>
                        <a:spcBef>
                          <a:spcPts val="0"/>
                        </a:spcBef>
                        <a:spcAft>
                          <a:spcPts val="0"/>
                        </a:spcAft>
                      </a:pPr>
                      <a:r>
                        <a:rPr lang="en-US" sz="1400">
                          <a:effectLst/>
                        </a:rPr>
                        <a:t>14</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2263" marR="62263" marT="0" marB="0" anchor="ctr"/>
                </a:tc>
                <a:tc>
                  <a:txBody>
                    <a:bodyPr/>
                    <a:lstStyle/>
                    <a:p>
                      <a:pPr marL="0" marR="0" algn="ctr">
                        <a:lnSpc>
                          <a:spcPct val="107000"/>
                        </a:lnSpc>
                        <a:spcBef>
                          <a:spcPts val="0"/>
                        </a:spcBef>
                        <a:spcAft>
                          <a:spcPts val="0"/>
                        </a:spcAft>
                      </a:pPr>
                      <a:r>
                        <a:rPr lang="en-US" sz="1400">
                          <a:effectLst/>
                        </a:rPr>
                        <a:t>15</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2263" marR="62263" marT="0" marB="0" anchor="ctr"/>
                </a:tc>
              </a:tr>
              <a:tr h="330833">
                <a:tc>
                  <a:txBody>
                    <a:bodyPr/>
                    <a:lstStyle/>
                    <a:p>
                      <a:pPr marL="0" marR="0" algn="ctr">
                        <a:lnSpc>
                          <a:spcPct val="107000"/>
                        </a:lnSpc>
                        <a:spcBef>
                          <a:spcPts val="0"/>
                        </a:spcBef>
                        <a:spcAft>
                          <a:spcPts val="0"/>
                        </a:spcAft>
                      </a:pPr>
                      <a:r>
                        <a:rPr lang="en-US" sz="1400" b="0" dirty="0">
                          <a:effectLst/>
                        </a:rPr>
                        <a:t>Passive ventilation approaches</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263" marR="62263" marT="0" marB="0" anchor="ctr"/>
                </a:tc>
                <a:tc>
                  <a:txBody>
                    <a:bodyPr/>
                    <a:lstStyle/>
                    <a:p>
                      <a:pPr marL="0" marR="0" algn="ctr">
                        <a:lnSpc>
                          <a:spcPct val="107000"/>
                        </a:lnSpc>
                        <a:spcBef>
                          <a:spcPts val="0"/>
                        </a:spcBef>
                        <a:spcAft>
                          <a:spcPts val="0"/>
                        </a:spcAft>
                      </a:pPr>
                      <a:r>
                        <a:rPr lang="en-US" sz="1400">
                          <a:effectLst/>
                        </a:rPr>
                        <a:t>9</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2263" marR="62263" marT="0" marB="0" anchor="ctr"/>
                </a:tc>
                <a:tc>
                  <a:txBody>
                    <a:bodyPr/>
                    <a:lstStyle/>
                    <a:p>
                      <a:pPr marL="0" marR="0" algn="ctr">
                        <a:lnSpc>
                          <a:spcPct val="107000"/>
                        </a:lnSpc>
                        <a:spcBef>
                          <a:spcPts val="0"/>
                        </a:spcBef>
                        <a:spcAft>
                          <a:spcPts val="0"/>
                        </a:spcAft>
                      </a:pPr>
                      <a:r>
                        <a:rPr lang="en-US" sz="1400">
                          <a:effectLst/>
                        </a:rPr>
                        <a:t>9</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2263" marR="62263" marT="0" marB="0" anchor="ctr"/>
                </a:tc>
              </a:tr>
              <a:tr h="423114">
                <a:tc>
                  <a:txBody>
                    <a:bodyPr/>
                    <a:lstStyle/>
                    <a:p>
                      <a:pPr marL="0" marR="0" algn="ctr">
                        <a:lnSpc>
                          <a:spcPct val="107000"/>
                        </a:lnSpc>
                        <a:spcBef>
                          <a:spcPts val="0"/>
                        </a:spcBef>
                        <a:spcAft>
                          <a:spcPts val="0"/>
                        </a:spcAft>
                      </a:pPr>
                      <a:r>
                        <a:rPr lang="en-US" sz="1400" b="0" dirty="0">
                          <a:effectLst/>
                        </a:rPr>
                        <a:t>Validation of pressure peaking phenomenon for releases in realistic enclosures like garages</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263" marR="62263" marT="0" marB="0" anchor="ctr"/>
                </a:tc>
                <a:tc>
                  <a:txBody>
                    <a:bodyPr/>
                    <a:lstStyle/>
                    <a:p>
                      <a:pPr marL="0" marR="0" algn="ctr">
                        <a:lnSpc>
                          <a:spcPct val="107000"/>
                        </a:lnSpc>
                        <a:spcBef>
                          <a:spcPts val="0"/>
                        </a:spcBef>
                        <a:spcAft>
                          <a:spcPts val="0"/>
                        </a:spcAft>
                      </a:pPr>
                      <a:r>
                        <a:rPr lang="en-US" sz="1400">
                          <a:effectLst/>
                        </a:rPr>
                        <a:t>8</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2263" marR="62263" marT="0" marB="0" anchor="ctr"/>
                </a:tc>
                <a:tc>
                  <a:txBody>
                    <a:bodyPr/>
                    <a:lstStyle/>
                    <a:p>
                      <a:pPr marL="0" marR="0" algn="ctr">
                        <a:lnSpc>
                          <a:spcPct val="107000"/>
                        </a:lnSpc>
                        <a:spcBef>
                          <a:spcPts val="0"/>
                        </a:spcBef>
                        <a:spcAft>
                          <a:spcPts val="0"/>
                        </a:spcAft>
                      </a:pPr>
                      <a:r>
                        <a:rPr lang="en-US" sz="1400">
                          <a:effectLst/>
                        </a:rPr>
                        <a:t>8</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2263" marR="62263" marT="0" marB="0" anchor="ctr"/>
                </a:tc>
              </a:tr>
              <a:tr h="639456">
                <a:tc>
                  <a:txBody>
                    <a:bodyPr/>
                    <a:lstStyle/>
                    <a:p>
                      <a:pPr marL="0" marR="0" algn="ctr">
                        <a:lnSpc>
                          <a:spcPct val="107000"/>
                        </a:lnSpc>
                        <a:spcBef>
                          <a:spcPts val="0"/>
                        </a:spcBef>
                        <a:spcAft>
                          <a:spcPts val="0"/>
                        </a:spcAft>
                      </a:pPr>
                      <a:r>
                        <a:rPr lang="en-US" sz="1400" b="0" dirty="0">
                          <a:effectLst/>
                        </a:rPr>
                        <a:t>Extinction of fire in a garage by water vapor generated during combustion of moderated release of hydrogen from TPRD in a garage</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263" marR="62263" marT="0" marB="0" anchor="ctr"/>
                </a:tc>
                <a:tc>
                  <a:txBody>
                    <a:bodyPr/>
                    <a:lstStyle/>
                    <a:p>
                      <a:pPr marL="0" marR="0" algn="ctr">
                        <a:lnSpc>
                          <a:spcPct val="107000"/>
                        </a:lnSpc>
                        <a:spcBef>
                          <a:spcPts val="0"/>
                        </a:spcBef>
                        <a:spcAft>
                          <a:spcPts val="0"/>
                        </a:spcAft>
                      </a:pPr>
                      <a:r>
                        <a:rPr lang="en-US" sz="1400">
                          <a:effectLst/>
                        </a:rPr>
                        <a:t>8</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2263" marR="62263" marT="0" marB="0" anchor="ctr"/>
                </a:tc>
                <a:tc>
                  <a:txBody>
                    <a:bodyPr/>
                    <a:lstStyle/>
                    <a:p>
                      <a:pPr marL="0" marR="0" algn="ctr">
                        <a:lnSpc>
                          <a:spcPct val="107000"/>
                        </a:lnSpc>
                        <a:spcBef>
                          <a:spcPts val="0"/>
                        </a:spcBef>
                        <a:spcAft>
                          <a:spcPts val="0"/>
                        </a:spcAft>
                      </a:pPr>
                      <a:r>
                        <a:rPr lang="en-US" sz="1400">
                          <a:effectLst/>
                        </a:rPr>
                        <a:t>8</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2263" marR="62263" marT="0" marB="0" anchor="ctr"/>
                </a:tc>
              </a:tr>
              <a:tr h="423114">
                <a:tc>
                  <a:txBody>
                    <a:bodyPr/>
                    <a:lstStyle/>
                    <a:p>
                      <a:pPr marL="0" marR="0" algn="ctr">
                        <a:lnSpc>
                          <a:spcPct val="107000"/>
                        </a:lnSpc>
                        <a:spcBef>
                          <a:spcPts val="0"/>
                        </a:spcBef>
                        <a:spcAft>
                          <a:spcPts val="0"/>
                        </a:spcAft>
                      </a:pPr>
                      <a:r>
                        <a:rPr lang="en-US" sz="1400" b="0" dirty="0">
                          <a:effectLst/>
                        </a:rPr>
                        <a:t>Further numerical investigation of fire regimes indoors by taking into account water condensation</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263" marR="62263" marT="0" marB="0" anchor="ctr"/>
                </a:tc>
                <a:tc>
                  <a:txBody>
                    <a:bodyPr/>
                    <a:lstStyle/>
                    <a:p>
                      <a:pPr marL="0" marR="0" algn="ctr">
                        <a:lnSpc>
                          <a:spcPct val="107000"/>
                        </a:lnSpc>
                        <a:spcBef>
                          <a:spcPts val="0"/>
                        </a:spcBef>
                        <a:spcAft>
                          <a:spcPts val="0"/>
                        </a:spcAft>
                      </a:pPr>
                      <a:r>
                        <a:rPr lang="en-US" sz="1400">
                          <a:effectLst/>
                        </a:rPr>
                        <a:t>8</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2263" marR="62263" marT="0" marB="0" anchor="ctr"/>
                </a:tc>
                <a:tc>
                  <a:txBody>
                    <a:bodyPr/>
                    <a:lstStyle/>
                    <a:p>
                      <a:pPr marL="0" marR="0" algn="ctr">
                        <a:lnSpc>
                          <a:spcPct val="107000"/>
                        </a:lnSpc>
                        <a:spcBef>
                          <a:spcPts val="0"/>
                        </a:spcBef>
                        <a:spcAft>
                          <a:spcPts val="0"/>
                        </a:spcAft>
                      </a:pPr>
                      <a:r>
                        <a:rPr lang="en-US" sz="1400">
                          <a:effectLst/>
                        </a:rPr>
                        <a:t>8</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2263" marR="62263" marT="0" marB="0" anchor="ctr"/>
                </a:tc>
              </a:tr>
              <a:tr h="330833">
                <a:tc>
                  <a:txBody>
                    <a:bodyPr/>
                    <a:lstStyle/>
                    <a:p>
                      <a:pPr marL="0" marR="0" algn="ctr">
                        <a:lnSpc>
                          <a:spcPct val="107000"/>
                        </a:lnSpc>
                        <a:spcBef>
                          <a:spcPts val="0"/>
                        </a:spcBef>
                        <a:spcAft>
                          <a:spcPts val="0"/>
                        </a:spcAft>
                      </a:pPr>
                      <a:r>
                        <a:rPr lang="en-US" sz="1400" b="0" dirty="0">
                          <a:effectLst/>
                        </a:rPr>
                        <a:t>Wind/vent modeling, two-vent model</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263" marR="62263" marT="0" marB="0" anchor="ctr"/>
                </a:tc>
                <a:tc>
                  <a:txBody>
                    <a:bodyPr/>
                    <a:lstStyle/>
                    <a:p>
                      <a:pPr marL="0" marR="0" algn="ctr">
                        <a:lnSpc>
                          <a:spcPct val="107000"/>
                        </a:lnSpc>
                        <a:spcBef>
                          <a:spcPts val="0"/>
                        </a:spcBef>
                        <a:spcAft>
                          <a:spcPts val="0"/>
                        </a:spcAft>
                      </a:pPr>
                      <a:r>
                        <a:rPr lang="en-US" sz="1400" dirty="0">
                          <a:effectLst/>
                        </a:rPr>
                        <a:t>5</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263" marR="62263" marT="0" marB="0" anchor="ctr"/>
                </a:tc>
                <a:tc>
                  <a:txBody>
                    <a:bodyPr/>
                    <a:lstStyle/>
                    <a:p>
                      <a:pPr marL="0" marR="0" algn="ctr">
                        <a:lnSpc>
                          <a:spcPct val="107000"/>
                        </a:lnSpc>
                        <a:spcBef>
                          <a:spcPts val="0"/>
                        </a:spcBef>
                        <a:spcAft>
                          <a:spcPts val="0"/>
                        </a:spcAft>
                      </a:pPr>
                      <a:r>
                        <a:rPr lang="en-US" sz="1400">
                          <a:effectLst/>
                        </a:rPr>
                        <a:t>5</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2263" marR="62263" marT="0" marB="0" anchor="ctr"/>
                </a:tc>
              </a:tr>
              <a:tr h="330833">
                <a:tc>
                  <a:txBody>
                    <a:bodyPr/>
                    <a:lstStyle/>
                    <a:p>
                      <a:pPr marL="0" marR="0" algn="ctr">
                        <a:lnSpc>
                          <a:spcPct val="107000"/>
                        </a:lnSpc>
                        <a:spcBef>
                          <a:spcPts val="0"/>
                        </a:spcBef>
                        <a:spcAft>
                          <a:spcPts val="0"/>
                        </a:spcAft>
                      </a:pPr>
                      <a:r>
                        <a:rPr lang="en-US" sz="1400" b="0">
                          <a:effectLst/>
                        </a:rPr>
                        <a:t>Validated turbulent models</a:t>
                      </a:r>
                      <a:endParaRPr lang="en-US"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62263" marR="62263" marT="0" marB="0" anchor="ctr"/>
                </a:tc>
                <a:tc>
                  <a:txBody>
                    <a:bodyPr/>
                    <a:lstStyle/>
                    <a:p>
                      <a:pPr marL="0" marR="0" algn="ctr">
                        <a:lnSpc>
                          <a:spcPct val="107000"/>
                        </a:lnSpc>
                        <a:spcBef>
                          <a:spcPts val="0"/>
                        </a:spcBef>
                        <a:spcAft>
                          <a:spcPts val="0"/>
                        </a:spcAft>
                      </a:pPr>
                      <a:r>
                        <a:rPr lang="en-US" sz="1400" dirty="0">
                          <a:effectLst/>
                        </a:rPr>
                        <a:t>0</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263" marR="62263" marT="0" marB="0" anchor="ctr"/>
                </a:tc>
                <a:tc>
                  <a:txBody>
                    <a:bodyPr/>
                    <a:lstStyle/>
                    <a:p>
                      <a:pPr marL="0" marR="0" algn="ctr">
                        <a:lnSpc>
                          <a:spcPct val="107000"/>
                        </a:lnSpc>
                        <a:spcBef>
                          <a:spcPts val="0"/>
                        </a:spcBef>
                        <a:spcAft>
                          <a:spcPts val="0"/>
                        </a:spcAft>
                      </a:pPr>
                      <a:r>
                        <a:rPr lang="en-US" sz="1400">
                          <a:effectLst/>
                        </a:rPr>
                        <a:t>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2263" marR="62263" marT="0" marB="0" anchor="ctr"/>
                </a:tc>
              </a:tr>
              <a:tr h="423114">
                <a:tc>
                  <a:txBody>
                    <a:bodyPr/>
                    <a:lstStyle/>
                    <a:p>
                      <a:pPr marL="0" marR="0" algn="ctr">
                        <a:lnSpc>
                          <a:spcPct val="107000"/>
                        </a:lnSpc>
                        <a:spcBef>
                          <a:spcPts val="0"/>
                        </a:spcBef>
                        <a:spcAft>
                          <a:spcPts val="0"/>
                        </a:spcAft>
                      </a:pPr>
                      <a:r>
                        <a:rPr lang="en-US" sz="1400" b="0" dirty="0">
                          <a:effectLst/>
                        </a:rPr>
                        <a:t>Effect of soft/acoustic absorbing  walls/boundaries on flame acceleration and on DDT</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263" marR="62263" marT="0" marB="0" anchor="ctr"/>
                </a:tc>
                <a:tc>
                  <a:txBody>
                    <a:bodyPr/>
                    <a:lstStyle/>
                    <a:p>
                      <a:pPr marL="0" marR="0" algn="ctr">
                        <a:lnSpc>
                          <a:spcPct val="107000"/>
                        </a:lnSpc>
                        <a:spcBef>
                          <a:spcPts val="0"/>
                        </a:spcBef>
                        <a:spcAft>
                          <a:spcPts val="0"/>
                        </a:spcAft>
                      </a:pPr>
                      <a:r>
                        <a:rPr lang="en-US" sz="1400" dirty="0">
                          <a:effectLst/>
                        </a:rPr>
                        <a:t>0</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263" marR="62263" marT="0" marB="0" anchor="ctr"/>
                </a:tc>
                <a:tc>
                  <a:txBody>
                    <a:bodyPr/>
                    <a:lstStyle/>
                    <a:p>
                      <a:pPr marL="0" marR="0" algn="ctr">
                        <a:lnSpc>
                          <a:spcPct val="107000"/>
                        </a:lnSpc>
                        <a:spcBef>
                          <a:spcPts val="0"/>
                        </a:spcBef>
                        <a:spcAft>
                          <a:spcPts val="0"/>
                        </a:spcAft>
                      </a:pPr>
                      <a:r>
                        <a:rPr lang="en-US" sz="1400" dirty="0">
                          <a:effectLst/>
                        </a:rPr>
                        <a:t>0</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263" marR="62263" marT="0" marB="0" anchor="ctr"/>
                </a:tc>
              </a:tr>
            </a:tbl>
          </a:graphicData>
        </a:graphic>
      </p:graphicFrame>
    </p:spTree>
    <p:extLst>
      <p:ext uri="{BB962C8B-B14F-4D97-AF65-F5344CB8AC3E}">
        <p14:creationId xmlns:p14="http://schemas.microsoft.com/office/powerpoint/2010/main" xmlns="" val="272642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Unintended Release - Liquid</a:t>
            </a:r>
            <a:endParaRPr lang="en-US" dirty="0"/>
          </a:p>
        </p:txBody>
      </p:sp>
      <p:graphicFrame>
        <p:nvGraphicFramePr>
          <p:cNvPr id="4" name="Content Placeholder 3"/>
          <p:cNvGraphicFramePr>
            <a:graphicFrameLocks noGrp="1"/>
          </p:cNvGraphicFramePr>
          <p:nvPr>
            <p:ph idx="1"/>
          </p:nvPr>
        </p:nvGraphicFramePr>
        <p:xfrm>
          <a:off x="1076324" y="1066800"/>
          <a:ext cx="7305675" cy="4825291"/>
        </p:xfrm>
        <a:graphic>
          <a:graphicData uri="http://schemas.openxmlformats.org/drawingml/2006/table">
            <a:tbl>
              <a:tblPr firstRow="1" firstCol="1" bandRow="1">
                <a:tableStyleId>{1E171933-4619-4E11-9A3F-F7608DF75F80}</a:tableStyleId>
              </a:tblPr>
              <a:tblGrid>
                <a:gridCol w="5095876"/>
                <a:gridCol w="1066800"/>
                <a:gridCol w="1142999"/>
              </a:tblGrid>
              <a:tr h="552339">
                <a:tc>
                  <a:txBody>
                    <a:bodyPr/>
                    <a:lstStyle/>
                    <a:p>
                      <a:pPr marL="0" marR="0" algn="ctr">
                        <a:lnSpc>
                          <a:spcPct val="107000"/>
                        </a:lnSpc>
                        <a:spcBef>
                          <a:spcPts val="0"/>
                        </a:spcBef>
                        <a:spcAft>
                          <a:spcPts val="0"/>
                        </a:spcAft>
                      </a:pPr>
                      <a:r>
                        <a:rPr lang="en-US" sz="1600" dirty="0">
                          <a:effectLst/>
                        </a:rPr>
                        <a:t>Topic</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4511" marR="104511" marT="0" marB="0" anchor="ctr"/>
                </a:tc>
                <a:tc>
                  <a:txBody>
                    <a:bodyPr/>
                    <a:lstStyle/>
                    <a:p>
                      <a:pPr marL="0" marR="0" algn="ctr">
                        <a:lnSpc>
                          <a:spcPct val="107000"/>
                        </a:lnSpc>
                        <a:spcBef>
                          <a:spcPts val="0"/>
                        </a:spcBef>
                        <a:spcAft>
                          <a:spcPts val="0"/>
                        </a:spcAft>
                      </a:pPr>
                      <a:r>
                        <a:rPr lang="en-US" sz="1600" dirty="0">
                          <a:effectLst/>
                        </a:rPr>
                        <a:t>Number of Votes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4511" marR="104511" marT="0" marB="0" anchor="ctr"/>
                </a:tc>
                <a:tc>
                  <a:txBody>
                    <a:bodyPr/>
                    <a:lstStyle/>
                    <a:p>
                      <a:pPr marL="0" marR="0" algn="ctr">
                        <a:lnSpc>
                          <a:spcPct val="107000"/>
                        </a:lnSpc>
                        <a:spcBef>
                          <a:spcPts val="0"/>
                        </a:spcBef>
                        <a:spcAft>
                          <a:spcPts val="0"/>
                        </a:spcAft>
                      </a:pPr>
                      <a:r>
                        <a:rPr lang="en-US" sz="1600" dirty="0">
                          <a:effectLst/>
                        </a:rPr>
                        <a:t>% of Votes Received</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4511" marR="104511" marT="0" marB="0" anchor="ctr"/>
                </a:tc>
              </a:tr>
              <a:tr h="552339">
                <a:tc>
                  <a:txBody>
                    <a:bodyPr/>
                    <a:lstStyle/>
                    <a:p>
                      <a:pPr marL="0" marR="0" algn="ctr">
                        <a:lnSpc>
                          <a:spcPct val="107000"/>
                        </a:lnSpc>
                        <a:spcBef>
                          <a:spcPts val="0"/>
                        </a:spcBef>
                        <a:spcAft>
                          <a:spcPts val="0"/>
                        </a:spcAft>
                      </a:pPr>
                      <a:r>
                        <a:rPr lang="en-US" sz="1400" b="0" dirty="0">
                          <a:effectLst/>
                        </a:rPr>
                        <a:t>Laboratory tests for behavior of liquid hydrogen release: pools, spreading, “ice” formation, evaporation and fires</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4511" marR="104511" marT="0" marB="0" anchor="ctr"/>
                </a:tc>
                <a:tc>
                  <a:txBody>
                    <a:bodyPr/>
                    <a:lstStyle/>
                    <a:p>
                      <a:pPr marL="0" marR="0" algn="ctr">
                        <a:lnSpc>
                          <a:spcPct val="107000"/>
                        </a:lnSpc>
                        <a:spcBef>
                          <a:spcPts val="0"/>
                        </a:spcBef>
                        <a:spcAft>
                          <a:spcPts val="0"/>
                        </a:spcAft>
                      </a:pPr>
                      <a:r>
                        <a:rPr lang="en-US" sz="1400">
                          <a:effectLst/>
                        </a:rPr>
                        <a:t>23</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4511" marR="104511" marT="0" marB="0" anchor="ctr"/>
                </a:tc>
                <a:tc>
                  <a:txBody>
                    <a:bodyPr/>
                    <a:lstStyle/>
                    <a:p>
                      <a:pPr marL="0" marR="0" algn="ctr">
                        <a:lnSpc>
                          <a:spcPct val="107000"/>
                        </a:lnSpc>
                        <a:spcBef>
                          <a:spcPts val="0"/>
                        </a:spcBef>
                        <a:spcAft>
                          <a:spcPts val="0"/>
                        </a:spcAft>
                      </a:pPr>
                      <a:r>
                        <a:rPr lang="en-US" sz="1400">
                          <a:effectLst/>
                        </a:rPr>
                        <a:t>21</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4511" marR="104511" marT="0" marB="0" anchor="ctr"/>
                </a:tc>
              </a:tr>
              <a:tr h="431874">
                <a:tc>
                  <a:txBody>
                    <a:bodyPr/>
                    <a:lstStyle/>
                    <a:p>
                      <a:pPr marL="0" marR="0" algn="ctr">
                        <a:lnSpc>
                          <a:spcPct val="107000"/>
                        </a:lnSpc>
                        <a:spcBef>
                          <a:spcPts val="0"/>
                        </a:spcBef>
                        <a:spcAft>
                          <a:spcPts val="0"/>
                        </a:spcAft>
                      </a:pPr>
                      <a:r>
                        <a:rPr lang="en-US" sz="1400" b="0" dirty="0">
                          <a:effectLst/>
                        </a:rPr>
                        <a:t>Flashing liquid hydrogen jet releases</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4511" marR="104511" marT="0" marB="0" anchor="ctr"/>
                </a:tc>
                <a:tc>
                  <a:txBody>
                    <a:bodyPr/>
                    <a:lstStyle/>
                    <a:p>
                      <a:pPr marL="0" marR="0" algn="ctr">
                        <a:lnSpc>
                          <a:spcPct val="107000"/>
                        </a:lnSpc>
                        <a:spcBef>
                          <a:spcPts val="0"/>
                        </a:spcBef>
                        <a:spcAft>
                          <a:spcPts val="0"/>
                        </a:spcAft>
                      </a:pPr>
                      <a:r>
                        <a:rPr lang="en-US" sz="1400">
                          <a:effectLst/>
                        </a:rPr>
                        <a:t>18</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4511" marR="104511" marT="0" marB="0" anchor="ctr"/>
                </a:tc>
                <a:tc>
                  <a:txBody>
                    <a:bodyPr/>
                    <a:lstStyle/>
                    <a:p>
                      <a:pPr marL="0" marR="0" algn="ctr">
                        <a:lnSpc>
                          <a:spcPct val="107000"/>
                        </a:lnSpc>
                        <a:spcBef>
                          <a:spcPts val="0"/>
                        </a:spcBef>
                        <a:spcAft>
                          <a:spcPts val="0"/>
                        </a:spcAft>
                      </a:pPr>
                      <a:r>
                        <a:rPr lang="en-US" sz="1400">
                          <a:effectLst/>
                        </a:rPr>
                        <a:t>16</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4511" marR="104511" marT="0" marB="0" anchor="ctr"/>
                </a:tc>
              </a:tr>
              <a:tr h="552339">
                <a:tc>
                  <a:txBody>
                    <a:bodyPr/>
                    <a:lstStyle/>
                    <a:p>
                      <a:pPr marL="0" marR="0" algn="ctr">
                        <a:lnSpc>
                          <a:spcPct val="107000"/>
                        </a:lnSpc>
                        <a:spcBef>
                          <a:spcPts val="0"/>
                        </a:spcBef>
                        <a:spcAft>
                          <a:spcPts val="0"/>
                        </a:spcAft>
                      </a:pPr>
                      <a:r>
                        <a:rPr lang="en-US" sz="1400" b="0" dirty="0">
                          <a:effectLst/>
                        </a:rPr>
                        <a:t>Explanation of why windy conditions during spills could create conditions for explosion of non-gaseous phase</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4511" marR="104511" marT="0" marB="0" anchor="ctr"/>
                </a:tc>
                <a:tc>
                  <a:txBody>
                    <a:bodyPr/>
                    <a:lstStyle/>
                    <a:p>
                      <a:pPr marL="0" marR="0" algn="ctr">
                        <a:lnSpc>
                          <a:spcPct val="107000"/>
                        </a:lnSpc>
                        <a:spcBef>
                          <a:spcPts val="0"/>
                        </a:spcBef>
                        <a:spcAft>
                          <a:spcPts val="0"/>
                        </a:spcAft>
                      </a:pPr>
                      <a:r>
                        <a:rPr lang="en-US" sz="1400">
                          <a:effectLst/>
                        </a:rPr>
                        <a:t>16</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4511" marR="104511" marT="0" marB="0" anchor="ctr"/>
                </a:tc>
                <a:tc>
                  <a:txBody>
                    <a:bodyPr/>
                    <a:lstStyle/>
                    <a:p>
                      <a:pPr marL="0" marR="0" algn="ctr">
                        <a:lnSpc>
                          <a:spcPct val="107000"/>
                        </a:lnSpc>
                        <a:spcBef>
                          <a:spcPts val="0"/>
                        </a:spcBef>
                        <a:spcAft>
                          <a:spcPts val="0"/>
                        </a:spcAft>
                      </a:pPr>
                      <a:r>
                        <a:rPr lang="en-US" sz="1400">
                          <a:effectLst/>
                        </a:rPr>
                        <a:t>15</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4511" marR="104511" marT="0" marB="0" anchor="ctr"/>
                </a:tc>
              </a:tr>
              <a:tr h="431874">
                <a:tc>
                  <a:txBody>
                    <a:bodyPr/>
                    <a:lstStyle/>
                    <a:p>
                      <a:pPr marL="0" marR="0" algn="ctr">
                        <a:lnSpc>
                          <a:spcPct val="107000"/>
                        </a:lnSpc>
                        <a:spcBef>
                          <a:spcPts val="0"/>
                        </a:spcBef>
                        <a:spcAft>
                          <a:spcPts val="0"/>
                        </a:spcAft>
                      </a:pPr>
                      <a:r>
                        <a:rPr lang="en-US" sz="1400" b="0" dirty="0" smtClean="0">
                          <a:effectLst/>
                        </a:rPr>
                        <a:t>Consequence modeling of liquid hydrogen release in congested areas</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4511" marR="104511" marT="0" marB="0" anchor="ctr"/>
                </a:tc>
                <a:tc>
                  <a:txBody>
                    <a:bodyPr/>
                    <a:lstStyle/>
                    <a:p>
                      <a:pPr marL="0" marR="0" algn="ctr">
                        <a:lnSpc>
                          <a:spcPct val="107000"/>
                        </a:lnSpc>
                        <a:spcBef>
                          <a:spcPts val="0"/>
                        </a:spcBef>
                        <a:spcAft>
                          <a:spcPts val="0"/>
                        </a:spcAft>
                      </a:pPr>
                      <a:r>
                        <a:rPr lang="en-US" sz="1400">
                          <a:effectLst/>
                        </a:rPr>
                        <a:t>12</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4511" marR="104511" marT="0" marB="0" anchor="ctr"/>
                </a:tc>
                <a:tc>
                  <a:txBody>
                    <a:bodyPr/>
                    <a:lstStyle/>
                    <a:p>
                      <a:pPr marL="0" marR="0" algn="ctr">
                        <a:lnSpc>
                          <a:spcPct val="107000"/>
                        </a:lnSpc>
                        <a:spcBef>
                          <a:spcPts val="0"/>
                        </a:spcBef>
                        <a:spcAft>
                          <a:spcPts val="0"/>
                        </a:spcAft>
                      </a:pPr>
                      <a:r>
                        <a:rPr lang="en-US" sz="1400">
                          <a:effectLst/>
                        </a:rPr>
                        <a:t>11</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4511" marR="104511" marT="0" marB="0" anchor="ctr"/>
                </a:tc>
              </a:tr>
              <a:tr h="431874">
                <a:tc>
                  <a:txBody>
                    <a:bodyPr/>
                    <a:lstStyle/>
                    <a:p>
                      <a:pPr marL="0" marR="0" algn="ctr">
                        <a:lnSpc>
                          <a:spcPct val="107000"/>
                        </a:lnSpc>
                        <a:spcBef>
                          <a:spcPts val="0"/>
                        </a:spcBef>
                        <a:spcAft>
                          <a:spcPts val="0"/>
                        </a:spcAft>
                      </a:pPr>
                      <a:r>
                        <a:rPr lang="en-US" sz="1400" b="0" dirty="0">
                          <a:effectLst/>
                        </a:rPr>
                        <a:t>Boiling Liquid Expanding Vapor Explosion or Fireball (BLEVEs)</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4511" marR="104511" marT="0" marB="0" anchor="ctr"/>
                </a:tc>
                <a:tc>
                  <a:txBody>
                    <a:bodyPr/>
                    <a:lstStyle/>
                    <a:p>
                      <a:pPr marL="0" marR="0" algn="ctr">
                        <a:lnSpc>
                          <a:spcPct val="107000"/>
                        </a:lnSpc>
                        <a:spcBef>
                          <a:spcPts val="0"/>
                        </a:spcBef>
                        <a:spcAft>
                          <a:spcPts val="0"/>
                        </a:spcAft>
                      </a:pPr>
                      <a:r>
                        <a:rPr lang="en-US" sz="1400">
                          <a:effectLst/>
                        </a:rPr>
                        <a:t>11</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4511" marR="104511" marT="0" marB="0" anchor="ctr"/>
                </a:tc>
                <a:tc>
                  <a:txBody>
                    <a:bodyPr/>
                    <a:lstStyle/>
                    <a:p>
                      <a:pPr marL="0" marR="0" algn="ctr">
                        <a:lnSpc>
                          <a:spcPct val="107000"/>
                        </a:lnSpc>
                        <a:spcBef>
                          <a:spcPts val="0"/>
                        </a:spcBef>
                        <a:spcAft>
                          <a:spcPts val="0"/>
                        </a:spcAft>
                      </a:pPr>
                      <a:r>
                        <a:rPr lang="en-US" sz="1400">
                          <a:effectLst/>
                        </a:rPr>
                        <a:t>10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4511" marR="104511" marT="0" marB="0" anchor="ctr"/>
                </a:tc>
              </a:tr>
              <a:tr h="431874">
                <a:tc>
                  <a:txBody>
                    <a:bodyPr/>
                    <a:lstStyle/>
                    <a:p>
                      <a:pPr marL="0" marR="0" algn="ctr">
                        <a:lnSpc>
                          <a:spcPct val="107000"/>
                        </a:lnSpc>
                        <a:spcBef>
                          <a:spcPts val="0"/>
                        </a:spcBef>
                        <a:spcAft>
                          <a:spcPts val="0"/>
                        </a:spcAft>
                      </a:pPr>
                      <a:r>
                        <a:rPr lang="en-US" sz="1400" b="0" dirty="0">
                          <a:effectLst/>
                        </a:rPr>
                        <a:t>Carefully controlled cold hydrogen release data</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4511" marR="104511" marT="0" marB="0" anchor="ctr"/>
                </a:tc>
                <a:tc>
                  <a:txBody>
                    <a:bodyPr/>
                    <a:lstStyle/>
                    <a:p>
                      <a:pPr marL="0" marR="0" algn="ctr">
                        <a:lnSpc>
                          <a:spcPct val="107000"/>
                        </a:lnSpc>
                        <a:spcBef>
                          <a:spcPts val="0"/>
                        </a:spcBef>
                        <a:spcAft>
                          <a:spcPts val="0"/>
                        </a:spcAft>
                      </a:pPr>
                      <a:r>
                        <a:rPr lang="en-US" sz="1400" dirty="0">
                          <a:effectLst/>
                        </a:rPr>
                        <a:t>11</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4511" marR="104511" marT="0" marB="0" anchor="ctr"/>
                </a:tc>
                <a:tc>
                  <a:txBody>
                    <a:bodyPr/>
                    <a:lstStyle/>
                    <a:p>
                      <a:pPr marL="0" marR="0" algn="ctr">
                        <a:lnSpc>
                          <a:spcPct val="107000"/>
                        </a:lnSpc>
                        <a:spcBef>
                          <a:spcPts val="0"/>
                        </a:spcBef>
                        <a:spcAft>
                          <a:spcPts val="0"/>
                        </a:spcAft>
                      </a:pPr>
                      <a:r>
                        <a:rPr lang="en-US" sz="1400">
                          <a:effectLst/>
                        </a:rPr>
                        <a:t>10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4511" marR="104511" marT="0" marB="0" anchor="ctr"/>
                </a:tc>
              </a:tr>
              <a:tr h="431874">
                <a:tc>
                  <a:txBody>
                    <a:bodyPr/>
                    <a:lstStyle/>
                    <a:p>
                      <a:pPr marL="0" marR="0" algn="ctr">
                        <a:lnSpc>
                          <a:spcPct val="107000"/>
                        </a:lnSpc>
                        <a:spcBef>
                          <a:spcPts val="0"/>
                        </a:spcBef>
                        <a:spcAft>
                          <a:spcPts val="0"/>
                        </a:spcAft>
                      </a:pPr>
                      <a:r>
                        <a:rPr lang="en-US" sz="1400" b="0" dirty="0">
                          <a:effectLst/>
                        </a:rPr>
                        <a:t>Accurate state modeling implementation</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4511" marR="104511" marT="0" marB="0" anchor="ctr"/>
                </a:tc>
                <a:tc>
                  <a:txBody>
                    <a:bodyPr/>
                    <a:lstStyle/>
                    <a:p>
                      <a:pPr marL="0" marR="0" algn="ctr">
                        <a:lnSpc>
                          <a:spcPct val="107000"/>
                        </a:lnSpc>
                        <a:spcBef>
                          <a:spcPts val="0"/>
                        </a:spcBef>
                        <a:spcAft>
                          <a:spcPts val="0"/>
                        </a:spcAft>
                      </a:pPr>
                      <a:r>
                        <a:rPr lang="en-US" sz="1400" dirty="0">
                          <a:effectLst/>
                        </a:rPr>
                        <a:t>7</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4511" marR="104511" marT="0" marB="0" anchor="ctr"/>
                </a:tc>
                <a:tc>
                  <a:txBody>
                    <a:bodyPr/>
                    <a:lstStyle/>
                    <a:p>
                      <a:pPr marL="0" marR="0" algn="ctr">
                        <a:lnSpc>
                          <a:spcPct val="107000"/>
                        </a:lnSpc>
                        <a:spcBef>
                          <a:spcPts val="0"/>
                        </a:spcBef>
                        <a:spcAft>
                          <a:spcPts val="0"/>
                        </a:spcAft>
                      </a:pPr>
                      <a:r>
                        <a:rPr lang="en-US" sz="1400">
                          <a:effectLst/>
                        </a:rPr>
                        <a:t>6</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4511" marR="104511" marT="0" marB="0" anchor="ctr"/>
                </a:tc>
              </a:tr>
              <a:tr h="552339">
                <a:tc>
                  <a:txBody>
                    <a:bodyPr/>
                    <a:lstStyle/>
                    <a:p>
                      <a:pPr marL="0" marR="0" algn="ctr">
                        <a:lnSpc>
                          <a:spcPct val="107000"/>
                        </a:lnSpc>
                        <a:spcBef>
                          <a:spcPts val="0"/>
                        </a:spcBef>
                        <a:spcAft>
                          <a:spcPts val="0"/>
                        </a:spcAft>
                      </a:pPr>
                      <a:r>
                        <a:rPr lang="en-US" sz="1400" b="0" dirty="0">
                          <a:effectLst/>
                        </a:rPr>
                        <a:t>Formation of liquid hydrogen/liquid oxygen mixes of hydrogen/hydride-air/water systems and behavior</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4511" marR="104511" marT="0" marB="0" anchor="ctr"/>
                </a:tc>
                <a:tc>
                  <a:txBody>
                    <a:bodyPr/>
                    <a:lstStyle/>
                    <a:p>
                      <a:pPr marL="0" marR="0" algn="ctr">
                        <a:lnSpc>
                          <a:spcPct val="107000"/>
                        </a:lnSpc>
                        <a:spcBef>
                          <a:spcPts val="0"/>
                        </a:spcBef>
                        <a:spcAft>
                          <a:spcPts val="0"/>
                        </a:spcAft>
                      </a:pPr>
                      <a:r>
                        <a:rPr lang="en-US" sz="1400" dirty="0">
                          <a:effectLst/>
                        </a:rPr>
                        <a:t>7</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4511" marR="104511" marT="0" marB="0" anchor="ctr"/>
                </a:tc>
                <a:tc>
                  <a:txBody>
                    <a:bodyPr/>
                    <a:lstStyle/>
                    <a:p>
                      <a:pPr marL="0" marR="0" algn="ctr">
                        <a:lnSpc>
                          <a:spcPct val="107000"/>
                        </a:lnSpc>
                        <a:spcBef>
                          <a:spcPts val="0"/>
                        </a:spcBef>
                        <a:spcAft>
                          <a:spcPts val="0"/>
                        </a:spcAft>
                      </a:pPr>
                      <a:r>
                        <a:rPr lang="en-US" sz="1400" dirty="0">
                          <a:effectLst/>
                        </a:rPr>
                        <a:t>6</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4511" marR="104511" marT="0" marB="0" anchor="ctr"/>
                </a:tc>
              </a:tr>
              <a:tr h="431874">
                <a:tc>
                  <a:txBody>
                    <a:bodyPr/>
                    <a:lstStyle/>
                    <a:p>
                      <a:pPr marL="0" marR="0" algn="ctr">
                        <a:lnSpc>
                          <a:spcPct val="107000"/>
                        </a:lnSpc>
                        <a:spcBef>
                          <a:spcPts val="0"/>
                        </a:spcBef>
                        <a:spcAft>
                          <a:spcPts val="0"/>
                        </a:spcAft>
                      </a:pPr>
                      <a:r>
                        <a:rPr lang="en-US" sz="1400" b="0" dirty="0">
                          <a:effectLst/>
                        </a:rPr>
                        <a:t>Multi-phase flow models with velocity slip</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4511" marR="104511" marT="0" marB="0" anchor="ctr"/>
                </a:tc>
                <a:tc>
                  <a:txBody>
                    <a:bodyPr/>
                    <a:lstStyle/>
                    <a:p>
                      <a:pPr marL="0" marR="0" algn="ctr">
                        <a:lnSpc>
                          <a:spcPct val="107000"/>
                        </a:lnSpc>
                        <a:spcBef>
                          <a:spcPts val="0"/>
                        </a:spcBef>
                        <a:spcAft>
                          <a:spcPts val="0"/>
                        </a:spcAft>
                      </a:pPr>
                      <a:r>
                        <a:rPr lang="en-US" sz="1400">
                          <a:effectLst/>
                        </a:rPr>
                        <a:t>5</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4511" marR="104511" marT="0" marB="0" anchor="ctr"/>
                </a:tc>
                <a:tc>
                  <a:txBody>
                    <a:bodyPr/>
                    <a:lstStyle/>
                    <a:p>
                      <a:pPr marL="0" marR="0" algn="ctr">
                        <a:lnSpc>
                          <a:spcPct val="107000"/>
                        </a:lnSpc>
                        <a:spcBef>
                          <a:spcPts val="0"/>
                        </a:spcBef>
                        <a:spcAft>
                          <a:spcPts val="0"/>
                        </a:spcAft>
                      </a:pPr>
                      <a:r>
                        <a:rPr lang="en-US" sz="1400" dirty="0">
                          <a:effectLst/>
                        </a:rPr>
                        <a:t>5</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4511" marR="104511" marT="0" marB="0" anchor="ctr"/>
                </a:tc>
              </a:tr>
            </a:tbl>
          </a:graphicData>
        </a:graphic>
      </p:graphicFrame>
    </p:spTree>
    <p:extLst>
      <p:ext uri="{BB962C8B-B14F-4D97-AF65-F5344CB8AC3E}">
        <p14:creationId xmlns:p14="http://schemas.microsoft.com/office/powerpoint/2010/main" xmlns="" val="28940256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Unintended Release - Gas</a:t>
            </a:r>
            <a:endParaRPr lang="en-US" dirty="0"/>
          </a:p>
        </p:txBody>
      </p:sp>
      <p:graphicFrame>
        <p:nvGraphicFramePr>
          <p:cNvPr id="7" name="Content Placeholder 6"/>
          <p:cNvGraphicFramePr>
            <a:graphicFrameLocks noGrp="1"/>
          </p:cNvGraphicFramePr>
          <p:nvPr>
            <p:ph idx="1"/>
          </p:nvPr>
        </p:nvGraphicFramePr>
        <p:xfrm>
          <a:off x="1152525" y="949325"/>
          <a:ext cx="6838950" cy="4460874"/>
        </p:xfrm>
        <a:graphic>
          <a:graphicData uri="http://schemas.openxmlformats.org/drawingml/2006/table">
            <a:tbl>
              <a:tblPr firstRow="1" firstCol="1" bandRow="1">
                <a:tableStyleId>{1E171933-4619-4E11-9A3F-F7608DF75F80}</a:tableStyleId>
              </a:tblPr>
              <a:tblGrid>
                <a:gridCol w="4629150"/>
                <a:gridCol w="1066800"/>
                <a:gridCol w="1143000"/>
              </a:tblGrid>
              <a:tr h="874522">
                <a:tc>
                  <a:txBody>
                    <a:bodyPr/>
                    <a:lstStyle/>
                    <a:p>
                      <a:pPr marL="0" marR="0" algn="ctr">
                        <a:lnSpc>
                          <a:spcPct val="107000"/>
                        </a:lnSpc>
                        <a:spcBef>
                          <a:spcPts val="0"/>
                        </a:spcBef>
                        <a:spcAft>
                          <a:spcPts val="0"/>
                        </a:spcAft>
                      </a:pPr>
                      <a:r>
                        <a:rPr lang="en-US" sz="1600" dirty="0">
                          <a:effectLst/>
                        </a:rPr>
                        <a:t>Topic</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441" marR="116441" marT="0" marB="0" anchor="ctr"/>
                </a:tc>
                <a:tc>
                  <a:txBody>
                    <a:bodyPr/>
                    <a:lstStyle/>
                    <a:p>
                      <a:pPr marL="0" marR="0" algn="ctr">
                        <a:lnSpc>
                          <a:spcPct val="107000"/>
                        </a:lnSpc>
                        <a:spcBef>
                          <a:spcPts val="0"/>
                        </a:spcBef>
                        <a:spcAft>
                          <a:spcPts val="0"/>
                        </a:spcAft>
                      </a:pPr>
                      <a:r>
                        <a:rPr lang="en-US" sz="1600" dirty="0">
                          <a:effectLst/>
                        </a:rPr>
                        <a:t>Number of Votes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441" marR="116441" marT="0" marB="0" anchor="ctr"/>
                </a:tc>
                <a:tc>
                  <a:txBody>
                    <a:bodyPr/>
                    <a:lstStyle/>
                    <a:p>
                      <a:pPr marL="0" marR="0" algn="ctr">
                        <a:lnSpc>
                          <a:spcPct val="107000"/>
                        </a:lnSpc>
                        <a:spcBef>
                          <a:spcPts val="0"/>
                        </a:spcBef>
                        <a:spcAft>
                          <a:spcPts val="0"/>
                        </a:spcAft>
                      </a:pPr>
                      <a:r>
                        <a:rPr lang="en-US" sz="1600" dirty="0">
                          <a:effectLst/>
                        </a:rPr>
                        <a:t>% of Votes Received</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441" marR="116441" marT="0" marB="0" anchor="ctr"/>
                </a:tc>
              </a:tr>
              <a:tr h="470184">
                <a:tc>
                  <a:txBody>
                    <a:bodyPr/>
                    <a:lstStyle/>
                    <a:p>
                      <a:pPr marL="0" marR="0" algn="ctr">
                        <a:lnSpc>
                          <a:spcPct val="107000"/>
                        </a:lnSpc>
                        <a:spcBef>
                          <a:spcPts val="0"/>
                        </a:spcBef>
                        <a:spcAft>
                          <a:spcPts val="0"/>
                        </a:spcAft>
                      </a:pPr>
                      <a:r>
                        <a:rPr lang="en-US" sz="1400" b="0">
                          <a:effectLst/>
                        </a:rPr>
                        <a:t>Effect of ignition location in gradient mixtures</a:t>
                      </a:r>
                      <a:endParaRPr lang="en-US"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116441" marR="116441" marT="0" marB="0" anchor="ctr"/>
                </a:tc>
                <a:tc>
                  <a:txBody>
                    <a:bodyPr/>
                    <a:lstStyle/>
                    <a:p>
                      <a:pPr marL="0" marR="0" algn="ctr">
                        <a:lnSpc>
                          <a:spcPct val="107000"/>
                        </a:lnSpc>
                        <a:spcBef>
                          <a:spcPts val="0"/>
                        </a:spcBef>
                        <a:spcAft>
                          <a:spcPts val="0"/>
                        </a:spcAft>
                      </a:pPr>
                      <a:r>
                        <a:rPr lang="en-US" sz="1400">
                          <a:effectLst/>
                        </a:rPr>
                        <a:t>11</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16441" marR="116441" marT="0" marB="0" anchor="ctr"/>
                </a:tc>
                <a:tc>
                  <a:txBody>
                    <a:bodyPr/>
                    <a:lstStyle/>
                    <a:p>
                      <a:pPr marL="0" marR="0" algn="ctr">
                        <a:lnSpc>
                          <a:spcPct val="107000"/>
                        </a:lnSpc>
                        <a:spcBef>
                          <a:spcPts val="0"/>
                        </a:spcBef>
                        <a:spcAft>
                          <a:spcPts val="0"/>
                        </a:spcAft>
                      </a:pPr>
                      <a:r>
                        <a:rPr lang="en-US" sz="1400">
                          <a:effectLst/>
                        </a:rPr>
                        <a:t>22</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16441" marR="116441" marT="0" marB="0" anchor="ctr"/>
                </a:tc>
              </a:tr>
              <a:tr h="470184">
                <a:tc>
                  <a:txBody>
                    <a:bodyPr/>
                    <a:lstStyle/>
                    <a:p>
                      <a:pPr marL="0" marR="0" algn="ctr">
                        <a:lnSpc>
                          <a:spcPct val="107000"/>
                        </a:lnSpc>
                        <a:spcBef>
                          <a:spcPts val="0"/>
                        </a:spcBef>
                        <a:spcAft>
                          <a:spcPts val="0"/>
                        </a:spcAft>
                      </a:pPr>
                      <a:r>
                        <a:rPr lang="en-US" sz="1400" b="0">
                          <a:effectLst/>
                        </a:rPr>
                        <a:t>Validation of notional nozzle models in real configurations</a:t>
                      </a:r>
                      <a:endParaRPr lang="en-US"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116441" marR="116441" marT="0" marB="0" anchor="ctr"/>
                </a:tc>
                <a:tc>
                  <a:txBody>
                    <a:bodyPr/>
                    <a:lstStyle/>
                    <a:p>
                      <a:pPr marL="0" marR="0" algn="ctr">
                        <a:lnSpc>
                          <a:spcPct val="107000"/>
                        </a:lnSpc>
                        <a:spcBef>
                          <a:spcPts val="0"/>
                        </a:spcBef>
                        <a:spcAft>
                          <a:spcPts val="0"/>
                        </a:spcAft>
                      </a:pPr>
                      <a:r>
                        <a:rPr lang="en-US" sz="1400">
                          <a:effectLst/>
                        </a:rPr>
                        <a:t>10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16441" marR="116441" marT="0" marB="0" anchor="ctr"/>
                </a:tc>
                <a:tc>
                  <a:txBody>
                    <a:bodyPr/>
                    <a:lstStyle/>
                    <a:p>
                      <a:pPr marL="0" marR="0" algn="ctr">
                        <a:lnSpc>
                          <a:spcPct val="107000"/>
                        </a:lnSpc>
                        <a:spcBef>
                          <a:spcPts val="0"/>
                        </a:spcBef>
                        <a:spcAft>
                          <a:spcPts val="0"/>
                        </a:spcAft>
                      </a:pPr>
                      <a:r>
                        <a:rPr lang="en-US" sz="1400">
                          <a:effectLst/>
                        </a:rPr>
                        <a:t>20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16441" marR="116441" marT="0" marB="0" anchor="ctr"/>
                </a:tc>
              </a:tr>
              <a:tr h="470184">
                <a:tc>
                  <a:txBody>
                    <a:bodyPr/>
                    <a:lstStyle/>
                    <a:p>
                      <a:pPr marL="0" marR="0" algn="ctr">
                        <a:lnSpc>
                          <a:spcPct val="107000"/>
                        </a:lnSpc>
                        <a:spcBef>
                          <a:spcPts val="0"/>
                        </a:spcBef>
                        <a:spcAft>
                          <a:spcPts val="0"/>
                        </a:spcAft>
                      </a:pPr>
                      <a:r>
                        <a:rPr lang="en-US" sz="1400" b="0">
                          <a:effectLst/>
                        </a:rPr>
                        <a:t>Radiation hazard from jets, etc.</a:t>
                      </a:r>
                      <a:endParaRPr lang="en-US"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116441" marR="116441" marT="0" marB="0" anchor="ctr"/>
                </a:tc>
                <a:tc>
                  <a:txBody>
                    <a:bodyPr/>
                    <a:lstStyle/>
                    <a:p>
                      <a:pPr marL="0" marR="0" algn="ctr">
                        <a:lnSpc>
                          <a:spcPct val="107000"/>
                        </a:lnSpc>
                        <a:spcBef>
                          <a:spcPts val="0"/>
                        </a:spcBef>
                        <a:spcAft>
                          <a:spcPts val="0"/>
                        </a:spcAft>
                      </a:pPr>
                      <a:r>
                        <a:rPr lang="en-US" sz="1400">
                          <a:effectLst/>
                        </a:rPr>
                        <a:t>9</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16441" marR="116441" marT="0" marB="0" anchor="ctr"/>
                </a:tc>
                <a:tc>
                  <a:txBody>
                    <a:bodyPr/>
                    <a:lstStyle/>
                    <a:p>
                      <a:pPr marL="0" marR="0" algn="ctr">
                        <a:lnSpc>
                          <a:spcPct val="107000"/>
                        </a:lnSpc>
                        <a:spcBef>
                          <a:spcPts val="0"/>
                        </a:spcBef>
                        <a:spcAft>
                          <a:spcPts val="0"/>
                        </a:spcAft>
                      </a:pPr>
                      <a:r>
                        <a:rPr lang="en-US" sz="1400">
                          <a:effectLst/>
                        </a:rPr>
                        <a:t>18</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16441" marR="116441" marT="0" marB="0" anchor="ctr"/>
                </a:tc>
              </a:tr>
              <a:tr h="765248">
                <a:tc>
                  <a:txBody>
                    <a:bodyPr/>
                    <a:lstStyle/>
                    <a:p>
                      <a:pPr marL="0" marR="0" algn="ctr">
                        <a:lnSpc>
                          <a:spcPct val="107000"/>
                        </a:lnSpc>
                        <a:spcBef>
                          <a:spcPts val="0"/>
                        </a:spcBef>
                        <a:spcAft>
                          <a:spcPts val="0"/>
                        </a:spcAft>
                      </a:pPr>
                      <a:r>
                        <a:rPr lang="en-US" sz="1400" b="0">
                          <a:effectLst/>
                        </a:rPr>
                        <a:t>Effect of transition from momentum- to buoyancy- generated jet of deterministic separation distances</a:t>
                      </a:r>
                      <a:endParaRPr lang="en-US"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116441" marR="116441" marT="0" marB="0" anchor="ctr"/>
                </a:tc>
                <a:tc>
                  <a:txBody>
                    <a:bodyPr/>
                    <a:lstStyle/>
                    <a:p>
                      <a:pPr marL="0" marR="0" algn="ctr">
                        <a:lnSpc>
                          <a:spcPct val="107000"/>
                        </a:lnSpc>
                        <a:spcBef>
                          <a:spcPts val="0"/>
                        </a:spcBef>
                        <a:spcAft>
                          <a:spcPts val="0"/>
                        </a:spcAft>
                      </a:pPr>
                      <a:r>
                        <a:rPr lang="en-US" sz="1400">
                          <a:effectLst/>
                        </a:rPr>
                        <a:t>8</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16441" marR="116441" marT="0" marB="0" anchor="ctr"/>
                </a:tc>
                <a:tc>
                  <a:txBody>
                    <a:bodyPr/>
                    <a:lstStyle/>
                    <a:p>
                      <a:pPr marL="0" marR="0" algn="ctr">
                        <a:lnSpc>
                          <a:spcPct val="107000"/>
                        </a:lnSpc>
                        <a:spcBef>
                          <a:spcPts val="0"/>
                        </a:spcBef>
                        <a:spcAft>
                          <a:spcPts val="0"/>
                        </a:spcAft>
                      </a:pPr>
                      <a:r>
                        <a:rPr lang="en-US" sz="1400">
                          <a:effectLst/>
                        </a:rPr>
                        <a:t>16</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16441" marR="116441" marT="0" marB="0" anchor="ctr"/>
                </a:tc>
              </a:tr>
              <a:tr h="470184">
                <a:tc>
                  <a:txBody>
                    <a:bodyPr/>
                    <a:lstStyle/>
                    <a:p>
                      <a:pPr marL="0" marR="0" algn="ctr">
                        <a:lnSpc>
                          <a:spcPct val="107000"/>
                        </a:lnSpc>
                        <a:spcBef>
                          <a:spcPts val="0"/>
                        </a:spcBef>
                        <a:spcAft>
                          <a:spcPts val="0"/>
                        </a:spcAft>
                      </a:pPr>
                      <a:r>
                        <a:rPr lang="en-US" sz="1400" b="0">
                          <a:effectLst/>
                        </a:rPr>
                        <a:t>Blow-down times in built-up areas</a:t>
                      </a:r>
                      <a:endParaRPr lang="en-US"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116441" marR="116441" marT="0" marB="0" anchor="ctr"/>
                </a:tc>
                <a:tc>
                  <a:txBody>
                    <a:bodyPr/>
                    <a:lstStyle/>
                    <a:p>
                      <a:pPr marL="0" marR="0" algn="ctr">
                        <a:lnSpc>
                          <a:spcPct val="107000"/>
                        </a:lnSpc>
                        <a:spcBef>
                          <a:spcPts val="0"/>
                        </a:spcBef>
                        <a:spcAft>
                          <a:spcPts val="0"/>
                        </a:spcAft>
                      </a:pPr>
                      <a:r>
                        <a:rPr lang="en-US" sz="1400">
                          <a:effectLst/>
                        </a:rPr>
                        <a:t>7</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16441" marR="116441" marT="0" marB="0" anchor="ctr"/>
                </a:tc>
                <a:tc>
                  <a:txBody>
                    <a:bodyPr/>
                    <a:lstStyle/>
                    <a:p>
                      <a:pPr marL="0" marR="0" algn="ctr">
                        <a:lnSpc>
                          <a:spcPct val="107000"/>
                        </a:lnSpc>
                        <a:spcBef>
                          <a:spcPts val="0"/>
                        </a:spcBef>
                        <a:spcAft>
                          <a:spcPts val="0"/>
                        </a:spcAft>
                      </a:pPr>
                      <a:r>
                        <a:rPr lang="en-US" sz="1400">
                          <a:effectLst/>
                        </a:rPr>
                        <a:t>14</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16441" marR="116441" marT="0" marB="0" anchor="ctr"/>
                </a:tc>
              </a:tr>
              <a:tr h="470184">
                <a:tc>
                  <a:txBody>
                    <a:bodyPr/>
                    <a:lstStyle/>
                    <a:p>
                      <a:pPr marL="0" marR="0" algn="ctr">
                        <a:lnSpc>
                          <a:spcPct val="107000"/>
                        </a:lnSpc>
                        <a:spcBef>
                          <a:spcPts val="0"/>
                        </a:spcBef>
                        <a:spcAft>
                          <a:spcPts val="0"/>
                        </a:spcAft>
                      </a:pPr>
                      <a:r>
                        <a:rPr lang="en-US" sz="1400" b="0" dirty="0">
                          <a:effectLst/>
                        </a:rPr>
                        <a:t>Validated turbulence models</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441" marR="116441" marT="0" marB="0" anchor="ctr"/>
                </a:tc>
                <a:tc>
                  <a:txBody>
                    <a:bodyPr/>
                    <a:lstStyle/>
                    <a:p>
                      <a:pPr marL="0" marR="0" algn="ctr">
                        <a:lnSpc>
                          <a:spcPct val="107000"/>
                        </a:lnSpc>
                        <a:spcBef>
                          <a:spcPts val="0"/>
                        </a:spcBef>
                        <a:spcAft>
                          <a:spcPts val="0"/>
                        </a:spcAft>
                      </a:pPr>
                      <a:r>
                        <a:rPr lang="en-US" sz="1400">
                          <a:effectLst/>
                        </a:rPr>
                        <a:t>3</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16441" marR="116441" marT="0" marB="0" anchor="ctr"/>
                </a:tc>
                <a:tc>
                  <a:txBody>
                    <a:bodyPr/>
                    <a:lstStyle/>
                    <a:p>
                      <a:pPr marL="0" marR="0" algn="ctr">
                        <a:lnSpc>
                          <a:spcPct val="107000"/>
                        </a:lnSpc>
                        <a:spcBef>
                          <a:spcPts val="0"/>
                        </a:spcBef>
                        <a:spcAft>
                          <a:spcPts val="0"/>
                        </a:spcAft>
                      </a:pPr>
                      <a:r>
                        <a:rPr lang="en-US" sz="1400">
                          <a:effectLst/>
                        </a:rPr>
                        <a:t>6</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16441" marR="116441" marT="0" marB="0" anchor="ctr"/>
                </a:tc>
              </a:tr>
              <a:tr h="470184">
                <a:tc>
                  <a:txBody>
                    <a:bodyPr/>
                    <a:lstStyle/>
                    <a:p>
                      <a:pPr marL="0" marR="0" algn="ctr">
                        <a:lnSpc>
                          <a:spcPct val="107000"/>
                        </a:lnSpc>
                        <a:spcBef>
                          <a:spcPts val="0"/>
                        </a:spcBef>
                        <a:spcAft>
                          <a:spcPts val="0"/>
                        </a:spcAft>
                      </a:pPr>
                      <a:r>
                        <a:rPr lang="en-US" sz="1400" b="0" dirty="0">
                          <a:effectLst/>
                        </a:rPr>
                        <a:t>Behavior and dispersion of cryogenic jets</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441" marR="116441" marT="0" marB="0" anchor="ctr"/>
                </a:tc>
                <a:tc>
                  <a:txBody>
                    <a:bodyPr/>
                    <a:lstStyle/>
                    <a:p>
                      <a:pPr marL="0" marR="0" algn="ctr">
                        <a:lnSpc>
                          <a:spcPct val="107000"/>
                        </a:lnSpc>
                        <a:spcBef>
                          <a:spcPts val="0"/>
                        </a:spcBef>
                        <a:spcAft>
                          <a:spcPts val="0"/>
                        </a:spcAft>
                      </a:pPr>
                      <a:r>
                        <a:rPr lang="en-US" sz="1400">
                          <a:effectLst/>
                        </a:rPr>
                        <a:t>2</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16441" marR="116441" marT="0" marB="0" anchor="ctr"/>
                </a:tc>
                <a:tc>
                  <a:txBody>
                    <a:bodyPr/>
                    <a:lstStyle/>
                    <a:p>
                      <a:pPr marL="0" marR="0" algn="ctr">
                        <a:lnSpc>
                          <a:spcPct val="107000"/>
                        </a:lnSpc>
                        <a:spcBef>
                          <a:spcPts val="0"/>
                        </a:spcBef>
                        <a:spcAft>
                          <a:spcPts val="0"/>
                        </a:spcAft>
                      </a:pPr>
                      <a:r>
                        <a:rPr lang="en-US" sz="1400" dirty="0">
                          <a:effectLst/>
                        </a:rPr>
                        <a:t>4</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441" marR="116441" marT="0" marB="0" anchor="ctr"/>
                </a:tc>
              </a:tr>
            </a:tbl>
          </a:graphicData>
        </a:graphic>
      </p:graphicFrame>
    </p:spTree>
    <p:extLst>
      <p:ext uri="{BB962C8B-B14F-4D97-AF65-F5344CB8AC3E}">
        <p14:creationId xmlns:p14="http://schemas.microsoft.com/office/powerpoint/2010/main" xmlns="" val="31884965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Storage</a:t>
            </a:r>
            <a:endParaRPr lang="en-US" dirty="0"/>
          </a:p>
        </p:txBody>
      </p:sp>
      <p:graphicFrame>
        <p:nvGraphicFramePr>
          <p:cNvPr id="7" name="Content Placeholder 6"/>
          <p:cNvGraphicFramePr>
            <a:graphicFrameLocks noGrp="1"/>
          </p:cNvGraphicFramePr>
          <p:nvPr>
            <p:ph idx="1"/>
          </p:nvPr>
        </p:nvGraphicFramePr>
        <p:xfrm>
          <a:off x="771525" y="949325"/>
          <a:ext cx="7600950" cy="5089398"/>
        </p:xfrm>
        <a:graphic>
          <a:graphicData uri="http://schemas.openxmlformats.org/drawingml/2006/table">
            <a:tbl>
              <a:tblPr firstRow="1" firstCol="1" bandRow="1">
                <a:tableStyleId>{1E171933-4619-4E11-9A3F-F7608DF75F80}</a:tableStyleId>
              </a:tblPr>
              <a:tblGrid>
                <a:gridCol w="5314950"/>
                <a:gridCol w="1143000"/>
                <a:gridCol w="1143000"/>
              </a:tblGrid>
              <a:tr h="274320">
                <a:tc>
                  <a:txBody>
                    <a:bodyPr/>
                    <a:lstStyle/>
                    <a:p>
                      <a:pPr marL="0" marR="0" algn="ctr">
                        <a:lnSpc>
                          <a:spcPct val="107000"/>
                        </a:lnSpc>
                        <a:spcBef>
                          <a:spcPts val="0"/>
                        </a:spcBef>
                        <a:spcAft>
                          <a:spcPts val="0"/>
                        </a:spcAft>
                      </a:pPr>
                      <a:r>
                        <a:rPr lang="en-US" sz="1600" dirty="0">
                          <a:effectLst/>
                        </a:rPr>
                        <a:t>Topic</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9905" marR="109905" marT="0" marB="0" anchor="ctr"/>
                </a:tc>
                <a:tc>
                  <a:txBody>
                    <a:bodyPr/>
                    <a:lstStyle/>
                    <a:p>
                      <a:pPr marL="0" marR="0" algn="ctr">
                        <a:lnSpc>
                          <a:spcPct val="107000"/>
                        </a:lnSpc>
                        <a:spcBef>
                          <a:spcPts val="0"/>
                        </a:spcBef>
                        <a:spcAft>
                          <a:spcPts val="0"/>
                        </a:spcAft>
                      </a:pPr>
                      <a:r>
                        <a:rPr lang="en-US" sz="1600" dirty="0">
                          <a:effectLst/>
                        </a:rPr>
                        <a:t>Number of Votes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9905" marR="109905" marT="0" marB="0" anchor="ctr"/>
                </a:tc>
                <a:tc>
                  <a:txBody>
                    <a:bodyPr/>
                    <a:lstStyle/>
                    <a:p>
                      <a:pPr marL="0" marR="0" algn="ctr">
                        <a:lnSpc>
                          <a:spcPct val="107000"/>
                        </a:lnSpc>
                        <a:spcBef>
                          <a:spcPts val="0"/>
                        </a:spcBef>
                        <a:spcAft>
                          <a:spcPts val="0"/>
                        </a:spcAft>
                      </a:pPr>
                      <a:r>
                        <a:rPr lang="en-US" sz="1600" dirty="0">
                          <a:effectLst/>
                        </a:rPr>
                        <a:t>% of Votes Received</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9905" marR="109905" marT="0" marB="0" anchor="ctr"/>
                </a:tc>
              </a:tr>
              <a:tr h="274320">
                <a:tc>
                  <a:txBody>
                    <a:bodyPr/>
                    <a:lstStyle/>
                    <a:p>
                      <a:pPr marL="0" marR="0" algn="ctr">
                        <a:lnSpc>
                          <a:spcPct val="107000"/>
                        </a:lnSpc>
                        <a:spcBef>
                          <a:spcPts val="0"/>
                        </a:spcBef>
                        <a:spcAft>
                          <a:spcPts val="0"/>
                        </a:spcAft>
                      </a:pPr>
                      <a:r>
                        <a:rPr lang="en-US" sz="1400" b="0" dirty="0">
                          <a:effectLst/>
                        </a:rPr>
                        <a:t>Vent sizing and tank protection</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9905" marR="109905" marT="0" marB="0" anchor="ctr"/>
                </a:tc>
                <a:tc>
                  <a:txBody>
                    <a:bodyPr/>
                    <a:lstStyle/>
                    <a:p>
                      <a:pPr marL="0" marR="0" algn="ctr">
                        <a:lnSpc>
                          <a:spcPct val="107000"/>
                        </a:lnSpc>
                        <a:spcBef>
                          <a:spcPts val="0"/>
                        </a:spcBef>
                        <a:spcAft>
                          <a:spcPts val="0"/>
                        </a:spcAft>
                      </a:pPr>
                      <a:r>
                        <a:rPr lang="en-US" sz="1400">
                          <a:effectLst/>
                        </a:rPr>
                        <a:t>14</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9905" marR="109905" marT="0" marB="0" anchor="ctr"/>
                </a:tc>
                <a:tc>
                  <a:txBody>
                    <a:bodyPr/>
                    <a:lstStyle/>
                    <a:p>
                      <a:pPr marL="0" marR="0" algn="ctr">
                        <a:lnSpc>
                          <a:spcPct val="107000"/>
                        </a:lnSpc>
                        <a:spcBef>
                          <a:spcPts val="0"/>
                        </a:spcBef>
                        <a:spcAft>
                          <a:spcPts val="0"/>
                        </a:spcAft>
                      </a:pPr>
                      <a:r>
                        <a:rPr lang="en-US" sz="1400">
                          <a:effectLst/>
                        </a:rPr>
                        <a:t>22</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9905" marR="109905" marT="0" marB="0" anchor="ctr"/>
                </a:tc>
              </a:tr>
              <a:tr h="274320">
                <a:tc>
                  <a:txBody>
                    <a:bodyPr/>
                    <a:lstStyle/>
                    <a:p>
                      <a:pPr marL="0" marR="0" algn="ctr">
                        <a:lnSpc>
                          <a:spcPct val="107000"/>
                        </a:lnSpc>
                        <a:spcBef>
                          <a:spcPts val="0"/>
                        </a:spcBef>
                        <a:spcAft>
                          <a:spcPts val="0"/>
                        </a:spcAft>
                      </a:pPr>
                      <a:r>
                        <a:rPr lang="en-US" sz="1400" b="0" dirty="0" smtClean="0">
                          <a:effectLst/>
                        </a:rPr>
                        <a:t>Wrap </a:t>
                      </a:r>
                      <a:r>
                        <a:rPr lang="en-US" sz="1400" b="0" dirty="0">
                          <a:effectLst/>
                        </a:rPr>
                        <a:t>material performance in fires</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9905" marR="109905" marT="0" marB="0" anchor="ctr"/>
                </a:tc>
                <a:tc>
                  <a:txBody>
                    <a:bodyPr/>
                    <a:lstStyle/>
                    <a:p>
                      <a:pPr marL="0" marR="0" algn="ctr">
                        <a:lnSpc>
                          <a:spcPct val="107000"/>
                        </a:lnSpc>
                        <a:spcBef>
                          <a:spcPts val="0"/>
                        </a:spcBef>
                        <a:spcAft>
                          <a:spcPts val="0"/>
                        </a:spcAft>
                      </a:pPr>
                      <a:r>
                        <a:rPr lang="en-US" sz="1400">
                          <a:effectLst/>
                        </a:rPr>
                        <a:t>11</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9905" marR="109905" marT="0" marB="0" anchor="ctr"/>
                </a:tc>
                <a:tc>
                  <a:txBody>
                    <a:bodyPr/>
                    <a:lstStyle/>
                    <a:p>
                      <a:pPr marL="0" marR="0" algn="ctr">
                        <a:lnSpc>
                          <a:spcPct val="107000"/>
                        </a:lnSpc>
                        <a:spcBef>
                          <a:spcPts val="0"/>
                        </a:spcBef>
                        <a:spcAft>
                          <a:spcPts val="0"/>
                        </a:spcAft>
                      </a:pPr>
                      <a:r>
                        <a:rPr lang="en-US" sz="1400">
                          <a:effectLst/>
                        </a:rPr>
                        <a:t>17</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9905" marR="109905" marT="0" marB="0" anchor="ctr"/>
                </a:tc>
              </a:tr>
              <a:tr h="274320">
                <a:tc>
                  <a:txBody>
                    <a:bodyPr/>
                    <a:lstStyle/>
                    <a:p>
                      <a:pPr marL="0" marR="0" algn="ctr">
                        <a:lnSpc>
                          <a:spcPct val="107000"/>
                        </a:lnSpc>
                        <a:spcBef>
                          <a:spcPts val="0"/>
                        </a:spcBef>
                        <a:spcAft>
                          <a:spcPts val="0"/>
                        </a:spcAft>
                      </a:pPr>
                      <a:r>
                        <a:rPr lang="en-US" sz="1400" b="0" dirty="0">
                          <a:effectLst/>
                        </a:rPr>
                        <a:t>Safety strategies and engineering solutions for thermal protection of storage tanks</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9905" marR="109905" marT="0" marB="0" anchor="ctr"/>
                </a:tc>
                <a:tc>
                  <a:txBody>
                    <a:bodyPr/>
                    <a:lstStyle/>
                    <a:p>
                      <a:pPr marL="0" marR="0" algn="ctr">
                        <a:lnSpc>
                          <a:spcPct val="107000"/>
                        </a:lnSpc>
                        <a:spcBef>
                          <a:spcPts val="0"/>
                        </a:spcBef>
                        <a:spcAft>
                          <a:spcPts val="0"/>
                        </a:spcAft>
                      </a:pPr>
                      <a:r>
                        <a:rPr lang="en-US" sz="1400">
                          <a:effectLst/>
                        </a:rPr>
                        <a:t>8</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9905" marR="109905" marT="0" marB="0" anchor="ctr"/>
                </a:tc>
                <a:tc>
                  <a:txBody>
                    <a:bodyPr/>
                    <a:lstStyle/>
                    <a:p>
                      <a:pPr marL="0" marR="0" algn="ctr">
                        <a:lnSpc>
                          <a:spcPct val="107000"/>
                        </a:lnSpc>
                        <a:spcBef>
                          <a:spcPts val="0"/>
                        </a:spcBef>
                        <a:spcAft>
                          <a:spcPts val="0"/>
                        </a:spcAft>
                      </a:pPr>
                      <a:r>
                        <a:rPr lang="en-US" sz="1400">
                          <a:effectLst/>
                        </a:rPr>
                        <a:t>13</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9905" marR="109905" marT="0" marB="0" anchor="ctr"/>
                </a:tc>
              </a:tr>
              <a:tr h="274320">
                <a:tc>
                  <a:txBody>
                    <a:bodyPr/>
                    <a:lstStyle/>
                    <a:p>
                      <a:pPr marL="0" marR="0" algn="ctr">
                        <a:lnSpc>
                          <a:spcPct val="107000"/>
                        </a:lnSpc>
                        <a:spcBef>
                          <a:spcPts val="0"/>
                        </a:spcBef>
                        <a:spcAft>
                          <a:spcPts val="0"/>
                        </a:spcAft>
                      </a:pPr>
                      <a:r>
                        <a:rPr lang="en-US" sz="1400" b="0" dirty="0">
                          <a:effectLst/>
                        </a:rPr>
                        <a:t>Prediction of blast wave strength from high-pressure storage tank rupture in a fire</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9905" marR="109905" marT="0" marB="0" anchor="ctr"/>
                </a:tc>
                <a:tc>
                  <a:txBody>
                    <a:bodyPr/>
                    <a:lstStyle/>
                    <a:p>
                      <a:pPr marL="0" marR="0" algn="ctr">
                        <a:lnSpc>
                          <a:spcPct val="107000"/>
                        </a:lnSpc>
                        <a:spcBef>
                          <a:spcPts val="0"/>
                        </a:spcBef>
                        <a:spcAft>
                          <a:spcPts val="0"/>
                        </a:spcAft>
                      </a:pPr>
                      <a:r>
                        <a:rPr lang="en-US" sz="1400">
                          <a:effectLst/>
                        </a:rPr>
                        <a:t>6</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9905" marR="109905" marT="0" marB="0" anchor="ctr"/>
                </a:tc>
                <a:tc>
                  <a:txBody>
                    <a:bodyPr/>
                    <a:lstStyle/>
                    <a:p>
                      <a:pPr marL="0" marR="0" algn="ctr">
                        <a:lnSpc>
                          <a:spcPct val="107000"/>
                        </a:lnSpc>
                        <a:spcBef>
                          <a:spcPts val="0"/>
                        </a:spcBef>
                        <a:spcAft>
                          <a:spcPts val="0"/>
                        </a:spcAft>
                      </a:pPr>
                      <a:r>
                        <a:rPr lang="en-US" sz="1400">
                          <a:effectLst/>
                        </a:rPr>
                        <a:t>10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9905" marR="109905" marT="0" marB="0" anchor="ctr"/>
                </a:tc>
              </a:tr>
              <a:tr h="274320">
                <a:tc>
                  <a:txBody>
                    <a:bodyPr/>
                    <a:lstStyle/>
                    <a:p>
                      <a:pPr marL="0" marR="0" algn="ctr">
                        <a:lnSpc>
                          <a:spcPct val="107000"/>
                        </a:lnSpc>
                        <a:spcBef>
                          <a:spcPts val="0"/>
                        </a:spcBef>
                        <a:spcAft>
                          <a:spcPts val="0"/>
                        </a:spcAft>
                      </a:pPr>
                      <a:r>
                        <a:rPr lang="en-US" sz="1400" b="0" dirty="0">
                          <a:effectLst/>
                        </a:rPr>
                        <a:t>Type-approval testing for on-board and stationary compressed storage systems needs a thoroughly review</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9905" marR="109905" marT="0" marB="0" anchor="ctr"/>
                </a:tc>
                <a:tc>
                  <a:txBody>
                    <a:bodyPr/>
                    <a:lstStyle/>
                    <a:p>
                      <a:pPr marL="0" marR="0" algn="ctr">
                        <a:lnSpc>
                          <a:spcPct val="107000"/>
                        </a:lnSpc>
                        <a:spcBef>
                          <a:spcPts val="0"/>
                        </a:spcBef>
                        <a:spcAft>
                          <a:spcPts val="0"/>
                        </a:spcAft>
                      </a:pPr>
                      <a:r>
                        <a:rPr lang="en-US" sz="1400">
                          <a:effectLst/>
                        </a:rPr>
                        <a:t>5</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9905" marR="109905" marT="0" marB="0" anchor="ctr"/>
                </a:tc>
                <a:tc>
                  <a:txBody>
                    <a:bodyPr/>
                    <a:lstStyle/>
                    <a:p>
                      <a:pPr marL="0" marR="0" algn="ctr">
                        <a:lnSpc>
                          <a:spcPct val="107000"/>
                        </a:lnSpc>
                        <a:spcBef>
                          <a:spcPts val="0"/>
                        </a:spcBef>
                        <a:spcAft>
                          <a:spcPts val="0"/>
                        </a:spcAft>
                      </a:pPr>
                      <a:r>
                        <a:rPr lang="en-US" sz="1400">
                          <a:effectLst/>
                        </a:rPr>
                        <a:t>8</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9905" marR="109905" marT="0" marB="0" anchor="ctr"/>
                </a:tc>
              </a:tr>
              <a:tr h="274320">
                <a:tc>
                  <a:txBody>
                    <a:bodyPr/>
                    <a:lstStyle/>
                    <a:p>
                      <a:pPr marL="0" marR="0" algn="ctr">
                        <a:lnSpc>
                          <a:spcPct val="107000"/>
                        </a:lnSpc>
                        <a:spcBef>
                          <a:spcPts val="0"/>
                        </a:spcBef>
                        <a:spcAft>
                          <a:spcPts val="0"/>
                        </a:spcAft>
                      </a:pPr>
                      <a:r>
                        <a:rPr lang="en-US" sz="1400" b="0" dirty="0">
                          <a:effectLst/>
                        </a:rPr>
                        <a:t>High pressure storage fire performance</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9905" marR="109905" marT="0" marB="0" anchor="ctr"/>
                </a:tc>
                <a:tc>
                  <a:txBody>
                    <a:bodyPr/>
                    <a:lstStyle/>
                    <a:p>
                      <a:pPr marL="0" marR="0" algn="ctr">
                        <a:lnSpc>
                          <a:spcPct val="107000"/>
                        </a:lnSpc>
                        <a:spcBef>
                          <a:spcPts val="0"/>
                        </a:spcBef>
                        <a:spcAft>
                          <a:spcPts val="0"/>
                        </a:spcAft>
                      </a:pPr>
                      <a:r>
                        <a:rPr lang="en-US" sz="1400">
                          <a:effectLst/>
                        </a:rPr>
                        <a:t>4</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9905" marR="109905" marT="0" marB="0" anchor="ctr"/>
                </a:tc>
                <a:tc>
                  <a:txBody>
                    <a:bodyPr/>
                    <a:lstStyle/>
                    <a:p>
                      <a:pPr marL="0" marR="0" algn="ctr">
                        <a:lnSpc>
                          <a:spcPct val="107000"/>
                        </a:lnSpc>
                        <a:spcBef>
                          <a:spcPts val="0"/>
                        </a:spcBef>
                        <a:spcAft>
                          <a:spcPts val="0"/>
                        </a:spcAft>
                      </a:pPr>
                      <a:r>
                        <a:rPr lang="en-US" sz="1400">
                          <a:effectLst/>
                        </a:rPr>
                        <a:t>6</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9905" marR="109905" marT="0" marB="0" anchor="ctr"/>
                </a:tc>
              </a:tr>
              <a:tr h="274320">
                <a:tc>
                  <a:txBody>
                    <a:bodyPr/>
                    <a:lstStyle/>
                    <a:p>
                      <a:pPr marL="0" marR="0" algn="ctr">
                        <a:lnSpc>
                          <a:spcPct val="107000"/>
                        </a:lnSpc>
                        <a:spcBef>
                          <a:spcPts val="0"/>
                        </a:spcBef>
                        <a:spcAft>
                          <a:spcPts val="0"/>
                        </a:spcAft>
                      </a:pPr>
                      <a:r>
                        <a:rPr lang="en-US" sz="1400" b="0" dirty="0">
                          <a:effectLst/>
                        </a:rPr>
                        <a:t>Effect of heat release rate in bonfire test on fire resistance rating of on-board storage</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9905" marR="109905" marT="0" marB="0" anchor="ctr"/>
                </a:tc>
                <a:tc>
                  <a:txBody>
                    <a:bodyPr/>
                    <a:lstStyle/>
                    <a:p>
                      <a:pPr marL="0" marR="0" algn="ctr">
                        <a:lnSpc>
                          <a:spcPct val="107000"/>
                        </a:lnSpc>
                        <a:spcBef>
                          <a:spcPts val="0"/>
                        </a:spcBef>
                        <a:spcAft>
                          <a:spcPts val="0"/>
                        </a:spcAft>
                      </a:pPr>
                      <a:r>
                        <a:rPr lang="en-US" sz="1400">
                          <a:effectLst/>
                        </a:rPr>
                        <a:t>4</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9905" marR="109905" marT="0" marB="0" anchor="ctr"/>
                </a:tc>
                <a:tc>
                  <a:txBody>
                    <a:bodyPr/>
                    <a:lstStyle/>
                    <a:p>
                      <a:pPr marL="0" marR="0" algn="ctr">
                        <a:lnSpc>
                          <a:spcPct val="107000"/>
                        </a:lnSpc>
                        <a:spcBef>
                          <a:spcPts val="0"/>
                        </a:spcBef>
                        <a:spcAft>
                          <a:spcPts val="0"/>
                        </a:spcAft>
                      </a:pPr>
                      <a:r>
                        <a:rPr lang="en-US" sz="1400">
                          <a:effectLst/>
                        </a:rPr>
                        <a:t>6</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9905" marR="109905" marT="0" marB="0" anchor="ctr"/>
                </a:tc>
              </a:tr>
              <a:tr h="274320">
                <a:tc>
                  <a:txBody>
                    <a:bodyPr/>
                    <a:lstStyle/>
                    <a:p>
                      <a:pPr marL="0" marR="0" algn="ctr">
                        <a:lnSpc>
                          <a:spcPct val="107000"/>
                        </a:lnSpc>
                        <a:spcBef>
                          <a:spcPts val="0"/>
                        </a:spcBef>
                        <a:spcAft>
                          <a:spcPts val="0"/>
                        </a:spcAft>
                      </a:pPr>
                      <a:r>
                        <a:rPr lang="en-US" sz="1400" b="0" dirty="0">
                          <a:effectLst/>
                        </a:rPr>
                        <a:t>Prediction of fireball size after high-pressure storage tank rupture in afire and calculation of radiation from fireball</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9905" marR="109905" marT="0" marB="0" anchor="ctr"/>
                </a:tc>
                <a:tc>
                  <a:txBody>
                    <a:bodyPr/>
                    <a:lstStyle/>
                    <a:p>
                      <a:pPr marL="0" marR="0" algn="ctr">
                        <a:lnSpc>
                          <a:spcPct val="107000"/>
                        </a:lnSpc>
                        <a:spcBef>
                          <a:spcPts val="0"/>
                        </a:spcBef>
                        <a:spcAft>
                          <a:spcPts val="0"/>
                        </a:spcAft>
                      </a:pPr>
                      <a:r>
                        <a:rPr lang="en-US" sz="1400">
                          <a:effectLst/>
                        </a:rPr>
                        <a:t>3</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9905" marR="109905" marT="0" marB="0" anchor="ctr"/>
                </a:tc>
                <a:tc>
                  <a:txBody>
                    <a:bodyPr/>
                    <a:lstStyle/>
                    <a:p>
                      <a:pPr marL="0" marR="0" algn="ctr">
                        <a:lnSpc>
                          <a:spcPct val="107000"/>
                        </a:lnSpc>
                        <a:spcBef>
                          <a:spcPts val="0"/>
                        </a:spcBef>
                        <a:spcAft>
                          <a:spcPts val="0"/>
                        </a:spcAft>
                      </a:pPr>
                      <a:r>
                        <a:rPr lang="en-US" sz="1400">
                          <a:effectLst/>
                        </a:rPr>
                        <a:t>5</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9905" marR="109905" marT="0" marB="0" anchor="ctr"/>
                </a:tc>
              </a:tr>
              <a:tr h="274320">
                <a:tc>
                  <a:txBody>
                    <a:bodyPr/>
                    <a:lstStyle/>
                    <a:p>
                      <a:pPr marL="0" marR="0" algn="ctr">
                        <a:lnSpc>
                          <a:spcPct val="107000"/>
                        </a:lnSpc>
                        <a:spcBef>
                          <a:spcPts val="0"/>
                        </a:spcBef>
                        <a:spcAft>
                          <a:spcPts val="0"/>
                        </a:spcAft>
                      </a:pPr>
                      <a:r>
                        <a:rPr lang="en-US" sz="1400" b="0">
                          <a:effectLst/>
                        </a:rPr>
                        <a:t>FA and DDT in double-wall bounded layers</a:t>
                      </a:r>
                      <a:endParaRPr lang="en-US"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109905" marR="109905" marT="0" marB="0" anchor="ctr"/>
                </a:tc>
                <a:tc>
                  <a:txBody>
                    <a:bodyPr/>
                    <a:lstStyle/>
                    <a:p>
                      <a:pPr marL="0" marR="0" algn="ctr">
                        <a:lnSpc>
                          <a:spcPct val="107000"/>
                        </a:lnSpc>
                        <a:spcBef>
                          <a:spcPts val="0"/>
                        </a:spcBef>
                        <a:spcAft>
                          <a:spcPts val="0"/>
                        </a:spcAft>
                      </a:pPr>
                      <a:r>
                        <a:rPr lang="en-US" sz="1400" dirty="0">
                          <a:effectLst/>
                        </a:rPr>
                        <a:t>3</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9905" marR="109905" marT="0" marB="0" anchor="ctr"/>
                </a:tc>
                <a:tc>
                  <a:txBody>
                    <a:bodyPr/>
                    <a:lstStyle/>
                    <a:p>
                      <a:pPr marL="0" marR="0" algn="ctr">
                        <a:lnSpc>
                          <a:spcPct val="107000"/>
                        </a:lnSpc>
                        <a:spcBef>
                          <a:spcPts val="0"/>
                        </a:spcBef>
                        <a:spcAft>
                          <a:spcPts val="0"/>
                        </a:spcAft>
                      </a:pPr>
                      <a:r>
                        <a:rPr lang="en-US" sz="1400">
                          <a:effectLst/>
                        </a:rPr>
                        <a:t>5</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9905" marR="109905" marT="0" marB="0" anchor="ctr"/>
                </a:tc>
              </a:tr>
              <a:tr h="274320">
                <a:tc>
                  <a:txBody>
                    <a:bodyPr/>
                    <a:lstStyle/>
                    <a:p>
                      <a:pPr marL="0" marR="0" algn="ctr">
                        <a:lnSpc>
                          <a:spcPct val="107000"/>
                        </a:lnSpc>
                        <a:spcBef>
                          <a:spcPts val="0"/>
                        </a:spcBef>
                        <a:spcAft>
                          <a:spcPts val="0"/>
                        </a:spcAft>
                      </a:pPr>
                      <a:r>
                        <a:rPr lang="en-US" sz="1400" b="0" dirty="0">
                          <a:effectLst/>
                        </a:rPr>
                        <a:t>suitability/practicality of pneumatic test</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9905" marR="109905" marT="0" marB="0" anchor="ctr"/>
                </a:tc>
                <a:tc>
                  <a:txBody>
                    <a:bodyPr/>
                    <a:lstStyle/>
                    <a:p>
                      <a:pPr marL="0" marR="0" algn="ctr">
                        <a:lnSpc>
                          <a:spcPct val="107000"/>
                        </a:lnSpc>
                        <a:spcBef>
                          <a:spcPts val="0"/>
                        </a:spcBef>
                        <a:spcAft>
                          <a:spcPts val="0"/>
                        </a:spcAft>
                      </a:pPr>
                      <a:r>
                        <a:rPr lang="en-US" sz="1400" dirty="0">
                          <a:effectLst/>
                        </a:rPr>
                        <a:t>2</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9905" marR="109905" marT="0" marB="0" anchor="ctr"/>
                </a:tc>
                <a:tc>
                  <a:txBody>
                    <a:bodyPr/>
                    <a:lstStyle/>
                    <a:p>
                      <a:pPr marL="0" marR="0" algn="ctr">
                        <a:lnSpc>
                          <a:spcPct val="107000"/>
                        </a:lnSpc>
                        <a:spcBef>
                          <a:spcPts val="0"/>
                        </a:spcBef>
                        <a:spcAft>
                          <a:spcPts val="0"/>
                        </a:spcAft>
                      </a:pPr>
                      <a:r>
                        <a:rPr lang="en-US" sz="1400">
                          <a:effectLst/>
                        </a:rPr>
                        <a:t>3</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9905" marR="109905" marT="0" marB="0" anchor="ctr"/>
                </a:tc>
              </a:tr>
              <a:tr h="274320">
                <a:tc>
                  <a:txBody>
                    <a:bodyPr/>
                    <a:lstStyle/>
                    <a:p>
                      <a:pPr marL="0" marR="0" algn="ctr">
                        <a:lnSpc>
                          <a:spcPct val="107000"/>
                        </a:lnSpc>
                        <a:spcBef>
                          <a:spcPts val="0"/>
                        </a:spcBef>
                        <a:spcAft>
                          <a:spcPts val="0"/>
                        </a:spcAft>
                      </a:pPr>
                      <a:r>
                        <a:rPr lang="en-US" sz="1400" b="0" dirty="0">
                          <a:effectLst/>
                        </a:rPr>
                        <a:t>Study on loss-of-containment modes and consequences for hydrogen solid-state storage containers.</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9905" marR="109905" marT="0" marB="0" anchor="ctr"/>
                </a:tc>
                <a:tc>
                  <a:txBody>
                    <a:bodyPr/>
                    <a:lstStyle/>
                    <a:p>
                      <a:pPr marL="0" marR="0" algn="ctr">
                        <a:lnSpc>
                          <a:spcPct val="107000"/>
                        </a:lnSpc>
                        <a:spcBef>
                          <a:spcPts val="0"/>
                        </a:spcBef>
                        <a:spcAft>
                          <a:spcPts val="0"/>
                        </a:spcAft>
                      </a:pPr>
                      <a:r>
                        <a:rPr lang="en-US" sz="1400">
                          <a:effectLst/>
                        </a:rPr>
                        <a:t>2</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9905" marR="109905" marT="0" marB="0" anchor="ctr"/>
                </a:tc>
                <a:tc>
                  <a:txBody>
                    <a:bodyPr/>
                    <a:lstStyle/>
                    <a:p>
                      <a:pPr marL="0" marR="0" algn="ctr">
                        <a:lnSpc>
                          <a:spcPct val="107000"/>
                        </a:lnSpc>
                        <a:spcBef>
                          <a:spcPts val="0"/>
                        </a:spcBef>
                        <a:spcAft>
                          <a:spcPts val="0"/>
                        </a:spcAft>
                      </a:pPr>
                      <a:r>
                        <a:rPr lang="en-US" sz="1400" dirty="0">
                          <a:effectLst/>
                        </a:rPr>
                        <a:t>3</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9905" marR="109905" marT="0" marB="0" anchor="ctr"/>
                </a:tc>
              </a:tr>
              <a:tr h="274320">
                <a:tc>
                  <a:txBody>
                    <a:bodyPr/>
                    <a:lstStyle/>
                    <a:p>
                      <a:pPr marL="0" marR="0" algn="ctr">
                        <a:lnSpc>
                          <a:spcPct val="107000"/>
                        </a:lnSpc>
                        <a:spcBef>
                          <a:spcPts val="0"/>
                        </a:spcBef>
                        <a:spcAft>
                          <a:spcPts val="0"/>
                        </a:spcAft>
                      </a:pPr>
                      <a:r>
                        <a:rPr lang="en-US" sz="1400" b="0" dirty="0">
                          <a:effectLst/>
                        </a:rPr>
                        <a:t>Design of location and release from innovative TPRD with reduced flame length</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9905" marR="109905" marT="0" marB="0" anchor="ctr"/>
                </a:tc>
                <a:tc>
                  <a:txBody>
                    <a:bodyPr/>
                    <a:lstStyle/>
                    <a:p>
                      <a:pPr marL="0" marR="0" algn="ctr">
                        <a:lnSpc>
                          <a:spcPct val="107000"/>
                        </a:lnSpc>
                        <a:spcBef>
                          <a:spcPts val="0"/>
                        </a:spcBef>
                        <a:spcAft>
                          <a:spcPts val="0"/>
                        </a:spcAft>
                      </a:pPr>
                      <a:r>
                        <a:rPr lang="en-US" sz="1400">
                          <a:effectLst/>
                        </a:rPr>
                        <a:t>1</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109905" marR="109905" marT="0" marB="0" anchor="ctr"/>
                </a:tc>
                <a:tc>
                  <a:txBody>
                    <a:bodyPr/>
                    <a:lstStyle/>
                    <a:p>
                      <a:pPr marL="0" marR="0" algn="ctr">
                        <a:lnSpc>
                          <a:spcPct val="107000"/>
                        </a:lnSpc>
                        <a:spcBef>
                          <a:spcPts val="0"/>
                        </a:spcBef>
                        <a:spcAft>
                          <a:spcPts val="0"/>
                        </a:spcAft>
                      </a:pPr>
                      <a:r>
                        <a:rPr lang="en-US" sz="1400" dirty="0">
                          <a:effectLst/>
                        </a:rPr>
                        <a:t>2</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9905" marR="109905" marT="0" marB="0" anchor="ctr"/>
                </a:tc>
              </a:tr>
            </a:tbl>
          </a:graphicData>
        </a:graphic>
      </p:graphicFrame>
    </p:spTree>
    <p:extLst>
      <p:ext uri="{BB962C8B-B14F-4D97-AF65-F5344CB8AC3E}">
        <p14:creationId xmlns:p14="http://schemas.microsoft.com/office/powerpoint/2010/main" xmlns="" val="31494099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Integration Platforms</a:t>
            </a:r>
            <a:endParaRPr lang="en-US" dirty="0"/>
          </a:p>
        </p:txBody>
      </p:sp>
      <p:graphicFrame>
        <p:nvGraphicFramePr>
          <p:cNvPr id="4" name="Content Placeholder 3"/>
          <p:cNvGraphicFramePr>
            <a:graphicFrameLocks noGrp="1"/>
          </p:cNvGraphicFramePr>
          <p:nvPr>
            <p:ph idx="1"/>
          </p:nvPr>
        </p:nvGraphicFramePr>
        <p:xfrm>
          <a:off x="1266825" y="1066800"/>
          <a:ext cx="6610351" cy="2273214"/>
        </p:xfrm>
        <a:graphic>
          <a:graphicData uri="http://schemas.openxmlformats.org/drawingml/2006/table">
            <a:tbl>
              <a:tblPr firstRow="1" firstCol="1" bandRow="1">
                <a:tableStyleId>{1E171933-4619-4E11-9A3F-F7608DF75F80}</a:tableStyleId>
              </a:tblPr>
              <a:tblGrid>
                <a:gridCol w="4448175"/>
                <a:gridCol w="914400"/>
                <a:gridCol w="1247776"/>
              </a:tblGrid>
              <a:tr h="914400">
                <a:tc>
                  <a:txBody>
                    <a:bodyPr/>
                    <a:lstStyle/>
                    <a:p>
                      <a:pPr marL="0" marR="0" algn="ctr">
                        <a:lnSpc>
                          <a:spcPct val="107000"/>
                        </a:lnSpc>
                        <a:spcBef>
                          <a:spcPts val="0"/>
                        </a:spcBef>
                        <a:spcAft>
                          <a:spcPts val="0"/>
                        </a:spcAft>
                      </a:pPr>
                      <a:r>
                        <a:rPr lang="en-US" sz="1600" dirty="0">
                          <a:effectLst/>
                        </a:rPr>
                        <a:t>Topic</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4532" marR="104532" marT="0" marB="0" anchor="ctr"/>
                </a:tc>
                <a:tc>
                  <a:txBody>
                    <a:bodyPr/>
                    <a:lstStyle/>
                    <a:p>
                      <a:pPr marL="0" marR="0" algn="ctr">
                        <a:lnSpc>
                          <a:spcPct val="107000"/>
                        </a:lnSpc>
                        <a:spcBef>
                          <a:spcPts val="0"/>
                        </a:spcBef>
                        <a:spcAft>
                          <a:spcPts val="0"/>
                        </a:spcAft>
                      </a:pPr>
                      <a:r>
                        <a:rPr lang="en-US" sz="1600">
                          <a:effectLst/>
                        </a:rPr>
                        <a:t>Number of Votes</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104532" marR="104532" marT="0" marB="0" anchor="ctr"/>
                </a:tc>
                <a:tc>
                  <a:txBody>
                    <a:bodyPr/>
                    <a:lstStyle/>
                    <a:p>
                      <a:pPr marL="0" marR="0" algn="ctr">
                        <a:lnSpc>
                          <a:spcPct val="107000"/>
                        </a:lnSpc>
                        <a:spcBef>
                          <a:spcPts val="0"/>
                        </a:spcBef>
                        <a:spcAft>
                          <a:spcPts val="0"/>
                        </a:spcAft>
                      </a:pPr>
                      <a:r>
                        <a:rPr lang="en-US" sz="1600">
                          <a:effectLst/>
                        </a:rPr>
                        <a:t>% of Votes Received</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104532" marR="104532" marT="0" marB="0" anchor="ctr"/>
                </a:tc>
              </a:tr>
              <a:tr h="452938">
                <a:tc>
                  <a:txBody>
                    <a:bodyPr/>
                    <a:lstStyle/>
                    <a:p>
                      <a:pPr marL="0" marR="0" algn="ctr">
                        <a:lnSpc>
                          <a:spcPct val="107000"/>
                        </a:lnSpc>
                        <a:spcBef>
                          <a:spcPts val="0"/>
                        </a:spcBef>
                        <a:spcAft>
                          <a:spcPts val="0"/>
                        </a:spcAft>
                      </a:pPr>
                      <a:r>
                        <a:rPr lang="en-US" sz="1400" b="0" dirty="0">
                          <a:effectLst/>
                        </a:rPr>
                        <a:t>Model verification and validation</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4532" marR="104532" marT="0" marB="0" anchor="ctr"/>
                </a:tc>
                <a:tc>
                  <a:txBody>
                    <a:bodyPr/>
                    <a:lstStyle/>
                    <a:p>
                      <a:pPr marL="0" marR="0" algn="ctr">
                        <a:lnSpc>
                          <a:spcPct val="107000"/>
                        </a:lnSpc>
                        <a:spcBef>
                          <a:spcPts val="0"/>
                        </a:spcBef>
                        <a:spcAft>
                          <a:spcPts val="0"/>
                        </a:spcAft>
                      </a:pPr>
                      <a:r>
                        <a:rPr lang="en-US" sz="1400" b="0">
                          <a:effectLst/>
                        </a:rPr>
                        <a:t>22</a:t>
                      </a:r>
                      <a:endParaRPr lang="en-US"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104532" marR="104532" marT="0" marB="0" anchor="ctr"/>
                </a:tc>
                <a:tc>
                  <a:txBody>
                    <a:bodyPr/>
                    <a:lstStyle/>
                    <a:p>
                      <a:pPr marL="0" marR="0" algn="ctr">
                        <a:lnSpc>
                          <a:spcPct val="107000"/>
                        </a:lnSpc>
                        <a:spcBef>
                          <a:spcPts val="0"/>
                        </a:spcBef>
                        <a:spcAft>
                          <a:spcPts val="0"/>
                        </a:spcAft>
                      </a:pPr>
                      <a:r>
                        <a:rPr lang="en-US" sz="1400" b="0">
                          <a:effectLst/>
                        </a:rPr>
                        <a:t>55</a:t>
                      </a:r>
                      <a:endParaRPr lang="en-US"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104532" marR="104532" marT="0" marB="0" anchor="ctr"/>
                </a:tc>
              </a:tr>
              <a:tr h="452938">
                <a:tc>
                  <a:txBody>
                    <a:bodyPr/>
                    <a:lstStyle/>
                    <a:p>
                      <a:pPr marL="0" marR="0" algn="ctr">
                        <a:lnSpc>
                          <a:spcPct val="107000"/>
                        </a:lnSpc>
                        <a:spcBef>
                          <a:spcPts val="0"/>
                        </a:spcBef>
                        <a:spcAft>
                          <a:spcPts val="0"/>
                        </a:spcAft>
                      </a:pPr>
                      <a:r>
                        <a:rPr lang="en-US" sz="1400" b="0" dirty="0">
                          <a:effectLst/>
                        </a:rPr>
                        <a:t>Platform completeness</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4532" marR="104532" marT="0" marB="0" anchor="ctr"/>
                </a:tc>
                <a:tc>
                  <a:txBody>
                    <a:bodyPr/>
                    <a:lstStyle/>
                    <a:p>
                      <a:pPr marL="0" marR="0" algn="ctr">
                        <a:lnSpc>
                          <a:spcPct val="107000"/>
                        </a:lnSpc>
                        <a:spcBef>
                          <a:spcPts val="0"/>
                        </a:spcBef>
                        <a:spcAft>
                          <a:spcPts val="0"/>
                        </a:spcAft>
                      </a:pPr>
                      <a:r>
                        <a:rPr lang="en-US" sz="1400" b="0" dirty="0">
                          <a:effectLst/>
                        </a:rPr>
                        <a:t>10</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4532" marR="104532" marT="0" marB="0" anchor="ctr"/>
                </a:tc>
                <a:tc>
                  <a:txBody>
                    <a:bodyPr/>
                    <a:lstStyle/>
                    <a:p>
                      <a:pPr marL="0" marR="0" algn="ctr">
                        <a:lnSpc>
                          <a:spcPct val="107000"/>
                        </a:lnSpc>
                        <a:spcBef>
                          <a:spcPts val="0"/>
                        </a:spcBef>
                        <a:spcAft>
                          <a:spcPts val="0"/>
                        </a:spcAft>
                      </a:pPr>
                      <a:r>
                        <a:rPr lang="en-US" sz="1400" b="0">
                          <a:effectLst/>
                        </a:rPr>
                        <a:t>25</a:t>
                      </a:r>
                      <a:endParaRPr lang="en-US"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104532" marR="104532" marT="0" marB="0" anchor="ctr"/>
                </a:tc>
              </a:tr>
              <a:tr h="452938">
                <a:tc>
                  <a:txBody>
                    <a:bodyPr/>
                    <a:lstStyle/>
                    <a:p>
                      <a:pPr marL="0" marR="0" algn="ctr">
                        <a:lnSpc>
                          <a:spcPct val="107000"/>
                        </a:lnSpc>
                        <a:spcBef>
                          <a:spcPts val="0"/>
                        </a:spcBef>
                        <a:spcAft>
                          <a:spcPts val="0"/>
                        </a:spcAft>
                      </a:pPr>
                      <a:r>
                        <a:rPr lang="en-US" sz="1400" b="0">
                          <a:effectLst/>
                        </a:rPr>
                        <a:t>Software testing</a:t>
                      </a:r>
                      <a:endParaRPr lang="en-US"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104532" marR="104532" marT="0" marB="0" anchor="ctr"/>
                </a:tc>
                <a:tc>
                  <a:txBody>
                    <a:bodyPr/>
                    <a:lstStyle/>
                    <a:p>
                      <a:pPr marL="0" marR="0" algn="ctr">
                        <a:lnSpc>
                          <a:spcPct val="107000"/>
                        </a:lnSpc>
                        <a:spcBef>
                          <a:spcPts val="0"/>
                        </a:spcBef>
                        <a:spcAft>
                          <a:spcPts val="0"/>
                        </a:spcAft>
                      </a:pPr>
                      <a:r>
                        <a:rPr lang="en-US" sz="1400" b="0" dirty="0">
                          <a:effectLst/>
                        </a:rPr>
                        <a:t>8</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4532" marR="104532" marT="0" marB="0" anchor="ctr"/>
                </a:tc>
                <a:tc>
                  <a:txBody>
                    <a:bodyPr/>
                    <a:lstStyle/>
                    <a:p>
                      <a:pPr marL="0" marR="0" algn="ctr">
                        <a:lnSpc>
                          <a:spcPct val="107000"/>
                        </a:lnSpc>
                        <a:spcBef>
                          <a:spcPts val="0"/>
                        </a:spcBef>
                        <a:spcAft>
                          <a:spcPts val="0"/>
                        </a:spcAft>
                      </a:pPr>
                      <a:r>
                        <a:rPr lang="en-US" sz="1400" b="0" dirty="0">
                          <a:effectLst/>
                        </a:rPr>
                        <a:t>20</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4532" marR="104532" marT="0" marB="0" anchor="ctr"/>
                </a:tc>
              </a:tr>
            </a:tbl>
          </a:graphicData>
        </a:graphic>
      </p:graphicFrame>
    </p:spTree>
    <p:extLst>
      <p:ext uri="{BB962C8B-B14F-4D97-AF65-F5344CB8AC3E}">
        <p14:creationId xmlns:p14="http://schemas.microsoft.com/office/powerpoint/2010/main" xmlns="" val="8151344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Hydrogen Safety Training</a:t>
            </a:r>
            <a:endParaRPr lang="en-US" dirty="0"/>
          </a:p>
        </p:txBody>
      </p:sp>
      <p:graphicFrame>
        <p:nvGraphicFramePr>
          <p:cNvPr id="4" name="Content Placeholder 3"/>
          <p:cNvGraphicFramePr>
            <a:graphicFrameLocks noGrp="1"/>
          </p:cNvGraphicFramePr>
          <p:nvPr>
            <p:ph idx="1"/>
          </p:nvPr>
        </p:nvGraphicFramePr>
        <p:xfrm>
          <a:off x="809625" y="949325"/>
          <a:ext cx="7524750" cy="4314381"/>
        </p:xfrm>
        <a:graphic>
          <a:graphicData uri="http://schemas.openxmlformats.org/drawingml/2006/table">
            <a:tbl>
              <a:tblPr firstRow="1" firstCol="1" bandRow="1">
                <a:tableStyleId>{1E171933-4619-4E11-9A3F-F7608DF75F80}</a:tableStyleId>
              </a:tblPr>
              <a:tblGrid>
                <a:gridCol w="5086350"/>
                <a:gridCol w="1143000"/>
                <a:gridCol w="1295400"/>
              </a:tblGrid>
              <a:tr h="274320">
                <a:tc>
                  <a:txBody>
                    <a:bodyPr/>
                    <a:lstStyle/>
                    <a:p>
                      <a:pPr marL="0" marR="0" algn="ctr">
                        <a:lnSpc>
                          <a:spcPct val="107000"/>
                        </a:lnSpc>
                        <a:spcBef>
                          <a:spcPts val="0"/>
                        </a:spcBef>
                        <a:spcAft>
                          <a:spcPts val="0"/>
                        </a:spcAft>
                      </a:pPr>
                      <a:r>
                        <a:rPr lang="en-US" sz="1600" dirty="0">
                          <a:effectLst/>
                        </a:rPr>
                        <a:t>Topic</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596" marR="95596" marT="0" marB="0" anchor="ctr"/>
                </a:tc>
                <a:tc>
                  <a:txBody>
                    <a:bodyPr/>
                    <a:lstStyle/>
                    <a:p>
                      <a:pPr marL="0" marR="0" algn="ctr">
                        <a:lnSpc>
                          <a:spcPct val="107000"/>
                        </a:lnSpc>
                        <a:spcBef>
                          <a:spcPts val="0"/>
                        </a:spcBef>
                        <a:spcAft>
                          <a:spcPts val="0"/>
                        </a:spcAft>
                      </a:pPr>
                      <a:r>
                        <a:rPr lang="en-US" sz="1600" dirty="0">
                          <a:effectLst/>
                        </a:rPr>
                        <a:t>Number of Votes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596" marR="95596" marT="0" marB="0" anchor="ctr"/>
                </a:tc>
                <a:tc>
                  <a:txBody>
                    <a:bodyPr/>
                    <a:lstStyle/>
                    <a:p>
                      <a:pPr marL="0" marR="0" algn="ctr">
                        <a:lnSpc>
                          <a:spcPct val="107000"/>
                        </a:lnSpc>
                        <a:spcBef>
                          <a:spcPts val="0"/>
                        </a:spcBef>
                        <a:spcAft>
                          <a:spcPts val="0"/>
                        </a:spcAft>
                      </a:pPr>
                      <a:r>
                        <a:rPr lang="en-US" sz="1600" dirty="0">
                          <a:effectLst/>
                        </a:rPr>
                        <a:t>% of Votes Received</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596" marR="95596" marT="0" marB="0" anchor="ctr"/>
                </a:tc>
              </a:tr>
              <a:tr h="274320">
                <a:tc>
                  <a:txBody>
                    <a:bodyPr/>
                    <a:lstStyle/>
                    <a:p>
                      <a:pPr marL="0" marR="0" algn="ctr">
                        <a:lnSpc>
                          <a:spcPct val="107000"/>
                        </a:lnSpc>
                        <a:spcBef>
                          <a:spcPts val="0"/>
                        </a:spcBef>
                        <a:spcAft>
                          <a:spcPts val="0"/>
                        </a:spcAft>
                      </a:pPr>
                      <a:r>
                        <a:rPr lang="en-US" sz="1400" b="0" dirty="0">
                          <a:effectLst/>
                        </a:rPr>
                        <a:t>Higher education in hydrogen safety engineering</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596" marR="95596" marT="0" marB="0" anchor="ctr"/>
                </a:tc>
                <a:tc>
                  <a:txBody>
                    <a:bodyPr/>
                    <a:lstStyle/>
                    <a:p>
                      <a:pPr marL="0" marR="0" algn="ctr">
                        <a:lnSpc>
                          <a:spcPct val="107000"/>
                        </a:lnSpc>
                        <a:spcBef>
                          <a:spcPts val="0"/>
                        </a:spcBef>
                        <a:spcAft>
                          <a:spcPts val="0"/>
                        </a:spcAft>
                      </a:pPr>
                      <a:r>
                        <a:rPr lang="en-US" sz="1400">
                          <a:effectLst/>
                        </a:rPr>
                        <a:t>16</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596" marR="95596" marT="0" marB="0" anchor="ctr"/>
                </a:tc>
                <a:tc>
                  <a:txBody>
                    <a:bodyPr/>
                    <a:lstStyle/>
                    <a:p>
                      <a:pPr marL="0" marR="0" algn="ctr">
                        <a:lnSpc>
                          <a:spcPct val="107000"/>
                        </a:lnSpc>
                        <a:spcBef>
                          <a:spcPts val="0"/>
                        </a:spcBef>
                        <a:spcAft>
                          <a:spcPts val="0"/>
                        </a:spcAft>
                      </a:pPr>
                      <a:r>
                        <a:rPr lang="en-US" sz="1400">
                          <a:effectLst/>
                        </a:rPr>
                        <a:t>17</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596" marR="95596" marT="0" marB="0" anchor="ctr"/>
                </a:tc>
              </a:tr>
              <a:tr h="274320">
                <a:tc>
                  <a:txBody>
                    <a:bodyPr/>
                    <a:lstStyle/>
                    <a:p>
                      <a:pPr marL="0" marR="0" algn="ctr">
                        <a:lnSpc>
                          <a:spcPct val="107000"/>
                        </a:lnSpc>
                        <a:spcBef>
                          <a:spcPts val="0"/>
                        </a:spcBef>
                        <a:spcAft>
                          <a:spcPts val="0"/>
                        </a:spcAft>
                      </a:pPr>
                      <a:r>
                        <a:rPr lang="en-US" sz="1400" b="0" dirty="0">
                          <a:effectLst/>
                        </a:rPr>
                        <a:t>Establish an international forum to facilitate discussion on FR training with a focus on user experiences, needs and products</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596" marR="95596" marT="0" marB="0" anchor="ctr"/>
                </a:tc>
                <a:tc>
                  <a:txBody>
                    <a:bodyPr/>
                    <a:lstStyle/>
                    <a:p>
                      <a:pPr marL="0" marR="0" algn="ctr">
                        <a:lnSpc>
                          <a:spcPct val="107000"/>
                        </a:lnSpc>
                        <a:spcBef>
                          <a:spcPts val="0"/>
                        </a:spcBef>
                        <a:spcAft>
                          <a:spcPts val="0"/>
                        </a:spcAft>
                      </a:pPr>
                      <a:r>
                        <a:rPr lang="en-US" sz="1400">
                          <a:effectLst/>
                        </a:rPr>
                        <a:t>11</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596" marR="95596" marT="0" marB="0" anchor="ctr"/>
                </a:tc>
                <a:tc>
                  <a:txBody>
                    <a:bodyPr/>
                    <a:lstStyle/>
                    <a:p>
                      <a:pPr marL="0" marR="0" algn="ctr">
                        <a:lnSpc>
                          <a:spcPct val="107000"/>
                        </a:lnSpc>
                        <a:spcBef>
                          <a:spcPts val="0"/>
                        </a:spcBef>
                        <a:spcAft>
                          <a:spcPts val="0"/>
                        </a:spcAft>
                      </a:pPr>
                      <a:r>
                        <a:rPr lang="en-US" sz="1400">
                          <a:effectLst/>
                        </a:rPr>
                        <a:t>12</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596" marR="95596" marT="0" marB="0"/>
                </a:tc>
              </a:tr>
              <a:tr h="274320">
                <a:tc>
                  <a:txBody>
                    <a:bodyPr/>
                    <a:lstStyle/>
                    <a:p>
                      <a:pPr marL="0" marR="0" algn="ctr">
                        <a:lnSpc>
                          <a:spcPct val="107000"/>
                        </a:lnSpc>
                        <a:spcBef>
                          <a:spcPts val="0"/>
                        </a:spcBef>
                        <a:spcAft>
                          <a:spcPts val="0"/>
                        </a:spcAft>
                      </a:pPr>
                      <a:r>
                        <a:rPr lang="en-US" sz="1400" b="0" dirty="0">
                          <a:effectLst/>
                        </a:rPr>
                        <a:t>Research issues identified by the Hydrogen Safety Panel’s work on enclosures (i.e., ventilation, leak rates, explosion protection, separation distances, etc.)</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596" marR="95596" marT="0" marB="0" anchor="ctr"/>
                </a:tc>
                <a:tc>
                  <a:txBody>
                    <a:bodyPr/>
                    <a:lstStyle/>
                    <a:p>
                      <a:pPr marL="0" marR="0" algn="ctr">
                        <a:lnSpc>
                          <a:spcPct val="107000"/>
                        </a:lnSpc>
                        <a:spcBef>
                          <a:spcPts val="0"/>
                        </a:spcBef>
                        <a:spcAft>
                          <a:spcPts val="0"/>
                        </a:spcAft>
                      </a:pPr>
                      <a:r>
                        <a:rPr lang="en-US" sz="1400">
                          <a:effectLst/>
                        </a:rPr>
                        <a:t>10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596" marR="95596" marT="0" marB="0" anchor="ctr"/>
                </a:tc>
                <a:tc>
                  <a:txBody>
                    <a:bodyPr/>
                    <a:lstStyle/>
                    <a:p>
                      <a:pPr marL="0" marR="0" algn="ctr">
                        <a:lnSpc>
                          <a:spcPct val="107000"/>
                        </a:lnSpc>
                        <a:spcBef>
                          <a:spcPts val="0"/>
                        </a:spcBef>
                        <a:spcAft>
                          <a:spcPts val="0"/>
                        </a:spcAft>
                      </a:pPr>
                      <a:r>
                        <a:rPr lang="en-US" sz="1400">
                          <a:effectLst/>
                        </a:rPr>
                        <a:t>11</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596" marR="95596" marT="0" marB="0" anchor="ctr"/>
                </a:tc>
              </a:tr>
              <a:tr h="274320">
                <a:tc>
                  <a:txBody>
                    <a:bodyPr/>
                    <a:lstStyle/>
                    <a:p>
                      <a:pPr marL="0" marR="0" algn="ctr">
                        <a:lnSpc>
                          <a:spcPct val="107000"/>
                        </a:lnSpc>
                        <a:spcBef>
                          <a:spcPts val="0"/>
                        </a:spcBef>
                        <a:spcAft>
                          <a:spcPts val="0"/>
                        </a:spcAft>
                      </a:pPr>
                      <a:r>
                        <a:rPr lang="en-US" sz="1400" b="0" dirty="0">
                          <a:effectLst/>
                        </a:rPr>
                        <a:t>First responder training</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596" marR="95596" marT="0" marB="0" anchor="ctr"/>
                </a:tc>
                <a:tc>
                  <a:txBody>
                    <a:bodyPr/>
                    <a:lstStyle/>
                    <a:p>
                      <a:pPr marL="0" marR="0" algn="ctr">
                        <a:lnSpc>
                          <a:spcPct val="107000"/>
                        </a:lnSpc>
                        <a:spcBef>
                          <a:spcPts val="0"/>
                        </a:spcBef>
                        <a:spcAft>
                          <a:spcPts val="0"/>
                        </a:spcAft>
                      </a:pPr>
                      <a:r>
                        <a:rPr lang="en-US" sz="1400">
                          <a:effectLst/>
                        </a:rPr>
                        <a:t>10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596" marR="95596" marT="0" marB="0" anchor="ctr"/>
                </a:tc>
                <a:tc>
                  <a:txBody>
                    <a:bodyPr/>
                    <a:lstStyle/>
                    <a:p>
                      <a:pPr marL="0" marR="0" algn="ctr">
                        <a:lnSpc>
                          <a:spcPct val="107000"/>
                        </a:lnSpc>
                        <a:spcBef>
                          <a:spcPts val="0"/>
                        </a:spcBef>
                        <a:spcAft>
                          <a:spcPts val="0"/>
                        </a:spcAft>
                      </a:pPr>
                      <a:r>
                        <a:rPr lang="en-US" sz="1400">
                          <a:effectLst/>
                        </a:rPr>
                        <a:t>11</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596" marR="95596" marT="0" marB="0"/>
                </a:tc>
              </a:tr>
              <a:tr h="274320">
                <a:tc>
                  <a:txBody>
                    <a:bodyPr/>
                    <a:lstStyle/>
                    <a:p>
                      <a:pPr marL="0" marR="0" algn="ctr">
                        <a:lnSpc>
                          <a:spcPct val="107000"/>
                        </a:lnSpc>
                        <a:spcBef>
                          <a:spcPts val="0"/>
                        </a:spcBef>
                        <a:spcAft>
                          <a:spcPts val="0"/>
                        </a:spcAft>
                      </a:pPr>
                      <a:r>
                        <a:rPr lang="en-US" sz="1400" b="0" dirty="0">
                          <a:effectLst/>
                        </a:rPr>
                        <a:t>Fitter/operator training</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596" marR="95596" marT="0" marB="0" anchor="ctr"/>
                </a:tc>
                <a:tc>
                  <a:txBody>
                    <a:bodyPr/>
                    <a:lstStyle/>
                    <a:p>
                      <a:pPr marL="0" marR="0" algn="ctr">
                        <a:lnSpc>
                          <a:spcPct val="107000"/>
                        </a:lnSpc>
                        <a:spcBef>
                          <a:spcPts val="0"/>
                        </a:spcBef>
                        <a:spcAft>
                          <a:spcPts val="0"/>
                        </a:spcAft>
                      </a:pPr>
                      <a:r>
                        <a:rPr lang="en-US" sz="1400">
                          <a:effectLst/>
                        </a:rPr>
                        <a:t>9</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596" marR="95596" marT="0" marB="0" anchor="ctr"/>
                </a:tc>
                <a:tc>
                  <a:txBody>
                    <a:bodyPr/>
                    <a:lstStyle/>
                    <a:p>
                      <a:pPr marL="0" marR="0" algn="ctr">
                        <a:lnSpc>
                          <a:spcPct val="107000"/>
                        </a:lnSpc>
                        <a:spcBef>
                          <a:spcPts val="0"/>
                        </a:spcBef>
                        <a:spcAft>
                          <a:spcPts val="0"/>
                        </a:spcAft>
                      </a:pPr>
                      <a:r>
                        <a:rPr lang="en-US" sz="1400">
                          <a:effectLst/>
                        </a:rPr>
                        <a:t>10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596" marR="95596" marT="0" marB="0"/>
                </a:tc>
              </a:tr>
              <a:tr h="274320">
                <a:tc>
                  <a:txBody>
                    <a:bodyPr/>
                    <a:lstStyle/>
                    <a:p>
                      <a:pPr marL="0" marR="0" algn="ctr">
                        <a:lnSpc>
                          <a:spcPct val="107000"/>
                        </a:lnSpc>
                        <a:spcBef>
                          <a:spcPts val="0"/>
                        </a:spcBef>
                        <a:spcAft>
                          <a:spcPts val="0"/>
                        </a:spcAft>
                      </a:pPr>
                      <a:r>
                        <a:rPr lang="en-US" sz="1400" b="0" dirty="0">
                          <a:effectLst/>
                        </a:rPr>
                        <a:t>Publication of textbooks in different areas of hydrogen safety</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596" marR="95596" marT="0" marB="0" anchor="ctr"/>
                </a:tc>
                <a:tc>
                  <a:txBody>
                    <a:bodyPr/>
                    <a:lstStyle/>
                    <a:p>
                      <a:pPr marL="0" marR="0" algn="ctr">
                        <a:lnSpc>
                          <a:spcPct val="107000"/>
                        </a:lnSpc>
                        <a:spcBef>
                          <a:spcPts val="0"/>
                        </a:spcBef>
                        <a:spcAft>
                          <a:spcPts val="0"/>
                        </a:spcAft>
                      </a:pPr>
                      <a:r>
                        <a:rPr lang="en-US" sz="1400">
                          <a:effectLst/>
                        </a:rPr>
                        <a:t>9</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596" marR="95596" marT="0" marB="0" anchor="ctr"/>
                </a:tc>
                <a:tc>
                  <a:txBody>
                    <a:bodyPr/>
                    <a:lstStyle/>
                    <a:p>
                      <a:pPr marL="0" marR="0" algn="ctr">
                        <a:lnSpc>
                          <a:spcPct val="107000"/>
                        </a:lnSpc>
                        <a:spcBef>
                          <a:spcPts val="0"/>
                        </a:spcBef>
                        <a:spcAft>
                          <a:spcPts val="0"/>
                        </a:spcAft>
                      </a:pPr>
                      <a:r>
                        <a:rPr lang="en-US" sz="1400">
                          <a:effectLst/>
                        </a:rPr>
                        <a:t>10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596" marR="95596" marT="0" marB="0"/>
                </a:tc>
              </a:tr>
              <a:tr h="274320">
                <a:tc>
                  <a:txBody>
                    <a:bodyPr/>
                    <a:lstStyle/>
                    <a:p>
                      <a:pPr marL="0" marR="0" algn="ctr">
                        <a:lnSpc>
                          <a:spcPct val="107000"/>
                        </a:lnSpc>
                        <a:spcBef>
                          <a:spcPts val="0"/>
                        </a:spcBef>
                        <a:spcAft>
                          <a:spcPts val="0"/>
                        </a:spcAft>
                      </a:pPr>
                      <a:r>
                        <a:rPr lang="en-US" sz="1400" b="0" dirty="0">
                          <a:effectLst/>
                        </a:rPr>
                        <a:t>Identify better hydrogen leak rate data</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596" marR="95596" marT="0" marB="0" anchor="ctr"/>
                </a:tc>
                <a:tc>
                  <a:txBody>
                    <a:bodyPr/>
                    <a:lstStyle/>
                    <a:p>
                      <a:pPr marL="0" marR="0" algn="ctr">
                        <a:lnSpc>
                          <a:spcPct val="107000"/>
                        </a:lnSpc>
                        <a:spcBef>
                          <a:spcPts val="0"/>
                        </a:spcBef>
                        <a:spcAft>
                          <a:spcPts val="0"/>
                        </a:spcAft>
                      </a:pPr>
                      <a:r>
                        <a:rPr lang="en-US" sz="1400">
                          <a:effectLst/>
                        </a:rPr>
                        <a:t>8</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596" marR="95596" marT="0" marB="0" anchor="ctr"/>
                </a:tc>
                <a:tc>
                  <a:txBody>
                    <a:bodyPr/>
                    <a:lstStyle/>
                    <a:p>
                      <a:pPr marL="0" marR="0" algn="ctr">
                        <a:lnSpc>
                          <a:spcPct val="107000"/>
                        </a:lnSpc>
                        <a:spcBef>
                          <a:spcPts val="0"/>
                        </a:spcBef>
                        <a:spcAft>
                          <a:spcPts val="0"/>
                        </a:spcAft>
                      </a:pPr>
                      <a:r>
                        <a:rPr lang="en-US" sz="1400">
                          <a:effectLst/>
                        </a:rPr>
                        <a:t>9</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596" marR="95596" marT="0" marB="0"/>
                </a:tc>
              </a:tr>
              <a:tr h="274320">
                <a:tc>
                  <a:txBody>
                    <a:bodyPr/>
                    <a:lstStyle/>
                    <a:p>
                      <a:pPr marL="0" marR="0" algn="ctr">
                        <a:lnSpc>
                          <a:spcPct val="107000"/>
                        </a:lnSpc>
                        <a:spcBef>
                          <a:spcPts val="0"/>
                        </a:spcBef>
                        <a:spcAft>
                          <a:spcPts val="0"/>
                        </a:spcAft>
                      </a:pPr>
                      <a:r>
                        <a:rPr lang="en-US" sz="1400" b="0" dirty="0">
                          <a:effectLst/>
                        </a:rPr>
                        <a:t>Needs based on the NFPA Research Foundation Report</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596" marR="95596" marT="0" marB="0"/>
                </a:tc>
                <a:tc>
                  <a:txBody>
                    <a:bodyPr/>
                    <a:lstStyle/>
                    <a:p>
                      <a:pPr marL="0" marR="0" algn="ctr">
                        <a:lnSpc>
                          <a:spcPct val="107000"/>
                        </a:lnSpc>
                        <a:spcBef>
                          <a:spcPts val="0"/>
                        </a:spcBef>
                        <a:spcAft>
                          <a:spcPts val="0"/>
                        </a:spcAft>
                      </a:pPr>
                      <a:r>
                        <a:rPr lang="en-US" sz="1400">
                          <a:effectLst/>
                        </a:rPr>
                        <a:t>7</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596" marR="95596" marT="0" marB="0"/>
                </a:tc>
                <a:tc>
                  <a:txBody>
                    <a:bodyPr/>
                    <a:lstStyle/>
                    <a:p>
                      <a:pPr marL="0" marR="0" algn="ctr">
                        <a:lnSpc>
                          <a:spcPct val="107000"/>
                        </a:lnSpc>
                        <a:spcBef>
                          <a:spcPts val="0"/>
                        </a:spcBef>
                        <a:spcAft>
                          <a:spcPts val="0"/>
                        </a:spcAft>
                      </a:pPr>
                      <a:r>
                        <a:rPr lang="en-US" sz="1400">
                          <a:effectLst/>
                        </a:rPr>
                        <a:t>8</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596" marR="95596" marT="0" marB="0"/>
                </a:tc>
              </a:tr>
              <a:tr h="274320">
                <a:tc>
                  <a:txBody>
                    <a:bodyPr/>
                    <a:lstStyle/>
                    <a:p>
                      <a:pPr marL="0" marR="0" algn="ctr">
                        <a:lnSpc>
                          <a:spcPct val="107000"/>
                        </a:lnSpc>
                        <a:spcBef>
                          <a:spcPts val="0"/>
                        </a:spcBef>
                        <a:spcAft>
                          <a:spcPts val="0"/>
                        </a:spcAft>
                      </a:pPr>
                      <a:r>
                        <a:rPr lang="en-US" sz="1400" b="0" dirty="0">
                          <a:effectLst/>
                        </a:rPr>
                        <a:t>Establishment of European or International University of Hydrogen Safety</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596" marR="95596" marT="0" marB="0" anchor="ctr"/>
                </a:tc>
                <a:tc>
                  <a:txBody>
                    <a:bodyPr/>
                    <a:lstStyle/>
                    <a:p>
                      <a:pPr marL="0" marR="0" algn="ctr">
                        <a:lnSpc>
                          <a:spcPct val="107000"/>
                        </a:lnSpc>
                        <a:spcBef>
                          <a:spcPts val="0"/>
                        </a:spcBef>
                        <a:spcAft>
                          <a:spcPts val="0"/>
                        </a:spcAft>
                      </a:pPr>
                      <a:r>
                        <a:rPr lang="en-US" sz="1400">
                          <a:effectLst/>
                        </a:rPr>
                        <a:t>5</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596" marR="95596" marT="0" marB="0" anchor="ctr"/>
                </a:tc>
                <a:tc>
                  <a:txBody>
                    <a:bodyPr/>
                    <a:lstStyle/>
                    <a:p>
                      <a:pPr marL="0" marR="0" algn="ctr">
                        <a:lnSpc>
                          <a:spcPct val="107000"/>
                        </a:lnSpc>
                        <a:spcBef>
                          <a:spcPts val="0"/>
                        </a:spcBef>
                        <a:spcAft>
                          <a:spcPts val="0"/>
                        </a:spcAft>
                      </a:pPr>
                      <a:r>
                        <a:rPr lang="en-US" sz="1400">
                          <a:effectLst/>
                        </a:rPr>
                        <a:t>5</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596" marR="95596" marT="0" marB="0" anchor="ctr"/>
                </a:tc>
              </a:tr>
              <a:tr h="274320">
                <a:tc>
                  <a:txBody>
                    <a:bodyPr/>
                    <a:lstStyle/>
                    <a:p>
                      <a:pPr marL="0" marR="0" algn="ctr">
                        <a:lnSpc>
                          <a:spcPct val="107000"/>
                        </a:lnSpc>
                        <a:spcBef>
                          <a:spcPts val="0"/>
                        </a:spcBef>
                        <a:spcAft>
                          <a:spcPts val="0"/>
                        </a:spcAft>
                      </a:pPr>
                      <a:r>
                        <a:rPr lang="en-US" sz="1400" b="0" dirty="0">
                          <a:effectLst/>
                        </a:rPr>
                        <a:t>Identify minimum natural ventilation rates for enclosed space</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596" marR="95596" marT="0" marB="0" anchor="ctr"/>
                </a:tc>
                <a:tc>
                  <a:txBody>
                    <a:bodyPr/>
                    <a:lstStyle/>
                    <a:p>
                      <a:pPr marL="0" marR="0" algn="ctr">
                        <a:lnSpc>
                          <a:spcPct val="107000"/>
                        </a:lnSpc>
                        <a:spcBef>
                          <a:spcPts val="0"/>
                        </a:spcBef>
                        <a:spcAft>
                          <a:spcPts val="0"/>
                        </a:spcAft>
                      </a:pPr>
                      <a:r>
                        <a:rPr lang="en-US" sz="1400">
                          <a:effectLst/>
                        </a:rPr>
                        <a:t>5</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596" marR="95596" marT="0" marB="0" anchor="ctr"/>
                </a:tc>
                <a:tc>
                  <a:txBody>
                    <a:bodyPr/>
                    <a:lstStyle/>
                    <a:p>
                      <a:pPr marL="0" marR="0" algn="ctr">
                        <a:lnSpc>
                          <a:spcPct val="107000"/>
                        </a:lnSpc>
                        <a:spcBef>
                          <a:spcPts val="0"/>
                        </a:spcBef>
                        <a:spcAft>
                          <a:spcPts val="0"/>
                        </a:spcAft>
                      </a:pPr>
                      <a:r>
                        <a:rPr lang="en-US" sz="1400" dirty="0">
                          <a:effectLst/>
                        </a:rPr>
                        <a:t>5</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596" marR="95596" marT="0" marB="0" anchor="ctr"/>
                </a:tc>
              </a:tr>
              <a:tr h="274320">
                <a:tc>
                  <a:txBody>
                    <a:bodyPr/>
                    <a:lstStyle/>
                    <a:p>
                      <a:pPr marL="0" marR="0" algn="ctr">
                        <a:lnSpc>
                          <a:spcPct val="107000"/>
                        </a:lnSpc>
                        <a:spcBef>
                          <a:spcPts val="0"/>
                        </a:spcBef>
                        <a:spcAft>
                          <a:spcPts val="0"/>
                        </a:spcAft>
                      </a:pPr>
                      <a:r>
                        <a:rPr lang="en-US" sz="1400" b="0" dirty="0">
                          <a:effectLst/>
                        </a:rPr>
                        <a:t>Interaction of water spray and flame front</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596" marR="95596" marT="0" marB="0" anchor="ctr"/>
                </a:tc>
                <a:tc>
                  <a:txBody>
                    <a:bodyPr/>
                    <a:lstStyle/>
                    <a:p>
                      <a:pPr marL="0" marR="0" algn="ctr">
                        <a:lnSpc>
                          <a:spcPct val="107000"/>
                        </a:lnSpc>
                        <a:spcBef>
                          <a:spcPts val="0"/>
                        </a:spcBef>
                        <a:spcAft>
                          <a:spcPts val="0"/>
                        </a:spcAft>
                      </a:pPr>
                      <a:r>
                        <a:rPr lang="en-US" sz="1400">
                          <a:effectLst/>
                        </a:rPr>
                        <a:t>2</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5596" marR="95596" marT="0" marB="0" anchor="ctr"/>
                </a:tc>
                <a:tc>
                  <a:txBody>
                    <a:bodyPr/>
                    <a:lstStyle/>
                    <a:p>
                      <a:pPr marL="0" marR="0" algn="ctr">
                        <a:lnSpc>
                          <a:spcPct val="107000"/>
                        </a:lnSpc>
                        <a:spcBef>
                          <a:spcPts val="0"/>
                        </a:spcBef>
                        <a:spcAft>
                          <a:spcPts val="0"/>
                        </a:spcAft>
                      </a:pPr>
                      <a:r>
                        <a:rPr lang="en-US" sz="1400" dirty="0">
                          <a:effectLst/>
                        </a:rPr>
                        <a:t>2</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596" marR="95596" marT="0" marB="0" anchor="ctr"/>
                </a:tc>
              </a:tr>
            </a:tbl>
          </a:graphicData>
        </a:graphic>
      </p:graphicFrame>
    </p:spTree>
    <p:extLst>
      <p:ext uri="{BB962C8B-B14F-4D97-AF65-F5344CB8AC3E}">
        <p14:creationId xmlns:p14="http://schemas.microsoft.com/office/powerpoint/2010/main" xmlns="" val="58936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Materials Compatibility/Sensors</a:t>
            </a:r>
            <a:endParaRPr lang="en-US" dirty="0"/>
          </a:p>
        </p:txBody>
      </p:sp>
      <p:graphicFrame>
        <p:nvGraphicFramePr>
          <p:cNvPr id="4" name="Content Placeholder 3"/>
          <p:cNvGraphicFramePr>
            <a:graphicFrameLocks noGrp="1"/>
          </p:cNvGraphicFramePr>
          <p:nvPr>
            <p:ph idx="1"/>
          </p:nvPr>
        </p:nvGraphicFramePr>
        <p:xfrm>
          <a:off x="847725" y="949325"/>
          <a:ext cx="7448550" cy="4038156"/>
        </p:xfrm>
        <a:graphic>
          <a:graphicData uri="http://schemas.openxmlformats.org/drawingml/2006/table">
            <a:tbl>
              <a:tblPr firstRow="1" firstCol="1" bandRow="1">
                <a:tableStyleId>{1E171933-4619-4E11-9A3F-F7608DF75F80}</a:tableStyleId>
              </a:tblPr>
              <a:tblGrid>
                <a:gridCol w="4933950"/>
                <a:gridCol w="1371600"/>
                <a:gridCol w="1143000"/>
              </a:tblGrid>
              <a:tr h="274320">
                <a:tc>
                  <a:txBody>
                    <a:bodyPr/>
                    <a:lstStyle/>
                    <a:p>
                      <a:pPr marL="0" marR="0" algn="ctr">
                        <a:lnSpc>
                          <a:spcPct val="107000"/>
                        </a:lnSpc>
                        <a:spcBef>
                          <a:spcPts val="0"/>
                        </a:spcBef>
                        <a:spcAft>
                          <a:spcPts val="0"/>
                        </a:spcAft>
                      </a:pPr>
                      <a:r>
                        <a:rPr lang="en-US" sz="1600" dirty="0">
                          <a:effectLst/>
                        </a:rPr>
                        <a:t>Topic</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3600" marR="93600" marT="0" marB="0" anchor="ctr"/>
                </a:tc>
                <a:tc>
                  <a:txBody>
                    <a:bodyPr/>
                    <a:lstStyle/>
                    <a:p>
                      <a:pPr marL="0" marR="0" algn="ctr">
                        <a:lnSpc>
                          <a:spcPct val="107000"/>
                        </a:lnSpc>
                        <a:spcBef>
                          <a:spcPts val="0"/>
                        </a:spcBef>
                        <a:spcAft>
                          <a:spcPts val="0"/>
                        </a:spcAft>
                      </a:pPr>
                      <a:r>
                        <a:rPr lang="en-US" sz="1600" dirty="0">
                          <a:effectLst/>
                        </a:rPr>
                        <a:t>Number of Votes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3600" marR="93600" marT="0" marB="0" anchor="ctr"/>
                </a:tc>
                <a:tc>
                  <a:txBody>
                    <a:bodyPr/>
                    <a:lstStyle/>
                    <a:p>
                      <a:pPr marL="0" marR="0" algn="ctr">
                        <a:lnSpc>
                          <a:spcPct val="107000"/>
                        </a:lnSpc>
                        <a:spcBef>
                          <a:spcPts val="0"/>
                        </a:spcBef>
                        <a:spcAft>
                          <a:spcPts val="0"/>
                        </a:spcAft>
                      </a:pPr>
                      <a:r>
                        <a:rPr lang="en-US" sz="1600" dirty="0">
                          <a:effectLst/>
                        </a:rPr>
                        <a:t>% of Votes Received</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3600" marR="93600" marT="0" marB="0"/>
                </a:tc>
              </a:tr>
              <a:tr h="274320">
                <a:tc>
                  <a:txBody>
                    <a:bodyPr/>
                    <a:lstStyle/>
                    <a:p>
                      <a:pPr marL="0" marR="0" algn="ctr">
                        <a:lnSpc>
                          <a:spcPct val="107000"/>
                        </a:lnSpc>
                        <a:spcBef>
                          <a:spcPts val="0"/>
                        </a:spcBef>
                        <a:spcAft>
                          <a:spcPts val="0"/>
                        </a:spcAft>
                      </a:pPr>
                      <a:r>
                        <a:rPr lang="en-US" sz="1400" b="0" dirty="0">
                          <a:effectLst/>
                        </a:rPr>
                        <a:t>Reliability testing and validation of sensors for specific applications</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3600" marR="93600" marT="0" marB="0" anchor="ctr"/>
                </a:tc>
                <a:tc>
                  <a:txBody>
                    <a:bodyPr/>
                    <a:lstStyle/>
                    <a:p>
                      <a:pPr marL="0" marR="0" algn="ctr">
                        <a:lnSpc>
                          <a:spcPct val="107000"/>
                        </a:lnSpc>
                        <a:spcBef>
                          <a:spcPts val="0"/>
                        </a:spcBef>
                        <a:spcAft>
                          <a:spcPts val="0"/>
                        </a:spcAft>
                      </a:pPr>
                      <a:r>
                        <a:rPr lang="en-US" sz="1400">
                          <a:effectLst/>
                        </a:rPr>
                        <a:t>17</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3600" marR="93600" marT="0" marB="0" anchor="ctr"/>
                </a:tc>
                <a:tc>
                  <a:txBody>
                    <a:bodyPr/>
                    <a:lstStyle/>
                    <a:p>
                      <a:pPr marL="0" marR="0" algn="ctr">
                        <a:lnSpc>
                          <a:spcPct val="107000"/>
                        </a:lnSpc>
                        <a:spcBef>
                          <a:spcPts val="0"/>
                        </a:spcBef>
                        <a:spcAft>
                          <a:spcPts val="0"/>
                        </a:spcAft>
                      </a:pPr>
                      <a:r>
                        <a:rPr lang="en-US" sz="1400">
                          <a:effectLst/>
                        </a:rPr>
                        <a:t>22</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3600" marR="93600" marT="0" marB="0" anchor="ctr"/>
                </a:tc>
              </a:tr>
              <a:tr h="274320">
                <a:tc>
                  <a:txBody>
                    <a:bodyPr/>
                    <a:lstStyle/>
                    <a:p>
                      <a:pPr marL="0" marR="0" algn="ctr">
                        <a:lnSpc>
                          <a:spcPct val="107000"/>
                        </a:lnSpc>
                        <a:spcBef>
                          <a:spcPts val="0"/>
                        </a:spcBef>
                        <a:spcAft>
                          <a:spcPts val="0"/>
                        </a:spcAft>
                      </a:pPr>
                      <a:r>
                        <a:rPr lang="en-US" sz="1400" b="0" dirty="0">
                          <a:effectLst/>
                        </a:rPr>
                        <a:t>Sensor placement to maximize effectiveness in specific applications</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3600" marR="93600" marT="0" marB="0" anchor="ctr"/>
                </a:tc>
                <a:tc>
                  <a:txBody>
                    <a:bodyPr/>
                    <a:lstStyle/>
                    <a:p>
                      <a:pPr marL="0" marR="0" algn="ctr">
                        <a:lnSpc>
                          <a:spcPct val="107000"/>
                        </a:lnSpc>
                        <a:spcBef>
                          <a:spcPts val="0"/>
                        </a:spcBef>
                        <a:spcAft>
                          <a:spcPts val="0"/>
                        </a:spcAft>
                      </a:pPr>
                      <a:r>
                        <a:rPr lang="en-US" sz="1400">
                          <a:effectLst/>
                        </a:rPr>
                        <a:t>16</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3600" marR="93600" marT="0" marB="0" anchor="ctr"/>
                </a:tc>
                <a:tc>
                  <a:txBody>
                    <a:bodyPr/>
                    <a:lstStyle/>
                    <a:p>
                      <a:pPr marL="0" marR="0" algn="ctr">
                        <a:lnSpc>
                          <a:spcPct val="107000"/>
                        </a:lnSpc>
                        <a:spcBef>
                          <a:spcPts val="0"/>
                        </a:spcBef>
                        <a:spcAft>
                          <a:spcPts val="0"/>
                        </a:spcAft>
                      </a:pPr>
                      <a:r>
                        <a:rPr lang="en-US" sz="1400">
                          <a:effectLst/>
                        </a:rPr>
                        <a:t>21</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3600" marR="93600" marT="0" marB="0" anchor="ctr"/>
                </a:tc>
              </a:tr>
              <a:tr h="274320">
                <a:tc>
                  <a:txBody>
                    <a:bodyPr/>
                    <a:lstStyle/>
                    <a:p>
                      <a:pPr marL="0" marR="0" algn="ctr">
                        <a:lnSpc>
                          <a:spcPct val="107000"/>
                        </a:lnSpc>
                        <a:spcBef>
                          <a:spcPts val="0"/>
                        </a:spcBef>
                        <a:spcAft>
                          <a:spcPts val="0"/>
                        </a:spcAft>
                      </a:pPr>
                      <a:r>
                        <a:rPr lang="en-US" sz="1400" b="0" dirty="0">
                          <a:effectLst/>
                        </a:rPr>
                        <a:t>Hydrogen – metals interaction studies need to be expanded to further alloys of interest, and fundamental research is still needed to understand the role of all parameters</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3600" marR="93600" marT="0" marB="0" anchor="ctr"/>
                </a:tc>
                <a:tc>
                  <a:txBody>
                    <a:bodyPr/>
                    <a:lstStyle/>
                    <a:p>
                      <a:pPr marL="0" marR="0" algn="ctr">
                        <a:lnSpc>
                          <a:spcPct val="107000"/>
                        </a:lnSpc>
                        <a:spcBef>
                          <a:spcPts val="0"/>
                        </a:spcBef>
                        <a:spcAft>
                          <a:spcPts val="0"/>
                        </a:spcAft>
                      </a:pPr>
                      <a:r>
                        <a:rPr lang="en-US" sz="1400">
                          <a:effectLst/>
                        </a:rPr>
                        <a:t>12</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3600" marR="93600" marT="0" marB="0" anchor="ctr"/>
                </a:tc>
                <a:tc>
                  <a:txBody>
                    <a:bodyPr/>
                    <a:lstStyle/>
                    <a:p>
                      <a:pPr marL="0" marR="0" algn="ctr">
                        <a:lnSpc>
                          <a:spcPct val="107000"/>
                        </a:lnSpc>
                        <a:spcBef>
                          <a:spcPts val="0"/>
                        </a:spcBef>
                        <a:spcAft>
                          <a:spcPts val="0"/>
                        </a:spcAft>
                      </a:pPr>
                      <a:r>
                        <a:rPr lang="en-US" sz="1400">
                          <a:effectLst/>
                        </a:rPr>
                        <a:t>15</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3600" marR="93600" marT="0" marB="0" anchor="ctr"/>
                </a:tc>
              </a:tr>
              <a:tr h="274320">
                <a:tc>
                  <a:txBody>
                    <a:bodyPr/>
                    <a:lstStyle/>
                    <a:p>
                      <a:pPr marL="0" marR="0" algn="ctr">
                        <a:lnSpc>
                          <a:spcPct val="107000"/>
                        </a:lnSpc>
                        <a:spcBef>
                          <a:spcPts val="0"/>
                        </a:spcBef>
                        <a:spcAft>
                          <a:spcPts val="0"/>
                        </a:spcAft>
                      </a:pPr>
                      <a:r>
                        <a:rPr lang="en-US" sz="1400" b="0" dirty="0">
                          <a:effectLst/>
                        </a:rPr>
                        <a:t>Complex and overbearing code requirements/limited international harmonization</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3600" marR="93600" marT="0" marB="0" anchor="ctr"/>
                </a:tc>
                <a:tc>
                  <a:txBody>
                    <a:bodyPr/>
                    <a:lstStyle/>
                    <a:p>
                      <a:pPr marL="0" marR="0" algn="ctr">
                        <a:lnSpc>
                          <a:spcPct val="107000"/>
                        </a:lnSpc>
                        <a:spcBef>
                          <a:spcPts val="0"/>
                        </a:spcBef>
                        <a:spcAft>
                          <a:spcPts val="0"/>
                        </a:spcAft>
                      </a:pPr>
                      <a:r>
                        <a:rPr lang="en-US" sz="1400">
                          <a:effectLst/>
                        </a:rPr>
                        <a:t>11</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3600" marR="93600" marT="0" marB="0" anchor="ctr"/>
                </a:tc>
                <a:tc>
                  <a:txBody>
                    <a:bodyPr/>
                    <a:lstStyle/>
                    <a:p>
                      <a:pPr marL="0" marR="0" algn="ctr">
                        <a:lnSpc>
                          <a:spcPct val="107000"/>
                        </a:lnSpc>
                        <a:spcBef>
                          <a:spcPts val="0"/>
                        </a:spcBef>
                        <a:spcAft>
                          <a:spcPts val="0"/>
                        </a:spcAft>
                      </a:pPr>
                      <a:r>
                        <a:rPr lang="en-US" sz="1400">
                          <a:effectLst/>
                        </a:rPr>
                        <a:t>14</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3600" marR="93600" marT="0" marB="0" anchor="ctr"/>
                </a:tc>
              </a:tr>
              <a:tr h="274320">
                <a:tc>
                  <a:txBody>
                    <a:bodyPr/>
                    <a:lstStyle/>
                    <a:p>
                      <a:pPr marL="0" marR="0" algn="ctr">
                        <a:lnSpc>
                          <a:spcPct val="107000"/>
                        </a:lnSpc>
                        <a:spcBef>
                          <a:spcPts val="0"/>
                        </a:spcBef>
                        <a:spcAft>
                          <a:spcPts val="0"/>
                        </a:spcAft>
                      </a:pPr>
                      <a:r>
                        <a:rPr lang="en-US" sz="1400" b="0" dirty="0">
                          <a:effectLst/>
                        </a:rPr>
                        <a:t>Improve understanding of embrittlement of hydrogen service candidate materials (metallic, non-metallic)</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3600" marR="93600" marT="0" marB="0" anchor="ctr"/>
                </a:tc>
                <a:tc>
                  <a:txBody>
                    <a:bodyPr/>
                    <a:lstStyle/>
                    <a:p>
                      <a:pPr marL="0" marR="0" algn="ctr">
                        <a:lnSpc>
                          <a:spcPct val="107000"/>
                        </a:lnSpc>
                        <a:spcBef>
                          <a:spcPts val="0"/>
                        </a:spcBef>
                        <a:spcAft>
                          <a:spcPts val="0"/>
                        </a:spcAft>
                      </a:pPr>
                      <a:r>
                        <a:rPr lang="en-US" sz="1400" dirty="0">
                          <a:effectLst/>
                        </a:rPr>
                        <a:t>9</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3600" marR="93600" marT="0" marB="0" anchor="ctr"/>
                </a:tc>
                <a:tc>
                  <a:txBody>
                    <a:bodyPr/>
                    <a:lstStyle/>
                    <a:p>
                      <a:pPr marL="0" marR="0" algn="ctr">
                        <a:lnSpc>
                          <a:spcPct val="107000"/>
                        </a:lnSpc>
                        <a:spcBef>
                          <a:spcPts val="0"/>
                        </a:spcBef>
                        <a:spcAft>
                          <a:spcPts val="0"/>
                        </a:spcAft>
                      </a:pPr>
                      <a:r>
                        <a:rPr lang="en-US" sz="1400">
                          <a:effectLst/>
                        </a:rPr>
                        <a:t>12</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3600" marR="93600" marT="0" marB="0" anchor="ctr"/>
                </a:tc>
              </a:tr>
              <a:tr h="274320">
                <a:tc>
                  <a:txBody>
                    <a:bodyPr/>
                    <a:lstStyle/>
                    <a:p>
                      <a:pPr marL="0" marR="0" algn="ctr">
                        <a:lnSpc>
                          <a:spcPct val="107000"/>
                        </a:lnSpc>
                        <a:spcBef>
                          <a:spcPts val="0"/>
                        </a:spcBef>
                        <a:spcAft>
                          <a:spcPts val="0"/>
                        </a:spcAft>
                      </a:pPr>
                      <a:r>
                        <a:rPr lang="en-US" sz="1400" b="0">
                          <a:effectLst/>
                        </a:rPr>
                        <a:t>Degradation modeling</a:t>
                      </a:r>
                      <a:endParaRPr lang="en-US"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93600" marR="93600" marT="0" marB="0" anchor="ctr"/>
                </a:tc>
                <a:tc>
                  <a:txBody>
                    <a:bodyPr/>
                    <a:lstStyle/>
                    <a:p>
                      <a:pPr marL="0" marR="0" algn="ctr">
                        <a:lnSpc>
                          <a:spcPct val="107000"/>
                        </a:lnSpc>
                        <a:spcBef>
                          <a:spcPts val="0"/>
                        </a:spcBef>
                        <a:spcAft>
                          <a:spcPts val="0"/>
                        </a:spcAft>
                      </a:pPr>
                      <a:r>
                        <a:rPr lang="en-US" sz="1400" dirty="0">
                          <a:effectLst/>
                        </a:rPr>
                        <a:t>8</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3600" marR="93600" marT="0" marB="0" anchor="ctr"/>
                </a:tc>
                <a:tc>
                  <a:txBody>
                    <a:bodyPr/>
                    <a:lstStyle/>
                    <a:p>
                      <a:pPr marL="0" marR="0" algn="ctr">
                        <a:lnSpc>
                          <a:spcPct val="107000"/>
                        </a:lnSpc>
                        <a:spcBef>
                          <a:spcPts val="0"/>
                        </a:spcBef>
                        <a:spcAft>
                          <a:spcPts val="0"/>
                        </a:spcAft>
                      </a:pPr>
                      <a:r>
                        <a:rPr lang="en-US" sz="1400">
                          <a:effectLst/>
                        </a:rPr>
                        <a:t>10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3600" marR="93600" marT="0" marB="0" anchor="ctr"/>
                </a:tc>
              </a:tr>
              <a:tr h="274320">
                <a:tc>
                  <a:txBody>
                    <a:bodyPr/>
                    <a:lstStyle/>
                    <a:p>
                      <a:pPr marL="0" marR="0" algn="ctr">
                        <a:lnSpc>
                          <a:spcPct val="107000"/>
                        </a:lnSpc>
                        <a:spcBef>
                          <a:spcPts val="0"/>
                        </a:spcBef>
                        <a:spcAft>
                          <a:spcPts val="0"/>
                        </a:spcAft>
                      </a:pPr>
                      <a:r>
                        <a:rPr lang="en-US" sz="1400" b="0">
                          <a:effectLst/>
                        </a:rPr>
                        <a:t>Reduce sensor cost and identify common performance metrics for cross-cutting applications</a:t>
                      </a:r>
                      <a:endParaRPr lang="en-US"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93600" marR="93600" marT="0" marB="0" anchor="ctr"/>
                </a:tc>
                <a:tc>
                  <a:txBody>
                    <a:bodyPr/>
                    <a:lstStyle/>
                    <a:p>
                      <a:pPr marL="0" marR="0" algn="ctr">
                        <a:lnSpc>
                          <a:spcPct val="107000"/>
                        </a:lnSpc>
                        <a:spcBef>
                          <a:spcPts val="0"/>
                        </a:spcBef>
                        <a:spcAft>
                          <a:spcPts val="0"/>
                        </a:spcAft>
                      </a:pPr>
                      <a:r>
                        <a:rPr lang="en-US" sz="1400" dirty="0">
                          <a:effectLst/>
                        </a:rPr>
                        <a:t>5</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3600" marR="93600" marT="0" marB="0" anchor="ctr"/>
                </a:tc>
                <a:tc>
                  <a:txBody>
                    <a:bodyPr/>
                    <a:lstStyle/>
                    <a:p>
                      <a:pPr marL="0" marR="0" algn="ctr">
                        <a:lnSpc>
                          <a:spcPct val="107000"/>
                        </a:lnSpc>
                        <a:spcBef>
                          <a:spcPts val="0"/>
                        </a:spcBef>
                        <a:spcAft>
                          <a:spcPts val="0"/>
                        </a:spcAft>
                      </a:pPr>
                      <a:r>
                        <a:rPr lang="en-US" sz="1400" dirty="0">
                          <a:effectLst/>
                        </a:rPr>
                        <a:t>6</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3600" marR="93600" marT="0" marB="0" anchor="ctr"/>
                </a:tc>
              </a:tr>
              <a:tr h="274320">
                <a:tc>
                  <a:txBody>
                    <a:bodyPr/>
                    <a:lstStyle/>
                    <a:p>
                      <a:pPr marL="0" marR="0" algn="ctr">
                        <a:lnSpc>
                          <a:spcPct val="107000"/>
                        </a:lnSpc>
                        <a:spcBef>
                          <a:spcPts val="0"/>
                        </a:spcBef>
                        <a:spcAft>
                          <a:spcPts val="0"/>
                        </a:spcAft>
                      </a:pPr>
                      <a:r>
                        <a:rPr lang="en-US" sz="1400" b="0" dirty="0">
                          <a:effectLst/>
                        </a:rPr>
                        <a:t>Introduce testing of sensors for high concentration releases</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3600" marR="93600" marT="0" marB="0" anchor="ctr"/>
                </a:tc>
                <a:tc>
                  <a:txBody>
                    <a:bodyPr/>
                    <a:lstStyle/>
                    <a:p>
                      <a:pPr marL="0" marR="0" algn="ctr">
                        <a:lnSpc>
                          <a:spcPct val="107000"/>
                        </a:lnSpc>
                        <a:spcBef>
                          <a:spcPts val="0"/>
                        </a:spcBef>
                        <a:spcAft>
                          <a:spcPts val="0"/>
                        </a:spcAft>
                      </a:pPr>
                      <a:r>
                        <a:rPr lang="en-US" sz="1400">
                          <a:effectLst/>
                        </a:rPr>
                        <a:t>0</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93600" marR="93600" marT="0" marB="0" anchor="ctr"/>
                </a:tc>
                <a:tc>
                  <a:txBody>
                    <a:bodyPr/>
                    <a:lstStyle/>
                    <a:p>
                      <a:pPr marL="0" marR="0" algn="ctr">
                        <a:lnSpc>
                          <a:spcPct val="107000"/>
                        </a:lnSpc>
                        <a:spcBef>
                          <a:spcPts val="0"/>
                        </a:spcBef>
                        <a:spcAft>
                          <a:spcPts val="0"/>
                        </a:spcAft>
                      </a:pPr>
                      <a:r>
                        <a:rPr lang="en-US" sz="1400" dirty="0">
                          <a:effectLst/>
                        </a:rPr>
                        <a:t>0</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3600" marR="93600" marT="0" marB="0" anchor="ctr"/>
                </a:tc>
              </a:tr>
            </a:tbl>
          </a:graphicData>
        </a:graphic>
      </p:graphicFrame>
    </p:spTree>
    <p:extLst>
      <p:ext uri="{BB962C8B-B14F-4D97-AF65-F5344CB8AC3E}">
        <p14:creationId xmlns:p14="http://schemas.microsoft.com/office/powerpoint/2010/main" xmlns="" val="2191098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Applications</a:t>
            </a:r>
            <a:endParaRPr lang="en-US" dirty="0"/>
          </a:p>
        </p:txBody>
      </p:sp>
      <p:graphicFrame>
        <p:nvGraphicFramePr>
          <p:cNvPr id="4" name="Content Placeholder 3"/>
          <p:cNvGraphicFramePr>
            <a:graphicFrameLocks noGrp="1"/>
          </p:cNvGraphicFramePr>
          <p:nvPr>
            <p:ph idx="1"/>
          </p:nvPr>
        </p:nvGraphicFramePr>
        <p:xfrm>
          <a:off x="1495425" y="1600200"/>
          <a:ext cx="6153150" cy="1619123"/>
        </p:xfrm>
        <a:graphic>
          <a:graphicData uri="http://schemas.openxmlformats.org/drawingml/2006/table">
            <a:tbl>
              <a:tblPr firstRow="1" firstCol="1" bandRow="1">
                <a:tableStyleId>{1E171933-4619-4E11-9A3F-F7608DF75F80}</a:tableStyleId>
              </a:tblPr>
              <a:tblGrid>
                <a:gridCol w="3105150"/>
                <a:gridCol w="1219200"/>
                <a:gridCol w="1828800"/>
              </a:tblGrid>
              <a:tr h="274320">
                <a:tc>
                  <a:txBody>
                    <a:bodyPr/>
                    <a:lstStyle/>
                    <a:p>
                      <a:pPr marL="0" marR="0" algn="ctr">
                        <a:lnSpc>
                          <a:spcPct val="107000"/>
                        </a:lnSpc>
                        <a:spcBef>
                          <a:spcPts val="0"/>
                        </a:spcBef>
                        <a:spcAft>
                          <a:spcPts val="0"/>
                        </a:spcAft>
                      </a:pPr>
                      <a:r>
                        <a:rPr lang="en-US" sz="1600" dirty="0">
                          <a:effectLst/>
                        </a:rPr>
                        <a:t>Topic</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4511" marR="104511" marT="0" marB="0" anchor="ctr"/>
                </a:tc>
                <a:tc>
                  <a:txBody>
                    <a:bodyPr/>
                    <a:lstStyle/>
                    <a:p>
                      <a:pPr marL="0" marR="0" algn="ctr">
                        <a:lnSpc>
                          <a:spcPct val="107000"/>
                        </a:lnSpc>
                        <a:spcBef>
                          <a:spcPts val="0"/>
                        </a:spcBef>
                        <a:spcAft>
                          <a:spcPts val="0"/>
                        </a:spcAft>
                      </a:pPr>
                      <a:r>
                        <a:rPr lang="en-US" sz="1600" dirty="0">
                          <a:effectLst/>
                        </a:rPr>
                        <a:t>Number of Votes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4511" marR="104511" marT="0" marB="0" anchor="ctr"/>
                </a:tc>
                <a:tc>
                  <a:txBody>
                    <a:bodyPr/>
                    <a:lstStyle/>
                    <a:p>
                      <a:pPr marL="0" marR="0" algn="ctr">
                        <a:lnSpc>
                          <a:spcPct val="107000"/>
                        </a:lnSpc>
                        <a:spcBef>
                          <a:spcPts val="0"/>
                        </a:spcBef>
                        <a:spcAft>
                          <a:spcPts val="0"/>
                        </a:spcAft>
                      </a:pPr>
                      <a:r>
                        <a:rPr lang="en-US" sz="1600">
                          <a:effectLst/>
                        </a:rPr>
                        <a:t>% of Votes Received</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104511" marR="104511" marT="0" marB="0"/>
                </a:tc>
              </a:tr>
              <a:tr h="274320">
                <a:tc>
                  <a:txBody>
                    <a:bodyPr/>
                    <a:lstStyle/>
                    <a:p>
                      <a:pPr marL="0" marR="0" algn="ctr">
                        <a:lnSpc>
                          <a:spcPct val="107000"/>
                        </a:lnSpc>
                        <a:spcBef>
                          <a:spcPts val="0"/>
                        </a:spcBef>
                        <a:spcAft>
                          <a:spcPts val="0"/>
                        </a:spcAft>
                      </a:pPr>
                      <a:r>
                        <a:rPr lang="en-US" sz="1400" b="0" dirty="0">
                          <a:effectLst/>
                        </a:rPr>
                        <a:t>Vehicle tank protection</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4511" marR="104511" marT="0" marB="0" anchor="ctr"/>
                </a:tc>
                <a:tc>
                  <a:txBody>
                    <a:bodyPr/>
                    <a:lstStyle/>
                    <a:p>
                      <a:pPr marL="0" marR="0" algn="ctr">
                        <a:lnSpc>
                          <a:spcPct val="107000"/>
                        </a:lnSpc>
                        <a:spcBef>
                          <a:spcPts val="0"/>
                        </a:spcBef>
                        <a:spcAft>
                          <a:spcPts val="0"/>
                        </a:spcAft>
                      </a:pPr>
                      <a:r>
                        <a:rPr lang="en-US" sz="1400" b="0" dirty="0">
                          <a:effectLst/>
                        </a:rPr>
                        <a:t>12</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4511" marR="104511" marT="0" marB="0" anchor="ctr"/>
                </a:tc>
                <a:tc>
                  <a:txBody>
                    <a:bodyPr/>
                    <a:lstStyle/>
                    <a:p>
                      <a:pPr marL="0" marR="0" algn="ctr">
                        <a:lnSpc>
                          <a:spcPct val="107000"/>
                        </a:lnSpc>
                        <a:spcBef>
                          <a:spcPts val="0"/>
                        </a:spcBef>
                        <a:spcAft>
                          <a:spcPts val="0"/>
                        </a:spcAft>
                      </a:pPr>
                      <a:r>
                        <a:rPr lang="en-US" sz="1400" b="0" dirty="0">
                          <a:effectLst/>
                        </a:rPr>
                        <a:t>50</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4511" marR="104511" marT="0" marB="0" anchor="ctr"/>
                </a:tc>
              </a:tr>
              <a:tr h="274320">
                <a:tc>
                  <a:txBody>
                    <a:bodyPr/>
                    <a:lstStyle/>
                    <a:p>
                      <a:pPr marL="0" marR="0" algn="ctr">
                        <a:lnSpc>
                          <a:spcPct val="107000"/>
                        </a:lnSpc>
                        <a:spcBef>
                          <a:spcPts val="0"/>
                        </a:spcBef>
                        <a:spcAft>
                          <a:spcPts val="0"/>
                        </a:spcAft>
                      </a:pPr>
                      <a:r>
                        <a:rPr lang="en-US" sz="1400" b="0" dirty="0">
                          <a:effectLst/>
                        </a:rPr>
                        <a:t>Gas turbines</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4511" marR="104511" marT="0" marB="0" anchor="ctr"/>
                </a:tc>
                <a:tc>
                  <a:txBody>
                    <a:bodyPr/>
                    <a:lstStyle/>
                    <a:p>
                      <a:pPr marL="0" marR="0" algn="ctr">
                        <a:lnSpc>
                          <a:spcPct val="107000"/>
                        </a:lnSpc>
                        <a:spcBef>
                          <a:spcPts val="0"/>
                        </a:spcBef>
                        <a:spcAft>
                          <a:spcPts val="0"/>
                        </a:spcAft>
                      </a:pPr>
                      <a:r>
                        <a:rPr lang="en-US" sz="1400" b="0">
                          <a:effectLst/>
                        </a:rPr>
                        <a:t>5</a:t>
                      </a:r>
                      <a:endParaRPr lang="en-US"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104511" marR="104511" marT="0" marB="0" anchor="ctr"/>
                </a:tc>
                <a:tc>
                  <a:txBody>
                    <a:bodyPr/>
                    <a:lstStyle/>
                    <a:p>
                      <a:pPr marL="0" marR="0" algn="ctr">
                        <a:lnSpc>
                          <a:spcPct val="107000"/>
                        </a:lnSpc>
                        <a:spcBef>
                          <a:spcPts val="0"/>
                        </a:spcBef>
                        <a:spcAft>
                          <a:spcPts val="0"/>
                        </a:spcAft>
                      </a:pPr>
                      <a:r>
                        <a:rPr lang="en-US" sz="1400" b="0" dirty="0">
                          <a:effectLst/>
                        </a:rPr>
                        <a:t>21</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4511" marR="104511" marT="0" marB="0" anchor="ctr"/>
                </a:tc>
              </a:tr>
              <a:tr h="274320">
                <a:tc>
                  <a:txBody>
                    <a:bodyPr/>
                    <a:lstStyle/>
                    <a:p>
                      <a:pPr marL="0" marR="0" algn="ctr">
                        <a:lnSpc>
                          <a:spcPct val="107000"/>
                        </a:lnSpc>
                        <a:spcBef>
                          <a:spcPts val="0"/>
                        </a:spcBef>
                        <a:spcAft>
                          <a:spcPts val="0"/>
                        </a:spcAft>
                      </a:pPr>
                      <a:r>
                        <a:rPr lang="en-US" sz="1400" b="0" dirty="0">
                          <a:effectLst/>
                        </a:rPr>
                        <a:t>Power-to-gas</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4511" marR="104511" marT="0" marB="0" anchor="ctr"/>
                </a:tc>
                <a:tc>
                  <a:txBody>
                    <a:bodyPr/>
                    <a:lstStyle/>
                    <a:p>
                      <a:pPr marL="0" marR="0" algn="ctr">
                        <a:lnSpc>
                          <a:spcPct val="107000"/>
                        </a:lnSpc>
                        <a:spcBef>
                          <a:spcPts val="0"/>
                        </a:spcBef>
                        <a:spcAft>
                          <a:spcPts val="0"/>
                        </a:spcAft>
                      </a:pPr>
                      <a:r>
                        <a:rPr lang="en-US" sz="1400" b="0">
                          <a:effectLst/>
                        </a:rPr>
                        <a:t>4</a:t>
                      </a:r>
                      <a:endParaRPr lang="en-US" sz="1400" b="0">
                        <a:effectLst/>
                        <a:latin typeface="Calibri" panose="020F0502020204030204" pitchFamily="34" charset="0"/>
                        <a:ea typeface="Times New Roman" panose="02020603050405020304" pitchFamily="18" charset="0"/>
                        <a:cs typeface="Times New Roman" panose="02020603050405020304" pitchFamily="18" charset="0"/>
                      </a:endParaRPr>
                    </a:p>
                  </a:txBody>
                  <a:tcPr marL="104511" marR="104511" marT="0" marB="0" anchor="ctr"/>
                </a:tc>
                <a:tc>
                  <a:txBody>
                    <a:bodyPr/>
                    <a:lstStyle/>
                    <a:p>
                      <a:pPr marL="0" marR="0" algn="ctr">
                        <a:lnSpc>
                          <a:spcPct val="107000"/>
                        </a:lnSpc>
                        <a:spcBef>
                          <a:spcPts val="0"/>
                        </a:spcBef>
                        <a:spcAft>
                          <a:spcPts val="0"/>
                        </a:spcAft>
                      </a:pPr>
                      <a:r>
                        <a:rPr lang="en-US" sz="1400" b="0" dirty="0">
                          <a:effectLst/>
                        </a:rPr>
                        <a:t>17</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4511" marR="104511" marT="0" marB="0" anchor="ctr"/>
                </a:tc>
              </a:tr>
              <a:tr h="274320">
                <a:tc>
                  <a:txBody>
                    <a:bodyPr/>
                    <a:lstStyle/>
                    <a:p>
                      <a:pPr marL="0" marR="0" algn="ctr">
                        <a:lnSpc>
                          <a:spcPct val="107000"/>
                        </a:lnSpc>
                        <a:spcBef>
                          <a:spcPts val="0"/>
                        </a:spcBef>
                        <a:spcAft>
                          <a:spcPts val="0"/>
                        </a:spcAft>
                      </a:pPr>
                      <a:r>
                        <a:rPr lang="en-US" sz="1400" b="0" dirty="0">
                          <a:effectLst/>
                        </a:rPr>
                        <a:t>Pre-combustion systems (PCS)</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4511" marR="104511" marT="0" marB="0" anchor="ctr"/>
                </a:tc>
                <a:tc>
                  <a:txBody>
                    <a:bodyPr/>
                    <a:lstStyle/>
                    <a:p>
                      <a:pPr marL="0" marR="0" algn="ctr">
                        <a:lnSpc>
                          <a:spcPct val="107000"/>
                        </a:lnSpc>
                        <a:spcBef>
                          <a:spcPts val="0"/>
                        </a:spcBef>
                        <a:spcAft>
                          <a:spcPts val="0"/>
                        </a:spcAft>
                      </a:pPr>
                      <a:r>
                        <a:rPr lang="en-US" sz="1400" b="0" dirty="0">
                          <a:effectLst/>
                        </a:rPr>
                        <a:t>3</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4511" marR="104511" marT="0" marB="0" anchor="ctr"/>
                </a:tc>
                <a:tc>
                  <a:txBody>
                    <a:bodyPr/>
                    <a:lstStyle/>
                    <a:p>
                      <a:pPr marL="0" marR="0" algn="ctr">
                        <a:lnSpc>
                          <a:spcPct val="107000"/>
                        </a:lnSpc>
                        <a:spcBef>
                          <a:spcPts val="0"/>
                        </a:spcBef>
                        <a:spcAft>
                          <a:spcPts val="0"/>
                        </a:spcAft>
                      </a:pPr>
                      <a:r>
                        <a:rPr lang="en-US" sz="1400" b="0" dirty="0">
                          <a:effectLst/>
                        </a:rPr>
                        <a:t>13</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04511" marR="104511" marT="0" marB="0" anchor="ctr"/>
                </a:tc>
              </a:tr>
            </a:tbl>
          </a:graphicData>
        </a:graphic>
      </p:graphicFrame>
    </p:spTree>
    <p:extLst>
      <p:ext uri="{BB962C8B-B14F-4D97-AF65-F5344CB8AC3E}">
        <p14:creationId xmlns:p14="http://schemas.microsoft.com/office/powerpoint/2010/main" xmlns="" val="3750848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Research Category Prioritization</a:t>
            </a:r>
            <a:endParaRPr lang="en-US" dirty="0"/>
          </a:p>
        </p:txBody>
      </p:sp>
      <p:sp>
        <p:nvSpPr>
          <p:cNvPr id="2" name="Content Placeholder 1"/>
          <p:cNvSpPr>
            <a:spLocks noGrp="1"/>
          </p:cNvSpPr>
          <p:nvPr>
            <p:ph idx="1"/>
          </p:nvPr>
        </p:nvSpPr>
        <p:spPr>
          <a:xfrm>
            <a:off x="628650" y="1371600"/>
            <a:ext cx="7886700" cy="4131159"/>
          </a:xfrm>
        </p:spPr>
        <p:txBody>
          <a:bodyPr/>
          <a:lstStyle/>
          <a:p>
            <a:pPr marL="0" lvl="0" indent="0">
              <a:buNone/>
            </a:pPr>
            <a:r>
              <a:rPr lang="en-US" sz="2400" dirty="0" smtClean="0"/>
              <a:t>Normalized results of research category prioritization: </a:t>
            </a:r>
          </a:p>
          <a:p>
            <a:pPr lvl="1"/>
            <a:r>
              <a:rPr lang="en-US" sz="2200" dirty="0" smtClean="0"/>
              <a:t>QRA Tools ………………………………………………….	(23</a:t>
            </a:r>
            <a:r>
              <a:rPr lang="en-US" sz="2200" dirty="0"/>
              <a:t>%)</a:t>
            </a:r>
          </a:p>
          <a:p>
            <a:pPr lvl="1"/>
            <a:r>
              <a:rPr lang="en-US" sz="2200" dirty="0"/>
              <a:t>Reduced Model Tools </a:t>
            </a:r>
            <a:r>
              <a:rPr lang="en-US" sz="2200" dirty="0" smtClean="0"/>
              <a:t>……………………………….. (</a:t>
            </a:r>
            <a:r>
              <a:rPr lang="en-US" sz="2200" dirty="0"/>
              <a:t>15%)</a:t>
            </a:r>
          </a:p>
          <a:p>
            <a:pPr lvl="1"/>
            <a:r>
              <a:rPr lang="en-US" sz="2200" dirty="0"/>
              <a:t>Indoor </a:t>
            </a:r>
            <a:r>
              <a:rPr lang="en-US" sz="2200" dirty="0" smtClean="0"/>
              <a:t>………………………………………………………. (</a:t>
            </a:r>
            <a:r>
              <a:rPr lang="en-US" sz="2200" dirty="0"/>
              <a:t>13%)</a:t>
            </a:r>
          </a:p>
          <a:p>
            <a:pPr lvl="1"/>
            <a:r>
              <a:rPr lang="en-US" sz="2200" dirty="0"/>
              <a:t>Unintended Release-Liquid </a:t>
            </a:r>
            <a:r>
              <a:rPr lang="en-US" sz="2200" dirty="0" smtClean="0"/>
              <a:t>…………………….... (11</a:t>
            </a:r>
            <a:r>
              <a:rPr lang="en-US" sz="2200" dirty="0"/>
              <a:t>%)</a:t>
            </a:r>
          </a:p>
          <a:p>
            <a:pPr lvl="1"/>
            <a:r>
              <a:rPr lang="en-US" sz="2200" dirty="0"/>
              <a:t>Unintended </a:t>
            </a:r>
            <a:r>
              <a:rPr lang="en-US" sz="2200" dirty="0" smtClean="0"/>
              <a:t>Release-Gas …………………………..	(</a:t>
            </a:r>
            <a:r>
              <a:rPr lang="en-US" sz="2200" dirty="0"/>
              <a:t>8%)</a:t>
            </a:r>
          </a:p>
          <a:p>
            <a:pPr lvl="1"/>
            <a:r>
              <a:rPr lang="en-US" sz="2200" dirty="0"/>
              <a:t>Storage </a:t>
            </a:r>
            <a:r>
              <a:rPr lang="en-US" sz="2200" dirty="0" smtClean="0"/>
              <a:t>……………………………………………….……. (</a:t>
            </a:r>
            <a:r>
              <a:rPr lang="en-US" sz="2200" dirty="0"/>
              <a:t>8%)</a:t>
            </a:r>
          </a:p>
          <a:p>
            <a:pPr lvl="1"/>
            <a:r>
              <a:rPr lang="en-US" sz="2200" dirty="0"/>
              <a:t>Integration </a:t>
            </a:r>
            <a:r>
              <a:rPr lang="en-US" sz="2200" dirty="0" smtClean="0"/>
              <a:t>Platforms ………………………………..	(</a:t>
            </a:r>
            <a:r>
              <a:rPr lang="en-US" sz="2200" dirty="0"/>
              <a:t>7%)</a:t>
            </a:r>
          </a:p>
          <a:p>
            <a:pPr lvl="1"/>
            <a:r>
              <a:rPr lang="en-US" sz="2200" dirty="0"/>
              <a:t>Hydrogen Safety Training </a:t>
            </a:r>
            <a:r>
              <a:rPr lang="en-US" sz="2200" dirty="0" smtClean="0"/>
              <a:t>	…………………………. (</a:t>
            </a:r>
            <a:r>
              <a:rPr lang="en-US" sz="2200" dirty="0"/>
              <a:t>7%)</a:t>
            </a:r>
          </a:p>
          <a:p>
            <a:pPr lvl="1"/>
            <a:r>
              <a:rPr lang="en-US" sz="2200" dirty="0"/>
              <a:t>Materials </a:t>
            </a:r>
            <a:r>
              <a:rPr lang="en-US" sz="2200" dirty="0" smtClean="0"/>
              <a:t>Compatibility/Sensors ………………. (</a:t>
            </a:r>
            <a:r>
              <a:rPr lang="en-US" sz="2200" dirty="0"/>
              <a:t>7%)</a:t>
            </a:r>
          </a:p>
          <a:p>
            <a:pPr lvl="1"/>
            <a:r>
              <a:rPr lang="en-US" sz="2200" dirty="0"/>
              <a:t>Applications </a:t>
            </a:r>
            <a:r>
              <a:rPr lang="en-US" sz="2200" dirty="0" smtClean="0"/>
              <a:t>………………………………………………	(</a:t>
            </a:r>
            <a:r>
              <a:rPr lang="en-US" sz="2200" dirty="0"/>
              <a:t>2%)</a:t>
            </a:r>
          </a:p>
        </p:txBody>
      </p:sp>
    </p:spTree>
    <p:extLst>
      <p:ext uri="{BB962C8B-B14F-4D97-AF65-F5344CB8AC3E}">
        <p14:creationId xmlns:p14="http://schemas.microsoft.com/office/powerpoint/2010/main" xmlns="" val="398327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Quantitative Risk Assessment (QRA) Tools (23%)</a:t>
            </a:r>
            <a:endParaRPr lang="en-US" dirty="0"/>
          </a:p>
        </p:txBody>
      </p:sp>
      <p:sp>
        <p:nvSpPr>
          <p:cNvPr id="6" name="Content Placeholder 5"/>
          <p:cNvSpPr>
            <a:spLocks noGrp="1"/>
          </p:cNvSpPr>
          <p:nvPr>
            <p:ph idx="1"/>
          </p:nvPr>
        </p:nvSpPr>
        <p:spPr>
          <a:xfrm>
            <a:off x="304800" y="1964840"/>
            <a:ext cx="8763000" cy="3521560"/>
          </a:xfrm>
        </p:spPr>
        <p:txBody>
          <a:bodyPr>
            <a:noAutofit/>
          </a:bodyPr>
          <a:lstStyle/>
          <a:p>
            <a:pPr marL="0" indent="0">
              <a:buNone/>
            </a:pPr>
            <a:r>
              <a:rPr lang="en-US" sz="2400" b="1" dirty="0" smtClean="0"/>
              <a:t>Priority 1: User-friendly</a:t>
            </a:r>
            <a:r>
              <a:rPr lang="en-US" sz="2400" b="1" dirty="0"/>
              <a:t>, industry-focused software tools to enable risk-informed decision making (22%)</a:t>
            </a:r>
          </a:p>
          <a:p>
            <a:pPr lvl="1"/>
            <a:r>
              <a:rPr lang="en-US" sz="2200" dirty="0" smtClean="0"/>
              <a:t>Importance </a:t>
            </a:r>
            <a:r>
              <a:rPr lang="en-US" sz="2200" dirty="0"/>
              <a:t>of a strong scientific foundation and rigorous documentation to underpin QRA-based methodologies and tools intended for use by a broad range of </a:t>
            </a:r>
            <a:r>
              <a:rPr lang="en-US" sz="2200" dirty="0" smtClean="0"/>
              <a:t>users</a:t>
            </a:r>
          </a:p>
          <a:p>
            <a:pPr lvl="1"/>
            <a:r>
              <a:rPr lang="en-US" sz="2200" dirty="0" smtClean="0"/>
              <a:t>Establish </a:t>
            </a:r>
            <a:r>
              <a:rPr lang="en-US" sz="2200" dirty="0"/>
              <a:t>credibility for the tools and ensure that station design criteria adhere to all relevant safety measures and comply with acceptable risk parameters and station design codes as laid out in NFPA 2. </a:t>
            </a:r>
            <a:endParaRPr lang="en-US" sz="2200" dirty="0" smtClean="0"/>
          </a:p>
          <a:p>
            <a:pPr lvl="1"/>
            <a:r>
              <a:rPr lang="en-US" sz="2200" dirty="0" smtClean="0"/>
              <a:t>Facilitates the </a:t>
            </a:r>
            <a:r>
              <a:rPr lang="en-US" sz="2200" dirty="0"/>
              <a:t>communication of risks associated with hydrogen energy applications to key stakeholders. </a:t>
            </a:r>
          </a:p>
        </p:txBody>
      </p:sp>
    </p:spTree>
    <p:extLst>
      <p:ext uri="{BB962C8B-B14F-4D97-AF65-F5344CB8AC3E}">
        <p14:creationId xmlns:p14="http://schemas.microsoft.com/office/powerpoint/2010/main" xmlns="" val="3458977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Reduced Model Tools (15%)</a:t>
            </a:r>
            <a:endParaRPr lang="en-US" dirty="0"/>
          </a:p>
        </p:txBody>
      </p:sp>
      <p:sp>
        <p:nvSpPr>
          <p:cNvPr id="6" name="Content Placeholder 5"/>
          <p:cNvSpPr>
            <a:spLocks noGrp="1"/>
          </p:cNvSpPr>
          <p:nvPr>
            <p:ph idx="1"/>
          </p:nvPr>
        </p:nvSpPr>
        <p:spPr>
          <a:xfrm>
            <a:off x="628650" y="1660040"/>
            <a:ext cx="7886700" cy="3216760"/>
          </a:xfrm>
        </p:spPr>
        <p:txBody>
          <a:bodyPr>
            <a:noAutofit/>
          </a:bodyPr>
          <a:lstStyle/>
          <a:p>
            <a:pPr marL="0" indent="0">
              <a:buNone/>
            </a:pPr>
            <a:r>
              <a:rPr lang="en-US" sz="2400" b="1" dirty="0" smtClean="0"/>
              <a:t>Priority 1: Model </a:t>
            </a:r>
            <a:r>
              <a:rPr lang="en-US" sz="2400" b="1" dirty="0"/>
              <a:t>of barrier wall effects on flame and overpressure behavior (22%)</a:t>
            </a:r>
          </a:p>
          <a:p>
            <a:pPr lvl="1"/>
            <a:r>
              <a:rPr lang="en-US" sz="2200" dirty="0" smtClean="0"/>
              <a:t>Need </a:t>
            </a:r>
            <a:r>
              <a:rPr lang="en-US" sz="2200" dirty="0"/>
              <a:t>for a model of barrier wall effects on flame and over-pressure behavior. </a:t>
            </a:r>
            <a:endParaRPr lang="en-US" sz="2200" dirty="0" smtClean="0"/>
          </a:p>
          <a:p>
            <a:pPr lvl="1"/>
            <a:r>
              <a:rPr lang="en-US" sz="2200" dirty="0" smtClean="0"/>
              <a:t>Barriers </a:t>
            </a:r>
            <a:r>
              <a:rPr lang="en-US" sz="2200" dirty="0"/>
              <a:t>provide a simple means for reducing hazards but there is currently a lack of reduced-order evaluations of flame and overpressure wall interactions. </a:t>
            </a:r>
            <a:endParaRPr lang="en-US" sz="2200" dirty="0" smtClean="0"/>
          </a:p>
          <a:p>
            <a:pPr lvl="1"/>
            <a:r>
              <a:rPr lang="en-US" sz="2200" dirty="0" smtClean="0"/>
              <a:t>Credible </a:t>
            </a:r>
            <a:r>
              <a:rPr lang="en-US" sz="2200" dirty="0"/>
              <a:t>data and validated models are critical for QRA of this mitigation measure. </a:t>
            </a:r>
            <a:endParaRPr lang="en-US" sz="2200" dirty="0" smtClean="0"/>
          </a:p>
          <a:p>
            <a:pPr marL="0" indent="0">
              <a:buNone/>
            </a:pPr>
            <a:r>
              <a:rPr lang="en-US" sz="2200" dirty="0" smtClean="0"/>
              <a:t>. </a:t>
            </a:r>
            <a:endParaRPr lang="en-US" sz="2200" dirty="0"/>
          </a:p>
        </p:txBody>
      </p:sp>
    </p:spTree>
    <p:extLst>
      <p:ext uri="{BB962C8B-B14F-4D97-AF65-F5344CB8AC3E}">
        <p14:creationId xmlns:p14="http://schemas.microsoft.com/office/powerpoint/2010/main" xmlns="" val="29643339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Indoor (13%)</a:t>
            </a:r>
            <a:endParaRPr lang="en-US" dirty="0"/>
          </a:p>
        </p:txBody>
      </p:sp>
      <p:sp>
        <p:nvSpPr>
          <p:cNvPr id="2" name="Content Placeholder 1"/>
          <p:cNvSpPr>
            <a:spLocks noGrp="1"/>
          </p:cNvSpPr>
          <p:nvPr>
            <p:ph idx="1"/>
          </p:nvPr>
        </p:nvSpPr>
        <p:spPr>
          <a:xfrm>
            <a:off x="628650" y="1888640"/>
            <a:ext cx="7886700" cy="2530960"/>
          </a:xfrm>
        </p:spPr>
        <p:txBody>
          <a:bodyPr>
            <a:normAutofit lnSpcReduction="10000"/>
          </a:bodyPr>
          <a:lstStyle/>
          <a:p>
            <a:pPr marL="0" indent="0">
              <a:buNone/>
            </a:pPr>
            <a:r>
              <a:rPr lang="en-US" sz="2400" b="1" dirty="0" smtClean="0"/>
              <a:t>Priority 1: Behavior </a:t>
            </a:r>
            <a:r>
              <a:rPr lang="en-US" sz="2400" b="1" dirty="0"/>
              <a:t>and dispersion of cryogenic jets (24%)</a:t>
            </a:r>
          </a:p>
          <a:p>
            <a:r>
              <a:rPr lang="en-US" sz="2200" dirty="0" err="1" smtClean="0"/>
              <a:t>Cryo</a:t>
            </a:r>
            <a:r>
              <a:rPr lang="en-US" sz="2200" dirty="0" smtClean="0"/>
              <a:t>-compressed </a:t>
            </a:r>
            <a:r>
              <a:rPr lang="en-US" sz="2200" dirty="0"/>
              <a:t>storage is becoming increasingly relevant. </a:t>
            </a:r>
            <a:endParaRPr lang="en-US" sz="2200" dirty="0" smtClean="0"/>
          </a:p>
          <a:p>
            <a:r>
              <a:rPr lang="en-US" sz="2200" dirty="0" smtClean="0"/>
              <a:t>There </a:t>
            </a:r>
            <a:r>
              <a:rPr lang="en-US" sz="2200" dirty="0"/>
              <a:t>is insufficient </a:t>
            </a:r>
            <a:r>
              <a:rPr lang="en-US" sz="2200" dirty="0" smtClean="0"/>
              <a:t>understanding </a:t>
            </a:r>
            <a:r>
              <a:rPr lang="en-US" sz="2200" dirty="0"/>
              <a:t>of the behavior of cryogenic hydrogen, </a:t>
            </a:r>
            <a:endParaRPr lang="en-US" sz="2200" dirty="0" smtClean="0"/>
          </a:p>
          <a:p>
            <a:r>
              <a:rPr lang="en-US" sz="2200" dirty="0" smtClean="0"/>
              <a:t>Key impacts include </a:t>
            </a:r>
            <a:r>
              <a:rPr lang="en-US" sz="2200" dirty="0"/>
              <a:t>having better, simplified, predictions, as well as being able to understand a complex technology at an early stage. </a:t>
            </a:r>
          </a:p>
        </p:txBody>
      </p:sp>
    </p:spTree>
    <p:extLst>
      <p:ext uri="{BB962C8B-B14F-4D97-AF65-F5344CB8AC3E}">
        <p14:creationId xmlns:p14="http://schemas.microsoft.com/office/powerpoint/2010/main" xmlns="" val="42422321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Unintended Release – Liquid (11%)</a:t>
            </a:r>
            <a:endParaRPr lang="en-US" dirty="0"/>
          </a:p>
        </p:txBody>
      </p:sp>
      <p:sp>
        <p:nvSpPr>
          <p:cNvPr id="2" name="Content Placeholder 1"/>
          <p:cNvSpPr>
            <a:spLocks noGrp="1"/>
          </p:cNvSpPr>
          <p:nvPr>
            <p:ph idx="1"/>
          </p:nvPr>
        </p:nvSpPr>
        <p:spPr>
          <a:xfrm>
            <a:off x="381000" y="1752600"/>
            <a:ext cx="8382000" cy="3750160"/>
          </a:xfrm>
        </p:spPr>
        <p:txBody>
          <a:bodyPr>
            <a:normAutofit/>
          </a:bodyPr>
          <a:lstStyle/>
          <a:p>
            <a:pPr marL="0" indent="0">
              <a:buNone/>
            </a:pPr>
            <a:r>
              <a:rPr lang="en-US" sz="2400" b="1" dirty="0" smtClean="0"/>
              <a:t>Priority 1: Laboratory </a:t>
            </a:r>
            <a:r>
              <a:rPr lang="en-US" sz="2400" b="1" dirty="0"/>
              <a:t>tests for behavior of liquid hydrogen releases: pools, spreading, “ice” formation, evaporation and fires (21</a:t>
            </a:r>
            <a:r>
              <a:rPr lang="en-US" sz="2400" b="1" dirty="0" smtClean="0"/>
              <a:t>%)</a:t>
            </a:r>
          </a:p>
          <a:p>
            <a:r>
              <a:rPr lang="en-US" sz="2200" dirty="0" smtClean="0"/>
              <a:t>Liquid </a:t>
            </a:r>
            <a:r>
              <a:rPr lang="en-US" sz="2200" dirty="0"/>
              <a:t>hydrogen can pool and flow along the ground – behavior which is often required to be included in </a:t>
            </a:r>
            <a:r>
              <a:rPr lang="en-US" sz="2200" dirty="0" smtClean="0"/>
              <a:t>modeling.</a:t>
            </a:r>
          </a:p>
          <a:p>
            <a:r>
              <a:rPr lang="en-US" sz="2200" dirty="0" smtClean="0"/>
              <a:t>Modeling </a:t>
            </a:r>
            <a:r>
              <a:rPr lang="en-US" sz="2200" dirty="0"/>
              <a:t>of interactions with barrier walls and the behavior of plumes and flames, along with improved representation of the two-phase cloud and its interaction with atmospheric turbulence is necessary. </a:t>
            </a:r>
            <a:endParaRPr lang="en-US" sz="2200" dirty="0" smtClean="0"/>
          </a:p>
          <a:p>
            <a:r>
              <a:rPr lang="en-US" sz="2200" dirty="0" smtClean="0"/>
              <a:t>Appropriate </a:t>
            </a:r>
            <a:r>
              <a:rPr lang="en-US" sz="2200" dirty="0"/>
              <a:t>tests and data can inform </a:t>
            </a:r>
            <a:r>
              <a:rPr lang="en-US" sz="2200" dirty="0" smtClean="0"/>
              <a:t>models </a:t>
            </a:r>
            <a:r>
              <a:rPr lang="en-US" sz="2200" dirty="0"/>
              <a:t>and the </a:t>
            </a:r>
            <a:r>
              <a:rPr lang="en-US" sz="2200" dirty="0" smtClean="0"/>
              <a:t>needed </a:t>
            </a:r>
            <a:r>
              <a:rPr lang="en-US" sz="2200" dirty="0"/>
              <a:t>codes and standards. </a:t>
            </a:r>
            <a:endParaRPr lang="en-US" sz="2200" dirty="0" smtClean="0"/>
          </a:p>
        </p:txBody>
      </p:sp>
    </p:spTree>
    <p:extLst>
      <p:ext uri="{BB962C8B-B14F-4D97-AF65-F5344CB8AC3E}">
        <p14:creationId xmlns:p14="http://schemas.microsoft.com/office/powerpoint/2010/main" xmlns="" val="2421252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Unintended Release – Gas (8%)</a:t>
            </a:r>
            <a:endParaRPr lang="en-US" dirty="0"/>
          </a:p>
        </p:txBody>
      </p:sp>
      <p:sp>
        <p:nvSpPr>
          <p:cNvPr id="6" name="Content Placeholder 5"/>
          <p:cNvSpPr>
            <a:spLocks noGrp="1"/>
          </p:cNvSpPr>
          <p:nvPr>
            <p:ph idx="1"/>
          </p:nvPr>
        </p:nvSpPr>
        <p:spPr>
          <a:xfrm>
            <a:off x="609600" y="1676400"/>
            <a:ext cx="7886700" cy="3216759"/>
          </a:xfrm>
        </p:spPr>
        <p:txBody>
          <a:bodyPr>
            <a:noAutofit/>
          </a:bodyPr>
          <a:lstStyle/>
          <a:p>
            <a:pPr marL="0" indent="0">
              <a:buNone/>
            </a:pPr>
            <a:r>
              <a:rPr lang="en-US" sz="2400" b="1" dirty="0" smtClean="0"/>
              <a:t>Priority 1: Effect </a:t>
            </a:r>
            <a:r>
              <a:rPr lang="en-US" sz="2400" b="1" dirty="0"/>
              <a:t>of ignition location in gradient mixtures (22%)</a:t>
            </a:r>
          </a:p>
          <a:p>
            <a:r>
              <a:rPr lang="en-US" sz="2200" dirty="0" smtClean="0"/>
              <a:t>For </a:t>
            </a:r>
            <a:r>
              <a:rPr lang="en-US" sz="2200" dirty="0"/>
              <a:t>risk assessment, the location of ignition in inhomogeneous pre-mixed clouds plays a major role. </a:t>
            </a:r>
            <a:endParaRPr lang="en-US" sz="2200" dirty="0" smtClean="0"/>
          </a:p>
          <a:p>
            <a:r>
              <a:rPr lang="en-US" sz="2200" dirty="0" smtClean="0"/>
              <a:t>Systematic </a:t>
            </a:r>
            <a:r>
              <a:rPr lang="en-US" sz="2200" dirty="0"/>
              <a:t>experimental investigation of the pressure evolution for different ignition locations in the premixed cloud is required for further understanding. </a:t>
            </a:r>
            <a:endParaRPr lang="en-US" sz="2200" dirty="0" smtClean="0"/>
          </a:p>
          <a:p>
            <a:r>
              <a:rPr lang="en-US" sz="2200" dirty="0" smtClean="0"/>
              <a:t>In </a:t>
            </a:r>
            <a:r>
              <a:rPr lang="en-US" sz="2200" dirty="0"/>
              <a:t>studying ignition location, confinement of the premixed clouds should be varied</a:t>
            </a:r>
            <a:r>
              <a:rPr lang="en-US" sz="2200" dirty="0" smtClean="0"/>
              <a:t>.</a:t>
            </a:r>
          </a:p>
        </p:txBody>
      </p:sp>
    </p:spTree>
    <p:extLst>
      <p:ext uri="{BB962C8B-B14F-4D97-AF65-F5344CB8AC3E}">
        <p14:creationId xmlns:p14="http://schemas.microsoft.com/office/powerpoint/2010/main" xmlns="" val="3353344610"/>
      </p:ext>
    </p:extLst>
  </p:cSld>
  <p:clrMapOvr>
    <a:masterClrMapping/>
  </p:clrMapOvr>
  <p:timing>
    <p:tnLst>
      <p:par>
        <p:cTn id="1" dur="indefinite" restart="never" nodeType="tmRoot"/>
      </p:par>
    </p:tnLst>
  </p:timing>
</p:sld>
</file>

<file path=ppt/theme/theme1.xml><?xml version="1.0" encoding="utf-8"?>
<a:theme xmlns:a="http://schemas.openxmlformats.org/drawingml/2006/main" name="FCTO Template">
  <a:themeElements>
    <a:clrScheme name="EERE Colors">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EER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EERE Colors">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788</TotalTime>
  <Words>3006</Words>
  <Application>Microsoft Office PowerPoint</Application>
  <PresentationFormat>画面に合わせる (4:3)</PresentationFormat>
  <Paragraphs>426</Paragraphs>
  <Slides>38</Slides>
  <Notes>2</Notes>
  <HiddenSlides>0</HiddenSlides>
  <MMClips>0</MMClips>
  <ScaleCrop>false</ScaleCrop>
  <HeadingPairs>
    <vt:vector size="4" baseType="variant">
      <vt:variant>
        <vt:lpstr>テーマ</vt:lpstr>
      </vt:variant>
      <vt:variant>
        <vt:i4>2</vt:i4>
      </vt:variant>
      <vt:variant>
        <vt:lpstr>スライド タイトル</vt:lpstr>
      </vt:variant>
      <vt:variant>
        <vt:i4>38</vt:i4>
      </vt:variant>
    </vt:vector>
  </HeadingPairs>
  <TitlesOfParts>
    <vt:vector size="40" baseType="lpstr">
      <vt:lpstr>FCTO Template</vt:lpstr>
      <vt:lpstr>Office Theme</vt:lpstr>
      <vt:lpstr>Presentation Start</vt:lpstr>
      <vt:lpstr>HySafe Research Priorities Workshop Findings</vt:lpstr>
      <vt:lpstr>Purpose of Prioritization Effort</vt:lpstr>
      <vt:lpstr>Research Category Prioritization</vt:lpstr>
      <vt:lpstr>Quantitative Risk Assessment (QRA) Tools (23%)</vt:lpstr>
      <vt:lpstr>Reduced Model Tools (15%)</vt:lpstr>
      <vt:lpstr>Indoor (13%)</vt:lpstr>
      <vt:lpstr>Unintended Release – Liquid (11%)</vt:lpstr>
      <vt:lpstr>Unintended Release – Gas (8%)</vt:lpstr>
      <vt:lpstr>Storage (8%)</vt:lpstr>
      <vt:lpstr>Integration Platforms (7%)</vt:lpstr>
      <vt:lpstr>Hydrogen Safety Training (7%)</vt:lpstr>
      <vt:lpstr>Materials Compatibility/Sensors (7%)</vt:lpstr>
      <vt:lpstr>Applications (2%)</vt:lpstr>
      <vt:lpstr>Summary of Recommendations</vt:lpstr>
      <vt:lpstr>Thank You!</vt:lpstr>
      <vt:lpstr>Presentation End</vt:lpstr>
      <vt:lpstr>Backup Slides</vt:lpstr>
      <vt:lpstr>Quantitative Risk Assessment (QRA) Tools (23%)</vt:lpstr>
      <vt:lpstr>Reduced Model Tools (15%)</vt:lpstr>
      <vt:lpstr>Indoor (13%)</vt:lpstr>
      <vt:lpstr>Unintended Release – Liquid (11%)</vt:lpstr>
      <vt:lpstr>Unintended Release – Gas (8%)</vt:lpstr>
      <vt:lpstr>Storage (8%)</vt:lpstr>
      <vt:lpstr>Integration Platforms (7%)</vt:lpstr>
      <vt:lpstr>Hydrogen Safety Training (7%)</vt:lpstr>
      <vt:lpstr>Materials Compatibility/Sensors (7%)</vt:lpstr>
      <vt:lpstr>Applications (2%)</vt:lpstr>
      <vt:lpstr>Quantitative Risk Assessment (QRA) Tools</vt:lpstr>
      <vt:lpstr>Reduced Model Tools</vt:lpstr>
      <vt:lpstr>Indoor</vt:lpstr>
      <vt:lpstr>Unintended Release - Liquid</vt:lpstr>
      <vt:lpstr>Unintended Release - Gas</vt:lpstr>
      <vt:lpstr>Storage</vt:lpstr>
      <vt:lpstr>Integration Platforms</vt:lpstr>
      <vt:lpstr>Hydrogen Safety Training</vt:lpstr>
      <vt:lpstr>Materials Compatibility/Sensors</vt:lpstr>
      <vt:lpstr>Applications</vt:lpstr>
    </vt:vector>
  </TitlesOfParts>
  <Company>U.S. Department of Energy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Fuel Cell Technologies Office: Safety, Codes and Standards Overview and Status</dc:title>
  <dc:creator>DOEUSER</dc:creator>
  <cp:lastModifiedBy>Ohtani</cp:lastModifiedBy>
  <cp:revision>82</cp:revision>
  <cp:lastPrinted>2015-09-17T17:49:23Z</cp:lastPrinted>
  <dcterms:created xsi:type="dcterms:W3CDTF">2015-03-31T18:15:20Z</dcterms:created>
  <dcterms:modified xsi:type="dcterms:W3CDTF">2015-10-17T05:52:59Z</dcterms:modified>
</cp:coreProperties>
</file>