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</p:sldMasterIdLst>
  <p:notesMasterIdLst>
    <p:notesMasterId r:id="rId15"/>
  </p:notesMasterIdLst>
  <p:sldIdLst>
    <p:sldId id="256" r:id="rId4"/>
    <p:sldId id="266" r:id="rId5"/>
    <p:sldId id="260" r:id="rId6"/>
    <p:sldId id="262" r:id="rId7"/>
    <p:sldId id="269" r:id="rId8"/>
    <p:sldId id="270" r:id="rId9"/>
    <p:sldId id="263" r:id="rId10"/>
    <p:sldId id="264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5EB0-92C7-4919-85BD-8E935263FA3F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51C79-640F-4E3A-9E51-6D5B27802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7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57209-4C82-4A92-9C1F-20E5AF82DD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8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57209-4C82-4A92-9C1F-20E5AF82DD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6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57209-4C82-4A92-9C1F-20E5AF82DD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57209-4C82-4A92-9C1F-20E5AF82DD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75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7209-4C82-4A92-9C1F-20E5AF82DDB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7209-4C82-4A92-9C1F-20E5AF82DDB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6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57209-4C82-4A92-9C1F-20E5AF82DD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6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33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2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3254588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9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50486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7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440311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2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8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6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78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2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1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66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5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71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74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766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71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8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7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31584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184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8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15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0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13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22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4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2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20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49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buFont typeface="Wingdings" pitchFamily="2" charset="2"/>
              <a:buChar char="Ø"/>
              <a:defRPr b="0"/>
            </a:lvl2pPr>
            <a:lvl3pPr>
              <a:buFont typeface="Courier New" pitchFamily="49" charset="0"/>
              <a:buChar char="o"/>
              <a:defRPr sz="2400" b="0"/>
            </a:lvl3pPr>
            <a:lvl4pPr>
              <a:buFont typeface="Wingdings" pitchFamily="2" charset="2"/>
              <a:buChar char="§"/>
              <a:defRPr sz="2400" b="0"/>
            </a:lvl4pPr>
            <a:lvl5pPr>
              <a:defRPr sz="2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4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2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2700" b="1">
                <a:solidFill>
                  <a:srgbClr val="BBA46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ulster.ac.uk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885433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50"/>
            <a:ext cx="7772400" cy="1362075"/>
          </a:xfrm>
        </p:spPr>
        <p:txBody>
          <a:bodyPr anchor="t"/>
          <a:lstStyle>
            <a:lvl1pPr algn="l">
              <a:defRPr sz="3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11"/>
            <a:ext cx="7772400" cy="1500187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95482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7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2216480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0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506899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70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>
                <a:solidFill>
                  <a:srgbClr val="72234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722343"/>
                </a:solidFill>
              </a:rPr>
              <a:t>ulster.ac.uk</a:t>
            </a:r>
            <a:endParaRPr lang="en-GB" sz="2700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5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7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4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70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>
                <a:solidFill>
                  <a:srgbClr val="C7114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C7114F"/>
                </a:solidFill>
              </a:rPr>
              <a:t>ulster.ac.uk</a:t>
            </a:r>
            <a:endParaRPr lang="en-GB" sz="2700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30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0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56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14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80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70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>
                <a:solidFill>
                  <a:srgbClr val="D65E0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D65E06"/>
                </a:solidFill>
              </a:rPr>
              <a:t>ulster.ac.uk</a:t>
            </a:r>
            <a:endParaRPr lang="en-GB" sz="2700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68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5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0821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37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7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70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>
                <a:solidFill>
                  <a:srgbClr val="357E2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357E29"/>
                </a:solidFill>
              </a:rPr>
              <a:t>ulster.ac.uk</a:t>
            </a:r>
            <a:endParaRPr lang="en-GB" sz="2700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65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8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590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177119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638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70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>
                <a:solidFill>
                  <a:srgbClr val="005C7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005C73"/>
                </a:solidFill>
              </a:rPr>
              <a:t>ulster.ac.uk</a:t>
            </a:r>
            <a:endParaRPr lang="en-GB" sz="2700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59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633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9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4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70"/>
            <a:ext cx="7992888" cy="147002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>
                <a:solidFill>
                  <a:srgbClr val="0DB4E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1" y="5949280"/>
            <a:ext cx="2583904" cy="432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0DB4E6"/>
                </a:solidFill>
              </a:rPr>
              <a:t>ulster.ac.uk</a:t>
            </a:r>
            <a:endParaRPr lang="en-GB" sz="2700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9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8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27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4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27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5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2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8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40968"/>
            <a:ext cx="7391400" cy="1152128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Simulation of thermal radiation from  hydrogen under-expanded jet fire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205880"/>
          </a:xfrm>
        </p:spPr>
        <p:txBody>
          <a:bodyPr>
            <a:normAutofit fontScale="47500" lnSpcReduction="2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6000" b="0" u="sng" dirty="0"/>
              <a:t>D. Cirrone</a:t>
            </a:r>
            <a:r>
              <a:rPr lang="en-GB" sz="6000" b="0" dirty="0"/>
              <a:t>, D. Makarov and V. </a:t>
            </a:r>
            <a:r>
              <a:rPr lang="en-GB" sz="6000" b="0" dirty="0" err="1"/>
              <a:t>Molkov</a:t>
            </a:r>
            <a:endParaRPr lang="en-GB" sz="6000" b="0" baseline="30000" dirty="0"/>
          </a:p>
          <a:p>
            <a:pPr algn="ctr"/>
            <a:r>
              <a:rPr lang="en-GB" sz="4400" b="0" dirty="0" err="1"/>
              <a:t>HySAFER</a:t>
            </a:r>
            <a:r>
              <a:rPr lang="en-GB" sz="4400" b="0" dirty="0"/>
              <a:t> Centre, University of Ulster, Newtownabbey, BT37 0QB, UK</a:t>
            </a:r>
          </a:p>
          <a:p>
            <a:pPr algn="ctr"/>
            <a:r>
              <a:rPr lang="en-GB" sz="4400" b="0" dirty="0"/>
              <a:t>cirrone-dmc@email.ulster.ac.uk, dv.makarov@ulster.ac.uk, v.molkov@ulster.ac.uk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20486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0" dirty="0"/>
              <a:t>7th International Conference on Hydrogen Safety</a:t>
            </a:r>
            <a:br>
              <a:rPr lang="en-GB" sz="2400" b="0" dirty="0"/>
            </a:br>
            <a:r>
              <a:rPr lang="en-GB" sz="2400" b="0" dirty="0"/>
              <a:t>11-13 September 2017, Hamburg, Germany</a:t>
            </a:r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9256" cy="562074"/>
          </a:xfrm>
        </p:spPr>
        <p:txBody>
          <a:bodyPr/>
          <a:lstStyle/>
          <a:p>
            <a:pPr lvl="0"/>
            <a:r>
              <a:rPr lang="en-GB" sz="3600" dirty="0"/>
              <a:t>Concluding remarks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066800"/>
            <a:ext cx="8443665" cy="4876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Thermal hazards from an under-expanded (900 bar) hydrogen jet fire have been numerically investigated.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blowdown from the high-pressure hydrogen storage tank was modelled as first adiabatic and then isothermal process.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Simulation results show excellent CFD model capability to predict flame dynamics during large part of the blowdown process.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Modelling of radiative heat flux shows limited predictive capability during the first stage of hydrogen release (t=0-10 s) and quite a good agreement at later stage (t=10-35 s).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turbulent flow characteristics have a minor and limited effect compared to the water vapour content in air.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Further studies should be conducted to improve performance of the model in reproduction of radiative properties dynamics during the first stage of the release.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6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5112568" cy="144016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attention!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9784" y="4358951"/>
            <a:ext cx="5562600" cy="2514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700" dirty="0"/>
              <a:t>The authors are grateful to </a:t>
            </a:r>
            <a:r>
              <a:rPr lang="en-GB" sz="3700" dirty="0" err="1"/>
              <a:t>Prof.</a:t>
            </a:r>
            <a:r>
              <a:rPr lang="en-GB" sz="3700" dirty="0"/>
              <a:t> Proust (INERIS) and </a:t>
            </a:r>
            <a:r>
              <a:rPr lang="en-GB" sz="3700" dirty="0" err="1"/>
              <a:t>Dr.</a:t>
            </a:r>
            <a:r>
              <a:rPr lang="en-GB" sz="3700" dirty="0"/>
              <a:t> Studer (CEA). </a:t>
            </a:r>
          </a:p>
          <a:p>
            <a:pPr algn="ctr"/>
            <a:r>
              <a:rPr lang="en-GB" sz="3700" dirty="0"/>
              <a:t> </a:t>
            </a:r>
          </a:p>
          <a:p>
            <a:pPr algn="ctr"/>
            <a:r>
              <a:rPr lang="en-GB" sz="3700" dirty="0"/>
              <a:t>Support of EPSRC through SUPERGEN H2FC Hub and SUPERGEN Challenge, and support of Fuel Cell and Hydrogen 2 Joint Undertaking through NET-Tools project are highly appreciated!</a:t>
            </a:r>
          </a:p>
          <a:p>
            <a:pPr algn="ctr"/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2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19256" cy="562074"/>
          </a:xfrm>
        </p:spPr>
        <p:txBody>
          <a:bodyPr/>
          <a:lstStyle/>
          <a:p>
            <a:pPr lvl="0"/>
            <a:r>
              <a:rPr lang="en-GB" sz="3600" dirty="0"/>
              <a:t>Hydrogen jet fires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8208912" cy="460648"/>
          </a:xfrm>
        </p:spPr>
        <p:txBody>
          <a:bodyPr/>
          <a:lstStyle/>
          <a:p>
            <a:pPr lvl="0"/>
            <a:r>
              <a:rPr lang="en-GB" sz="3000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686800" cy="4343400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GB" sz="2400" dirty="0" err="1">
                <a:solidFill>
                  <a:schemeClr val="tx1"/>
                </a:solidFill>
              </a:rPr>
              <a:t>onboard</a:t>
            </a:r>
            <a:r>
              <a:rPr lang="en-GB" sz="2400" dirty="0">
                <a:solidFill>
                  <a:schemeClr val="tx1"/>
                </a:solidFill>
              </a:rPr>
              <a:t> automotive storage of gaseous hydrogen requires high-pressure tanks (350-700 bar).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In case of release from a damaged tank or a TPRD, the released hydrogen is likely to ignite producing a jet fire.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The resulting jet flame can cover distances of tens of meters, causing life-threatening conditions.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This work aims to create a contemporary CFD model for hydrogen safety engineering able to reproduce the </a:t>
            </a:r>
            <a:r>
              <a:rPr lang="en-US" sz="2400" dirty="0">
                <a:solidFill>
                  <a:schemeClr val="tx1"/>
                </a:solidFill>
              </a:rPr>
              <a:t>dynamics of the radiative heat transfer and flame length of a hydrogen jet fire resulting from the high-pressure tank blowdown (900 bar). </a:t>
            </a:r>
            <a:endParaRPr lang="en-GB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5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69" y="4114800"/>
            <a:ext cx="4653031" cy="231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9680" y="1066800"/>
            <a:ext cx="8661920" cy="55626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Horizontal jet fire experiment at INERIS (Proust et al., 2011).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Release located at 1.5 m above the ground.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Experimental measurements: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Pressure and temperature in tank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Radiative heat flux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Flame length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" b="3576"/>
          <a:stretch/>
        </p:blipFill>
        <p:spPr bwMode="auto">
          <a:xfrm>
            <a:off x="3581400" y="2017795"/>
            <a:ext cx="5562600" cy="177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144" y="152400"/>
            <a:ext cx="8219256" cy="562074"/>
          </a:xfrm>
        </p:spPr>
        <p:txBody>
          <a:bodyPr/>
          <a:lstStyle/>
          <a:p>
            <a:pPr lvl="0"/>
            <a:r>
              <a:rPr lang="en-GB" sz="3600" dirty="0"/>
              <a:t>INERIS experiment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325488" y="606152"/>
            <a:ext cx="8894712" cy="460648"/>
          </a:xfrm>
        </p:spPr>
        <p:txBody>
          <a:bodyPr/>
          <a:lstStyle/>
          <a:p>
            <a:pPr lvl="0"/>
            <a:r>
              <a:rPr lang="en-GB" sz="3000" dirty="0"/>
              <a:t>Description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800599"/>
            <a:ext cx="4953000" cy="2474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ctr"/>
            <a:r>
              <a:rPr lang="en-GB" i="1" dirty="0"/>
              <a:t>Geometry of the experimental facility 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6324600"/>
            <a:ext cx="5338831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ctr"/>
            <a:r>
              <a:rPr lang="en-GB" i="1" dirty="0"/>
              <a:t>Detail of recess area and sensors position 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84404"/>
              </p:ext>
            </p:extLst>
          </p:nvPr>
        </p:nvGraphicFramePr>
        <p:xfrm>
          <a:off x="457200" y="2057400"/>
          <a:ext cx="3124200" cy="19446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0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Storage conditions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Tank volume,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Pressure,</a:t>
                      </a:r>
                      <a:r>
                        <a:rPr lang="en-GB" sz="1800" baseline="0" dirty="0"/>
                        <a:t> bar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Temperature,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315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Release</a:t>
                      </a:r>
                      <a:r>
                        <a:rPr lang="en-GB" sz="1800" baseline="0" dirty="0"/>
                        <a:t> diameter, mm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1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410200"/>
            <a:ext cx="2057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19256" cy="562074"/>
          </a:xfrm>
        </p:spPr>
        <p:txBody>
          <a:bodyPr/>
          <a:lstStyle/>
          <a:p>
            <a:r>
              <a:rPr lang="en-GB" sz="3600" dirty="0"/>
              <a:t>CFD Model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667305"/>
            <a:ext cx="9144000" cy="475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5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/>
              <a:t>Numerical details</a:t>
            </a:r>
          </a:p>
        </p:txBody>
      </p:sp>
      <p:pic>
        <p:nvPicPr>
          <p:cNvPr id="4099" name="Picture 3" descr="C:\Users\Donatella Cirrone\Dropbox\Screenshots\Screenshot 2017-02-27 16.26.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7" t="12679" r="1067" b="11048"/>
          <a:stretch/>
        </p:blipFill>
        <p:spPr bwMode="auto">
          <a:xfrm>
            <a:off x="311440" y="3611597"/>
            <a:ext cx="372716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3091" y="6324600"/>
            <a:ext cx="4191000" cy="30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i="1" dirty="0"/>
              <a:t>Calculation Domain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2EE2F4-80EA-41CB-A514-E9A8E2B4D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45809"/>
              </p:ext>
            </p:extLst>
          </p:nvPr>
        </p:nvGraphicFramePr>
        <p:xfrm>
          <a:off x="311440" y="820701"/>
          <a:ext cx="8527760" cy="2684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8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663">
                <a:tc gridSpan="2"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51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Turbulence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500" dirty="0"/>
                        <a:t>Realizable </a:t>
                      </a:r>
                      <a:r>
                        <a:rPr lang="el-GR" sz="2500" dirty="0"/>
                        <a:t>κ-ε</a:t>
                      </a:r>
                      <a:r>
                        <a:rPr lang="en-GB" sz="2500" dirty="0"/>
                        <a:t> (Shih et al.,1995)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022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Combustion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500" dirty="0"/>
                        <a:t>     Eddy Dissipation Concept (Magnussen, 1981):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500" dirty="0"/>
                        <a:t>9 species and 18-step chemical reactions from Peters and </a:t>
                      </a:r>
                      <a:r>
                        <a:rPr lang="en-GB" sz="2500" dirty="0" err="1"/>
                        <a:t>Rogg’s</a:t>
                      </a:r>
                      <a:r>
                        <a:rPr lang="en-GB" sz="2500" dirty="0"/>
                        <a:t> kinetic mechanism (1993)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63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Radiation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500" dirty="0"/>
                        <a:t>     Discrete Ordinates model (Murthy et al., 1998)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47F02C6-88E2-4255-8F46-D58D68A91A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84" y="3611598"/>
            <a:ext cx="2538730" cy="27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9249F-F84F-44A2-8215-D842CD77FE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-447" b="1"/>
          <a:stretch/>
        </p:blipFill>
        <p:spPr bwMode="auto">
          <a:xfrm>
            <a:off x="6727190" y="4284698"/>
            <a:ext cx="2112010" cy="2054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420AEFF-848C-42B9-96D2-FE480720BCBB}"/>
              </a:ext>
            </a:extLst>
          </p:cNvPr>
          <p:cNvSpPr/>
          <p:nvPr/>
        </p:nvSpPr>
        <p:spPr>
          <a:xfrm>
            <a:off x="5071110" y="5071745"/>
            <a:ext cx="491490" cy="490855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2D3F1B-19FA-4A1D-8E1F-CD7AF9757727}"/>
              </a:ext>
            </a:extLst>
          </p:cNvPr>
          <p:cNvCxnSpPr/>
          <p:nvPr/>
        </p:nvCxnSpPr>
        <p:spPr>
          <a:xfrm>
            <a:off x="5638800" y="5334000"/>
            <a:ext cx="173355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C45AE25-DCD6-4D7D-AA08-EB644D733917}"/>
              </a:ext>
            </a:extLst>
          </p:cNvPr>
          <p:cNvSpPr/>
          <p:nvPr/>
        </p:nvSpPr>
        <p:spPr>
          <a:xfrm>
            <a:off x="1565910" y="4614545"/>
            <a:ext cx="491490" cy="49085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3243BB-7D52-47C6-8C45-C76588C43449}"/>
              </a:ext>
            </a:extLst>
          </p:cNvPr>
          <p:cNvCxnSpPr>
            <a:cxnSpLocks/>
          </p:cNvCxnSpPr>
          <p:nvPr/>
        </p:nvCxnSpPr>
        <p:spPr>
          <a:xfrm>
            <a:off x="2286000" y="4800600"/>
            <a:ext cx="1828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088792-D296-42A5-A32E-C75B341712FA}"/>
              </a:ext>
            </a:extLst>
          </p:cNvPr>
          <p:cNvSpPr txBox="1"/>
          <p:nvPr/>
        </p:nvSpPr>
        <p:spPr>
          <a:xfrm>
            <a:off x="3221355" y="6324600"/>
            <a:ext cx="4191000" cy="30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i="1" dirty="0"/>
              <a:t>Cross section numerical grid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F2F58-0DA3-4D5A-B47C-313BFDBD257C}"/>
              </a:ext>
            </a:extLst>
          </p:cNvPr>
          <p:cNvSpPr txBox="1"/>
          <p:nvPr/>
        </p:nvSpPr>
        <p:spPr>
          <a:xfrm>
            <a:off x="6477000" y="6318538"/>
            <a:ext cx="2834373" cy="30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600" i="1" dirty="0"/>
              <a:t>Release source numerical grid</a:t>
            </a:r>
          </a:p>
        </p:txBody>
      </p:sp>
    </p:spTree>
    <p:extLst>
      <p:ext uri="{BB962C8B-B14F-4D97-AF65-F5344CB8AC3E}">
        <p14:creationId xmlns:p14="http://schemas.microsoft.com/office/powerpoint/2010/main" val="349019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975" y="199926"/>
            <a:ext cx="8219256" cy="562074"/>
          </a:xfrm>
        </p:spPr>
        <p:txBody>
          <a:bodyPr/>
          <a:lstStyle/>
          <a:p>
            <a:r>
              <a:rPr lang="en-GB" sz="3600" dirty="0"/>
              <a:t>Blowdown dynamics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399975" y="688504"/>
            <a:ext cx="9296400" cy="378296"/>
          </a:xfrm>
        </p:spPr>
        <p:txBody>
          <a:bodyPr/>
          <a:lstStyle/>
          <a:p>
            <a:pPr lvl="0"/>
            <a:r>
              <a:rPr lang="en-GB" sz="3000" dirty="0"/>
              <a:t>Pressure and temperature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1000" y="1295400"/>
                <a:ext cx="8305800" cy="4419600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tx1"/>
                    </a:solidFill>
                  </a:rPr>
                  <a:t>The Ulster notional nozzle approach is applied to simulate the under-expanded jet properties dynamics during the tank blowdown. </a:t>
                </a:r>
              </a:p>
              <a:p>
                <a:pPr marL="342900" indent="-34290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chemeClr val="tx1"/>
                    </a:solidFill>
                  </a:rPr>
                  <a:t>The mass flow rate is evaluated considering discharge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=0.7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chemeClr val="tx1"/>
                    </a:solidFill>
                  </a:rPr>
                  <a:t> The adiabatic-to-isothermal (215K) blowdown formulation is selected to model the release. </a:t>
                </a:r>
              </a:p>
              <a:p>
                <a:pPr marL="342900" indent="-34290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ts val="480"/>
                  </a:spcBef>
                </a:pPr>
                <a:r>
                  <a:rPr lang="en-GB" sz="2800" dirty="0">
                    <a:solidFill>
                      <a:schemeClr val="tx1"/>
                    </a:solidFill>
                  </a:rPr>
                  <a:t>     </a:t>
                </a:r>
              </a:p>
              <a:p>
                <a:pPr algn="just">
                  <a:spcBef>
                    <a:spcPts val="480"/>
                  </a:spcBef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spcBef>
                    <a:spcPts val="480"/>
                  </a:spcBef>
                  <a:buFont typeface="Wingdings" panose="05000000000000000000" pitchFamily="2" charset="2"/>
                  <a:buChar char="§"/>
                </a:pPr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1000" y="1295400"/>
                <a:ext cx="8305800" cy="4419600"/>
              </a:xfrm>
              <a:blipFill>
                <a:blip r:embed="rId3"/>
                <a:stretch>
                  <a:fillRect l="-808" t="-828" r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 txBox="1">
            <a:spLocks/>
          </p:cNvSpPr>
          <p:nvPr/>
        </p:nvSpPr>
        <p:spPr>
          <a:xfrm>
            <a:off x="137345" y="3505200"/>
            <a:ext cx="4037045" cy="315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188650-F9BB-4D12-B4A1-67553BEC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59" y="3973800"/>
            <a:ext cx="4573036" cy="280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63EE6D-032B-4D55-9C0F-CB229D96D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3800"/>
            <a:ext cx="4573036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19256" cy="562074"/>
          </a:xfrm>
        </p:spPr>
        <p:txBody>
          <a:bodyPr/>
          <a:lstStyle/>
          <a:p>
            <a:r>
              <a:rPr lang="en-GB" sz="3600" dirty="0"/>
              <a:t>Blowdown dynamics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01688" y="689248"/>
            <a:ext cx="8208912" cy="460648"/>
          </a:xfrm>
        </p:spPr>
        <p:txBody>
          <a:bodyPr/>
          <a:lstStyle/>
          <a:p>
            <a:r>
              <a:rPr lang="en-GB" sz="3000" dirty="0"/>
              <a:t>Mass flow rate dynamics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52026" y="3048000"/>
            <a:ext cx="4037045" cy="315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E4823-99D1-42E7-9D13-135AFC778A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AD8DD-D359-43C9-8FDB-F4E05195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988" y="1447800"/>
            <a:ext cx="6118034" cy="3756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17A886-457A-4F1E-B9F2-FF27B3E3C668}"/>
              </a:ext>
            </a:extLst>
          </p:cNvPr>
          <p:cNvSpPr txBox="1"/>
          <p:nvPr/>
        </p:nvSpPr>
        <p:spPr>
          <a:xfrm>
            <a:off x="206016" y="5356882"/>
            <a:ext cx="8600255" cy="14249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The release of hydrogen was reproduced through the volumetric source implementation of the notional nozzle approach.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Range of validity of the volumetric source approach: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359B3D8-6942-42CA-8A46-78FF1DBD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0A2EFB3-3001-4344-9D75-87AEEA9D2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8918"/>
              </p:ext>
            </p:extLst>
          </p:nvPr>
        </p:nvGraphicFramePr>
        <p:xfrm>
          <a:off x="6629400" y="6048960"/>
          <a:ext cx="1449169" cy="42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825500" imgH="241300" progId="Equation.DSMT4">
                  <p:embed/>
                </p:oleObj>
              </mc:Choice>
              <mc:Fallback>
                <p:oleObj name="Equation" r:id="rId5" imgW="8255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048960"/>
                        <a:ext cx="1449169" cy="426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14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14C710-B222-4062-B691-9C419A89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6" y="1510908"/>
            <a:ext cx="5578252" cy="42040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2687" r="3318"/>
          <a:stretch/>
        </p:blipFill>
        <p:spPr bwMode="auto">
          <a:xfrm>
            <a:off x="5943600" y="1524000"/>
            <a:ext cx="30554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344" y="304800"/>
            <a:ext cx="8219256" cy="562074"/>
          </a:xfrm>
        </p:spPr>
        <p:txBody>
          <a:bodyPr/>
          <a:lstStyle/>
          <a:p>
            <a:r>
              <a:rPr lang="en-GB" sz="3600" dirty="0"/>
              <a:t>Simulation vs experiment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81000" y="772179"/>
            <a:ext cx="9144000" cy="475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5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/>
              <a:t>Radiative heat flux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25325"/>
            <a:ext cx="2209800" cy="18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 rot="5400000">
            <a:off x="1353424" y="1917325"/>
            <a:ext cx="158249" cy="1036296"/>
          </a:xfrm>
          <a:prstGeom prst="leftBrace">
            <a:avLst>
              <a:gd name="adj1" fmla="val 8333"/>
              <a:gd name="adj2" fmla="val 51376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90600" y="2134084"/>
            <a:ext cx="956581" cy="23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Zone 1</a:t>
            </a:r>
          </a:p>
        </p:txBody>
      </p:sp>
      <p:sp>
        <p:nvSpPr>
          <p:cNvPr id="11" name="Left Brace 10"/>
          <p:cNvSpPr/>
          <p:nvPr/>
        </p:nvSpPr>
        <p:spPr>
          <a:xfrm rot="5400000">
            <a:off x="3791821" y="515219"/>
            <a:ext cx="158254" cy="3840504"/>
          </a:xfrm>
          <a:prstGeom prst="leftBrace">
            <a:avLst>
              <a:gd name="adj1" fmla="val 8333"/>
              <a:gd name="adj2" fmla="val 51376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066656"/>
            <a:ext cx="956581" cy="23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Zone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9425" y="3162300"/>
            <a:ext cx="838200" cy="1905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GB" sz="800" dirty="0"/>
              <a:t>radiometers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2025" y="2134084"/>
            <a:ext cx="1066800" cy="3043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GB" sz="1100" dirty="0"/>
              <a:t>rd1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8225" y="2286484"/>
            <a:ext cx="1066800" cy="3043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GB" sz="900" dirty="0"/>
              <a:t>rd1.5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6825" y="2438400"/>
            <a:ext cx="1066800" cy="3043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GB" sz="1100" dirty="0"/>
              <a:t>rd2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5425" y="2671467"/>
            <a:ext cx="1066800" cy="3043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GB" sz="1100" dirty="0"/>
              <a:t>rd3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5343" y="2971800"/>
            <a:ext cx="1066800" cy="3043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GB" sz="1100" dirty="0"/>
              <a:t>rd4</a:t>
            </a:r>
          </a:p>
        </p:txBody>
      </p:sp>
    </p:spTree>
    <p:extLst>
      <p:ext uri="{BB962C8B-B14F-4D97-AF65-F5344CB8AC3E}">
        <p14:creationId xmlns:p14="http://schemas.microsoft.com/office/powerpoint/2010/main" val="9391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41349A-779D-4454-B65E-C971AB0B1C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5105400" cy="365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344" y="304800"/>
            <a:ext cx="8219256" cy="562074"/>
          </a:xfrm>
        </p:spPr>
        <p:txBody>
          <a:bodyPr/>
          <a:lstStyle/>
          <a:p>
            <a:r>
              <a:rPr lang="en-GB" sz="3600" dirty="0"/>
              <a:t>Simulation vs experiment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81000" y="772179"/>
            <a:ext cx="9144000" cy="475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5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/>
              <a:t>Flame length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211071" cy="46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447800"/>
            <a:ext cx="1371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Time = 1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623468"/>
            <a:ext cx="1371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Time = 15 s</a:t>
            </a:r>
          </a:p>
        </p:txBody>
      </p:sp>
    </p:spTree>
    <p:extLst>
      <p:ext uri="{BB962C8B-B14F-4D97-AF65-F5344CB8AC3E}">
        <p14:creationId xmlns:p14="http://schemas.microsoft.com/office/powerpoint/2010/main" val="127940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19256" cy="562074"/>
          </a:xfrm>
        </p:spPr>
        <p:txBody>
          <a:bodyPr/>
          <a:lstStyle/>
          <a:p>
            <a:r>
              <a:rPr lang="en-GB" sz="3600" dirty="0"/>
              <a:t>Simulation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344" y="794866"/>
            <a:ext cx="8208912" cy="460648"/>
          </a:xfrm>
        </p:spPr>
        <p:txBody>
          <a:bodyPr/>
          <a:lstStyle/>
          <a:p>
            <a:r>
              <a:rPr lang="en-GB" sz="3000" dirty="0"/>
              <a:t>Sensitivity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569368"/>
            <a:ext cx="8280920" cy="467903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Turbulent flow characteristics: turbulent intensity and turbulent length scale in the release source.</a:t>
            </a:r>
          </a:p>
          <a:p>
            <a:pPr marL="1014413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Significant effect on the radiative heat flux in proximity of the release point with variations up to 30%.</a:t>
            </a:r>
          </a:p>
          <a:p>
            <a:pPr marL="1014413" lvl="1" indent="-457200">
              <a:buFont typeface="Wingdings" panose="05000000000000000000" pitchFamily="2" charset="2"/>
              <a:buChar char="Ø"/>
            </a:pPr>
            <a:r>
              <a:rPr lang="en-GB" sz="2800" dirty="0"/>
              <a:t>Minor effect on length of the flame (up to 13%).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Water vapour content in air.</a:t>
            </a:r>
          </a:p>
          <a:p>
            <a:pPr marL="1014413" lvl="1" indent="-457200">
              <a:buFont typeface="Wingdings" panose="05000000000000000000" pitchFamily="2" charset="2"/>
              <a:buChar char="Ø"/>
            </a:pPr>
            <a:r>
              <a:rPr lang="en-GB" sz="2800" dirty="0"/>
              <a:t>Large e</a:t>
            </a:r>
            <a:r>
              <a:rPr lang="en-GB" sz="2800" dirty="0">
                <a:solidFill>
                  <a:schemeClr val="tx1"/>
                </a:solidFill>
              </a:rPr>
              <a:t>ffect on the thermal radiation absorbed in the whole surroundings of the flame.</a:t>
            </a:r>
          </a:p>
          <a:p>
            <a:pPr marL="1014413" lvl="1" indent="-457200">
              <a:buFont typeface="Wingdings" panose="05000000000000000000" pitchFamily="2" charset="2"/>
              <a:buChar char="Ø"/>
            </a:pPr>
            <a:r>
              <a:rPr lang="en-GB" sz="2800" dirty="0"/>
              <a:t>The effect increases with the distance from the flame.</a:t>
            </a:r>
            <a:endParaRPr lang="en-GB" sz="2800" dirty="0">
              <a:solidFill>
                <a:schemeClr val="tx1"/>
              </a:solidFill>
            </a:endParaRPr>
          </a:p>
          <a:p>
            <a:pPr marL="1014413" lvl="1" indent="-457200"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487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678</Words>
  <Application>Microsoft Office PowerPoint</Application>
  <PresentationFormat>On-screen Show (4:3)</PresentationFormat>
  <Paragraphs>104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Wingdings</vt:lpstr>
      <vt:lpstr>Office Theme</vt:lpstr>
      <vt:lpstr>1_Office Theme</vt:lpstr>
      <vt:lpstr>2_Office Theme</vt:lpstr>
      <vt:lpstr>MathType 6.0 Equation</vt:lpstr>
      <vt:lpstr>Simulation of thermal radiation from  hydrogen under-expanded jet fire</vt:lpstr>
      <vt:lpstr>Hydrogen jet fires</vt:lpstr>
      <vt:lpstr>INERIS experiment</vt:lpstr>
      <vt:lpstr>CFD Model</vt:lpstr>
      <vt:lpstr>Blowdown dynamics</vt:lpstr>
      <vt:lpstr>Blowdown dynamics</vt:lpstr>
      <vt:lpstr>Simulation vs experiment</vt:lpstr>
      <vt:lpstr>Simulation vs experiment</vt:lpstr>
      <vt:lpstr>Simulation results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radiation from cryogenic hydrogen jet fires</dc:title>
  <dc:creator>Donatella</dc:creator>
  <cp:lastModifiedBy>Donatella</cp:lastModifiedBy>
  <cp:revision>27</cp:revision>
  <dcterms:created xsi:type="dcterms:W3CDTF">2006-08-16T00:00:00Z</dcterms:created>
  <dcterms:modified xsi:type="dcterms:W3CDTF">2017-09-11T09:00:47Z</dcterms:modified>
</cp:coreProperties>
</file>